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603" r:id="rId2"/>
    <p:sldId id="650" r:id="rId3"/>
    <p:sldId id="666" r:id="rId4"/>
    <p:sldId id="608" r:id="rId5"/>
    <p:sldId id="673" r:id="rId6"/>
    <p:sldId id="613" r:id="rId7"/>
    <p:sldId id="667" r:id="rId8"/>
    <p:sldId id="677" r:id="rId9"/>
    <p:sldId id="676" r:id="rId10"/>
    <p:sldId id="675" r:id="rId11"/>
    <p:sldId id="618" r:id="rId12"/>
    <p:sldId id="668" r:id="rId13"/>
    <p:sldId id="620" r:id="rId14"/>
    <p:sldId id="652" r:id="rId15"/>
    <p:sldId id="651" r:id="rId16"/>
    <p:sldId id="636" r:id="rId17"/>
    <p:sldId id="643" r:id="rId18"/>
    <p:sldId id="644" r:id="rId19"/>
    <p:sldId id="669" r:id="rId20"/>
    <p:sldId id="645" r:id="rId21"/>
    <p:sldId id="678" r:id="rId22"/>
    <p:sldId id="670" r:id="rId23"/>
    <p:sldId id="653" r:id="rId24"/>
    <p:sldId id="665" r:id="rId25"/>
    <p:sldId id="590" r:id="rId26"/>
    <p:sldId id="671" r:id="rId27"/>
    <p:sldId id="660" r:id="rId28"/>
    <p:sldId id="661" r:id="rId29"/>
    <p:sldId id="672" r:id="rId30"/>
    <p:sldId id="662" r:id="rId31"/>
    <p:sldId id="679" r:id="rId32"/>
    <p:sldId id="663" r:id="rId33"/>
    <p:sldId id="646" r:id="rId34"/>
    <p:sldId id="659" r:id="rId35"/>
    <p:sldId id="647" r:id="rId36"/>
    <p:sldId id="599" r:id="rId37"/>
    <p:sldId id="597" r:id="rId38"/>
    <p:sldId id="592" r:id="rId39"/>
    <p:sldId id="598" r:id="rId40"/>
    <p:sldId id="630" r:id="rId41"/>
    <p:sldId id="619" r:id="rId42"/>
    <p:sldId id="649" r:id="rId43"/>
    <p:sldId id="275" r:id="rId44"/>
    <p:sldId id="621" r:id="rId45"/>
    <p:sldId id="654" r:id="rId46"/>
    <p:sldId id="658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263"/>
    <a:srgbClr val="52725D"/>
    <a:srgbClr val="005021"/>
    <a:srgbClr val="008F41"/>
    <a:srgbClr val="007E38"/>
    <a:srgbClr val="007031"/>
    <a:srgbClr val="418C35"/>
    <a:srgbClr val="018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8"/>
    <p:restoredTop sz="89506"/>
  </p:normalViewPr>
  <p:slideViewPr>
    <p:cSldViewPr snapToGrid="0" snapToObjects="1">
      <p:cViewPr varScale="1">
        <p:scale>
          <a:sx n="133" d="100"/>
          <a:sy n="133" d="100"/>
        </p:scale>
        <p:origin x="63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49914-8F68-B140-AE0C-EE42A14577B1}" type="datetime1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EA0C6-41CD-3A46-B653-A5A8F9AED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1145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3C9F1-107B-F74A-BDD0-09F234BA8828}" type="datetime1">
              <a:rPr lang="en-US" smtClean="0"/>
              <a:t>3/16/20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B59C5-08C7-A344-A12B-6EDDE548F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351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V&amp;V exercises,</a:t>
            </a:r>
            <a:r>
              <a:rPr lang="en-US" baseline="0" dirty="0"/>
              <a:t> </a:t>
            </a:r>
            <a:r>
              <a:rPr lang="en-US" dirty="0"/>
              <a:t>Motivated</a:t>
            </a:r>
            <a:r>
              <a:rPr lang="en-US" baseline="0" dirty="0"/>
              <a:t> 2 DIII-D dedicated experiments, Read 5Y plan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talk about CGM (refresh what it is);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predictive modeling,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dirty="0"/>
          </a:p>
          <a:p>
            <a:r>
              <a:rPr lang="en-US" baseline="0" dirty="0"/>
              <a:t>Refresh what was covered at the MIT School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predicting energetic particle transport in Advanced Tokamak scenarios, which is a major Challenge described by the current DIII- D 5-year Plan. 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7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24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TCV results showed that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eigenmodes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more sheared and that contributes to reduce turbulence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 the chirping and the fixed-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99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TCV results showed that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eigenmodes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more sheared and that contributes to reduce turbulence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 the chirping and the fixed-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3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TCV results showed that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eigenmodes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more sheared and that contributes to reduce turbulence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 the chirping and the fixed-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77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8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60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9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fast-ion transport suddenly becomes stiff above a critical threshold in the presence of many overlapping small-amplitude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Alfvén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eigenmodes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BA7ABD6-A369-DA40-A417-A5521445C17E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25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77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18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8518998-2CA2-C444-9A18-82F4E6E7D944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99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8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500235D-00D4-5641-B2C7-A90BCDC04721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9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85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9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1D2A39A-2DAD-F543-8114-C6047DF1DC90}" type="datetime1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49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7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4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4659" y="4727323"/>
            <a:ext cx="530132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155773-816E-1442-9328-1E8C6F86FB2E}"/>
              </a:ext>
            </a:extLst>
          </p:cNvPr>
          <p:cNvSpPr txBox="1"/>
          <p:nvPr userDrawn="1"/>
        </p:nvSpPr>
        <p:spPr>
          <a:xfrm>
            <a:off x="1632857" y="4934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9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4659" y="4727323"/>
            <a:ext cx="530132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4659" y="4727323"/>
            <a:ext cx="530132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699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  <a:prstGeom prst="rect">
            <a:avLst/>
          </a:prstGeom>
          <a:solidFill>
            <a:schemeClr val="accent3"/>
          </a:solidFill>
          <a:ln w="15875" cmpd="sng">
            <a:solidFill>
              <a:schemeClr val="accent3">
                <a:lumMod val="75000"/>
              </a:schemeClr>
            </a:solidFill>
          </a:ln>
        </p:spPr>
        <p:txBody>
          <a:bodyPr vert="horz" lIns="457200" tIns="91440" rIns="457200" bIns="45720" rtlCol="0" anchor="t" anchorCtr="1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23667"/>
            <a:ext cx="9144000" cy="4073403"/>
          </a:xfrm>
          <a:prstGeom prst="rect">
            <a:avLst/>
          </a:prstGeom>
          <a:noFill/>
        </p:spPr>
        <p:txBody>
          <a:bodyPr vert="horz" lIns="274320" tIns="91440" rIns="27432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FA7615B7-5DB4-5C47-85AB-F0F2C711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4659" y="4727323"/>
            <a:ext cx="530132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1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7.emf"/><Relationship Id="rId10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9.emf"/><Relationship Id="rId1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tif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png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tiff"/><Relationship Id="rId8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77.emf"/><Relationship Id="rId10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8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emf"/><Relationship Id="rId8" Type="http://schemas.openxmlformats.org/officeDocument/2006/relationships/image" Target="../media/image91.emf"/><Relationship Id="rId9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16.emf"/><Relationship Id="rId5" Type="http://schemas.openxmlformats.org/officeDocument/2006/relationships/image" Target="../media/image9.emf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0" y="793975"/>
            <a:ext cx="9144000" cy="10088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dirty="0"/>
              <a:t>Prediction of the nonlinear character of </a:t>
            </a:r>
            <a:r>
              <a:rPr lang="en-US" sz="2800" b="1" dirty="0" err="1"/>
              <a:t>Alfvénic</a:t>
            </a:r>
            <a:r>
              <a:rPr lang="en-US" sz="2800" b="1" dirty="0"/>
              <a:t> instabilities and their induced fast ion losses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97630" y="2058751"/>
            <a:ext cx="8948739" cy="295232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8000" b="1" u="sng" dirty="0">
                <a:solidFill>
                  <a:schemeClr val="tx1"/>
                </a:solidFill>
              </a:rPr>
              <a:t>Vinícius Duarte</a:t>
            </a:r>
            <a:r>
              <a:rPr lang="pt-BR" sz="7200" baseline="30000" dirty="0">
                <a:solidFill>
                  <a:schemeClr val="tx1"/>
                </a:solidFill>
              </a:rPr>
              <a:t>1</a:t>
            </a:r>
            <a:r>
              <a:rPr lang="pt-BR" sz="7200" dirty="0"/>
              <a:t>, </a:t>
            </a:r>
            <a:endParaRPr lang="pt-BR" sz="7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t-BR" sz="6400" dirty="0"/>
          </a:p>
          <a:p>
            <a:pPr marL="0" indent="0" algn="ctr">
              <a:buNone/>
            </a:pPr>
            <a:r>
              <a:rPr lang="pt-BR" sz="6400" dirty="0"/>
              <a:t>in </a:t>
            </a:r>
            <a:r>
              <a:rPr lang="pt-BR" sz="6400" dirty="0" err="1"/>
              <a:t>collaboration</a:t>
            </a:r>
            <a:r>
              <a:rPr lang="pt-BR" sz="6400" dirty="0"/>
              <a:t> </a:t>
            </a:r>
            <a:r>
              <a:rPr lang="pt-BR" sz="6400" dirty="0" err="1"/>
              <a:t>with</a:t>
            </a:r>
            <a:endParaRPr lang="pt-BR" sz="6400" dirty="0"/>
          </a:p>
          <a:p>
            <a:pPr marL="0" indent="0" algn="ctr">
              <a:buNone/>
            </a:pPr>
            <a:r>
              <a:rPr lang="pt-BR" sz="7200" dirty="0"/>
              <a:t>Nikolai Gorelenkov</a:t>
            </a:r>
            <a:r>
              <a:rPr lang="pt-BR" sz="7200" baseline="30000" dirty="0"/>
              <a:t>1</a:t>
            </a:r>
            <a:r>
              <a:rPr lang="pt-BR" sz="7200" dirty="0"/>
              <a:t>,</a:t>
            </a:r>
            <a:r>
              <a:rPr lang="pt-BR" sz="7200" baseline="30000" dirty="0"/>
              <a:t> </a:t>
            </a:r>
            <a:r>
              <a:rPr lang="pt-BR" sz="7200" dirty="0" err="1"/>
              <a:t>Herb</a:t>
            </a:r>
            <a:r>
              <a:rPr lang="pt-BR" sz="7200" dirty="0"/>
              <a:t> Berk</a:t>
            </a:r>
            <a:r>
              <a:rPr lang="pt-BR" sz="7200" baseline="30000" dirty="0"/>
              <a:t>2</a:t>
            </a:r>
            <a:r>
              <a:rPr lang="pt-BR" sz="7200" dirty="0"/>
              <a:t>, </a:t>
            </a:r>
            <a:r>
              <a:rPr lang="pt-BR" sz="7200" dirty="0" err="1"/>
              <a:t>Roscoe</a:t>
            </a:r>
            <a:r>
              <a:rPr lang="pt-BR" sz="7200" dirty="0"/>
              <a:t> White</a:t>
            </a:r>
            <a:r>
              <a:rPr lang="pt-BR" sz="7200" baseline="30000" dirty="0"/>
              <a:t>1</a:t>
            </a:r>
            <a:r>
              <a:rPr lang="pt-BR" sz="7200" dirty="0"/>
              <a:t>, Eric Fredrickson</a:t>
            </a:r>
            <a:r>
              <a:rPr lang="pt-BR" sz="7200" baseline="30000" dirty="0"/>
              <a:t>1</a:t>
            </a:r>
            <a:r>
              <a:rPr lang="pt-BR" sz="7200" dirty="0"/>
              <a:t>, Mario Podestà</a:t>
            </a:r>
            <a:r>
              <a:rPr lang="pt-BR" sz="7200" baseline="30000" dirty="0"/>
              <a:t>1</a:t>
            </a:r>
            <a:r>
              <a:rPr lang="pt-BR" sz="7200" dirty="0"/>
              <a:t>, </a:t>
            </a:r>
          </a:p>
          <a:p>
            <a:pPr marL="0" indent="0" algn="ctr">
              <a:buNone/>
            </a:pPr>
            <a:r>
              <a:rPr lang="pt-BR" sz="7200" dirty="0"/>
              <a:t>Mike Van Zeeland</a:t>
            </a:r>
            <a:r>
              <a:rPr lang="pt-BR" sz="7200" baseline="30000" dirty="0"/>
              <a:t>3</a:t>
            </a:r>
            <a:r>
              <a:rPr lang="pt-BR" sz="7200" dirty="0"/>
              <a:t>, David Pace</a:t>
            </a:r>
            <a:r>
              <a:rPr lang="pt-BR" sz="7200" baseline="30000" dirty="0"/>
              <a:t>3</a:t>
            </a:r>
            <a:r>
              <a:rPr lang="pt-BR" sz="7200" dirty="0"/>
              <a:t> </a:t>
            </a:r>
            <a:r>
              <a:rPr lang="pt-BR" sz="7200" dirty="0" err="1"/>
              <a:t>and</a:t>
            </a:r>
            <a:r>
              <a:rPr lang="pt-BR" sz="7200" dirty="0"/>
              <a:t> Bill Heidbrink</a:t>
            </a:r>
            <a:r>
              <a:rPr lang="pt-BR" sz="7200" baseline="30000" dirty="0"/>
              <a:t>4</a:t>
            </a:r>
          </a:p>
          <a:p>
            <a:pPr marL="0" indent="0" algn="ctr">
              <a:buNone/>
            </a:pPr>
            <a:endParaRPr lang="pt-BR" sz="6400" baseline="30000" dirty="0"/>
          </a:p>
          <a:p>
            <a:pPr marL="0" indent="0" algn="ctr">
              <a:spcBef>
                <a:spcPts val="0"/>
              </a:spcBef>
              <a:buNone/>
            </a:pPr>
            <a:r>
              <a:rPr lang="pt-BR" sz="5600" baseline="30000" dirty="0"/>
              <a:t>1</a:t>
            </a:r>
            <a:r>
              <a:rPr lang="pt-BR" sz="5600" dirty="0"/>
              <a:t>Princeton Plasma </a:t>
            </a:r>
            <a:r>
              <a:rPr lang="pt-BR" sz="5600" dirty="0" err="1"/>
              <a:t>Physics</a:t>
            </a:r>
            <a:r>
              <a:rPr lang="pt-BR" sz="5600" dirty="0"/>
              <a:t> </a:t>
            </a:r>
            <a:r>
              <a:rPr lang="pt-BR" sz="5600" dirty="0" err="1"/>
              <a:t>Laboratory</a:t>
            </a:r>
            <a:endParaRPr lang="pt-BR" sz="5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pt-BR" sz="5600" baseline="30000" dirty="0"/>
              <a:t>2</a:t>
            </a:r>
            <a:r>
              <a:rPr lang="pt-BR" sz="5600" dirty="0">
                <a:solidFill>
                  <a:schemeClr val="tx1"/>
                </a:solidFill>
              </a:rPr>
              <a:t>University </a:t>
            </a:r>
            <a:r>
              <a:rPr lang="pt-BR" sz="5600" dirty="0" err="1">
                <a:solidFill>
                  <a:schemeClr val="tx1"/>
                </a:solidFill>
              </a:rPr>
              <a:t>of</a:t>
            </a:r>
            <a:r>
              <a:rPr lang="pt-BR" sz="5600" dirty="0">
                <a:solidFill>
                  <a:schemeClr val="tx1"/>
                </a:solidFill>
              </a:rPr>
              <a:t> Texas, Austin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5600" baseline="30000" dirty="0"/>
              <a:t>3</a:t>
            </a:r>
            <a:r>
              <a:rPr lang="pt-BR" sz="5600" dirty="0"/>
              <a:t>General </a:t>
            </a:r>
            <a:r>
              <a:rPr lang="pt-BR" sz="5600" dirty="0" err="1"/>
              <a:t>Atomics</a:t>
            </a:r>
            <a:endParaRPr lang="pt-BR" sz="5600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5600" baseline="30000" dirty="0"/>
              <a:t>4</a:t>
            </a:r>
            <a:r>
              <a:rPr lang="pt-BR" sz="5600" dirty="0"/>
              <a:t>University </a:t>
            </a:r>
            <a:r>
              <a:rPr lang="pt-BR" sz="5600" dirty="0" err="1"/>
              <a:t>of</a:t>
            </a:r>
            <a:r>
              <a:rPr lang="pt-BR" sz="5600" dirty="0"/>
              <a:t> </a:t>
            </a:r>
            <a:r>
              <a:rPr lang="pt-BR" sz="5600" dirty="0" err="1"/>
              <a:t>California</a:t>
            </a:r>
            <a:r>
              <a:rPr lang="pt-BR" sz="5600" dirty="0"/>
              <a:t>, Irvine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5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pt-BR" sz="4400" dirty="0" err="1"/>
              <a:t>Work</a:t>
            </a:r>
            <a:r>
              <a:rPr lang="pt-BR" sz="4400" dirty="0"/>
              <a:t> </a:t>
            </a:r>
            <a:r>
              <a:rPr lang="pt-BR" sz="4400" dirty="0" err="1"/>
              <a:t>funded</a:t>
            </a:r>
            <a:r>
              <a:rPr lang="pt-BR" sz="4400" dirty="0"/>
              <a:t> </a:t>
            </a:r>
            <a:r>
              <a:rPr lang="pt-BR" sz="4400" dirty="0" err="1"/>
              <a:t>by</a:t>
            </a:r>
            <a:r>
              <a:rPr lang="pt-BR" sz="4400" dirty="0"/>
              <a:t> DOE </a:t>
            </a:r>
            <a:r>
              <a:rPr lang="pt-BR" sz="4400" dirty="0" err="1"/>
              <a:t>under</a:t>
            </a:r>
            <a:r>
              <a:rPr lang="pt-BR" sz="4400" dirty="0"/>
              <a:t> </a:t>
            </a:r>
            <a:r>
              <a:rPr lang="pt-BR" sz="4400" dirty="0" err="1"/>
              <a:t>contracts</a:t>
            </a:r>
            <a:r>
              <a:rPr lang="pt-BR" sz="4400" dirty="0"/>
              <a:t> </a:t>
            </a:r>
            <a:r>
              <a:rPr lang="en-US" sz="4400" dirty="0"/>
              <a:t>DE-AC02-09CH11466 and DE-FC02-04ER54698  a</a:t>
            </a:r>
            <a:r>
              <a:rPr lang="pt-BR" sz="4400" dirty="0" err="1"/>
              <a:t>nd</a:t>
            </a:r>
            <a:r>
              <a:rPr lang="pt-BR" sz="4400" dirty="0"/>
              <a:t> </a:t>
            </a:r>
            <a:r>
              <a:rPr lang="pt-BR" sz="4400" dirty="0" err="1"/>
              <a:t>through</a:t>
            </a:r>
            <a:r>
              <a:rPr lang="pt-BR" sz="4400" dirty="0"/>
              <a:t> </a:t>
            </a:r>
            <a:r>
              <a:rPr lang="pt-BR" sz="4400" dirty="0" err="1"/>
              <a:t>the</a:t>
            </a:r>
            <a:r>
              <a:rPr lang="pt-BR" sz="4400" dirty="0"/>
              <a:t> </a:t>
            </a:r>
            <a:r>
              <a:rPr lang="pt-BR" sz="4400" dirty="0" err="1"/>
              <a:t>SciDAC</a:t>
            </a:r>
            <a:r>
              <a:rPr lang="pt-BR" sz="4400" dirty="0"/>
              <a:t> </a:t>
            </a:r>
            <a:r>
              <a:rPr lang="pt-BR" sz="4400" dirty="0" err="1"/>
              <a:t>project</a:t>
            </a:r>
            <a:r>
              <a:rPr lang="pt-BR" sz="4400" dirty="0"/>
              <a:t> “</a:t>
            </a:r>
            <a:r>
              <a:rPr lang="pt-BR" sz="4400" i="1" dirty="0" err="1"/>
              <a:t>Integrated</a:t>
            </a:r>
            <a:r>
              <a:rPr lang="pt-BR" sz="4400" i="1" dirty="0"/>
              <a:t> </a:t>
            </a:r>
            <a:r>
              <a:rPr lang="pt-BR" sz="4400" i="1" dirty="0" err="1"/>
              <a:t>Simulation</a:t>
            </a:r>
            <a:r>
              <a:rPr lang="pt-BR" sz="4400" i="1" dirty="0"/>
              <a:t> </a:t>
            </a:r>
            <a:r>
              <a:rPr lang="pt-BR" sz="4400" i="1" dirty="0" err="1"/>
              <a:t>of</a:t>
            </a:r>
            <a:r>
              <a:rPr lang="pt-BR" sz="4400" i="1" dirty="0"/>
              <a:t> </a:t>
            </a:r>
            <a:r>
              <a:rPr lang="pt-BR" sz="4400" i="1" dirty="0" err="1"/>
              <a:t>Energetic</a:t>
            </a:r>
            <a:r>
              <a:rPr lang="pt-BR" sz="4400" i="1" dirty="0"/>
              <a:t> </a:t>
            </a:r>
            <a:r>
              <a:rPr lang="pt-BR" sz="4400" i="1" dirty="0" err="1"/>
              <a:t>Particles</a:t>
            </a:r>
            <a:r>
              <a:rPr lang="pt-BR" sz="4400" i="1" dirty="0"/>
              <a:t> in </a:t>
            </a:r>
            <a:r>
              <a:rPr lang="pt-BR" sz="4400" i="1" dirty="0" err="1"/>
              <a:t>Burning</a:t>
            </a:r>
            <a:r>
              <a:rPr lang="pt-BR" sz="4400" i="1" dirty="0"/>
              <a:t> Plasmas</a:t>
            </a:r>
            <a:r>
              <a:rPr lang="pt-BR" sz="4400" dirty="0"/>
              <a:t>”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4400" dirty="0"/>
          </a:p>
          <a:p>
            <a:pPr marL="0" indent="0" algn="ctr">
              <a:buNone/>
            </a:pPr>
            <a:r>
              <a:rPr lang="en-US" sz="4800" dirty="0"/>
              <a:t>NSTX-U / Magnetic Fusion Science Meeting </a:t>
            </a:r>
            <a:r>
              <a:rPr lang="en-US" sz="4800" dirty="0" smtClean="0"/>
              <a:t>  -  </a:t>
            </a:r>
            <a:r>
              <a:rPr lang="pt-BR" sz="4800" dirty="0" err="1" smtClean="0"/>
              <a:t>March</a:t>
            </a:r>
            <a:r>
              <a:rPr lang="pt-BR" sz="4800" dirty="0" smtClean="0"/>
              <a:t> </a:t>
            </a:r>
            <a:r>
              <a:rPr lang="pt-BR" sz="4800" dirty="0"/>
              <a:t>16th 2020</a:t>
            </a:r>
          </a:p>
          <a:p>
            <a:pPr algn="ctr"/>
            <a:endParaRPr lang="pt-BR" dirty="0"/>
          </a:p>
        </p:txBody>
      </p:sp>
      <p:pic>
        <p:nvPicPr>
          <p:cNvPr id="1027" name="Picture 3" descr="C:\Users\Viní\Dropbox\PhD-PU\APS2014\PosterAPS2014\logo\logo_PPPL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2" y="65046"/>
            <a:ext cx="2085636" cy="65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ve esquerda 9"/>
          <p:cNvSpPr/>
          <p:nvPr/>
        </p:nvSpPr>
        <p:spPr>
          <a:xfrm>
            <a:off x="4810910" y="2739110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ixaDeTexto 22"/>
          <p:cNvSpPr txBox="1"/>
          <p:nvPr/>
        </p:nvSpPr>
        <p:spPr>
          <a:xfrm>
            <a:off x="4850618" y="2672067"/>
            <a:ext cx="339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377263"/>
                </a:solidFill>
              </a:rPr>
              <a:t>&gt;0: </a:t>
            </a:r>
            <a:r>
              <a:rPr lang="pt-BR" dirty="0" err="1">
                <a:solidFill>
                  <a:srgbClr val="377263"/>
                </a:solidFill>
              </a:rPr>
              <a:t>fixed-frequency</a:t>
            </a:r>
            <a:r>
              <a:rPr lang="pt-BR" dirty="0">
                <a:solidFill>
                  <a:srgbClr val="377263"/>
                </a:solidFill>
              </a:rPr>
              <a:t> </a:t>
            </a:r>
            <a:r>
              <a:rPr lang="pt-BR" dirty="0" err="1">
                <a:solidFill>
                  <a:srgbClr val="377263"/>
                </a:solidFill>
              </a:rPr>
              <a:t>solution</a:t>
            </a:r>
            <a:r>
              <a:rPr lang="pt-BR" dirty="0">
                <a:solidFill>
                  <a:srgbClr val="377263"/>
                </a:solidFill>
              </a:rPr>
              <a:t> </a:t>
            </a:r>
            <a:r>
              <a:rPr lang="pt-BR" dirty="0" err="1">
                <a:solidFill>
                  <a:srgbClr val="377263"/>
                </a:solidFill>
              </a:rPr>
              <a:t>likely</a:t>
            </a:r>
            <a:r>
              <a:rPr lang="pt-BR" dirty="0">
                <a:solidFill>
                  <a:srgbClr val="377263"/>
                </a:solidFill>
              </a:rPr>
              <a:t> </a:t>
            </a:r>
          </a:p>
          <a:p>
            <a:r>
              <a:rPr lang="pt-BR" dirty="0">
                <a:solidFill>
                  <a:srgbClr val="FF0000"/>
                </a:solidFill>
              </a:rPr>
              <a:t>&lt;0: </a:t>
            </a:r>
            <a:r>
              <a:rPr lang="pt-BR" dirty="0" err="1">
                <a:solidFill>
                  <a:srgbClr val="FF0000"/>
                </a:solidFill>
              </a:rPr>
              <a:t>chirping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likely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occur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01558"/>
            <a:ext cx="805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Starting</a:t>
            </a:r>
            <a:r>
              <a:rPr lang="pt-BR" dirty="0"/>
              <a:t> point: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evolution</a:t>
            </a:r>
            <a:r>
              <a:rPr lang="pt-BR" dirty="0"/>
              <a:t> </a:t>
            </a:r>
            <a:r>
              <a:rPr lang="pt-BR" dirty="0" err="1"/>
              <a:t>equation</a:t>
            </a:r>
            <a:r>
              <a:rPr lang="pt-BR" dirty="0"/>
              <a:t> for </a:t>
            </a:r>
            <a:r>
              <a:rPr lang="pt-BR" dirty="0" err="1"/>
              <a:t>mode</a:t>
            </a:r>
            <a:r>
              <a:rPr lang="pt-BR" dirty="0"/>
              <a:t> amplitude </a:t>
            </a:r>
            <a:r>
              <a:rPr lang="pt-BR" i="1" dirty="0">
                <a:latin typeface="Times" pitchFamily="18" charset="0"/>
              </a:rPr>
              <a:t>A </a:t>
            </a:r>
            <a:r>
              <a:rPr lang="pt-BR" dirty="0" err="1"/>
              <a:t>near</a:t>
            </a:r>
            <a:r>
              <a:rPr lang="pt-BR" dirty="0"/>
              <a:t> marginal </a:t>
            </a:r>
            <a:r>
              <a:rPr lang="pt-BR" dirty="0" err="1"/>
              <a:t>stability</a:t>
            </a:r>
            <a:r>
              <a:rPr lang="pt-BR" dirty="0"/>
              <a:t>:</a:t>
            </a:r>
          </a:p>
          <a:p>
            <a:endParaRPr lang="en-US" dirty="0"/>
          </a:p>
        </p:txBody>
      </p:sp>
      <p:sp>
        <p:nvSpPr>
          <p:cNvPr id="57" name="CaixaDeTexto 10"/>
          <p:cNvSpPr txBox="1"/>
          <p:nvPr/>
        </p:nvSpPr>
        <p:spPr>
          <a:xfrm>
            <a:off x="5826535" y="1410395"/>
            <a:ext cx="235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FF0000"/>
                </a:solidFill>
              </a:rPr>
              <a:t>destabilizing</a:t>
            </a:r>
            <a:r>
              <a:rPr lang="pt-BR" sz="1600" dirty="0">
                <a:solidFill>
                  <a:srgbClr val="FF0000"/>
                </a:solidFill>
              </a:rPr>
              <a:t> (</a:t>
            </a:r>
            <a:r>
              <a:rPr lang="pt-BR" sz="1600" dirty="0" err="1">
                <a:solidFill>
                  <a:srgbClr val="FF0000"/>
                </a:solidFill>
              </a:rPr>
              <a:t>makes</a:t>
            </a:r>
            <a:r>
              <a:rPr lang="pt-BR" sz="1600" dirty="0">
                <a:solidFill>
                  <a:srgbClr val="FF0000"/>
                </a:solidFill>
              </a:rPr>
              <a:t> integral </a:t>
            </a:r>
            <a:r>
              <a:rPr lang="pt-BR" sz="1600" dirty="0" err="1">
                <a:solidFill>
                  <a:srgbClr val="FF0000"/>
                </a:solidFill>
              </a:rPr>
              <a:t>sign</a:t>
            </a:r>
            <a:r>
              <a:rPr lang="pt-BR" sz="1600" dirty="0">
                <a:solidFill>
                  <a:srgbClr val="FF0000"/>
                </a:solidFill>
              </a:rPr>
              <a:t> </a:t>
            </a:r>
            <a:r>
              <a:rPr lang="pt-BR" sz="1600" dirty="0" err="1">
                <a:solidFill>
                  <a:srgbClr val="FF0000"/>
                </a:solidFill>
              </a:rPr>
              <a:t>flip</a:t>
            </a:r>
            <a:r>
              <a:rPr lang="pt-BR" sz="1600" dirty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84057" y="1085084"/>
            <a:ext cx="140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Berk</a:t>
            </a:r>
            <a:r>
              <a:rPr lang="en-US" sz="1100" dirty="0"/>
              <a:t>, </a:t>
            </a:r>
            <a:r>
              <a:rPr lang="en-US" sz="1100" dirty="0" err="1"/>
              <a:t>Breizman</a:t>
            </a:r>
            <a:r>
              <a:rPr lang="en-US" sz="1100" dirty="0"/>
              <a:t> and Pekker, PRL 1996</a:t>
            </a:r>
          </a:p>
          <a:p>
            <a:r>
              <a:rPr lang="en-US" sz="1100" dirty="0"/>
              <a:t>Lilley, </a:t>
            </a:r>
            <a:r>
              <a:rPr lang="en-US" sz="1100" dirty="0" err="1"/>
              <a:t>Breizman</a:t>
            </a:r>
            <a:r>
              <a:rPr lang="en-US" sz="1100" dirty="0"/>
              <a:t> and </a:t>
            </a:r>
            <a:r>
              <a:rPr lang="en-US" sz="1100" dirty="0" err="1"/>
              <a:t>Sharapov</a:t>
            </a:r>
            <a:r>
              <a:rPr lang="en-US" sz="1100" dirty="0"/>
              <a:t>, PRL 2009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6838" y="2309024"/>
            <a:ext cx="2552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Chirping criterion: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36" y="1975727"/>
            <a:ext cx="849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Blow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in a </a:t>
            </a:r>
            <a:r>
              <a:rPr lang="pt-BR" dirty="0" err="1"/>
              <a:t>finite</a:t>
            </a:r>
            <a:r>
              <a:rPr lang="pt-BR" dirty="0"/>
              <a:t> time-&gt; system </a:t>
            </a:r>
            <a:r>
              <a:rPr lang="pt-BR" dirty="0" err="1"/>
              <a:t>enters</a:t>
            </a:r>
            <a:r>
              <a:rPr lang="pt-BR" dirty="0"/>
              <a:t> a </a:t>
            </a:r>
            <a:r>
              <a:rPr lang="pt-BR" dirty="0" err="1"/>
              <a:t>strong</a:t>
            </a:r>
            <a:r>
              <a:rPr lang="pt-BR" dirty="0"/>
              <a:t> </a:t>
            </a:r>
            <a:r>
              <a:rPr lang="pt-BR" dirty="0" err="1"/>
              <a:t>nonlinear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 (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likely</a:t>
            </a:r>
            <a:r>
              <a:rPr lang="pt-BR" dirty="0"/>
              <a:t>)</a:t>
            </a:r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22627" y="3323891"/>
            <a:ext cx="7121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(</a:t>
            </a:r>
            <a:r>
              <a:rPr lang="pt-BR" sz="1400" dirty="0" err="1">
                <a:solidFill>
                  <a:srgbClr val="002060"/>
                </a:solidFill>
              </a:rPr>
              <a:t>nonlinear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prediction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from</a:t>
            </a:r>
            <a:r>
              <a:rPr lang="pt-BR" sz="1400" dirty="0">
                <a:solidFill>
                  <a:srgbClr val="002060"/>
                </a:solidFill>
              </a:rPr>
              <a:t> linear </a:t>
            </a:r>
            <a:r>
              <a:rPr lang="pt-BR" sz="1400" dirty="0" err="1">
                <a:solidFill>
                  <a:srgbClr val="002060"/>
                </a:solidFill>
              </a:rPr>
              <a:t>physics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elements</a:t>
            </a:r>
            <a:r>
              <a:rPr lang="pt-BR" sz="1400" dirty="0">
                <a:solidFill>
                  <a:srgbClr val="002060"/>
                </a:solidFill>
              </a:rPr>
              <a:t>-&gt;</a:t>
            </a:r>
            <a:r>
              <a:rPr lang="pt-BR" sz="1400" dirty="0" err="1">
                <a:solidFill>
                  <a:srgbClr val="002060"/>
                </a:solidFill>
              </a:rPr>
              <a:t>incorporated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into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the</a:t>
            </a:r>
            <a:r>
              <a:rPr lang="pt-BR" sz="1400" dirty="0">
                <a:solidFill>
                  <a:srgbClr val="002060"/>
                </a:solidFill>
              </a:rPr>
              <a:t> linear NOVA-K </a:t>
            </a:r>
            <a:r>
              <a:rPr lang="pt-BR" sz="1400" dirty="0" err="1">
                <a:solidFill>
                  <a:srgbClr val="002060"/>
                </a:solidFill>
              </a:rPr>
              <a:t>code</a:t>
            </a:r>
            <a:r>
              <a:rPr lang="pt-BR" sz="1400" dirty="0">
                <a:solidFill>
                  <a:srgbClr val="002060"/>
                </a:solidFill>
              </a:rPr>
              <a:t> )</a:t>
            </a:r>
            <a:endParaRPr lang="en-US" sz="1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230910" y="4835723"/>
            <a:ext cx="367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Duarte </a:t>
            </a:r>
            <a:r>
              <a:rPr lang="pt-BR" sz="1200" i="1" dirty="0"/>
              <a:t>et al</a:t>
            </a:r>
            <a:r>
              <a:rPr lang="pt-BR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57</a:t>
            </a:r>
            <a:r>
              <a:rPr lang="pl-PL" sz="1200" dirty="0"/>
              <a:t> 054001 (2017)</a:t>
            </a:r>
            <a:endParaRPr lang="en-US" sz="1200" dirty="0"/>
          </a:p>
        </p:txBody>
      </p:sp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-170095" y="22381"/>
            <a:ext cx="9627476" cy="701558"/>
          </a:xfrm>
        </p:spPr>
        <p:txBody>
          <a:bodyPr>
            <a:noAutofit/>
          </a:bodyPr>
          <a:lstStyle/>
          <a:p>
            <a:r>
              <a:rPr lang="pt-BR" dirty="0"/>
              <a:t>A </a:t>
            </a:r>
            <a:r>
              <a:rPr lang="pt-BR" dirty="0" err="1"/>
              <a:t>criterion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likelihood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onset</a:t>
            </a:r>
            <a:r>
              <a:rPr lang="pt-BR" dirty="0"/>
              <a:t> in </a:t>
            </a:r>
            <a:r>
              <a:rPr lang="pt-BR" dirty="0" err="1"/>
              <a:t>tokamaks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" y="1060299"/>
            <a:ext cx="7790119" cy="642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6" y="2689100"/>
            <a:ext cx="4689000" cy="637704"/>
          </a:xfrm>
          <a:prstGeom prst="rect">
            <a:avLst/>
          </a:prstGeom>
        </p:spPr>
      </p:pic>
      <p:sp>
        <p:nvSpPr>
          <p:cNvPr id="18" name="CaixaDeTexto 4"/>
          <p:cNvSpPr txBox="1"/>
          <p:nvPr/>
        </p:nvSpPr>
        <p:spPr>
          <a:xfrm>
            <a:off x="4643643" y="1429553"/>
            <a:ext cx="1015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377263"/>
                </a:solidFill>
              </a:rPr>
              <a:t>stabilizing</a:t>
            </a:r>
            <a:endParaRPr lang="en-US" sz="1600" dirty="0">
              <a:solidFill>
                <a:srgbClr val="3772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ve esquerda 9"/>
          <p:cNvSpPr/>
          <p:nvPr/>
        </p:nvSpPr>
        <p:spPr>
          <a:xfrm>
            <a:off x="4810910" y="2739110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ixaDeTexto 22"/>
          <p:cNvSpPr txBox="1"/>
          <p:nvPr/>
        </p:nvSpPr>
        <p:spPr>
          <a:xfrm>
            <a:off x="4850618" y="2672067"/>
            <a:ext cx="339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377263"/>
                </a:solidFill>
              </a:rPr>
              <a:t>&gt;0: </a:t>
            </a:r>
            <a:r>
              <a:rPr lang="pt-BR" dirty="0" err="1">
                <a:solidFill>
                  <a:srgbClr val="377263"/>
                </a:solidFill>
              </a:rPr>
              <a:t>fixed-frequency</a:t>
            </a:r>
            <a:r>
              <a:rPr lang="pt-BR" dirty="0">
                <a:solidFill>
                  <a:srgbClr val="377263"/>
                </a:solidFill>
              </a:rPr>
              <a:t> </a:t>
            </a:r>
            <a:r>
              <a:rPr lang="pt-BR" dirty="0" err="1">
                <a:solidFill>
                  <a:srgbClr val="377263"/>
                </a:solidFill>
              </a:rPr>
              <a:t>solution</a:t>
            </a:r>
            <a:r>
              <a:rPr lang="pt-BR" dirty="0">
                <a:solidFill>
                  <a:srgbClr val="377263"/>
                </a:solidFill>
              </a:rPr>
              <a:t> </a:t>
            </a:r>
            <a:r>
              <a:rPr lang="pt-BR" dirty="0" err="1">
                <a:solidFill>
                  <a:srgbClr val="377263"/>
                </a:solidFill>
              </a:rPr>
              <a:t>likely</a:t>
            </a:r>
            <a:r>
              <a:rPr lang="pt-BR" dirty="0">
                <a:solidFill>
                  <a:srgbClr val="377263"/>
                </a:solidFill>
              </a:rPr>
              <a:t> </a:t>
            </a:r>
          </a:p>
          <a:p>
            <a:r>
              <a:rPr lang="pt-BR" dirty="0">
                <a:solidFill>
                  <a:srgbClr val="FF0000"/>
                </a:solidFill>
              </a:rPr>
              <a:t>&lt;0: </a:t>
            </a:r>
            <a:r>
              <a:rPr lang="pt-BR" dirty="0" err="1">
                <a:solidFill>
                  <a:srgbClr val="FF0000"/>
                </a:solidFill>
              </a:rPr>
              <a:t>chirping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likely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occur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01558"/>
            <a:ext cx="805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Starting</a:t>
            </a:r>
            <a:r>
              <a:rPr lang="pt-BR" dirty="0"/>
              <a:t> point: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evolution</a:t>
            </a:r>
            <a:r>
              <a:rPr lang="pt-BR" dirty="0"/>
              <a:t> </a:t>
            </a:r>
            <a:r>
              <a:rPr lang="pt-BR" dirty="0" err="1"/>
              <a:t>equation</a:t>
            </a:r>
            <a:r>
              <a:rPr lang="pt-BR" dirty="0"/>
              <a:t> for </a:t>
            </a:r>
            <a:r>
              <a:rPr lang="pt-BR" dirty="0" err="1"/>
              <a:t>mode</a:t>
            </a:r>
            <a:r>
              <a:rPr lang="pt-BR" dirty="0"/>
              <a:t> amplitude </a:t>
            </a:r>
            <a:r>
              <a:rPr lang="pt-BR" i="1" dirty="0">
                <a:latin typeface="Times" pitchFamily="18" charset="0"/>
              </a:rPr>
              <a:t>A </a:t>
            </a:r>
            <a:r>
              <a:rPr lang="pt-BR" dirty="0" err="1"/>
              <a:t>near</a:t>
            </a:r>
            <a:r>
              <a:rPr lang="pt-BR" dirty="0"/>
              <a:t> marginal </a:t>
            </a:r>
            <a:r>
              <a:rPr lang="pt-BR" dirty="0" err="1"/>
              <a:t>stability</a:t>
            </a:r>
            <a:r>
              <a:rPr lang="pt-BR" dirty="0"/>
              <a:t>:</a:t>
            </a:r>
          </a:p>
          <a:p>
            <a:endParaRPr lang="en-US" dirty="0"/>
          </a:p>
        </p:txBody>
      </p:sp>
      <p:sp>
        <p:nvSpPr>
          <p:cNvPr id="56" name="CaixaDeTexto 4"/>
          <p:cNvSpPr txBox="1"/>
          <p:nvPr/>
        </p:nvSpPr>
        <p:spPr>
          <a:xfrm>
            <a:off x="4643643" y="1429553"/>
            <a:ext cx="1015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377263"/>
                </a:solidFill>
              </a:rPr>
              <a:t>stabilizing</a:t>
            </a:r>
            <a:endParaRPr lang="en-US" sz="1600" dirty="0">
              <a:solidFill>
                <a:srgbClr val="377263"/>
              </a:solidFill>
            </a:endParaRPr>
          </a:p>
        </p:txBody>
      </p:sp>
      <p:sp>
        <p:nvSpPr>
          <p:cNvPr id="57" name="CaixaDeTexto 10"/>
          <p:cNvSpPr txBox="1"/>
          <p:nvPr/>
        </p:nvSpPr>
        <p:spPr>
          <a:xfrm>
            <a:off x="5826535" y="1410395"/>
            <a:ext cx="235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FF0000"/>
                </a:solidFill>
              </a:rPr>
              <a:t>destabilizing</a:t>
            </a:r>
            <a:r>
              <a:rPr lang="pt-BR" sz="1600" dirty="0">
                <a:solidFill>
                  <a:srgbClr val="FF0000"/>
                </a:solidFill>
              </a:rPr>
              <a:t> (</a:t>
            </a:r>
            <a:r>
              <a:rPr lang="pt-BR" sz="1600" dirty="0" err="1">
                <a:solidFill>
                  <a:srgbClr val="FF0000"/>
                </a:solidFill>
              </a:rPr>
              <a:t>makes</a:t>
            </a:r>
            <a:r>
              <a:rPr lang="pt-BR" sz="1600" dirty="0">
                <a:solidFill>
                  <a:srgbClr val="FF0000"/>
                </a:solidFill>
              </a:rPr>
              <a:t> integral </a:t>
            </a:r>
            <a:r>
              <a:rPr lang="pt-BR" sz="1600" dirty="0" err="1">
                <a:solidFill>
                  <a:srgbClr val="FF0000"/>
                </a:solidFill>
              </a:rPr>
              <a:t>sign</a:t>
            </a:r>
            <a:r>
              <a:rPr lang="pt-BR" sz="1600" dirty="0">
                <a:solidFill>
                  <a:srgbClr val="FF0000"/>
                </a:solidFill>
              </a:rPr>
              <a:t> </a:t>
            </a:r>
            <a:r>
              <a:rPr lang="pt-BR" sz="1600" dirty="0" err="1">
                <a:solidFill>
                  <a:srgbClr val="FF0000"/>
                </a:solidFill>
              </a:rPr>
              <a:t>flip</a:t>
            </a:r>
            <a:r>
              <a:rPr lang="pt-BR" sz="1600" dirty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84057" y="1085084"/>
            <a:ext cx="140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Berk</a:t>
            </a:r>
            <a:r>
              <a:rPr lang="en-US" sz="1100" dirty="0"/>
              <a:t>, </a:t>
            </a:r>
            <a:r>
              <a:rPr lang="en-US" sz="1100" dirty="0" err="1"/>
              <a:t>Breizman</a:t>
            </a:r>
            <a:r>
              <a:rPr lang="en-US" sz="1100" dirty="0"/>
              <a:t> and Pekker, PRL 1996</a:t>
            </a:r>
          </a:p>
          <a:p>
            <a:r>
              <a:rPr lang="en-US" sz="1100" dirty="0"/>
              <a:t>Lilley, </a:t>
            </a:r>
            <a:r>
              <a:rPr lang="en-US" sz="1100" dirty="0" err="1"/>
              <a:t>Breizman</a:t>
            </a:r>
            <a:r>
              <a:rPr lang="en-US" sz="1100" dirty="0"/>
              <a:t> and </a:t>
            </a:r>
            <a:r>
              <a:rPr lang="en-US" sz="1100" dirty="0" err="1"/>
              <a:t>Sharapov</a:t>
            </a:r>
            <a:r>
              <a:rPr lang="en-US" sz="1100" dirty="0"/>
              <a:t>, PRL 2009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6838" y="2309024"/>
            <a:ext cx="2552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Chirping criterion: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36" y="1975727"/>
            <a:ext cx="849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Blow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in a </a:t>
            </a:r>
            <a:r>
              <a:rPr lang="pt-BR" dirty="0" err="1"/>
              <a:t>finite</a:t>
            </a:r>
            <a:r>
              <a:rPr lang="pt-BR" dirty="0"/>
              <a:t> time-&gt; system </a:t>
            </a:r>
            <a:r>
              <a:rPr lang="pt-BR" dirty="0" err="1"/>
              <a:t>enters</a:t>
            </a:r>
            <a:r>
              <a:rPr lang="pt-BR" dirty="0"/>
              <a:t> a </a:t>
            </a:r>
            <a:r>
              <a:rPr lang="pt-BR" dirty="0" err="1"/>
              <a:t>strong</a:t>
            </a:r>
            <a:r>
              <a:rPr lang="pt-BR" dirty="0"/>
              <a:t> </a:t>
            </a:r>
            <a:r>
              <a:rPr lang="pt-BR" dirty="0" err="1"/>
              <a:t>nonlinear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 (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likely</a:t>
            </a:r>
            <a:r>
              <a:rPr lang="pt-BR" dirty="0"/>
              <a:t>)</a:t>
            </a:r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22627" y="3323891"/>
            <a:ext cx="7121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(</a:t>
            </a:r>
            <a:r>
              <a:rPr lang="pt-BR" sz="1400" dirty="0" err="1">
                <a:solidFill>
                  <a:srgbClr val="002060"/>
                </a:solidFill>
              </a:rPr>
              <a:t>nonlinear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prediction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from</a:t>
            </a:r>
            <a:r>
              <a:rPr lang="pt-BR" sz="1400" dirty="0">
                <a:solidFill>
                  <a:srgbClr val="002060"/>
                </a:solidFill>
              </a:rPr>
              <a:t> linear </a:t>
            </a:r>
            <a:r>
              <a:rPr lang="pt-BR" sz="1400" dirty="0" err="1">
                <a:solidFill>
                  <a:srgbClr val="002060"/>
                </a:solidFill>
              </a:rPr>
              <a:t>physics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elements</a:t>
            </a:r>
            <a:r>
              <a:rPr lang="pt-BR" sz="1400" dirty="0">
                <a:solidFill>
                  <a:srgbClr val="002060"/>
                </a:solidFill>
              </a:rPr>
              <a:t>-&gt;</a:t>
            </a:r>
            <a:r>
              <a:rPr lang="pt-BR" sz="1400" dirty="0" err="1">
                <a:solidFill>
                  <a:srgbClr val="002060"/>
                </a:solidFill>
              </a:rPr>
              <a:t>incorporated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into</a:t>
            </a:r>
            <a:r>
              <a:rPr lang="pt-BR" sz="1400" dirty="0">
                <a:solidFill>
                  <a:srgbClr val="002060"/>
                </a:solidFill>
              </a:rPr>
              <a:t> </a:t>
            </a:r>
            <a:r>
              <a:rPr lang="pt-BR" sz="1400" dirty="0" err="1">
                <a:solidFill>
                  <a:srgbClr val="002060"/>
                </a:solidFill>
              </a:rPr>
              <a:t>the</a:t>
            </a:r>
            <a:r>
              <a:rPr lang="pt-BR" sz="1400" dirty="0">
                <a:solidFill>
                  <a:srgbClr val="002060"/>
                </a:solidFill>
              </a:rPr>
              <a:t> linear NOVA-K </a:t>
            </a:r>
            <a:r>
              <a:rPr lang="pt-BR" sz="1400" dirty="0" err="1">
                <a:solidFill>
                  <a:srgbClr val="002060"/>
                </a:solidFill>
              </a:rPr>
              <a:t>code</a:t>
            </a:r>
            <a:r>
              <a:rPr lang="pt-BR" sz="1400" dirty="0">
                <a:solidFill>
                  <a:srgbClr val="002060"/>
                </a:solidFill>
              </a:rPr>
              <a:t> )</a:t>
            </a:r>
            <a:endParaRPr lang="en-US" sz="1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230910" y="4835723"/>
            <a:ext cx="367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Duarte </a:t>
            </a:r>
            <a:r>
              <a:rPr lang="pt-BR" sz="1200" i="1" dirty="0"/>
              <a:t>et al</a:t>
            </a:r>
            <a:r>
              <a:rPr lang="pt-BR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57</a:t>
            </a:r>
            <a:r>
              <a:rPr lang="pl-PL" sz="1200" dirty="0"/>
              <a:t> 054001 (2017)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06327" y="3901712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criterion (                ) predicts that micro-turbulence should be key in determining the likely nonlinear character of a mode, e.g., fixed-frequency or chirping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812" y="3943981"/>
            <a:ext cx="832320" cy="300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9" y="1060299"/>
            <a:ext cx="7790119" cy="642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6" y="2689100"/>
            <a:ext cx="4689000" cy="637704"/>
          </a:xfrm>
          <a:prstGeom prst="rect">
            <a:avLst/>
          </a:prstGeom>
        </p:spPr>
      </p:pic>
      <p:sp>
        <p:nvSpPr>
          <p:cNvPr id="28" name="Título 1"/>
          <p:cNvSpPr>
            <a:spLocks noGrp="1"/>
          </p:cNvSpPr>
          <p:nvPr>
            <p:ph type="title"/>
          </p:nvPr>
        </p:nvSpPr>
        <p:spPr>
          <a:xfrm>
            <a:off x="-170095" y="22381"/>
            <a:ext cx="9627476" cy="701558"/>
          </a:xfrm>
        </p:spPr>
        <p:txBody>
          <a:bodyPr>
            <a:noAutofit/>
          </a:bodyPr>
          <a:lstStyle/>
          <a:p>
            <a:r>
              <a:rPr lang="pt-BR" dirty="0"/>
              <a:t>A </a:t>
            </a:r>
            <a:r>
              <a:rPr lang="pt-BR" dirty="0" err="1"/>
              <a:t>criterion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likelihood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onset</a:t>
            </a:r>
            <a:r>
              <a:rPr lang="pt-BR" dirty="0"/>
              <a:t> in </a:t>
            </a:r>
            <a:r>
              <a:rPr lang="pt-BR" dirty="0" err="1"/>
              <a:t>tokamaks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268"/>
          </a:xfrm>
        </p:spPr>
        <p:txBody>
          <a:bodyPr/>
          <a:lstStyle/>
          <a:p>
            <a:r>
              <a:rPr lang="en-US" sz="2600" dirty="0"/>
              <a:t>Correlation between chirping onset and a marked reduction of the turbulent activity in DIII-D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4" y="933257"/>
            <a:ext cx="6993263" cy="393371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71430" y="4708073"/>
            <a:ext cx="530132" cy="273844"/>
          </a:xfrm>
        </p:spPr>
        <p:txBody>
          <a:bodyPr/>
          <a:lstStyle/>
          <a:p>
            <a:fld id="{22204D31-CEC6-AA4C-9C19-7F28329456F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aixaDeTexto 22"/>
          <p:cNvSpPr txBox="1"/>
          <p:nvPr/>
        </p:nvSpPr>
        <p:spPr>
          <a:xfrm>
            <a:off x="7316078" y="4631807"/>
            <a:ext cx="19132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Duarte </a:t>
            </a:r>
            <a:r>
              <a:rPr lang="pt-BR" sz="1100" i="1" dirty="0"/>
              <a:t>et al</a:t>
            </a:r>
            <a:r>
              <a:rPr lang="pt-BR" sz="1100" dirty="0"/>
              <a:t>, </a:t>
            </a:r>
            <a:r>
              <a:rPr lang="pl-PL" sz="1100" i="1" dirty="0" err="1"/>
              <a:t>Nucl</a:t>
            </a:r>
            <a:r>
              <a:rPr lang="pl-PL" sz="1100" i="1" dirty="0"/>
              <a:t>. Fusion</a:t>
            </a:r>
            <a:r>
              <a:rPr lang="pl-PL" sz="1100" dirty="0"/>
              <a:t> </a:t>
            </a:r>
            <a:r>
              <a:rPr lang="pl-PL" sz="1100" b="1" dirty="0"/>
              <a:t>57</a:t>
            </a:r>
            <a:r>
              <a:rPr lang="pl-PL" sz="1100" dirty="0"/>
              <a:t> 054001 (2017)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6833419" y="1203598"/>
            <a:ext cx="23009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sz="1400" dirty="0" err="1"/>
              <a:t>Diffusivity</a:t>
            </a:r>
            <a:r>
              <a:rPr lang="pt-BR" sz="1400" dirty="0"/>
              <a:t> </a:t>
            </a:r>
            <a:r>
              <a:rPr lang="pt-BR" sz="1400" dirty="0" err="1"/>
              <a:t>drop</a:t>
            </a:r>
            <a:r>
              <a:rPr lang="pt-BR" sz="1400" dirty="0"/>
              <a:t> </a:t>
            </a:r>
            <a:r>
              <a:rPr lang="pt-BR" sz="1400" dirty="0" err="1"/>
              <a:t>due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L</a:t>
            </a:r>
            <a:r>
              <a:rPr lang="en-US" sz="1400" dirty="0"/>
              <a:t>→</a:t>
            </a:r>
            <a:r>
              <a:rPr lang="pt-BR" sz="1400" dirty="0"/>
              <a:t>H </a:t>
            </a:r>
            <a:r>
              <a:rPr lang="pt-BR" sz="1400" dirty="0" err="1"/>
              <a:t>mode</a:t>
            </a:r>
            <a:r>
              <a:rPr lang="pt-BR" sz="1400" dirty="0"/>
              <a:t> </a:t>
            </a:r>
            <a:r>
              <a:rPr lang="pt-BR" sz="1400" dirty="0" err="1"/>
              <a:t>transition</a:t>
            </a:r>
            <a:endParaRPr lang="pt-BR" sz="1400" dirty="0"/>
          </a:p>
          <a:p>
            <a:pPr marL="285750" indent="-285750">
              <a:buFont typeface="Arial" charset="0"/>
              <a:buChar char="•"/>
            </a:pPr>
            <a:endParaRPr lang="pt-BR" sz="1400" dirty="0"/>
          </a:p>
          <a:p>
            <a:pPr marL="285750" indent="-285750">
              <a:buFont typeface="Arial" charset="0"/>
              <a:buChar char="•"/>
            </a:pPr>
            <a:r>
              <a:rPr lang="pt-BR" sz="1400" dirty="0"/>
              <a:t>Strong </a:t>
            </a:r>
            <a:r>
              <a:rPr lang="pt-BR" sz="1400" dirty="0" err="1"/>
              <a:t>rotation</a:t>
            </a:r>
            <a:r>
              <a:rPr lang="pt-BR" sz="1400" dirty="0"/>
              <a:t> </a:t>
            </a:r>
            <a:r>
              <a:rPr lang="pt-BR" sz="1400" dirty="0" err="1"/>
              <a:t>shear</a:t>
            </a:r>
            <a:r>
              <a:rPr lang="pt-BR" sz="1400" dirty="0"/>
              <a:t> </a:t>
            </a:r>
            <a:r>
              <a:rPr lang="pt-BR" sz="1400" dirty="0" err="1"/>
              <a:t>was</a:t>
            </a:r>
            <a:r>
              <a:rPr lang="pt-BR" sz="1400" dirty="0"/>
              <a:t> </a:t>
            </a:r>
            <a:r>
              <a:rPr lang="pt-BR" sz="1400" dirty="0" err="1"/>
              <a:t>observed</a:t>
            </a:r>
            <a:endParaRPr lang="pt-BR" sz="1400" dirty="0"/>
          </a:p>
          <a:p>
            <a:pPr marL="285750" indent="-285750">
              <a:buFont typeface="Arial" charset="0"/>
              <a:buChar char="•"/>
            </a:pPr>
            <a:endParaRPr lang="pt-BR" sz="1400" dirty="0"/>
          </a:p>
          <a:p>
            <a:pPr marL="285750" indent="-285750">
              <a:buFont typeface="Arial" charset="0"/>
              <a:buChar char="•"/>
            </a:pPr>
            <a:r>
              <a:rPr lang="pt-BR" sz="1400" dirty="0" err="1"/>
              <a:t>This</a:t>
            </a:r>
            <a:r>
              <a:rPr lang="pt-BR" sz="1400" dirty="0"/>
              <a:t> </a:t>
            </a:r>
            <a:r>
              <a:rPr lang="pt-BR" sz="1400" dirty="0" err="1"/>
              <a:t>observation</a:t>
            </a:r>
            <a:r>
              <a:rPr lang="pt-BR" sz="1400" dirty="0"/>
              <a:t> </a:t>
            </a:r>
            <a:r>
              <a:rPr lang="pt-BR" sz="1400" dirty="0" err="1"/>
              <a:t>motivated</a:t>
            </a:r>
            <a:r>
              <a:rPr lang="pt-BR" sz="1400" dirty="0"/>
              <a:t> DIII-D </a:t>
            </a:r>
            <a:r>
              <a:rPr lang="pt-BR" sz="1400" dirty="0" err="1"/>
              <a:t>experiments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be</a:t>
            </a:r>
            <a:r>
              <a:rPr lang="pt-BR" sz="1400" dirty="0"/>
              <a:t> </a:t>
            </a:r>
            <a:r>
              <a:rPr lang="pt-BR" sz="1400" dirty="0" err="1"/>
              <a:t>designed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further</a:t>
            </a:r>
            <a:r>
              <a:rPr lang="pt-BR" sz="1400" dirty="0"/>
              <a:t> </a:t>
            </a:r>
            <a:r>
              <a:rPr lang="pt-BR" sz="1400" dirty="0" err="1"/>
              <a:t>test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hypothesis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low</a:t>
            </a:r>
            <a:r>
              <a:rPr lang="pt-BR" sz="1400" dirty="0"/>
              <a:t> </a:t>
            </a:r>
            <a:r>
              <a:rPr lang="pt-BR" sz="1400" dirty="0" err="1"/>
              <a:t>turbulence</a:t>
            </a:r>
            <a:r>
              <a:rPr lang="pt-BR" sz="1400" dirty="0"/>
              <a:t> </a:t>
            </a:r>
            <a:r>
              <a:rPr lang="pt-BR" sz="1400" dirty="0" err="1"/>
              <a:t>associated</a:t>
            </a:r>
            <a:r>
              <a:rPr lang="pt-BR" sz="1400" dirty="0"/>
              <a:t> </a:t>
            </a:r>
            <a:r>
              <a:rPr lang="pt-BR" sz="1400" dirty="0" err="1"/>
              <a:t>with</a:t>
            </a:r>
            <a:r>
              <a:rPr lang="pt-BR" sz="1400" dirty="0"/>
              <a:t> </a:t>
            </a:r>
            <a:r>
              <a:rPr lang="pt-BR" sz="1400" dirty="0" err="1"/>
              <a:t>chirping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77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3269" y="3091"/>
            <a:ext cx="5181262" cy="1251495"/>
          </a:xfrm>
        </p:spPr>
        <p:txBody>
          <a:bodyPr/>
          <a:lstStyle/>
          <a:p>
            <a:r>
              <a:rPr lang="en-US" sz="2400" b="1" dirty="0"/>
              <a:t>Dedicated experiments showed that chirping is more prevalent in negative </a:t>
            </a:r>
            <a:r>
              <a:rPr lang="en-US" sz="2400" b="1" dirty="0" err="1"/>
              <a:t>triangularity</a:t>
            </a:r>
            <a:r>
              <a:rPr lang="en-US" sz="2400" b="1" dirty="0"/>
              <a:t> DIII-D shots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870" y="1260432"/>
            <a:ext cx="4241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Transport coefficients calculated in TRANSP are 2-3 times lower in negative </a:t>
            </a:r>
            <a:r>
              <a:rPr lang="en-US" sz="1400" dirty="0" err="1"/>
              <a:t>triangularity</a:t>
            </a:r>
            <a:r>
              <a:rPr lang="en-US" sz="1400" dirty="0"/>
              <a:t>, as compared to the the usual positive/oval </a:t>
            </a:r>
            <a:r>
              <a:rPr lang="en-US" sz="1400" dirty="0" err="1"/>
              <a:t>triangularity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71" y="123479"/>
            <a:ext cx="3408400" cy="4926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02" y="1613114"/>
            <a:ext cx="1768274" cy="76746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7" y="2779715"/>
            <a:ext cx="786308" cy="15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0798"/>
            <a:ext cx="804684" cy="157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72400" y="1059582"/>
            <a:ext cx="72008" cy="468448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01" y="2515020"/>
            <a:ext cx="1664951" cy="8488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660232" y="3867894"/>
            <a:ext cx="70192" cy="25242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30424" y="3110405"/>
            <a:ext cx="865912" cy="757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244408" y="1275606"/>
            <a:ext cx="432048" cy="364332"/>
          </a:xfrm>
          <a:prstGeom prst="bentConnector3">
            <a:avLst>
              <a:gd name="adj1" fmla="val 100004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98826" y="4847522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 Zeeland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59</a:t>
            </a:r>
            <a:r>
              <a:rPr lang="pl-PL" sz="1200" dirty="0"/>
              <a:t> 086028</a:t>
            </a:r>
            <a:r>
              <a:rPr lang="en-US" sz="12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7118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3269" y="3091"/>
            <a:ext cx="5181262" cy="1251495"/>
          </a:xfrm>
        </p:spPr>
        <p:txBody>
          <a:bodyPr/>
          <a:lstStyle/>
          <a:p>
            <a:r>
              <a:rPr lang="en-US" sz="2400" b="1" dirty="0"/>
              <a:t>Dedicated experiments showed that chirping is more prevalent in negative </a:t>
            </a:r>
            <a:r>
              <a:rPr lang="en-US" sz="2400" b="1" dirty="0" err="1"/>
              <a:t>triangularity</a:t>
            </a:r>
            <a:r>
              <a:rPr lang="en-US" sz="2400" b="1" dirty="0"/>
              <a:t> DIII-D shots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870" y="1260432"/>
            <a:ext cx="4241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Transport coefficients calculated in TRANSP are 2-3 times lower in negative </a:t>
            </a:r>
            <a:r>
              <a:rPr lang="en-US" sz="1400" dirty="0" err="1"/>
              <a:t>triangularity</a:t>
            </a:r>
            <a:r>
              <a:rPr lang="en-US" sz="1400" dirty="0"/>
              <a:t>, as compared to the the usual positive/oval </a:t>
            </a:r>
            <a:r>
              <a:rPr lang="en-US" sz="1400" dirty="0" err="1"/>
              <a:t>triangularity</a:t>
            </a:r>
            <a:endParaRPr lang="en-US" sz="1400" dirty="0"/>
          </a:p>
        </p:txBody>
      </p:sp>
      <p:sp>
        <p:nvSpPr>
          <p:cNvPr id="12" name="CaixaDeTexto 22"/>
          <p:cNvSpPr txBox="1"/>
          <p:nvPr/>
        </p:nvSpPr>
        <p:spPr>
          <a:xfrm>
            <a:off x="3342819" y="2060897"/>
            <a:ext cx="278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B050"/>
                </a:solidFill>
              </a:rPr>
              <a:t>&gt;0: </a:t>
            </a:r>
            <a:r>
              <a:rPr lang="pt-BR" sz="1400" dirty="0" err="1">
                <a:solidFill>
                  <a:srgbClr val="00B050"/>
                </a:solidFill>
              </a:rPr>
              <a:t>fixed-frequency</a:t>
            </a:r>
            <a:r>
              <a:rPr lang="pt-BR" sz="1400" dirty="0">
                <a:solidFill>
                  <a:srgbClr val="00B050"/>
                </a:solidFill>
              </a:rPr>
              <a:t> </a:t>
            </a:r>
          </a:p>
          <a:p>
            <a:r>
              <a:rPr lang="pt-BR" sz="1400" dirty="0">
                <a:solidFill>
                  <a:srgbClr val="FF0000"/>
                </a:solidFill>
              </a:rPr>
              <a:t>&lt;0: </a:t>
            </a:r>
            <a:r>
              <a:rPr lang="pt-BR" sz="1400" dirty="0" err="1">
                <a:solidFill>
                  <a:srgbClr val="FF0000"/>
                </a:solidFill>
              </a:rPr>
              <a:t>chirping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996848"/>
            <a:ext cx="3184386" cy="615765"/>
          </a:xfrm>
          <a:prstGeom prst="rect">
            <a:avLst/>
          </a:prstGeom>
        </p:spPr>
      </p:pic>
      <p:sp>
        <p:nvSpPr>
          <p:cNvPr id="14" name="Chave esquerda 9"/>
          <p:cNvSpPr/>
          <p:nvPr/>
        </p:nvSpPr>
        <p:spPr>
          <a:xfrm>
            <a:off x="3329441" y="2138856"/>
            <a:ext cx="45719" cy="376164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71" y="123479"/>
            <a:ext cx="3408400" cy="4926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02" y="1613114"/>
            <a:ext cx="1768274" cy="76746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7" y="2779715"/>
            <a:ext cx="786308" cy="15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0798"/>
            <a:ext cx="804684" cy="157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72400" y="1059582"/>
            <a:ext cx="72008" cy="468448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01" y="2515020"/>
            <a:ext cx="1664951" cy="8488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660232" y="3867894"/>
            <a:ext cx="70192" cy="25242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30424" y="3110405"/>
            <a:ext cx="865912" cy="757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244408" y="1275606"/>
            <a:ext cx="432048" cy="364332"/>
          </a:xfrm>
          <a:prstGeom prst="bentConnector3">
            <a:avLst>
              <a:gd name="adj1" fmla="val 100004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2507496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2754174"/>
            <a:ext cx="2468880" cy="2296059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98826" y="4847522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 Zeeland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59</a:t>
            </a:r>
            <a:r>
              <a:rPr lang="pl-PL" sz="1200" dirty="0"/>
              <a:t> 086028</a:t>
            </a:r>
            <a:r>
              <a:rPr lang="en-US" sz="12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37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3269" y="3091"/>
            <a:ext cx="5181262" cy="1251495"/>
          </a:xfrm>
        </p:spPr>
        <p:txBody>
          <a:bodyPr/>
          <a:lstStyle/>
          <a:p>
            <a:r>
              <a:rPr lang="en-US" sz="2400" b="1" dirty="0"/>
              <a:t>Dedicated experiments showed that chirping is more prevalent in negative </a:t>
            </a:r>
            <a:r>
              <a:rPr lang="en-US" sz="2400" b="1" dirty="0" err="1"/>
              <a:t>triangularity</a:t>
            </a:r>
            <a:r>
              <a:rPr lang="en-US" sz="2400" b="1" dirty="0"/>
              <a:t> DIII-D shots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870" y="1260432"/>
            <a:ext cx="4241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Transport coefficients calculated in TRANSP are 2-3 times lower in negative </a:t>
            </a:r>
            <a:r>
              <a:rPr lang="en-US" sz="1400" dirty="0" err="1"/>
              <a:t>triangularity</a:t>
            </a:r>
            <a:r>
              <a:rPr lang="en-US" sz="1400" dirty="0"/>
              <a:t>, as compared to the the usual positive/oval </a:t>
            </a:r>
            <a:r>
              <a:rPr lang="en-US" sz="1400" dirty="0" err="1"/>
              <a:t>triangularity</a:t>
            </a:r>
            <a:endParaRPr lang="en-US" sz="1400" dirty="0"/>
          </a:p>
        </p:txBody>
      </p:sp>
      <p:sp>
        <p:nvSpPr>
          <p:cNvPr id="12" name="CaixaDeTexto 22"/>
          <p:cNvSpPr txBox="1"/>
          <p:nvPr/>
        </p:nvSpPr>
        <p:spPr>
          <a:xfrm>
            <a:off x="3342819" y="2060897"/>
            <a:ext cx="278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B050"/>
                </a:solidFill>
              </a:rPr>
              <a:t>&gt;0: </a:t>
            </a:r>
            <a:r>
              <a:rPr lang="pt-BR" sz="1400" dirty="0" err="1">
                <a:solidFill>
                  <a:srgbClr val="00B050"/>
                </a:solidFill>
              </a:rPr>
              <a:t>fixed-frequency</a:t>
            </a:r>
            <a:r>
              <a:rPr lang="pt-BR" sz="1400" dirty="0">
                <a:solidFill>
                  <a:srgbClr val="00B050"/>
                </a:solidFill>
              </a:rPr>
              <a:t> </a:t>
            </a:r>
          </a:p>
          <a:p>
            <a:r>
              <a:rPr lang="pt-BR" sz="1400" dirty="0">
                <a:solidFill>
                  <a:srgbClr val="FF0000"/>
                </a:solidFill>
              </a:rPr>
              <a:t>&lt;0: </a:t>
            </a:r>
            <a:r>
              <a:rPr lang="pt-BR" sz="1400" dirty="0" err="1">
                <a:solidFill>
                  <a:srgbClr val="FF0000"/>
                </a:solidFill>
              </a:rPr>
              <a:t>chirping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996848"/>
            <a:ext cx="3184386" cy="615765"/>
          </a:xfrm>
          <a:prstGeom prst="rect">
            <a:avLst/>
          </a:prstGeom>
        </p:spPr>
      </p:pic>
      <p:sp>
        <p:nvSpPr>
          <p:cNvPr id="14" name="Chave esquerda 9"/>
          <p:cNvSpPr/>
          <p:nvPr/>
        </p:nvSpPr>
        <p:spPr>
          <a:xfrm>
            <a:off x="3329441" y="2138856"/>
            <a:ext cx="45719" cy="376164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71" y="123479"/>
            <a:ext cx="3408400" cy="4926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02" y="1613114"/>
            <a:ext cx="1768274" cy="76746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7" y="2779715"/>
            <a:ext cx="786308" cy="15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0798"/>
            <a:ext cx="804684" cy="157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72400" y="1059582"/>
            <a:ext cx="72008" cy="468448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01" y="2515020"/>
            <a:ext cx="1664951" cy="8488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660232" y="3867894"/>
            <a:ext cx="70192" cy="252424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30424" y="3110405"/>
            <a:ext cx="865912" cy="757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244408" y="1275606"/>
            <a:ext cx="432048" cy="364332"/>
          </a:xfrm>
          <a:prstGeom prst="bentConnector3">
            <a:avLst>
              <a:gd name="adj1" fmla="val 100004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2507495" cy="228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1" y="2752344"/>
            <a:ext cx="2468880" cy="2296059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98826" y="4847522"/>
            <a:ext cx="3218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 Zeeland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59</a:t>
            </a:r>
            <a:r>
              <a:rPr lang="pl-PL" sz="1200" dirty="0"/>
              <a:t> 086028</a:t>
            </a:r>
            <a:r>
              <a:rPr lang="en-US" sz="12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867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669574"/>
            <a:ext cx="4680332" cy="22915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31710" y="1145449"/>
            <a:ext cx="1991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Before chirping, 265ms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98994" y="2266620"/>
            <a:ext cx="20162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During chirping, 290ms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8605" y="767255"/>
            <a:ext cx="307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Electrostatic turbulence fluctuation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901822"/>
            <a:ext cx="4736331" cy="23088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84601" y="3000886"/>
            <a:ext cx="307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Electrostatic turbulence fluctuation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-5977" y="7005"/>
            <a:ext cx="8805664" cy="4935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6573503" y="3406101"/>
            <a:ext cx="1991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Before chirping, 265ms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80188" y="4557566"/>
            <a:ext cx="20162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During chirping, 300ms</a:t>
            </a:r>
          </a:p>
        </p:txBody>
      </p:sp>
      <p:cxnSp>
        <p:nvCxnSpPr>
          <p:cNvPr id="74" name="Straight Connector 73"/>
          <p:cNvCxnSpPr/>
          <p:nvPr/>
        </p:nvCxnSpPr>
        <p:spPr>
          <a:xfrm flipH="1" flipV="1">
            <a:off x="6300192" y="1317646"/>
            <a:ext cx="2" cy="1263762"/>
          </a:xfrm>
          <a:prstGeom prst="line">
            <a:avLst/>
          </a:prstGeom>
          <a:ln w="635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691917" y="1514768"/>
            <a:ext cx="159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Peak of the most intense mode</a:t>
            </a:r>
            <a:endParaRPr lang="en-US" sz="1400" dirty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6430134" y="1690538"/>
            <a:ext cx="1327440" cy="44488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719063" y="3305422"/>
            <a:ext cx="8793" cy="1562981"/>
          </a:xfrm>
          <a:prstGeom prst="line">
            <a:avLst/>
          </a:prstGeom>
          <a:ln w="635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6971837" y="3674746"/>
            <a:ext cx="159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Peak of the most intense mode</a:t>
            </a:r>
            <a:endParaRPr lang="en-US" sz="1400" dirty="0"/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5804288" y="3850516"/>
            <a:ext cx="1233206" cy="37715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" y="3029326"/>
            <a:ext cx="3441856" cy="1936044"/>
          </a:xfrm>
          <a:prstGeom prst="rect">
            <a:avLst/>
          </a:prstGeom>
        </p:spPr>
      </p:pic>
      <p:cxnSp>
        <p:nvCxnSpPr>
          <p:cNvPr id="99" name="Elbow Connector 98"/>
          <p:cNvCxnSpPr/>
          <p:nvPr/>
        </p:nvCxnSpPr>
        <p:spPr>
          <a:xfrm>
            <a:off x="777240" y="3280384"/>
            <a:ext cx="4802872" cy="269510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2286000" y="3549894"/>
            <a:ext cx="1" cy="1143646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769507" y="3261862"/>
            <a:ext cx="7733" cy="1440162"/>
          </a:xfrm>
          <a:prstGeom prst="line">
            <a:avLst/>
          </a:prstGeom>
          <a:ln w="635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/>
          <p:nvPr/>
        </p:nvCxnSpPr>
        <p:spPr>
          <a:xfrm>
            <a:off x="2286000" y="4629947"/>
            <a:ext cx="3356631" cy="89202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13919"/>
            <a:ext cx="3450277" cy="1940782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 flipV="1">
            <a:off x="899592" y="1138193"/>
            <a:ext cx="0" cy="1519265"/>
          </a:xfrm>
          <a:prstGeom prst="line">
            <a:avLst/>
          </a:prstGeom>
          <a:ln w="635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483768" y="1513811"/>
            <a:ext cx="1" cy="1143646"/>
          </a:xfrm>
          <a:prstGeom prst="line">
            <a:avLst/>
          </a:prstGeom>
          <a:ln w="635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>
            <a:off x="899592" y="1013919"/>
            <a:ext cx="6048672" cy="159711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2483768" y="2386632"/>
            <a:ext cx="3158863" cy="83142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-223138" y="-38418"/>
            <a:ext cx="9507330" cy="866073"/>
          </a:xfrm>
        </p:spPr>
        <p:txBody>
          <a:bodyPr/>
          <a:lstStyle/>
          <a:p>
            <a:r>
              <a:rPr lang="en-US" sz="2600" dirty="0"/>
              <a:t>GTS global </a:t>
            </a:r>
            <a:r>
              <a:rPr lang="en-US" sz="2600" dirty="0" err="1"/>
              <a:t>gyrokinetic</a:t>
            </a:r>
            <a:r>
              <a:rPr lang="en-US" sz="2600" dirty="0"/>
              <a:t> analyses show turbulence reduction for rare NSTX </a:t>
            </a:r>
            <a:r>
              <a:rPr lang="en-US" sz="2600" dirty="0" err="1"/>
              <a:t>Alfvénic</a:t>
            </a:r>
            <a:r>
              <a:rPr lang="en-US" sz="2600" dirty="0"/>
              <a:t> transitions from fixed-frequency to chirping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31429" y="4864245"/>
            <a:ext cx="2884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Duarte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58</a:t>
            </a:r>
            <a:r>
              <a:rPr lang="pl-PL" sz="1200" dirty="0"/>
              <a:t> 082013 (2018)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43" y="1279127"/>
            <a:ext cx="2804866" cy="297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95736" y="962027"/>
            <a:ext cx="1651678" cy="2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dirty="0">
                <a:latin typeface="Century Gothic" charset="0"/>
                <a:ea typeface="MS PGothic" charset="-128"/>
                <a:cs typeface="MS PGothic" charset="-128"/>
              </a:rPr>
              <a:t>chirping, NSTX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384326" y="970319"/>
            <a:ext cx="3691009" cy="2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 Condensed" charset="0"/>
                <a:cs typeface="DejaVu Sans Condensed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b="1" dirty="0">
                <a:latin typeface="Century Gothic" charset="0"/>
                <a:ea typeface="MS PGothic" charset="-128"/>
                <a:cs typeface="MS PGothic" charset="-128"/>
              </a:rPr>
              <a:t>fixed-frequencies, DIII-D and TFTR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26" y="1155431"/>
            <a:ext cx="2608463" cy="3112765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091" y="4203025"/>
            <a:ext cx="90085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/>
              <a:t>Chirping</a:t>
            </a:r>
            <a:r>
              <a:rPr lang="pt-BR" sz="1500" dirty="0"/>
              <a:t> </a:t>
            </a:r>
            <a:r>
              <a:rPr lang="pt-BR" sz="1500" dirty="0" err="1"/>
              <a:t>is</a:t>
            </a:r>
            <a:r>
              <a:rPr lang="pt-BR" sz="1500" dirty="0"/>
              <a:t> </a:t>
            </a:r>
            <a:r>
              <a:rPr lang="pt-BR" sz="1500" dirty="0" err="1"/>
              <a:t>ubiquitous</a:t>
            </a:r>
            <a:r>
              <a:rPr lang="pt-BR" sz="1500" dirty="0"/>
              <a:t> in NSTX </a:t>
            </a:r>
            <a:r>
              <a:rPr lang="pt-BR" sz="1500" dirty="0" err="1"/>
              <a:t>but</a:t>
            </a:r>
            <a:r>
              <a:rPr lang="pt-BR" sz="1500" dirty="0"/>
              <a:t> </a:t>
            </a:r>
            <a:r>
              <a:rPr lang="pt-BR" sz="1500" dirty="0" err="1"/>
              <a:t>rare</a:t>
            </a:r>
            <a:r>
              <a:rPr lang="pt-BR" sz="1500" dirty="0"/>
              <a:t> in DIII-D, </a:t>
            </a:r>
            <a:r>
              <a:rPr lang="pt-BR" sz="1500" dirty="0" err="1"/>
              <a:t>which</a:t>
            </a:r>
            <a:r>
              <a:rPr lang="pt-BR" sz="1500" dirty="0"/>
              <a:t> </a:t>
            </a:r>
            <a:r>
              <a:rPr lang="pt-BR" sz="1500" dirty="0" err="1"/>
              <a:t>is</a:t>
            </a:r>
            <a:r>
              <a:rPr lang="pt-BR" sz="1500" dirty="0"/>
              <a:t> </a:t>
            </a:r>
            <a:r>
              <a:rPr lang="pt-BR" sz="1500" dirty="0" err="1"/>
              <a:t>consistent</a:t>
            </a:r>
            <a:r>
              <a:rPr lang="pt-BR" sz="1500" dirty="0"/>
              <a:t> </a:t>
            </a:r>
            <a:r>
              <a:rPr lang="pt-BR" sz="1500" dirty="0" err="1"/>
              <a:t>with</a:t>
            </a:r>
            <a:r>
              <a:rPr lang="pt-BR" sz="1500" dirty="0"/>
              <a:t> </a:t>
            </a:r>
            <a:r>
              <a:rPr lang="pt-BR" sz="1500" dirty="0" err="1"/>
              <a:t>the</a:t>
            </a:r>
            <a:r>
              <a:rPr lang="pt-BR" sz="1500" dirty="0"/>
              <a:t> </a:t>
            </a:r>
            <a:r>
              <a:rPr lang="pt-BR" sz="1500" dirty="0" err="1"/>
              <a:t>inferred</a:t>
            </a:r>
            <a:r>
              <a:rPr lang="pt-BR" sz="1500" dirty="0"/>
              <a:t> </a:t>
            </a:r>
            <a:r>
              <a:rPr lang="pt-BR" sz="1500" dirty="0" err="1"/>
              <a:t>fast</a:t>
            </a:r>
            <a:r>
              <a:rPr lang="pt-BR" sz="1500" dirty="0"/>
              <a:t> </a:t>
            </a:r>
            <a:r>
              <a:rPr lang="pt-BR" sz="1500" dirty="0" err="1"/>
              <a:t>ion</a:t>
            </a:r>
            <a:r>
              <a:rPr lang="pt-BR" sz="1500" dirty="0"/>
              <a:t> </a:t>
            </a:r>
            <a:r>
              <a:rPr lang="pt-BR" sz="1500" dirty="0" err="1"/>
              <a:t>micro-turbulent</a:t>
            </a:r>
            <a:r>
              <a:rPr lang="pt-BR" sz="1500" dirty="0"/>
              <a:t> </a:t>
            </a:r>
            <a:r>
              <a:rPr lang="pt-BR" sz="1500" dirty="0" err="1"/>
              <a:t>levels</a:t>
            </a:r>
            <a:endParaRPr lang="pt-BR" sz="1500" dirty="0"/>
          </a:p>
          <a:p>
            <a:r>
              <a:rPr lang="pt-BR" sz="1500" dirty="0"/>
              <a:t>Similar </a:t>
            </a:r>
            <a:r>
              <a:rPr lang="pt-BR" sz="1500" dirty="0" err="1"/>
              <a:t>agreement</a:t>
            </a:r>
            <a:r>
              <a:rPr lang="pt-BR" sz="1500" dirty="0"/>
              <a:t> </a:t>
            </a:r>
            <a:r>
              <a:rPr lang="pt-BR" sz="1500" dirty="0" err="1"/>
              <a:t>was</a:t>
            </a:r>
            <a:r>
              <a:rPr lang="pt-BR" sz="1500" dirty="0"/>
              <a:t> later </a:t>
            </a:r>
            <a:r>
              <a:rPr lang="pt-BR" sz="1500" dirty="0" err="1"/>
              <a:t>found</a:t>
            </a:r>
            <a:r>
              <a:rPr lang="pt-BR" sz="1500" dirty="0"/>
              <a:t> in ASDEX-U </a:t>
            </a:r>
            <a:r>
              <a:rPr lang="pt-BR" sz="1300" dirty="0"/>
              <a:t>[</a:t>
            </a:r>
            <a:r>
              <a:rPr lang="pt-BR" sz="1300" dirty="0" err="1"/>
              <a:t>Lauber</a:t>
            </a:r>
            <a:r>
              <a:rPr lang="pt-BR" sz="1300" dirty="0"/>
              <a:t> et al, IAEA inv. </a:t>
            </a:r>
            <a:r>
              <a:rPr lang="pt-BR" sz="1300" dirty="0" err="1"/>
              <a:t>talk</a:t>
            </a:r>
            <a:r>
              <a:rPr lang="pt-BR" sz="1300" dirty="0"/>
              <a:t> 2018]</a:t>
            </a:r>
            <a:endParaRPr lang="en-US" sz="13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B74C8A7-55BE-5945-97A5-1AA860F1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47" y="-16202"/>
            <a:ext cx="9312165" cy="1000274"/>
          </a:xfrm>
        </p:spPr>
        <p:txBody>
          <a:bodyPr/>
          <a:lstStyle/>
          <a:p>
            <a:r>
              <a:rPr lang="en-US" dirty="0"/>
              <a:t>Chirping criterion explains different spectral behavior in spherical vs conventional tokamaks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091" y="1128875"/>
            <a:ext cx="162232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500" dirty="0">
                <a:latin typeface="Calibri" charset="0"/>
                <a:ea typeface="Calibri" charset="0"/>
                <a:cs typeface="Calibri" charset="0"/>
              </a:rPr>
              <a:t>Arrows represent how much turbulent diffusion changes the prediction with respect to collisions alone</a:t>
            </a:r>
          </a:p>
          <a:p>
            <a:endParaRPr lang="en-US" altLang="en-US" sz="15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pt-BR" sz="1500" dirty="0" err="1">
                <a:latin typeface="Calibri" charset="0"/>
                <a:ea typeface="Calibri" charset="0"/>
                <a:cs typeface="Calibri" charset="0"/>
              </a:rPr>
              <a:t>Transport</a:t>
            </a:r>
            <a:r>
              <a:rPr lang="pt-BR" sz="1500" dirty="0">
                <a:latin typeface="Calibri" charset="0"/>
                <a:ea typeface="Calibri" charset="0"/>
                <a:cs typeface="Calibri" charset="0"/>
              </a:rPr>
              <a:t> in NSTX in </a:t>
            </a:r>
            <a:r>
              <a:rPr lang="pt-BR" sz="1500" dirty="0" err="1">
                <a:latin typeface="Calibri" charset="0"/>
                <a:ea typeface="Calibri" charset="0"/>
                <a:cs typeface="Calibri" charset="0"/>
              </a:rPr>
              <a:t>mostly</a:t>
            </a:r>
            <a:r>
              <a:rPr lang="pt-BR" sz="15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t-BR" sz="1500" dirty="0" err="1">
                <a:latin typeface="Calibri" charset="0"/>
                <a:ea typeface="Calibri" charset="0"/>
                <a:cs typeface="Calibri" charset="0"/>
              </a:rPr>
              <a:t>neoclassical</a:t>
            </a:r>
            <a:r>
              <a:rPr lang="pt-BR" sz="15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at the ion scale</a:t>
            </a:r>
            <a:endParaRPr lang="pt-BR" sz="1500" dirty="0">
              <a:latin typeface="Calibri" charset="0"/>
              <a:ea typeface="Calibri" charset="0"/>
              <a:cs typeface="Calibri" charset="0"/>
            </a:endParaRPr>
          </a:p>
          <a:p>
            <a:endParaRPr lang="en-US" sz="1500" dirty="0"/>
          </a:p>
        </p:txBody>
      </p:sp>
      <p:sp>
        <p:nvSpPr>
          <p:cNvPr id="12" name="CaixaDeTexto 22"/>
          <p:cNvSpPr txBox="1"/>
          <p:nvPr/>
        </p:nvSpPr>
        <p:spPr>
          <a:xfrm>
            <a:off x="7478727" y="3128831"/>
            <a:ext cx="1910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Duarte </a:t>
            </a:r>
            <a:r>
              <a:rPr lang="pt-BR" sz="1100" i="1" dirty="0"/>
              <a:t>et al</a:t>
            </a:r>
            <a:r>
              <a:rPr lang="pt-BR" sz="1100" dirty="0"/>
              <a:t>, </a:t>
            </a:r>
            <a:r>
              <a:rPr lang="pl-PL" sz="1100" i="1" dirty="0" err="1"/>
              <a:t>Nucl</a:t>
            </a:r>
            <a:r>
              <a:rPr lang="pl-PL" sz="1100" i="1" dirty="0"/>
              <a:t>. Fusion</a:t>
            </a:r>
            <a:r>
              <a:rPr lang="pl-PL" sz="1100" dirty="0"/>
              <a:t> </a:t>
            </a:r>
            <a:r>
              <a:rPr lang="pl-PL" sz="1100" b="1" dirty="0"/>
              <a:t>57</a:t>
            </a:r>
            <a:r>
              <a:rPr lang="pl-PL" sz="1100" dirty="0"/>
              <a:t> 054001 (2017)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287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9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557" y="0"/>
            <a:ext cx="9312165" cy="777443"/>
          </a:xfrm>
        </p:spPr>
        <p:txBody>
          <a:bodyPr/>
          <a:lstStyle/>
          <a:p>
            <a:r>
              <a:rPr lang="en-US" sz="2700" dirty="0" err="1"/>
              <a:t>Alfvénic</a:t>
            </a:r>
            <a:r>
              <a:rPr lang="en-US" sz="2700" dirty="0"/>
              <a:t> chirping is unlikely but cannot be ruled out in ITER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1000BB-5839-DF48-A562-F31D2C27E82D}"/>
              </a:ext>
            </a:extLst>
          </p:cNvPr>
          <p:cNvSpPr txBox="1"/>
          <p:nvPr/>
        </p:nvSpPr>
        <p:spPr>
          <a:xfrm>
            <a:off x="216524" y="878549"/>
            <a:ext cx="894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Predictions for the most unstable (n=7-11) TAEs in ITER are near threshold between fixed frequency and chirping, based on TRANSP analysis, requiring Q&gt;10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56D06E-2FC1-5046-AF59-D6DBB3F4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" y="1760582"/>
            <a:ext cx="2981198" cy="279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777FA-62D5-E54B-9625-086E5EAAA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51" y="1756582"/>
            <a:ext cx="2965831" cy="284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693C03-4C0B-4340-B86D-02CB48123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483" y="1624240"/>
            <a:ext cx="2996565" cy="2904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2229" y="4724168"/>
            <a:ext cx="2884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Duarte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pl-PL" sz="1200" i="1" dirty="0" err="1"/>
              <a:t>Nucl</a:t>
            </a:r>
            <a:r>
              <a:rPr lang="pl-PL" sz="1200" i="1" dirty="0"/>
              <a:t>. Fusion</a:t>
            </a:r>
            <a:r>
              <a:rPr lang="pl-PL" sz="1200" dirty="0"/>
              <a:t> </a:t>
            </a:r>
            <a:r>
              <a:rPr lang="pl-PL" sz="1200" b="1" dirty="0"/>
              <a:t>58</a:t>
            </a:r>
            <a:r>
              <a:rPr lang="pl-PL" sz="1200" dirty="0"/>
              <a:t> 082013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9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2048"/>
          </a:xfrm>
        </p:spPr>
        <p:txBody>
          <a:bodyPr/>
          <a:lstStyle/>
          <a:p>
            <a:r>
              <a:rPr lang="en-US"/>
              <a:t>Validated chirping criterion predicts when fast ion transport can be modeled with reduced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235" y="1317522"/>
            <a:ext cx="87335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Reduced transport models are only applicable when details of phase-space dynamics are unimportant (no chirping modes)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Nonlinear theory has been used to develop a criterion for when chirping is likely to occur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Stochasticity destroys phase space coherence necessary for chirping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less turbulence favors chirping </a:t>
            </a:r>
            <a:r>
              <a:rPr lang="en-US" dirty="0">
                <a:sym typeface="Wingdings" charset="2"/>
              </a:rPr>
              <a:t></a:t>
            </a:r>
            <a:r>
              <a:rPr lang="en-US" dirty="0"/>
              <a:t> confirmed in negative </a:t>
            </a:r>
            <a:r>
              <a:rPr lang="en-US" dirty="0" err="1"/>
              <a:t>triangularity</a:t>
            </a:r>
            <a:r>
              <a:rPr lang="en-US" dirty="0"/>
              <a:t> experiments	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dirty="0"/>
              <a:t>Chirping criterion explains why chirping is ubiquitous in NSTX and rare in DIII-D </a:t>
            </a:r>
          </a:p>
          <a:p>
            <a:pPr marL="742950" lvl="2" indent="-285750">
              <a:buFont typeface="Courier New" charset="0"/>
              <a:buChar char="o"/>
            </a:pPr>
            <a:r>
              <a:rPr lang="en-US" dirty="0"/>
              <a:t>predicts that chirping is possible but unlikely in ITER</a:t>
            </a:r>
          </a:p>
          <a:p>
            <a:pPr marL="742950" lvl="2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D02646-CCD8-7D4A-8CCF-D2DE9904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99"/>
            <a:ext cx="9143999" cy="900095"/>
          </a:xfrm>
        </p:spPr>
        <p:txBody>
          <a:bodyPr/>
          <a:lstStyle/>
          <a:p>
            <a:r>
              <a:rPr lang="en-US" sz="2500" dirty="0"/>
              <a:t>Critical gradient behavior in DIII-D suggests that quasilinear modeling is a viable tool for fast ion relaxation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80806" y="926693"/>
            <a:ext cx="3931380" cy="42168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Fully nonlinear modeling of fast ion interaction with </a:t>
            </a:r>
            <a:r>
              <a:rPr lang="en-US" sz="1600" dirty="0" err="1"/>
              <a:t>Alfvénic</a:t>
            </a:r>
            <a:r>
              <a:rPr lang="en-US" sz="1600" dirty="0"/>
              <a:t> modes in a realistic tokamak is numerically expensive</a:t>
            </a:r>
          </a:p>
          <a:p>
            <a:endParaRPr lang="en-US" sz="1600" dirty="0"/>
          </a:p>
          <a:p>
            <a:r>
              <a:rPr lang="en-US" sz="1600" dirty="0"/>
              <a:t>Reduced (but still realistic) modeling can be exploited if linear mode properties do not change faster than the equilibrium, e. g.,</a:t>
            </a:r>
            <a:endParaRPr lang="en-US" altLang="en-US" sz="1600" dirty="0"/>
          </a:p>
          <a:p>
            <a:pPr lvl="1"/>
            <a:r>
              <a:rPr lang="en-US" sz="1600" dirty="0" err="1"/>
              <a:t>eigenstructure</a:t>
            </a:r>
            <a:endParaRPr lang="en-US" sz="1600" dirty="0"/>
          </a:p>
          <a:p>
            <a:pPr lvl="1"/>
            <a:r>
              <a:rPr lang="en-US" sz="1600" dirty="0"/>
              <a:t>resonance condition </a:t>
            </a:r>
          </a:p>
          <a:p>
            <a:pPr lvl="1"/>
            <a:endParaRPr lang="en-US" sz="1600" dirty="0"/>
          </a:p>
          <a:p>
            <a:r>
              <a:rPr lang="en-US" sz="1600" dirty="0"/>
              <a:t>Simulations need to cope with the simultaneous excitation of multiple unstable </a:t>
            </a:r>
            <a:r>
              <a:rPr lang="en-US" sz="1600" dirty="0" err="1"/>
              <a:t>Alfvénic</a:t>
            </a:r>
            <a:r>
              <a:rPr lang="en-US" sz="1600" dirty="0"/>
              <a:t> instabilities</a:t>
            </a:r>
          </a:p>
          <a:p>
            <a:endParaRPr lang="en-US" alt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1A64CB-CA12-1545-814B-1556B3FBF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96" y="2102750"/>
            <a:ext cx="2657731" cy="2454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81F62A-375E-F348-834F-5414365A0857}"/>
              </a:ext>
            </a:extLst>
          </p:cNvPr>
          <p:cNvSpPr txBox="1"/>
          <p:nvPr/>
        </p:nvSpPr>
        <p:spPr>
          <a:xfrm>
            <a:off x="217410" y="1020973"/>
            <a:ext cx="426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Critical gradient is often observed in DIII-D </a:t>
            </a:r>
            <a:r>
              <a:rPr lang="en-US" sz="1500" dirty="0">
                <a:solidFill>
                  <a:srgbClr val="336699"/>
                </a:solidFill>
              </a:rPr>
              <a:t>- stiff, resilient fast ion profiles as beam power varies</a:t>
            </a:r>
          </a:p>
          <a:p>
            <a:r>
              <a:rPr lang="en-US" sz="1500" dirty="0">
                <a:solidFill>
                  <a:srgbClr val="336699"/>
                </a:solidFill>
              </a:rPr>
              <a:t>-stochastic fast ion transport (mediated by overlapping resonances) gives credence in using a quasilinear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EE872A-9751-5045-94F4-6DE1B53A6480}"/>
              </a:ext>
            </a:extLst>
          </p:cNvPr>
          <p:cNvSpPr txBox="1"/>
          <p:nvPr/>
        </p:nvSpPr>
        <p:spPr>
          <a:xfrm>
            <a:off x="11687" y="4541963"/>
            <a:ext cx="3160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Collins et al, </a:t>
            </a:r>
            <a:r>
              <a:rPr lang="sk-SK" sz="1200" dirty="0" err="1"/>
              <a:t>Phys</a:t>
            </a:r>
            <a:r>
              <a:rPr lang="sk-SK" sz="1200" dirty="0"/>
              <a:t>. Rev. </a:t>
            </a:r>
            <a:r>
              <a:rPr lang="sk-SK" sz="1200" dirty="0" err="1"/>
              <a:t>Lett</a:t>
            </a:r>
            <a:r>
              <a:rPr lang="sk-SK" sz="1200" dirty="0"/>
              <a:t>. </a:t>
            </a:r>
            <a:r>
              <a:rPr lang="sk-SK" sz="1200" b="1" dirty="0"/>
              <a:t>116</a:t>
            </a:r>
            <a:r>
              <a:rPr lang="sk-SK" sz="1200" dirty="0"/>
              <a:t>, 095001 </a:t>
            </a:r>
            <a:r>
              <a:rPr lang="en-US" sz="1200" dirty="0"/>
              <a:t>(2016)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2" y="4625280"/>
            <a:ext cx="726831" cy="412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77DC3A-C6A2-964E-9C0C-1A9384F66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2" y="2609960"/>
            <a:ext cx="2523103" cy="169214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1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340D7D-3C5E-2F43-AA97-35295D13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71" y="882475"/>
            <a:ext cx="1621160" cy="513635"/>
          </a:xfrm>
          <a:prstGeom prst="rect">
            <a:avLst/>
          </a:prstGeom>
        </p:spPr>
      </p:pic>
      <p:sp>
        <p:nvSpPr>
          <p:cNvPr id="6" name="Elipse 7">
            <a:extLst>
              <a:ext uri="{FF2B5EF4-FFF2-40B4-BE49-F238E27FC236}">
                <a16:creationId xmlns:a16="http://schemas.microsoft.com/office/drawing/2014/main" xmlns="" id="{13C57F41-97C7-3540-8562-F2B0456FA597}"/>
              </a:ext>
            </a:extLst>
          </p:cNvPr>
          <p:cNvSpPr/>
          <p:nvPr/>
        </p:nvSpPr>
        <p:spPr>
          <a:xfrm>
            <a:off x="6637758" y="1488504"/>
            <a:ext cx="309068" cy="3281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-_</a:t>
            </a:r>
            <a:endParaRPr lang="en-US" dirty="0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84C28DEA-772F-5744-A4B4-4EB8D5CEDD37}"/>
              </a:ext>
            </a:extLst>
          </p:cNvPr>
          <p:cNvCxnSpPr/>
          <p:nvPr/>
        </p:nvCxnSpPr>
        <p:spPr>
          <a:xfrm flipH="1">
            <a:off x="7020272" y="1200150"/>
            <a:ext cx="288032" cy="328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024BA5-B899-A94D-A48D-8F3042C93F87}"/>
              </a:ext>
            </a:extLst>
          </p:cNvPr>
          <p:cNvSpPr txBox="1"/>
          <p:nvPr/>
        </p:nvSpPr>
        <p:spPr>
          <a:xfrm>
            <a:off x="6148911" y="849064"/>
            <a:ext cx="174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Broadened delta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36D913-2201-AE48-AF99-CDD92B315AC8}"/>
              </a:ext>
            </a:extLst>
          </p:cNvPr>
          <p:cNvSpPr txBox="1"/>
          <p:nvPr/>
        </p:nvSpPr>
        <p:spPr>
          <a:xfrm>
            <a:off x="7618307" y="2134452"/>
            <a:ext cx="132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eigenstucture</a:t>
            </a:r>
            <a:endParaRPr lang="en-US" sz="1600" dirty="0"/>
          </a:p>
          <a:p>
            <a:r>
              <a:rPr lang="en-US" sz="1600" dirty="0"/>
              <a:t>information</a:t>
            </a:r>
          </a:p>
        </p:txBody>
      </p:sp>
      <p:cxnSp>
        <p:nvCxnSpPr>
          <p:cNvPr id="10" name="Conector de seta reta 6">
            <a:extLst>
              <a:ext uri="{FF2B5EF4-FFF2-40B4-BE49-F238E27FC236}">
                <a16:creationId xmlns:a16="http://schemas.microsoft.com/office/drawing/2014/main" xmlns="" id="{B11B3B17-97F5-D741-B075-EDF723A65FB0}"/>
              </a:ext>
            </a:extLst>
          </p:cNvPr>
          <p:cNvCxnSpPr/>
          <p:nvPr/>
        </p:nvCxnSpPr>
        <p:spPr>
          <a:xfrm flipH="1" flipV="1">
            <a:off x="8004008" y="1961154"/>
            <a:ext cx="168392" cy="2377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4BFF1A6-4F24-9C46-ACD8-479A32B7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99" y="14344"/>
            <a:ext cx="9365380" cy="846386"/>
          </a:xfrm>
        </p:spPr>
        <p:txBody>
          <a:bodyPr/>
          <a:lstStyle/>
          <a:p>
            <a:r>
              <a:rPr lang="en-US" dirty="0"/>
              <a:t>Resonance-broadened quasilinear (RBQ) diffusion model</a:t>
            </a:r>
            <a:br>
              <a:rPr lang="en-US" dirty="0"/>
            </a:br>
            <a:r>
              <a:rPr lang="en-US" sz="1800" dirty="0"/>
              <a:t>-a reduced but yet a realistic framework-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48" y="1410625"/>
            <a:ext cx="3454646" cy="569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39" y="2306317"/>
            <a:ext cx="1022555" cy="5325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85" y="2257458"/>
            <a:ext cx="2622862" cy="630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690" y="1496959"/>
            <a:ext cx="4049836" cy="6537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BF1B2BF-C890-7F48-BD9C-DFD0F2F88EE7}"/>
              </a:ext>
            </a:extLst>
          </p:cNvPr>
          <p:cNvSpPr txBox="1"/>
          <p:nvPr/>
        </p:nvSpPr>
        <p:spPr>
          <a:xfrm>
            <a:off x="19252" y="849064"/>
            <a:ext cx="90355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Formulation in action and angle variables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Diffusion equation: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Mode amplitude evolution: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Broadening is the platform that allows for momentum and energy exchange between particles and waves.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Heuristic broadening recipes historically used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Physics-based determination of the resonance broadening function was only very recently achieved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model is applicable for both single/isolated resonances and also multiple and overlapping ones.</a:t>
            </a:r>
          </a:p>
          <a:p>
            <a:r>
              <a:rPr lang="en-US" dirty="0"/>
              <a:t>      </a:t>
            </a:r>
            <a:r>
              <a:rPr lang="en-US" sz="1100" dirty="0" err="1"/>
              <a:t>Berk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, </a:t>
            </a:r>
            <a:r>
              <a:rPr lang="pl-PL" sz="1100" i="1" dirty="0" err="1"/>
              <a:t>Nucl</a:t>
            </a:r>
            <a:r>
              <a:rPr lang="pl-PL" sz="1100" i="1" dirty="0"/>
              <a:t>. Fusion</a:t>
            </a:r>
            <a:r>
              <a:rPr lang="pl-PL" sz="1100" dirty="0"/>
              <a:t> </a:t>
            </a:r>
            <a:r>
              <a:rPr lang="pl-PL" sz="1100" b="1" dirty="0"/>
              <a:t>35</a:t>
            </a:r>
            <a:r>
              <a:rPr lang="pl-PL" sz="1100" dirty="0"/>
              <a:t> 1661</a:t>
            </a:r>
            <a:r>
              <a:rPr lang="en-US" sz="1100" dirty="0"/>
              <a:t> (1995);      Duarte, PhD thesis (2017);      </a:t>
            </a:r>
            <a:r>
              <a:rPr lang="en-US" sz="1100" dirty="0" err="1"/>
              <a:t>Gorelenkov</a:t>
            </a:r>
            <a:r>
              <a:rPr lang="en-US" sz="1100" dirty="0"/>
              <a:t>, Duarte, </a:t>
            </a:r>
            <a:r>
              <a:rPr lang="en-US" sz="1100" dirty="0" err="1"/>
              <a:t>Podestà</a:t>
            </a:r>
            <a:r>
              <a:rPr lang="en-US" sz="1100" dirty="0"/>
              <a:t> and Berk, </a:t>
            </a:r>
            <a:r>
              <a:rPr lang="pl-PL" sz="1100" i="1" dirty="0" err="1"/>
              <a:t>Nucl</a:t>
            </a:r>
            <a:r>
              <a:rPr lang="pl-PL" sz="1100" i="1" dirty="0"/>
              <a:t>. Fusion</a:t>
            </a:r>
            <a:r>
              <a:rPr lang="pl-PL" sz="1100" dirty="0"/>
              <a:t> </a:t>
            </a:r>
            <a:r>
              <a:rPr lang="pl-PL" sz="1100" b="1" dirty="0"/>
              <a:t>58</a:t>
            </a:r>
            <a:r>
              <a:rPr lang="pl-PL" sz="1100" dirty="0"/>
              <a:t> 082016</a:t>
            </a:r>
            <a:r>
              <a:rPr lang="en-US" sz="110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8517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37778-A94B-D34D-A758-C681D055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89"/>
            <a:ext cx="9144000" cy="993096"/>
          </a:xfrm>
        </p:spPr>
        <p:txBody>
          <a:bodyPr/>
          <a:lstStyle/>
          <a:p>
            <a:r>
              <a:rPr lang="en-US" dirty="0"/>
              <a:t>First-principles analytical determination of the collisional resonance broadening</a:t>
            </a:r>
          </a:p>
        </p:txBody>
      </p:sp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xmlns="" id="{ADBC238B-1329-E644-922B-AC336D546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44" y="1357008"/>
            <a:ext cx="2698603" cy="35939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A2A22A-4050-2448-829D-33B193C1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1" y="2995666"/>
            <a:ext cx="2160356" cy="5135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2BD256D-326A-464F-9708-FDCC2A4C5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033" y="2956189"/>
            <a:ext cx="3906664" cy="592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D768CB9-0C04-C44E-AE5A-4AB5A05F5ACE}"/>
              </a:ext>
            </a:extLst>
          </p:cNvPr>
          <p:cNvSpPr txBox="1"/>
          <p:nvPr/>
        </p:nvSpPr>
        <p:spPr>
          <a:xfrm>
            <a:off x="2431034" y="4627164"/>
            <a:ext cx="39066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Duarte </a:t>
            </a:r>
            <a:r>
              <a:rPr lang="en-US" sz="1300" i="1" dirty="0"/>
              <a:t>et al</a:t>
            </a:r>
            <a:r>
              <a:rPr lang="en-US" sz="1300" dirty="0"/>
              <a:t>, </a:t>
            </a:r>
            <a:r>
              <a:rPr lang="en-US" sz="1300" i="1" dirty="0"/>
              <a:t>Phys. Plasmas </a:t>
            </a:r>
            <a:r>
              <a:rPr lang="cs-CZ" sz="1300" b="1" dirty="0"/>
              <a:t>26</a:t>
            </a:r>
            <a:r>
              <a:rPr lang="cs-CZ" sz="1300" dirty="0"/>
              <a:t>, 120701 (2019)        </a:t>
            </a:r>
            <a:endParaRPr lang="en-US" sz="13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137" y="2082334"/>
            <a:ext cx="931855" cy="192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61A09D-C4A2-2C43-BA35-1E6CF7435875}"/>
              </a:ext>
            </a:extLst>
          </p:cNvPr>
          <p:cNvSpPr txBox="1"/>
          <p:nvPr/>
        </p:nvSpPr>
        <p:spPr>
          <a:xfrm>
            <a:off x="54412" y="3673891"/>
            <a:ext cx="6176149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use of the obtained resonance broadening functions implies that essential features of nonlinear theory, such as the growth rate and the saturation level, are automatically built into a reduced QL theory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7759" y="1625177"/>
            <a:ext cx="93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Broadening functions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25368" y="3378905"/>
            <a:ext cx="102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Distribution modification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95061" y="964807"/>
            <a:ext cx="261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 curve</a:t>
            </a:r>
            <a:r>
              <a:rPr lang="en-US" sz="1400" dirty="0"/>
              <a:t>: pitch-angle scattering</a:t>
            </a:r>
          </a:p>
          <a:p>
            <a:r>
              <a:rPr lang="en-US" sz="1400" dirty="0">
                <a:solidFill>
                  <a:srgbClr val="C00000"/>
                </a:solidFill>
              </a:rPr>
              <a:t>Red curve</a:t>
            </a:r>
            <a:r>
              <a:rPr lang="en-US" sz="1400" dirty="0"/>
              <a:t>: </a:t>
            </a:r>
            <a:r>
              <a:rPr lang="en-US" sz="1400" dirty="0" err="1"/>
              <a:t>Krook</a:t>
            </a:r>
            <a:r>
              <a:rPr lang="en-US" sz="1400" dirty="0"/>
              <a:t> collisions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AD2FB39-AE31-2241-9717-E50110438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8" y="1419626"/>
            <a:ext cx="3794364" cy="5637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2621" y="1063407"/>
            <a:ext cx="30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Starting with the kinetic equation: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6907" y="1244215"/>
            <a:ext cx="944175" cy="2406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7588" y="1508869"/>
            <a:ext cx="1620458" cy="219437"/>
          </a:xfrm>
          <a:prstGeom prst="rect">
            <a:avLst/>
          </a:prstGeom>
        </p:spPr>
      </p:pic>
      <p:sp>
        <p:nvSpPr>
          <p:cNvPr id="26" name="Left Brace 25"/>
          <p:cNvSpPr/>
          <p:nvPr/>
        </p:nvSpPr>
        <p:spPr>
          <a:xfrm>
            <a:off x="3920498" y="1283276"/>
            <a:ext cx="327968" cy="68564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081294" y="1717808"/>
            <a:ext cx="1923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(from collisions, turbulence,</a:t>
            </a:r>
            <a:r>
              <a:rPr lang="is-IS" sz="1100" dirty="0"/>
              <a:t>…)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72062" y="2039447"/>
            <a:ext cx="6065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Near marginal stability, perturbation theory can be employed to show that a quasilinear transport equation naturally emerges, with the resonance functions given by</a:t>
            </a:r>
          </a:p>
        </p:txBody>
      </p:sp>
    </p:spTree>
    <p:extLst>
      <p:ext uri="{BB962C8B-B14F-4D97-AF65-F5344CB8AC3E}">
        <p14:creationId xmlns:p14="http://schemas.microsoft.com/office/powerpoint/2010/main" val="24610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06906"/>
          </a:xfrm>
        </p:spPr>
        <p:txBody>
          <a:bodyPr/>
          <a:lstStyle/>
          <a:p>
            <a:r>
              <a:rPr lang="en-US" dirty="0"/>
              <a:t>Verification of the analytical predictions against ORBIT simulations of </a:t>
            </a:r>
            <a:r>
              <a:rPr lang="en-US" dirty="0" err="1"/>
              <a:t>Alfvénic</a:t>
            </a:r>
            <a:r>
              <a:rPr lang="en-US" dirty="0"/>
              <a:t> resonances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0973E2-8094-DF44-8945-FDBD35DE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40" y="1368146"/>
            <a:ext cx="3579410" cy="3709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1115" y="4478641"/>
            <a:ext cx="381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White</a:t>
            </a:r>
            <a:r>
              <a:rPr lang="cs-CZ" sz="1200" dirty="0"/>
              <a:t>,</a:t>
            </a:r>
            <a:r>
              <a:rPr lang="cs-CZ" sz="1200" dirty="0" smtClean="0"/>
              <a:t> </a:t>
            </a:r>
            <a:r>
              <a:rPr lang="cs-CZ" sz="1200" dirty="0" err="1" smtClean="0"/>
              <a:t>Duarte</a:t>
            </a:r>
            <a:r>
              <a:rPr lang="cs-CZ" sz="1200" dirty="0" smtClean="0"/>
              <a:t> </a:t>
            </a:r>
            <a:r>
              <a:rPr lang="cs-CZ" sz="1200" i="1" dirty="0" smtClean="0"/>
              <a:t>et al</a:t>
            </a:r>
            <a:r>
              <a:rPr lang="cs-CZ" sz="1200" dirty="0" smtClean="0"/>
              <a:t>, </a:t>
            </a:r>
            <a:r>
              <a:rPr lang="en-US" sz="1200" i="1" dirty="0"/>
              <a:t>Phys. Plasmas</a:t>
            </a:r>
            <a:r>
              <a:rPr lang="cs-CZ" sz="1200" dirty="0"/>
              <a:t> </a:t>
            </a:r>
            <a:r>
              <a:rPr lang="is-IS" sz="1200" b="1" dirty="0"/>
              <a:t>26</a:t>
            </a:r>
            <a:r>
              <a:rPr lang="is-IS" sz="1200" dirty="0"/>
              <a:t>, 032508 (2019)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954397" y="2068269"/>
            <a:ext cx="4040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Red</a:t>
            </a:r>
            <a:r>
              <a:rPr lang="en-US" dirty="0"/>
              <a:t> and black: guiding-center ORBIT simulation results for two different levels of </a:t>
            </a:r>
            <a:r>
              <a:rPr lang="en-US" dirty="0" err="1"/>
              <a:t>collisionality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: </a:t>
            </a:r>
            <a:r>
              <a:rPr lang="en-US" smtClean="0"/>
              <a:t>analytic fit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24694"/>
            <a:ext cx="638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Modification of the distribution function vs canonical toroidal momentum </a:t>
            </a:r>
          </a:p>
        </p:txBody>
      </p:sp>
    </p:spTree>
    <p:extLst>
      <p:ext uri="{BB962C8B-B14F-4D97-AF65-F5344CB8AC3E}">
        <p14:creationId xmlns:p14="http://schemas.microsoft.com/office/powerpoint/2010/main" val="17286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51629" y="2127439"/>
            <a:ext cx="3118584" cy="14853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>
                <a:latin typeface="Arial" charset="0"/>
                <a:cs typeface="Arial" charset="0"/>
              </a:rPr>
              <a:t>Close to marginal stability</a:t>
            </a:r>
            <a:r>
              <a:rPr lang="en-US" altLang="en-US" sz="1800" baseline="30000">
                <a:latin typeface="Arial" charset="0"/>
                <a:cs typeface="Arial" charset="0"/>
              </a:rPr>
              <a:t>2</a:t>
            </a:r>
            <a:r>
              <a:rPr lang="en-US" altLang="en-US" sz="1800">
                <a:latin typeface="Arial" charset="0"/>
                <a:cs typeface="Arial" charset="0"/>
              </a:rPr>
              <a:t>:</a:t>
            </a:r>
            <a:endParaRPr lang="en-US" altLang="en-US" sz="1800" dirty="0">
              <a:latin typeface="Arial" charset="0"/>
              <a:cs typeface="Arial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235391" y="2071215"/>
            <a:ext cx="2819400" cy="588788"/>
          </a:xfrm>
          <a:prstGeom prst="rect">
            <a:avLst/>
          </a:prstGeom>
          <a:noFill/>
        </p:spPr>
        <p:txBody>
          <a:bodyPr vert="horz" lIns="274320" tIns="91440" rIns="274320" bIns="45720" rtlCol="0" anchor="ctr" anchorCtr="0">
            <a:normAutofit fontScale="85000" lnSpcReduction="20000"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>
                <a:latin typeface="Arial" charset="0"/>
                <a:cs typeface="Arial" charset="0"/>
              </a:rPr>
              <a:t>Far from marginal stability</a:t>
            </a:r>
            <a:r>
              <a:rPr lang="en-US" altLang="en-US" sz="2000" baseline="30000">
                <a:latin typeface="Arial" charset="0"/>
                <a:cs typeface="Arial" charset="0"/>
              </a:rPr>
              <a:t>3</a:t>
            </a:r>
            <a:r>
              <a:rPr lang="en-US" altLang="en-US" sz="2000">
                <a:latin typeface="Arial" charset="0"/>
                <a:cs typeface="Arial" charset="0"/>
              </a:rPr>
              <a:t>:</a:t>
            </a:r>
            <a:endParaRPr lang="en-US" altLang="en-US" sz="2000" dirty="0">
              <a:latin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C691AD-4301-9D48-ADDC-BDDF03E7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106" y="2850194"/>
            <a:ext cx="2031858" cy="526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192383-6433-F84F-A852-BD0543D68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821" y="2828452"/>
            <a:ext cx="1911466" cy="518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062680-5823-6A45-A963-CB354594F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666" y="2488754"/>
            <a:ext cx="811618" cy="228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D8A4CF-F4EC-384B-AFA3-1A7A2CD0C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054" y="2363379"/>
            <a:ext cx="838201" cy="279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3BA2F4D-F420-4140-B37C-26207A1A19B8}"/>
              </a:ext>
            </a:extLst>
          </p:cNvPr>
          <p:cNvSpPr txBox="1">
            <a:spLocks/>
          </p:cNvSpPr>
          <p:nvPr/>
        </p:nvSpPr>
        <p:spPr bwMode="auto">
          <a:xfrm>
            <a:off x="562865" y="2327463"/>
            <a:ext cx="2446626" cy="108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  <a:cs typeface="Arial" charset="0"/>
              </a:rPr>
              <a:t>Undamped case</a:t>
            </a:r>
            <a:r>
              <a:rPr lang="en-US" altLang="en-US" sz="1800" baseline="30000" dirty="0">
                <a:latin typeface="Arial" charset="0"/>
                <a:cs typeface="Arial" charset="0"/>
              </a:rPr>
              <a:t>1</a:t>
            </a:r>
            <a:endParaRPr lang="en-US" altLang="en-US" sz="1800" dirty="0">
              <a:latin typeface="Arial" charset="0"/>
              <a:cs typeface="Arial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807D109C-D6D2-3544-A4D2-AD34901111AC}"/>
              </a:ext>
            </a:extLst>
          </p:cNvPr>
          <p:cNvSpPr/>
          <p:nvPr/>
        </p:nvSpPr>
        <p:spPr>
          <a:xfrm rot="5400000" flipV="1">
            <a:off x="6114192" y="-816051"/>
            <a:ext cx="175409" cy="5579410"/>
          </a:xfrm>
          <a:prstGeom prst="lef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0E011A23-97CC-1246-B9D4-42EC08ADAB0A}"/>
              </a:ext>
            </a:extLst>
          </p:cNvPr>
          <p:cNvSpPr/>
          <p:nvPr/>
        </p:nvSpPr>
        <p:spPr>
          <a:xfrm rot="5400000" flipV="1">
            <a:off x="1741095" y="729556"/>
            <a:ext cx="175409" cy="2438399"/>
          </a:xfrm>
          <a:prstGeom prst="leftBrac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E5CB08-290B-C944-AE04-35F56C032A93}"/>
              </a:ext>
            </a:extLst>
          </p:cNvPr>
          <p:cNvSpPr txBox="1"/>
          <p:nvPr/>
        </p:nvSpPr>
        <p:spPr>
          <a:xfrm>
            <a:off x="819548" y="1428750"/>
            <a:ext cx="23182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>
                <a:solidFill>
                  <a:srgbClr val="00B050"/>
                </a:solidFill>
              </a:rPr>
              <a:t>Collisionless</a:t>
            </a:r>
            <a:r>
              <a:rPr lang="en-US" sz="2100" dirty="0">
                <a:solidFill>
                  <a:srgbClr val="00B050"/>
                </a:solidFill>
              </a:rPr>
              <a:t> case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CF8739-2D52-F44D-BA81-ECE98C3A1618}"/>
              </a:ext>
            </a:extLst>
          </p:cNvPr>
          <p:cNvSpPr txBox="1"/>
          <p:nvPr/>
        </p:nvSpPr>
        <p:spPr>
          <a:xfrm>
            <a:off x="4915699" y="1451759"/>
            <a:ext cx="21836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Collisional cases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F8D96B-A012-A84E-8114-759E667E3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2955944"/>
            <a:ext cx="1096163" cy="263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BC4AEF-4C9D-F44F-99D2-841C886FA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602" y="852219"/>
            <a:ext cx="271916" cy="226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89EC94-C319-9E45-93EF-163F55CE4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606" y="839665"/>
            <a:ext cx="271915" cy="2224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4B786E8-ED4D-E140-8C65-1B7BE96A4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779" y="1120656"/>
            <a:ext cx="279400" cy="2095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144F3E-10CC-1444-A3C1-1FCB0CF1FD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409950"/>
            <a:ext cx="3064210" cy="12256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5BA26B-64A3-3B40-8D42-8FD9852FA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5" y="3403465"/>
            <a:ext cx="2948925" cy="1225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8AA4E9E-BD64-0F47-9379-51AC00D8C8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04" y="3345575"/>
            <a:ext cx="3026519" cy="13133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202254-7EA4-4E47-8C8E-BAEF7A7271EE}"/>
              </a:ext>
            </a:extLst>
          </p:cNvPr>
          <p:cNvSpPr txBox="1"/>
          <p:nvPr/>
        </p:nvSpPr>
        <p:spPr>
          <a:xfrm>
            <a:off x="1202580" y="4482272"/>
            <a:ext cx="5099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Expected saturation levels from analytic theory are shown by 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3D8D5C7-CA04-9D4D-A591-CE1B218EDEFF}"/>
              </a:ext>
            </a:extLst>
          </p:cNvPr>
          <p:cNvCxnSpPr>
            <a:cxnSpLocks/>
          </p:cNvCxnSpPr>
          <p:nvPr/>
        </p:nvCxnSpPr>
        <p:spPr>
          <a:xfrm>
            <a:off x="5776756" y="4638450"/>
            <a:ext cx="524329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45720" y="4743305"/>
            <a:ext cx="8925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aseline="30000" dirty="0">
                <a:solidFill>
                  <a:prstClr val="black"/>
                </a:solidFill>
              </a:rPr>
              <a:t> 1</a:t>
            </a:r>
            <a:r>
              <a:rPr lang="nb-NO" sz="1200" dirty="0"/>
              <a:t>Fried </a:t>
            </a:r>
            <a:r>
              <a:rPr lang="nb-NO" sz="1200" i="1" dirty="0"/>
              <a:t>et al</a:t>
            </a:r>
            <a:r>
              <a:rPr lang="nb-NO" sz="1200" dirty="0"/>
              <a:t>, Report No. PPG-93 (UCLA,1972);    </a:t>
            </a:r>
            <a:r>
              <a:rPr lang="nb-NO" sz="1200" baseline="30000" dirty="0">
                <a:solidFill>
                  <a:prstClr val="black"/>
                </a:solidFill>
              </a:rPr>
              <a:t>2</a:t>
            </a:r>
            <a:r>
              <a:rPr lang="nb-NO" sz="1200" dirty="0">
                <a:solidFill>
                  <a:prstClr val="black"/>
                </a:solidFill>
              </a:rPr>
              <a:t>Berk et al. Plasma </a:t>
            </a:r>
            <a:r>
              <a:rPr lang="nb-NO" sz="1200" dirty="0" err="1">
                <a:solidFill>
                  <a:prstClr val="black"/>
                </a:solidFill>
              </a:rPr>
              <a:t>Phys</a:t>
            </a:r>
            <a:r>
              <a:rPr lang="nb-NO" sz="1200" dirty="0">
                <a:solidFill>
                  <a:prstClr val="black"/>
                </a:solidFill>
              </a:rPr>
              <a:t>. Rep, 23(9), 1997;    </a:t>
            </a:r>
            <a:r>
              <a:rPr lang="nb-NO" sz="1200" baseline="30000" dirty="0">
                <a:solidFill>
                  <a:prstClr val="black"/>
                </a:solidFill>
              </a:rPr>
              <a:t>3</a:t>
            </a:r>
            <a:r>
              <a:rPr lang="nb-NO" sz="1200" dirty="0">
                <a:solidFill>
                  <a:prstClr val="black"/>
                </a:solidFill>
              </a:rPr>
              <a:t>Berk and </a:t>
            </a:r>
            <a:r>
              <a:rPr lang="nb-NO" sz="1200" dirty="0" err="1">
                <a:solidFill>
                  <a:prstClr val="black"/>
                </a:solidFill>
              </a:rPr>
              <a:t>Breizman</a:t>
            </a:r>
            <a:r>
              <a:rPr lang="nb-NO" sz="1200" dirty="0">
                <a:solidFill>
                  <a:prstClr val="black"/>
                </a:solidFill>
              </a:rPr>
              <a:t>. </a:t>
            </a:r>
            <a:r>
              <a:rPr lang="nb-NO" sz="1200" dirty="0" err="1">
                <a:solidFill>
                  <a:prstClr val="black"/>
                </a:solidFill>
              </a:rPr>
              <a:t>Phys</a:t>
            </a:r>
            <a:r>
              <a:rPr lang="nb-NO" sz="1200" dirty="0">
                <a:solidFill>
                  <a:prstClr val="black"/>
                </a:solidFill>
              </a:rPr>
              <a:t>. Fluids B, 2(9), 1990 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45720" y="-64970"/>
            <a:ext cx="9235440" cy="877163"/>
          </a:xfrm>
          <a:prstGeom prst="rect">
            <a:avLst/>
          </a:prstGeom>
          <a:solidFill>
            <a:schemeClr val="accent3"/>
          </a:solidFill>
          <a:ln w="15875" cmpd="sng">
            <a:solidFill>
              <a:schemeClr val="accent3">
                <a:lumMod val="75000"/>
              </a:schemeClr>
            </a:solidFill>
          </a:ln>
        </p:spPr>
        <p:txBody>
          <a:bodyPr vert="horz" lIns="457200" tIns="91440" rIns="457200" bIns="45720" rtlCol="0" anchor="t" anchorCtr="1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>
                <a:latin typeface="Arial" charset="0"/>
                <a:cs typeface="Arial" charset="0"/>
              </a:rPr>
              <a:t>Quasilinear simulations replicate analytical predictions for the mode saturation amplitude from nonlinear theory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509" y="741946"/>
            <a:ext cx="8412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/>
              <a:t>Definitions: initial linear growth rate     , mode damping rate      and trapping (bounce) frequency      (proportional to square root of mode amplitude)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2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b="1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1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082"/>
            <a:ext cx="9144000" cy="800219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2600" dirty="0">
                <a:latin typeface="Arial" charset="0"/>
                <a:cs typeface="Arial" charset="0"/>
              </a:rPr>
              <a:t>Verification of RBQ runs for the collisional </a:t>
            </a:r>
            <a:br>
              <a:rPr lang="en-US" altLang="en-US" sz="2600" dirty="0">
                <a:latin typeface="Arial" charset="0"/>
                <a:cs typeface="Arial" charset="0"/>
              </a:rPr>
            </a:br>
            <a:r>
              <a:rPr lang="en-US" altLang="en-US" sz="2600" dirty="0">
                <a:latin typeface="Arial" charset="0"/>
                <a:cs typeface="Arial" charset="0"/>
              </a:rPr>
              <a:t>evolution of an </a:t>
            </a:r>
            <a:r>
              <a:rPr lang="en-US" altLang="en-US" sz="2600" dirty="0" err="1">
                <a:latin typeface="Arial" charset="0"/>
                <a:cs typeface="Arial" charset="0"/>
              </a:rPr>
              <a:t>Alfvénic</a:t>
            </a:r>
            <a:r>
              <a:rPr lang="en-US" altLang="en-US" sz="2600" dirty="0">
                <a:latin typeface="Arial" charset="0"/>
                <a:cs typeface="Arial" charset="0"/>
              </a:rPr>
              <a:t> wave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776CD4-D2EF-EE41-97CB-E5EC03BD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07" y="3126306"/>
            <a:ext cx="2993265" cy="1931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4902A3-00F6-5D43-8B9B-9F819C19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402" y="1072083"/>
            <a:ext cx="3246382" cy="175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6A22B1-80E7-3F4F-9D88-C9085A81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76" y="996804"/>
            <a:ext cx="2039003" cy="2155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05DAC1-20AE-1540-BAD7-8F45762DDB6D}"/>
              </a:ext>
            </a:extLst>
          </p:cNvPr>
          <p:cNvSpPr txBox="1"/>
          <p:nvPr/>
        </p:nvSpPr>
        <p:spPr>
          <a:xfrm>
            <a:off x="6103880" y="1399845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</a:rPr>
              <a:t>Resonance</a:t>
            </a:r>
          </a:p>
          <a:p>
            <a:r>
              <a:rPr lang="en-US" sz="1000" dirty="0">
                <a:solidFill>
                  <a:srgbClr val="7030A0"/>
                </a:solidFill>
              </a:rPr>
              <a:t>broadening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24D1A1-14D3-114B-8B6A-674F8D510494}"/>
              </a:ext>
            </a:extLst>
          </p:cNvPr>
          <p:cNvSpPr txBox="1"/>
          <p:nvPr/>
        </p:nvSpPr>
        <p:spPr>
          <a:xfrm>
            <a:off x="1589635" y="1272755"/>
            <a:ext cx="6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7030A0"/>
                </a:solidFill>
              </a:rPr>
              <a:t>Mode</a:t>
            </a:r>
          </a:p>
          <a:p>
            <a:pPr algn="ctr"/>
            <a:r>
              <a:rPr lang="en-US" sz="1000" dirty="0">
                <a:solidFill>
                  <a:srgbClr val="7030A0"/>
                </a:solidFill>
              </a:rPr>
              <a:t>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8918" y="748164"/>
            <a:ext cx="255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DIII-D discharge 153072</a:t>
            </a:r>
            <a:r>
              <a:rPr lang="en-US" sz="1400" dirty="0">
                <a:solidFill>
                  <a:srgbClr val="00808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A47287-AD86-BB44-BA3E-8C105D44A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397" y="3907205"/>
            <a:ext cx="1384300" cy="3349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139" y="4933183"/>
            <a:ext cx="498903" cy="1663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1D316A-1013-D843-8769-BA27762DFC6C}"/>
              </a:ext>
            </a:extLst>
          </p:cNvPr>
          <p:cNvSpPr txBox="1"/>
          <p:nvPr/>
        </p:nvSpPr>
        <p:spPr>
          <a:xfrm>
            <a:off x="6819877" y="4409963"/>
            <a:ext cx="22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Gorelenkov</a:t>
            </a:r>
            <a:r>
              <a:rPr lang="en-US" sz="1200" dirty="0"/>
              <a:t>, Duarte </a:t>
            </a:r>
            <a:r>
              <a:rPr lang="en-US" sz="1200" i="1" dirty="0"/>
              <a:t>et al</a:t>
            </a:r>
            <a:r>
              <a:rPr lang="en-US" sz="1200" dirty="0"/>
              <a:t>, </a:t>
            </a:r>
            <a:r>
              <a:rPr lang="en-US" sz="1200" i="1" dirty="0"/>
              <a:t>Phys. Plasmas</a:t>
            </a:r>
            <a:r>
              <a:rPr lang="en-US" sz="1200" dirty="0"/>
              <a:t> </a:t>
            </a:r>
            <a:r>
              <a:rPr lang="is-IS" sz="1200" b="1" dirty="0"/>
              <a:t>26</a:t>
            </a:r>
            <a:r>
              <a:rPr lang="is-IS" sz="1200" dirty="0"/>
              <a:t>, 072507 (2019)</a:t>
            </a:r>
            <a:r>
              <a:rPr lang="en-US" sz="1600" baseline="30000" dirty="0"/>
              <a:t> 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8806" y="2933044"/>
            <a:ext cx="2734190" cy="21634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350" y="3934410"/>
            <a:ext cx="478248" cy="1953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69690" y="3764425"/>
            <a:ext cx="128186" cy="169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9313" y="3742282"/>
            <a:ext cx="182685" cy="1930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29F681-B1BA-E149-9954-36FC237FE3A3}"/>
              </a:ext>
            </a:extLst>
          </p:cNvPr>
          <p:cNvSpPr txBox="1"/>
          <p:nvPr/>
        </p:nvSpPr>
        <p:spPr>
          <a:xfrm>
            <a:off x="7106784" y="2337545"/>
            <a:ext cx="194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Idealized bump-on-tail </a:t>
            </a:r>
            <a:r>
              <a:rPr lang="en-US" sz="1600" dirty="0" smtClean="0"/>
              <a:t>scaling (obtained using </a:t>
            </a:r>
            <a:r>
              <a:rPr lang="en-US" sz="1600" dirty="0" err="1" smtClean="0"/>
              <a:t>Dirichlet</a:t>
            </a:r>
            <a:r>
              <a:rPr lang="en-US" sz="1600" dirty="0" smtClean="0"/>
              <a:t> boundary conditions on both ends of the domain):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99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xmlns="" id="{0728DA14-F9D2-DE48-980F-B0CB3E1A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" y="-52306"/>
            <a:ext cx="9144000" cy="741913"/>
          </a:xfrm>
        </p:spPr>
        <p:txBody>
          <a:bodyPr/>
          <a:lstStyle/>
          <a:p>
            <a:r>
              <a:rPr lang="en-US" sz="2800" dirty="0"/>
              <a:t>RBQ is interfaced with TRANSP: multi-mode 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4BB81-AB78-0C45-AAAC-20096BE5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3" y="971550"/>
            <a:ext cx="3948976" cy="1854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3C4CBF-4137-A144-835B-91D6EEACA69D}"/>
              </a:ext>
            </a:extLst>
          </p:cNvPr>
          <p:cNvSpPr txBox="1"/>
          <p:nvPr/>
        </p:nvSpPr>
        <p:spPr>
          <a:xfrm>
            <a:off x="5657880" y="729660"/>
            <a:ext cx="282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Distribution </a:t>
            </a:r>
            <a:r>
              <a:rPr lang="en-US" sz="1200"/>
              <a:t>at 805ms - DIII-D shot 159243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747819"/>
            <a:ext cx="345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11 unstable </a:t>
            </a:r>
            <a:r>
              <a:rPr lang="en-US" sz="1400" dirty="0" err="1"/>
              <a:t>Alfvénic</a:t>
            </a:r>
            <a:r>
              <a:rPr lang="en-US" sz="1400" dirty="0"/>
              <a:t> modes at 805ms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545" y="720694"/>
            <a:ext cx="583385" cy="330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9F2843-E355-7843-914F-09410CBB5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80" y="960493"/>
            <a:ext cx="3464528" cy="2363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00" y="2826411"/>
            <a:ext cx="5204913" cy="2018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1D316A-1013-D843-8769-BA27762DFC6C}"/>
              </a:ext>
            </a:extLst>
          </p:cNvPr>
          <p:cNvSpPr txBox="1"/>
          <p:nvPr/>
        </p:nvSpPr>
        <p:spPr>
          <a:xfrm>
            <a:off x="1175560" y="4832410"/>
            <a:ext cx="367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Gorelenkov</a:t>
            </a:r>
            <a:r>
              <a:rPr lang="en-US" sz="1100" dirty="0"/>
              <a:t>, Duarte </a:t>
            </a:r>
            <a:r>
              <a:rPr lang="en-US" sz="1100" i="1" dirty="0"/>
              <a:t>et al</a:t>
            </a:r>
            <a:r>
              <a:rPr lang="en-US" sz="1100" dirty="0"/>
              <a:t>, </a:t>
            </a:r>
            <a:r>
              <a:rPr lang="en-US" sz="1100" i="1" dirty="0"/>
              <a:t>Phys. Plasmas</a:t>
            </a:r>
            <a:r>
              <a:rPr lang="en-US" sz="1100" dirty="0"/>
              <a:t> </a:t>
            </a:r>
            <a:r>
              <a:rPr lang="is-IS" sz="1100" b="1" dirty="0"/>
              <a:t>26</a:t>
            </a:r>
            <a:r>
              <a:rPr lang="is-IS" sz="1100" dirty="0"/>
              <a:t>, 072507 (2019)</a:t>
            </a:r>
            <a:r>
              <a:rPr lang="en-US" sz="1100" baseline="30000" dirty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72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xmlns="" id="{0728DA14-F9D2-DE48-980F-B0CB3E1A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" y="-52306"/>
            <a:ext cx="9144000" cy="741913"/>
          </a:xfrm>
        </p:spPr>
        <p:txBody>
          <a:bodyPr/>
          <a:lstStyle/>
          <a:p>
            <a:r>
              <a:rPr lang="en-US" sz="2800" dirty="0"/>
              <a:t>RBQ is interfaced with TRANSP: multi-mode case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4BB81-AB78-0C45-AAAC-20096BE5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3" y="971550"/>
            <a:ext cx="3948976" cy="1854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3C4CBF-4137-A144-835B-91D6EEACA69D}"/>
              </a:ext>
            </a:extLst>
          </p:cNvPr>
          <p:cNvSpPr txBox="1"/>
          <p:nvPr/>
        </p:nvSpPr>
        <p:spPr>
          <a:xfrm>
            <a:off x="5657880" y="729660"/>
            <a:ext cx="282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Distribution </a:t>
            </a:r>
            <a:r>
              <a:rPr lang="en-US" sz="1200"/>
              <a:t>at 805ms - DIII-D shot 159243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747819"/>
            <a:ext cx="345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11 unstable </a:t>
            </a:r>
            <a:r>
              <a:rPr lang="en-US" sz="1400" dirty="0" err="1"/>
              <a:t>Alfvénic</a:t>
            </a:r>
            <a:r>
              <a:rPr lang="en-US" sz="1400" dirty="0"/>
              <a:t> modes at 805ms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545" y="720694"/>
            <a:ext cx="583385" cy="330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9F2843-E355-7843-914F-09410CBB5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80" y="960493"/>
            <a:ext cx="3464528" cy="2363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00" y="2826411"/>
            <a:ext cx="5204913" cy="2018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1D316A-1013-D843-8769-BA27762DFC6C}"/>
              </a:ext>
            </a:extLst>
          </p:cNvPr>
          <p:cNvSpPr txBox="1"/>
          <p:nvPr/>
        </p:nvSpPr>
        <p:spPr>
          <a:xfrm>
            <a:off x="1175560" y="4832410"/>
            <a:ext cx="367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Gorelenkov</a:t>
            </a:r>
            <a:r>
              <a:rPr lang="en-US" sz="1100" dirty="0"/>
              <a:t>, Duarte </a:t>
            </a:r>
            <a:r>
              <a:rPr lang="en-US" sz="1100" i="1" dirty="0"/>
              <a:t>et al</a:t>
            </a:r>
            <a:r>
              <a:rPr lang="en-US" sz="1100" dirty="0"/>
              <a:t>, </a:t>
            </a:r>
            <a:r>
              <a:rPr lang="en-US" sz="1100" i="1" dirty="0"/>
              <a:t>Phys. Plasmas</a:t>
            </a:r>
            <a:r>
              <a:rPr lang="en-US" sz="1100" dirty="0"/>
              <a:t> </a:t>
            </a:r>
            <a:r>
              <a:rPr lang="is-IS" sz="1100" b="1" dirty="0"/>
              <a:t>26</a:t>
            </a:r>
            <a:r>
              <a:rPr lang="is-IS" sz="1100" dirty="0"/>
              <a:t>, 072507 (2019)</a:t>
            </a:r>
            <a:r>
              <a:rPr lang="en-US" sz="1100" baseline="30000" dirty="0"/>
              <a:t> 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EE872A-9751-5045-94F4-6DE1B53A6480}"/>
              </a:ext>
            </a:extLst>
          </p:cNvPr>
          <p:cNvSpPr txBox="1"/>
          <p:nvPr/>
        </p:nvSpPr>
        <p:spPr>
          <a:xfrm>
            <a:off x="5487897" y="4805979"/>
            <a:ext cx="2930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Collins et al, </a:t>
            </a:r>
            <a:r>
              <a:rPr lang="sk-SK" sz="1100" dirty="0" err="1"/>
              <a:t>Phys</a:t>
            </a:r>
            <a:r>
              <a:rPr lang="sk-SK" sz="1100" dirty="0"/>
              <a:t>. Rev. </a:t>
            </a:r>
            <a:r>
              <a:rPr lang="sk-SK" sz="1100" dirty="0" err="1"/>
              <a:t>Lett</a:t>
            </a:r>
            <a:r>
              <a:rPr lang="sk-SK" sz="1100" dirty="0"/>
              <a:t>. </a:t>
            </a:r>
            <a:r>
              <a:rPr lang="sk-SK" sz="1100" b="1" dirty="0"/>
              <a:t>116</a:t>
            </a:r>
            <a:r>
              <a:rPr lang="sk-SK" sz="1100" dirty="0"/>
              <a:t>, 095001 </a:t>
            </a:r>
            <a:r>
              <a:rPr lang="en-US" sz="1100" dirty="0"/>
              <a:t>(2016)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77DC3A-C6A2-964E-9C0C-1A9384F66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80" y="3152947"/>
            <a:ext cx="2523103" cy="16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89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453" y="771787"/>
            <a:ext cx="8520600" cy="40697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Prediction of </a:t>
            </a:r>
            <a:r>
              <a:rPr lang="en-US" sz="2000" b="1" dirty="0" err="1"/>
              <a:t>Alfvénic</a:t>
            </a:r>
            <a:r>
              <a:rPr lang="en-US" sz="2000" b="1" dirty="0"/>
              <a:t> spectral character</a:t>
            </a:r>
          </a:p>
          <a:p>
            <a:pPr marL="0" indent="0" algn="ctr">
              <a:buNone/>
            </a:pPr>
            <a:endParaRPr lang="en-US" sz="1800" b="1" dirty="0"/>
          </a:p>
          <a:p>
            <a:r>
              <a:rPr lang="en-US" sz="1600" dirty="0"/>
              <a:t>Chirping criterion determines when reduced models, such as quasilinear, can be applied </a:t>
            </a:r>
          </a:p>
          <a:p>
            <a:pPr lvl="1"/>
            <a:r>
              <a:rPr lang="en-US" sz="1200" dirty="0"/>
              <a:t>also explains why chirping is more common in spherical tokamaks</a:t>
            </a:r>
          </a:p>
          <a:p>
            <a:r>
              <a:rPr lang="en-US" sz="1600" dirty="0"/>
              <a:t>DIII-D negative </a:t>
            </a:r>
            <a:r>
              <a:rPr lang="en-US" sz="1600" dirty="0" err="1"/>
              <a:t>triangularity</a:t>
            </a:r>
            <a:r>
              <a:rPr lang="en-US" sz="1600" dirty="0"/>
              <a:t> experiments confirm prediction that chirping is more prevalent when turbulence is reduced </a:t>
            </a:r>
          </a:p>
          <a:p>
            <a:r>
              <a:rPr lang="en-US" sz="1600" dirty="0"/>
              <a:t>The criterion ITER scenarios are predicted to be near boundary between chirping and fixed-frequency behavior </a:t>
            </a:r>
          </a:p>
          <a:p>
            <a:endParaRPr lang="pt-BR" sz="1600" dirty="0"/>
          </a:p>
          <a:p>
            <a:pPr marL="0" indent="0" algn="ctr">
              <a:buNone/>
            </a:pPr>
            <a:r>
              <a:rPr lang="pt-BR" sz="2000" b="1" dirty="0" err="1"/>
              <a:t>Quasilinear</a:t>
            </a:r>
            <a:r>
              <a:rPr lang="pt-BR" sz="2000" b="1" dirty="0"/>
              <a:t> </a:t>
            </a:r>
            <a:r>
              <a:rPr lang="pt-BR" sz="2000" b="1" dirty="0" err="1"/>
              <a:t>modeling</a:t>
            </a:r>
            <a:endParaRPr lang="pt-BR" sz="2000" b="1" dirty="0"/>
          </a:p>
          <a:p>
            <a:pPr marL="0" indent="0" algn="ctr">
              <a:buNone/>
            </a:pPr>
            <a:endParaRPr lang="pt-BR" sz="1800" b="1" dirty="0"/>
          </a:p>
          <a:p>
            <a:r>
              <a:rPr lang="en-US" sz="1600" dirty="0"/>
              <a:t>The Resonance Broadened Quasilinear (RBQ) model exactly preserves key properties of the full nonlinear system </a:t>
            </a:r>
          </a:p>
          <a:p>
            <a:pPr lvl="1"/>
            <a:r>
              <a:rPr lang="en-US" sz="1200" dirty="0"/>
              <a:t>Extensively verified and validated</a:t>
            </a:r>
          </a:p>
          <a:p>
            <a:r>
              <a:rPr lang="en-US" sz="1600" dirty="0"/>
              <a:t>Integration in TRANSP enables predictions in realistic scenarios </a:t>
            </a:r>
          </a:p>
          <a:p>
            <a:pPr lvl="1"/>
            <a:r>
              <a:rPr lang="en-US" sz="1200" dirty="0"/>
              <a:t>Captures hollow fast ion profiles observed in DIII-D discharges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15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ABB4A-445C-0848-99CB-57CF17F9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7656"/>
            <a:ext cx="9144000" cy="938719"/>
          </a:xfrm>
        </p:spPr>
        <p:txBody>
          <a:bodyPr/>
          <a:lstStyle/>
          <a:p>
            <a:r>
              <a:rPr lang="en-US" sz="2600" dirty="0"/>
              <a:t>Ongoing study on the evolution of toroidal Alfvén modes in DIII-D, with a changing drive due to beam blips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C89BEA-8921-2644-8C5F-06528812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A988C1-B335-164D-A787-F132C88F1C29}"/>
              </a:ext>
            </a:extLst>
          </p:cNvPr>
          <p:cNvSpPr txBox="1"/>
          <p:nvPr/>
        </p:nvSpPr>
        <p:spPr>
          <a:xfrm>
            <a:off x="4960038" y="4371802"/>
            <a:ext cx="37015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The INPA signal is being used as a proxy for the mode drive </a:t>
            </a:r>
          </a:p>
          <a:p>
            <a:r>
              <a:rPr lang="en-US" sz="1200" dirty="0"/>
              <a:t>[Duarte and Van Zeeland, in progress]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2BC51A-7F0F-1F44-9F22-A9A12B92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38" y="1221085"/>
            <a:ext cx="3829687" cy="3194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D00E49-A74F-0640-84BE-5EB1AF4E0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13" y="2383261"/>
            <a:ext cx="1261930" cy="1274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7A2CBD-64B2-394B-A236-9DB84B668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29" y="3724554"/>
            <a:ext cx="1387840" cy="136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FE8FA2-1512-9C40-8A17-2D404599C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3834527"/>
            <a:ext cx="1310322" cy="1249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0C8891-CC15-CE45-B851-7516188E7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1" y="2383261"/>
            <a:ext cx="1328013" cy="13412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AD7480-5EE1-4F41-8B36-213090FDE78A}"/>
              </a:ext>
            </a:extLst>
          </p:cNvPr>
          <p:cNvSpPr txBox="1"/>
          <p:nvPr/>
        </p:nvSpPr>
        <p:spPr>
          <a:xfrm>
            <a:off x="-26809" y="1869034"/>
            <a:ext cx="44887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Amplitude A vs time t for nonlinear simulation (</a:t>
            </a:r>
            <a:r>
              <a:rPr lang="en-US" sz="1500" dirty="0">
                <a:solidFill>
                  <a:srgbClr val="008080"/>
                </a:solidFill>
              </a:rPr>
              <a:t>green</a:t>
            </a:r>
            <a:r>
              <a:rPr lang="en-US" sz="1500" dirty="0"/>
              <a:t>) and the analytic formula (black)</a:t>
            </a:r>
          </a:p>
          <a:p>
            <a:endParaRPr lang="en-US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2340313" y="1375514"/>
            <a:ext cx="2121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latin typeface="Calibri" charset="0"/>
                <a:ea typeface="Calibri" charset="0"/>
                <a:cs typeface="Calibri" charset="0"/>
              </a:rPr>
              <a:t>Duarte </a:t>
            </a:r>
            <a:r>
              <a:rPr lang="en-US" altLang="en-US" sz="1100" i="1" dirty="0">
                <a:latin typeface="Calibri" charset="0"/>
                <a:ea typeface="Calibri" charset="0"/>
                <a:cs typeface="Calibri" charset="0"/>
              </a:rPr>
              <a:t>et al</a:t>
            </a:r>
            <a:r>
              <a:rPr lang="en-US" alt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pl-PL" sz="1100" i="1" dirty="0" err="1"/>
              <a:t>Nucl</a:t>
            </a:r>
            <a:r>
              <a:rPr lang="pl-PL" sz="1100" i="1" dirty="0"/>
              <a:t>. Fusion</a:t>
            </a:r>
            <a:r>
              <a:rPr lang="pl-PL" sz="1100" dirty="0"/>
              <a:t> </a:t>
            </a:r>
            <a:r>
              <a:rPr lang="pl-PL" sz="1100" b="1" dirty="0"/>
              <a:t>59</a:t>
            </a:r>
            <a:r>
              <a:rPr lang="pl-PL" sz="1100" dirty="0"/>
              <a:t> 044003 (2019)</a:t>
            </a:r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0B1E7E-CE12-0449-B5AC-4C0B4548D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49" y="1268167"/>
            <a:ext cx="2156257" cy="447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8358" y="977783"/>
            <a:ext cx="1683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DIII-D shot </a:t>
            </a:r>
            <a:r>
              <a:rPr lang="is-IS" sz="1500" dirty="0"/>
              <a:t>176523</a:t>
            </a:r>
            <a:r>
              <a:rPr lang="is-IS" sz="1500" b="1" dirty="0"/>
              <a:t> </a:t>
            </a:r>
            <a:endParaRPr lang="is-IS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-4142" y="956375"/>
            <a:ext cx="49643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Amplitude evolution for a single mode near marginal stability:</a:t>
            </a:r>
          </a:p>
        </p:txBody>
      </p:sp>
    </p:spTree>
    <p:extLst>
      <p:ext uri="{BB962C8B-B14F-4D97-AF65-F5344CB8AC3E}">
        <p14:creationId xmlns:p14="http://schemas.microsoft.com/office/powerpoint/2010/main" val="27375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1491630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Thank you</a:t>
            </a:r>
          </a:p>
          <a:p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612" y="1917083"/>
            <a:ext cx="8229600" cy="569387"/>
          </a:xfrm>
        </p:spPr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37778-A94B-D34D-A758-C681D055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274"/>
          </a:xfrm>
        </p:spPr>
        <p:txBody>
          <a:bodyPr/>
          <a:lstStyle/>
          <a:p>
            <a:r>
              <a:rPr lang="en-US" dirty="0"/>
              <a:t>First-principle analytical determination of the collisional resonance broadening – part 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D2FB39-AE31-2241-9717-E5011043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703" y="1226218"/>
            <a:ext cx="3794364" cy="56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49B93E-B2D5-0D40-A801-786DE219B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11" y="2294928"/>
            <a:ext cx="5699394" cy="532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7A0ADF-5313-9843-AB17-AF27D2856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121" y="3142036"/>
            <a:ext cx="2729808" cy="365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142423-85CA-8F4C-8C2B-4593E35C4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83" y="3463455"/>
            <a:ext cx="2460076" cy="261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27CF64-0CE2-6348-9694-B4984DBF9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48" y="2906007"/>
            <a:ext cx="1094479" cy="306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185" y="1226218"/>
            <a:ext cx="30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the kinetic equation: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581" y="1866502"/>
            <a:ext cx="874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Periodicity over the canonical angle allows the distribution to be written as a Fourier series: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652" y="1050807"/>
            <a:ext cx="944175" cy="240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333" y="1315461"/>
            <a:ext cx="1620458" cy="2194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3F229EA-D1CC-0547-A3BE-12A416351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640" y="3772293"/>
            <a:ext cx="1636983" cy="642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5E2E35-CB0D-E944-A564-E2553ED66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196" y="3772293"/>
            <a:ext cx="3419480" cy="683896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7137243" y="1089868"/>
            <a:ext cx="327968" cy="68564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8039" y="1524400"/>
            <a:ext cx="1923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(from collisions, turbulence,</a:t>
            </a:r>
            <a:r>
              <a:rPr lang="is-IS" sz="1100" dirty="0"/>
              <a:t>…)</a:t>
            </a:r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3FFB318-DEF8-A14E-BAC7-C2ECF27FA651}"/>
              </a:ext>
            </a:extLst>
          </p:cNvPr>
          <p:cNvSpPr txBox="1"/>
          <p:nvPr/>
        </p:nvSpPr>
        <p:spPr>
          <a:xfrm>
            <a:off x="249184" y="2854043"/>
            <a:ext cx="867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marginal stability, a perturbation theory can be developed in orders of</a:t>
            </a:r>
          </a:p>
          <a:p>
            <a:r>
              <a:rPr lang="en-US" dirty="0"/>
              <a:t>which leads to the ordering                                                     . When memory effects are weak, i.e.,                                               ,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63E25-6E69-1A42-ADDB-ED17D685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4" y="0"/>
            <a:ext cx="9054791" cy="865245"/>
          </a:xfrm>
        </p:spPr>
        <p:txBody>
          <a:bodyPr/>
          <a:lstStyle/>
          <a:p>
            <a:r>
              <a:rPr lang="en-US" sz="2500" dirty="0"/>
              <a:t>Self-consistent formulation of collisional quasilinear transport theory near threshold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54B903-AD31-4F4E-91DC-85C2B4A5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16" y="1523537"/>
            <a:ext cx="2360344" cy="297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B6179D-A183-B048-8BC1-C4DDD1FE89B7}"/>
              </a:ext>
            </a:extLst>
          </p:cNvPr>
          <p:cNvSpPr txBox="1"/>
          <p:nvPr/>
        </p:nvSpPr>
        <p:spPr>
          <a:xfrm>
            <a:off x="329703" y="1915169"/>
            <a:ext cx="8460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QL theory naturally emerges when considering kinetic theory near threshold when collisions occur at a time scale faster than the phase mixing time scale.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QL plasma system automatically replicates the nonlinear growth rate and the wave saturation levels calculated from full kinetic theory near marginality, with a rather complex time-delayed </a:t>
            </a:r>
            <a:r>
              <a:rPr lang="en-US" dirty="0" err="1"/>
              <a:t>integro</a:t>
            </a:r>
            <a:r>
              <a:rPr lang="en-US" dirty="0"/>
              <a:t>-differential equation (</a:t>
            </a:r>
            <a:r>
              <a:rPr lang="en-US" dirty="0" err="1"/>
              <a:t>Berk</a:t>
            </a:r>
            <a:r>
              <a:rPr lang="en-US" dirty="0"/>
              <a:t>, </a:t>
            </a:r>
            <a:r>
              <a:rPr lang="en-US" dirty="0" err="1"/>
              <a:t>Breizman</a:t>
            </a:r>
            <a:r>
              <a:rPr lang="en-US" dirty="0"/>
              <a:t> and Pekker, </a:t>
            </a:r>
            <a:r>
              <a:rPr lang="en-US" i="1" dirty="0"/>
              <a:t>Phys. Rev. Lett. </a:t>
            </a:r>
            <a:r>
              <a:rPr lang="en-US" dirty="0"/>
              <a:t>1996)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52" y="1505903"/>
            <a:ext cx="2878750" cy="297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69" y="863586"/>
            <a:ext cx="4141561" cy="554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A13ED3-1B83-2245-84AD-42666AF2A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408" y="3573185"/>
            <a:ext cx="2819599" cy="40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22131D-948C-C446-89BC-6699FC7CD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71" y="4023039"/>
            <a:ext cx="4291193" cy="529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968959-9C57-CC48-A70B-5FA39F225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670" y="4042221"/>
            <a:ext cx="2400141" cy="497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CC600-630A-4F49-A227-13D3E9D2D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811" y="4091859"/>
            <a:ext cx="1652847" cy="377280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25992"/>
            <a:ext cx="9235440" cy="1000274"/>
          </a:xfrm>
        </p:spPr>
        <p:txBody>
          <a:bodyPr/>
          <a:lstStyle/>
          <a:p>
            <a:r>
              <a:rPr lang="en-US" dirty="0"/>
              <a:t>Determining the parametric dependencies of the broadening from single mode saturation levels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37" y="990066"/>
            <a:ext cx="850728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broadening is assumed with the parametric form                                           where the coefficients    and    are determined in order to enforce QL theory to replicate known nonlinear saturation levels:</a:t>
            </a:r>
          </a:p>
          <a:p>
            <a:endParaRPr lang="en-US" dirty="0"/>
          </a:p>
          <a:p>
            <a:r>
              <a:rPr lang="en-US" dirty="0"/>
              <a:t>Limit near marginal stability</a:t>
            </a:r>
            <a:r>
              <a:rPr lang="en-US" baseline="30000" dirty="0"/>
              <a:t>3</a:t>
            </a:r>
          </a:p>
          <a:p>
            <a:r>
              <a:rPr lang="en-US" dirty="0"/>
              <a:t>→  </a:t>
            </a:r>
          </a:p>
          <a:p>
            <a:endParaRPr lang="en-US" dirty="0"/>
          </a:p>
          <a:p>
            <a:r>
              <a:rPr lang="en-US" dirty="0"/>
              <a:t>Limit far from marginal stability</a:t>
            </a:r>
            <a:r>
              <a:rPr lang="en-US" baseline="30000" dirty="0"/>
              <a:t>4</a:t>
            </a:r>
            <a:r>
              <a:rPr lang="en-US" dirty="0"/>
              <a:t> </a:t>
            </a:r>
          </a:p>
          <a:p>
            <a:r>
              <a:rPr lang="en-US" dirty="0"/>
              <a:t>→  </a:t>
            </a:r>
          </a:p>
          <a:p>
            <a:endParaRPr lang="en-US" dirty="0"/>
          </a:p>
          <a:p>
            <a:r>
              <a:rPr lang="en-US" dirty="0"/>
              <a:t>Resonance-broadened quasilinear formalism can cope with both situations of isolated and overlapping modes</a:t>
            </a:r>
          </a:p>
          <a:p>
            <a:endParaRPr lang="en-US" dirty="0"/>
          </a:p>
          <a:p>
            <a:r>
              <a:rPr lang="nb-NO" sz="1200" baseline="30000" dirty="0"/>
              <a:t>                                           3</a:t>
            </a:r>
            <a:r>
              <a:rPr lang="nb-NO" sz="1200" dirty="0"/>
              <a:t>H. L. </a:t>
            </a:r>
            <a:r>
              <a:rPr lang="nb-NO" sz="1200" dirty="0" err="1"/>
              <a:t>Berk</a:t>
            </a:r>
            <a:r>
              <a:rPr lang="nb-NO" sz="1200" dirty="0"/>
              <a:t> et al. Plasma </a:t>
            </a:r>
            <a:r>
              <a:rPr lang="nb-NO" sz="1200" dirty="0" err="1"/>
              <a:t>Phys</a:t>
            </a:r>
            <a:r>
              <a:rPr lang="nb-NO" sz="1200" dirty="0"/>
              <a:t>. Rep, 23(9), 1997   </a:t>
            </a:r>
            <a:r>
              <a:rPr lang="nb-NO" sz="1200" baseline="30000" dirty="0"/>
              <a:t>4</a:t>
            </a:r>
            <a:r>
              <a:rPr lang="nb-NO" sz="1200" dirty="0"/>
              <a:t>H. L. </a:t>
            </a:r>
            <a:r>
              <a:rPr lang="nb-NO" sz="1200" dirty="0" err="1"/>
              <a:t>Berk</a:t>
            </a:r>
            <a:r>
              <a:rPr lang="nb-NO" sz="1200" dirty="0"/>
              <a:t> and B. N. </a:t>
            </a:r>
            <a:r>
              <a:rPr lang="nb-NO" sz="1200" dirty="0" err="1"/>
              <a:t>Breizman</a:t>
            </a:r>
            <a:r>
              <a:rPr lang="nb-NO" sz="1200" dirty="0"/>
              <a:t>. </a:t>
            </a:r>
            <a:r>
              <a:rPr lang="nb-NO" sz="1200" dirty="0" err="1"/>
              <a:t>Phys</a:t>
            </a:r>
            <a:r>
              <a:rPr lang="nb-NO" sz="1200" dirty="0"/>
              <a:t>. Fluids B, 2(9), 1990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722" y="1988777"/>
            <a:ext cx="2793972" cy="6034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722" y="2812652"/>
            <a:ext cx="2623537" cy="551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CB95362-6B4C-564D-AD3E-BBE1EF2AE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368" y="993175"/>
            <a:ext cx="2143770" cy="3705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413E45-1EF2-1C43-BC95-150374D37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116" y="1393085"/>
            <a:ext cx="174750" cy="149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B5C6EE4-B3B9-6B4B-9AC0-B60B89D0C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830" y="1334818"/>
            <a:ext cx="130785" cy="209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4161E6-9BFE-CD47-B9FB-5A8A7F63B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42" y="2403890"/>
            <a:ext cx="788054" cy="279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9E703C0-F250-F044-8A78-69F7569CB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042" y="3257658"/>
            <a:ext cx="765152" cy="2221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1912" y="2082041"/>
            <a:ext cx="241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Top-hat, square </a:t>
            </a:r>
            <a:r>
              <a:rPr lang="en-US"/>
              <a:t>resonance function heuristically assumed</a:t>
            </a:r>
          </a:p>
        </p:txBody>
      </p:sp>
    </p:spTree>
    <p:extLst>
      <p:ext uri="{BB962C8B-B14F-4D97-AF65-F5344CB8AC3E}">
        <p14:creationId xmlns:p14="http://schemas.microsoft.com/office/powerpoint/2010/main" val="2509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7" y="16644"/>
            <a:ext cx="9131447" cy="877163"/>
          </a:xfrm>
        </p:spPr>
        <p:txBody>
          <a:bodyPr/>
          <a:lstStyle/>
          <a:p>
            <a:r>
              <a:rPr lang="en-US" sz="2400" b="1" dirty="0" err="1"/>
              <a:t>Alfvén</a:t>
            </a:r>
            <a:r>
              <a:rPr lang="en-US" sz="2400" b="1" dirty="0"/>
              <a:t> waves can exhibit a range of bifurcations upon their interaction with fast 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1138"/>
            <a:ext cx="4032448" cy="29218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0" y="4304999"/>
            <a:ext cx="94327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002060"/>
                </a:solidFill>
              </a:rPr>
              <a:t>Major question: why is chirping common in spherical tokamaks and rare in conventional tokamaks?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393" y="3957136"/>
            <a:ext cx="354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Podestà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</a:t>
            </a:r>
            <a:r>
              <a:rPr lang="pl-PL" sz="1400" i="1" dirty="0" err="1"/>
              <a:t>Nucl</a:t>
            </a:r>
            <a:r>
              <a:rPr lang="pl-PL" sz="1400" i="1" dirty="0"/>
              <a:t>. Fusion</a:t>
            </a:r>
            <a:r>
              <a:rPr lang="pl-PL" sz="1400" dirty="0"/>
              <a:t> </a:t>
            </a:r>
            <a:r>
              <a:rPr lang="pl-PL" sz="1400" b="1" dirty="0"/>
              <a:t>51</a:t>
            </a:r>
            <a:r>
              <a:rPr lang="pl-PL" sz="1400" dirty="0"/>
              <a:t> 063035</a:t>
            </a:r>
            <a:r>
              <a:rPr lang="en-US" sz="1400" dirty="0"/>
              <a:t> (2011)</a:t>
            </a:r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7" y="1207243"/>
            <a:ext cx="2974753" cy="24529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17974" y="3613286"/>
            <a:ext cx="2498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Heidbrink</a:t>
            </a:r>
            <a:r>
              <a:rPr lang="en-US" sz="1400" dirty="0"/>
              <a:t>, </a:t>
            </a:r>
            <a:r>
              <a:rPr lang="en-US" sz="1400" i="1" dirty="0"/>
              <a:t>Plasma Phys. Control. Fusion</a:t>
            </a:r>
            <a:r>
              <a:rPr lang="en-US" sz="1400" dirty="0"/>
              <a:t> </a:t>
            </a:r>
            <a:r>
              <a:rPr lang="en-US" sz="1400" b="1" dirty="0"/>
              <a:t>37</a:t>
            </a:r>
            <a:r>
              <a:rPr lang="en-US" sz="1400" dirty="0"/>
              <a:t> 937 (1995)</a:t>
            </a:r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34753" y="894334"/>
            <a:ext cx="259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Each chirp induces fast ion losses</a:t>
            </a:r>
          </a:p>
          <a:p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8337" y="1344703"/>
            <a:ext cx="146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Chirping is a gateway to avalanches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556" y="2397171"/>
            <a:ext cx="1770134" cy="84074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28700" y="1207243"/>
            <a:ext cx="672084" cy="1374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3232" y="1275973"/>
            <a:ext cx="1380744" cy="2556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3232" y="1275973"/>
            <a:ext cx="1412748" cy="223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938" y="1155522"/>
            <a:ext cx="616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NSTX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62171" y="1306935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DIII-D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56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3038793"/>
            <a:ext cx="1025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Before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, </a:t>
            </a:r>
            <a:r>
              <a:rPr lang="pt-BR" dirty="0" err="1"/>
              <a:t>at</a:t>
            </a:r>
            <a:r>
              <a:rPr lang="pt-BR" dirty="0"/>
              <a:t> 900ms: D~1m</a:t>
            </a:r>
            <a:r>
              <a:rPr lang="pt-BR" baseline="30000" dirty="0"/>
              <a:t>2</a:t>
            </a:r>
            <a:r>
              <a:rPr lang="pt-BR" dirty="0"/>
              <a:t>/s</a:t>
            </a:r>
            <a:endParaRPr lang="en-US" dirty="0"/>
          </a:p>
        </p:txBody>
      </p:sp>
      <p:pic>
        <p:nvPicPr>
          <p:cNvPr id="6148" name="Picture 4" descr="C:\Users\Viní\Dropbox\PhD-PU\Presentations_Conferences\TheorySeminarPPPL31March2016\co2_152828_t910_10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67" y="568154"/>
            <a:ext cx="3091014" cy="22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01" y="2797499"/>
            <a:ext cx="3087512" cy="233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35" y="2796063"/>
            <a:ext cx="2916815" cy="23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ixaDeTexto 27"/>
          <p:cNvSpPr txBox="1"/>
          <p:nvPr/>
        </p:nvSpPr>
        <p:spPr>
          <a:xfrm>
            <a:off x="4581262" y="3174759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, </a:t>
            </a:r>
            <a:r>
              <a:rPr lang="pt-BR" dirty="0" err="1"/>
              <a:t>at</a:t>
            </a:r>
            <a:r>
              <a:rPr lang="pt-BR" dirty="0"/>
              <a:t> 960ms: D~0.2m</a:t>
            </a:r>
            <a:r>
              <a:rPr lang="pt-BR" baseline="30000" dirty="0"/>
              <a:t>2</a:t>
            </a:r>
            <a:r>
              <a:rPr lang="pt-BR" dirty="0"/>
              <a:t>/s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02" y="568154"/>
            <a:ext cx="2260697" cy="22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ctor reto 17"/>
          <p:cNvCxnSpPr/>
          <p:nvPr/>
        </p:nvCxnSpPr>
        <p:spPr>
          <a:xfrm flipH="1" flipV="1">
            <a:off x="6337120" y="2016706"/>
            <a:ext cx="9001" cy="389258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4932040" y="2016706"/>
            <a:ext cx="1409580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4932040" y="2276013"/>
            <a:ext cx="1680460" cy="0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4139952" y="2016706"/>
            <a:ext cx="792088" cy="78255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>
            <a:off x="4932040" y="2276013"/>
            <a:ext cx="1153661" cy="67679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6642115" y="955992"/>
            <a:ext cx="1128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TRANSP </a:t>
            </a:r>
            <a:r>
              <a:rPr lang="pt-BR" sz="1400" b="1" dirty="0" err="1"/>
              <a:t>run</a:t>
            </a:r>
            <a:endParaRPr lang="en-US" sz="1400" b="1" dirty="0"/>
          </a:p>
          <a:p>
            <a:pPr algn="ctr"/>
            <a:r>
              <a:rPr lang="pt-BR" sz="1400" dirty="0" err="1"/>
              <a:t>Diffusivity</a:t>
            </a:r>
            <a:endParaRPr lang="pt-BR" sz="1400" dirty="0"/>
          </a:p>
          <a:p>
            <a:pPr algn="ctr"/>
            <a:r>
              <a:rPr lang="pt-BR" sz="1400" dirty="0" err="1"/>
              <a:t>vs</a:t>
            </a:r>
            <a:endParaRPr lang="pt-BR" sz="1400" dirty="0"/>
          </a:p>
          <a:p>
            <a:pPr algn="ctr"/>
            <a:r>
              <a:rPr lang="pt-BR" sz="1400" dirty="0"/>
              <a:t>time</a:t>
            </a:r>
          </a:p>
        </p:txBody>
      </p:sp>
      <p:cxnSp>
        <p:nvCxnSpPr>
          <p:cNvPr id="31" name="Conector reto 30"/>
          <p:cNvCxnSpPr/>
          <p:nvPr/>
        </p:nvCxnSpPr>
        <p:spPr>
          <a:xfrm flipV="1">
            <a:off x="6642115" y="2276013"/>
            <a:ext cx="0" cy="129951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7645002" y="728644"/>
            <a:ext cx="14652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Diffusivity</a:t>
            </a:r>
            <a:r>
              <a:rPr lang="pt-BR" sz="1600" dirty="0"/>
              <a:t> </a:t>
            </a:r>
            <a:r>
              <a:rPr lang="pt-BR" sz="1600" dirty="0" err="1"/>
              <a:t>drop</a:t>
            </a:r>
            <a:r>
              <a:rPr lang="pt-BR" sz="1600" dirty="0"/>
              <a:t> </a:t>
            </a:r>
            <a:r>
              <a:rPr lang="pt-BR" sz="1600" dirty="0" err="1"/>
              <a:t>due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L</a:t>
            </a:r>
            <a:r>
              <a:rPr lang="en-US" sz="1600" dirty="0"/>
              <a:t>→</a:t>
            </a:r>
            <a:r>
              <a:rPr lang="pt-BR" sz="1600" dirty="0"/>
              <a:t>H </a:t>
            </a:r>
            <a:r>
              <a:rPr lang="pt-BR" sz="1600" dirty="0" err="1"/>
              <a:t>mode</a:t>
            </a:r>
            <a:r>
              <a:rPr lang="pt-BR" sz="1600" dirty="0"/>
              <a:t> </a:t>
            </a:r>
            <a:r>
              <a:rPr lang="pt-BR" sz="1600" dirty="0" err="1"/>
              <a:t>transition</a:t>
            </a:r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Strong </a:t>
            </a:r>
            <a:r>
              <a:rPr lang="pt-BR" sz="1600" dirty="0" err="1"/>
              <a:t>rotation</a:t>
            </a:r>
            <a:r>
              <a:rPr lang="pt-BR" sz="1600" dirty="0"/>
              <a:t> </a:t>
            </a:r>
            <a:r>
              <a:rPr lang="pt-BR" sz="1600" dirty="0" err="1"/>
              <a:t>shear</a:t>
            </a:r>
            <a:r>
              <a:rPr lang="pt-BR" sz="1600" dirty="0"/>
              <a:t> </a:t>
            </a:r>
            <a:r>
              <a:rPr lang="pt-BR" sz="1600" dirty="0" err="1"/>
              <a:t>was</a:t>
            </a:r>
            <a:r>
              <a:rPr lang="pt-BR" sz="1600" dirty="0"/>
              <a:t> </a:t>
            </a:r>
            <a:r>
              <a:rPr lang="pt-BR" sz="1600" dirty="0" err="1"/>
              <a:t>observed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1" name="CaixaDeTexto 22">
            <a:extLst>
              <a:ext uri="{FF2B5EF4-FFF2-40B4-BE49-F238E27FC236}">
                <a16:creationId xmlns:a16="http://schemas.microsoft.com/office/drawing/2014/main" xmlns="" id="{B7B1EB99-0350-C944-8B19-E430CB86F380}"/>
              </a:ext>
            </a:extLst>
          </p:cNvPr>
          <p:cNvSpPr txBox="1"/>
          <p:nvPr/>
        </p:nvSpPr>
        <p:spPr>
          <a:xfrm>
            <a:off x="3696101" y="4818661"/>
            <a:ext cx="2791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Duarte </a:t>
            </a:r>
            <a:r>
              <a:rPr lang="pt-BR" sz="1100" i="1" dirty="0"/>
              <a:t>et al</a:t>
            </a:r>
            <a:r>
              <a:rPr lang="pt-BR" sz="1100" dirty="0"/>
              <a:t>, </a:t>
            </a:r>
            <a:r>
              <a:rPr lang="pt-BR" sz="1100" i="1" dirty="0" err="1"/>
              <a:t>Phys</a:t>
            </a:r>
            <a:r>
              <a:rPr lang="pt-BR" sz="1100" i="1" dirty="0"/>
              <a:t>. Plasmas</a:t>
            </a:r>
            <a:r>
              <a:rPr lang="pt-BR" sz="1100" dirty="0"/>
              <a:t> </a:t>
            </a:r>
            <a:r>
              <a:rPr lang="pt-BR" sz="1100" b="1" dirty="0"/>
              <a:t>24</a:t>
            </a:r>
            <a:r>
              <a:rPr lang="pt-BR" sz="1100" dirty="0"/>
              <a:t>, 122508 (2017)</a:t>
            </a:r>
            <a:endParaRPr lang="en-US" sz="1100" dirty="0"/>
          </a:p>
        </p:txBody>
      </p:sp>
      <p:sp>
        <p:nvSpPr>
          <p:cNvPr id="23" name="Título 1"/>
          <p:cNvSpPr>
            <a:spLocks noGrp="1"/>
          </p:cNvSpPr>
          <p:nvPr>
            <p:ph type="title"/>
          </p:nvPr>
        </p:nvSpPr>
        <p:spPr>
          <a:xfrm>
            <a:off x="-42042" y="-76212"/>
            <a:ext cx="9222661" cy="648072"/>
          </a:xfrm>
        </p:spPr>
        <p:txBody>
          <a:bodyPr/>
          <a:lstStyle/>
          <a:p>
            <a:r>
              <a:rPr lang="pt-BR" sz="2600" dirty="0" err="1"/>
              <a:t>Characterization</a:t>
            </a:r>
            <a:r>
              <a:rPr lang="pt-BR" sz="2600" dirty="0"/>
              <a:t> </a:t>
            </a:r>
            <a:r>
              <a:rPr lang="pt-BR" sz="2600" dirty="0" err="1"/>
              <a:t>of</a:t>
            </a:r>
            <a:r>
              <a:rPr lang="pt-BR" sz="2600" dirty="0"/>
              <a:t> a </a:t>
            </a:r>
            <a:r>
              <a:rPr lang="pt-BR" sz="2600" dirty="0" err="1"/>
              <a:t>rarely</a:t>
            </a:r>
            <a:r>
              <a:rPr lang="pt-BR" sz="2600" dirty="0"/>
              <a:t> </a:t>
            </a:r>
            <a:r>
              <a:rPr lang="pt-BR" sz="2600" dirty="0" err="1"/>
              <a:t>observed</a:t>
            </a:r>
            <a:r>
              <a:rPr lang="pt-BR" sz="2600" dirty="0"/>
              <a:t> </a:t>
            </a:r>
            <a:r>
              <a:rPr lang="pt-BR" sz="2600" dirty="0" err="1"/>
              <a:t>chirping</a:t>
            </a:r>
            <a:r>
              <a:rPr lang="pt-BR" sz="2600" dirty="0"/>
              <a:t> </a:t>
            </a:r>
            <a:r>
              <a:rPr lang="pt-BR" sz="2600" dirty="0" err="1"/>
              <a:t>mode</a:t>
            </a:r>
            <a:r>
              <a:rPr lang="pt-BR" sz="2600" dirty="0"/>
              <a:t> in DIII-D</a:t>
            </a:r>
            <a:r>
              <a:rPr lang="pt-BR" sz="2800" dirty="0"/>
              <a:t/>
            </a:r>
            <a:br>
              <a:rPr lang="pt-BR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3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ve esquerda 9"/>
          <p:cNvSpPr/>
          <p:nvPr/>
        </p:nvSpPr>
        <p:spPr>
          <a:xfrm>
            <a:off x="4843035" y="2613438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3935915" y="2872398"/>
            <a:ext cx="907120" cy="16301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2"/>
          <p:cNvSpPr txBox="1"/>
          <p:nvPr/>
        </p:nvSpPr>
        <p:spPr>
          <a:xfrm>
            <a:off x="4849568" y="2645499"/>
            <a:ext cx="339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50"/>
                </a:solidFill>
              </a:rPr>
              <a:t>&gt;0: </a:t>
            </a:r>
            <a:r>
              <a:rPr lang="pt-BR" dirty="0" err="1">
                <a:solidFill>
                  <a:srgbClr val="00B050"/>
                </a:solidFill>
              </a:rPr>
              <a:t>fixed-frequency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solution</a:t>
            </a:r>
            <a:r>
              <a:rPr lang="pt-BR" dirty="0">
                <a:solidFill>
                  <a:srgbClr val="00B050"/>
                </a:solidFill>
              </a:rPr>
              <a:t> </a:t>
            </a:r>
            <a:r>
              <a:rPr lang="pt-BR" dirty="0" err="1">
                <a:solidFill>
                  <a:srgbClr val="00B050"/>
                </a:solidFill>
              </a:rPr>
              <a:t>likely</a:t>
            </a:r>
            <a:r>
              <a:rPr lang="pt-BR" dirty="0">
                <a:solidFill>
                  <a:srgbClr val="00B050"/>
                </a:solidFill>
              </a:rPr>
              <a:t> </a:t>
            </a:r>
          </a:p>
          <a:p>
            <a:r>
              <a:rPr lang="pt-BR" dirty="0">
                <a:solidFill>
                  <a:srgbClr val="FF0000"/>
                </a:solidFill>
              </a:rPr>
              <a:t>&lt;0: </a:t>
            </a:r>
            <a:r>
              <a:rPr lang="pt-BR" dirty="0" err="1">
                <a:solidFill>
                  <a:srgbClr val="FF0000"/>
                </a:solidFill>
              </a:rPr>
              <a:t>chirping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likely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occur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91" y="3294663"/>
            <a:ext cx="3085417" cy="1815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8519" y="3623256"/>
            <a:ext cx="5085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criterion (                ) predicts that micro-turbulence should be key in determining the likely nonlinear character of a mode, e.g., fixed-frequency or chirping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570001"/>
            <a:ext cx="3492873" cy="675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01558"/>
            <a:ext cx="848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Starting</a:t>
            </a:r>
            <a:r>
              <a:rPr lang="pt-BR" dirty="0"/>
              <a:t> point: </a:t>
            </a:r>
            <a:r>
              <a:rPr lang="pt-BR" dirty="0" err="1"/>
              <a:t>lowest-order</a:t>
            </a:r>
            <a:r>
              <a:rPr lang="pt-BR" dirty="0"/>
              <a:t> </a:t>
            </a:r>
            <a:r>
              <a:rPr lang="pt-BR" dirty="0" err="1"/>
              <a:t>nonlinear</a:t>
            </a:r>
            <a:r>
              <a:rPr lang="pt-BR" dirty="0"/>
              <a:t> </a:t>
            </a:r>
            <a:r>
              <a:rPr lang="pt-BR" dirty="0" err="1"/>
              <a:t>correction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evolution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mode</a:t>
            </a:r>
            <a:r>
              <a:rPr lang="pt-BR" dirty="0"/>
              <a:t> amplitude </a:t>
            </a:r>
            <a:r>
              <a:rPr lang="pt-BR" i="1" dirty="0">
                <a:latin typeface="Times" pitchFamily="18" charset="0"/>
              </a:rPr>
              <a:t>A</a:t>
            </a:r>
            <a:r>
              <a:rPr lang="pt-BR" dirty="0"/>
              <a:t>:</a:t>
            </a:r>
          </a:p>
          <a:p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872" y="3651870"/>
            <a:ext cx="832320" cy="300560"/>
          </a:xfrm>
          <a:prstGeom prst="rect">
            <a:avLst/>
          </a:prstGeom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" y="1070737"/>
            <a:ext cx="7501815" cy="5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Elipse 7"/>
          <p:cNvSpPr/>
          <p:nvPr/>
        </p:nvSpPr>
        <p:spPr>
          <a:xfrm>
            <a:off x="3230910" y="1059494"/>
            <a:ext cx="476994" cy="3770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-_</a:t>
            </a:r>
            <a:endParaRPr lang="en-US" dirty="0"/>
          </a:p>
        </p:txBody>
      </p:sp>
      <p:cxnSp>
        <p:nvCxnSpPr>
          <p:cNvPr id="54" name="Conector de seta reta 6"/>
          <p:cNvCxnSpPr/>
          <p:nvPr/>
        </p:nvCxnSpPr>
        <p:spPr>
          <a:xfrm flipV="1">
            <a:off x="2649980" y="1480626"/>
            <a:ext cx="800421" cy="2189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11"/>
          <p:cNvCxnSpPr/>
          <p:nvPr/>
        </p:nvCxnSpPr>
        <p:spPr>
          <a:xfrm flipV="1">
            <a:off x="3845428" y="1470894"/>
            <a:ext cx="620649" cy="216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4"/>
          <p:cNvSpPr txBox="1"/>
          <p:nvPr/>
        </p:nvSpPr>
        <p:spPr>
          <a:xfrm>
            <a:off x="1578737" y="1488310"/>
            <a:ext cx="1015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stabilizing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7" name="CaixaDeTexto 10"/>
          <p:cNvSpPr txBox="1"/>
          <p:nvPr/>
        </p:nvSpPr>
        <p:spPr>
          <a:xfrm>
            <a:off x="3126952" y="1625186"/>
            <a:ext cx="3316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destabilizing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makes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 integral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sign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flip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55939" y="1072286"/>
            <a:ext cx="1571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Berk</a:t>
            </a:r>
            <a:r>
              <a:rPr lang="en-US" sz="1100" dirty="0"/>
              <a:t>, </a:t>
            </a:r>
            <a:r>
              <a:rPr lang="en-US" sz="1100" dirty="0" err="1"/>
              <a:t>Breizman</a:t>
            </a:r>
            <a:r>
              <a:rPr lang="en-US" sz="1100" dirty="0"/>
              <a:t> and Pekker, PRL 1996</a:t>
            </a:r>
          </a:p>
          <a:p>
            <a:r>
              <a:rPr lang="en-US" sz="1100" dirty="0"/>
              <a:t>Lilley, </a:t>
            </a:r>
            <a:r>
              <a:rPr lang="en-US" sz="1100" dirty="0" err="1"/>
              <a:t>Breizman</a:t>
            </a:r>
            <a:r>
              <a:rPr lang="en-US" sz="1100" dirty="0"/>
              <a:t> and </a:t>
            </a:r>
            <a:r>
              <a:rPr lang="en-US" sz="1100" dirty="0" err="1"/>
              <a:t>Sharapov</a:t>
            </a:r>
            <a:r>
              <a:rPr lang="en-US" sz="1100" dirty="0"/>
              <a:t>, PRL 2009</a:t>
            </a:r>
          </a:p>
        </p:txBody>
      </p:sp>
      <p:sp>
        <p:nvSpPr>
          <p:cNvPr id="64" name="Elipse 7"/>
          <p:cNvSpPr/>
          <p:nvPr/>
        </p:nvSpPr>
        <p:spPr>
          <a:xfrm>
            <a:off x="4397511" y="1128962"/>
            <a:ext cx="462521" cy="3770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-_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26838" y="2309024"/>
            <a:ext cx="2552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Chirping criterion: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663403" y="3218069"/>
            <a:ext cx="548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</a:rPr>
              <a:t>(</a:t>
            </a:r>
            <a:r>
              <a:rPr lang="pt-BR" sz="1200" dirty="0" err="1">
                <a:solidFill>
                  <a:srgbClr val="002060"/>
                </a:solidFill>
              </a:rPr>
              <a:t>nonlinear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pt-BR" sz="1200" dirty="0" err="1">
                <a:solidFill>
                  <a:srgbClr val="002060"/>
                </a:solidFill>
              </a:rPr>
              <a:t>prediction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pt-BR" sz="1200" dirty="0" err="1">
                <a:solidFill>
                  <a:srgbClr val="002060"/>
                </a:solidFill>
              </a:rPr>
              <a:t>from</a:t>
            </a:r>
            <a:r>
              <a:rPr lang="pt-BR" sz="1200" dirty="0">
                <a:solidFill>
                  <a:srgbClr val="002060"/>
                </a:solidFill>
              </a:rPr>
              <a:t> linear </a:t>
            </a:r>
            <a:r>
              <a:rPr lang="pt-BR" sz="1200" dirty="0" err="1">
                <a:solidFill>
                  <a:srgbClr val="002060"/>
                </a:solidFill>
              </a:rPr>
              <a:t>physics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pt-BR" sz="1200" dirty="0" err="1">
                <a:solidFill>
                  <a:srgbClr val="002060"/>
                </a:solidFill>
              </a:rPr>
              <a:t>elements</a:t>
            </a:r>
            <a:r>
              <a:rPr lang="pt-BR" sz="1200" dirty="0">
                <a:solidFill>
                  <a:srgbClr val="002060"/>
                </a:solidFill>
              </a:rPr>
              <a:t>-&gt;</a:t>
            </a:r>
            <a:r>
              <a:rPr lang="pt-BR" sz="1200" dirty="0" err="1">
                <a:solidFill>
                  <a:srgbClr val="002060"/>
                </a:solidFill>
              </a:rPr>
              <a:t>incorporated</a:t>
            </a:r>
            <a:r>
              <a:rPr lang="pt-BR" sz="1200" dirty="0">
                <a:solidFill>
                  <a:srgbClr val="002060"/>
                </a:solidFill>
              </a:rPr>
              <a:t> </a:t>
            </a:r>
            <a:r>
              <a:rPr lang="pt-BR" sz="1200" dirty="0" err="1">
                <a:solidFill>
                  <a:srgbClr val="002060"/>
                </a:solidFill>
              </a:rPr>
              <a:t>into</a:t>
            </a:r>
            <a:r>
              <a:rPr lang="pt-BR" sz="1200" dirty="0">
                <a:solidFill>
                  <a:srgbClr val="002060"/>
                </a:solidFill>
              </a:rPr>
              <a:t> NOVA-K </a:t>
            </a:r>
            <a:r>
              <a:rPr lang="pt-BR" sz="1200" dirty="0" err="1">
                <a:solidFill>
                  <a:srgbClr val="002060"/>
                </a:solidFill>
              </a:rPr>
              <a:t>code</a:t>
            </a:r>
            <a:r>
              <a:rPr lang="pt-BR" sz="1200" dirty="0">
                <a:solidFill>
                  <a:srgbClr val="002060"/>
                </a:solidFill>
              </a:rPr>
              <a:t> )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1246597" y="1975727"/>
            <a:ext cx="6349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Blow</a:t>
            </a:r>
            <a:r>
              <a:rPr lang="pt-BR" sz="1400" dirty="0"/>
              <a:t> </a:t>
            </a:r>
            <a:r>
              <a:rPr lang="pt-BR" sz="1400" dirty="0" err="1"/>
              <a:t>up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A in a </a:t>
            </a:r>
            <a:r>
              <a:rPr lang="pt-BR" sz="1400" dirty="0" err="1"/>
              <a:t>finite</a:t>
            </a:r>
            <a:r>
              <a:rPr lang="pt-BR" sz="1400" dirty="0"/>
              <a:t> time-&gt; system </a:t>
            </a:r>
            <a:r>
              <a:rPr lang="pt-BR" sz="1400" dirty="0" err="1"/>
              <a:t>enters</a:t>
            </a:r>
            <a:r>
              <a:rPr lang="pt-BR" sz="1400" dirty="0"/>
              <a:t> a </a:t>
            </a:r>
            <a:r>
              <a:rPr lang="pt-BR" sz="1400" dirty="0" err="1"/>
              <a:t>strong</a:t>
            </a:r>
            <a:r>
              <a:rPr lang="pt-BR" sz="1400" dirty="0"/>
              <a:t> </a:t>
            </a:r>
            <a:r>
              <a:rPr lang="pt-BR" sz="1400" dirty="0" err="1"/>
              <a:t>nonlinear</a:t>
            </a:r>
            <a:r>
              <a:rPr lang="pt-BR" sz="1400" dirty="0"/>
              <a:t> </a:t>
            </a:r>
            <a:r>
              <a:rPr lang="pt-BR" sz="1400" dirty="0" err="1"/>
              <a:t>phase</a:t>
            </a:r>
            <a:r>
              <a:rPr lang="pt-BR" sz="1400" dirty="0"/>
              <a:t> (</a:t>
            </a:r>
            <a:r>
              <a:rPr lang="pt-BR" sz="1400" dirty="0" err="1"/>
              <a:t>chirping</a:t>
            </a:r>
            <a:r>
              <a:rPr lang="pt-BR" sz="1400" dirty="0"/>
              <a:t> </a:t>
            </a:r>
            <a:r>
              <a:rPr lang="pt-BR" sz="1400" dirty="0" err="1"/>
              <a:t>likely</a:t>
            </a:r>
            <a:r>
              <a:rPr lang="pt-BR" sz="1400" dirty="0"/>
              <a:t>)</a:t>
            </a:r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4" name="CaixaDeTexto 22"/>
          <p:cNvSpPr txBox="1"/>
          <p:nvPr/>
        </p:nvSpPr>
        <p:spPr>
          <a:xfrm>
            <a:off x="3230910" y="4835723"/>
            <a:ext cx="36750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/>
              <a:t>Duarte </a:t>
            </a:r>
            <a:r>
              <a:rPr lang="pt-BR" sz="1300" i="1" dirty="0"/>
              <a:t>et al</a:t>
            </a:r>
            <a:r>
              <a:rPr lang="pt-BR" sz="1300" dirty="0"/>
              <a:t>, </a:t>
            </a:r>
            <a:r>
              <a:rPr lang="pl-PL" sz="1300" i="1" dirty="0" err="1"/>
              <a:t>Nucl</a:t>
            </a:r>
            <a:r>
              <a:rPr lang="pl-PL" sz="1300" i="1" dirty="0"/>
              <a:t>. Fusion</a:t>
            </a:r>
            <a:r>
              <a:rPr lang="pl-PL" sz="1300" dirty="0"/>
              <a:t> </a:t>
            </a:r>
            <a:r>
              <a:rPr lang="pl-PL" sz="1300" b="1" dirty="0"/>
              <a:t>57</a:t>
            </a:r>
            <a:r>
              <a:rPr lang="pl-PL" sz="1300" dirty="0"/>
              <a:t> 054001 (2017)</a:t>
            </a:r>
            <a:r>
              <a:rPr lang="pt-BR" sz="1300" dirty="0"/>
              <a:t>.</a:t>
            </a:r>
            <a:endParaRPr lang="en-US" sz="1300" dirty="0"/>
          </a:p>
        </p:txBody>
      </p:sp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1558"/>
          </a:xfrm>
        </p:spPr>
        <p:txBody>
          <a:bodyPr>
            <a:noAutofit/>
          </a:bodyPr>
          <a:lstStyle/>
          <a:p>
            <a:r>
              <a:rPr lang="pt-BR" sz="2500" dirty="0"/>
              <a:t>A </a:t>
            </a:r>
            <a:r>
              <a:rPr lang="pt-BR" sz="2500" dirty="0" err="1"/>
              <a:t>criterion</a:t>
            </a:r>
            <a:r>
              <a:rPr lang="pt-BR" sz="2500" dirty="0"/>
              <a:t> for </a:t>
            </a:r>
            <a:r>
              <a:rPr lang="pt-BR" sz="2500" dirty="0" err="1"/>
              <a:t>the</a:t>
            </a:r>
            <a:r>
              <a:rPr lang="pt-BR" sz="2500" dirty="0"/>
              <a:t> </a:t>
            </a:r>
            <a:r>
              <a:rPr lang="pt-BR" sz="2500" dirty="0" err="1"/>
              <a:t>likelihood</a:t>
            </a:r>
            <a:r>
              <a:rPr lang="pt-BR" sz="2500" dirty="0"/>
              <a:t> </a:t>
            </a:r>
            <a:r>
              <a:rPr lang="pt-BR" sz="2500" dirty="0" err="1"/>
              <a:t>of</a:t>
            </a:r>
            <a:r>
              <a:rPr lang="pt-BR" sz="2500" dirty="0"/>
              <a:t> </a:t>
            </a:r>
            <a:r>
              <a:rPr lang="pt-BR" sz="2500" dirty="0" err="1"/>
              <a:t>chirping</a:t>
            </a:r>
            <a:r>
              <a:rPr lang="pt-BR" sz="2500" dirty="0"/>
              <a:t> </a:t>
            </a:r>
            <a:r>
              <a:rPr lang="pt-BR" sz="2500" dirty="0" err="1"/>
              <a:t>onset</a:t>
            </a:r>
            <a:r>
              <a:rPr lang="pt-BR" sz="2500" dirty="0"/>
              <a:t> in </a:t>
            </a:r>
            <a:r>
              <a:rPr lang="pt-BR" sz="2500" dirty="0" err="1"/>
              <a:t>tokamaks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989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47614"/>
            <a:ext cx="5697505" cy="362568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1025759" y="4726270"/>
            <a:ext cx="7498899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Vinícius Duarte, "Prediction of the nonlinear character of Alfvénic instabilities and their associated fast ion losses"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45720" y="90709"/>
            <a:ext cx="9235440" cy="951067"/>
          </a:xfrm>
        </p:spPr>
        <p:txBody>
          <a:bodyPr lIns="0" tIns="0" rIns="0" bIns="0"/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The overlapping of resonances lead to losses due to global diffusion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428846"/>
            <a:ext cx="9144000" cy="4073403"/>
          </a:xfrm>
        </p:spPr>
        <p:txBody>
          <a:bodyPr>
            <a:normAutofit/>
          </a:bodyPr>
          <a:lstStyle/>
          <a:p>
            <a:pPr eaLnBrk="1" hangingPunct="1"/>
            <a:endParaRPr lang="en-US" altLang="en-US" sz="1800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sz="1800" dirty="0">
                <a:latin typeface="Arial" charset="0"/>
                <a:cs typeface="Arial" charset="0"/>
              </a:rPr>
              <a:t>Broadened QL theory is designed to address both regimes of isolated and overlapping resonances</a:t>
            </a:r>
          </a:p>
          <a:p>
            <a:pPr lvl="1" eaLnBrk="1" hangingPunct="1"/>
            <a:r>
              <a:rPr lang="en-US" sz="1500" dirty="0"/>
              <a:t>the fast ion distribution function relaxes while self-consistently evolving the amplitude of modes</a:t>
            </a:r>
            <a:endParaRPr lang="en-US" sz="2000" dirty="0"/>
          </a:p>
          <a:p>
            <a:pPr marL="685800" lvl="3" indent="0" eaLnBrk="1" hangingPunct="1">
              <a:buNone/>
            </a:pPr>
            <a:endParaRPr lang="en-US" sz="2000" dirty="0"/>
          </a:p>
          <a:p>
            <a:pPr marL="685800" lvl="3" indent="0" eaLnBrk="1" hangingPunct="1">
              <a:buNone/>
            </a:pPr>
            <a:endParaRPr lang="en-US" sz="2000" dirty="0"/>
          </a:p>
          <a:p>
            <a:pPr marL="685800" lvl="3" indent="0" eaLnBrk="1" hangingPunct="1">
              <a:buNone/>
            </a:pPr>
            <a:endParaRPr lang="en-US" sz="2000" dirty="0"/>
          </a:p>
          <a:p>
            <a:pPr marL="685800" lvl="3" indent="0" eaLnBrk="1" hangingPunct="1">
              <a:buNone/>
            </a:pPr>
            <a:endParaRPr lang="en-US" sz="2000" dirty="0"/>
          </a:p>
          <a:p>
            <a:pPr marL="685800" lvl="3" indent="0" eaLnBrk="1" hangingPunct="1">
              <a:buNone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sz="2000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27" y="2030329"/>
            <a:ext cx="2641600" cy="224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7" y="1990416"/>
            <a:ext cx="2959100" cy="219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5758" y="4187516"/>
            <a:ext cx="257033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sz="1100" dirty="0"/>
              <a:t>H. </a:t>
            </a:r>
            <a:r>
              <a:rPr lang="en-US" sz="1100" dirty="0" err="1"/>
              <a:t>Berk</a:t>
            </a:r>
            <a:r>
              <a:rPr lang="en-US" sz="1100" dirty="0"/>
              <a:t>, B. </a:t>
            </a:r>
            <a:r>
              <a:rPr lang="en-US" sz="1100" dirty="0" err="1"/>
              <a:t>Breizman</a:t>
            </a:r>
            <a:r>
              <a:rPr lang="en-US" sz="1100" dirty="0"/>
              <a:t>, J. Fitzpatrick, and H. Wong, </a:t>
            </a:r>
            <a:r>
              <a:rPr lang="en-US" sz="1100" dirty="0" err="1"/>
              <a:t>Nucl</a:t>
            </a:r>
            <a:r>
              <a:rPr lang="en-US" sz="1100" dirty="0"/>
              <a:t>. Fusion 35, 1661 (1995).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274" y="123478"/>
            <a:ext cx="8229600" cy="857250"/>
          </a:xfrm>
        </p:spPr>
        <p:txBody>
          <a:bodyPr/>
          <a:lstStyle/>
          <a:p>
            <a:r>
              <a:rPr lang="pt-BR" sz="2800" dirty="0" err="1"/>
              <a:t>Correction</a:t>
            </a:r>
            <a:r>
              <a:rPr lang="pt-BR" sz="2800" dirty="0"/>
              <a:t> </a:t>
            </a:r>
            <a:r>
              <a:rPr lang="pt-BR" sz="2800" dirty="0" err="1"/>
              <a:t>to</a:t>
            </a:r>
            <a:r>
              <a:rPr lang="pt-BR" sz="2800" dirty="0"/>
              <a:t> </a:t>
            </a:r>
            <a:r>
              <a:rPr lang="pt-BR" sz="2800" dirty="0" err="1"/>
              <a:t>the</a:t>
            </a:r>
            <a:r>
              <a:rPr lang="pt-BR" sz="2800" dirty="0"/>
              <a:t> </a:t>
            </a:r>
            <a:r>
              <a:rPr lang="pt-BR" sz="2800" dirty="0" err="1"/>
              <a:t>diffusion</a:t>
            </a:r>
            <a:r>
              <a:rPr lang="pt-BR" sz="2800" dirty="0"/>
              <a:t> </a:t>
            </a:r>
            <a:r>
              <a:rPr lang="pt-BR" sz="2800" dirty="0" err="1"/>
              <a:t>coefficient</a:t>
            </a:r>
            <a:r>
              <a:rPr lang="pt-BR" sz="2800" dirty="0"/>
              <a:t>: </a:t>
            </a:r>
            <a:r>
              <a:rPr lang="pt-BR" sz="2800" dirty="0" err="1"/>
              <a:t>the</a:t>
            </a:r>
            <a:r>
              <a:rPr lang="pt-BR" sz="2800" dirty="0"/>
              <a:t> </a:t>
            </a:r>
            <a:r>
              <a:rPr lang="pt-BR" sz="2800" dirty="0" err="1"/>
              <a:t>inclusion</a:t>
            </a:r>
            <a:r>
              <a:rPr lang="pt-BR" sz="2800" dirty="0"/>
              <a:t>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err="1"/>
              <a:t>electrostatic</a:t>
            </a:r>
            <a:r>
              <a:rPr lang="pt-BR" sz="2800" dirty="0"/>
              <a:t> </a:t>
            </a:r>
            <a:r>
              <a:rPr lang="pt-BR" sz="2800" dirty="0" err="1"/>
              <a:t>microturbulence</a:t>
            </a:r>
            <a:endParaRPr lang="en-US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131590"/>
            <a:ext cx="45365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/>
              <a:t>Microturbulence</a:t>
            </a:r>
            <a:r>
              <a:rPr lang="pt-BR" sz="1700" dirty="0"/>
              <a:t> </a:t>
            </a:r>
            <a:r>
              <a:rPr lang="pt-BR" sz="1700" dirty="0" err="1"/>
              <a:t>can</a:t>
            </a:r>
            <a:r>
              <a:rPr lang="pt-BR" sz="1700" dirty="0"/>
              <a:t> </a:t>
            </a:r>
            <a:r>
              <a:rPr lang="pt-BR" sz="1700" dirty="0" err="1"/>
              <a:t>well</a:t>
            </a:r>
            <a:r>
              <a:rPr lang="pt-BR" sz="1700" dirty="0"/>
              <a:t> </a:t>
            </a:r>
            <a:r>
              <a:rPr lang="pt-BR" sz="1700" dirty="0" err="1"/>
              <a:t>exceed</a:t>
            </a:r>
            <a:r>
              <a:rPr lang="pt-BR" sz="1700" dirty="0"/>
              <a:t> </a:t>
            </a:r>
            <a:r>
              <a:rPr lang="pt-BR" sz="1700" dirty="0" err="1"/>
              <a:t>pitch-angle</a:t>
            </a:r>
            <a:r>
              <a:rPr lang="pt-BR" sz="1700" dirty="0"/>
              <a:t> </a:t>
            </a:r>
            <a:r>
              <a:rPr lang="pt-BR" sz="1700" dirty="0" err="1"/>
              <a:t>scattering</a:t>
            </a:r>
            <a:r>
              <a:rPr lang="pt-BR" sz="1700" dirty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the</a:t>
            </a:r>
            <a:r>
              <a:rPr lang="pt-BR" sz="1700" dirty="0"/>
              <a:t> resonance</a:t>
            </a:r>
            <a:r>
              <a:rPr lang="pt-BR" sz="1700" baseline="30000" dirty="0"/>
              <a:t>1</a:t>
            </a:r>
            <a:endParaRPr lang="pt-B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/>
              <a:t>From</a:t>
            </a:r>
            <a:r>
              <a:rPr lang="pt-BR" sz="1700" dirty="0"/>
              <a:t> GTC </a:t>
            </a:r>
            <a:r>
              <a:rPr lang="pt-BR" sz="1700" dirty="0" err="1"/>
              <a:t>gyrokinetic</a:t>
            </a:r>
            <a:r>
              <a:rPr lang="pt-BR" sz="1700" dirty="0"/>
              <a:t> </a:t>
            </a:r>
            <a:r>
              <a:rPr lang="pt-BR" sz="1700" dirty="0" err="1"/>
              <a:t>simulations</a:t>
            </a:r>
            <a:r>
              <a:rPr lang="pt-BR" sz="1700" dirty="0"/>
              <a:t> for </a:t>
            </a:r>
            <a:r>
              <a:rPr lang="pt-BR" sz="1700" dirty="0" err="1"/>
              <a:t>passing</a:t>
            </a:r>
            <a:r>
              <a:rPr lang="pt-BR" sz="1700" dirty="0"/>
              <a:t> particles:</a:t>
            </a:r>
            <a:r>
              <a:rPr lang="pt-BR" sz="1700" baseline="30000" dirty="0"/>
              <a:t>2</a:t>
            </a:r>
            <a:endParaRPr lang="pt-B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/>
              <a:t>As </a:t>
            </a:r>
            <a:r>
              <a:rPr lang="pt-BR" sz="1700" dirty="0" err="1"/>
              <a:t>pitch-angle</a:t>
            </a:r>
            <a:r>
              <a:rPr lang="pt-BR" sz="1700" dirty="0"/>
              <a:t> </a:t>
            </a:r>
            <a:r>
              <a:rPr lang="pt-BR" sz="1700" dirty="0" err="1"/>
              <a:t>scattering</a:t>
            </a:r>
            <a:r>
              <a:rPr lang="pt-BR" sz="1700" dirty="0"/>
              <a:t>, </a:t>
            </a:r>
            <a:r>
              <a:rPr lang="pt-BR" sz="1700" dirty="0" err="1"/>
              <a:t>microturbulence</a:t>
            </a:r>
            <a:r>
              <a:rPr lang="pt-BR" sz="1700" dirty="0"/>
              <a:t> </a:t>
            </a:r>
            <a:r>
              <a:rPr lang="pt-BR" sz="1700" dirty="0" err="1"/>
              <a:t>acts</a:t>
            </a:r>
            <a:r>
              <a:rPr lang="pt-BR" sz="1700" dirty="0"/>
              <a:t> </a:t>
            </a:r>
            <a:r>
              <a:rPr lang="pt-BR" sz="1700" dirty="0" err="1"/>
              <a:t>to</a:t>
            </a:r>
            <a:r>
              <a:rPr lang="pt-BR" sz="1700" dirty="0"/>
              <a:t> </a:t>
            </a:r>
            <a:r>
              <a:rPr lang="pt-BR" sz="1700" dirty="0" err="1"/>
              <a:t>destroy</a:t>
            </a:r>
            <a:r>
              <a:rPr lang="pt-BR" sz="1700" dirty="0"/>
              <a:t> </a:t>
            </a:r>
            <a:r>
              <a:rPr lang="pt-BR" sz="1700" dirty="0" err="1"/>
              <a:t>phase-space</a:t>
            </a:r>
            <a:r>
              <a:rPr lang="pt-BR" sz="1700" dirty="0"/>
              <a:t> </a:t>
            </a:r>
            <a:r>
              <a:rPr lang="pt-BR" sz="1700" dirty="0" err="1"/>
              <a:t>holes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/>
              <a:t>clumps</a:t>
            </a:r>
            <a:endParaRPr lang="pt-B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/>
              <a:t>Unlike</a:t>
            </a:r>
            <a:r>
              <a:rPr lang="pt-BR" sz="1700" dirty="0"/>
              <a:t> DIII-D </a:t>
            </a:r>
            <a:r>
              <a:rPr lang="pt-BR" sz="1700" dirty="0" err="1"/>
              <a:t>and</a:t>
            </a:r>
            <a:r>
              <a:rPr lang="pt-BR" sz="1700" dirty="0"/>
              <a:t> TFTR, </a:t>
            </a:r>
            <a:r>
              <a:rPr lang="pt-BR" sz="1700" dirty="0" err="1"/>
              <a:t>transport</a:t>
            </a:r>
            <a:r>
              <a:rPr lang="pt-BR" sz="1700" dirty="0"/>
              <a:t> in NSTX in </a:t>
            </a:r>
            <a:r>
              <a:rPr lang="pt-BR" sz="1700" dirty="0" err="1"/>
              <a:t>mostly</a:t>
            </a:r>
            <a:r>
              <a:rPr lang="pt-BR" sz="1700" dirty="0"/>
              <a:t> </a:t>
            </a:r>
            <a:r>
              <a:rPr lang="pt-BR" sz="1700" dirty="0" err="1"/>
              <a:t>neoclassical</a:t>
            </a:r>
            <a:r>
              <a:rPr lang="pt-BR" sz="1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/>
              <a:t>Complex</a:t>
            </a:r>
            <a:r>
              <a:rPr lang="pt-BR" sz="1700" dirty="0"/>
              <a:t> </a:t>
            </a:r>
            <a:r>
              <a:rPr lang="pt-BR" sz="1700" dirty="0" err="1"/>
              <a:t>interplay</a:t>
            </a:r>
            <a:r>
              <a:rPr lang="pt-BR" sz="1700" dirty="0"/>
              <a:t> </a:t>
            </a:r>
            <a:r>
              <a:rPr lang="pt-BR" sz="1700" dirty="0" err="1"/>
              <a:t>between</a:t>
            </a:r>
            <a:r>
              <a:rPr lang="pt-BR" sz="1700" dirty="0"/>
              <a:t> </a:t>
            </a:r>
            <a:r>
              <a:rPr lang="pt-BR" sz="1700" dirty="0" err="1"/>
              <a:t>gyroaveraging</a:t>
            </a:r>
            <a:r>
              <a:rPr lang="pt-BR" sz="1700" dirty="0"/>
              <a:t>, </a:t>
            </a:r>
            <a:r>
              <a:rPr lang="pt-BR" sz="1700" dirty="0" err="1"/>
              <a:t>field</a:t>
            </a:r>
            <a:r>
              <a:rPr lang="pt-BR" sz="1700" dirty="0"/>
              <a:t> </a:t>
            </a:r>
            <a:r>
              <a:rPr lang="pt-BR" sz="1700" dirty="0" err="1"/>
              <a:t>anisotropy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poloidal </a:t>
            </a:r>
            <a:r>
              <a:rPr lang="pt-BR" sz="1700" dirty="0" err="1"/>
              <a:t>drift</a:t>
            </a:r>
            <a:r>
              <a:rPr lang="pt-BR" sz="1700" dirty="0"/>
              <a:t> </a:t>
            </a:r>
            <a:r>
              <a:rPr lang="pt-BR" sz="1700" dirty="0" err="1"/>
              <a:t>effects</a:t>
            </a:r>
            <a:r>
              <a:rPr lang="pt-BR" sz="1700" dirty="0"/>
              <a:t> leads </a:t>
            </a:r>
            <a:r>
              <a:rPr lang="pt-BR" sz="1700" dirty="0" err="1"/>
              <a:t>to</a:t>
            </a:r>
            <a:r>
              <a:rPr lang="pt-BR" sz="1700" dirty="0"/>
              <a:t> non-zero EP diffusivity</a:t>
            </a:r>
            <a:r>
              <a:rPr lang="pt-BR" sz="1600" baseline="30000" dirty="0"/>
              <a:t>3</a:t>
            </a:r>
            <a:endParaRPr lang="pt-BR" sz="1700" dirty="0"/>
          </a:p>
          <a:p>
            <a:r>
              <a:rPr lang="pt-BR" sz="1400" baseline="30000" dirty="0"/>
              <a:t>1</a:t>
            </a:r>
            <a:r>
              <a:rPr lang="pt-BR" sz="1400" dirty="0"/>
              <a:t>Lang </a:t>
            </a:r>
            <a:r>
              <a:rPr lang="pt-BR" sz="1400" dirty="0" err="1"/>
              <a:t>and</a:t>
            </a:r>
            <a:r>
              <a:rPr lang="pt-BR" sz="1400" dirty="0"/>
              <a:t> Fu, </a:t>
            </a:r>
            <a:r>
              <a:rPr lang="pt-BR" sz="1400" dirty="0" err="1"/>
              <a:t>PoP</a:t>
            </a:r>
            <a:r>
              <a:rPr lang="pt-BR" sz="1400" dirty="0"/>
              <a:t> 2011</a:t>
            </a:r>
          </a:p>
          <a:p>
            <a:r>
              <a:rPr lang="pt-BR" sz="1400" baseline="30000" dirty="0"/>
              <a:t>2</a:t>
            </a:r>
            <a:r>
              <a:rPr lang="pt-BR" sz="1400" dirty="0"/>
              <a:t>Zhang, </a:t>
            </a:r>
            <a:r>
              <a:rPr lang="pt-BR" sz="1400" dirty="0" err="1"/>
              <a:t>Lin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Chen, PRL 2008</a:t>
            </a:r>
          </a:p>
          <a:p>
            <a:r>
              <a:rPr lang="pt-BR" sz="1400" baseline="30000" dirty="0"/>
              <a:t>3</a:t>
            </a:r>
            <a:r>
              <a:rPr lang="pt-BR" sz="1400" dirty="0"/>
              <a:t>Estrada-Mila et al, </a:t>
            </a:r>
            <a:r>
              <a:rPr lang="pt-BR" sz="1400" dirty="0" err="1"/>
              <a:t>PoP</a:t>
            </a:r>
            <a:r>
              <a:rPr lang="pt-BR" sz="1400" dirty="0"/>
              <a:t> 2005</a:t>
            </a:r>
            <a:endParaRPr lang="en-US" sz="1400" dirty="0"/>
          </a:p>
          <a:p>
            <a:endParaRPr lang="pt-BR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51670"/>
            <a:ext cx="3877316" cy="25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59670" y="1131590"/>
            <a:ext cx="286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Ratio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fast</a:t>
            </a:r>
            <a:r>
              <a:rPr lang="pt-BR" dirty="0"/>
              <a:t> </a:t>
            </a:r>
            <a:r>
              <a:rPr lang="pt-BR" dirty="0" err="1"/>
              <a:t>ion</a:t>
            </a:r>
            <a:r>
              <a:rPr lang="pt-BR" dirty="0"/>
              <a:t> </a:t>
            </a:r>
            <a:r>
              <a:rPr lang="pt-BR" dirty="0" err="1"/>
              <a:t>diffusivity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thermal</a:t>
            </a:r>
            <a:r>
              <a:rPr lang="pt-BR" dirty="0"/>
              <a:t> </a:t>
            </a:r>
            <a:r>
              <a:rPr lang="pt-BR" dirty="0" err="1"/>
              <a:t>ion</a:t>
            </a:r>
            <a:r>
              <a:rPr lang="pt-BR" dirty="0"/>
              <a:t> diffusivity</a:t>
            </a:r>
            <a:r>
              <a:rPr lang="pt-BR" baseline="30000" dirty="0"/>
              <a:t>2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5364088" y="4432522"/>
            <a:ext cx="366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Pueschel</a:t>
            </a:r>
            <a:r>
              <a:rPr lang="pt-BR" sz="1400" dirty="0"/>
              <a:t> et al, NF 2012 </a:t>
            </a:r>
            <a:r>
              <a:rPr lang="pt-BR" sz="1400" dirty="0" err="1"/>
              <a:t>gives</a:t>
            </a:r>
            <a:r>
              <a:rPr lang="pt-BR" sz="1400" dirty="0"/>
              <a:t> similar </a:t>
            </a:r>
            <a:r>
              <a:rPr lang="pt-BR" sz="1400" dirty="0" err="1"/>
              <a:t>microturbulence</a:t>
            </a:r>
            <a:r>
              <a:rPr lang="pt-BR" sz="1400" dirty="0"/>
              <a:t> </a:t>
            </a:r>
            <a:r>
              <a:rPr lang="pt-BR" sz="1400" dirty="0" err="1"/>
              <a:t>levels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62182"/>
            <a:ext cx="2236093" cy="5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547108" y="917103"/>
            <a:ext cx="41764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/>
              <a:t>Frequency</a:t>
            </a:r>
            <a:r>
              <a:rPr lang="pt-BR" sz="2000" b="1" dirty="0"/>
              <a:t> </a:t>
            </a:r>
            <a:r>
              <a:rPr lang="pt-BR" sz="2000" b="1" dirty="0" err="1"/>
              <a:t>chirping</a:t>
            </a:r>
            <a:r>
              <a:rPr lang="pt-BR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 shift due to trapped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does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exist</a:t>
            </a:r>
            <a:r>
              <a:rPr lang="pt-BR" dirty="0"/>
              <a:t> </a:t>
            </a:r>
            <a:r>
              <a:rPr lang="pt-BR" dirty="0" err="1"/>
              <a:t>without</a:t>
            </a:r>
            <a:r>
              <a:rPr lang="pt-BR" dirty="0"/>
              <a:t> </a:t>
            </a:r>
            <a:r>
              <a:rPr lang="pt-BR" dirty="0" err="1"/>
              <a:t>resonant</a:t>
            </a:r>
            <a:r>
              <a:rPr lang="pt-BR" dirty="0"/>
              <a:t> </a:t>
            </a:r>
            <a:r>
              <a:rPr lang="pt-BR" dirty="0" err="1"/>
              <a:t>particles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timescale</a:t>
            </a:r>
            <a:r>
              <a:rPr lang="pt-BR" dirty="0"/>
              <a:t>: ~1ms</a:t>
            </a:r>
          </a:p>
          <a:p>
            <a:endParaRPr lang="pt-BR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4563320" y="915566"/>
            <a:ext cx="0" cy="28803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349873" y="915566"/>
            <a:ext cx="40961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/>
              <a:t>Frequency</a:t>
            </a:r>
            <a:r>
              <a:rPr lang="pt-BR" sz="2000" b="1" dirty="0"/>
              <a:t> </a:t>
            </a:r>
            <a:r>
              <a:rPr lang="pt-BR" sz="2000" b="1" dirty="0" err="1"/>
              <a:t>sweeping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 shift due to time-dependent background equilibrium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MHD </a:t>
            </a:r>
            <a:r>
              <a:rPr lang="pt-BR" dirty="0" err="1"/>
              <a:t>eigenmode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timescale</a:t>
            </a:r>
            <a:r>
              <a:rPr lang="pt-BR" dirty="0"/>
              <a:t>: ~100ms</a:t>
            </a:r>
          </a:p>
          <a:p>
            <a:pPr algn="ctr"/>
            <a:endParaRPr lang="pt-BR" dirty="0"/>
          </a:p>
          <a:p>
            <a:endParaRPr lang="pt-BR" dirty="0"/>
          </a:p>
        </p:txBody>
      </p:sp>
      <p:cxnSp>
        <p:nvCxnSpPr>
          <p:cNvPr id="19" name="Conector reto 18"/>
          <p:cNvCxnSpPr/>
          <p:nvPr/>
        </p:nvCxnSpPr>
        <p:spPr>
          <a:xfrm>
            <a:off x="983115" y="915566"/>
            <a:ext cx="727280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755576" y="249006"/>
            <a:ext cx="7988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Two</a:t>
            </a:r>
            <a:r>
              <a:rPr lang="pt-BR" sz="2800" dirty="0"/>
              <a:t> </a:t>
            </a:r>
            <a:r>
              <a:rPr lang="pt-BR" sz="2800" dirty="0" err="1"/>
              <a:t>types</a:t>
            </a:r>
            <a:r>
              <a:rPr lang="pt-BR" sz="2800" dirty="0"/>
              <a:t>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err="1"/>
              <a:t>frequency</a:t>
            </a:r>
            <a:r>
              <a:rPr lang="pt-BR" sz="2800" dirty="0"/>
              <a:t> shift </a:t>
            </a:r>
            <a:r>
              <a:rPr lang="pt-BR" sz="2800" dirty="0" err="1"/>
              <a:t>observed</a:t>
            </a:r>
            <a:r>
              <a:rPr lang="pt-BR" sz="2800" dirty="0"/>
              <a:t> </a:t>
            </a:r>
            <a:r>
              <a:rPr lang="pt-BR" sz="2800" dirty="0" err="1"/>
              <a:t>experimentally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90" y="2328071"/>
            <a:ext cx="2808312" cy="272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9873" y="4277056"/>
            <a:ext cx="141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Sharapov</a:t>
            </a:r>
            <a:r>
              <a:rPr lang="pt-BR" sz="1400" dirty="0"/>
              <a:t> et al, </a:t>
            </a:r>
            <a:r>
              <a:rPr lang="pt-BR" sz="1400" dirty="0" err="1"/>
              <a:t>PoP</a:t>
            </a:r>
            <a:r>
              <a:rPr lang="pt-BR" sz="1400" dirty="0"/>
              <a:t> 2006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19" y="2651699"/>
            <a:ext cx="3530138" cy="219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965230" y="4538666"/>
            <a:ext cx="1789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Pinches et al, NF 2004</a:t>
            </a:r>
            <a:endParaRPr lang="en-US" sz="1400" dirty="0"/>
          </a:p>
        </p:txBody>
      </p:sp>
      <p:sp>
        <p:nvSpPr>
          <p:cNvPr id="7" name="Retângulo 6"/>
          <p:cNvSpPr/>
          <p:nvPr/>
        </p:nvSpPr>
        <p:spPr>
          <a:xfrm>
            <a:off x="5488602" y="883916"/>
            <a:ext cx="2376264" cy="430511"/>
          </a:xfrm>
          <a:prstGeom prst="rect">
            <a:avLst/>
          </a:prstGeom>
          <a:noFill/>
          <a:ln w="63500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3" grpId="0"/>
      <p:bldP spid="12" grpId="0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97" y="61391"/>
            <a:ext cx="8229600" cy="857250"/>
          </a:xfrm>
        </p:spPr>
        <p:txBody>
          <a:bodyPr/>
          <a:lstStyle/>
          <a:p>
            <a:r>
              <a:rPr lang="en-US" sz="2800" dirty="0"/>
              <a:t>Nonlinear vs Quasilinear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943556"/>
            <a:ext cx="37198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Requires particles to remember their phases from one trapping bounce to another;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Full kinetic approach necessary;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Entropy is conserved in the absence of collisions;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Convective transport.</a:t>
            </a:r>
          </a:p>
        </p:txBody>
      </p:sp>
      <p:cxnSp>
        <p:nvCxnSpPr>
          <p:cNvPr id="5" name="Conector reto 10"/>
          <p:cNvCxnSpPr/>
          <p:nvPr/>
        </p:nvCxnSpPr>
        <p:spPr>
          <a:xfrm>
            <a:off x="3810000" y="971550"/>
            <a:ext cx="0" cy="28803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18"/>
          <p:cNvCxnSpPr/>
          <p:nvPr/>
        </p:nvCxnSpPr>
        <p:spPr>
          <a:xfrm>
            <a:off x="983115" y="915566"/>
            <a:ext cx="727280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82170" y="943556"/>
            <a:ext cx="541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Requires particles to forget their phase (via collisions, turbulence or mode overlap);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Assumes that the </a:t>
            </a:r>
            <a:r>
              <a:rPr lang="en-US" b="1" dirty="0"/>
              <a:t>modes remain linear </a:t>
            </a:r>
            <a:r>
              <a:rPr lang="en-US" dirty="0"/>
              <a:t>(therefore NOVA is suited) while the distribution function is allowed to slowly evolve nonlinearly in time;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Entropy increases due to particle memory loss (due to phase averaging).</a:t>
            </a:r>
          </a:p>
          <a:p>
            <a:pPr marL="285750" indent="-285750">
              <a:buFont typeface="Arial" charset="0"/>
              <a:buChar char="•"/>
            </a:pP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Diffusive transport.</a:t>
            </a:r>
          </a:p>
        </p:txBody>
      </p:sp>
    </p:spTree>
    <p:extLst>
      <p:ext uri="{BB962C8B-B14F-4D97-AF65-F5344CB8AC3E}">
        <p14:creationId xmlns:p14="http://schemas.microsoft.com/office/powerpoint/2010/main" val="13164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03"/>
            <a:ext cx="9146336" cy="657743"/>
          </a:xfrm>
        </p:spPr>
        <p:txBody>
          <a:bodyPr/>
          <a:lstStyle/>
          <a:p>
            <a:r>
              <a:rPr lang="en-US" sz="2400" dirty="0"/>
              <a:t>Chirping is supported by phase-space holes and clumps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838" y="2763744"/>
            <a:ext cx="53545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Two typical scenarios for fast ion losses:</a:t>
            </a:r>
          </a:p>
          <a:p>
            <a:endParaRPr lang="en-US" sz="1600" dirty="0"/>
          </a:p>
          <a:p>
            <a:r>
              <a:rPr lang="en-US" sz="1600" b="1" dirty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can be modeled using </a:t>
            </a:r>
            <a:r>
              <a:rPr lang="en-US" sz="1600" u="sng" dirty="0"/>
              <a:t>reduced theories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/>
              <a:t>e.g., quasilinear theory</a:t>
            </a:r>
          </a:p>
          <a:p>
            <a:r>
              <a:rPr lang="en-US" sz="1600" b="1" dirty="0"/>
              <a:t>Convective transport (typical for chirping 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Requires capturing full phase-space dynamics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/>
              <a:t> </a:t>
            </a:r>
            <a:r>
              <a:rPr lang="en-US" sz="1600" u="sng" dirty="0"/>
              <a:t>expensive nonlinear simulations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" y="841233"/>
            <a:ext cx="5904656" cy="1947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2976" y="1407253"/>
            <a:ext cx="334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Stochasticity hinders the formation of holes and clumps, preventing chirping</a:t>
            </a:r>
          </a:p>
        </p:txBody>
      </p:sp>
      <p:sp>
        <p:nvSpPr>
          <p:cNvPr id="13" name="CaixaDeTexto 4"/>
          <p:cNvSpPr txBox="1"/>
          <p:nvPr/>
        </p:nvSpPr>
        <p:spPr>
          <a:xfrm>
            <a:off x="4363976" y="923731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solidFill>
                  <a:srgbClr val="002060"/>
                </a:solidFill>
              </a:rPr>
              <a:t>hole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9" name="CaixaDeTexto 4"/>
          <p:cNvSpPr txBox="1"/>
          <p:nvPr/>
        </p:nvSpPr>
        <p:spPr>
          <a:xfrm>
            <a:off x="4386027" y="2046892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>
                <a:solidFill>
                  <a:srgbClr val="002060"/>
                </a:solidFill>
              </a:rPr>
              <a:t>clump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708" y="611699"/>
            <a:ext cx="3542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Lilley and </a:t>
            </a:r>
            <a:r>
              <a:rPr lang="en-US" sz="1200" dirty="0" err="1"/>
              <a:t>Nyqvist</a:t>
            </a:r>
            <a:r>
              <a:rPr lang="en-US" sz="1200" dirty="0"/>
              <a:t>, </a:t>
            </a:r>
            <a:r>
              <a:rPr lang="fi-FI" sz="1200" i="1" dirty="0" err="1"/>
              <a:t>Phys</a:t>
            </a:r>
            <a:r>
              <a:rPr lang="fi-FI" sz="1200" i="1" dirty="0"/>
              <a:t>. </a:t>
            </a:r>
            <a:r>
              <a:rPr lang="fi-FI" sz="1200" i="1" dirty="0" err="1"/>
              <a:t>Rev</a:t>
            </a:r>
            <a:r>
              <a:rPr lang="fi-FI" sz="1200" i="1" dirty="0"/>
              <a:t>. </a:t>
            </a:r>
            <a:r>
              <a:rPr lang="fi-FI" sz="1200" i="1" dirty="0" err="1"/>
              <a:t>Lett</a:t>
            </a:r>
            <a:r>
              <a:rPr lang="fi-FI" sz="1200" i="1" dirty="0"/>
              <a:t>.</a:t>
            </a:r>
            <a:r>
              <a:rPr lang="fi-FI" sz="1200" dirty="0"/>
              <a:t> </a:t>
            </a:r>
            <a:r>
              <a:rPr lang="fi-FI" sz="1200" b="1" dirty="0"/>
              <a:t>102</a:t>
            </a:r>
            <a:r>
              <a:rPr lang="fi-FI" sz="1200" dirty="0"/>
              <a:t>, 195003 </a:t>
            </a:r>
            <a:r>
              <a:rPr lang="en-US" sz="1200" dirty="0"/>
              <a:t>(2014)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34039" y="2314811"/>
            <a:ext cx="0" cy="29392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66088" y="700438"/>
            <a:ext cx="395" cy="283315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03"/>
            <a:ext cx="9146336" cy="657743"/>
          </a:xfrm>
        </p:spPr>
        <p:txBody>
          <a:bodyPr/>
          <a:lstStyle/>
          <a:p>
            <a:r>
              <a:rPr lang="en-US" sz="2400" dirty="0"/>
              <a:t>Chirping is supported by phase-space holes and clumps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838" y="2763744"/>
            <a:ext cx="53545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Two typical scenarios for fast ion losses:</a:t>
            </a:r>
          </a:p>
          <a:p>
            <a:endParaRPr lang="en-US" sz="1600" dirty="0"/>
          </a:p>
          <a:p>
            <a:r>
              <a:rPr lang="en-US" sz="1600" b="1" dirty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can be modeled using </a:t>
            </a:r>
            <a:r>
              <a:rPr lang="en-US" sz="1600" u="sng" dirty="0"/>
              <a:t>reduced theories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/>
              <a:t>e.g., quasilinear theory</a:t>
            </a:r>
          </a:p>
          <a:p>
            <a:r>
              <a:rPr lang="en-US" sz="1600" b="1" dirty="0"/>
              <a:t>Convective transport (typical for chirping 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Requires capturing full phase-space dynamics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/>
              <a:t> </a:t>
            </a:r>
            <a:r>
              <a:rPr lang="en-US" sz="1600" u="sng" dirty="0"/>
              <a:t>expensive nonlinear simulations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" y="841233"/>
            <a:ext cx="5904656" cy="1947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2976" y="1407253"/>
            <a:ext cx="334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Stochasticity hinders the formation of holes and clumps, preventing chirping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8040" y="2315641"/>
            <a:ext cx="3732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Resonance Broadening Quasilinear (RBQ) code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                    (later in this talk)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76" y="2750606"/>
            <a:ext cx="3011990" cy="233459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798047" y="2816298"/>
            <a:ext cx="1018454" cy="5000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4"/>
          <p:cNvSpPr txBox="1"/>
          <p:nvPr/>
        </p:nvSpPr>
        <p:spPr>
          <a:xfrm>
            <a:off x="4363976" y="923731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>
                <a:solidFill>
                  <a:srgbClr val="002060"/>
                </a:solidFill>
              </a:rPr>
              <a:t>hole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9" name="CaixaDeTexto 4"/>
          <p:cNvSpPr txBox="1"/>
          <p:nvPr/>
        </p:nvSpPr>
        <p:spPr>
          <a:xfrm>
            <a:off x="4386027" y="2046892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>
                <a:solidFill>
                  <a:srgbClr val="002060"/>
                </a:solidFill>
              </a:rPr>
              <a:t>clump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708" y="611699"/>
            <a:ext cx="3542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Lilley and </a:t>
            </a:r>
            <a:r>
              <a:rPr lang="en-US" sz="1200" dirty="0" err="1"/>
              <a:t>Nyqvist</a:t>
            </a:r>
            <a:r>
              <a:rPr lang="en-US" sz="1200" dirty="0"/>
              <a:t>, </a:t>
            </a:r>
            <a:r>
              <a:rPr lang="fi-FI" sz="1200" i="1" dirty="0" err="1"/>
              <a:t>Phys</a:t>
            </a:r>
            <a:r>
              <a:rPr lang="fi-FI" sz="1200" i="1" dirty="0"/>
              <a:t>. </a:t>
            </a:r>
            <a:r>
              <a:rPr lang="fi-FI" sz="1200" i="1" dirty="0" err="1"/>
              <a:t>Rev</a:t>
            </a:r>
            <a:r>
              <a:rPr lang="fi-FI" sz="1200" i="1" dirty="0"/>
              <a:t>. </a:t>
            </a:r>
            <a:r>
              <a:rPr lang="fi-FI" sz="1200" i="1" dirty="0" err="1"/>
              <a:t>Lett</a:t>
            </a:r>
            <a:r>
              <a:rPr lang="fi-FI" sz="1200" i="1" dirty="0"/>
              <a:t>.</a:t>
            </a:r>
            <a:r>
              <a:rPr lang="fi-FI" sz="1200" dirty="0"/>
              <a:t> </a:t>
            </a:r>
            <a:r>
              <a:rPr lang="fi-FI" sz="1200" b="1" dirty="0"/>
              <a:t>102</a:t>
            </a:r>
            <a:r>
              <a:rPr lang="fi-FI" sz="1200" dirty="0"/>
              <a:t>, 195003 </a:t>
            </a:r>
            <a:r>
              <a:rPr lang="en-US" sz="1200" dirty="0"/>
              <a:t>(2014)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34039" y="2314811"/>
            <a:ext cx="0" cy="29392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66088" y="700438"/>
            <a:ext cx="395" cy="283315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1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6656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7721" y="820122"/>
            <a:ext cx="858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Part I: Prediction of the nonlinear spectral character of </a:t>
            </a:r>
            <a:r>
              <a:rPr lang="en-US" sz="2200" dirty="0" err="1"/>
              <a:t>Alfvén</a:t>
            </a:r>
            <a:r>
              <a:rPr lang="en-US" sz="2200" dirty="0"/>
              <a:t> waves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Chirping vs quasi-steady frequency responses and the applicability of reduced models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A criterion for the chirping onset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Analysis of NSTX and DIII-D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Predictions for ITER scenarios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r>
              <a:rPr lang="en-US" sz="2200" dirty="0"/>
              <a:t>Part II: Reduced quasilinear modeling of fast ion losses</a:t>
            </a:r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Development of the broadened quasilinear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Verification and validation exercises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Integration of the Resonance Broadened Quasilinear (RBQ) code into TRANSP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dirty="0"/>
              <a:t>modeling of DIII-D critical gradient experiments</a:t>
            </a:r>
          </a:p>
          <a:p>
            <a:pPr marL="742950" lvl="1" indent="-285750">
              <a:buFont typeface="Courier New" charset="0"/>
              <a:buChar char="o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01558"/>
            <a:ext cx="805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Starting</a:t>
            </a:r>
            <a:r>
              <a:rPr lang="pt-BR" dirty="0"/>
              <a:t> point: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evolution</a:t>
            </a:r>
            <a:r>
              <a:rPr lang="pt-BR" dirty="0"/>
              <a:t> </a:t>
            </a:r>
            <a:r>
              <a:rPr lang="pt-BR" dirty="0" err="1"/>
              <a:t>equation</a:t>
            </a:r>
            <a:r>
              <a:rPr lang="pt-BR" dirty="0"/>
              <a:t> for </a:t>
            </a:r>
            <a:r>
              <a:rPr lang="pt-BR" dirty="0" err="1"/>
              <a:t>mode</a:t>
            </a:r>
            <a:r>
              <a:rPr lang="pt-BR" dirty="0"/>
              <a:t> amplitude </a:t>
            </a:r>
            <a:r>
              <a:rPr lang="pt-BR" i="1" dirty="0">
                <a:latin typeface="Times" pitchFamily="18" charset="0"/>
              </a:rPr>
              <a:t>A </a:t>
            </a:r>
            <a:r>
              <a:rPr lang="pt-BR" dirty="0" err="1"/>
              <a:t>near</a:t>
            </a:r>
            <a:r>
              <a:rPr lang="pt-BR" dirty="0"/>
              <a:t> marginal </a:t>
            </a:r>
            <a:r>
              <a:rPr lang="pt-BR" dirty="0" err="1"/>
              <a:t>stability</a:t>
            </a:r>
            <a:r>
              <a:rPr lang="pt-BR" dirty="0"/>
              <a:t>:</a:t>
            </a:r>
          </a:p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884057" y="1085084"/>
            <a:ext cx="140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Berk</a:t>
            </a:r>
            <a:r>
              <a:rPr lang="en-US" sz="1100" dirty="0"/>
              <a:t>, </a:t>
            </a:r>
            <a:r>
              <a:rPr lang="en-US" sz="1100" dirty="0" err="1"/>
              <a:t>Breizman</a:t>
            </a:r>
            <a:r>
              <a:rPr lang="en-US" sz="1100" dirty="0"/>
              <a:t> and Pekker, PRL 1996</a:t>
            </a:r>
          </a:p>
          <a:p>
            <a:r>
              <a:rPr lang="en-US" sz="1100" dirty="0"/>
              <a:t>Lilley, </a:t>
            </a:r>
            <a:r>
              <a:rPr lang="en-US" sz="1100" dirty="0" err="1"/>
              <a:t>Breizman</a:t>
            </a:r>
            <a:r>
              <a:rPr lang="en-US" sz="1100" dirty="0"/>
              <a:t> and </a:t>
            </a:r>
            <a:r>
              <a:rPr lang="en-US" sz="1100" dirty="0" err="1"/>
              <a:t>Sharapov</a:t>
            </a:r>
            <a:r>
              <a:rPr lang="en-US" sz="1100" dirty="0"/>
              <a:t>, PRL 2009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-170095" y="22381"/>
            <a:ext cx="9627476" cy="701558"/>
          </a:xfrm>
        </p:spPr>
        <p:txBody>
          <a:bodyPr>
            <a:noAutofit/>
          </a:bodyPr>
          <a:lstStyle/>
          <a:p>
            <a:r>
              <a:rPr lang="pt-BR" dirty="0"/>
              <a:t>A </a:t>
            </a:r>
            <a:r>
              <a:rPr lang="pt-BR" dirty="0" err="1"/>
              <a:t>criterion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likelihood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onset</a:t>
            </a:r>
            <a:r>
              <a:rPr lang="pt-BR" dirty="0"/>
              <a:t> in </a:t>
            </a:r>
            <a:r>
              <a:rPr lang="pt-BR" dirty="0" err="1"/>
              <a:t>tokamaks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" y="1060299"/>
            <a:ext cx="7790119" cy="6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01558"/>
            <a:ext cx="805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Starting</a:t>
            </a:r>
            <a:r>
              <a:rPr lang="pt-BR" dirty="0"/>
              <a:t> point: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evolution</a:t>
            </a:r>
            <a:r>
              <a:rPr lang="pt-BR" dirty="0"/>
              <a:t> </a:t>
            </a:r>
            <a:r>
              <a:rPr lang="pt-BR" dirty="0" err="1"/>
              <a:t>equation</a:t>
            </a:r>
            <a:r>
              <a:rPr lang="pt-BR" dirty="0"/>
              <a:t> for </a:t>
            </a:r>
            <a:r>
              <a:rPr lang="pt-BR" dirty="0" err="1"/>
              <a:t>mode</a:t>
            </a:r>
            <a:r>
              <a:rPr lang="pt-BR" dirty="0"/>
              <a:t> amplitude </a:t>
            </a:r>
            <a:r>
              <a:rPr lang="pt-BR" i="1" dirty="0">
                <a:latin typeface="Times" pitchFamily="18" charset="0"/>
              </a:rPr>
              <a:t>A </a:t>
            </a:r>
            <a:r>
              <a:rPr lang="pt-BR" dirty="0" err="1"/>
              <a:t>near</a:t>
            </a:r>
            <a:r>
              <a:rPr lang="pt-BR" dirty="0"/>
              <a:t> marginal </a:t>
            </a:r>
            <a:r>
              <a:rPr lang="pt-BR" dirty="0" err="1"/>
              <a:t>stability</a:t>
            </a:r>
            <a:r>
              <a:rPr lang="pt-BR" dirty="0"/>
              <a:t>:</a:t>
            </a:r>
          </a:p>
          <a:p>
            <a:endParaRPr lang="en-US" dirty="0"/>
          </a:p>
        </p:txBody>
      </p:sp>
      <p:sp>
        <p:nvSpPr>
          <p:cNvPr id="57" name="CaixaDeTexto 10"/>
          <p:cNvSpPr txBox="1"/>
          <p:nvPr/>
        </p:nvSpPr>
        <p:spPr>
          <a:xfrm>
            <a:off x="5826535" y="1410395"/>
            <a:ext cx="2353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FF0000"/>
                </a:solidFill>
              </a:rPr>
              <a:t>destabilizing</a:t>
            </a:r>
            <a:r>
              <a:rPr lang="pt-BR" sz="1600" dirty="0">
                <a:solidFill>
                  <a:srgbClr val="FF0000"/>
                </a:solidFill>
              </a:rPr>
              <a:t> (</a:t>
            </a:r>
            <a:r>
              <a:rPr lang="pt-BR" sz="1600" dirty="0" err="1">
                <a:solidFill>
                  <a:srgbClr val="FF0000"/>
                </a:solidFill>
              </a:rPr>
              <a:t>makes</a:t>
            </a:r>
            <a:r>
              <a:rPr lang="pt-BR" sz="1600" dirty="0">
                <a:solidFill>
                  <a:srgbClr val="FF0000"/>
                </a:solidFill>
              </a:rPr>
              <a:t> integral </a:t>
            </a:r>
            <a:r>
              <a:rPr lang="pt-BR" sz="1600" dirty="0" err="1">
                <a:solidFill>
                  <a:srgbClr val="FF0000"/>
                </a:solidFill>
              </a:rPr>
              <a:t>sign</a:t>
            </a:r>
            <a:r>
              <a:rPr lang="pt-BR" sz="1600" dirty="0">
                <a:solidFill>
                  <a:srgbClr val="FF0000"/>
                </a:solidFill>
              </a:rPr>
              <a:t> </a:t>
            </a:r>
            <a:r>
              <a:rPr lang="pt-BR" sz="1600" dirty="0" err="1">
                <a:solidFill>
                  <a:srgbClr val="FF0000"/>
                </a:solidFill>
              </a:rPr>
              <a:t>flip</a:t>
            </a:r>
            <a:r>
              <a:rPr lang="pt-BR" sz="1600" dirty="0">
                <a:solidFill>
                  <a:srgbClr val="FF0000"/>
                </a:solidFill>
              </a:rPr>
              <a:t>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84057" y="1085084"/>
            <a:ext cx="1407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Berk</a:t>
            </a:r>
            <a:r>
              <a:rPr lang="en-US" sz="1100" dirty="0"/>
              <a:t>, </a:t>
            </a:r>
            <a:r>
              <a:rPr lang="en-US" sz="1100" dirty="0" err="1"/>
              <a:t>Breizman</a:t>
            </a:r>
            <a:r>
              <a:rPr lang="en-US" sz="1100" dirty="0"/>
              <a:t> and Pekker, PRL 1996</a:t>
            </a:r>
          </a:p>
          <a:p>
            <a:r>
              <a:rPr lang="en-US" sz="1100" dirty="0"/>
              <a:t>Lilley, </a:t>
            </a:r>
            <a:r>
              <a:rPr lang="en-US" sz="1100" dirty="0" err="1"/>
              <a:t>Breizman</a:t>
            </a:r>
            <a:r>
              <a:rPr lang="en-US" sz="1100" dirty="0"/>
              <a:t> and </a:t>
            </a:r>
            <a:r>
              <a:rPr lang="en-US" sz="1100" dirty="0" err="1"/>
              <a:t>Sharapov</a:t>
            </a:r>
            <a:r>
              <a:rPr lang="en-US" sz="1100" dirty="0"/>
              <a:t>, PRL 2009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36" y="1975727"/>
            <a:ext cx="849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Blow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 in a </a:t>
            </a:r>
            <a:r>
              <a:rPr lang="pt-BR" dirty="0" err="1"/>
              <a:t>finite</a:t>
            </a:r>
            <a:r>
              <a:rPr lang="pt-BR" dirty="0"/>
              <a:t> time-&gt; system </a:t>
            </a:r>
            <a:r>
              <a:rPr lang="pt-BR" dirty="0" err="1"/>
              <a:t>enters</a:t>
            </a:r>
            <a:r>
              <a:rPr lang="pt-BR" dirty="0"/>
              <a:t> a </a:t>
            </a:r>
            <a:r>
              <a:rPr lang="pt-BR" dirty="0" err="1"/>
              <a:t>strong</a:t>
            </a:r>
            <a:r>
              <a:rPr lang="pt-BR" dirty="0"/>
              <a:t> </a:t>
            </a:r>
            <a:r>
              <a:rPr lang="pt-BR" dirty="0" err="1"/>
              <a:t>nonlinear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 (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likely</a:t>
            </a:r>
            <a:r>
              <a:rPr lang="pt-BR" dirty="0"/>
              <a:t>)</a:t>
            </a:r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4" name="Título 1"/>
          <p:cNvSpPr>
            <a:spLocks noGrp="1"/>
          </p:cNvSpPr>
          <p:nvPr>
            <p:ph type="title"/>
          </p:nvPr>
        </p:nvSpPr>
        <p:spPr>
          <a:xfrm>
            <a:off x="-170095" y="22381"/>
            <a:ext cx="9627476" cy="701558"/>
          </a:xfrm>
        </p:spPr>
        <p:txBody>
          <a:bodyPr>
            <a:noAutofit/>
          </a:bodyPr>
          <a:lstStyle/>
          <a:p>
            <a:r>
              <a:rPr lang="pt-BR" dirty="0"/>
              <a:t>A </a:t>
            </a:r>
            <a:r>
              <a:rPr lang="pt-BR" dirty="0" err="1"/>
              <a:t>criterion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likelihood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onset</a:t>
            </a:r>
            <a:r>
              <a:rPr lang="pt-BR" dirty="0"/>
              <a:t> in </a:t>
            </a:r>
            <a:r>
              <a:rPr lang="pt-BR" dirty="0" err="1"/>
              <a:t>tokamaks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" y="1060299"/>
            <a:ext cx="7790119" cy="642484"/>
          </a:xfrm>
          <a:prstGeom prst="rect">
            <a:avLst/>
          </a:prstGeom>
        </p:spPr>
      </p:pic>
      <p:sp>
        <p:nvSpPr>
          <p:cNvPr id="16" name="CaixaDeTexto 4"/>
          <p:cNvSpPr txBox="1"/>
          <p:nvPr/>
        </p:nvSpPr>
        <p:spPr>
          <a:xfrm>
            <a:off x="4643643" y="1429553"/>
            <a:ext cx="1015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377263"/>
                </a:solidFill>
              </a:rPr>
              <a:t>stabilizing</a:t>
            </a:r>
            <a:endParaRPr lang="en-US" sz="1600" dirty="0">
              <a:solidFill>
                <a:srgbClr val="3772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10931</TotalTime>
  <Words>3333</Words>
  <Application>Microsoft Macintosh PowerPoint</Application>
  <PresentationFormat>On-screen Show (16:9)</PresentationFormat>
  <Paragraphs>524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Calibri</vt:lpstr>
      <vt:lpstr>Century Gothic</vt:lpstr>
      <vt:lpstr>Courier New</vt:lpstr>
      <vt:lpstr>MS PGothic</vt:lpstr>
      <vt:lpstr>Times</vt:lpstr>
      <vt:lpstr>Wingdings</vt:lpstr>
      <vt:lpstr>Arial</vt:lpstr>
      <vt:lpstr>Office Theme</vt:lpstr>
      <vt:lpstr>Prediction of the nonlinear character of Alfvénic instabilities and their induced fast ion losses</vt:lpstr>
      <vt:lpstr>Outline</vt:lpstr>
      <vt:lpstr>Outline</vt:lpstr>
      <vt:lpstr>Alfvén waves can exhibit a range of bifurcations upon their interaction with fast ions</vt:lpstr>
      <vt:lpstr>Chirping is supported by phase-space holes and clumps</vt:lpstr>
      <vt:lpstr>Chirping is supported by phase-space holes and clumps</vt:lpstr>
      <vt:lpstr>Outline</vt:lpstr>
      <vt:lpstr>A criterion for the likelihood of chirping onset in tokamaks</vt:lpstr>
      <vt:lpstr>A criterion for the likelihood of chirping onset in tokamaks</vt:lpstr>
      <vt:lpstr>A criterion for the likelihood of chirping onset in tokamaks</vt:lpstr>
      <vt:lpstr>A criterion for the likelihood of chirping onset in tokamaks</vt:lpstr>
      <vt:lpstr>Outline</vt:lpstr>
      <vt:lpstr>Correlation between chirping onset and a marked reduction of the turbulent activity in DIII-D</vt:lpstr>
      <vt:lpstr>Dedicated experiments showed that chirping is more prevalent in negative triangularity DIII-D shots</vt:lpstr>
      <vt:lpstr>Dedicated experiments showed that chirping is more prevalent in negative triangularity DIII-D shots</vt:lpstr>
      <vt:lpstr>Dedicated experiments showed that chirping is more prevalent in negative triangularity DIII-D shots</vt:lpstr>
      <vt:lpstr>GTS global gyrokinetic analyses show turbulence reduction for rare NSTX Alfvénic transitions from fixed-frequency to chirping</vt:lpstr>
      <vt:lpstr>Chirping criterion explains different spectral behavior in spherical vs conventional tokamaks </vt:lpstr>
      <vt:lpstr>Outline</vt:lpstr>
      <vt:lpstr>Alfvénic chirping is unlikely but cannot be ruled out in ITER </vt:lpstr>
      <vt:lpstr>Validated chirping criterion predicts when fast ion transport can be modeled with reduced models</vt:lpstr>
      <vt:lpstr>Outline</vt:lpstr>
      <vt:lpstr>Critical gradient behavior in DIII-D suggests that quasilinear modeling is a viable tool for fast ion relaxation</vt:lpstr>
      <vt:lpstr>Resonance-broadened quasilinear (RBQ) diffusion model -a reduced but yet a realistic framework-</vt:lpstr>
      <vt:lpstr>First-principles analytical determination of the collisional resonance broadening</vt:lpstr>
      <vt:lpstr>Outline</vt:lpstr>
      <vt:lpstr>Verification of the analytical predictions against ORBIT simulations of Alfvénic resonances </vt:lpstr>
      <vt:lpstr>PowerPoint Presentation</vt:lpstr>
      <vt:lpstr>Outline</vt:lpstr>
      <vt:lpstr>Verification of RBQ runs for the collisional  evolution of an Alfvénic wave</vt:lpstr>
      <vt:lpstr>RBQ is interfaced with TRANSP: multi-mode case</vt:lpstr>
      <vt:lpstr>RBQ is interfaced with TRANSP: multi-mode case</vt:lpstr>
      <vt:lpstr>Summary</vt:lpstr>
      <vt:lpstr>Ongoing study on the evolution of toroidal Alfvén modes in DIII-D, with a changing drive due to beam blips</vt:lpstr>
      <vt:lpstr>PowerPoint Presentation</vt:lpstr>
      <vt:lpstr>Backup slides</vt:lpstr>
      <vt:lpstr>First-principle analytical determination of the collisional resonance broadening – part I</vt:lpstr>
      <vt:lpstr>Self-consistent formulation of collisional quasilinear transport theory near threshold</vt:lpstr>
      <vt:lpstr>Determining the parametric dependencies of the broadening from single mode saturation levels</vt:lpstr>
      <vt:lpstr>Characterization of a rarely observed chirping mode in DIII-D </vt:lpstr>
      <vt:lpstr>A criterion for the likelihood of chirping onset in tokamaks</vt:lpstr>
      <vt:lpstr>PowerPoint Presentation</vt:lpstr>
      <vt:lpstr>The overlapping of resonances lead to losses due to global diffusion</vt:lpstr>
      <vt:lpstr>Correction to the diffusion coefficient: the inclusion of electrostatic microturbulence</vt:lpstr>
      <vt:lpstr>PowerPoint Presentation</vt:lpstr>
      <vt:lpstr>Nonlinear vs Quasilinear approach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651</cp:revision>
  <cp:lastPrinted>2020-02-04T15:55:29Z</cp:lastPrinted>
  <dcterms:created xsi:type="dcterms:W3CDTF">2018-01-10T20:54:49Z</dcterms:created>
  <dcterms:modified xsi:type="dcterms:W3CDTF">2020-03-16T15:59:31Z</dcterms:modified>
  <cp:category/>
</cp:coreProperties>
</file>