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6.jpg" ContentType="image/jpeg"/>
  <Override PartName="/ppt/media/image7.jpg" ContentType="image/jpeg"/>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5" r:id="rId3"/>
    <p:sldId id="326" r:id="rId4"/>
    <p:sldId id="283" r:id="rId5"/>
    <p:sldId id="327" r:id="rId6"/>
    <p:sldId id="329" r:id="rId7"/>
    <p:sldId id="340" r:id="rId8"/>
    <p:sldId id="342" r:id="rId9"/>
    <p:sldId id="330" r:id="rId10"/>
    <p:sldId id="344" r:id="rId11"/>
    <p:sldId id="328" r:id="rId12"/>
    <p:sldId id="343" r:id="rId13"/>
    <p:sldId id="333" r:id="rId14"/>
    <p:sldId id="331" r:id="rId15"/>
    <p:sldId id="336" r:id="rId16"/>
    <p:sldId id="337" r:id="rId17"/>
    <p:sldId id="332"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agley" initials="" lastIdx="1" clrIdx="0"/>
  <p:cmAuthor id="1" name="Aileen Pritch" initials="ABP" lastIdx="1" clrIdx="1">
    <p:extLst>
      <p:ext uri="{19B8F6BF-5375-455C-9EA6-DF929625EA0E}">
        <p15:presenceInfo xmlns:p15="http://schemas.microsoft.com/office/powerpoint/2012/main" userId="Aileen Pritch" providerId="None"/>
      </p:ext>
    </p:extLst>
  </p:cmAuthor>
  <p:cmAuthor id="2" name="Sabine Kessler" initials="SK" lastIdx="15" clrIdx="2">
    <p:extLst>
      <p:ext uri="{19B8F6BF-5375-455C-9EA6-DF929625EA0E}">
        <p15:presenceInfo xmlns:p15="http://schemas.microsoft.com/office/powerpoint/2012/main" userId="S::skessler@pppl.gov::809520a8-e8ad-4ab3-b4ae-616be78af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D95"/>
    <a:srgbClr val="91B8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7"/>
    <p:restoredTop sz="94694"/>
  </p:normalViewPr>
  <p:slideViewPr>
    <p:cSldViewPr>
      <p:cViewPr varScale="1">
        <p:scale>
          <a:sx n="121" d="100"/>
          <a:sy n="121" d="100"/>
        </p:scale>
        <p:origin x="228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14T11:36:11.835" idx="15">
    <p:pos x="3482" y="330"/>
    <p:text>this slide seems stretched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6F14BE4-94E1-B441-AFB3-D83691BD1A70}" type="datetimeFigureOut">
              <a:rPr lang="en-US" smtClean="0"/>
              <a:t>8/17/20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12DF4BB-89F3-5240-BBD7-3445B051794B}" type="slidenum">
              <a:rPr lang="en-US" smtClean="0"/>
              <a:t>‹#›</a:t>
            </a:fld>
            <a:endParaRPr lang="en-US"/>
          </a:p>
        </p:txBody>
      </p:sp>
    </p:spTree>
    <p:extLst>
      <p:ext uri="{BB962C8B-B14F-4D97-AF65-F5344CB8AC3E}">
        <p14:creationId xmlns:p14="http://schemas.microsoft.com/office/powerpoint/2010/main" val="292321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60056" y="6227989"/>
            <a:ext cx="2478041" cy="49348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200" y="6099859"/>
            <a:ext cx="8229600" cy="0"/>
          </a:xfrm>
          <a:custGeom>
            <a:avLst/>
            <a:gdLst/>
            <a:ahLst/>
            <a:cxnLst/>
            <a:rect l="l" t="t" r="r" b="b"/>
            <a:pathLst>
              <a:path w="8229600">
                <a:moveTo>
                  <a:pt x="0" y="0"/>
                </a:moveTo>
                <a:lnTo>
                  <a:pt x="8229597" y="1"/>
                </a:lnTo>
              </a:path>
            </a:pathLst>
          </a:custGeom>
          <a:ln w="25399">
            <a:solidFill>
              <a:srgbClr val="FCCBA1"/>
            </a:solidFill>
          </a:ln>
        </p:spPr>
        <p:txBody>
          <a:bodyPr wrap="square" lIns="0" tIns="0" rIns="0" bIns="0" rtlCol="0"/>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August 3, 2020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Freeform 8">
            <a:extLst>
              <a:ext uri="{FF2B5EF4-FFF2-40B4-BE49-F238E27FC236}">
                <a16:creationId xmlns:a16="http://schemas.microsoft.com/office/drawing/2014/main" id="{F1331288-8D37-6940-B8C3-66710312B5A5}"/>
              </a:ext>
            </a:extLst>
          </p:cNvPr>
          <p:cNvSpPr/>
          <p:nvPr userDrawn="1"/>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t>Text Goes here for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3B6B-938F-B840-B4AD-FA4903A3082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1997144-A60F-A14B-99DA-9BC59404AAF8}"/>
              </a:ext>
            </a:extLst>
          </p:cNvPr>
          <p:cNvSpPr>
            <a:spLocks noGrp="1"/>
          </p:cNvSpPr>
          <p:nvPr>
            <p:ph type="ftr" sz="quarter" idx="10"/>
          </p:nvPr>
        </p:nvSpPr>
        <p:spPr>
          <a:xfrm>
            <a:off x="3108960" y="6377940"/>
            <a:ext cx="2926080" cy="342900"/>
          </a:xfrm>
          <a:prstGeom prst="rect">
            <a:avLst/>
          </a:prstGeom>
        </p:spPr>
        <p:txBody>
          <a:bodyPr/>
          <a:lstStyle/>
          <a:p>
            <a:endParaRPr lang="en-US"/>
          </a:p>
        </p:txBody>
      </p:sp>
      <p:sp>
        <p:nvSpPr>
          <p:cNvPr id="4" name="Date Placeholder 3">
            <a:extLst>
              <a:ext uri="{FF2B5EF4-FFF2-40B4-BE49-F238E27FC236}">
                <a16:creationId xmlns:a16="http://schemas.microsoft.com/office/drawing/2014/main" id="{1A691CAE-FF5A-E748-85C6-7301A2D4380A}"/>
              </a:ext>
            </a:extLst>
          </p:cNvPr>
          <p:cNvSpPr>
            <a:spLocks noGrp="1"/>
          </p:cNvSpPr>
          <p:nvPr>
            <p:ph type="dt" sz="half" idx="11"/>
          </p:nvPr>
        </p:nvSpPr>
        <p:spPr/>
        <p:txBody>
          <a:bodyPr/>
          <a:lstStyle/>
          <a:p>
            <a:r>
              <a:rPr lang="en-US"/>
              <a:t>August 3, 2020</a:t>
            </a:r>
          </a:p>
        </p:txBody>
      </p:sp>
      <p:sp>
        <p:nvSpPr>
          <p:cNvPr id="5" name="Slide Number Placeholder 4">
            <a:extLst>
              <a:ext uri="{FF2B5EF4-FFF2-40B4-BE49-F238E27FC236}">
                <a16:creationId xmlns:a16="http://schemas.microsoft.com/office/drawing/2014/main" id="{949EF715-F4E2-C04F-9502-2A305F7E606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2509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sz="3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August 3, 2020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A9F"/>
            </a:solidFill>
          </a:ln>
        </p:spPr>
        <p:txBody>
          <a:bodyPr wrap="square" lIns="0" tIns="0" rIns="0" bIns="0" rtlCol="0"/>
          <a:lstStyle/>
          <a:p>
            <a:endParaRPr/>
          </a:p>
        </p:txBody>
      </p:sp>
      <p:sp>
        <p:nvSpPr>
          <p:cNvPr id="18" name="bk object 18"/>
          <p:cNvSpPr/>
          <p:nvPr/>
        </p:nvSpPr>
        <p:spPr>
          <a:xfrm>
            <a:off x="228600" y="5998427"/>
            <a:ext cx="8750296" cy="85957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August 3, 2020</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Impact"/>
                <a:cs typeface="Impact"/>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August 3, 2020</a:t>
            </a:r>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60056" y="6227989"/>
            <a:ext cx="2478041" cy="49348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200" y="6099859"/>
            <a:ext cx="8229600" cy="0"/>
          </a:xfrm>
          <a:custGeom>
            <a:avLst/>
            <a:gdLst/>
            <a:ahLst/>
            <a:cxnLst/>
            <a:rect l="l" t="t" r="r" b="b"/>
            <a:pathLst>
              <a:path w="8229600">
                <a:moveTo>
                  <a:pt x="0" y="0"/>
                </a:moveTo>
                <a:lnTo>
                  <a:pt x="8229597" y="1"/>
                </a:lnTo>
              </a:path>
            </a:pathLst>
          </a:custGeom>
          <a:ln w="25399">
            <a:solidFill>
              <a:srgbClr val="FCCBA1"/>
            </a:solidFill>
          </a:ln>
        </p:spPr>
        <p:txBody>
          <a:bodyPr wrap="square" lIns="0" tIns="0" rIns="0" bIns="0" rtlCol="0"/>
          <a:lstStyle/>
          <a:p>
            <a:endParaRPr/>
          </a:p>
        </p:txBody>
      </p:sp>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August 3, 2020</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60056" y="6227991"/>
            <a:ext cx="2478031" cy="493483"/>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A9F"/>
            </a:solidFill>
          </a:ln>
        </p:spPr>
        <p:txBody>
          <a:bodyPr wrap="square" lIns="0" tIns="0" rIns="0" bIns="0" rtlCol="0"/>
          <a:lstStyle/>
          <a:p>
            <a:endParaRPr/>
          </a:p>
        </p:txBody>
      </p:sp>
      <p:sp>
        <p:nvSpPr>
          <p:cNvPr id="2" name="Holder 2"/>
          <p:cNvSpPr>
            <a:spLocks noGrp="1"/>
          </p:cNvSpPr>
          <p:nvPr>
            <p:ph type="title"/>
          </p:nvPr>
        </p:nvSpPr>
        <p:spPr>
          <a:xfrm>
            <a:off x="2364790" y="577583"/>
            <a:ext cx="4414418" cy="574040"/>
          </a:xfrm>
          <a:prstGeom prst="rect">
            <a:avLst/>
          </a:prstGeom>
        </p:spPr>
        <p:txBody>
          <a:bodyPr wrap="square" lIns="0" tIns="0" rIns="0" bIns="0">
            <a:spAutoFit/>
          </a:bodyPr>
          <a:lstStyle>
            <a:lvl1pPr>
              <a:defRPr sz="3600" b="1" i="0">
                <a:solidFill>
                  <a:schemeClr val="tx1"/>
                </a:solidFill>
                <a:latin typeface="Impact"/>
                <a:cs typeface="Impact"/>
              </a:defRPr>
            </a:lvl1pPr>
          </a:lstStyle>
          <a:p>
            <a:endParaRPr/>
          </a:p>
        </p:txBody>
      </p:sp>
      <p:sp>
        <p:nvSpPr>
          <p:cNvPr id="3" name="Holder 3"/>
          <p:cNvSpPr>
            <a:spLocks noGrp="1"/>
          </p:cNvSpPr>
          <p:nvPr>
            <p:ph type="body" idx="1"/>
          </p:nvPr>
        </p:nvSpPr>
        <p:spPr>
          <a:xfrm>
            <a:off x="418641" y="1741912"/>
            <a:ext cx="8306716" cy="3163570"/>
          </a:xfrm>
          <a:prstGeom prst="rect">
            <a:avLst/>
          </a:prstGeom>
        </p:spPr>
        <p:txBody>
          <a:bodyPr wrap="square" lIns="0" tIns="0" rIns="0" bIns="0">
            <a:spAutoFit/>
          </a:bodyPr>
          <a:lstStyle>
            <a:lvl1pPr>
              <a:defRPr sz="3000" b="1" i="0">
                <a:solidFill>
                  <a:schemeClr val="tx1"/>
                </a:solidFill>
                <a:latin typeface="Arial"/>
                <a:cs typeface="Aria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August 3, 2020</a:t>
            </a:r>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id="{99A5820D-9880-4D40-A396-AB798EF65437}"/>
              </a:ext>
            </a:extLst>
          </p:cNvPr>
          <p:cNvSpPr/>
          <p:nvPr/>
        </p:nvSpPr>
        <p:spPr>
          <a:xfrm>
            <a:off x="609600" y="4982337"/>
            <a:ext cx="4655983" cy="1106614"/>
          </a:xfrm>
          <a:prstGeom prst="rect">
            <a:avLst/>
          </a:prstGeom>
          <a:blipFill>
            <a:blip r:embed="rId2" cstate="print"/>
            <a:stretch>
              <a:fillRect/>
            </a:stretch>
          </a:blipFill>
        </p:spPr>
        <p:txBody>
          <a:bodyPr wrap="square" lIns="0" tIns="0" rIns="0" bIns="0" rtlCol="0"/>
          <a:lstStyle/>
          <a:p>
            <a:endParaRPr/>
          </a:p>
        </p:txBody>
      </p:sp>
      <p:pic>
        <p:nvPicPr>
          <p:cNvPr id="15" name="Picture 14">
            <a:extLst>
              <a:ext uri="{FF2B5EF4-FFF2-40B4-BE49-F238E27FC236}">
                <a16:creationId xmlns:a16="http://schemas.microsoft.com/office/drawing/2014/main" id="{7D70C824-52B6-FC4F-BAB8-7EBB9681598E}"/>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6">
                <a:tint val="45000"/>
                <a:satMod val="400000"/>
              </a:schemeClr>
            </a:duotone>
            <a:alphaModFix amt="67000"/>
            <a:extLst>
              <a:ext uri="{28A0092B-C50C-407E-A947-70E740481C1C}">
                <a14:useLocalDpi xmlns:a14="http://schemas.microsoft.com/office/drawing/2010/main" val="0"/>
              </a:ext>
            </a:extLst>
          </a:blip>
          <a:stretch>
            <a:fillRect/>
          </a:stretch>
        </p:blipFill>
        <p:spPr>
          <a:xfrm>
            <a:off x="-1905" y="818773"/>
            <a:ext cx="9144000" cy="5142046"/>
          </a:xfrm>
          <a:prstGeom prst="rect">
            <a:avLst/>
          </a:prstGeom>
        </p:spPr>
      </p:pic>
      <p:sp>
        <p:nvSpPr>
          <p:cNvPr id="2" name="object 2"/>
          <p:cNvSpPr/>
          <p:nvPr/>
        </p:nvSpPr>
        <p:spPr>
          <a:xfrm>
            <a:off x="3360056" y="6227991"/>
            <a:ext cx="2478031" cy="493483"/>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A9F"/>
            </a:solidFill>
          </a:ln>
        </p:spPr>
        <p:txBody>
          <a:bodyPr wrap="square" lIns="0" tIns="0" rIns="0" bIns="0" rtlCol="0"/>
          <a:lstStyle/>
          <a:p>
            <a:endParaRPr/>
          </a:p>
        </p:txBody>
      </p:sp>
      <p:sp>
        <p:nvSpPr>
          <p:cNvPr id="9" name="Freeform 8">
            <a:extLst>
              <a:ext uri="{FF2B5EF4-FFF2-40B4-BE49-F238E27FC236}">
                <a16:creationId xmlns:a16="http://schemas.microsoft.com/office/drawing/2014/main" id="{86B29DA0-0D7B-6F40-ADD3-66D04CADAD96}"/>
              </a:ext>
            </a:extLst>
          </p:cNvPr>
          <p:cNvSpPr/>
          <p:nvPr/>
        </p:nvSpPr>
        <p:spPr>
          <a:xfrm>
            <a:off x="0" y="758140"/>
            <a:ext cx="9144000" cy="1527860"/>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a:t>Tracking Publications at PPPL</a:t>
            </a:r>
          </a:p>
          <a:p>
            <a:pPr algn="ctr"/>
            <a:r>
              <a:rPr lang="en-US" sz="2800" spc="-5" dirty="0">
                <a:latin typeface="Arial"/>
                <a:cs typeface="Arial"/>
              </a:rPr>
              <a:t>Introducing ORCID for institutional reporting</a:t>
            </a:r>
            <a:endParaRPr lang="en-US" sz="2500" dirty="0"/>
          </a:p>
        </p:txBody>
      </p:sp>
      <p:sp>
        <p:nvSpPr>
          <p:cNvPr id="11" name="Holder 4">
            <a:extLst>
              <a:ext uri="{FF2B5EF4-FFF2-40B4-BE49-F238E27FC236}">
                <a16:creationId xmlns:a16="http://schemas.microsoft.com/office/drawing/2014/main" id="{AD374FD7-279F-E54F-AE5E-F42A6AD5CD19}"/>
              </a:ext>
            </a:extLst>
          </p:cNvPr>
          <p:cNvSpPr>
            <a:spLocks noGrp="1"/>
          </p:cNvSpPr>
          <p:nvPr>
            <p:ph type="dt" sz="half" idx="6"/>
          </p:nvPr>
        </p:nvSpPr>
        <p:spPr>
          <a:xfrm>
            <a:off x="457200" y="6377940"/>
            <a:ext cx="2103120" cy="276999"/>
          </a:xfrm>
        </p:spPr>
        <p:txBody>
          <a:bodyPr lIns="0" tIns="0" rIns="0" bIns="0"/>
          <a:lstStyle>
            <a:lvl1pPr algn="l">
              <a:defRPr>
                <a:solidFill>
                  <a:schemeClr val="tx1">
                    <a:tint val="75000"/>
                  </a:schemeClr>
                </a:solidFill>
              </a:defRPr>
            </a:lvl1pPr>
          </a:lstStyle>
          <a:p>
            <a:r>
              <a:rPr lang="en-US" dirty="0"/>
              <a:t>August 17, 2020</a:t>
            </a:r>
          </a:p>
        </p:txBody>
      </p:sp>
      <p:sp>
        <p:nvSpPr>
          <p:cNvPr id="13" name="Slide Number Placeholder 12">
            <a:extLst>
              <a:ext uri="{FF2B5EF4-FFF2-40B4-BE49-F238E27FC236}">
                <a16:creationId xmlns:a16="http://schemas.microsoft.com/office/drawing/2014/main" id="{5BBC221D-64CA-EB49-905F-8037B225E048}"/>
              </a:ext>
            </a:extLst>
          </p:cNvPr>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a:t>	DOE ORCID Consortium</a:t>
            </a:r>
            <a:endParaRPr lang="en-US" sz="3000" b="1" dirty="0"/>
          </a:p>
        </p:txBody>
      </p:sp>
      <p:sp>
        <p:nvSpPr>
          <p:cNvPr id="4" name="TextBox 3">
            <a:extLst>
              <a:ext uri="{FF2B5EF4-FFF2-40B4-BE49-F238E27FC236}">
                <a16:creationId xmlns:a16="http://schemas.microsoft.com/office/drawing/2014/main" id="{6EBEB01C-69BA-9141-87E5-A7C1F9CDADDB}"/>
              </a:ext>
            </a:extLst>
          </p:cNvPr>
          <p:cNvSpPr txBox="1"/>
          <p:nvPr/>
        </p:nvSpPr>
        <p:spPr>
          <a:xfrm>
            <a:off x="637162" y="2667000"/>
            <a:ext cx="7696200" cy="3393237"/>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dirty="0"/>
              <a:t>Tracking collaborators and User Facility access</a:t>
            </a:r>
          </a:p>
          <a:p>
            <a:pPr marL="285750" indent="-285750">
              <a:spcAft>
                <a:spcPts val="900"/>
              </a:spcAft>
              <a:buFont typeface="Arial" panose="020B0604020202020204" pitchFamily="34" charset="0"/>
              <a:buChar char="•"/>
            </a:pPr>
            <a:r>
              <a:rPr lang="en-US" dirty="0"/>
              <a:t>Equipment tracking at User Facilities</a:t>
            </a:r>
          </a:p>
          <a:p>
            <a:pPr marL="285750" indent="-285750">
              <a:spcAft>
                <a:spcPts val="900"/>
              </a:spcAft>
              <a:buFont typeface="Arial" panose="020B0604020202020204" pitchFamily="34" charset="0"/>
              <a:buChar char="•"/>
            </a:pPr>
            <a:r>
              <a:rPr lang="en-US" dirty="0"/>
              <a:t>Publications submissions to OSTI for Public Access compliance</a:t>
            </a:r>
          </a:p>
          <a:p>
            <a:pPr marL="285750" indent="-285750">
              <a:spcAft>
                <a:spcPts val="900"/>
              </a:spcAft>
              <a:buFont typeface="Arial" panose="020B0604020202020204" pitchFamily="34" charset="0"/>
              <a:buChar char="•"/>
            </a:pPr>
            <a:r>
              <a:rPr lang="en-US" dirty="0"/>
              <a:t>Institutional reporting for PEMP</a:t>
            </a:r>
          </a:p>
          <a:p>
            <a:pPr marL="285750" indent="-285750">
              <a:spcAft>
                <a:spcPts val="900"/>
              </a:spcAft>
              <a:buFont typeface="Arial" panose="020B0604020202020204" pitchFamily="34" charset="0"/>
              <a:buChar char="•"/>
            </a:pPr>
            <a:r>
              <a:rPr lang="en-US" dirty="0"/>
              <a:t>PeopleSoft registration of new users/employees</a:t>
            </a:r>
          </a:p>
          <a:p>
            <a:pPr marL="285750" indent="-285750">
              <a:spcAft>
                <a:spcPts val="900"/>
              </a:spcAft>
              <a:buFont typeface="Arial" panose="020B0604020202020204" pitchFamily="34" charset="0"/>
              <a:buChar char="•"/>
            </a:pPr>
            <a:r>
              <a:rPr lang="en-US" dirty="0"/>
              <a:t>Implementing a universal proposal system for single- and multi-lab User Facilities</a:t>
            </a:r>
          </a:p>
          <a:p>
            <a:pPr marL="285750" indent="-285750">
              <a:spcAft>
                <a:spcPts val="900"/>
              </a:spcAft>
              <a:buFont typeface="Arial" panose="020B0604020202020204" pitchFamily="34" charset="0"/>
              <a:buChar char="•"/>
            </a:pPr>
            <a:r>
              <a:rPr lang="en-US" dirty="0"/>
              <a:t>Performance/promotion management – awards and recognition</a:t>
            </a:r>
          </a:p>
          <a:p>
            <a:pPr marL="285750" indent="-285750">
              <a:spcAft>
                <a:spcPts val="900"/>
              </a:spcAft>
              <a:buFont typeface="Arial" panose="020B0604020202020204" pitchFamily="34" charset="0"/>
              <a:buChar char="•"/>
            </a:pPr>
            <a:r>
              <a:rPr lang="en-US" dirty="0"/>
              <a:t>Managing attribution of funding support for diverse research portfolios</a:t>
            </a:r>
          </a:p>
        </p:txBody>
      </p:sp>
      <p:sp>
        <p:nvSpPr>
          <p:cNvPr id="7" name="Rectangle 6">
            <a:extLst>
              <a:ext uri="{FF2B5EF4-FFF2-40B4-BE49-F238E27FC236}">
                <a16:creationId xmlns:a16="http://schemas.microsoft.com/office/drawing/2014/main" id="{C5A38CFB-E2D9-B642-8D4A-BBAC58F4B89D}"/>
              </a:ext>
            </a:extLst>
          </p:cNvPr>
          <p:cNvSpPr/>
          <p:nvPr/>
        </p:nvSpPr>
        <p:spPr>
          <a:xfrm>
            <a:off x="304800" y="1210647"/>
            <a:ext cx="8153400"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This Community of Practice will allow PPPL to review success stories of ORCID implementation at other labs.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Below are some examples of systems/programs being implemented at Argonne and PNNL:</a:t>
            </a:r>
            <a:endParaRPr lang="en-US" dirty="0"/>
          </a:p>
        </p:txBody>
      </p:sp>
    </p:spTree>
    <p:extLst>
      <p:ext uri="{BB962C8B-B14F-4D97-AF65-F5344CB8AC3E}">
        <p14:creationId xmlns:p14="http://schemas.microsoft.com/office/powerpoint/2010/main" val="1644198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11</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PPPL/Princeton University Data Management </a:t>
            </a:r>
          </a:p>
          <a:p>
            <a:r>
              <a:rPr lang="en-US" sz="3000" b="1" dirty="0"/>
              <a:t>	Working Group</a:t>
            </a:r>
          </a:p>
        </p:txBody>
      </p:sp>
      <p:sp>
        <p:nvSpPr>
          <p:cNvPr id="7" name="TextBox 6">
            <a:extLst>
              <a:ext uri="{FF2B5EF4-FFF2-40B4-BE49-F238E27FC236}">
                <a16:creationId xmlns:a16="http://schemas.microsoft.com/office/drawing/2014/main" id="{C22A58C0-F830-FD4F-B008-EF587D701D76}"/>
              </a:ext>
            </a:extLst>
          </p:cNvPr>
          <p:cNvSpPr txBox="1"/>
          <p:nvPr/>
        </p:nvSpPr>
        <p:spPr>
          <a:xfrm>
            <a:off x="408852" y="1066800"/>
            <a:ext cx="7948547" cy="4175502"/>
          </a:xfrm>
          <a:prstGeom prst="rect">
            <a:avLst/>
          </a:prstGeom>
          <a:noFill/>
        </p:spPr>
        <p:txBody>
          <a:bodyPr wrap="square" rtlCol="0">
            <a:spAutoFit/>
          </a:bodyPr>
          <a:lstStyle/>
          <a:p>
            <a:pPr algn="just"/>
            <a:r>
              <a:rPr lang="en-US" dirty="0">
                <a:cs typeface="Calibri" panose="020F0502020204030204" pitchFamily="34" charset="0"/>
              </a:rPr>
              <a:t>To tackle data management challenges and investigate ORCID system improvements, PPPL has partnered with Princeton University Data Services and Princeton University Libraries. </a:t>
            </a:r>
          </a:p>
          <a:p>
            <a:pPr algn="just"/>
            <a:endParaRPr lang="en-US" dirty="0">
              <a:solidFill>
                <a:srgbClr val="000000"/>
              </a:solidFill>
              <a:cs typeface="Calibri" panose="020F0502020204030204" pitchFamily="34" charset="0"/>
            </a:endParaRPr>
          </a:p>
          <a:p>
            <a:pPr algn="just"/>
            <a:r>
              <a:rPr lang="en-US" dirty="0">
                <a:solidFill>
                  <a:srgbClr val="000000"/>
                </a:solidFill>
                <a:cs typeface="Calibri" panose="020F0502020204030204" pitchFamily="34" charset="0"/>
              </a:rPr>
              <a:t>This working group:</a:t>
            </a:r>
          </a:p>
          <a:p>
            <a:pPr marL="800100" lvl="1" indent="-342900" algn="just">
              <a:spcAft>
                <a:spcPts val="800"/>
              </a:spcAft>
              <a:buFont typeface="Arial" panose="020B0604020202020204" pitchFamily="34" charset="0"/>
              <a:buChar char="•"/>
            </a:pPr>
            <a:r>
              <a:rPr lang="en-US" dirty="0">
                <a:solidFill>
                  <a:srgbClr val="000000"/>
                </a:solidFill>
                <a:cs typeface="Calibri" panose="020F0502020204030204" pitchFamily="34" charset="0"/>
              </a:rPr>
              <a:t>proposes methods to automate and integrate processes for more efficient reporting, and </a:t>
            </a:r>
          </a:p>
          <a:p>
            <a:pPr marL="800100" lvl="1" indent="-342900" algn="just">
              <a:spcAft>
                <a:spcPts val="800"/>
              </a:spcAft>
              <a:buFont typeface="Arial" panose="020B0604020202020204" pitchFamily="34" charset="0"/>
              <a:buChar char="•"/>
            </a:pPr>
            <a:r>
              <a:rPr lang="en-US" dirty="0">
                <a:solidFill>
                  <a:srgbClr val="000000"/>
                </a:solidFill>
                <a:cs typeface="Calibri" panose="020F0502020204030204" pitchFamily="34" charset="0"/>
              </a:rPr>
              <a:t>guides sub-groups in the development of service and training programs for enhanced researcher support. </a:t>
            </a:r>
            <a:endParaRPr lang="en-US" dirty="0">
              <a:cs typeface="Calibri" panose="020F0502020204030204" pitchFamily="34" charset="0"/>
            </a:endParaRPr>
          </a:p>
          <a:p>
            <a:br>
              <a:rPr lang="en-US" dirty="0"/>
            </a:br>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AE5EAB76-B04F-7B4F-8614-809825FAE7D5}"/>
              </a:ext>
            </a:extLst>
          </p:cNvPr>
          <p:cNvSpPr/>
          <p:nvPr/>
        </p:nvSpPr>
        <p:spPr>
          <a:xfrm>
            <a:off x="408852" y="3810000"/>
            <a:ext cx="8035159" cy="2616101"/>
          </a:xfrm>
          <a:prstGeom prst="rect">
            <a:avLst/>
          </a:prstGeom>
        </p:spPr>
        <p:txBody>
          <a:bodyPr wrap="square">
            <a:spAutoFit/>
          </a:bodyPr>
          <a:lstStyle/>
          <a:p>
            <a:r>
              <a:rPr lang="en-US" b="1" dirty="0">
                <a:cs typeface="Calibri" panose="020F0502020204030204" pitchFamily="34" charset="0"/>
              </a:rPr>
              <a:t>Sub-groups will be focused on the following initiatives:</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ORCID integration strategies for advanced institutional reporting and researcher CV management</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Updating PPPL’s Data Management Plan, training materials, and programs for researchers for better alignment with University best practices</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Technical improvements to publications and data management repository functions for ease and more efficient delivery of services</a:t>
            </a:r>
          </a:p>
          <a:p>
            <a:endParaRPr lang="en-US" dirty="0"/>
          </a:p>
        </p:txBody>
      </p:sp>
    </p:spTree>
    <p:extLst>
      <p:ext uri="{BB962C8B-B14F-4D97-AF65-F5344CB8AC3E}">
        <p14:creationId xmlns:p14="http://schemas.microsoft.com/office/powerpoint/2010/main" val="340550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12</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PPPL/Princeton University Data Management </a:t>
            </a:r>
          </a:p>
          <a:p>
            <a:r>
              <a:rPr lang="en-US" sz="3000" b="1" dirty="0"/>
              <a:t>	Working Group</a:t>
            </a:r>
          </a:p>
        </p:txBody>
      </p:sp>
      <p:sp>
        <p:nvSpPr>
          <p:cNvPr id="7" name="TextBox 6">
            <a:extLst>
              <a:ext uri="{FF2B5EF4-FFF2-40B4-BE49-F238E27FC236}">
                <a16:creationId xmlns:a16="http://schemas.microsoft.com/office/drawing/2014/main" id="{C22A58C0-F830-FD4F-B008-EF587D701D76}"/>
              </a:ext>
            </a:extLst>
          </p:cNvPr>
          <p:cNvSpPr txBox="1"/>
          <p:nvPr/>
        </p:nvSpPr>
        <p:spPr>
          <a:xfrm>
            <a:off x="408852" y="1066800"/>
            <a:ext cx="7948547" cy="4175502"/>
          </a:xfrm>
          <a:prstGeom prst="rect">
            <a:avLst/>
          </a:prstGeom>
          <a:noFill/>
        </p:spPr>
        <p:txBody>
          <a:bodyPr wrap="square" rtlCol="0">
            <a:spAutoFit/>
          </a:bodyPr>
          <a:lstStyle/>
          <a:p>
            <a:pPr algn="just"/>
            <a:r>
              <a:rPr lang="en-US" dirty="0">
                <a:cs typeface="Calibri" panose="020F0502020204030204" pitchFamily="34" charset="0"/>
              </a:rPr>
              <a:t>To tackle data management challenges and investigate ORCID system improvements, PPPL has partnered with Princeton University Data Services and Princeton University Libraries. </a:t>
            </a:r>
          </a:p>
          <a:p>
            <a:pPr algn="just"/>
            <a:endParaRPr lang="en-US" dirty="0">
              <a:solidFill>
                <a:srgbClr val="000000"/>
              </a:solidFill>
              <a:cs typeface="Calibri" panose="020F0502020204030204" pitchFamily="34" charset="0"/>
            </a:endParaRPr>
          </a:p>
          <a:p>
            <a:pPr algn="just"/>
            <a:r>
              <a:rPr lang="en-US" dirty="0">
                <a:solidFill>
                  <a:srgbClr val="000000"/>
                </a:solidFill>
                <a:cs typeface="Calibri" panose="020F0502020204030204" pitchFamily="34" charset="0"/>
              </a:rPr>
              <a:t>This working group:</a:t>
            </a:r>
          </a:p>
          <a:p>
            <a:pPr marL="800100" lvl="1" indent="-342900" algn="just">
              <a:spcAft>
                <a:spcPts val="800"/>
              </a:spcAft>
              <a:buFont typeface="Arial" panose="020B0604020202020204" pitchFamily="34" charset="0"/>
              <a:buChar char="•"/>
            </a:pPr>
            <a:r>
              <a:rPr lang="en-US" dirty="0">
                <a:solidFill>
                  <a:srgbClr val="000000"/>
                </a:solidFill>
                <a:cs typeface="Calibri" panose="020F0502020204030204" pitchFamily="34" charset="0"/>
              </a:rPr>
              <a:t>proposes methods to automate and integrate processes for more efficient reporting, and </a:t>
            </a:r>
          </a:p>
          <a:p>
            <a:pPr marL="800100" lvl="1" indent="-342900" algn="just">
              <a:spcAft>
                <a:spcPts val="800"/>
              </a:spcAft>
              <a:buFont typeface="Arial" panose="020B0604020202020204" pitchFamily="34" charset="0"/>
              <a:buChar char="•"/>
            </a:pPr>
            <a:r>
              <a:rPr lang="en-US" dirty="0">
                <a:solidFill>
                  <a:srgbClr val="000000"/>
                </a:solidFill>
                <a:cs typeface="Calibri" panose="020F0502020204030204" pitchFamily="34" charset="0"/>
              </a:rPr>
              <a:t>guides sub-groups in the development of service and training programs for enhanced researcher support. </a:t>
            </a:r>
            <a:endParaRPr lang="en-US" dirty="0">
              <a:cs typeface="Calibri" panose="020F0502020204030204" pitchFamily="34" charset="0"/>
            </a:endParaRPr>
          </a:p>
          <a:p>
            <a:br>
              <a:rPr lang="en-US" dirty="0"/>
            </a:br>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AE5EAB76-B04F-7B4F-8614-809825FAE7D5}"/>
              </a:ext>
            </a:extLst>
          </p:cNvPr>
          <p:cNvSpPr/>
          <p:nvPr/>
        </p:nvSpPr>
        <p:spPr>
          <a:xfrm>
            <a:off x="408852" y="3810000"/>
            <a:ext cx="8035159" cy="2616101"/>
          </a:xfrm>
          <a:prstGeom prst="rect">
            <a:avLst/>
          </a:prstGeom>
        </p:spPr>
        <p:txBody>
          <a:bodyPr wrap="square">
            <a:spAutoFit/>
          </a:bodyPr>
          <a:lstStyle/>
          <a:p>
            <a:r>
              <a:rPr lang="en-US" b="1" dirty="0">
                <a:cs typeface="Calibri" panose="020F0502020204030204" pitchFamily="34" charset="0"/>
              </a:rPr>
              <a:t>Sub-groups will be focused on the following initiatives:</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ORCID integration strategies for advanced institutional reporting and researcher CV management</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Updating PPPL’s Data Management Plan, training materials, and programs for researchers for better alignment with University best practices</a:t>
            </a:r>
          </a:p>
          <a:p>
            <a:pPr marL="800100" lvl="1" indent="-342900" algn="just" fontAlgn="base">
              <a:spcAft>
                <a:spcPts val="800"/>
              </a:spcAft>
              <a:buFont typeface="+mj-lt"/>
              <a:buAutoNum type="arabicParenR"/>
            </a:pPr>
            <a:r>
              <a:rPr lang="en-US" dirty="0">
                <a:solidFill>
                  <a:srgbClr val="000000"/>
                </a:solidFill>
                <a:cs typeface="Calibri" panose="020F0502020204030204" pitchFamily="34" charset="0"/>
              </a:rPr>
              <a:t>Technical improvements to publications and data management repository functions for ease and more efficient delivery of services</a:t>
            </a:r>
          </a:p>
          <a:p>
            <a:endParaRPr lang="en-US" dirty="0"/>
          </a:p>
        </p:txBody>
      </p:sp>
      <p:sp>
        <p:nvSpPr>
          <p:cNvPr id="10" name="Freeform 9">
            <a:extLst>
              <a:ext uri="{FF2B5EF4-FFF2-40B4-BE49-F238E27FC236}">
                <a16:creationId xmlns:a16="http://schemas.microsoft.com/office/drawing/2014/main" id="{4163D24A-A32E-1B4F-A925-5CA14752B445}"/>
              </a:ext>
            </a:extLst>
          </p:cNvPr>
          <p:cNvSpPr/>
          <p:nvPr/>
        </p:nvSpPr>
        <p:spPr>
          <a:xfrm>
            <a:off x="231248" y="3919968"/>
            <a:ext cx="8677694" cy="808291"/>
          </a:xfrm>
          <a:custGeom>
            <a:avLst/>
            <a:gdLst>
              <a:gd name="connsiteX0" fmla="*/ 408362 w 8677694"/>
              <a:gd name="connsiteY0" fmla="*/ 228246 h 808291"/>
              <a:gd name="connsiteX1" fmla="*/ 2836252 w 8677694"/>
              <a:gd name="connsiteY1" fmla="*/ 49570 h 808291"/>
              <a:gd name="connsiteX2" fmla="*/ 8375203 w 8677694"/>
              <a:gd name="connsiteY2" fmla="*/ 165184 h 808291"/>
              <a:gd name="connsiteX3" fmla="*/ 7134983 w 8677694"/>
              <a:gd name="connsiteY3" fmla="*/ 669680 h 808291"/>
              <a:gd name="connsiteX4" fmla="*/ 313769 w 8677694"/>
              <a:gd name="connsiteY4" fmla="*/ 764273 h 808291"/>
              <a:gd name="connsiteX5" fmla="*/ 1406845 w 8677694"/>
              <a:gd name="connsiteY5" fmla="*/ 49570 h 808291"/>
              <a:gd name="connsiteX6" fmla="*/ 3750652 w 8677694"/>
              <a:gd name="connsiteY6" fmla="*/ 60080 h 808291"/>
              <a:gd name="connsiteX7" fmla="*/ 4644031 w 8677694"/>
              <a:gd name="connsiteY7" fmla="*/ 70591 h 808291"/>
              <a:gd name="connsiteX8" fmla="*/ 4644031 w 8677694"/>
              <a:gd name="connsiteY8" fmla="*/ 70591 h 8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694" h="808291">
                <a:moveTo>
                  <a:pt x="408362" y="228246"/>
                </a:moveTo>
                <a:cubicBezTo>
                  <a:pt x="958403" y="144163"/>
                  <a:pt x="1508445" y="60080"/>
                  <a:pt x="2836252" y="49570"/>
                </a:cubicBezTo>
                <a:cubicBezTo>
                  <a:pt x="4164059" y="39060"/>
                  <a:pt x="7658748" y="61832"/>
                  <a:pt x="8375203" y="165184"/>
                </a:cubicBezTo>
                <a:cubicBezTo>
                  <a:pt x="9091658" y="268536"/>
                  <a:pt x="8478555" y="569832"/>
                  <a:pt x="7134983" y="669680"/>
                </a:cubicBezTo>
                <a:cubicBezTo>
                  <a:pt x="5791411" y="769528"/>
                  <a:pt x="1268459" y="867625"/>
                  <a:pt x="313769" y="764273"/>
                </a:cubicBezTo>
                <a:cubicBezTo>
                  <a:pt x="-640921" y="660921"/>
                  <a:pt x="834031" y="166935"/>
                  <a:pt x="1406845" y="49570"/>
                </a:cubicBezTo>
                <a:cubicBezTo>
                  <a:pt x="1979659" y="-67795"/>
                  <a:pt x="3750652" y="60080"/>
                  <a:pt x="3750652" y="60080"/>
                </a:cubicBezTo>
                <a:lnTo>
                  <a:pt x="4644031" y="70591"/>
                </a:lnTo>
                <a:lnTo>
                  <a:pt x="4644031" y="7059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19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13</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Implementing ORCID at PPPL</a:t>
            </a:r>
          </a:p>
        </p:txBody>
      </p:sp>
      <p:sp>
        <p:nvSpPr>
          <p:cNvPr id="6" name="Rectangle 5">
            <a:extLst>
              <a:ext uri="{FF2B5EF4-FFF2-40B4-BE49-F238E27FC236}">
                <a16:creationId xmlns:a16="http://schemas.microsoft.com/office/drawing/2014/main" id="{0265EDE9-B892-E24D-85A8-57820E3AC815}"/>
              </a:ext>
            </a:extLst>
          </p:cNvPr>
          <p:cNvSpPr/>
          <p:nvPr/>
        </p:nvSpPr>
        <p:spPr>
          <a:xfrm>
            <a:off x="304800" y="2394489"/>
            <a:ext cx="1219200" cy="34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Aug 20</a:t>
            </a:r>
          </a:p>
        </p:txBody>
      </p:sp>
      <p:sp>
        <p:nvSpPr>
          <p:cNvPr id="10" name="Rectangle 9">
            <a:extLst>
              <a:ext uri="{FF2B5EF4-FFF2-40B4-BE49-F238E27FC236}">
                <a16:creationId xmlns:a16="http://schemas.microsoft.com/office/drawing/2014/main" id="{98E9BE05-9E3C-9D40-83D1-111CF17CB1D6}"/>
              </a:ext>
            </a:extLst>
          </p:cNvPr>
          <p:cNvSpPr/>
          <p:nvPr/>
        </p:nvSpPr>
        <p:spPr>
          <a:xfrm>
            <a:off x="1523707" y="2394488"/>
            <a:ext cx="1219200" cy="34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Sept 20</a:t>
            </a:r>
          </a:p>
        </p:txBody>
      </p:sp>
      <p:sp>
        <p:nvSpPr>
          <p:cNvPr id="11" name="Rectangle 10">
            <a:extLst>
              <a:ext uri="{FF2B5EF4-FFF2-40B4-BE49-F238E27FC236}">
                <a16:creationId xmlns:a16="http://schemas.microsoft.com/office/drawing/2014/main" id="{D9088D17-3E5D-E44E-9EED-3DA637DCFD88}"/>
              </a:ext>
            </a:extLst>
          </p:cNvPr>
          <p:cNvSpPr/>
          <p:nvPr/>
        </p:nvSpPr>
        <p:spPr>
          <a:xfrm>
            <a:off x="2743200" y="2395799"/>
            <a:ext cx="1219200" cy="34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Oct 20</a:t>
            </a:r>
          </a:p>
        </p:txBody>
      </p:sp>
      <p:sp>
        <p:nvSpPr>
          <p:cNvPr id="13" name="Rectangle 12">
            <a:extLst>
              <a:ext uri="{FF2B5EF4-FFF2-40B4-BE49-F238E27FC236}">
                <a16:creationId xmlns:a16="http://schemas.microsoft.com/office/drawing/2014/main" id="{8FFD72A3-A888-4540-A64E-649FCF859666}"/>
              </a:ext>
            </a:extLst>
          </p:cNvPr>
          <p:cNvSpPr/>
          <p:nvPr/>
        </p:nvSpPr>
        <p:spPr>
          <a:xfrm>
            <a:off x="7326732" y="2385655"/>
            <a:ext cx="1664868" cy="34871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March CY21</a:t>
            </a:r>
          </a:p>
        </p:txBody>
      </p:sp>
      <p:sp>
        <p:nvSpPr>
          <p:cNvPr id="14" name="Rectangle 13">
            <a:extLst>
              <a:ext uri="{FF2B5EF4-FFF2-40B4-BE49-F238E27FC236}">
                <a16:creationId xmlns:a16="http://schemas.microsoft.com/office/drawing/2014/main" id="{CF317C30-D69D-B144-9E84-EAE21F3BC73F}"/>
              </a:ext>
            </a:extLst>
          </p:cNvPr>
          <p:cNvSpPr/>
          <p:nvPr/>
        </p:nvSpPr>
        <p:spPr>
          <a:xfrm>
            <a:off x="5181600" y="2394487"/>
            <a:ext cx="1219200" cy="34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 20</a:t>
            </a:r>
          </a:p>
        </p:txBody>
      </p:sp>
      <p:sp>
        <p:nvSpPr>
          <p:cNvPr id="15" name="Rectangle 14">
            <a:extLst>
              <a:ext uri="{FF2B5EF4-FFF2-40B4-BE49-F238E27FC236}">
                <a16:creationId xmlns:a16="http://schemas.microsoft.com/office/drawing/2014/main" id="{7592383E-0F40-BE42-8267-13FE7EBC9F8F}"/>
              </a:ext>
            </a:extLst>
          </p:cNvPr>
          <p:cNvSpPr/>
          <p:nvPr/>
        </p:nvSpPr>
        <p:spPr>
          <a:xfrm>
            <a:off x="3962400" y="2395799"/>
            <a:ext cx="1219200" cy="34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Nov 20</a:t>
            </a:r>
          </a:p>
        </p:txBody>
      </p:sp>
      <p:cxnSp>
        <p:nvCxnSpPr>
          <p:cNvPr id="16" name="Straight Connector 15">
            <a:extLst>
              <a:ext uri="{FF2B5EF4-FFF2-40B4-BE49-F238E27FC236}">
                <a16:creationId xmlns:a16="http://schemas.microsoft.com/office/drawing/2014/main" id="{649547AC-CF87-B34B-AB34-EC12075CDC7F}"/>
              </a:ext>
            </a:extLst>
          </p:cNvPr>
          <p:cNvCxnSpPr>
            <a:cxnSpLocks/>
          </p:cNvCxnSpPr>
          <p:nvPr/>
        </p:nvCxnSpPr>
        <p:spPr>
          <a:xfrm>
            <a:off x="990600" y="2743198"/>
            <a:ext cx="0" cy="6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85599A-33B7-144D-BF96-B0715C3D39DE}"/>
              </a:ext>
            </a:extLst>
          </p:cNvPr>
          <p:cNvCxnSpPr>
            <a:cxnSpLocks/>
          </p:cNvCxnSpPr>
          <p:nvPr/>
        </p:nvCxnSpPr>
        <p:spPr>
          <a:xfrm>
            <a:off x="3429000" y="2743198"/>
            <a:ext cx="0" cy="6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810748-0326-E940-A78A-17EF781351A0}"/>
              </a:ext>
            </a:extLst>
          </p:cNvPr>
          <p:cNvCxnSpPr>
            <a:cxnSpLocks/>
          </p:cNvCxnSpPr>
          <p:nvPr/>
        </p:nvCxnSpPr>
        <p:spPr>
          <a:xfrm>
            <a:off x="4580605" y="1743769"/>
            <a:ext cx="0" cy="6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C6B09D-69A1-FB4D-8A68-7039D0E947FC}"/>
              </a:ext>
            </a:extLst>
          </p:cNvPr>
          <p:cNvCxnSpPr>
            <a:cxnSpLocks/>
          </p:cNvCxnSpPr>
          <p:nvPr/>
        </p:nvCxnSpPr>
        <p:spPr>
          <a:xfrm>
            <a:off x="5838087" y="2743198"/>
            <a:ext cx="0" cy="6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331B66-3769-8F45-8A6E-1281672F6526}"/>
              </a:ext>
            </a:extLst>
          </p:cNvPr>
          <p:cNvCxnSpPr>
            <a:cxnSpLocks/>
          </p:cNvCxnSpPr>
          <p:nvPr/>
        </p:nvCxnSpPr>
        <p:spPr>
          <a:xfrm>
            <a:off x="8201207" y="1743768"/>
            <a:ext cx="0" cy="641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2872E8D-1739-6946-9B1F-D941F2550CCB}"/>
              </a:ext>
            </a:extLst>
          </p:cNvPr>
          <p:cNvCxnSpPr/>
          <p:nvPr/>
        </p:nvCxnSpPr>
        <p:spPr>
          <a:xfrm>
            <a:off x="6477000" y="2568842"/>
            <a:ext cx="762000" cy="0"/>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923CAA9F-596D-264D-9832-E50AC085AEC9}"/>
              </a:ext>
            </a:extLst>
          </p:cNvPr>
          <p:cNvSpPr/>
          <p:nvPr/>
        </p:nvSpPr>
        <p:spPr>
          <a:xfrm>
            <a:off x="114307" y="3200400"/>
            <a:ext cx="1752585" cy="997444"/>
          </a:xfrm>
          <a:prstGeom prst="roundRect">
            <a:avLst/>
          </a:prstGeom>
          <a:solidFill>
            <a:srgbClr val="8EA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Become DOE consortium member</a:t>
            </a:r>
          </a:p>
        </p:txBody>
      </p:sp>
      <p:sp>
        <p:nvSpPr>
          <p:cNvPr id="29" name="Rounded Rectangle 28">
            <a:extLst>
              <a:ext uri="{FF2B5EF4-FFF2-40B4-BE49-F238E27FC236}">
                <a16:creationId xmlns:a16="http://schemas.microsoft.com/office/drawing/2014/main" id="{0059D246-14AA-DD4D-92F4-3C52CED5F35B}"/>
              </a:ext>
            </a:extLst>
          </p:cNvPr>
          <p:cNvSpPr/>
          <p:nvPr/>
        </p:nvSpPr>
        <p:spPr>
          <a:xfrm>
            <a:off x="2345815" y="3170246"/>
            <a:ext cx="2287729" cy="1752600"/>
          </a:xfrm>
          <a:prstGeom prst="roundRect">
            <a:avLst/>
          </a:prstGeom>
          <a:solidFill>
            <a:srgbClr val="8EA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Test upgraded functions and workflows/</a:t>
            </a:r>
          </a:p>
          <a:p>
            <a:pPr algn="ctr"/>
            <a:r>
              <a:rPr lang="en-US" sz="2000" dirty="0">
                <a:latin typeface="Calibri" panose="020F0502020204030204" pitchFamily="34" charset="0"/>
                <a:cs typeface="Calibri" panose="020F0502020204030204" pitchFamily="34" charset="0"/>
              </a:rPr>
              <a:t>Deploy working group for analysis</a:t>
            </a:r>
          </a:p>
        </p:txBody>
      </p:sp>
      <p:sp>
        <p:nvSpPr>
          <p:cNvPr id="30" name="Rounded Rectangle 29">
            <a:extLst>
              <a:ext uri="{FF2B5EF4-FFF2-40B4-BE49-F238E27FC236}">
                <a16:creationId xmlns:a16="http://schemas.microsoft.com/office/drawing/2014/main" id="{169185B8-8EB6-DC4A-9D63-77EE7DB73B97}"/>
              </a:ext>
            </a:extLst>
          </p:cNvPr>
          <p:cNvSpPr/>
          <p:nvPr/>
        </p:nvSpPr>
        <p:spPr>
          <a:xfrm>
            <a:off x="3466944" y="1019221"/>
            <a:ext cx="2186057" cy="997444"/>
          </a:xfrm>
          <a:prstGeom prst="roundRect">
            <a:avLst/>
          </a:prstGeom>
          <a:solidFill>
            <a:srgbClr val="8EA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Identify processes for improvement via APIs</a:t>
            </a:r>
          </a:p>
        </p:txBody>
      </p:sp>
      <p:sp>
        <p:nvSpPr>
          <p:cNvPr id="31" name="Rounded Rectangle 30">
            <a:extLst>
              <a:ext uri="{FF2B5EF4-FFF2-40B4-BE49-F238E27FC236}">
                <a16:creationId xmlns:a16="http://schemas.microsoft.com/office/drawing/2014/main" id="{2EBFA318-64DB-C443-84D5-482127559AC7}"/>
              </a:ext>
            </a:extLst>
          </p:cNvPr>
          <p:cNvSpPr/>
          <p:nvPr/>
        </p:nvSpPr>
        <p:spPr>
          <a:xfrm>
            <a:off x="4926718" y="3196273"/>
            <a:ext cx="1822738" cy="997444"/>
          </a:xfrm>
          <a:prstGeom prst="roundRect">
            <a:avLst/>
          </a:prstGeom>
          <a:solidFill>
            <a:srgbClr val="8EA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Schedule departmental presentations</a:t>
            </a:r>
          </a:p>
        </p:txBody>
      </p:sp>
      <p:sp>
        <p:nvSpPr>
          <p:cNvPr id="32" name="Rounded Rectangle 31">
            <a:extLst>
              <a:ext uri="{FF2B5EF4-FFF2-40B4-BE49-F238E27FC236}">
                <a16:creationId xmlns:a16="http://schemas.microsoft.com/office/drawing/2014/main" id="{5072D608-858F-1B40-B29B-EFC39DAFF254}"/>
              </a:ext>
            </a:extLst>
          </p:cNvPr>
          <p:cNvSpPr/>
          <p:nvPr/>
        </p:nvSpPr>
        <p:spPr>
          <a:xfrm>
            <a:off x="7247797" y="1019221"/>
            <a:ext cx="1822738" cy="997444"/>
          </a:xfrm>
          <a:prstGeom prst="roundRect">
            <a:avLst/>
          </a:prstGeom>
          <a:solidFill>
            <a:srgbClr val="8EA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Complete all departmental presentations</a:t>
            </a:r>
          </a:p>
        </p:txBody>
      </p:sp>
      <p:sp>
        <p:nvSpPr>
          <p:cNvPr id="33" name="TextBox 32">
            <a:extLst>
              <a:ext uri="{FF2B5EF4-FFF2-40B4-BE49-F238E27FC236}">
                <a16:creationId xmlns:a16="http://schemas.microsoft.com/office/drawing/2014/main" id="{F398FFC0-BD14-2B4D-9D19-0549A7BB08DB}"/>
              </a:ext>
            </a:extLst>
          </p:cNvPr>
          <p:cNvSpPr txBox="1"/>
          <p:nvPr/>
        </p:nvSpPr>
        <p:spPr>
          <a:xfrm>
            <a:off x="613542" y="4572000"/>
            <a:ext cx="6037909" cy="477054"/>
          </a:xfrm>
          <a:prstGeom prst="rect">
            <a:avLst/>
          </a:prstGeom>
          <a:noFill/>
        </p:spPr>
        <p:txBody>
          <a:bodyPr wrap="square" rtlCol="0">
            <a:spAutoFit/>
          </a:bodyPr>
          <a:lstStyle/>
          <a:p>
            <a:r>
              <a:rPr lang="en-US" sz="2500" b="1" u="sng" dirty="0"/>
              <a:t>…And then?</a:t>
            </a:r>
          </a:p>
        </p:txBody>
      </p:sp>
      <p:sp>
        <p:nvSpPr>
          <p:cNvPr id="34" name="Rectangle 33">
            <a:extLst>
              <a:ext uri="{FF2B5EF4-FFF2-40B4-BE49-F238E27FC236}">
                <a16:creationId xmlns:a16="http://schemas.microsoft.com/office/drawing/2014/main" id="{E6C897F3-DCC4-C14E-8779-2CDCD3D52EAC}"/>
              </a:ext>
            </a:extLst>
          </p:cNvPr>
          <p:cNvSpPr/>
          <p:nvPr/>
        </p:nvSpPr>
        <p:spPr>
          <a:xfrm>
            <a:off x="457200" y="5029200"/>
            <a:ext cx="8613335" cy="738664"/>
          </a:xfrm>
          <a:prstGeom prst="rect">
            <a:avLst/>
          </a:prstGeom>
        </p:spPr>
        <p:txBody>
          <a:bodyPr wrap="square">
            <a:spAutoFit/>
          </a:bodyPr>
          <a:lstStyle/>
          <a:p>
            <a:r>
              <a:rPr lang="en-US" sz="2100" b="1" dirty="0"/>
              <a:t>PPPL will need all PPPL researchers to commit to creating research profiles to pursue these integrated processes for true automation of data.</a:t>
            </a:r>
          </a:p>
        </p:txBody>
      </p:sp>
    </p:spTree>
    <p:extLst>
      <p:ext uri="{BB962C8B-B14F-4D97-AF65-F5344CB8AC3E}">
        <p14:creationId xmlns:p14="http://schemas.microsoft.com/office/powerpoint/2010/main" val="32819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14</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Identifying Trusted Users</a:t>
            </a:r>
          </a:p>
        </p:txBody>
      </p:sp>
      <p:sp>
        <p:nvSpPr>
          <p:cNvPr id="7" name="TextBox 6">
            <a:extLst>
              <a:ext uri="{FF2B5EF4-FFF2-40B4-BE49-F238E27FC236}">
                <a16:creationId xmlns:a16="http://schemas.microsoft.com/office/drawing/2014/main" id="{0EF61AAD-D670-4E46-9962-9ED079D302BD}"/>
              </a:ext>
            </a:extLst>
          </p:cNvPr>
          <p:cNvSpPr txBox="1"/>
          <p:nvPr/>
        </p:nvSpPr>
        <p:spPr>
          <a:xfrm>
            <a:off x="762000" y="3805976"/>
            <a:ext cx="6697218" cy="2308324"/>
          </a:xfrm>
          <a:prstGeom prst="rect">
            <a:avLst/>
          </a:prstGeom>
          <a:noFill/>
        </p:spPr>
        <p:txBody>
          <a:bodyPr wrap="none" rtlCol="0">
            <a:spAutoFit/>
          </a:bodyPr>
          <a:lstStyle/>
          <a:p>
            <a:r>
              <a:rPr lang="en-US" dirty="0"/>
              <a:t>Trusted Users can:</a:t>
            </a:r>
          </a:p>
          <a:p>
            <a:pPr marL="742950" lvl="1" indent="-285750">
              <a:buFont typeface="Arial" panose="020B0604020202020204" pitchFamily="34" charset="0"/>
              <a:buChar char="•"/>
            </a:pPr>
            <a:r>
              <a:rPr lang="en-US" dirty="0"/>
              <a:t>Set up automated reporting from databases</a:t>
            </a:r>
          </a:p>
          <a:p>
            <a:pPr marL="742950" lvl="1" indent="-285750">
              <a:buFont typeface="Arial" panose="020B0604020202020204" pitchFamily="34" charset="0"/>
              <a:buChar char="•"/>
            </a:pPr>
            <a:r>
              <a:rPr lang="en-US" dirty="0"/>
              <a:t>“Clean” publications lists for duplicates and metadata errors</a:t>
            </a:r>
          </a:p>
          <a:p>
            <a:pPr marL="742950" lvl="1" indent="-285750">
              <a:buFont typeface="Arial" panose="020B0604020202020204" pitchFamily="34" charset="0"/>
              <a:buChar char="•"/>
            </a:pPr>
            <a:r>
              <a:rPr lang="en-US" dirty="0"/>
              <a:t>Compile consistent data call responses</a:t>
            </a:r>
          </a:p>
          <a:p>
            <a:pPr marL="742950" lvl="1" indent="-285750">
              <a:buFont typeface="Arial" panose="020B0604020202020204" pitchFamily="34" charset="0"/>
              <a:buChar char="•"/>
            </a:pPr>
            <a:r>
              <a:rPr lang="en-US" dirty="0"/>
              <a:t>Assist with CV management for promotion, grant applications</a:t>
            </a:r>
          </a:p>
          <a:p>
            <a:pPr marL="742950" lvl="1" indent="-285750">
              <a:buFont typeface="Arial" panose="020B0604020202020204" pitchFamily="34" charset="0"/>
              <a:buChar char="•"/>
            </a:pPr>
            <a:r>
              <a:rPr lang="en-US" dirty="0"/>
              <a:t>Provide one-on-one assistance when needed</a:t>
            </a:r>
          </a:p>
          <a:p>
            <a:endParaRPr lang="en-US" dirty="0"/>
          </a:p>
          <a:p>
            <a:endParaRPr lang="en-US" dirty="0"/>
          </a:p>
        </p:txBody>
      </p:sp>
      <p:sp>
        <p:nvSpPr>
          <p:cNvPr id="4" name="TextBox 3">
            <a:extLst>
              <a:ext uri="{FF2B5EF4-FFF2-40B4-BE49-F238E27FC236}">
                <a16:creationId xmlns:a16="http://schemas.microsoft.com/office/drawing/2014/main" id="{1BA0CCC1-E118-714D-8FF6-325D68B66A34}"/>
              </a:ext>
            </a:extLst>
          </p:cNvPr>
          <p:cNvSpPr txBox="1"/>
          <p:nvPr/>
        </p:nvSpPr>
        <p:spPr>
          <a:xfrm>
            <a:off x="609600" y="1179136"/>
            <a:ext cx="6705600" cy="400110"/>
          </a:xfrm>
          <a:prstGeom prst="rect">
            <a:avLst/>
          </a:prstGeom>
          <a:noFill/>
        </p:spPr>
        <p:txBody>
          <a:bodyPr wrap="square" rtlCol="0">
            <a:spAutoFit/>
          </a:bodyPr>
          <a:lstStyle/>
          <a:p>
            <a:r>
              <a:rPr lang="en-US" sz="2000" b="1" dirty="0">
                <a:solidFill>
                  <a:schemeClr val="tx1">
                    <a:lumMod val="65000"/>
                    <a:lumOff val="35000"/>
                  </a:schemeClr>
                </a:solidFill>
              </a:rPr>
              <a:t>How do I create a profile? </a:t>
            </a:r>
          </a:p>
        </p:txBody>
      </p:sp>
      <p:sp>
        <p:nvSpPr>
          <p:cNvPr id="6" name="TextBox 5">
            <a:extLst>
              <a:ext uri="{FF2B5EF4-FFF2-40B4-BE49-F238E27FC236}">
                <a16:creationId xmlns:a16="http://schemas.microsoft.com/office/drawing/2014/main" id="{340FDDB6-5B9F-BF4B-AF2F-42D511DDDAF5}"/>
              </a:ext>
            </a:extLst>
          </p:cNvPr>
          <p:cNvSpPr txBox="1"/>
          <p:nvPr/>
        </p:nvSpPr>
        <p:spPr>
          <a:xfrm>
            <a:off x="753894" y="3363985"/>
            <a:ext cx="6096000" cy="369332"/>
          </a:xfrm>
          <a:prstGeom prst="rect">
            <a:avLst/>
          </a:prstGeom>
          <a:noFill/>
        </p:spPr>
        <p:txBody>
          <a:bodyPr wrap="square" rtlCol="0">
            <a:spAutoFit/>
          </a:bodyPr>
          <a:lstStyle/>
          <a:p>
            <a:r>
              <a:rPr lang="en-US" b="1" dirty="0"/>
              <a:t>PPPL “Trusted Users” Program – a train-the-trainer model</a:t>
            </a:r>
          </a:p>
        </p:txBody>
      </p:sp>
      <p:sp>
        <p:nvSpPr>
          <p:cNvPr id="10" name="Rectangle 9">
            <a:extLst>
              <a:ext uri="{FF2B5EF4-FFF2-40B4-BE49-F238E27FC236}">
                <a16:creationId xmlns:a16="http://schemas.microsoft.com/office/drawing/2014/main" id="{3467C2D6-58BA-AB4D-9B5A-B8D9F2968AF5}"/>
              </a:ext>
            </a:extLst>
          </p:cNvPr>
          <p:cNvSpPr/>
          <p:nvPr/>
        </p:nvSpPr>
        <p:spPr>
          <a:xfrm>
            <a:off x="3753322" y="2448243"/>
            <a:ext cx="2088777" cy="400110"/>
          </a:xfrm>
          <a:prstGeom prst="rect">
            <a:avLst/>
          </a:prstGeom>
        </p:spPr>
        <p:txBody>
          <a:bodyPr wrap="none">
            <a:spAutoFit/>
          </a:bodyPr>
          <a:lstStyle/>
          <a:p>
            <a:r>
              <a:rPr lang="en-US" sz="2000" b="1" dirty="0">
                <a:solidFill>
                  <a:schemeClr val="accent6">
                    <a:lumMod val="75000"/>
                  </a:schemeClr>
                </a:solidFill>
              </a:rPr>
              <a:t>Where do I start? </a:t>
            </a:r>
          </a:p>
        </p:txBody>
      </p:sp>
      <p:sp>
        <p:nvSpPr>
          <p:cNvPr id="11" name="Rectangle 10">
            <a:extLst>
              <a:ext uri="{FF2B5EF4-FFF2-40B4-BE49-F238E27FC236}">
                <a16:creationId xmlns:a16="http://schemas.microsoft.com/office/drawing/2014/main" id="{B961CEB3-1CEF-E541-B738-4AC02BA3ED9A}"/>
              </a:ext>
            </a:extLst>
          </p:cNvPr>
          <p:cNvSpPr/>
          <p:nvPr/>
        </p:nvSpPr>
        <p:spPr>
          <a:xfrm rot="20986269">
            <a:off x="1409398" y="1707743"/>
            <a:ext cx="3942281" cy="707886"/>
          </a:xfrm>
          <a:prstGeom prst="rect">
            <a:avLst/>
          </a:prstGeom>
        </p:spPr>
        <p:txBody>
          <a:bodyPr wrap="square">
            <a:spAutoFit/>
          </a:bodyPr>
          <a:lstStyle/>
          <a:p>
            <a:r>
              <a:rPr lang="en-US" sz="2000" b="1" dirty="0">
                <a:solidFill>
                  <a:schemeClr val="accent6">
                    <a:lumMod val="75000"/>
                  </a:schemeClr>
                </a:solidFill>
              </a:rPr>
              <a:t>What if I don’t have time to maintain my profile? </a:t>
            </a:r>
          </a:p>
        </p:txBody>
      </p:sp>
      <p:sp>
        <p:nvSpPr>
          <p:cNvPr id="12" name="Rectangle 11">
            <a:extLst>
              <a:ext uri="{FF2B5EF4-FFF2-40B4-BE49-F238E27FC236}">
                <a16:creationId xmlns:a16="http://schemas.microsoft.com/office/drawing/2014/main" id="{95464E25-2A0F-454F-B34B-CCE059FDC0DD}"/>
              </a:ext>
            </a:extLst>
          </p:cNvPr>
          <p:cNvSpPr/>
          <p:nvPr/>
        </p:nvSpPr>
        <p:spPr>
          <a:xfrm rot="243319">
            <a:off x="4954701" y="1842886"/>
            <a:ext cx="2874441" cy="400110"/>
          </a:xfrm>
          <a:prstGeom prst="rect">
            <a:avLst/>
          </a:prstGeom>
        </p:spPr>
        <p:txBody>
          <a:bodyPr wrap="none">
            <a:spAutoFit/>
          </a:bodyPr>
          <a:lstStyle/>
          <a:p>
            <a:r>
              <a:rPr lang="en-US" sz="2000" b="1" dirty="0">
                <a:solidFill>
                  <a:schemeClr val="tx1">
                    <a:lumMod val="65000"/>
                    <a:lumOff val="35000"/>
                  </a:schemeClr>
                </a:solidFill>
              </a:rPr>
              <a:t>What if I have questions?</a:t>
            </a:r>
          </a:p>
        </p:txBody>
      </p:sp>
    </p:spTree>
    <p:extLst>
      <p:ext uri="{BB962C8B-B14F-4D97-AF65-F5344CB8AC3E}">
        <p14:creationId xmlns:p14="http://schemas.microsoft.com/office/powerpoint/2010/main" val="38806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B4FB63-AD9E-924A-9132-AADB09CB799C}"/>
              </a:ext>
            </a:extLst>
          </p:cNvPr>
          <p:cNvPicPr/>
          <p:nvPr/>
        </p:nvPicPr>
        <p:blipFill rotWithShape="1">
          <a:blip r:embed="rId2"/>
          <a:srcRect l="6367" t="30060" r="6612" b="8732"/>
          <a:stretch/>
        </p:blipFill>
        <p:spPr bwMode="auto">
          <a:xfrm>
            <a:off x="304800" y="2438400"/>
            <a:ext cx="8378190" cy="358520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CA8A99D-5E37-BA46-BE15-71242CC606D3}"/>
              </a:ext>
            </a:extLst>
          </p:cNvPr>
          <p:cNvPicPr/>
          <p:nvPr/>
        </p:nvPicPr>
        <p:blipFill rotWithShape="1">
          <a:blip r:embed="rId3"/>
          <a:srcRect l="4868" t="12891" r="49476" b="62729"/>
          <a:stretch/>
        </p:blipFill>
        <p:spPr bwMode="auto">
          <a:xfrm>
            <a:off x="200552" y="1038832"/>
            <a:ext cx="4648200" cy="1628168"/>
          </a:xfrm>
          <a:prstGeom prst="rect">
            <a:avLst/>
          </a:prstGeom>
          <a:ln>
            <a:noFill/>
          </a:ln>
          <a:extLst>
            <a:ext uri="{53640926-AAD7-44D8-BBD7-CCE9431645EC}">
              <a14:shadowObscured xmlns:a14="http://schemas.microsoft.com/office/drawing/2010/main"/>
            </a:ext>
          </a:extLst>
        </p:spPr>
      </p:pic>
      <p:sp>
        <p:nvSpPr>
          <p:cNvPr id="12" name="Cloud 11">
            <a:extLst>
              <a:ext uri="{FF2B5EF4-FFF2-40B4-BE49-F238E27FC236}">
                <a16:creationId xmlns:a16="http://schemas.microsoft.com/office/drawing/2014/main" id="{40ED46EC-2077-3B4A-9366-20C3D96DB350}"/>
              </a:ext>
            </a:extLst>
          </p:cNvPr>
          <p:cNvSpPr/>
          <p:nvPr/>
        </p:nvSpPr>
        <p:spPr>
          <a:xfrm>
            <a:off x="4395524" y="872683"/>
            <a:ext cx="4748476" cy="2251511"/>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360056" y="6227991"/>
            <a:ext cx="2478031" cy="493483"/>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Identifying Trusted Users</a:t>
            </a:r>
          </a:p>
        </p:txBody>
      </p:sp>
      <p:sp>
        <p:nvSpPr>
          <p:cNvPr id="6" name="TextBox 5">
            <a:extLst>
              <a:ext uri="{FF2B5EF4-FFF2-40B4-BE49-F238E27FC236}">
                <a16:creationId xmlns:a16="http://schemas.microsoft.com/office/drawing/2014/main" id="{D9324EE9-066E-974C-BFB8-B8A7504BDE06}"/>
              </a:ext>
            </a:extLst>
          </p:cNvPr>
          <p:cNvSpPr txBox="1"/>
          <p:nvPr/>
        </p:nvSpPr>
        <p:spPr>
          <a:xfrm>
            <a:off x="4848752" y="1162221"/>
            <a:ext cx="4371448" cy="1246495"/>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A successful test case: </a:t>
            </a:r>
          </a:p>
          <a:p>
            <a:r>
              <a:rPr lang="en-US" sz="2500" dirty="0">
                <a:latin typeface="Arial" panose="020B0604020202020204" pitchFamily="34" charset="0"/>
                <a:cs typeface="Arial" panose="020B0604020202020204" pitchFamily="34" charset="0"/>
              </a:rPr>
              <a:t>Raffi </a:t>
            </a:r>
            <a:r>
              <a:rPr lang="en-US" sz="2500" dirty="0" err="1">
                <a:latin typeface="Arial" panose="020B0604020202020204" pitchFamily="34" charset="0"/>
                <a:cs typeface="Arial" panose="020B0604020202020204" pitchFamily="34" charset="0"/>
              </a:rPr>
              <a:t>Nazikian</a:t>
            </a:r>
            <a:r>
              <a:rPr lang="en-US" sz="2500" dirty="0">
                <a:latin typeface="Arial" panose="020B0604020202020204" pitchFamily="34" charset="0"/>
                <a:cs typeface="Arial" panose="020B0604020202020204" pitchFamily="34" charset="0"/>
              </a:rPr>
              <a:t> = author; </a:t>
            </a:r>
          </a:p>
          <a:p>
            <a:r>
              <a:rPr lang="en-US" sz="2500" dirty="0">
                <a:latin typeface="Arial" panose="020B0604020202020204" pitchFamily="34" charset="0"/>
                <a:cs typeface="Arial" panose="020B0604020202020204" pitchFamily="34" charset="0"/>
              </a:rPr>
              <a:t>Henry Munoz = Trusted User</a:t>
            </a:r>
          </a:p>
        </p:txBody>
      </p:sp>
    </p:spTree>
    <p:extLst>
      <p:ext uri="{BB962C8B-B14F-4D97-AF65-F5344CB8AC3E}">
        <p14:creationId xmlns:p14="http://schemas.microsoft.com/office/powerpoint/2010/main" val="42557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16</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Identifying Trusted Users</a:t>
            </a:r>
          </a:p>
        </p:txBody>
      </p:sp>
      <p:pic>
        <p:nvPicPr>
          <p:cNvPr id="11" name="Picture 10">
            <a:extLst>
              <a:ext uri="{FF2B5EF4-FFF2-40B4-BE49-F238E27FC236}">
                <a16:creationId xmlns:a16="http://schemas.microsoft.com/office/drawing/2014/main" id="{2541F1DE-D87E-104F-A622-730C7029E6E3}"/>
              </a:ext>
            </a:extLst>
          </p:cNvPr>
          <p:cNvPicPr/>
          <p:nvPr/>
        </p:nvPicPr>
        <p:blipFill rotWithShape="1">
          <a:blip r:embed="rId3"/>
          <a:srcRect l="26375" t="13777" r="26122" b="6296"/>
          <a:stretch/>
        </p:blipFill>
        <p:spPr bwMode="auto">
          <a:xfrm>
            <a:off x="228600" y="997443"/>
            <a:ext cx="7391400" cy="5718007"/>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8CA47F2A-5035-1C4E-A4D6-64EB4F7DE76F}"/>
              </a:ext>
            </a:extLst>
          </p:cNvPr>
          <p:cNvPicPr/>
          <p:nvPr/>
        </p:nvPicPr>
        <p:blipFill rotWithShape="1">
          <a:blip r:embed="rId3"/>
          <a:srcRect l="36716" t="79555" r="26122" b="6296"/>
          <a:stretch/>
        </p:blipFill>
        <p:spPr bwMode="auto">
          <a:xfrm>
            <a:off x="228600" y="3810000"/>
            <a:ext cx="8763000" cy="2844938"/>
          </a:xfrm>
          <a:prstGeom prst="rect">
            <a:avLst/>
          </a:prstGeom>
          <a:ln w="98425">
            <a:solidFill>
              <a:schemeClr val="accent1"/>
            </a:solidFill>
          </a:ln>
          <a:extLst>
            <a:ext uri="{53640926-AAD7-44D8-BBD7-CCE9431645EC}">
              <a14:shadowObscured xmlns:a14="http://schemas.microsoft.com/office/drawing/2010/main"/>
            </a:ext>
          </a:extLst>
        </p:spPr>
      </p:pic>
      <p:sp>
        <p:nvSpPr>
          <p:cNvPr id="13" name="Freeform 12">
            <a:extLst>
              <a:ext uri="{FF2B5EF4-FFF2-40B4-BE49-F238E27FC236}">
                <a16:creationId xmlns:a16="http://schemas.microsoft.com/office/drawing/2014/main" id="{94D63737-A575-904D-BB16-EF96500481FF}"/>
              </a:ext>
            </a:extLst>
          </p:cNvPr>
          <p:cNvSpPr/>
          <p:nvPr/>
        </p:nvSpPr>
        <p:spPr>
          <a:xfrm>
            <a:off x="271253" y="5411827"/>
            <a:ext cx="2475014" cy="689656"/>
          </a:xfrm>
          <a:custGeom>
            <a:avLst/>
            <a:gdLst>
              <a:gd name="connsiteX0" fmla="*/ 408362 w 8677694"/>
              <a:gd name="connsiteY0" fmla="*/ 228246 h 808291"/>
              <a:gd name="connsiteX1" fmla="*/ 2836252 w 8677694"/>
              <a:gd name="connsiteY1" fmla="*/ 49570 h 808291"/>
              <a:gd name="connsiteX2" fmla="*/ 8375203 w 8677694"/>
              <a:gd name="connsiteY2" fmla="*/ 165184 h 808291"/>
              <a:gd name="connsiteX3" fmla="*/ 7134983 w 8677694"/>
              <a:gd name="connsiteY3" fmla="*/ 669680 h 808291"/>
              <a:gd name="connsiteX4" fmla="*/ 313769 w 8677694"/>
              <a:gd name="connsiteY4" fmla="*/ 764273 h 808291"/>
              <a:gd name="connsiteX5" fmla="*/ 1406845 w 8677694"/>
              <a:gd name="connsiteY5" fmla="*/ 49570 h 808291"/>
              <a:gd name="connsiteX6" fmla="*/ 3750652 w 8677694"/>
              <a:gd name="connsiteY6" fmla="*/ 60080 h 808291"/>
              <a:gd name="connsiteX7" fmla="*/ 4644031 w 8677694"/>
              <a:gd name="connsiteY7" fmla="*/ 70591 h 808291"/>
              <a:gd name="connsiteX8" fmla="*/ 4644031 w 8677694"/>
              <a:gd name="connsiteY8" fmla="*/ 70591 h 8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694" h="808291">
                <a:moveTo>
                  <a:pt x="408362" y="228246"/>
                </a:moveTo>
                <a:cubicBezTo>
                  <a:pt x="958403" y="144163"/>
                  <a:pt x="1508445" y="60080"/>
                  <a:pt x="2836252" y="49570"/>
                </a:cubicBezTo>
                <a:cubicBezTo>
                  <a:pt x="4164059" y="39060"/>
                  <a:pt x="7658748" y="61832"/>
                  <a:pt x="8375203" y="165184"/>
                </a:cubicBezTo>
                <a:cubicBezTo>
                  <a:pt x="9091658" y="268536"/>
                  <a:pt x="8478555" y="569832"/>
                  <a:pt x="7134983" y="669680"/>
                </a:cubicBezTo>
                <a:cubicBezTo>
                  <a:pt x="5791411" y="769528"/>
                  <a:pt x="1268459" y="867625"/>
                  <a:pt x="313769" y="764273"/>
                </a:cubicBezTo>
                <a:cubicBezTo>
                  <a:pt x="-640921" y="660921"/>
                  <a:pt x="834031" y="166935"/>
                  <a:pt x="1406845" y="49570"/>
                </a:cubicBezTo>
                <a:cubicBezTo>
                  <a:pt x="1979659" y="-67795"/>
                  <a:pt x="3750652" y="60080"/>
                  <a:pt x="3750652" y="60080"/>
                </a:cubicBezTo>
                <a:lnTo>
                  <a:pt x="4644031" y="70591"/>
                </a:lnTo>
                <a:lnTo>
                  <a:pt x="4644031" y="7059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0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17</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Questions?</a:t>
            </a:r>
          </a:p>
        </p:txBody>
      </p:sp>
      <p:sp>
        <p:nvSpPr>
          <p:cNvPr id="7" name="TextBox 6">
            <a:extLst>
              <a:ext uri="{FF2B5EF4-FFF2-40B4-BE49-F238E27FC236}">
                <a16:creationId xmlns:a16="http://schemas.microsoft.com/office/drawing/2014/main" id="{0EF61AAD-D670-4E46-9962-9ED079D302BD}"/>
              </a:ext>
            </a:extLst>
          </p:cNvPr>
          <p:cNvSpPr txBox="1"/>
          <p:nvPr/>
        </p:nvSpPr>
        <p:spPr>
          <a:xfrm>
            <a:off x="1828800" y="1371600"/>
            <a:ext cx="6549390" cy="4616648"/>
          </a:xfrm>
          <a:prstGeom prst="rect">
            <a:avLst/>
          </a:prstGeom>
          <a:noFill/>
        </p:spPr>
        <p:txBody>
          <a:bodyPr wrap="square" rtlCol="0">
            <a:spAutoFit/>
          </a:bodyPr>
          <a:lstStyle/>
          <a:p>
            <a:r>
              <a:rPr lang="en-US" sz="2000" b="1" dirty="0"/>
              <a:t>Aileen Pritch</a:t>
            </a:r>
          </a:p>
          <a:p>
            <a:r>
              <a:rPr lang="en-US" i="1" dirty="0"/>
              <a:t>Manager, Requirements &amp; Publications</a:t>
            </a:r>
          </a:p>
          <a:p>
            <a:r>
              <a:rPr lang="en-US" dirty="0"/>
              <a:t>O: 609-243-2245</a:t>
            </a:r>
          </a:p>
          <a:p>
            <a:r>
              <a:rPr lang="en-US" dirty="0"/>
              <a:t>C: 848-203-4005</a:t>
            </a:r>
          </a:p>
          <a:p>
            <a:r>
              <a:rPr lang="en-US" dirty="0" err="1"/>
              <a:t>apritch@pppl.gov</a:t>
            </a:r>
            <a:endParaRPr lang="en-US" dirty="0"/>
          </a:p>
          <a:p>
            <a:endParaRPr lang="en-US" dirty="0"/>
          </a:p>
          <a:p>
            <a:r>
              <a:rPr lang="en-US" sz="2000" b="1" dirty="0"/>
              <a:t>Anya </a:t>
            </a:r>
            <a:r>
              <a:rPr lang="en-US" sz="2000" b="1" dirty="0" err="1"/>
              <a:t>Bartelmann</a:t>
            </a:r>
            <a:endParaRPr lang="en-US" sz="2000" b="1" dirty="0"/>
          </a:p>
          <a:p>
            <a:r>
              <a:rPr lang="en-US" i="1" dirty="0"/>
              <a:t>Astrophysics, Mathematics, Physics and Plasma Physics Librarian</a:t>
            </a:r>
          </a:p>
          <a:p>
            <a:r>
              <a:rPr lang="en-US" dirty="0"/>
              <a:t>O: 609-258-3150</a:t>
            </a:r>
          </a:p>
          <a:p>
            <a:r>
              <a:rPr lang="en-US" dirty="0" err="1"/>
              <a:t>abartelm@princeton.edu</a:t>
            </a:r>
            <a:r>
              <a:rPr lang="en-US" dirty="0"/>
              <a:t> </a:t>
            </a:r>
          </a:p>
          <a:p>
            <a:endParaRPr lang="en-US" dirty="0"/>
          </a:p>
          <a:p>
            <a:r>
              <a:rPr lang="en-US" sz="2000" b="1" dirty="0"/>
              <a:t>Henry Munoz</a:t>
            </a:r>
          </a:p>
          <a:p>
            <a:r>
              <a:rPr lang="en-US" i="1" dirty="0"/>
              <a:t>Assistant to ITER &amp; Tokamaks Department</a:t>
            </a:r>
          </a:p>
          <a:p>
            <a:r>
              <a:rPr lang="en-US" dirty="0"/>
              <a:t>O: 609-243-3258</a:t>
            </a:r>
          </a:p>
          <a:p>
            <a:r>
              <a:rPr lang="en-US" dirty="0"/>
              <a:t>C: 570-994-5533</a:t>
            </a:r>
          </a:p>
          <a:p>
            <a:r>
              <a:rPr lang="en-US" dirty="0" err="1"/>
              <a:t>hmunoz@pppl.gov</a:t>
            </a:r>
            <a:r>
              <a:rPr lang="en-US" dirty="0"/>
              <a:t> </a:t>
            </a:r>
          </a:p>
        </p:txBody>
      </p:sp>
    </p:spTree>
    <p:extLst>
      <p:ext uri="{BB962C8B-B14F-4D97-AF65-F5344CB8AC3E}">
        <p14:creationId xmlns:p14="http://schemas.microsoft.com/office/powerpoint/2010/main" val="217504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B79AF-AE15-FF46-A052-013931C99438}"/>
              </a:ext>
            </a:extLst>
          </p:cNvPr>
          <p:cNvSpPr txBox="1"/>
          <p:nvPr/>
        </p:nvSpPr>
        <p:spPr>
          <a:xfrm>
            <a:off x="896007" y="1371600"/>
            <a:ext cx="8229600" cy="2814617"/>
          </a:xfrm>
          <a:prstGeom prst="rect">
            <a:avLst/>
          </a:prstGeom>
          <a:noFill/>
        </p:spPr>
        <p:txBody>
          <a:bodyPr wrap="square" rtlCol="0">
            <a:spAutoFit/>
          </a:bodyPr>
          <a:lstStyle/>
          <a:p>
            <a:pPr marL="342900" indent="-342900">
              <a:lnSpc>
                <a:spcPct val="150000"/>
              </a:lnSpc>
              <a:buAutoNum type="arabicPeriod"/>
            </a:pPr>
            <a:r>
              <a:rPr lang="en-US" sz="2000" dirty="0"/>
              <a:t>Project Contacts</a:t>
            </a:r>
          </a:p>
          <a:p>
            <a:pPr marL="342900" indent="-342900">
              <a:lnSpc>
                <a:spcPct val="150000"/>
              </a:lnSpc>
              <a:buAutoNum type="arabicPeriod"/>
            </a:pPr>
            <a:r>
              <a:rPr lang="en-US" sz="2000" dirty="0"/>
              <a:t>Institutional Reporting Challenges</a:t>
            </a:r>
          </a:p>
          <a:p>
            <a:pPr marL="342900" indent="-342900">
              <a:lnSpc>
                <a:spcPct val="150000"/>
              </a:lnSpc>
              <a:buAutoNum type="arabicPeriod"/>
            </a:pPr>
            <a:r>
              <a:rPr lang="en-US" sz="2000" dirty="0"/>
              <a:t>DOE ORCID Consortium</a:t>
            </a:r>
          </a:p>
          <a:p>
            <a:pPr marL="342900" indent="-342900">
              <a:lnSpc>
                <a:spcPct val="150000"/>
              </a:lnSpc>
              <a:buAutoNum type="arabicPeriod"/>
            </a:pPr>
            <a:r>
              <a:rPr lang="en-US" sz="2000" dirty="0"/>
              <a:t>PPPL/Princeton University Data Management Working Group</a:t>
            </a:r>
          </a:p>
          <a:p>
            <a:pPr marL="342900" indent="-342900">
              <a:lnSpc>
                <a:spcPct val="150000"/>
              </a:lnSpc>
              <a:buAutoNum type="arabicPeriod"/>
            </a:pPr>
            <a:r>
              <a:rPr lang="en-US" sz="2000" dirty="0"/>
              <a:t>Implementing ORCID at PPPL</a:t>
            </a:r>
          </a:p>
          <a:p>
            <a:pPr marL="342900" indent="-342900">
              <a:lnSpc>
                <a:spcPct val="150000"/>
              </a:lnSpc>
              <a:buAutoNum type="arabicPeriod"/>
            </a:pPr>
            <a:r>
              <a:rPr lang="en-US" sz="2000" dirty="0"/>
              <a:t>Identifying “Trusted Users”</a:t>
            </a:r>
          </a:p>
        </p:txBody>
      </p:sp>
      <p:sp>
        <p:nvSpPr>
          <p:cNvPr id="5" name="Freeform 4">
            <a:extLst>
              <a:ext uri="{FF2B5EF4-FFF2-40B4-BE49-F238E27FC236}">
                <a16:creationId xmlns:a16="http://schemas.microsoft.com/office/drawing/2014/main" id="{8B167E58-A281-2B44-A679-3A0744C34783}"/>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Presentation Sections</a:t>
            </a:r>
          </a:p>
        </p:txBody>
      </p:sp>
      <p:sp>
        <p:nvSpPr>
          <p:cNvPr id="6" name="Date Placeholder 5">
            <a:extLst>
              <a:ext uri="{FF2B5EF4-FFF2-40B4-BE49-F238E27FC236}">
                <a16:creationId xmlns:a16="http://schemas.microsoft.com/office/drawing/2014/main" id="{C1E7E8DB-A285-0849-A14C-DF4F7E3795FC}"/>
              </a:ext>
            </a:extLst>
          </p:cNvPr>
          <p:cNvSpPr>
            <a:spLocks noGrp="1"/>
          </p:cNvSpPr>
          <p:nvPr>
            <p:ph type="dt" sz="half" idx="6"/>
          </p:nvPr>
        </p:nvSpPr>
        <p:spPr>
          <a:xfrm>
            <a:off x="457200" y="6377940"/>
            <a:ext cx="2103120" cy="276999"/>
          </a:xfrm>
        </p:spPr>
        <p:txBody>
          <a:bodyPr/>
          <a:lstStyle/>
          <a:p>
            <a:r>
              <a:rPr lang="en-US" dirty="0"/>
              <a:t>August 17, 2020</a:t>
            </a:r>
          </a:p>
        </p:txBody>
      </p:sp>
      <p:sp>
        <p:nvSpPr>
          <p:cNvPr id="7" name="Slide Number Placeholder 6">
            <a:extLst>
              <a:ext uri="{FF2B5EF4-FFF2-40B4-BE49-F238E27FC236}">
                <a16:creationId xmlns:a16="http://schemas.microsoft.com/office/drawing/2014/main" id="{9DB12D4D-F10B-8641-9FC5-E592DC527497}"/>
              </a:ext>
            </a:extLst>
          </p:cNvPr>
          <p:cNvSpPr>
            <a:spLocks noGrp="1"/>
          </p:cNvSpPr>
          <p:nvPr>
            <p:ph type="sldNum" sz="quarter" idx="7"/>
          </p:nvPr>
        </p:nvSpPr>
        <p:spPr/>
        <p:txBody>
          <a:bodyPr/>
          <a:lstStyle/>
          <a:p>
            <a:fld id="{B6F15528-21DE-4FAA-801E-634DDDAF4B2B}" type="slidenum">
              <a:rPr lang="en-US" smtClean="0"/>
              <a:t>2</a:t>
            </a:fld>
            <a:endParaRPr lang="en-US" dirty="0"/>
          </a:p>
        </p:txBody>
      </p:sp>
      <p:sp>
        <p:nvSpPr>
          <p:cNvPr id="8" name="object 2">
            <a:extLst>
              <a:ext uri="{FF2B5EF4-FFF2-40B4-BE49-F238E27FC236}">
                <a16:creationId xmlns:a16="http://schemas.microsoft.com/office/drawing/2014/main" id="{A4EE11DB-88E6-6B48-9588-A7434335E87F}"/>
              </a:ext>
            </a:extLst>
          </p:cNvPr>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9830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C2195E6-1CF6-2440-B359-D228800E0196}"/>
              </a:ext>
            </a:extLst>
          </p:cNvPr>
          <p:cNvSpPr/>
          <p:nvPr/>
        </p:nvSpPr>
        <p:spPr>
          <a:xfrm>
            <a:off x="0" y="0"/>
            <a:ext cx="9144000" cy="846520"/>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Project Contacts</a:t>
            </a:r>
          </a:p>
        </p:txBody>
      </p:sp>
      <p:sp>
        <p:nvSpPr>
          <p:cNvPr id="7" name="TextBox 6">
            <a:extLst>
              <a:ext uri="{FF2B5EF4-FFF2-40B4-BE49-F238E27FC236}">
                <a16:creationId xmlns:a16="http://schemas.microsoft.com/office/drawing/2014/main" id="{69FBC462-9CE2-BD42-B5A2-999A0B94FF02}"/>
              </a:ext>
            </a:extLst>
          </p:cNvPr>
          <p:cNvSpPr txBox="1"/>
          <p:nvPr/>
        </p:nvSpPr>
        <p:spPr>
          <a:xfrm>
            <a:off x="0" y="2590800"/>
            <a:ext cx="9144000" cy="877163"/>
          </a:xfrm>
          <a:prstGeom prst="rect">
            <a:avLst/>
          </a:prstGeom>
          <a:noFill/>
        </p:spPr>
        <p:txBody>
          <a:bodyPr wrap="square" rtlCol="0">
            <a:spAutoFit/>
          </a:bodyPr>
          <a:lstStyle/>
          <a:p>
            <a:pPr algn="ctr"/>
            <a:r>
              <a:rPr lang="en-US" sz="1700" b="1" dirty="0"/>
              <a:t>Aileen Pritch</a:t>
            </a:r>
          </a:p>
          <a:p>
            <a:pPr algn="ctr"/>
            <a:r>
              <a:rPr lang="en-US" sz="1700" dirty="0"/>
              <a:t>…for all things Publications &amp; Data Management</a:t>
            </a:r>
          </a:p>
          <a:p>
            <a:pPr algn="ctr"/>
            <a:r>
              <a:rPr lang="en-US" sz="1700" dirty="0"/>
              <a:t>(Call me, text me, email me – I’m here to help!)</a:t>
            </a:r>
          </a:p>
        </p:txBody>
      </p:sp>
      <p:sp>
        <p:nvSpPr>
          <p:cNvPr id="12" name="TextBox 11">
            <a:extLst>
              <a:ext uri="{FF2B5EF4-FFF2-40B4-BE49-F238E27FC236}">
                <a16:creationId xmlns:a16="http://schemas.microsoft.com/office/drawing/2014/main" id="{107A65C1-D03D-7246-9FF3-69D39BD303FD}"/>
              </a:ext>
            </a:extLst>
          </p:cNvPr>
          <p:cNvSpPr txBox="1"/>
          <p:nvPr/>
        </p:nvSpPr>
        <p:spPr>
          <a:xfrm>
            <a:off x="121920" y="5295037"/>
            <a:ext cx="4876800" cy="877163"/>
          </a:xfrm>
          <a:prstGeom prst="rect">
            <a:avLst/>
          </a:prstGeom>
          <a:noFill/>
        </p:spPr>
        <p:txBody>
          <a:bodyPr wrap="square" rtlCol="0">
            <a:spAutoFit/>
          </a:bodyPr>
          <a:lstStyle/>
          <a:p>
            <a:pPr algn="ctr"/>
            <a:r>
              <a:rPr lang="en-US" sz="1700" b="1" dirty="0"/>
              <a:t>Anya </a:t>
            </a:r>
            <a:r>
              <a:rPr lang="en-US" sz="1700" b="1" dirty="0" err="1"/>
              <a:t>Bartelmann</a:t>
            </a:r>
            <a:endParaRPr lang="en-US" sz="1700" b="1" dirty="0"/>
          </a:p>
          <a:p>
            <a:pPr algn="ctr"/>
            <a:r>
              <a:rPr lang="en-US" sz="1700" dirty="0"/>
              <a:t>Library Services, Access to Research and Resources, Research Consultations</a:t>
            </a:r>
          </a:p>
        </p:txBody>
      </p:sp>
      <p:sp>
        <p:nvSpPr>
          <p:cNvPr id="15" name="Date Placeholder 14">
            <a:extLst>
              <a:ext uri="{FF2B5EF4-FFF2-40B4-BE49-F238E27FC236}">
                <a16:creationId xmlns:a16="http://schemas.microsoft.com/office/drawing/2014/main" id="{76188BC2-D54D-A745-B4D9-919F789B257C}"/>
              </a:ext>
            </a:extLst>
          </p:cNvPr>
          <p:cNvSpPr>
            <a:spLocks noGrp="1"/>
          </p:cNvSpPr>
          <p:nvPr>
            <p:ph type="dt" sz="half" idx="6"/>
          </p:nvPr>
        </p:nvSpPr>
        <p:spPr>
          <a:xfrm>
            <a:off x="457200" y="6377940"/>
            <a:ext cx="2103120" cy="276999"/>
          </a:xfrm>
        </p:spPr>
        <p:txBody>
          <a:bodyPr/>
          <a:lstStyle/>
          <a:p>
            <a:r>
              <a:rPr lang="en-US" dirty="0"/>
              <a:t>August 17, 2020</a:t>
            </a:r>
          </a:p>
        </p:txBody>
      </p:sp>
      <p:sp>
        <p:nvSpPr>
          <p:cNvPr id="16" name="Slide Number Placeholder 15">
            <a:extLst>
              <a:ext uri="{FF2B5EF4-FFF2-40B4-BE49-F238E27FC236}">
                <a16:creationId xmlns:a16="http://schemas.microsoft.com/office/drawing/2014/main" id="{6FF7D7C4-4106-7B43-B508-99E3C7C0CFEF}"/>
              </a:ext>
            </a:extLst>
          </p:cNvPr>
          <p:cNvSpPr>
            <a:spLocks noGrp="1"/>
          </p:cNvSpPr>
          <p:nvPr>
            <p:ph type="sldNum" sz="quarter" idx="7"/>
          </p:nvPr>
        </p:nvSpPr>
        <p:spPr/>
        <p:txBody>
          <a:bodyPr/>
          <a:lstStyle/>
          <a:p>
            <a:fld id="{B6F15528-21DE-4FAA-801E-634DDDAF4B2B}" type="slidenum">
              <a:rPr lang="en-US" smtClean="0"/>
              <a:t>3</a:t>
            </a:fld>
            <a:endParaRPr lang="en-US" dirty="0"/>
          </a:p>
        </p:txBody>
      </p:sp>
      <p:sp>
        <p:nvSpPr>
          <p:cNvPr id="17" name="object 2">
            <a:extLst>
              <a:ext uri="{FF2B5EF4-FFF2-40B4-BE49-F238E27FC236}">
                <a16:creationId xmlns:a16="http://schemas.microsoft.com/office/drawing/2014/main" id="{511A10C1-2212-2540-B832-68321A4FBDC5}"/>
              </a:ext>
            </a:extLst>
          </p:cNvPr>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18" name="object 3">
            <a:extLst>
              <a:ext uri="{FF2B5EF4-FFF2-40B4-BE49-F238E27FC236}">
                <a16:creationId xmlns:a16="http://schemas.microsoft.com/office/drawing/2014/main" id="{DC303695-B5D3-9545-87D7-57BC94F111F9}"/>
              </a:ext>
            </a:extLst>
          </p:cNvPr>
          <p:cNvSpPr/>
          <p:nvPr/>
        </p:nvSpPr>
        <p:spPr>
          <a:xfrm>
            <a:off x="457200" y="6172200"/>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19" name="TextBox 18">
            <a:extLst>
              <a:ext uri="{FF2B5EF4-FFF2-40B4-BE49-F238E27FC236}">
                <a16:creationId xmlns:a16="http://schemas.microsoft.com/office/drawing/2014/main" id="{A83A42FD-2D28-C540-A659-39B7101ECC3E}"/>
              </a:ext>
            </a:extLst>
          </p:cNvPr>
          <p:cNvSpPr txBox="1"/>
          <p:nvPr/>
        </p:nvSpPr>
        <p:spPr>
          <a:xfrm>
            <a:off x="5715000" y="5295037"/>
            <a:ext cx="3074903" cy="615553"/>
          </a:xfrm>
          <a:prstGeom prst="rect">
            <a:avLst/>
          </a:prstGeom>
          <a:noFill/>
        </p:spPr>
        <p:txBody>
          <a:bodyPr wrap="square" rtlCol="0">
            <a:spAutoFit/>
          </a:bodyPr>
          <a:lstStyle/>
          <a:p>
            <a:pPr algn="ctr"/>
            <a:r>
              <a:rPr lang="en-US" sz="1700" b="1" dirty="0"/>
              <a:t>Henry Munoz</a:t>
            </a:r>
          </a:p>
          <a:p>
            <a:pPr algn="ctr"/>
            <a:r>
              <a:rPr lang="en-US" sz="1700" dirty="0"/>
              <a:t>ORCID Profile “Trusted User”</a:t>
            </a:r>
          </a:p>
        </p:txBody>
      </p:sp>
      <p:pic>
        <p:nvPicPr>
          <p:cNvPr id="3" name="Picture 2" descr="Aileen Pritch&#10;&#10;Description automatically generated">
            <a:extLst>
              <a:ext uri="{FF2B5EF4-FFF2-40B4-BE49-F238E27FC236}">
                <a16:creationId xmlns:a16="http://schemas.microsoft.com/office/drawing/2014/main" id="{565B19FB-4ED1-514B-85E9-0CAEA0CF1E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157"/>
          <a:stretch/>
        </p:blipFill>
        <p:spPr>
          <a:xfrm>
            <a:off x="3850478" y="914400"/>
            <a:ext cx="1254922" cy="1685584"/>
          </a:xfrm>
          <a:prstGeom prst="rect">
            <a:avLst/>
          </a:prstGeom>
          <a:ln>
            <a:solidFill>
              <a:schemeClr val="tx1"/>
            </a:solidFill>
          </a:ln>
        </p:spPr>
      </p:pic>
      <p:pic>
        <p:nvPicPr>
          <p:cNvPr id="5" name="Picture 4" descr="A person looking at the camera&#10;&#10;Description automatically generated">
            <a:extLst>
              <a:ext uri="{FF2B5EF4-FFF2-40B4-BE49-F238E27FC236}">
                <a16:creationId xmlns:a16="http://schemas.microsoft.com/office/drawing/2014/main" id="{56C277AA-B59D-7F49-A7CB-676C548BA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18" y="3580042"/>
            <a:ext cx="1304204" cy="1746702"/>
          </a:xfrm>
          <a:prstGeom prst="rect">
            <a:avLst/>
          </a:prstGeom>
        </p:spPr>
      </p:pic>
      <p:pic>
        <p:nvPicPr>
          <p:cNvPr id="14" name="Picture 13" descr="Henry Munoz&#10;&#10;Description automatically generated">
            <a:extLst>
              <a:ext uri="{FF2B5EF4-FFF2-40B4-BE49-F238E27FC236}">
                <a16:creationId xmlns:a16="http://schemas.microsoft.com/office/drawing/2014/main" id="{B224D93A-9CA5-A54E-A86F-D18C7AD421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557"/>
          <a:stretch/>
        </p:blipFill>
        <p:spPr>
          <a:xfrm>
            <a:off x="6553610" y="3530818"/>
            <a:ext cx="1447390" cy="1746702"/>
          </a:xfrm>
          <a:prstGeom prst="rect">
            <a:avLst/>
          </a:prstGeom>
          <a:ln w="22225">
            <a:solidFill>
              <a:schemeClr val="tx1"/>
            </a:solidFill>
          </a:ln>
        </p:spPr>
      </p:pic>
    </p:spTree>
    <p:extLst>
      <p:ext uri="{BB962C8B-B14F-4D97-AF65-F5344CB8AC3E}">
        <p14:creationId xmlns:p14="http://schemas.microsoft.com/office/powerpoint/2010/main" val="67567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4</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Institutional Reporting Challenges</a:t>
            </a:r>
          </a:p>
        </p:txBody>
      </p:sp>
      <p:sp>
        <p:nvSpPr>
          <p:cNvPr id="10" name="TextBox 9">
            <a:extLst>
              <a:ext uri="{FF2B5EF4-FFF2-40B4-BE49-F238E27FC236}">
                <a16:creationId xmlns:a16="http://schemas.microsoft.com/office/drawing/2014/main" id="{33A6DB21-07E5-814A-891C-181919967553}"/>
              </a:ext>
            </a:extLst>
          </p:cNvPr>
          <p:cNvSpPr txBox="1"/>
          <p:nvPr/>
        </p:nvSpPr>
        <p:spPr>
          <a:xfrm>
            <a:off x="762000" y="3383017"/>
            <a:ext cx="6629400" cy="2339102"/>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dirty="0"/>
              <a:t>Collection of research product data for PEMP and DOE data calls</a:t>
            </a:r>
          </a:p>
          <a:p>
            <a:pPr marL="285750" indent="-285750">
              <a:spcAft>
                <a:spcPts val="400"/>
              </a:spcAft>
              <a:buFont typeface="Arial" panose="020B0604020202020204" pitchFamily="34" charset="0"/>
              <a:buChar char="•"/>
            </a:pPr>
            <a:r>
              <a:rPr lang="en-US" dirty="0"/>
              <a:t>Manual discovery and entry of Publications KPI metadata</a:t>
            </a:r>
          </a:p>
          <a:p>
            <a:pPr marL="285750" indent="-285750">
              <a:spcAft>
                <a:spcPts val="400"/>
              </a:spcAft>
              <a:buFont typeface="Arial" panose="020B0604020202020204" pitchFamily="34" charset="0"/>
              <a:buChar char="•"/>
            </a:pPr>
            <a:r>
              <a:rPr lang="en-US" dirty="0"/>
              <a:t>Formatting attribution/inconsistencies in promotion processes</a:t>
            </a:r>
          </a:p>
          <a:p>
            <a:pPr marL="285750" indent="-285750">
              <a:spcAft>
                <a:spcPts val="400"/>
              </a:spcAft>
              <a:buFont typeface="Arial" panose="020B0604020202020204" pitchFamily="34" charset="0"/>
              <a:buChar char="•"/>
            </a:pPr>
            <a:r>
              <a:rPr lang="en-US" dirty="0"/>
              <a:t>Linking publications to supporting research data</a:t>
            </a:r>
          </a:p>
          <a:p>
            <a:pPr marL="285750" indent="-285750">
              <a:spcAft>
                <a:spcPts val="400"/>
              </a:spcAft>
              <a:buFont typeface="Arial" panose="020B0604020202020204" pitchFamily="34" charset="0"/>
              <a:buChar char="•"/>
            </a:pPr>
            <a:r>
              <a:rPr lang="en-US" dirty="0"/>
              <a:t>Accurate and consistent attribution of funding/sponsorship</a:t>
            </a:r>
          </a:p>
          <a:p>
            <a:pPr marL="285750" indent="-285750">
              <a:spcAft>
                <a:spcPts val="400"/>
              </a:spcAft>
              <a:buFont typeface="Arial" panose="020B0604020202020204" pitchFamily="34" charset="0"/>
              <a:buChar char="•"/>
            </a:pPr>
            <a:r>
              <a:rPr lang="en-US" dirty="0"/>
              <a:t>User facility publications and proposal tracking</a:t>
            </a:r>
          </a:p>
          <a:p>
            <a:endParaRPr lang="en-US" dirty="0"/>
          </a:p>
        </p:txBody>
      </p:sp>
      <p:sp>
        <p:nvSpPr>
          <p:cNvPr id="11" name="TextBox 10">
            <a:extLst>
              <a:ext uri="{FF2B5EF4-FFF2-40B4-BE49-F238E27FC236}">
                <a16:creationId xmlns:a16="http://schemas.microsoft.com/office/drawing/2014/main" id="{3E4E0B9C-391A-7645-8B25-AFD3BFE5D3DD}"/>
              </a:ext>
            </a:extLst>
          </p:cNvPr>
          <p:cNvSpPr txBox="1"/>
          <p:nvPr/>
        </p:nvSpPr>
        <p:spPr>
          <a:xfrm>
            <a:off x="381000" y="1352797"/>
            <a:ext cx="7717716" cy="477054"/>
          </a:xfrm>
          <a:prstGeom prst="rect">
            <a:avLst/>
          </a:prstGeom>
          <a:noFill/>
        </p:spPr>
        <p:txBody>
          <a:bodyPr wrap="square" rtlCol="0">
            <a:spAutoFit/>
          </a:bodyPr>
          <a:lstStyle/>
          <a:p>
            <a:r>
              <a:rPr lang="en-US" sz="2500" b="1" dirty="0">
                <a:latin typeface="Calibri" panose="020F0502020204030204" pitchFamily="34" charset="0"/>
                <a:cs typeface="Calibri" panose="020F0502020204030204" pitchFamily="34" charset="0"/>
              </a:rPr>
              <a:t>Need:</a:t>
            </a:r>
            <a:endParaRPr lang="en-US" sz="20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8019E27-ECAE-1E4E-8619-BC3FF5EFC385}"/>
              </a:ext>
            </a:extLst>
          </p:cNvPr>
          <p:cNvSpPr/>
          <p:nvPr/>
        </p:nvSpPr>
        <p:spPr>
          <a:xfrm>
            <a:off x="762000" y="1748158"/>
            <a:ext cx="7717716" cy="677108"/>
          </a:xfrm>
          <a:prstGeom prst="rect">
            <a:avLst/>
          </a:prstGeom>
        </p:spPr>
        <p:txBody>
          <a:bodyPr wrap="square">
            <a:spAutoFit/>
          </a:bodyPr>
          <a:lstStyle/>
          <a:p>
            <a:r>
              <a:rPr lang="en-US" sz="1900" dirty="0">
                <a:solidFill>
                  <a:srgbClr val="000000"/>
                </a:solidFill>
                <a:latin typeface="Calibri" panose="020F0502020204030204" pitchFamily="34" charset="0"/>
                <a:cs typeface="Calibri" panose="020F0502020204030204" pitchFamily="34" charset="0"/>
              </a:rPr>
              <a:t>Tools to improve the accuracy, timeliness, and automation of data collection processes for reporting and promoting PPPL research products</a:t>
            </a:r>
            <a:endParaRPr lang="en-US" sz="1900" dirty="0"/>
          </a:p>
        </p:txBody>
      </p:sp>
      <p:sp>
        <p:nvSpPr>
          <p:cNvPr id="13" name="TextBox 12">
            <a:extLst>
              <a:ext uri="{FF2B5EF4-FFF2-40B4-BE49-F238E27FC236}">
                <a16:creationId xmlns:a16="http://schemas.microsoft.com/office/drawing/2014/main" id="{50C4149B-0808-764F-B451-475D41861E47}"/>
              </a:ext>
            </a:extLst>
          </p:cNvPr>
          <p:cNvSpPr txBox="1"/>
          <p:nvPr/>
        </p:nvSpPr>
        <p:spPr>
          <a:xfrm>
            <a:off x="457200" y="2860361"/>
            <a:ext cx="3429000" cy="477054"/>
          </a:xfrm>
          <a:prstGeom prst="rect">
            <a:avLst/>
          </a:prstGeom>
          <a:noFill/>
        </p:spPr>
        <p:txBody>
          <a:bodyPr wrap="square" rtlCol="0">
            <a:spAutoFit/>
          </a:bodyPr>
          <a:lstStyle/>
          <a:p>
            <a:r>
              <a:rPr lang="en-US" sz="2500" b="1" dirty="0">
                <a:latin typeface="Calibri" panose="020F0502020204030204" pitchFamily="34" charset="0"/>
                <a:cs typeface="Calibri" panose="020F0502020204030204" pitchFamily="34" charset="0"/>
              </a:rPr>
              <a:t>Identified processes:</a:t>
            </a:r>
          </a:p>
        </p:txBody>
      </p:sp>
    </p:spTree>
    <p:extLst>
      <p:ext uri="{BB962C8B-B14F-4D97-AF65-F5344CB8AC3E}">
        <p14:creationId xmlns:p14="http://schemas.microsoft.com/office/powerpoint/2010/main" val="59570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5</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Institutional Reporting Challenges</a:t>
            </a:r>
          </a:p>
        </p:txBody>
      </p:sp>
      <p:sp>
        <p:nvSpPr>
          <p:cNvPr id="6" name="TextBox 5">
            <a:extLst>
              <a:ext uri="{FF2B5EF4-FFF2-40B4-BE49-F238E27FC236}">
                <a16:creationId xmlns:a16="http://schemas.microsoft.com/office/drawing/2014/main" id="{E60C97D9-DCFC-BE49-B50E-853A1E0362B5}"/>
              </a:ext>
            </a:extLst>
          </p:cNvPr>
          <p:cNvSpPr txBox="1"/>
          <p:nvPr/>
        </p:nvSpPr>
        <p:spPr>
          <a:xfrm>
            <a:off x="228600" y="1066800"/>
            <a:ext cx="7467600" cy="461665"/>
          </a:xfrm>
          <a:prstGeom prst="rect">
            <a:avLst/>
          </a:prstGeom>
          <a:noFill/>
        </p:spPr>
        <p:txBody>
          <a:bodyPr wrap="square" rtlCol="0">
            <a:spAutoFit/>
          </a:bodyPr>
          <a:lstStyle/>
          <a:p>
            <a:r>
              <a:rPr lang="en-US" sz="2400" b="1" i="1" dirty="0"/>
              <a:t>How do OTHER labs address these process challenges?</a:t>
            </a:r>
          </a:p>
        </p:txBody>
      </p:sp>
      <p:sp>
        <p:nvSpPr>
          <p:cNvPr id="10" name="TextBox 9">
            <a:extLst>
              <a:ext uri="{FF2B5EF4-FFF2-40B4-BE49-F238E27FC236}">
                <a16:creationId xmlns:a16="http://schemas.microsoft.com/office/drawing/2014/main" id="{36FDFD97-0526-5A4C-BCCC-673EE2F6DD06}"/>
              </a:ext>
            </a:extLst>
          </p:cNvPr>
          <p:cNvSpPr txBox="1"/>
          <p:nvPr/>
        </p:nvSpPr>
        <p:spPr>
          <a:xfrm>
            <a:off x="609600" y="1524000"/>
            <a:ext cx="7997190" cy="468589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dirty="0"/>
              <a:t>Collection of research product data for PEMP and DOE data calls</a:t>
            </a:r>
          </a:p>
          <a:p>
            <a:pPr>
              <a:spcAft>
                <a:spcPts val="900"/>
              </a:spcAft>
            </a:pPr>
            <a:endParaRPr lang="en-US" dirty="0"/>
          </a:p>
          <a:p>
            <a:pPr marL="285750" indent="-285750">
              <a:spcAft>
                <a:spcPts val="900"/>
              </a:spcAft>
              <a:buFont typeface="Arial" panose="020B0604020202020204" pitchFamily="34" charset="0"/>
              <a:buChar char="•"/>
            </a:pPr>
            <a:r>
              <a:rPr lang="en-US" dirty="0"/>
              <a:t>Manual discovery and entry of Publications KPI metadata</a:t>
            </a:r>
          </a:p>
          <a:p>
            <a:pPr marL="285750" indent="-285750">
              <a:spcAft>
                <a:spcPts val="900"/>
              </a:spcAft>
              <a:buFont typeface="Arial" panose="020B0604020202020204" pitchFamily="34" charset="0"/>
              <a:buChar char="•"/>
            </a:pPr>
            <a:endParaRPr lang="en-US" dirty="0"/>
          </a:p>
          <a:p>
            <a:pPr marL="285750" indent="-285750">
              <a:spcAft>
                <a:spcPts val="900"/>
              </a:spcAft>
              <a:buFont typeface="Arial" panose="020B0604020202020204" pitchFamily="34" charset="0"/>
              <a:buChar char="•"/>
            </a:pPr>
            <a:r>
              <a:rPr lang="en-US" dirty="0"/>
              <a:t>Formatting attribution/inconsistencies in promotion processes</a:t>
            </a:r>
          </a:p>
          <a:p>
            <a:pPr marL="285750" indent="-285750">
              <a:spcAft>
                <a:spcPts val="900"/>
              </a:spcAft>
              <a:buFont typeface="Arial" panose="020B0604020202020204" pitchFamily="34" charset="0"/>
              <a:buChar char="•"/>
            </a:pPr>
            <a:endParaRPr lang="en-US" dirty="0"/>
          </a:p>
          <a:p>
            <a:pPr marL="285750" indent="-285750">
              <a:spcAft>
                <a:spcPts val="900"/>
              </a:spcAft>
              <a:buFont typeface="Arial" panose="020B0604020202020204" pitchFamily="34" charset="0"/>
              <a:buChar char="•"/>
            </a:pPr>
            <a:r>
              <a:rPr lang="en-US" dirty="0"/>
              <a:t>Linking publications to supporting research data</a:t>
            </a:r>
          </a:p>
          <a:p>
            <a:pPr marL="285750" indent="-285750">
              <a:spcAft>
                <a:spcPts val="900"/>
              </a:spcAft>
              <a:buFont typeface="Arial" panose="020B0604020202020204" pitchFamily="34" charset="0"/>
              <a:buChar char="•"/>
            </a:pPr>
            <a:endParaRPr lang="en-US" dirty="0"/>
          </a:p>
          <a:p>
            <a:pPr marL="285750" indent="-285750">
              <a:spcAft>
                <a:spcPts val="900"/>
              </a:spcAft>
              <a:buFont typeface="Arial" panose="020B0604020202020204" pitchFamily="34" charset="0"/>
              <a:buChar char="•"/>
            </a:pPr>
            <a:r>
              <a:rPr lang="en-US" dirty="0"/>
              <a:t>Accurate and consistent attribution of funding/sponsorship</a:t>
            </a:r>
          </a:p>
          <a:p>
            <a:pPr>
              <a:spcAft>
                <a:spcPts val="900"/>
              </a:spcAft>
            </a:pPr>
            <a:endParaRPr lang="en-US" dirty="0"/>
          </a:p>
          <a:p>
            <a:pPr marL="285750" indent="-285750">
              <a:spcAft>
                <a:spcPts val="900"/>
              </a:spcAft>
              <a:buFont typeface="Arial" panose="020B0604020202020204" pitchFamily="34" charset="0"/>
              <a:buChar char="•"/>
            </a:pPr>
            <a:r>
              <a:rPr lang="en-US" dirty="0"/>
              <a:t>User facility publications and proposal tracking</a:t>
            </a:r>
          </a:p>
          <a:p>
            <a:endParaRPr lang="en-US" dirty="0"/>
          </a:p>
        </p:txBody>
      </p:sp>
      <p:sp>
        <p:nvSpPr>
          <p:cNvPr id="7" name="TextBox 6">
            <a:extLst>
              <a:ext uri="{FF2B5EF4-FFF2-40B4-BE49-F238E27FC236}">
                <a16:creationId xmlns:a16="http://schemas.microsoft.com/office/drawing/2014/main" id="{4CC8D42E-D7B5-6E46-8D59-B11342C0FD16}"/>
              </a:ext>
            </a:extLst>
          </p:cNvPr>
          <p:cNvSpPr txBox="1"/>
          <p:nvPr/>
        </p:nvSpPr>
        <p:spPr>
          <a:xfrm>
            <a:off x="838200" y="1905000"/>
            <a:ext cx="7616190" cy="369332"/>
          </a:xfrm>
          <a:prstGeom prst="rect">
            <a:avLst/>
          </a:prstGeom>
          <a:noFill/>
        </p:spPr>
        <p:txBody>
          <a:bodyPr wrap="square" rtlCol="0">
            <a:spAutoFit/>
          </a:bodyPr>
          <a:lstStyle/>
          <a:p>
            <a:r>
              <a:rPr lang="en-US" dirty="0">
                <a:solidFill>
                  <a:schemeClr val="accent6">
                    <a:lumMod val="75000"/>
                  </a:schemeClr>
                </a:solidFill>
              </a:rPr>
              <a:t>- Integrated Publications reporting system, managed by centralized department</a:t>
            </a:r>
          </a:p>
        </p:txBody>
      </p:sp>
      <p:sp>
        <p:nvSpPr>
          <p:cNvPr id="11" name="TextBox 10">
            <a:extLst>
              <a:ext uri="{FF2B5EF4-FFF2-40B4-BE49-F238E27FC236}">
                <a16:creationId xmlns:a16="http://schemas.microsoft.com/office/drawing/2014/main" id="{F2585501-1F60-AF42-B51F-06527412A9E6}"/>
              </a:ext>
            </a:extLst>
          </p:cNvPr>
          <p:cNvSpPr txBox="1"/>
          <p:nvPr/>
        </p:nvSpPr>
        <p:spPr>
          <a:xfrm>
            <a:off x="838200" y="2667146"/>
            <a:ext cx="7292022" cy="646331"/>
          </a:xfrm>
          <a:prstGeom prst="rect">
            <a:avLst/>
          </a:prstGeom>
          <a:noFill/>
        </p:spPr>
        <p:txBody>
          <a:bodyPr wrap="square" rtlCol="0">
            <a:spAutoFit/>
          </a:bodyPr>
          <a:lstStyle/>
          <a:p>
            <a:r>
              <a:rPr lang="en-US" dirty="0">
                <a:solidFill>
                  <a:schemeClr val="accent6">
                    <a:lumMod val="75000"/>
                  </a:schemeClr>
                </a:solidFill>
              </a:rPr>
              <a:t>- Publications reporting system is primary source for dashboards and reports</a:t>
            </a:r>
          </a:p>
          <a:p>
            <a:endParaRPr lang="en-US" dirty="0"/>
          </a:p>
        </p:txBody>
      </p:sp>
      <p:sp>
        <p:nvSpPr>
          <p:cNvPr id="12" name="TextBox 11">
            <a:extLst>
              <a:ext uri="{FF2B5EF4-FFF2-40B4-BE49-F238E27FC236}">
                <a16:creationId xmlns:a16="http://schemas.microsoft.com/office/drawing/2014/main" id="{5C60C4A5-3599-074A-B89F-A4205181B34B}"/>
              </a:ext>
            </a:extLst>
          </p:cNvPr>
          <p:cNvSpPr txBox="1"/>
          <p:nvPr/>
        </p:nvSpPr>
        <p:spPr>
          <a:xfrm>
            <a:off x="838200" y="3516867"/>
            <a:ext cx="7292022" cy="646331"/>
          </a:xfrm>
          <a:prstGeom prst="rect">
            <a:avLst/>
          </a:prstGeom>
          <a:noFill/>
        </p:spPr>
        <p:txBody>
          <a:bodyPr wrap="square" rtlCol="0">
            <a:spAutoFit/>
          </a:bodyPr>
          <a:lstStyle/>
          <a:p>
            <a:r>
              <a:rPr lang="en-US" dirty="0">
                <a:solidFill>
                  <a:schemeClr val="accent6">
                    <a:lumMod val="75000"/>
                  </a:schemeClr>
                </a:solidFill>
              </a:rPr>
              <a:t>- Profile and institutional CV tools are available</a:t>
            </a:r>
          </a:p>
          <a:p>
            <a:endParaRPr lang="en-US" dirty="0"/>
          </a:p>
        </p:txBody>
      </p:sp>
      <p:sp>
        <p:nvSpPr>
          <p:cNvPr id="13" name="TextBox 12">
            <a:extLst>
              <a:ext uri="{FF2B5EF4-FFF2-40B4-BE49-F238E27FC236}">
                <a16:creationId xmlns:a16="http://schemas.microsoft.com/office/drawing/2014/main" id="{049F8DA4-3480-F94C-8421-6495EFA566D9}"/>
              </a:ext>
            </a:extLst>
          </p:cNvPr>
          <p:cNvSpPr txBox="1"/>
          <p:nvPr/>
        </p:nvSpPr>
        <p:spPr>
          <a:xfrm>
            <a:off x="841442" y="4260503"/>
            <a:ext cx="7997189" cy="369332"/>
          </a:xfrm>
          <a:prstGeom prst="rect">
            <a:avLst/>
          </a:prstGeom>
          <a:noFill/>
        </p:spPr>
        <p:txBody>
          <a:bodyPr wrap="square" rtlCol="0">
            <a:spAutoFit/>
          </a:bodyPr>
          <a:lstStyle/>
          <a:p>
            <a:r>
              <a:rPr lang="en-US" dirty="0">
                <a:solidFill>
                  <a:schemeClr val="accent6">
                    <a:lumMod val="75000"/>
                  </a:schemeClr>
                </a:solidFill>
              </a:rPr>
              <a:t>- Integrated Publications reporting system links associated files</a:t>
            </a:r>
          </a:p>
        </p:txBody>
      </p:sp>
      <p:sp>
        <p:nvSpPr>
          <p:cNvPr id="14" name="TextBox 13">
            <a:extLst>
              <a:ext uri="{FF2B5EF4-FFF2-40B4-BE49-F238E27FC236}">
                <a16:creationId xmlns:a16="http://schemas.microsoft.com/office/drawing/2014/main" id="{031A081C-722B-0440-8F9F-A963B58A01CC}"/>
              </a:ext>
            </a:extLst>
          </p:cNvPr>
          <p:cNvSpPr txBox="1"/>
          <p:nvPr/>
        </p:nvSpPr>
        <p:spPr>
          <a:xfrm>
            <a:off x="838200" y="5029200"/>
            <a:ext cx="7997189" cy="369332"/>
          </a:xfrm>
          <a:prstGeom prst="rect">
            <a:avLst/>
          </a:prstGeom>
          <a:noFill/>
        </p:spPr>
        <p:txBody>
          <a:bodyPr wrap="square" rtlCol="0">
            <a:spAutoFit/>
          </a:bodyPr>
          <a:lstStyle/>
          <a:p>
            <a:r>
              <a:rPr lang="en-US" dirty="0">
                <a:solidFill>
                  <a:schemeClr val="accent6">
                    <a:lumMod val="75000"/>
                  </a:schemeClr>
                </a:solidFill>
              </a:rPr>
              <a:t>- Integrated Publications reporting system informs other systems  </a:t>
            </a:r>
          </a:p>
        </p:txBody>
      </p:sp>
      <p:sp>
        <p:nvSpPr>
          <p:cNvPr id="15" name="TextBox 14">
            <a:extLst>
              <a:ext uri="{FF2B5EF4-FFF2-40B4-BE49-F238E27FC236}">
                <a16:creationId xmlns:a16="http://schemas.microsoft.com/office/drawing/2014/main" id="{38B6F928-4387-A043-83AC-76D5F402F63B}"/>
              </a:ext>
            </a:extLst>
          </p:cNvPr>
          <p:cNvSpPr txBox="1"/>
          <p:nvPr/>
        </p:nvSpPr>
        <p:spPr>
          <a:xfrm>
            <a:off x="811164" y="5702697"/>
            <a:ext cx="8332836" cy="369332"/>
          </a:xfrm>
          <a:prstGeom prst="rect">
            <a:avLst/>
          </a:prstGeom>
          <a:noFill/>
        </p:spPr>
        <p:txBody>
          <a:bodyPr wrap="square" rtlCol="0">
            <a:spAutoFit/>
          </a:bodyPr>
          <a:lstStyle/>
          <a:p>
            <a:r>
              <a:rPr lang="en-US" dirty="0">
                <a:solidFill>
                  <a:schemeClr val="accent6">
                    <a:lumMod val="75000"/>
                  </a:schemeClr>
                </a:solidFill>
              </a:rPr>
              <a:t>- Data and systems begin and end with forms, integrated with other business processes</a:t>
            </a:r>
          </a:p>
        </p:txBody>
      </p:sp>
      <p:sp>
        <p:nvSpPr>
          <p:cNvPr id="16" name="Rounded Rectangle 15">
            <a:extLst>
              <a:ext uri="{FF2B5EF4-FFF2-40B4-BE49-F238E27FC236}">
                <a16:creationId xmlns:a16="http://schemas.microsoft.com/office/drawing/2014/main" id="{2D3ED444-B8B4-0A4A-85CE-87604DF123A2}"/>
              </a:ext>
            </a:extLst>
          </p:cNvPr>
          <p:cNvSpPr/>
          <p:nvPr/>
        </p:nvSpPr>
        <p:spPr>
          <a:xfrm>
            <a:off x="1792606" y="1006732"/>
            <a:ext cx="7195184" cy="24222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85A710-637F-3D43-8D88-AC51F774D0F9}"/>
              </a:ext>
            </a:extLst>
          </p:cNvPr>
          <p:cNvSpPr txBox="1"/>
          <p:nvPr/>
        </p:nvSpPr>
        <p:spPr>
          <a:xfrm>
            <a:off x="1981200" y="1417131"/>
            <a:ext cx="7006589" cy="769441"/>
          </a:xfrm>
          <a:prstGeom prst="rect">
            <a:avLst/>
          </a:prstGeom>
          <a:noFill/>
        </p:spPr>
        <p:txBody>
          <a:bodyPr wrap="square" rtlCol="0">
            <a:spAutoFit/>
          </a:bodyPr>
          <a:lstStyle/>
          <a:p>
            <a:r>
              <a:rPr lang="en-US" sz="2200" b="1" i="1" dirty="0"/>
              <a:t>How do these labs and research institutions “integrate” these processes with publication data and collection tools?</a:t>
            </a:r>
          </a:p>
        </p:txBody>
      </p:sp>
      <p:sp>
        <p:nvSpPr>
          <p:cNvPr id="18" name="TextBox 17">
            <a:extLst>
              <a:ext uri="{FF2B5EF4-FFF2-40B4-BE49-F238E27FC236}">
                <a16:creationId xmlns:a16="http://schemas.microsoft.com/office/drawing/2014/main" id="{C8983354-AC76-2C4E-B430-B26DDBAA9FDA}"/>
              </a:ext>
            </a:extLst>
          </p:cNvPr>
          <p:cNvSpPr txBox="1"/>
          <p:nvPr/>
        </p:nvSpPr>
        <p:spPr>
          <a:xfrm>
            <a:off x="4114800" y="2320790"/>
            <a:ext cx="3733800" cy="461665"/>
          </a:xfrm>
          <a:prstGeom prst="rect">
            <a:avLst/>
          </a:prstGeom>
          <a:noFill/>
        </p:spPr>
        <p:txBody>
          <a:bodyPr wrap="square" rtlCol="0">
            <a:spAutoFit/>
          </a:bodyPr>
          <a:lstStyle/>
          <a:p>
            <a:r>
              <a:rPr lang="en-US" sz="2400" b="1" dirty="0">
                <a:solidFill>
                  <a:schemeClr val="accent6">
                    <a:lumMod val="75000"/>
                  </a:schemeClr>
                </a:solidFill>
              </a:rPr>
              <a:t>Many use ORCID.</a:t>
            </a:r>
          </a:p>
        </p:txBody>
      </p:sp>
    </p:spTree>
    <p:extLst>
      <p:ext uri="{BB962C8B-B14F-4D97-AF65-F5344CB8AC3E}">
        <p14:creationId xmlns:p14="http://schemas.microsoft.com/office/powerpoint/2010/main" val="22057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6</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7835"/>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DOE ORCID Consortium</a:t>
            </a:r>
          </a:p>
        </p:txBody>
      </p:sp>
      <p:sp>
        <p:nvSpPr>
          <p:cNvPr id="7" name="TextBox 6">
            <a:extLst>
              <a:ext uri="{FF2B5EF4-FFF2-40B4-BE49-F238E27FC236}">
                <a16:creationId xmlns:a16="http://schemas.microsoft.com/office/drawing/2014/main" id="{4530F0A2-8ECD-2E4B-9445-42E9C226031A}"/>
              </a:ext>
            </a:extLst>
          </p:cNvPr>
          <p:cNvSpPr txBox="1"/>
          <p:nvPr/>
        </p:nvSpPr>
        <p:spPr>
          <a:xfrm>
            <a:off x="282262" y="1882403"/>
            <a:ext cx="8991600" cy="3970318"/>
          </a:xfrm>
          <a:prstGeom prst="rect">
            <a:avLst/>
          </a:prstGeom>
          <a:noFill/>
        </p:spPr>
        <p:txBody>
          <a:bodyPr wrap="square" rtlCol="0">
            <a:spAutoFit/>
          </a:bodyPr>
          <a:lstStyle/>
          <a:p>
            <a:r>
              <a:rPr lang="en-US" dirty="0"/>
              <a:t>ORCID provides a persistent digital identifier (an ORCID ID) that distinguishes you from every other researcher and ensures that your work is recognized by linking all professional research activities—affiliations, grants, publications, peer review, awards, etc. </a:t>
            </a:r>
          </a:p>
          <a:p>
            <a:endParaRPr lang="en-US" dirty="0"/>
          </a:p>
          <a:p>
            <a:r>
              <a:rPr lang="en-US" dirty="0"/>
              <a:t>	ORCID ID is: </a:t>
            </a:r>
          </a:p>
          <a:p>
            <a:pPr marL="742950" lvl="1" indent="-285750">
              <a:buFont typeface="Arial" panose="020B0604020202020204" pitchFamily="34" charset="0"/>
              <a:buChar char="•"/>
            </a:pPr>
            <a:r>
              <a:rPr lang="en-US" dirty="0"/>
              <a:t>A persistent digital identifier</a:t>
            </a:r>
          </a:p>
          <a:p>
            <a:pPr marL="742950" lvl="1" indent="-285750">
              <a:buFont typeface="Arial" panose="020B0604020202020204" pitchFamily="34" charset="0"/>
              <a:buChar char="•"/>
            </a:pPr>
            <a:r>
              <a:rPr lang="en-US" dirty="0"/>
              <a:t>Universal, tied to you and not your institution/database</a:t>
            </a:r>
          </a:p>
          <a:p>
            <a:pPr marL="742950" lvl="1" indent="-285750">
              <a:buFont typeface="Arial" panose="020B0604020202020204" pitchFamily="34" charset="0"/>
              <a:buChar char="•"/>
            </a:pPr>
            <a:r>
              <a:rPr lang="en-US" dirty="0"/>
              <a:t>Widely used by publishers, funders, and research institutions</a:t>
            </a:r>
          </a:p>
          <a:p>
            <a:pPr marL="742950" lvl="1" indent="-285750">
              <a:buFont typeface="Arial" panose="020B0604020202020204" pitchFamily="34" charset="0"/>
              <a:buChar char="•"/>
            </a:pPr>
            <a:r>
              <a:rPr lang="en-US" dirty="0"/>
              <a:t>A tool to reduce risk of errors and save time</a:t>
            </a:r>
          </a:p>
          <a:p>
            <a:pPr marL="285750" indent="-285750">
              <a:buFont typeface="Arial" panose="020B0604020202020204" pitchFamily="34" charset="0"/>
              <a:buChar char="•"/>
            </a:pPr>
            <a:endParaRPr lang="en-US" dirty="0"/>
          </a:p>
          <a:p>
            <a:r>
              <a:rPr lang="en-US" dirty="0"/>
              <a:t>Benefits:</a:t>
            </a:r>
          </a:p>
          <a:p>
            <a:pPr marL="285750" indent="-285750">
              <a:buFont typeface="Arial" panose="020B0604020202020204" pitchFamily="34" charset="0"/>
              <a:buChar char="•"/>
            </a:pPr>
            <a:r>
              <a:rPr lang="en-US" dirty="0"/>
              <a:t>Easy to create and use</a:t>
            </a:r>
          </a:p>
          <a:p>
            <a:pPr marL="285750" indent="-285750">
              <a:buFont typeface="Arial" panose="020B0604020202020204" pitchFamily="34" charset="0"/>
              <a:buChar char="•"/>
            </a:pPr>
            <a:r>
              <a:rPr lang="en-US" dirty="0"/>
              <a:t>Trusted user delegates and automatic updates available</a:t>
            </a:r>
          </a:p>
          <a:p>
            <a:pPr marL="285750" indent="-285750">
              <a:buFont typeface="Arial" panose="020B0604020202020204" pitchFamily="34" charset="0"/>
              <a:buChar char="•"/>
            </a:pPr>
            <a:r>
              <a:rPr lang="en-US" dirty="0"/>
              <a:t>Ensure credit for your research publications, grant applications, and more</a:t>
            </a:r>
          </a:p>
        </p:txBody>
      </p:sp>
      <p:pic>
        <p:nvPicPr>
          <p:cNvPr id="6" name="Graphic 5">
            <a:extLst>
              <a:ext uri="{FF2B5EF4-FFF2-40B4-BE49-F238E27FC236}">
                <a16:creationId xmlns:a16="http://schemas.microsoft.com/office/drawing/2014/main" id="{0CDE8179-86AE-4C1C-999D-08A29A3FB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62" y="1105365"/>
            <a:ext cx="2105025" cy="638175"/>
          </a:xfrm>
          <a:prstGeom prst="rect">
            <a:avLst/>
          </a:prstGeom>
        </p:spPr>
      </p:pic>
      <p:pic>
        <p:nvPicPr>
          <p:cNvPr id="13" name="Picture 12">
            <a:extLst>
              <a:ext uri="{FF2B5EF4-FFF2-40B4-BE49-F238E27FC236}">
                <a16:creationId xmlns:a16="http://schemas.microsoft.com/office/drawing/2014/main" id="{C83DF991-E85A-4F43-A600-8849261EE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048000"/>
            <a:ext cx="609600" cy="609600"/>
          </a:xfrm>
          <a:prstGeom prst="rect">
            <a:avLst/>
          </a:prstGeom>
        </p:spPr>
      </p:pic>
    </p:spTree>
    <p:extLst>
      <p:ext uri="{BB962C8B-B14F-4D97-AF65-F5344CB8AC3E}">
        <p14:creationId xmlns:p14="http://schemas.microsoft.com/office/powerpoint/2010/main" val="399615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loud 10">
            <a:extLst>
              <a:ext uri="{FF2B5EF4-FFF2-40B4-BE49-F238E27FC236}">
                <a16:creationId xmlns:a16="http://schemas.microsoft.com/office/drawing/2014/main" id="{FB5B6264-68E0-DA47-9F16-5A4B9F0AB676}"/>
              </a:ext>
            </a:extLst>
          </p:cNvPr>
          <p:cNvSpPr/>
          <p:nvPr/>
        </p:nvSpPr>
        <p:spPr>
          <a:xfrm>
            <a:off x="5334000" y="4114799"/>
            <a:ext cx="3657599" cy="108949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7</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7835"/>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DOE ORCID Consortium</a:t>
            </a:r>
          </a:p>
        </p:txBody>
      </p:sp>
      <p:sp>
        <p:nvSpPr>
          <p:cNvPr id="7" name="TextBox 6">
            <a:extLst>
              <a:ext uri="{FF2B5EF4-FFF2-40B4-BE49-F238E27FC236}">
                <a16:creationId xmlns:a16="http://schemas.microsoft.com/office/drawing/2014/main" id="{4530F0A2-8ECD-2E4B-9445-42E9C226031A}"/>
              </a:ext>
            </a:extLst>
          </p:cNvPr>
          <p:cNvSpPr txBox="1"/>
          <p:nvPr/>
        </p:nvSpPr>
        <p:spPr>
          <a:xfrm>
            <a:off x="282262" y="1882403"/>
            <a:ext cx="8991600" cy="3970318"/>
          </a:xfrm>
          <a:prstGeom prst="rect">
            <a:avLst/>
          </a:prstGeom>
          <a:noFill/>
        </p:spPr>
        <p:txBody>
          <a:bodyPr wrap="square" rtlCol="0">
            <a:spAutoFit/>
          </a:bodyPr>
          <a:lstStyle/>
          <a:p>
            <a:r>
              <a:rPr lang="en-US" dirty="0"/>
              <a:t>ORCID provides a persistent digital identifier (an ORCID ID) that distinguishes you from every other researcher and ensures that your work is recognized by linking all professional research activities—affiliations, grants, publications, peer review, awards, etc. </a:t>
            </a:r>
          </a:p>
          <a:p>
            <a:endParaRPr lang="en-US" dirty="0"/>
          </a:p>
          <a:p>
            <a:r>
              <a:rPr lang="en-US" dirty="0"/>
              <a:t>	ORCID ID is: </a:t>
            </a:r>
          </a:p>
          <a:p>
            <a:pPr marL="742950" lvl="1" indent="-285750">
              <a:buFont typeface="Arial" panose="020B0604020202020204" pitchFamily="34" charset="0"/>
              <a:buChar char="•"/>
            </a:pPr>
            <a:r>
              <a:rPr lang="en-US" dirty="0"/>
              <a:t>A persistent digital identifier</a:t>
            </a:r>
          </a:p>
          <a:p>
            <a:pPr marL="742950" lvl="1" indent="-285750">
              <a:buFont typeface="Arial" panose="020B0604020202020204" pitchFamily="34" charset="0"/>
              <a:buChar char="•"/>
            </a:pPr>
            <a:r>
              <a:rPr lang="en-US" dirty="0"/>
              <a:t>Universal, tied to you and not your institution/database</a:t>
            </a:r>
          </a:p>
          <a:p>
            <a:pPr marL="742950" lvl="1" indent="-285750">
              <a:buFont typeface="Arial" panose="020B0604020202020204" pitchFamily="34" charset="0"/>
              <a:buChar char="•"/>
            </a:pPr>
            <a:r>
              <a:rPr lang="en-US" dirty="0"/>
              <a:t>Widely used by publishers, funders, and research institutions</a:t>
            </a:r>
          </a:p>
          <a:p>
            <a:pPr marL="742950" lvl="1" indent="-285750">
              <a:buFont typeface="Arial" panose="020B0604020202020204" pitchFamily="34" charset="0"/>
              <a:buChar char="•"/>
            </a:pPr>
            <a:r>
              <a:rPr lang="en-US" dirty="0"/>
              <a:t>A tool to reduce risk of errors and save time</a:t>
            </a:r>
          </a:p>
          <a:p>
            <a:pPr marL="285750" indent="-285750">
              <a:buFont typeface="Arial" panose="020B0604020202020204" pitchFamily="34" charset="0"/>
              <a:buChar char="•"/>
            </a:pPr>
            <a:endParaRPr lang="en-US" dirty="0"/>
          </a:p>
          <a:p>
            <a:r>
              <a:rPr lang="en-US" dirty="0"/>
              <a:t>Benefits:</a:t>
            </a:r>
          </a:p>
          <a:p>
            <a:pPr marL="285750" indent="-285750">
              <a:buFont typeface="Arial" panose="020B0604020202020204" pitchFamily="34" charset="0"/>
              <a:buChar char="•"/>
            </a:pPr>
            <a:r>
              <a:rPr lang="en-US" dirty="0"/>
              <a:t>Easy to create and use</a:t>
            </a:r>
          </a:p>
          <a:p>
            <a:pPr marL="285750" indent="-285750">
              <a:buFont typeface="Arial" panose="020B0604020202020204" pitchFamily="34" charset="0"/>
              <a:buChar char="•"/>
            </a:pPr>
            <a:r>
              <a:rPr lang="en-US" dirty="0"/>
              <a:t>Trusted user delegates and automatic updates available</a:t>
            </a:r>
          </a:p>
          <a:p>
            <a:pPr marL="285750" indent="-285750">
              <a:buFont typeface="Arial" panose="020B0604020202020204" pitchFamily="34" charset="0"/>
              <a:buChar char="•"/>
            </a:pPr>
            <a:r>
              <a:rPr lang="en-US" dirty="0"/>
              <a:t>Ensure credit for your research publications, grant applications, and more</a:t>
            </a:r>
          </a:p>
        </p:txBody>
      </p:sp>
      <p:pic>
        <p:nvPicPr>
          <p:cNvPr id="6" name="Graphic 5">
            <a:extLst>
              <a:ext uri="{FF2B5EF4-FFF2-40B4-BE49-F238E27FC236}">
                <a16:creationId xmlns:a16="http://schemas.microsoft.com/office/drawing/2014/main" id="{0CDE8179-86AE-4C1C-999D-08A29A3FB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62" y="1105365"/>
            <a:ext cx="2105025" cy="638175"/>
          </a:xfrm>
          <a:prstGeom prst="rect">
            <a:avLst/>
          </a:prstGeom>
        </p:spPr>
      </p:pic>
      <p:pic>
        <p:nvPicPr>
          <p:cNvPr id="13" name="Picture 12">
            <a:extLst>
              <a:ext uri="{FF2B5EF4-FFF2-40B4-BE49-F238E27FC236}">
                <a16:creationId xmlns:a16="http://schemas.microsoft.com/office/drawing/2014/main" id="{C83DF991-E85A-4F43-A600-8849261EE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048000"/>
            <a:ext cx="609600" cy="609600"/>
          </a:xfrm>
          <a:prstGeom prst="rect">
            <a:avLst/>
          </a:prstGeom>
        </p:spPr>
      </p:pic>
      <p:sp>
        <p:nvSpPr>
          <p:cNvPr id="10" name="Freeform 9">
            <a:extLst>
              <a:ext uri="{FF2B5EF4-FFF2-40B4-BE49-F238E27FC236}">
                <a16:creationId xmlns:a16="http://schemas.microsoft.com/office/drawing/2014/main" id="{FC7612C3-2A9A-744F-A613-2F4232DFEFE3}"/>
              </a:ext>
            </a:extLst>
          </p:cNvPr>
          <p:cNvSpPr/>
          <p:nvPr/>
        </p:nvSpPr>
        <p:spPr>
          <a:xfrm>
            <a:off x="152400" y="5105400"/>
            <a:ext cx="6324600" cy="501929"/>
          </a:xfrm>
          <a:custGeom>
            <a:avLst/>
            <a:gdLst>
              <a:gd name="connsiteX0" fmla="*/ 408362 w 8677694"/>
              <a:gd name="connsiteY0" fmla="*/ 228246 h 808291"/>
              <a:gd name="connsiteX1" fmla="*/ 2836252 w 8677694"/>
              <a:gd name="connsiteY1" fmla="*/ 49570 h 808291"/>
              <a:gd name="connsiteX2" fmla="*/ 8375203 w 8677694"/>
              <a:gd name="connsiteY2" fmla="*/ 165184 h 808291"/>
              <a:gd name="connsiteX3" fmla="*/ 7134983 w 8677694"/>
              <a:gd name="connsiteY3" fmla="*/ 669680 h 808291"/>
              <a:gd name="connsiteX4" fmla="*/ 313769 w 8677694"/>
              <a:gd name="connsiteY4" fmla="*/ 764273 h 808291"/>
              <a:gd name="connsiteX5" fmla="*/ 1406845 w 8677694"/>
              <a:gd name="connsiteY5" fmla="*/ 49570 h 808291"/>
              <a:gd name="connsiteX6" fmla="*/ 3750652 w 8677694"/>
              <a:gd name="connsiteY6" fmla="*/ 60080 h 808291"/>
              <a:gd name="connsiteX7" fmla="*/ 4644031 w 8677694"/>
              <a:gd name="connsiteY7" fmla="*/ 70591 h 808291"/>
              <a:gd name="connsiteX8" fmla="*/ 4644031 w 8677694"/>
              <a:gd name="connsiteY8" fmla="*/ 70591 h 8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694" h="808291">
                <a:moveTo>
                  <a:pt x="408362" y="228246"/>
                </a:moveTo>
                <a:cubicBezTo>
                  <a:pt x="958403" y="144163"/>
                  <a:pt x="1508445" y="60080"/>
                  <a:pt x="2836252" y="49570"/>
                </a:cubicBezTo>
                <a:cubicBezTo>
                  <a:pt x="4164059" y="39060"/>
                  <a:pt x="7658748" y="61832"/>
                  <a:pt x="8375203" y="165184"/>
                </a:cubicBezTo>
                <a:cubicBezTo>
                  <a:pt x="9091658" y="268536"/>
                  <a:pt x="8478555" y="569832"/>
                  <a:pt x="7134983" y="669680"/>
                </a:cubicBezTo>
                <a:cubicBezTo>
                  <a:pt x="5791411" y="769528"/>
                  <a:pt x="1268459" y="867625"/>
                  <a:pt x="313769" y="764273"/>
                </a:cubicBezTo>
                <a:cubicBezTo>
                  <a:pt x="-640921" y="660921"/>
                  <a:pt x="834031" y="166935"/>
                  <a:pt x="1406845" y="49570"/>
                </a:cubicBezTo>
                <a:cubicBezTo>
                  <a:pt x="1979659" y="-67795"/>
                  <a:pt x="3750652" y="60080"/>
                  <a:pt x="3750652" y="60080"/>
                </a:cubicBezTo>
                <a:lnTo>
                  <a:pt x="4644031" y="70591"/>
                </a:lnTo>
                <a:lnTo>
                  <a:pt x="4644031" y="7059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3242EA-C6AD-F842-99C4-825A9EEE91AD}"/>
              </a:ext>
            </a:extLst>
          </p:cNvPr>
          <p:cNvSpPr txBox="1"/>
          <p:nvPr/>
        </p:nvSpPr>
        <p:spPr>
          <a:xfrm>
            <a:off x="5838087" y="4306669"/>
            <a:ext cx="3023651"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Henry will introduce a test case at PPPL in later slides</a:t>
            </a:r>
          </a:p>
        </p:txBody>
      </p:sp>
      <p:cxnSp>
        <p:nvCxnSpPr>
          <p:cNvPr id="14" name="Straight Arrow Connector 13">
            <a:extLst>
              <a:ext uri="{FF2B5EF4-FFF2-40B4-BE49-F238E27FC236}">
                <a16:creationId xmlns:a16="http://schemas.microsoft.com/office/drawing/2014/main" id="{5ABF0C71-BDF4-9C49-A57D-39AAC74DED98}"/>
              </a:ext>
            </a:extLst>
          </p:cNvPr>
          <p:cNvCxnSpPr/>
          <p:nvPr/>
        </p:nvCxnSpPr>
        <p:spPr>
          <a:xfrm flipH="1">
            <a:off x="4800600" y="4808598"/>
            <a:ext cx="533400" cy="2968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4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3BCDBA5-9B00-2D44-9CA4-F9527B15EB3C}"/>
              </a:ext>
            </a:extLst>
          </p:cNvPr>
          <p:cNvSpPr/>
          <p:nvPr/>
        </p:nvSpPr>
        <p:spPr>
          <a:xfrm>
            <a:off x="1752600" y="4724400"/>
            <a:ext cx="5562600" cy="8355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8</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DOE ORCID Consortium</a:t>
            </a:r>
          </a:p>
        </p:txBody>
      </p:sp>
      <p:sp>
        <p:nvSpPr>
          <p:cNvPr id="10" name="Rectangle 9">
            <a:extLst>
              <a:ext uri="{FF2B5EF4-FFF2-40B4-BE49-F238E27FC236}">
                <a16:creationId xmlns:a16="http://schemas.microsoft.com/office/drawing/2014/main" id="{D8741FDF-4BE4-4343-8358-CFCCE418ED23}"/>
              </a:ext>
            </a:extLst>
          </p:cNvPr>
          <p:cNvSpPr/>
          <p:nvPr/>
        </p:nvSpPr>
        <p:spPr>
          <a:xfrm>
            <a:off x="914401" y="1432679"/>
            <a:ext cx="7543800" cy="3139321"/>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As of April 1, 2020, DOE now hosts a federal ORCID consortium membership. </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DOE-affiliated organizations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nat’l</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labs, user facilities, libraries, etc.) are now members, using, collecting, and integrating individual ORCID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iDs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and ORCID API services to track research outputs and awards, determine the impact of user facilities, and evaluate the outcomes of outreach efforts. </a:t>
            </a:r>
          </a:p>
          <a:p>
            <a:pPr marL="285750" indent="-285750">
              <a:buFont typeface="Arial" panose="020B0604020202020204" pitchFamily="34" charset="0"/>
              <a:buChar char="•"/>
            </a:pP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This month, PPPL has submitted a requisition and is in the process of approving an MOU to become the 6</a:t>
            </a:r>
            <a:r>
              <a:rPr lang="en-US"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member of this consortium, giving PPPL an institutional membership to ORCID.</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E224B4C-A056-C240-BCA1-013E21F7E354}"/>
              </a:ext>
            </a:extLst>
          </p:cNvPr>
          <p:cNvSpPr txBox="1"/>
          <p:nvPr/>
        </p:nvSpPr>
        <p:spPr>
          <a:xfrm>
            <a:off x="2087880" y="4840069"/>
            <a:ext cx="4998720" cy="646331"/>
          </a:xfrm>
          <a:prstGeom prst="rect">
            <a:avLst/>
          </a:prstGeom>
          <a:noFill/>
        </p:spPr>
        <p:txBody>
          <a:bodyPr wrap="square" rtlCol="0">
            <a:spAutoFit/>
          </a:bodyPr>
          <a:lstStyle/>
          <a:p>
            <a:r>
              <a:rPr lang="en-US" dirty="0"/>
              <a:t>Access to this membership and its services are anticipated for the beginning of FY 2021.</a:t>
            </a:r>
          </a:p>
        </p:txBody>
      </p:sp>
    </p:spTree>
    <p:extLst>
      <p:ext uri="{BB962C8B-B14F-4D97-AF65-F5344CB8AC3E}">
        <p14:creationId xmlns:p14="http://schemas.microsoft.com/office/powerpoint/2010/main" val="39464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60056" y="6227991"/>
            <a:ext cx="2478031" cy="4934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6099859"/>
            <a:ext cx="8225790" cy="0"/>
          </a:xfrm>
          <a:custGeom>
            <a:avLst/>
            <a:gdLst/>
            <a:ahLst/>
            <a:cxnLst/>
            <a:rect l="l" t="t" r="r" b="b"/>
            <a:pathLst>
              <a:path w="8225790">
                <a:moveTo>
                  <a:pt x="0" y="0"/>
                </a:moveTo>
                <a:lnTo>
                  <a:pt x="8225403" y="1"/>
                </a:lnTo>
              </a:path>
            </a:pathLst>
          </a:custGeom>
          <a:ln w="25387">
            <a:solidFill>
              <a:srgbClr val="FCCBA1"/>
            </a:solidFill>
          </a:ln>
        </p:spPr>
        <p:txBody>
          <a:bodyPr wrap="square" lIns="0" tIns="0" rIns="0" bIns="0" rtlCol="0"/>
          <a:lstStyle/>
          <a:p>
            <a:endParaRPr/>
          </a:p>
        </p:txBody>
      </p:sp>
      <p:sp>
        <p:nvSpPr>
          <p:cNvPr id="5" name="Date Placeholder 4">
            <a:extLst>
              <a:ext uri="{FF2B5EF4-FFF2-40B4-BE49-F238E27FC236}">
                <a16:creationId xmlns:a16="http://schemas.microsoft.com/office/drawing/2014/main" id="{B0DB1840-BA59-424B-8007-5B3F221E5EAD}"/>
              </a:ext>
            </a:extLst>
          </p:cNvPr>
          <p:cNvSpPr>
            <a:spLocks noGrp="1"/>
          </p:cNvSpPr>
          <p:nvPr>
            <p:ph type="dt" sz="half" idx="6"/>
          </p:nvPr>
        </p:nvSpPr>
        <p:spPr>
          <a:xfrm>
            <a:off x="457200" y="6377940"/>
            <a:ext cx="2103120" cy="276999"/>
          </a:xfrm>
        </p:spPr>
        <p:txBody>
          <a:bodyPr/>
          <a:lstStyle/>
          <a:p>
            <a:r>
              <a:rPr lang="en-US" dirty="0"/>
              <a:t>August 17, 2020</a:t>
            </a:r>
          </a:p>
        </p:txBody>
      </p:sp>
      <p:sp>
        <p:nvSpPr>
          <p:cNvPr id="8" name="Slide Number Placeholder 7">
            <a:extLst>
              <a:ext uri="{FF2B5EF4-FFF2-40B4-BE49-F238E27FC236}">
                <a16:creationId xmlns:a16="http://schemas.microsoft.com/office/drawing/2014/main" id="{6512E9F3-3B64-F549-BBFC-DE8AEECEBF59}"/>
              </a:ext>
            </a:extLst>
          </p:cNvPr>
          <p:cNvSpPr>
            <a:spLocks noGrp="1"/>
          </p:cNvSpPr>
          <p:nvPr>
            <p:ph type="sldNum" sz="quarter" idx="7"/>
          </p:nvPr>
        </p:nvSpPr>
        <p:spPr/>
        <p:txBody>
          <a:bodyPr/>
          <a:lstStyle/>
          <a:p>
            <a:fld id="{B6F15528-21DE-4FAA-801E-634DDDAF4B2B}" type="slidenum">
              <a:rPr lang="en-US" smtClean="0"/>
              <a:t>9</a:t>
            </a:fld>
            <a:endParaRPr lang="en-US"/>
          </a:p>
        </p:txBody>
      </p:sp>
      <p:sp>
        <p:nvSpPr>
          <p:cNvPr id="9" name="Freeform 8">
            <a:extLst>
              <a:ext uri="{FF2B5EF4-FFF2-40B4-BE49-F238E27FC236}">
                <a16:creationId xmlns:a16="http://schemas.microsoft.com/office/drawing/2014/main" id="{8F49575B-CE0C-C244-9F26-95BCCAE6EE67}"/>
              </a:ext>
            </a:extLst>
          </p:cNvPr>
          <p:cNvSpPr/>
          <p:nvPr/>
        </p:nvSpPr>
        <p:spPr>
          <a:xfrm>
            <a:off x="0" y="0"/>
            <a:ext cx="9144000" cy="997444"/>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b="1" dirty="0"/>
              <a:t>	DOE ORCID Consortium</a:t>
            </a:r>
          </a:p>
        </p:txBody>
      </p:sp>
      <p:sp>
        <p:nvSpPr>
          <p:cNvPr id="6" name="Rectangle 5">
            <a:extLst>
              <a:ext uri="{FF2B5EF4-FFF2-40B4-BE49-F238E27FC236}">
                <a16:creationId xmlns:a16="http://schemas.microsoft.com/office/drawing/2014/main" id="{D6E13515-59EC-3B46-A671-BA3E6C106EE5}"/>
              </a:ext>
            </a:extLst>
          </p:cNvPr>
          <p:cNvSpPr/>
          <p:nvPr/>
        </p:nvSpPr>
        <p:spPr>
          <a:xfrm>
            <a:off x="990600" y="1371600"/>
            <a:ext cx="7391400" cy="1477328"/>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5 API keys (integration with systems);</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administrative support to consortium members;</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assistance with planning ORCID integrations;</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centralized technical support contact to all members; and </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consortium documentation and technical documentation repositories. </a:t>
            </a:r>
          </a:p>
        </p:txBody>
      </p:sp>
      <p:sp>
        <p:nvSpPr>
          <p:cNvPr id="10" name="Rectangle 9">
            <a:extLst>
              <a:ext uri="{FF2B5EF4-FFF2-40B4-BE49-F238E27FC236}">
                <a16:creationId xmlns:a16="http://schemas.microsoft.com/office/drawing/2014/main" id="{D8741FDF-4BE4-4343-8358-CFCCE418ED23}"/>
              </a:ext>
            </a:extLst>
          </p:cNvPr>
          <p:cNvSpPr/>
          <p:nvPr/>
        </p:nvSpPr>
        <p:spPr>
          <a:xfrm>
            <a:off x="358950" y="1066800"/>
            <a:ext cx="8556449" cy="369332"/>
          </a:xfrm>
          <a:prstGeom prst="rect">
            <a:avLst/>
          </a:prstGeom>
        </p:spPr>
        <p:txBody>
          <a:bodyPr wrap="square">
            <a:spAutoFit/>
          </a:bodyPr>
          <a:lstStyle/>
          <a:p>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What does an institutional membership offer PPPL?</a:t>
            </a:r>
            <a:endPar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5E722457-D5BE-1245-B6A3-BF0561EB933A}"/>
              </a:ext>
            </a:extLst>
          </p:cNvPr>
          <p:cNvSpPr/>
          <p:nvPr/>
        </p:nvSpPr>
        <p:spPr>
          <a:xfrm>
            <a:off x="613410" y="2971800"/>
            <a:ext cx="8225790" cy="375552"/>
          </a:xfrm>
          <a:prstGeom prst="rect">
            <a:avLst/>
          </a:prstGeom>
        </p:spPr>
        <p:txBody>
          <a:bodyPr wrap="square">
            <a:spAutoFit/>
          </a:bodyPr>
          <a:lstStyle/>
          <a:p>
            <a:pPr>
              <a:lnSpc>
                <a:spcPct val="107000"/>
              </a:lnSpc>
            </a:pPr>
            <a:r>
              <a:rPr lang="en-US" b="1" dirty="0">
                <a:solidFill>
                  <a:srgbClr val="000000"/>
                </a:solidFill>
                <a:latin typeface="Calibri" panose="020F0502020204030204" pitchFamily="34" charset="0"/>
                <a:cs typeface="Calibri" panose="020F0502020204030204" pitchFamily="34" charset="0"/>
              </a:rPr>
              <a:t>Community of Practice </a:t>
            </a:r>
          </a:p>
        </p:txBody>
      </p:sp>
      <p:sp>
        <p:nvSpPr>
          <p:cNvPr id="13" name="Rectangle 12">
            <a:extLst>
              <a:ext uri="{FF2B5EF4-FFF2-40B4-BE49-F238E27FC236}">
                <a16:creationId xmlns:a16="http://schemas.microsoft.com/office/drawing/2014/main" id="{BBD0D9EF-27B4-6F46-90EE-D200AA498047}"/>
              </a:ext>
            </a:extLst>
          </p:cNvPr>
          <p:cNvSpPr/>
          <p:nvPr/>
        </p:nvSpPr>
        <p:spPr>
          <a:xfrm>
            <a:off x="1061856" y="3352800"/>
            <a:ext cx="7853544" cy="2608406"/>
          </a:xfrm>
          <a:prstGeom prst="rect">
            <a:avLst/>
          </a:prstGeom>
        </p:spPr>
        <p:txBody>
          <a:bodyPr wrap="square">
            <a:spAutoFit/>
          </a:bodyPr>
          <a:lstStyle/>
          <a:p>
            <a:pPr>
              <a:spcAft>
                <a:spcPts val="90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In addition to the premium membership features, the US Government ORCID Consortium establishes a </a:t>
            </a:r>
            <a:r>
              <a:rPr lang="en-US" b="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Community of Practice</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9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Open to all Consortium members</a:t>
            </a:r>
          </a:p>
          <a:p>
            <a:pPr marL="285750" indent="-285750">
              <a:spcAft>
                <a:spcPts val="9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Designed to share best practices, use cases, challenges, integration ideas</a:t>
            </a:r>
          </a:p>
          <a:p>
            <a:pPr marL="285750" indent="-285750">
              <a:spcAft>
                <a:spcPts val="9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Opportunities for cross facility/office collaborations, multi-program efforts</a:t>
            </a:r>
          </a:p>
          <a:p>
            <a:pPr marL="285750" indent="-285750">
              <a:spcAft>
                <a:spcPts val="9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Offers benchmarking to Consortium members. </a:t>
            </a:r>
          </a:p>
          <a:p>
            <a:pPr marL="285750" indent="-285750">
              <a:spcAft>
                <a:spcPts val="9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ORCID/DOE webinars and workshops</a:t>
            </a:r>
            <a:endParaRPr lang="en-US" dirty="0">
              <a:solidFill>
                <a:srgbClr val="000000"/>
              </a:solidFill>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284318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15210</TotalTime>
  <Words>1441</Words>
  <Application>Microsoft Macintosh PowerPoint</Application>
  <PresentationFormat>On-screen Show (4:3)</PresentationFormat>
  <Paragraphs>217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Impact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Reporting Requirements –  Publications and other STI Products</dc:title>
  <dc:creator>Anya C. Bartelmann</dc:creator>
  <cp:lastModifiedBy>Aileen Pritch</cp:lastModifiedBy>
  <cp:revision>183</cp:revision>
  <cp:lastPrinted>2019-01-08T17:10:07Z</cp:lastPrinted>
  <dcterms:created xsi:type="dcterms:W3CDTF">2018-04-09T00:39:25Z</dcterms:created>
  <dcterms:modified xsi:type="dcterms:W3CDTF">2020-08-17T14:21:28Z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2017-07-06T00:00:00Z</vt:filetime>
  </property>
  <property fmtid="{D5CDD505-2E9C-101B-9397-08002B2CF9AE}" pid="3" name="Creator">
    <vt:lpwstr>PowerPoint</vt:lpwstr>
  </property>
  <property fmtid="{D5CDD505-2E9C-101B-9397-08002B2CF9AE}" pid="4" name="LastSaved">
    <vt:filetime>2018-04-09T00:00:00Z</vt:filetime>
  </property>
</Properties>
</file>