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335" r:id="rId3"/>
    <p:sldId id="555" r:id="rId4"/>
    <p:sldId id="500" r:id="rId5"/>
    <p:sldId id="554" r:id="rId6"/>
    <p:sldId id="501" r:id="rId7"/>
    <p:sldId id="496" r:id="rId8"/>
    <p:sldId id="399" r:id="rId9"/>
    <p:sldId id="505" r:id="rId10"/>
    <p:sldId id="504" r:id="rId11"/>
    <p:sldId id="506" r:id="rId12"/>
    <p:sldId id="526" r:id="rId13"/>
    <p:sldId id="535" r:id="rId14"/>
    <p:sldId id="562" r:id="rId15"/>
    <p:sldId id="559" r:id="rId16"/>
    <p:sldId id="560" r:id="rId17"/>
    <p:sldId id="561" r:id="rId18"/>
    <p:sldId id="283" r:id="rId19"/>
  </p:sldIdLst>
  <p:sldSz cx="14630400" cy="8229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CA62C"/>
    <a:srgbClr val="B7313C"/>
    <a:srgbClr val="FFFBFB"/>
    <a:srgbClr val="666666"/>
    <a:srgbClr val="C53535"/>
    <a:srgbClr val="FBFBFB"/>
    <a:srgbClr val="EEEEEE"/>
    <a:srgbClr val="ECFBE5"/>
    <a:srgbClr val="DCF8D0"/>
    <a:srgbClr val="F0F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60" autoAdjust="0"/>
    <p:restoredTop sz="93432" autoAdjust="0"/>
  </p:normalViewPr>
  <p:slideViewPr>
    <p:cSldViewPr snapToGrid="0">
      <p:cViewPr>
        <p:scale>
          <a:sx n="51" d="100"/>
          <a:sy n="51" d="100"/>
        </p:scale>
        <p:origin x="81" y="108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-597"/>
    </p:cViewPr>
  </p:sorterViewPr>
  <p:notesViewPr>
    <p:cSldViewPr snapToGrid="0">
      <p:cViewPr varScale="1">
        <p:scale>
          <a:sx n="47" d="100"/>
          <a:sy n="47" d="100"/>
        </p:scale>
        <p:origin x="2307" y="3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97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3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272c822a8_0_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1" name="Google Shape;571;g5272c822a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205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272c822a8_0_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1" name="Google Shape;571;g5272c822a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5111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17391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89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272c822a8_0_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1" name="Google Shape;571;g5272c822a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991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272c822a8_0_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1" name="Google Shape;571;g5272c822a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9622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272c822a8_0_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1" name="Google Shape;571;g5272c822a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1189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272c822a8_0_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1" name="Google Shape;571;g5272c822a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1395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17391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48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51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17391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77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1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17391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16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33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17391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9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4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hite">
  <p:cSld name="Title whit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Image"/>
          <p:cNvPicPr preferRelativeResize="0"/>
          <p:nvPr/>
        </p:nvPicPr>
        <p:blipFill rotWithShape="1">
          <a:blip r:embed="rId2">
            <a:alphaModFix amt="30455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8401615" y="1990087"/>
            <a:ext cx="8229600" cy="42547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8429" y="898888"/>
            <a:ext cx="9543014" cy="3473797"/>
          </a:xfrm>
          <a:prstGeom prst="rect">
            <a:avLst/>
          </a:prstGeom>
          <a:solidFill>
            <a:srgbClr val="943C44"/>
          </a:solidFill>
          <a:ln w="63500" cap="flat" cmpd="sng">
            <a:solidFill>
              <a:srgbClr val="943C4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216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8903590" y="7816562"/>
            <a:ext cx="4565378" cy="41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7313C"/>
              </a:buClr>
              <a:buSzPts val="2400"/>
              <a:buFont typeface="Gill Sans"/>
              <a:buNone/>
            </a:pPr>
            <a:r>
              <a:rPr lang="en-US" sz="1440" b="0" i="0" u="none" strike="noStrike" cap="none" baseline="0" dirty="0" smtClean="0">
                <a:solidFill>
                  <a:srgbClr val="B7313C"/>
                </a:solidFill>
                <a:latin typeface="Gill Sans"/>
                <a:ea typeface="Gill Sans"/>
                <a:cs typeface="Gill Sans"/>
                <a:sym typeface="Gill Sans"/>
              </a:rPr>
              <a:t>PPPL </a:t>
            </a:r>
            <a:r>
              <a:rPr lang="en-US" sz="1440" b="0" i="0" u="none" strike="noStrike" cap="none" dirty="0" smtClean="0">
                <a:solidFill>
                  <a:srgbClr val="B7313C"/>
                </a:solidFill>
                <a:latin typeface="Gill Sans"/>
                <a:ea typeface="Gill Sans"/>
                <a:cs typeface="Gill Sans"/>
                <a:sym typeface="Gill Sans"/>
              </a:rPr>
              <a:t>| A. Mathews</a:t>
            </a:r>
            <a:r>
              <a:rPr lang="en-US" sz="1440" b="0" i="0" u="none" strike="noStrike" cap="none" baseline="0" dirty="0" smtClean="0">
                <a:solidFill>
                  <a:srgbClr val="B7313C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440" b="0" i="0" u="none" strike="noStrike" cap="none" dirty="0" smtClean="0">
                <a:solidFill>
                  <a:srgbClr val="B7313C"/>
                </a:solidFill>
                <a:latin typeface="Gill Sans"/>
                <a:ea typeface="Gill Sans"/>
                <a:cs typeface="Gill Sans"/>
                <a:sym typeface="Gill Sans"/>
              </a:rPr>
              <a:t>| </a:t>
            </a:r>
            <a:r>
              <a:rPr lang="en-US" sz="1440" b="0" i="0" u="none" strike="noStrike" cap="none" dirty="0" smtClean="0">
                <a:solidFill>
                  <a:srgbClr val="B7313C"/>
                </a:solidFill>
                <a:latin typeface="Gill Sans"/>
                <a:ea typeface="Gill Sans"/>
                <a:cs typeface="Gill Sans"/>
                <a:sym typeface="Gill Sans"/>
              </a:rPr>
              <a:t>August 23</a:t>
            </a:r>
            <a:r>
              <a:rPr lang="en-US" sz="1440" b="0" i="0" u="none" strike="noStrike" cap="none" baseline="0" dirty="0" smtClean="0">
                <a:solidFill>
                  <a:srgbClr val="B7313C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1440" b="0" i="0" u="none" strike="noStrike" cap="none" baseline="0" dirty="0" smtClean="0">
                <a:solidFill>
                  <a:srgbClr val="B7313C"/>
                </a:solidFill>
                <a:latin typeface="Gill Sans"/>
                <a:ea typeface="Gill Sans"/>
                <a:cs typeface="Gill Sans"/>
                <a:sym typeface="Gill Sans"/>
              </a:rPr>
              <a:t>2021</a:t>
            </a:r>
            <a:endParaRPr sz="1440" b="0" i="0" u="none" strike="noStrike" cap="none" dirty="0">
              <a:solidFill>
                <a:srgbClr val="B7313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" name="Google Shape;13;p2" descr="PSFC_logo_red_notext.png"/>
          <p:cNvPicPr preferRelativeResize="0"/>
          <p:nvPr userDrawn="1"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386398" y="6960931"/>
            <a:ext cx="2719165" cy="855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whithe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1" y="-953"/>
            <a:ext cx="14630401" cy="1021081"/>
          </a:xfrm>
          <a:prstGeom prst="rect">
            <a:avLst/>
          </a:prstGeom>
          <a:solidFill>
            <a:srgbClr val="943C44"/>
          </a:solidFill>
          <a:ln>
            <a:solidFill>
              <a:srgbClr val="943C44"/>
            </a:solidFill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216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Google Shape;16;p3"/>
          <p:cNvSpPr txBox="1"/>
          <p:nvPr/>
        </p:nvSpPr>
        <p:spPr>
          <a:xfrm>
            <a:off x="8419165" y="7859769"/>
            <a:ext cx="6111186" cy="326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7313C"/>
              </a:buClr>
              <a:buSzPts val="2400"/>
              <a:buFont typeface="Gill Sans"/>
              <a:buNone/>
              <a:tabLst/>
              <a:defRPr/>
            </a:pPr>
            <a:r>
              <a:rPr lang="en-US" sz="1440" b="0" i="0" u="none" strike="noStrike" cap="none" dirty="0">
                <a:solidFill>
                  <a:srgbClr val="B7313C"/>
                </a:solidFill>
                <a:latin typeface="Gill Sans"/>
                <a:ea typeface="Gill Sans"/>
                <a:cs typeface="Gill Sans"/>
                <a:sym typeface="Gill Sans"/>
              </a:rPr>
              <a:t>A. Mathews | </a:t>
            </a:r>
            <a:r>
              <a:rPr lang="en-US" sz="1440" b="0" i="0" u="none" strike="noStrike" cap="none" baseline="0" dirty="0" smtClean="0">
                <a:solidFill>
                  <a:srgbClr val="B7313C"/>
                </a:solidFill>
                <a:latin typeface="Gill Sans"/>
                <a:ea typeface="Gill Sans"/>
                <a:cs typeface="Gill Sans"/>
                <a:sym typeface="Gill Sans"/>
              </a:rPr>
              <a:t>PPPL </a:t>
            </a:r>
            <a:r>
              <a:rPr lang="en-US" sz="1440" b="0" i="0" u="none" strike="noStrike" cap="none" dirty="0" smtClean="0">
                <a:solidFill>
                  <a:srgbClr val="B7313C"/>
                </a:solidFill>
                <a:latin typeface="Gill Sans"/>
                <a:ea typeface="Gill Sans"/>
                <a:cs typeface="Gill Sans"/>
                <a:sym typeface="Gill Sans"/>
              </a:rPr>
              <a:t>| August</a:t>
            </a:r>
            <a:r>
              <a:rPr lang="en-US" sz="1440" b="0" i="0" u="none" strike="noStrike" cap="none" baseline="0" dirty="0" smtClean="0">
                <a:solidFill>
                  <a:srgbClr val="B7313C"/>
                </a:solidFill>
                <a:latin typeface="Gill Sans"/>
                <a:ea typeface="Gill Sans"/>
                <a:cs typeface="Gill Sans"/>
                <a:sym typeface="Gill Sans"/>
              </a:rPr>
              <a:t> 23, </a:t>
            </a:r>
            <a:r>
              <a:rPr lang="en-US" sz="1440" b="0" i="0" u="none" strike="noStrike" cap="none" baseline="0" dirty="0" smtClean="0">
                <a:solidFill>
                  <a:srgbClr val="B7313C"/>
                </a:solidFill>
                <a:latin typeface="Gill Sans"/>
                <a:ea typeface="Gill Sans"/>
                <a:cs typeface="Gill Sans"/>
                <a:sym typeface="Gill Sans"/>
              </a:rPr>
              <a:t>2021 </a:t>
            </a:r>
            <a:r>
              <a:rPr lang="en-US" sz="1440" b="0" i="0" u="none" strike="noStrike" cap="none" dirty="0" smtClean="0">
                <a:solidFill>
                  <a:srgbClr val="B7313C"/>
                </a:solidFill>
                <a:latin typeface="Gill Sans"/>
                <a:ea typeface="Gill Sans"/>
                <a:cs typeface="Gill Sans"/>
                <a:sym typeface="Gill Sans"/>
              </a:rPr>
              <a:t>| </a:t>
            </a:r>
            <a:fld id="{00000000-1234-1234-1234-123412341234}" type="slidenum">
              <a:rPr lang="en-US" sz="1440" smtClean="0">
                <a:solidFill>
                  <a:srgbClr val="B7313C"/>
                </a:solidFill>
                <a:latin typeface="Gill Sans"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7313C"/>
                </a:buClr>
                <a:buSzPts val="2400"/>
                <a:buFont typeface="Gill Sans"/>
                <a:buNone/>
                <a:tabLst/>
                <a:defRPr/>
              </a:pPr>
              <a:t>‹#›</a:t>
            </a:fld>
            <a:endParaRPr sz="1440" b="0" i="0" u="none" strike="noStrike" cap="none" dirty="0">
              <a:solidFill>
                <a:srgbClr val="B7313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s &amp; colors">
  <p:cSld name="graphics &amp; color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-1" y="-953"/>
            <a:ext cx="14630401" cy="102108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216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59" name="Google Shape;59;p9"/>
          <p:cNvGrpSpPr/>
          <p:nvPr/>
        </p:nvGrpSpPr>
        <p:grpSpPr>
          <a:xfrm>
            <a:off x="12251159" y="173756"/>
            <a:ext cx="2049269" cy="671664"/>
            <a:chOff x="0" y="0"/>
            <a:chExt cx="3415448" cy="1119439"/>
          </a:xfrm>
        </p:grpSpPr>
        <p:pic>
          <p:nvPicPr>
            <p:cNvPr id="60" name="Google Shape;60;p9" descr="mit-logo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161794" cy="1117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9" descr="Imag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43999" y="357438"/>
              <a:ext cx="1471449" cy="762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9"/>
          <p:cNvSpPr txBox="1"/>
          <p:nvPr/>
        </p:nvSpPr>
        <p:spPr>
          <a:xfrm>
            <a:off x="13695555" y="7713718"/>
            <a:ext cx="1192117" cy="306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13C"/>
              </a:buClr>
              <a:buSzPts val="2400"/>
              <a:buFont typeface="Gill Sans"/>
              <a:buNone/>
            </a:pPr>
            <a:fld id="{00000000-1234-1234-1234-123412341234}" type="slidenum">
              <a:rPr lang="en-US" sz="1440" b="0" i="0" u="none" strike="noStrike" cap="none">
                <a:solidFill>
                  <a:srgbClr val="B7313C"/>
                </a:solidFill>
                <a:latin typeface="Gill Sans"/>
                <a:ea typeface="Gill Sans"/>
                <a:cs typeface="Gill Sans"/>
                <a:sym typeface="Gill Sans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7313C"/>
                </a:buClr>
                <a:buSzPts val="2400"/>
                <a:buFont typeface="Gill Sans"/>
                <a:buNone/>
              </a:pPr>
              <a:t>‹#›</a:t>
            </a:fld>
            <a:r>
              <a:rPr lang="en-US" sz="1440" b="0" i="0" u="none" strike="noStrike" cap="none" dirty="0">
                <a:solidFill>
                  <a:srgbClr val="B7313C"/>
                </a:solidFill>
                <a:latin typeface="Gill Sans"/>
                <a:ea typeface="Gill Sans"/>
                <a:cs typeface="Gill Sans"/>
                <a:sym typeface="Gill Sans"/>
              </a:rPr>
              <a:t>￼</a:t>
            </a:r>
            <a:endParaRPr sz="504" dirty="0"/>
          </a:p>
        </p:txBody>
      </p:sp>
      <p:grpSp>
        <p:nvGrpSpPr>
          <p:cNvPr id="63" name="Google Shape;63;p9"/>
          <p:cNvGrpSpPr/>
          <p:nvPr/>
        </p:nvGrpSpPr>
        <p:grpSpPr>
          <a:xfrm>
            <a:off x="520804" y="5733030"/>
            <a:ext cx="9129224" cy="1438820"/>
            <a:chOff x="0" y="0"/>
            <a:chExt cx="15215373" cy="2398033"/>
          </a:xfrm>
        </p:grpSpPr>
        <p:sp>
          <p:nvSpPr>
            <p:cNvPr id="64" name="Google Shape;64;p9"/>
            <p:cNvSpPr/>
            <p:nvPr/>
          </p:nvSpPr>
          <p:spPr>
            <a:xfrm>
              <a:off x="584971" y="10080"/>
              <a:ext cx="14630402" cy="2387953"/>
            </a:xfrm>
            <a:prstGeom prst="rect">
              <a:avLst/>
            </a:prstGeom>
            <a:solidFill>
              <a:srgbClr val="696969">
                <a:alpha val="20000"/>
              </a:srgbClr>
            </a:solidFill>
            <a:ln w="50800" cap="flat" cmpd="sng">
              <a:solidFill>
                <a:srgbClr val="696969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1" indent="13716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Gill Sans"/>
                <a:buNone/>
              </a:pPr>
              <a:endParaRPr sz="216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0" y="0"/>
              <a:ext cx="420525" cy="711200"/>
            </a:xfrm>
            <a:prstGeom prst="rect">
              <a:avLst/>
            </a:prstGeom>
            <a:solidFill>
              <a:srgbClr val="B7313C"/>
            </a:solidFill>
            <a:ln w="63500" cap="flat" cmpd="sng">
              <a:solidFill>
                <a:srgbClr val="B7313C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Helvetica Neue Light"/>
                <a:buNone/>
              </a:pPr>
              <a:endParaRPr sz="216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66" name="Google Shape;66;p9"/>
          <p:cNvSpPr txBox="1"/>
          <p:nvPr/>
        </p:nvSpPr>
        <p:spPr>
          <a:xfrm>
            <a:off x="1008030" y="5777117"/>
            <a:ext cx="8477984" cy="135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Gill Sans"/>
              <a:buNone/>
            </a:pPr>
            <a:r>
              <a:rPr lang="en-US" sz="216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Important note:</a:t>
            </a:r>
            <a:endParaRPr sz="504" dirty="0"/>
          </a:p>
          <a:p>
            <a:pPr marL="2667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20"/>
              <a:buFont typeface="Gill Sans"/>
              <a:buChar char="•"/>
            </a:pPr>
            <a:r>
              <a:rPr lang="en-US" sz="216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The red rectangle here has standard dimensions w:33pt h: 56pt</a:t>
            </a:r>
            <a:endParaRPr sz="504" dirty="0"/>
          </a:p>
          <a:p>
            <a:pPr marL="2667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20"/>
              <a:buFont typeface="Gill Sans"/>
              <a:buChar char="•"/>
            </a:pPr>
            <a:r>
              <a:rPr lang="en-US" sz="216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The color is MIT/PSFC red</a:t>
            </a:r>
            <a:endParaRPr sz="504" dirty="0"/>
          </a:p>
          <a:p>
            <a:pPr marL="2667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20"/>
              <a:buFont typeface="Gill Sans"/>
              <a:buChar char="•"/>
            </a:pPr>
            <a:r>
              <a:rPr lang="en-US" sz="216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The distance from the content rectangle is 13 pt</a:t>
            </a:r>
            <a:endParaRPr sz="504" dirty="0"/>
          </a:p>
        </p:txBody>
      </p:sp>
      <p:sp>
        <p:nvSpPr>
          <p:cNvPr id="67" name="Google Shape;67;p9"/>
          <p:cNvSpPr txBox="1"/>
          <p:nvPr/>
        </p:nvSpPr>
        <p:spPr>
          <a:xfrm>
            <a:off x="273795" y="192404"/>
            <a:ext cx="3902080" cy="634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Gill Sans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Graphics &amp; colours</a:t>
            </a:r>
            <a:endParaRPr sz="504" dirty="0"/>
          </a:p>
        </p:txBody>
      </p:sp>
      <p:sp>
        <p:nvSpPr>
          <p:cNvPr id="68" name="Google Shape;68;p9"/>
          <p:cNvSpPr/>
          <p:nvPr/>
        </p:nvSpPr>
        <p:spPr>
          <a:xfrm>
            <a:off x="9121354" y="1641306"/>
            <a:ext cx="762001" cy="762001"/>
          </a:xfrm>
          <a:prstGeom prst="rect">
            <a:avLst/>
          </a:prstGeom>
          <a:solidFill>
            <a:srgbClr val="B7313C"/>
          </a:solidFill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216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7908521" y="2641232"/>
            <a:ext cx="6492150" cy="140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Gill Sans"/>
              <a:buNone/>
            </a:pPr>
            <a:r>
              <a:rPr lang="en-US" sz="216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MIT/PSFC Red</a:t>
            </a:r>
            <a:endParaRPr sz="504" dirty="0"/>
          </a:p>
          <a:p>
            <a:pPr marL="0" marR="0" lvl="0" indent="0" algn="ctr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Gill Sans"/>
              <a:buNone/>
            </a:pPr>
            <a:r>
              <a:rPr lang="en-US" sz="216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RGB: 183-49-60</a:t>
            </a:r>
            <a:endParaRPr sz="504" dirty="0"/>
          </a:p>
          <a:p>
            <a:pPr marL="0" marR="0" lvl="0" indent="0" algn="ctr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Gill Sans"/>
              <a:buNone/>
            </a:pPr>
            <a:r>
              <a:rPr lang="en-US" sz="216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Hex# B7313C</a:t>
            </a:r>
            <a:endParaRPr sz="504" dirty="0"/>
          </a:p>
          <a:p>
            <a:pPr marL="0" marR="0" lvl="0" indent="0" algn="ctr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Gill Sans"/>
              <a:buNone/>
            </a:pPr>
            <a:r>
              <a:rPr lang="en-US" sz="216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Gray</a:t>
            </a:r>
            <a:endParaRPr sz="504" dirty="0"/>
          </a:p>
          <a:p>
            <a:pPr marL="0" marR="0" lvl="0" indent="0" algn="ctr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Gill Sans"/>
              <a:buNone/>
            </a:pPr>
            <a:r>
              <a:rPr lang="en-US" sz="216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RGB: 105-105-105</a:t>
            </a:r>
            <a:endParaRPr sz="504" dirty="0"/>
          </a:p>
          <a:p>
            <a:pPr marL="0" marR="0" lvl="0" indent="0" algn="ctr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Gill Sans"/>
              <a:buNone/>
            </a:pPr>
            <a:r>
              <a:rPr lang="en-US" sz="216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Hex# 696969</a:t>
            </a:r>
            <a:endParaRPr sz="504" dirty="0"/>
          </a:p>
        </p:txBody>
      </p:sp>
      <p:sp>
        <p:nvSpPr>
          <p:cNvPr id="70" name="Google Shape;70;p9"/>
          <p:cNvSpPr/>
          <p:nvPr/>
        </p:nvSpPr>
        <p:spPr>
          <a:xfrm>
            <a:off x="12479593" y="1641306"/>
            <a:ext cx="762001" cy="762001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216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11493804" y="5670930"/>
            <a:ext cx="2285673" cy="457201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 marL="0" marR="0" lvl="1" indent="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600"/>
              <a:buFont typeface="Gill Sans"/>
              <a:buNone/>
            </a:pPr>
            <a:r>
              <a:rPr lang="en-US" sz="2160" b="1" i="0" u="none" strike="noStrike" cap="none" dirty="0">
                <a:solidFill>
                  <a:srgbClr val="FEFDFF"/>
                </a:solidFill>
                <a:latin typeface="Gill Sans"/>
                <a:ea typeface="Gill Sans"/>
                <a:cs typeface="Gill Sans"/>
                <a:sym typeface="Gill Sans"/>
              </a:rPr>
              <a:t>Highlight box</a:t>
            </a:r>
            <a:endParaRPr sz="504" dirty="0"/>
          </a:p>
        </p:txBody>
      </p:sp>
      <p:sp>
        <p:nvSpPr>
          <p:cNvPr id="72" name="Google Shape;72;p9"/>
          <p:cNvSpPr/>
          <p:nvPr/>
        </p:nvSpPr>
        <p:spPr>
          <a:xfrm>
            <a:off x="11493804" y="6409849"/>
            <a:ext cx="2285673" cy="762001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 marL="0" marR="0" lvl="1" indent="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600"/>
              <a:buFont typeface="Gill Sans"/>
              <a:buNone/>
            </a:pPr>
            <a:r>
              <a:rPr lang="en-US" sz="2160" b="1" i="0" u="none" strike="noStrike" cap="none" dirty="0">
                <a:solidFill>
                  <a:srgbClr val="FEFDFF"/>
                </a:solidFill>
                <a:latin typeface="Gill Sans"/>
                <a:ea typeface="Gill Sans"/>
                <a:cs typeface="Gill Sans"/>
                <a:sym typeface="Gill Sans"/>
              </a:rPr>
              <a:t>Highlight box</a:t>
            </a:r>
            <a:endParaRPr sz="504" dirty="0"/>
          </a:p>
          <a:p>
            <a:pPr marL="0" marR="0" lvl="1" indent="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3600"/>
              <a:buFont typeface="Gill Sans"/>
              <a:buNone/>
            </a:pPr>
            <a:r>
              <a:rPr lang="en-US" sz="2160" b="1" i="0" u="none" strike="noStrike" cap="none" dirty="0">
                <a:solidFill>
                  <a:srgbClr val="FEFDFF"/>
                </a:solidFill>
                <a:latin typeface="Gill Sans"/>
                <a:ea typeface="Gill Sans"/>
                <a:cs typeface="Gill Sans"/>
                <a:sym typeface="Gill Sans"/>
              </a:rPr>
              <a:t>2 line</a:t>
            </a:r>
            <a:endParaRPr sz="504" dirty="0"/>
          </a:p>
        </p:txBody>
      </p:sp>
      <p:grpSp>
        <p:nvGrpSpPr>
          <p:cNvPr id="73" name="Google Shape;73;p9"/>
          <p:cNvGrpSpPr/>
          <p:nvPr/>
        </p:nvGrpSpPr>
        <p:grpSpPr>
          <a:xfrm>
            <a:off x="544234" y="1812756"/>
            <a:ext cx="907956" cy="419101"/>
            <a:chOff x="0" y="0"/>
            <a:chExt cx="1513259" cy="698500"/>
          </a:xfrm>
        </p:grpSpPr>
        <p:sp>
          <p:nvSpPr>
            <p:cNvPr id="74" name="Google Shape;74;p9"/>
            <p:cNvSpPr/>
            <p:nvPr/>
          </p:nvSpPr>
          <p:spPr>
            <a:xfrm>
              <a:off x="0" y="0"/>
              <a:ext cx="420525" cy="698500"/>
            </a:xfrm>
            <a:prstGeom prst="rect">
              <a:avLst/>
            </a:prstGeom>
            <a:solidFill>
              <a:srgbClr val="B7313C"/>
            </a:solidFill>
            <a:ln w="63500" cap="flat" cmpd="sng">
              <a:solidFill>
                <a:srgbClr val="B7313C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Helvetica Neue Light"/>
                <a:buNone/>
              </a:pPr>
              <a:endParaRPr sz="216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75" name="Google Shape;75;p9"/>
            <p:cNvCxnSpPr/>
            <p:nvPr/>
          </p:nvCxnSpPr>
          <p:spPr>
            <a:xfrm>
              <a:off x="115993" y="573147"/>
              <a:ext cx="1397266" cy="1"/>
            </a:xfrm>
            <a:prstGeom prst="straightConnector1">
              <a:avLst/>
            </a:prstGeom>
            <a:noFill/>
            <a:ln w="76200" cap="flat" cmpd="sng">
              <a:solidFill>
                <a:srgbClr val="696969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sp>
        <p:nvSpPr>
          <p:cNvPr id="76" name="Google Shape;76;p9"/>
          <p:cNvSpPr txBox="1"/>
          <p:nvPr/>
        </p:nvSpPr>
        <p:spPr>
          <a:xfrm>
            <a:off x="8843333" y="7632259"/>
            <a:ext cx="5322538" cy="49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7313C"/>
              </a:buClr>
              <a:buSzPts val="2400"/>
              <a:buFont typeface="Gill Sans"/>
              <a:buNone/>
            </a:pPr>
            <a:r>
              <a:rPr lang="en-US" sz="1440" b="0" i="0" u="none" strike="noStrike" cap="none" dirty="0">
                <a:solidFill>
                  <a:srgbClr val="B7313C"/>
                </a:solidFill>
                <a:latin typeface="Gill Sans"/>
                <a:ea typeface="Gill Sans"/>
                <a:cs typeface="Gill Sans"/>
                <a:sym typeface="Gill Sans"/>
              </a:rPr>
              <a:t>L. M. Milanese | Group Meeting | October 6 2017 |</a:t>
            </a:r>
            <a:endParaRPr sz="504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32472" y="214313"/>
            <a:ext cx="9365457" cy="18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/>
          <a:lstStyle>
            <a:lvl1pPr marR="0" lvl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32472" y="2185987"/>
            <a:ext cx="9365457" cy="530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/>
          <a:lstStyle>
            <a:lvl1pPr marL="457200" marR="0" lvl="0" indent="-63373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3373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3373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3373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33729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33729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33729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33729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33729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172462" y="7843837"/>
            <a:ext cx="279761" cy="28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132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132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132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132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132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132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132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132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132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4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video" Target="../media/media2.mp4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Google Shape;113;p15"/>
              <p:cNvSpPr/>
              <p:nvPr/>
            </p:nvSpPr>
            <p:spPr>
              <a:xfrm>
                <a:off x="50653" y="4497163"/>
                <a:ext cx="10441379" cy="2040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2855" tIns="42855" rIns="42855" bIns="42855" anchor="t" anchorCtr="0">
                <a:noAutofit/>
              </a:bodyPr>
              <a:lstStyle/>
              <a:p>
                <a:pPr marL="34679" marR="34679">
                  <a:lnSpc>
                    <a:spcPct val="120000"/>
                  </a:lnSpc>
                  <a:buSzPts val="4400"/>
                </a:pPr>
                <a:r>
                  <a:rPr lang="en-US" sz="2640" dirty="0" smtClean="0">
                    <a:ln w="3175"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A. Mathew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40" i="1" smtClean="0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40" dirty="0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venir"/>
                            <a:ea typeface="Avenir"/>
                            <a:cs typeface="Avenir"/>
                            <a:sym typeface="Avenir"/>
                          </a:rPr>
                          <m:t>s</m:t>
                        </m:r>
                      </m:e>
                      <m:sup>
                        <m:r>
                          <a:rPr lang="en-US" sz="2640" b="0" i="1" smtClean="0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640" dirty="0" smtClean="0">
                    <a:ln w="3175"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, M. </a:t>
                </a:r>
                <a:r>
                  <a:rPr lang="en-US" sz="2640" dirty="0" err="1" smtClean="0">
                    <a:ln w="3175"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Francisque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40" i="1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40" dirty="0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venir"/>
                            <a:ea typeface="Avenir"/>
                            <a:cs typeface="Avenir"/>
                            <a:sym typeface="Avenir"/>
                          </a:rPr>
                          <m:t>z</m:t>
                        </m:r>
                      </m:e>
                      <m:sup>
                        <m:r>
                          <a:rPr lang="en-US" sz="2640" b="0" i="1" smtClean="0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40" dirty="0" smtClean="0">
                    <a:ln w="3175"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, </a:t>
                </a:r>
                <a:r>
                  <a:rPr lang="en-US" sz="2640" dirty="0">
                    <a:ln w="3175"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J.W. </a:t>
                </a:r>
                <a:r>
                  <a:rPr lang="en-US" sz="2640" dirty="0" err="1" smtClean="0">
                    <a:ln w="3175"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Hughe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40" i="1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40" dirty="0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venir"/>
                            <a:ea typeface="Avenir"/>
                            <a:cs typeface="Avenir"/>
                            <a:sym typeface="Avenir"/>
                          </a:rPr>
                          <m:t>s</m:t>
                        </m:r>
                      </m:e>
                      <m:sup>
                        <m:r>
                          <a:rPr lang="en-US" sz="2640" i="1" smtClean="0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640" dirty="0" smtClean="0">
                    <a:ln w="3175"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, N. Mandel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40" i="1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40" dirty="0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venir"/>
                            <a:ea typeface="Avenir"/>
                            <a:cs typeface="Avenir"/>
                            <a:sym typeface="Avenir"/>
                          </a:rPr>
                          <m:t>l</m:t>
                        </m:r>
                      </m:e>
                      <m:sup>
                        <m:r>
                          <a:rPr lang="en-US" sz="2640" b="0" i="1" dirty="0" smtClean="0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Avenir"/>
                            <a:cs typeface="Avenir"/>
                            <a:sym typeface="Avenir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640" dirty="0" smtClean="0">
                    <a:ln w="3175"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, </a:t>
                </a:r>
              </a:p>
              <a:p>
                <a:pPr marL="34679" marR="34679">
                  <a:lnSpc>
                    <a:spcPct val="120000"/>
                  </a:lnSpc>
                  <a:buSzPts val="4400"/>
                </a:pPr>
                <a:r>
                  <a:rPr lang="en-US" sz="2640" dirty="0" smtClean="0">
                    <a:ln w="3175"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D.R</a:t>
                </a:r>
                <a:r>
                  <a:rPr lang="en-US" sz="2640" dirty="0">
                    <a:ln w="3175"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. </a:t>
                </a:r>
                <a:r>
                  <a:rPr lang="en-US" sz="2640" dirty="0" err="1" smtClean="0">
                    <a:ln w="3175"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Hatc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40" i="1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40" dirty="0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venir"/>
                            <a:ea typeface="Avenir"/>
                            <a:cs typeface="Avenir"/>
                            <a:sym typeface="Avenir"/>
                          </a:rPr>
                          <m:t>h</m:t>
                        </m:r>
                      </m:e>
                      <m:sup>
                        <m:r>
                          <a:rPr lang="en-US" sz="2640" b="0" i="1" dirty="0" smtClean="0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Avenir"/>
                            <a:cs typeface="Avenir"/>
                            <a:sym typeface="Avenir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640" dirty="0" smtClean="0">
                    <a:ln w="3175"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, B. </a:t>
                </a:r>
                <a:r>
                  <a:rPr lang="en-US" sz="2640" dirty="0" err="1" smtClean="0">
                    <a:ln w="3175"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Zh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40" i="1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40" dirty="0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venir"/>
                            <a:ea typeface="Avenir"/>
                            <a:cs typeface="Avenir"/>
                            <a:sym typeface="Avenir"/>
                          </a:rPr>
                          <m:t>u</m:t>
                        </m:r>
                      </m:e>
                      <m:sup>
                        <m:r>
                          <a:rPr lang="en-US" sz="2640" b="0" i="1" dirty="0" smtClean="0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Avenir"/>
                            <a:cs typeface="Avenir"/>
                            <a:sym typeface="Avenir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640" dirty="0" smtClean="0">
                    <a:ln w="3175"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, </a:t>
                </a:r>
                <a:r>
                  <a:rPr lang="en-US" sz="2640" dirty="0" smtClean="0">
                    <a:ln w="3175"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A</a:t>
                </a:r>
                <a:r>
                  <a:rPr lang="en-US" sz="2640" dirty="0" smtClean="0">
                    <a:ln w="3175"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. </a:t>
                </a:r>
                <a:r>
                  <a:rPr lang="en-US" sz="2640" dirty="0" err="1" smtClean="0">
                    <a:ln w="3175"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Haki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40" i="1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40" b="0" i="0" dirty="0" smtClean="0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venir"/>
                            <a:ea typeface="Avenir"/>
                            <a:cs typeface="Avenir"/>
                            <a:sym typeface="Avenir"/>
                          </a:rPr>
                          <m:t>m</m:t>
                        </m:r>
                      </m:e>
                      <m:sup>
                        <m:r>
                          <a:rPr lang="en-US" sz="2640" i="1" dirty="0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Avenir"/>
                            <a:cs typeface="Avenir"/>
                            <a:sym typeface="Avenir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40" dirty="0" smtClean="0">
                    <a:ln w="3175"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, B.N</a:t>
                </a:r>
                <a:r>
                  <a:rPr lang="en-US" sz="2640" dirty="0" smtClean="0">
                    <a:ln w="3175"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. Roger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40" i="1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40" dirty="0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Avenir"/>
                            <a:ea typeface="Avenir"/>
                            <a:cs typeface="Avenir"/>
                            <a:sym typeface="Avenir"/>
                          </a:rPr>
                          <m:t>s</m:t>
                        </m:r>
                      </m:e>
                      <m:sup>
                        <m:r>
                          <a:rPr lang="en-US" sz="2640" b="0" i="1" dirty="0" smtClean="0">
                            <a:ln w="3175"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Avenir"/>
                            <a:cs typeface="Avenir"/>
                            <a:sym typeface="Avenir"/>
                          </a:rPr>
                          <m:t>5</m:t>
                        </m:r>
                      </m:sup>
                    </m:sSup>
                  </m:oMath>
                </a14:m>
                <a:endParaRPr lang="en-US" sz="2640" dirty="0">
                  <a:ln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  <a:p>
                <a:pPr marL="34679" marR="34679">
                  <a:lnSpc>
                    <a:spcPct val="120000"/>
                  </a:lnSpc>
                  <a:buSzPts val="44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AE" sz="168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pPr>
                      <m:e/>
                      <m:sup>
                        <m:r>
                          <a:rPr lang="ar-AE" sz="168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680" dirty="0" smtClean="0">
                    <a:ln>
                      <a:noFill/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MIT Plasma </a:t>
                </a:r>
                <a:r>
                  <a:rPr lang="en-US" sz="1680" dirty="0">
                    <a:ln>
                      <a:noFill/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Science and Fusion </a:t>
                </a:r>
                <a:r>
                  <a:rPr lang="en-US" sz="1680" dirty="0" smtClean="0">
                    <a:ln>
                      <a:noFill/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Center</a:t>
                </a:r>
              </a:p>
              <a:p>
                <a:pPr marL="34679" marR="34679">
                  <a:lnSpc>
                    <a:spcPct val="120000"/>
                  </a:lnSpc>
                  <a:buSzPts val="44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AE" sz="1680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pPr>
                      <m:e/>
                      <m:sup>
                        <m:r>
                          <a:rPr lang="ar-AE" sz="168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80" dirty="0" smtClean="0">
                    <a:ln>
                      <a:noFill/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Princeton Plasma Physics Laboratory</a:t>
                </a:r>
              </a:p>
              <a:p>
                <a:pPr marL="34679" marR="34679">
                  <a:lnSpc>
                    <a:spcPct val="120000"/>
                  </a:lnSpc>
                  <a:buSzPts val="44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AE" sz="1680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pPr>
                      <m:e/>
                      <m:sup>
                        <m:r>
                          <a:rPr lang="ar-AE" sz="168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80" dirty="0" smtClean="0">
                    <a:ln>
                      <a:noFill/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Institute for Fusion Studies, The University of Texas at Austin</a:t>
                </a:r>
              </a:p>
              <a:p>
                <a:pPr marL="34679" marR="34679">
                  <a:lnSpc>
                    <a:spcPct val="120000"/>
                  </a:lnSpc>
                  <a:buSzPts val="44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AE" sz="1680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pPr>
                      <m:e/>
                      <m:sup>
                        <m:r>
                          <a:rPr lang="ar-AE" sz="168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680" dirty="0" smtClean="0">
                    <a:ln>
                      <a:noFill/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Lawrence Livermore National Laboratory</a:t>
                </a:r>
              </a:p>
              <a:p>
                <a:pPr marL="34679" marR="34679">
                  <a:lnSpc>
                    <a:spcPct val="120000"/>
                  </a:lnSpc>
                  <a:buSzPts val="44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AE" sz="1680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pPr>
                      <m:e/>
                      <m:sup>
                        <m:r>
                          <a:rPr lang="ar-AE" sz="168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1680" dirty="0" smtClean="0">
                    <a:ln>
                      <a:noFill/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Department of Physics and Astronomy, Dartmouth College </a:t>
                </a:r>
                <a:endParaRPr lang="en-US" sz="1680" dirty="0" smtClean="0">
                  <a:ln>
                    <a:noFill/>
                  </a:ln>
                  <a:solidFill>
                    <a:schemeClr val="tx1"/>
                  </a:solidFill>
                  <a:latin typeface="Avenir"/>
                </a:endParaRPr>
              </a:p>
              <a:p>
                <a:endParaRPr lang="en-US" sz="1000" dirty="0" smtClean="0">
                  <a:ln>
                    <a:noFill/>
                  </a:ln>
                  <a:solidFill>
                    <a:schemeClr val="tx1"/>
                  </a:solidFill>
                  <a:latin typeface="Avenir"/>
                </a:endParaRPr>
              </a:p>
              <a:p>
                <a:endParaRPr lang="en-US" sz="1000" dirty="0" smtClean="0">
                  <a:ln>
                    <a:noFill/>
                  </a:ln>
                  <a:solidFill>
                    <a:schemeClr val="tx1"/>
                  </a:solidFill>
                  <a:latin typeface="Avenir"/>
                </a:endParaRPr>
              </a:p>
              <a:p>
                <a:r>
                  <a:rPr lang="en-US" sz="1000" dirty="0" smtClean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Supported </a:t>
                </a:r>
                <a:r>
                  <a:rPr lang="en-US" sz="1000" dirty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by the U.S. Department of Energy (DOE) </a:t>
                </a:r>
                <a:r>
                  <a:rPr lang="en-US" sz="1000" dirty="0" smtClean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Office </a:t>
                </a:r>
                <a:r>
                  <a:rPr lang="en-US" sz="1000" dirty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of Science </a:t>
                </a:r>
                <a:r>
                  <a:rPr lang="en-US" sz="1000" dirty="0" smtClean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Fusion Energy Sciences </a:t>
                </a:r>
                <a:r>
                  <a:rPr lang="en-US" sz="1000" dirty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program </a:t>
                </a:r>
                <a:r>
                  <a:rPr lang="en-US" sz="1000" dirty="0" smtClean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under </a:t>
                </a:r>
                <a:r>
                  <a:rPr lang="en-US" sz="1000" dirty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contracts </a:t>
                </a:r>
                <a:r>
                  <a:rPr lang="en-US" sz="1000" dirty="0" smtClean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DE-SC0014264</a:t>
                </a:r>
                <a:r>
                  <a:rPr lang="en-US" sz="1000" dirty="0" smtClean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, </a:t>
                </a:r>
                <a:endParaRPr lang="en-US" sz="1000" dirty="0" smtClean="0">
                  <a:ln>
                    <a:noFill/>
                  </a:ln>
                  <a:solidFill>
                    <a:schemeClr val="tx1"/>
                  </a:solidFill>
                  <a:latin typeface="Avenir"/>
                </a:endParaRPr>
              </a:p>
              <a:p>
                <a:r>
                  <a:rPr lang="en-US" sz="1000" dirty="0" smtClean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DE-FC02-08ER54966</a:t>
                </a:r>
                <a:r>
                  <a:rPr lang="en-US" sz="1000" dirty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, </a:t>
                </a:r>
                <a:r>
                  <a:rPr lang="en-US" sz="1000" dirty="0" smtClean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DE-FG02-04ER54742</a:t>
                </a:r>
                <a:r>
                  <a:rPr lang="en-US" sz="1000" dirty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, and </a:t>
                </a:r>
                <a:r>
                  <a:rPr lang="en-US" sz="1000" dirty="0" smtClean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DE-AC52-07NA27344, the Natural Sciences and Engineering </a:t>
                </a:r>
                <a:r>
                  <a:rPr lang="en-US" sz="1000" dirty="0" smtClean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Research </a:t>
                </a:r>
                <a:r>
                  <a:rPr lang="en-US" sz="1000" dirty="0" smtClean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Council of Canada (NSERC) </a:t>
                </a:r>
                <a:endParaRPr lang="en-US" sz="1000" dirty="0" smtClean="0">
                  <a:ln>
                    <a:noFill/>
                  </a:ln>
                  <a:solidFill>
                    <a:schemeClr val="tx1"/>
                  </a:solidFill>
                  <a:latin typeface="Avenir"/>
                </a:endParaRPr>
              </a:p>
              <a:p>
                <a:r>
                  <a:rPr lang="en-US" sz="1000" dirty="0" smtClean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by </a:t>
                </a:r>
                <a:r>
                  <a:rPr lang="en-US" sz="1000" dirty="0" smtClean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the doctoral postgraduate </a:t>
                </a:r>
                <a:r>
                  <a:rPr lang="en-US" sz="1000" dirty="0" smtClean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scholarship </a:t>
                </a:r>
                <a:r>
                  <a:rPr lang="en-US" sz="1000" dirty="0" smtClean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(PGS D</a:t>
                </a:r>
                <a:r>
                  <a:rPr lang="en-US" sz="1000" dirty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), </a:t>
                </a:r>
                <a:r>
                  <a:rPr lang="en-US" sz="1000" dirty="0" smtClean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the </a:t>
                </a:r>
                <a:r>
                  <a:rPr lang="en-US" sz="1000" dirty="0" smtClean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Manson </a:t>
                </a:r>
                <a:r>
                  <a:rPr lang="en-US" sz="1000" dirty="0">
                    <a:ln>
                      <a:noFill/>
                    </a:ln>
                    <a:solidFill>
                      <a:schemeClr val="tx1"/>
                    </a:solidFill>
                    <a:latin typeface="Avenir"/>
                  </a:rPr>
                  <a:t>Benedict </a:t>
                </a:r>
                <a:r>
                  <a:rPr lang="en-US" sz="1000" dirty="0">
                    <a:solidFill>
                      <a:schemeClr val="tx1"/>
                    </a:solidFill>
                    <a:latin typeface="Avenir"/>
                  </a:rPr>
                  <a:t>Fellowship, DE-SC0014664, DE-AC02-09CH11466 via the Scientific </a:t>
                </a:r>
                <a:r>
                  <a:rPr lang="en-US" sz="1000" dirty="0" smtClean="0">
                    <a:solidFill>
                      <a:schemeClr val="tx1"/>
                    </a:solidFill>
                    <a:latin typeface="Avenir"/>
                  </a:rPr>
                  <a:t>Discovery </a:t>
                </a:r>
              </a:p>
              <a:p>
                <a:r>
                  <a:rPr lang="en-US" sz="1000" dirty="0" smtClean="0">
                    <a:solidFill>
                      <a:schemeClr val="tx1"/>
                    </a:solidFill>
                    <a:latin typeface="Avenir"/>
                  </a:rPr>
                  <a:t>through </a:t>
                </a:r>
                <a:r>
                  <a:rPr lang="en-US" sz="1000" dirty="0">
                    <a:solidFill>
                      <a:schemeClr val="tx1"/>
                    </a:solidFill>
                    <a:latin typeface="Avenir"/>
                  </a:rPr>
                  <a:t>Advanced Computing (</a:t>
                </a:r>
                <a:r>
                  <a:rPr lang="en-US" sz="1000" dirty="0" err="1">
                    <a:solidFill>
                      <a:schemeClr val="tx1"/>
                    </a:solidFill>
                    <a:latin typeface="Avenir"/>
                  </a:rPr>
                  <a:t>SciDAC</a:t>
                </a:r>
                <a:r>
                  <a:rPr lang="en-US" sz="1000" dirty="0">
                    <a:solidFill>
                      <a:schemeClr val="tx1"/>
                    </a:solidFill>
                    <a:latin typeface="Avenir"/>
                  </a:rPr>
                  <a:t>) </a:t>
                </a:r>
                <a:r>
                  <a:rPr lang="en-US" sz="1000" dirty="0" smtClean="0">
                    <a:solidFill>
                      <a:schemeClr val="tx1"/>
                    </a:solidFill>
                    <a:latin typeface="Avenir"/>
                  </a:rPr>
                  <a:t>program</a:t>
                </a:r>
                <a:r>
                  <a:rPr lang="en-US" sz="1000" dirty="0">
                    <a:solidFill>
                      <a:schemeClr val="tx1"/>
                    </a:solidFill>
                    <a:latin typeface="Avenir"/>
                  </a:rPr>
                  <a:t>, and DE-AR0001263 via the Advanced Research Projects Agency - Energy (ARPA-E) program</a:t>
                </a:r>
                <a:endParaRPr lang="en-US" sz="1000" dirty="0">
                  <a:ln>
                    <a:noFill/>
                  </a:ln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mc:Choice>
        <mc:Fallback>
          <p:sp>
            <p:nvSpPr>
              <p:cNvPr id="113" name="Google Shape;113;p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3" y="4497163"/>
                <a:ext cx="10441379" cy="2040228"/>
              </a:xfrm>
              <a:prstGeom prst="rect">
                <a:avLst/>
              </a:prstGeom>
              <a:blipFill>
                <a:blip r:embed="rId3"/>
                <a:stretch>
                  <a:fillRect l="-1168" t="-1198" b="-853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Google Shape;114;p15"/>
          <p:cNvSpPr txBox="1"/>
          <p:nvPr/>
        </p:nvSpPr>
        <p:spPr>
          <a:xfrm>
            <a:off x="50654" y="1562100"/>
            <a:ext cx="9608488" cy="208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>
              <a:buClr>
                <a:srgbClr val="FFFFFF"/>
              </a:buClr>
              <a:buSzPts val="7200"/>
            </a:pPr>
            <a:r>
              <a:rPr lang="en-US" sz="432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Uncovering turbulent plasma  dynamics </a:t>
            </a:r>
            <a:r>
              <a:rPr lang="en-US" sz="432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via </a:t>
            </a:r>
            <a:r>
              <a:rPr lang="en-US" sz="432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deep learning from partial </a:t>
            </a:r>
            <a:r>
              <a:rPr lang="en-US" sz="432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observations in fluid and gyrokinetic plasmas</a:t>
            </a:r>
            <a:endParaRPr sz="432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75800" y="939294"/>
            <a:ext cx="5531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Physical Review E 104 (2), 025205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04869" y="2399794"/>
            <a:ext cx="304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arXiv:2107.09744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436" y="2717783"/>
            <a:ext cx="6677528" cy="53983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1" name="Google Shape;416;p18"/>
          <p:cNvSpPr txBox="1"/>
          <p:nvPr/>
        </p:nvSpPr>
        <p:spPr>
          <a:xfrm>
            <a:off x="6309949" y="1561701"/>
            <a:ext cx="2600739" cy="949313"/>
          </a:xfrm>
          <a:prstGeom prst="rect">
            <a:avLst/>
          </a:prstGeom>
          <a:noFill/>
          <a:ln w="60325">
            <a:noFill/>
          </a:ln>
        </p:spPr>
        <p:txBody>
          <a:bodyPr spcFirstLastPara="1" wrap="square" lIns="54855" tIns="27420" rIns="54855" bIns="27420" anchor="t" anchorCtr="0">
            <a:noAutofit/>
          </a:bodyPr>
          <a:lstStyle/>
          <a:p>
            <a:pPr algn="ctr">
              <a:lnSpc>
                <a:spcPts val="5032"/>
              </a:lnSpc>
              <a:spcBef>
                <a:spcPts val="1080"/>
              </a:spcBef>
              <a:buSzPct val="150000"/>
            </a:pP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(</a:t>
            </a:r>
            <a:r>
              <a:rPr lang="en-US" sz="336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Braginskii</a:t>
            </a: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</a:p>
        </p:txBody>
      </p:sp>
      <p:sp>
        <p:nvSpPr>
          <p:cNvPr id="15" name="Google Shape;416;p18"/>
          <p:cNvSpPr txBox="1"/>
          <p:nvPr/>
        </p:nvSpPr>
        <p:spPr>
          <a:xfrm>
            <a:off x="9011478" y="851706"/>
            <a:ext cx="1319867" cy="949313"/>
          </a:xfrm>
          <a:prstGeom prst="rect">
            <a:avLst/>
          </a:prstGeom>
          <a:noFill/>
          <a:ln w="60325">
            <a:noFill/>
          </a:ln>
        </p:spPr>
        <p:txBody>
          <a:bodyPr spcFirstLastPara="1" wrap="square" lIns="54855" tIns="27420" rIns="54855" bIns="27420" anchor="t" anchorCtr="0">
            <a:noAutofit/>
          </a:bodyPr>
          <a:lstStyle/>
          <a:p>
            <a:pPr algn="ctr">
              <a:lnSpc>
                <a:spcPts val="5032"/>
              </a:lnSpc>
              <a:spcBef>
                <a:spcPts val="1080"/>
              </a:spcBef>
              <a:buSzPct val="150000"/>
            </a:pP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Avenir"/>
                <a:ea typeface="Avenir"/>
                <a:cs typeface="Avenir"/>
                <a:sym typeface="Avenir"/>
              </a:rPr>
              <a:t>PINN</a:t>
            </a:r>
            <a:endParaRPr lang="en-US" sz="2200" dirty="0">
              <a:ln>
                <a:solidFill>
                  <a:schemeClr val="bg1">
                    <a:lumMod val="85000"/>
                  </a:schemeClr>
                </a:solidFill>
              </a:ln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" name="Google Shape;416;p18"/>
          <p:cNvSpPr txBox="1"/>
          <p:nvPr/>
        </p:nvSpPr>
        <p:spPr>
          <a:xfrm>
            <a:off x="3934695" y="1006002"/>
            <a:ext cx="4805271" cy="949313"/>
          </a:xfrm>
          <a:prstGeom prst="rect">
            <a:avLst/>
          </a:prstGeom>
          <a:noFill/>
          <a:ln w="60325">
            <a:noFill/>
          </a:ln>
        </p:spPr>
        <p:txBody>
          <a:bodyPr spcFirstLastPara="1" wrap="square" lIns="54855" tIns="27420" rIns="54855" bIns="27420" anchor="t" anchorCtr="0">
            <a:noAutofit/>
          </a:bodyPr>
          <a:lstStyle/>
          <a:p>
            <a:pPr algn="ctr">
              <a:lnSpc>
                <a:spcPts val="5032"/>
              </a:lnSpc>
              <a:spcBef>
                <a:spcPts val="1080"/>
              </a:spcBef>
              <a:buSzPct val="150000"/>
            </a:pP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Avenir"/>
                <a:ea typeface="Avenir"/>
                <a:cs typeface="Avenir"/>
                <a:sym typeface="Avenir"/>
              </a:rPr>
              <a:t>DATA            THEORY</a:t>
            </a:r>
            <a:endParaRPr lang="en-US" sz="2200" dirty="0">
              <a:ln>
                <a:solidFill>
                  <a:schemeClr val="bg1">
                    <a:lumMod val="85000"/>
                  </a:schemeClr>
                </a:solidFill>
              </a:ln>
              <a:latin typeface="Avenir"/>
              <a:ea typeface="Avenir"/>
              <a:cs typeface="Avenir"/>
              <a:sym typeface="Aveni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567;p22"/>
              <p:cNvSpPr txBox="1"/>
              <p:nvPr/>
            </p:nvSpPr>
            <p:spPr>
              <a:xfrm>
                <a:off x="167308" y="171547"/>
                <a:ext cx="14294126" cy="695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2855" tIns="42855" rIns="42855" bIns="42855" anchor="ctr" anchorCtr="0">
                <a:noAutofit/>
              </a:bodyPr>
              <a:lstStyle/>
              <a:p>
                <a:pPr>
                  <a:lnSpc>
                    <a:spcPct val="110000"/>
                  </a:lnSpc>
                  <a:buClr>
                    <a:srgbClr val="FFFFFF"/>
                  </a:buClr>
                  <a:buSzPts val="6000"/>
                </a:pPr>
                <a:r>
                  <a:rPr lang="en-US" sz="3600" dirty="0" smtClean="0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The PINN is constrained by our sought theory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∂</m:t>
                    </m:r>
                    <m:sSub>
                      <m:sSubPr>
                        <m:ctrlPr>
                          <a:rPr lang="ar-AE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𝑛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𝑒</m:t>
                        </m:r>
                      </m:sub>
                    </m:sSub>
                    <m:r>
                      <m:rPr>
                        <m:nor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Avenir"/>
                      </a:rPr>
                      <m:t>/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∂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Avenir"/>
                      </a:rPr>
                      <m:t>𝑡</m:t>
                    </m:r>
                  </m:oMath>
                </a14:m>
                <a:r>
                  <a:rPr lang="en-US" sz="3600" dirty="0" smtClean="0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∂</m:t>
                    </m:r>
                    <m:sSub>
                      <m:sSubPr>
                        <m:ctrlPr>
                          <a:rPr lang="ar-AE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𝑇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𝑒</m:t>
                        </m:r>
                      </m:sub>
                    </m:sSub>
                    <m:r>
                      <m:rPr>
                        <m:nor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Avenir"/>
                      </a:rPr>
                      <m:t>/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∂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Avenir"/>
                      </a:rPr>
                      <m:t>𝑡</m:t>
                    </m:r>
                  </m:oMath>
                </a14:m>
                <a:endParaRPr lang="en-US" sz="3600" dirty="0" smtClean="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mc:Choice>
        <mc:Fallback xmlns="">
          <p:sp>
            <p:nvSpPr>
              <p:cNvPr id="2" name="Google Shape;567;p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08" y="171547"/>
                <a:ext cx="14294126" cy="695880"/>
              </a:xfrm>
              <a:prstGeom prst="rect">
                <a:avLst/>
              </a:prstGeom>
              <a:blipFill>
                <a:blip r:embed="rId4"/>
                <a:stretch>
                  <a:fillRect l="-1620" t="-12281" b="-26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9051234" y="1779661"/>
            <a:ext cx="1325218" cy="132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416;p18"/>
              <p:cNvSpPr txBox="1"/>
              <p:nvPr/>
            </p:nvSpPr>
            <p:spPr>
              <a:xfrm>
                <a:off x="4011950" y="1561701"/>
                <a:ext cx="1496881" cy="949313"/>
              </a:xfrm>
              <a:prstGeom prst="rect">
                <a:avLst/>
              </a:prstGeom>
              <a:noFill/>
              <a:ln w="60325">
                <a:noFill/>
              </a:ln>
            </p:spPr>
            <p:txBody>
              <a:bodyPr spcFirstLastPara="1" wrap="square" lIns="54855" tIns="27420" rIns="54855" bIns="27420" anchor="t" anchorCtr="0">
                <a:noAutofit/>
              </a:bodyPr>
              <a:lstStyle/>
              <a:p>
                <a:pPr algn="ctr">
                  <a:lnSpc>
                    <a:spcPts val="5032"/>
                  </a:lnSpc>
                  <a:spcBef>
                    <a:spcPts val="1080"/>
                  </a:spcBef>
                  <a:buSzPct val="150000"/>
                </a:pPr>
                <a:r>
                  <a:rPr lang="en-US" sz="3200" dirty="0" smtClean="0"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𝑒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𝑇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𝑒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venir"/>
                      </a:rPr>
                      <m:t>)</m:t>
                    </m:r>
                  </m:oMath>
                </a14:m>
                <a:endParaRPr lang="en-US" sz="3360" dirty="0">
                  <a:ln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mc:Choice>
        <mc:Fallback xmlns="">
          <p:sp>
            <p:nvSpPr>
              <p:cNvPr id="16" name="Google Shape;416;p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950" y="1561701"/>
                <a:ext cx="1496881" cy="949313"/>
              </a:xfrm>
              <a:prstGeom prst="rect">
                <a:avLst/>
              </a:prstGeom>
              <a:blipFill>
                <a:blip r:embed="rId5"/>
                <a:stretch>
                  <a:fillRect l="-8130" b="-3205"/>
                </a:stretch>
              </a:blipFill>
              <a:ln w="603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416;p18"/>
          <p:cNvSpPr txBox="1"/>
          <p:nvPr/>
        </p:nvSpPr>
        <p:spPr>
          <a:xfrm>
            <a:off x="5438279" y="1303502"/>
            <a:ext cx="1319867" cy="949313"/>
          </a:xfrm>
          <a:prstGeom prst="rect">
            <a:avLst/>
          </a:prstGeom>
          <a:noFill/>
          <a:ln w="60325">
            <a:noFill/>
          </a:ln>
        </p:spPr>
        <p:txBody>
          <a:bodyPr spcFirstLastPara="1" wrap="square" lIns="54855" tIns="27420" rIns="54855" bIns="27420" anchor="t" anchorCtr="0">
            <a:noAutofit/>
          </a:bodyPr>
          <a:lstStyle/>
          <a:p>
            <a:pPr algn="ctr">
              <a:lnSpc>
                <a:spcPts val="5032"/>
              </a:lnSpc>
              <a:spcBef>
                <a:spcPts val="1080"/>
              </a:spcBef>
              <a:buSzPct val="150000"/>
            </a:pP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Avenir"/>
                <a:ea typeface="Avenir"/>
                <a:cs typeface="Avenir"/>
                <a:sym typeface="Avenir"/>
              </a:rPr>
              <a:t>+</a:t>
            </a:r>
            <a:endParaRPr lang="en-US" sz="2200" dirty="0">
              <a:ln>
                <a:solidFill>
                  <a:schemeClr val="bg1">
                    <a:lumMod val="85000"/>
                  </a:schemeClr>
                </a:solidFill>
              </a:ln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09856" y="1125627"/>
            <a:ext cx="1498975" cy="1333248"/>
          </a:xfrm>
          <a:prstGeom prst="rect">
            <a:avLst/>
          </a:prstGeom>
          <a:solidFill>
            <a:srgbClr val="C53535">
              <a:alpha val="22000"/>
            </a:srgb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70373" y="1188223"/>
            <a:ext cx="2299409" cy="1245708"/>
          </a:xfrm>
          <a:prstGeom prst="rect">
            <a:avLst/>
          </a:prstGeom>
          <a:solidFill>
            <a:srgbClr val="6CA62C">
              <a:alpha val="22000"/>
            </a:srgb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883419" y="3256389"/>
            <a:ext cx="6535182" cy="3044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759343" y="6334554"/>
            <a:ext cx="4453023" cy="1184766"/>
          </a:xfrm>
          <a:prstGeom prst="rect">
            <a:avLst/>
          </a:prstGeom>
          <a:solidFill>
            <a:srgbClr val="6CA62C">
              <a:alpha val="22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970513" y="7554482"/>
            <a:ext cx="6465181" cy="5445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67362" y="2727178"/>
            <a:ext cx="4632972" cy="521347"/>
          </a:xfrm>
          <a:prstGeom prst="rect">
            <a:avLst/>
          </a:prstGeom>
          <a:solidFill>
            <a:srgbClr val="6CA62C">
              <a:alpha val="22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1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38" grpId="1" animBg="1"/>
      <p:bldP spid="47" grpId="0" animBg="1"/>
      <p:bldP spid="50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7;p22"/>
          <p:cNvSpPr txBox="1"/>
          <p:nvPr/>
        </p:nvSpPr>
        <p:spPr>
          <a:xfrm>
            <a:off x="45720" y="171547"/>
            <a:ext cx="14630400" cy="69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>
              <a:lnSpc>
                <a:spcPct val="110000"/>
              </a:lnSpc>
              <a:buClr>
                <a:srgbClr val="FFFFFF"/>
              </a:buClr>
              <a:buSzPts val="6000"/>
            </a:pPr>
            <a:r>
              <a:rPr lang="en-US" sz="36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Electric potential is completely unobserved…yet almost fully learned</a:t>
            </a:r>
          </a:p>
        </p:txBody>
      </p:sp>
      <p:sp>
        <p:nvSpPr>
          <p:cNvPr id="24" name="Google Shape;567;p22"/>
          <p:cNvSpPr txBox="1"/>
          <p:nvPr/>
        </p:nvSpPr>
        <p:spPr>
          <a:xfrm>
            <a:off x="49530" y="175357"/>
            <a:ext cx="14630400" cy="69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>
              <a:lnSpc>
                <a:spcPct val="110000"/>
              </a:lnSpc>
              <a:buClr>
                <a:srgbClr val="FFFFFF"/>
              </a:buClr>
              <a:buSzPts val="6000"/>
            </a:pPr>
            <a:r>
              <a:rPr lang="en-US" sz="36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Electric potential is completely unobserved…</a:t>
            </a:r>
          </a:p>
        </p:txBody>
      </p:sp>
      <p:sp>
        <p:nvSpPr>
          <p:cNvPr id="25" name="Google Shape;416;p18"/>
          <p:cNvSpPr txBox="1"/>
          <p:nvPr/>
        </p:nvSpPr>
        <p:spPr>
          <a:xfrm>
            <a:off x="6309949" y="1561701"/>
            <a:ext cx="2600739" cy="949313"/>
          </a:xfrm>
          <a:prstGeom prst="rect">
            <a:avLst/>
          </a:prstGeom>
          <a:noFill/>
          <a:ln w="60325">
            <a:noFill/>
          </a:ln>
        </p:spPr>
        <p:txBody>
          <a:bodyPr spcFirstLastPara="1" wrap="square" lIns="54855" tIns="27420" rIns="54855" bIns="27420" anchor="t" anchorCtr="0">
            <a:noAutofit/>
          </a:bodyPr>
          <a:lstStyle/>
          <a:p>
            <a:pPr algn="ctr">
              <a:lnSpc>
                <a:spcPts val="5032"/>
              </a:lnSpc>
              <a:spcBef>
                <a:spcPts val="1080"/>
              </a:spcBef>
              <a:buSzPct val="150000"/>
            </a:pP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(</a:t>
            </a:r>
            <a:r>
              <a:rPr lang="en-US" sz="336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Braginskii</a:t>
            </a: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</a:p>
        </p:txBody>
      </p:sp>
      <p:sp>
        <p:nvSpPr>
          <p:cNvPr id="15" name="Google Shape;416;p18"/>
          <p:cNvSpPr txBox="1"/>
          <p:nvPr/>
        </p:nvSpPr>
        <p:spPr>
          <a:xfrm>
            <a:off x="9011478" y="851706"/>
            <a:ext cx="1319867" cy="949313"/>
          </a:xfrm>
          <a:prstGeom prst="rect">
            <a:avLst/>
          </a:prstGeom>
          <a:noFill/>
          <a:ln w="60325">
            <a:noFill/>
          </a:ln>
        </p:spPr>
        <p:txBody>
          <a:bodyPr spcFirstLastPara="1" wrap="square" lIns="54855" tIns="27420" rIns="54855" bIns="27420" anchor="t" anchorCtr="0">
            <a:noAutofit/>
          </a:bodyPr>
          <a:lstStyle/>
          <a:p>
            <a:pPr algn="ctr">
              <a:lnSpc>
                <a:spcPts val="5032"/>
              </a:lnSpc>
              <a:spcBef>
                <a:spcPts val="1080"/>
              </a:spcBef>
              <a:buSzPct val="150000"/>
            </a:pP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Avenir"/>
                <a:ea typeface="Avenir"/>
                <a:cs typeface="Avenir"/>
                <a:sym typeface="Avenir"/>
              </a:rPr>
              <a:t>PINN</a:t>
            </a:r>
            <a:endParaRPr lang="en-US" sz="2200" dirty="0">
              <a:ln>
                <a:solidFill>
                  <a:schemeClr val="bg1">
                    <a:lumMod val="85000"/>
                  </a:schemeClr>
                </a:solidFill>
              </a:ln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" name="Google Shape;416;p18"/>
          <p:cNvSpPr txBox="1"/>
          <p:nvPr/>
        </p:nvSpPr>
        <p:spPr>
          <a:xfrm>
            <a:off x="3934695" y="1006002"/>
            <a:ext cx="4805271" cy="949313"/>
          </a:xfrm>
          <a:prstGeom prst="rect">
            <a:avLst/>
          </a:prstGeom>
          <a:noFill/>
          <a:ln w="60325">
            <a:noFill/>
          </a:ln>
        </p:spPr>
        <p:txBody>
          <a:bodyPr spcFirstLastPara="1" wrap="square" lIns="54855" tIns="27420" rIns="54855" bIns="27420" anchor="t" anchorCtr="0">
            <a:noAutofit/>
          </a:bodyPr>
          <a:lstStyle/>
          <a:p>
            <a:pPr algn="ctr">
              <a:lnSpc>
                <a:spcPts val="5032"/>
              </a:lnSpc>
              <a:spcBef>
                <a:spcPts val="1080"/>
              </a:spcBef>
              <a:buSzPct val="150000"/>
            </a:pP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Avenir"/>
                <a:ea typeface="Avenir"/>
                <a:cs typeface="Avenir"/>
                <a:sym typeface="Avenir"/>
              </a:rPr>
              <a:t>DATA            THEORY</a:t>
            </a:r>
            <a:endParaRPr lang="en-US" sz="2200" dirty="0">
              <a:ln>
                <a:solidFill>
                  <a:schemeClr val="bg1">
                    <a:lumMod val="85000"/>
                  </a:schemeClr>
                </a:solidFill>
              </a:ln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051234" y="1779661"/>
            <a:ext cx="1325218" cy="132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416;p18"/>
              <p:cNvSpPr txBox="1"/>
              <p:nvPr/>
            </p:nvSpPr>
            <p:spPr>
              <a:xfrm>
                <a:off x="4011950" y="1561701"/>
                <a:ext cx="1496881" cy="949313"/>
              </a:xfrm>
              <a:prstGeom prst="rect">
                <a:avLst/>
              </a:prstGeom>
              <a:noFill/>
              <a:ln w="60325">
                <a:noFill/>
              </a:ln>
            </p:spPr>
            <p:txBody>
              <a:bodyPr spcFirstLastPara="1" wrap="square" lIns="54855" tIns="27420" rIns="54855" bIns="27420" anchor="t" anchorCtr="0">
                <a:noAutofit/>
              </a:bodyPr>
              <a:lstStyle/>
              <a:p>
                <a:pPr algn="ctr">
                  <a:lnSpc>
                    <a:spcPts val="5032"/>
                  </a:lnSpc>
                  <a:spcBef>
                    <a:spcPts val="1080"/>
                  </a:spcBef>
                  <a:buSzPct val="150000"/>
                </a:pPr>
                <a:r>
                  <a:rPr lang="en-US" sz="3200" dirty="0" smtClean="0"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𝑒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𝑇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𝑒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venir"/>
                      </a:rPr>
                      <m:t>)</m:t>
                    </m:r>
                  </m:oMath>
                </a14:m>
                <a:endParaRPr lang="en-US" sz="3360" dirty="0">
                  <a:ln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mc:Choice>
        <mc:Fallback xmlns="">
          <p:sp>
            <p:nvSpPr>
              <p:cNvPr id="16" name="Google Shape;416;p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950" y="1561701"/>
                <a:ext cx="1496881" cy="949313"/>
              </a:xfrm>
              <a:prstGeom prst="rect">
                <a:avLst/>
              </a:prstGeom>
              <a:blipFill>
                <a:blip r:embed="rId4"/>
                <a:stretch>
                  <a:fillRect l="-8130" b="-3205"/>
                </a:stretch>
              </a:blipFill>
              <a:ln w="603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416;p18"/>
          <p:cNvSpPr txBox="1"/>
          <p:nvPr/>
        </p:nvSpPr>
        <p:spPr>
          <a:xfrm>
            <a:off x="5438279" y="1303502"/>
            <a:ext cx="1319867" cy="949313"/>
          </a:xfrm>
          <a:prstGeom prst="rect">
            <a:avLst/>
          </a:prstGeom>
          <a:noFill/>
          <a:ln w="60325">
            <a:noFill/>
          </a:ln>
        </p:spPr>
        <p:txBody>
          <a:bodyPr spcFirstLastPara="1" wrap="square" lIns="54855" tIns="27420" rIns="54855" bIns="27420" anchor="t" anchorCtr="0">
            <a:noAutofit/>
          </a:bodyPr>
          <a:lstStyle/>
          <a:p>
            <a:pPr algn="ctr">
              <a:lnSpc>
                <a:spcPts val="5032"/>
              </a:lnSpc>
              <a:spcBef>
                <a:spcPts val="1080"/>
              </a:spcBef>
              <a:buSzPct val="150000"/>
            </a:pP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Avenir"/>
                <a:ea typeface="Avenir"/>
                <a:cs typeface="Avenir"/>
                <a:sym typeface="Avenir"/>
              </a:rPr>
              <a:t>+</a:t>
            </a:r>
            <a:endParaRPr lang="en-US" sz="2200" dirty="0">
              <a:ln>
                <a:solidFill>
                  <a:schemeClr val="bg1">
                    <a:lumMod val="85000"/>
                  </a:schemeClr>
                </a:solidFill>
              </a:ln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80314" y="1192696"/>
            <a:ext cx="2276548" cy="1251268"/>
          </a:xfrm>
          <a:prstGeom prst="rect">
            <a:avLst/>
          </a:prstGeom>
          <a:solidFill>
            <a:srgbClr val="6CA62C">
              <a:alpha val="22000"/>
            </a:srgb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028374" y="1105150"/>
            <a:ext cx="1280111" cy="501708"/>
          </a:xfrm>
          <a:prstGeom prst="rect">
            <a:avLst/>
          </a:prstGeom>
          <a:solidFill>
            <a:srgbClr val="FFFBFB">
              <a:alpha val="22000"/>
            </a:srgb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567;p22"/>
          <p:cNvSpPr txBox="1"/>
          <p:nvPr/>
        </p:nvSpPr>
        <p:spPr>
          <a:xfrm rot="5400000">
            <a:off x="13691824" y="7081930"/>
            <a:ext cx="1539220" cy="69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 algn="ctr">
              <a:lnSpc>
                <a:spcPct val="110000"/>
              </a:lnSpc>
              <a:buClr>
                <a:srgbClr val="FFFFFF"/>
              </a:buClr>
              <a:buSzPts val="6000"/>
            </a:pPr>
            <a:r>
              <a:rPr lang="en-US" sz="14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#33883059</a:t>
            </a:r>
            <a:endParaRPr lang="en-US" sz="14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952706"/>
            <a:ext cx="7708900" cy="3597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057"/>
            <a:ext cx="7542665" cy="32886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3161" y="4170445"/>
            <a:ext cx="6665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- - - - - - - - - - - - - - - - -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5873" y="4169259"/>
            <a:ext cx="6665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- - - - - - - - - - - - - - - - -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16947" y="2923522"/>
            <a:ext cx="7064253" cy="37022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2620" y="6270235"/>
            <a:ext cx="765110" cy="3555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360920" y="5973876"/>
            <a:ext cx="1196096" cy="829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08" y="2808514"/>
            <a:ext cx="8920623" cy="48404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51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2" grpId="0"/>
      <p:bldP spid="27" grpId="0"/>
      <p:bldP spid="20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16;p18"/>
          <p:cNvSpPr txBox="1"/>
          <p:nvPr/>
        </p:nvSpPr>
        <p:spPr>
          <a:xfrm>
            <a:off x="0" y="-20786"/>
            <a:ext cx="14630400" cy="107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5" tIns="27420" rIns="54855" bIns="27420" anchor="t" anchorCtr="0">
            <a:noAutofit/>
          </a:bodyPr>
          <a:lstStyle/>
          <a:p>
            <a:pPr>
              <a:lnSpc>
                <a:spcPct val="140000"/>
              </a:lnSpc>
              <a:spcBef>
                <a:spcPts val="1080"/>
              </a:spcBef>
              <a:buSzPct val="150000"/>
            </a:pPr>
            <a:endParaRPr lang="en-US" sz="3360" b="0" i="0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tx1"/>
              </a:solidFill>
              <a:latin typeface="Cambria Math" panose="02040503050406030204" pitchFamily="18" charset="0"/>
              <a:sym typeface="Avenir"/>
            </a:endParaRPr>
          </a:p>
        </p:txBody>
      </p:sp>
      <p:sp>
        <p:nvSpPr>
          <p:cNvPr id="575" name="Google Shape;575;p23"/>
          <p:cNvSpPr txBox="1"/>
          <p:nvPr/>
        </p:nvSpPr>
        <p:spPr>
          <a:xfrm>
            <a:off x="266700" y="161608"/>
            <a:ext cx="14110020" cy="69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>
              <a:lnSpc>
                <a:spcPct val="110000"/>
              </a:lnSpc>
              <a:buClr>
                <a:srgbClr val="FFFFFF"/>
              </a:buClr>
              <a:buSzPts val="6000"/>
            </a:pPr>
            <a:r>
              <a:rPr lang="en-US" sz="36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Can a simple equilibrium model predict the electric potential &amp; field?</a:t>
            </a:r>
            <a:endParaRPr lang="en-US" sz="3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2" y="1810553"/>
            <a:ext cx="6989433" cy="6230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94" y="1857080"/>
            <a:ext cx="6429080" cy="2771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43" y="4826524"/>
            <a:ext cx="6636470" cy="2809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416;p18"/>
              <p:cNvSpPr txBox="1"/>
              <p:nvPr/>
            </p:nvSpPr>
            <p:spPr>
              <a:xfrm>
                <a:off x="1" y="875717"/>
                <a:ext cx="14630400" cy="3675020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spcFirstLastPara="1" wrap="square" lIns="54855" tIns="27420" rIns="54855" bIns="27420" anchor="t" anchorCtr="0">
                <a:noAutofit/>
              </a:bodyPr>
              <a:lstStyle/>
              <a:p>
                <a:pPr algn="ctr">
                  <a:lnSpc>
                    <a:spcPts val="5032"/>
                  </a:lnSpc>
                  <a:spcBef>
                    <a:spcPts val="1080"/>
                  </a:spcBef>
                  <a:buSzPct val="150000"/>
                </a:pPr>
                <a:r>
                  <a:rPr lang="en-US" sz="2800" dirty="0" smtClean="0"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  <a:sym typeface="Avenir"/>
                  </a:rPr>
                  <a:t>Boltzmann: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280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800" i="1">
                                <a:ln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Avenir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n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Avenir"/>
                              </a:rPr>
                              <m:t>ϕ</m:t>
                            </m:r>
                          </m:e>
                          <m:sub>
                            <m:r>
                              <a:rPr lang="en-US" sz="2800" i="1">
                                <a:ln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Avenir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Avenir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280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800" i="1">
                                <a:ln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Avenir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n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Avenir"/>
                              </a:rPr>
                              <m:t>ϕ</m:t>
                            </m:r>
                          </m:e>
                          <m:sub>
                            <m:r>
                              <a:rPr lang="en-US" sz="2800" i="1">
                                <a:ln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Avenir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280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pPr>
                      <m:e>
                        <m:r>
                          <a:rPr lang="en-US" sz="280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l-GR" sz="2800" i="1">
                                <a:ln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Avenir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l-GR" sz="2800" i="1" smtClean="0">
                                    <a:ln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Avenir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n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Avenir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n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Avenir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800" i="1">
                                <a:ln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Avenir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ln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Avenir"/>
                              </a:rPr>
                              <m:t>ϕ</m:t>
                            </m:r>
                          </m:e>
                          <m:sub>
                            <m:r>
                              <a:rPr lang="en-US" sz="2800" b="0" i="1" smtClean="0">
                                <a:ln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Avenir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−</m:t>
                        </m:r>
                        <m:sSub>
                          <m:sSubPr>
                            <m:ctrlPr>
                              <a:rPr lang="el-GR" sz="2800" i="1">
                                <a:ln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Avenir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n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Avenir"/>
                              </a:rPr>
                              <m:t>ϕ</m:t>
                            </m:r>
                          </m:e>
                          <m:sub>
                            <m:r>
                              <a:rPr lang="en-US" sz="2800" b="0" i="1" smtClean="0">
                                <a:ln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Avenir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)/</m:t>
                        </m:r>
                        <m:sSub>
                          <m:sSubPr>
                            <m:ctrlPr>
                              <a:rPr lang="el-GR" sz="2800" i="1">
                                <a:ln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Avenir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n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Avenir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n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Avenir"/>
                              </a:rPr>
                              <m:t>𝑒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 ; </a:t>
                </a:r>
                <a:r>
                  <a:rPr lang="en-US" sz="280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Neoclassical: </a:t>
                </a:r>
                <a:r>
                  <a:rPr lang="en-US" sz="2800" dirty="0">
                    <a:latin typeface="Avenir"/>
                  </a:rPr>
                  <a:t>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ϕ</m:t>
                        </m:r>
                        <m:r>
                          <a:rPr lang="en-US" sz="280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Avenir"/>
                          </a:rPr>
                          <m:t>∇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Avenir"/>
                      </a:rPr>
                      <m:t>/</m:t>
                    </m:r>
                    <m:r>
                      <a:rPr lang="en-US" sz="2800" i="1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Avenir"/>
                      </a:rPr>
                      <m:t>𝑍</m:t>
                    </m:r>
                    <m:sSub>
                      <m:sSubPr>
                        <m:ctrlPr>
                          <a:rPr lang="el-GR" sz="280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280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Avenir"/>
                      </a:rPr>
                      <m:t>𝑒</m:t>
                    </m:r>
                  </m:oMath>
                </a14:m>
                <a:endParaRPr lang="en-US" sz="2800" dirty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Avenir"/>
                  <a:ea typeface="Avenir"/>
                  <a:cs typeface="Avenir"/>
                  <a:sym typeface="Avenir"/>
                </a:endParaRPr>
              </a:p>
              <a:p>
                <a:pPr algn="ctr">
                  <a:lnSpc>
                    <a:spcPts val="5032"/>
                  </a:lnSpc>
                  <a:spcBef>
                    <a:spcPts val="1080"/>
                  </a:spcBef>
                  <a:buSzPct val="150000"/>
                </a:pPr>
                <a:endParaRPr lang="en-US" sz="2000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mc:Choice>
        <mc:Fallback xmlns="">
          <p:sp>
            <p:nvSpPr>
              <p:cNvPr id="11" name="Google Shape;416;p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875717"/>
                <a:ext cx="14630400" cy="36750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416;p18"/>
              <p:cNvSpPr txBox="1"/>
              <p:nvPr/>
            </p:nvSpPr>
            <p:spPr>
              <a:xfrm>
                <a:off x="377705" y="3501646"/>
                <a:ext cx="13874990" cy="160129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txBody>
              <a:bodyPr spcFirstLastPara="1" wrap="square" lIns="54855" tIns="27420" rIns="54855" bIns="27420" anchor="t" anchorCtr="0">
                <a:noAutofit/>
              </a:bodyPr>
              <a:lstStyle/>
              <a:p>
                <a:pPr algn="ctr">
                  <a:lnSpc>
                    <a:spcPts val="5032"/>
                  </a:lnSpc>
                  <a:spcBef>
                    <a:spcPts val="1080"/>
                  </a:spcBef>
                  <a:buSzPct val="150000"/>
                </a:pPr>
                <a:r>
                  <a:rPr lang="en-US" sz="3360" b="1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Contrasts classical analytic methods: inverse learning not possible </a:t>
                </a:r>
                <a:r>
                  <a:rPr lang="en-US" sz="3360" b="1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(cannot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𝒏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3360" b="1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 from 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𝑻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3360" b="1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 and </a:t>
                </a:r>
                <a:r>
                  <a:rPr lang="el-GR" sz="3360" b="1" i="1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ϕ</a:t>
                </a:r>
                <a:r>
                  <a:rPr lang="en-US" sz="3360" b="1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 in this framework)</a:t>
                </a:r>
              </a:p>
            </p:txBody>
          </p:sp>
        </mc:Choice>
        <mc:Fallback xmlns="">
          <p:sp>
            <p:nvSpPr>
              <p:cNvPr id="12" name="Google Shape;416;p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05" y="3501646"/>
                <a:ext cx="13874990" cy="16012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74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398" y="2790092"/>
            <a:ext cx="7673829" cy="3954413"/>
          </a:xfrm>
          <a:prstGeom prst="rect">
            <a:avLst/>
          </a:prstGeom>
        </p:spPr>
      </p:pic>
      <p:sp>
        <p:nvSpPr>
          <p:cNvPr id="7" name="Google Shape;416;p18"/>
          <p:cNvSpPr txBox="1"/>
          <p:nvPr/>
        </p:nvSpPr>
        <p:spPr>
          <a:xfrm>
            <a:off x="-253680" y="-1770996"/>
            <a:ext cx="14630400" cy="1122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5" tIns="27420" rIns="54855" bIns="27420" anchor="t" anchorCtr="0">
            <a:noAutofit/>
          </a:bodyPr>
          <a:lstStyle/>
          <a:p>
            <a:pPr algn="ctr">
              <a:lnSpc>
                <a:spcPct val="140000"/>
              </a:lnSpc>
              <a:spcBef>
                <a:spcPts val="1080"/>
              </a:spcBef>
              <a:buSzPct val="150000"/>
            </a:pPr>
            <a:r>
              <a:rPr lang="en-US" sz="336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1"/>
                </a:solidFill>
                <a:sym typeface="Avenir"/>
              </a:rPr>
              <a:t>Able to “</a:t>
            </a:r>
            <a:r>
              <a:rPr lang="en-US" sz="336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1"/>
                </a:solidFill>
                <a:sym typeface="Avenir"/>
              </a:rPr>
              <a:t>uncorrupt” measurements with </a:t>
            </a:r>
            <a:r>
              <a:rPr lang="en-US" sz="336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1"/>
                </a:solidFill>
                <a:sym typeface="Avenir"/>
              </a:rPr>
              <a:t>even 50</a:t>
            </a:r>
            <a:r>
              <a:rPr lang="en-US" sz="336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1"/>
                </a:solidFill>
                <a:sym typeface="Avenir"/>
              </a:rPr>
              <a:t>% Gaussian noise</a:t>
            </a:r>
            <a:endParaRPr lang="en-US" sz="3360" dirty="0" smtClean="0">
              <a:ln>
                <a:solidFill>
                  <a:schemeClr val="bg1">
                    <a:lumMod val="85000"/>
                  </a:schemeClr>
                </a:solidFill>
              </a:ln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" name="Google Shape;575;p23"/>
          <p:cNvSpPr txBox="1"/>
          <p:nvPr/>
        </p:nvSpPr>
        <p:spPr>
          <a:xfrm>
            <a:off x="266700" y="161608"/>
            <a:ext cx="14110020" cy="69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>
              <a:lnSpc>
                <a:spcPct val="110000"/>
              </a:lnSpc>
              <a:buClr>
                <a:srgbClr val="FFFFFF"/>
              </a:buClr>
              <a:buSzPts val="6000"/>
            </a:pPr>
            <a:r>
              <a:rPr lang="en-US" sz="36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Density fluctuations with strong noise present can still be learned</a:t>
            </a:r>
            <a:endParaRPr lang="en-US" sz="3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" name="Google Shape;416;p18"/>
          <p:cNvSpPr txBox="1"/>
          <p:nvPr/>
        </p:nvSpPr>
        <p:spPr>
          <a:xfrm rot="5400000">
            <a:off x="13075950" y="6604629"/>
            <a:ext cx="2375638" cy="98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5" tIns="27420" rIns="54855" bIns="27420" anchor="t" anchorCtr="0">
            <a:noAutofit/>
          </a:bodyPr>
          <a:lstStyle/>
          <a:p>
            <a:pPr algn="ctr">
              <a:lnSpc>
                <a:spcPct val="140000"/>
              </a:lnSpc>
              <a:spcBef>
                <a:spcPts val="1080"/>
              </a:spcBef>
              <a:buSzPct val="150000"/>
            </a:pPr>
            <a:r>
              <a:rPr lang="en-US" sz="20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1"/>
                </a:solidFill>
                <a:sym typeface="Avenir"/>
              </a:rPr>
              <a:t>29926655</a:t>
            </a:r>
            <a:endParaRPr lang="en-US" sz="2000" dirty="0" smtClean="0">
              <a:ln>
                <a:solidFill>
                  <a:schemeClr val="bg1">
                    <a:lumMod val="85000"/>
                  </a:schemeClr>
                </a:solidFill>
              </a:ln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56" y="2829507"/>
            <a:ext cx="7673829" cy="39498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56" y="2813465"/>
            <a:ext cx="7673829" cy="39498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55" y="1088330"/>
            <a:ext cx="7673829" cy="39498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20" y="4279702"/>
            <a:ext cx="7680339" cy="39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416;p18"/>
              <p:cNvSpPr txBox="1"/>
              <p:nvPr/>
            </p:nvSpPr>
            <p:spPr>
              <a:xfrm>
                <a:off x="432834" y="972163"/>
                <a:ext cx="13777752" cy="6915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855" tIns="27420" rIns="54855" bIns="27420" anchor="t" anchorCtr="0">
                <a:noAutofit/>
              </a:bodyPr>
              <a:lstStyle/>
              <a:p>
                <a:pPr>
                  <a:lnSpc>
                    <a:spcPct val="140000"/>
                  </a:lnSpc>
                  <a:spcBef>
                    <a:spcPts val="1080"/>
                  </a:spcBef>
                  <a:buSzPct val="150000"/>
                </a:pP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(1) Reduced edge plasma physics (drift-reduced </a:t>
                </a:r>
                <a:r>
                  <a:rPr lang="en-US" sz="3360" dirty="0" err="1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Braginskii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) –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6CA62C"/>
                    </a:solidFill>
                    <a:latin typeface="Avenir"/>
                    <a:ea typeface="Avenir"/>
                    <a:cs typeface="Avenir"/>
                    <a:sym typeface="Avenir"/>
                  </a:rPr>
                  <a:t>MODEL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</a:p>
              <a:p>
                <a:pPr marL="457200" indent="-457200">
                  <a:lnSpc>
                    <a:spcPct val="140000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Theoretical model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sought to be validated</a:t>
                </a:r>
              </a:p>
              <a:p>
                <a:pPr>
                  <a:lnSpc>
                    <a:spcPct val="140000"/>
                  </a:lnSpc>
                  <a:spcBef>
                    <a:spcPts val="1080"/>
                  </a:spcBef>
                  <a:buSzPct val="100000"/>
                </a:pP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(2) Synthetic data via numerical simulations (GDB) –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C53535"/>
                    </a:solidFill>
                    <a:latin typeface="Avenir"/>
                    <a:ea typeface="Avenir"/>
                    <a:cs typeface="Avenir"/>
                    <a:sym typeface="Avenir"/>
                  </a:rPr>
                  <a:t>DATA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</a:p>
              <a:p>
                <a:pPr marL="457200" indent="-457200">
                  <a:lnSpc>
                    <a:spcPts val="5032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𝑛</m:t>
                        </m:r>
                      </m:e>
                      <m:sub>
                        <m: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𝑇</m:t>
                        </m:r>
                      </m:e>
                      <m:sub>
                        <m: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fluctuations are data 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inputs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to the PINN</a:t>
                </a:r>
              </a:p>
              <a:p>
                <a:pPr>
                  <a:lnSpc>
                    <a:spcPct val="140000"/>
                  </a:lnSpc>
                  <a:spcBef>
                    <a:spcPts val="1080"/>
                  </a:spcBef>
                  <a:buSzPct val="100000"/>
                </a:pP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(3) Physics-informed neural networks (PINNs) –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6CA62C"/>
                    </a:solidFill>
                    <a:latin typeface="Avenir"/>
                    <a:ea typeface="Avenir"/>
                    <a:cs typeface="Avenir"/>
                    <a:sym typeface="Avenir"/>
                  </a:rPr>
                  <a:t>MODEL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C53535"/>
                    </a:solidFill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+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C53535"/>
                    </a:solidFill>
                    <a:latin typeface="Avenir"/>
                    <a:ea typeface="Avenir"/>
                    <a:cs typeface="Avenir"/>
                    <a:sym typeface="Avenir"/>
                  </a:rPr>
                  <a:t> DATA</a:t>
                </a:r>
              </a:p>
              <a:p>
                <a:pPr marL="457200" indent="-457200">
                  <a:lnSpc>
                    <a:spcPct val="140000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Allows learning of unknown 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dynamics,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60" i="1" smtClean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360" b="0" i="1" smtClean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𝐸</m:t>
                        </m:r>
                      </m:e>
                      <m:sub>
                        <m:r>
                          <a:rPr lang="en-US" sz="3360" b="0" i="1" smtClean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𝑟</m:t>
                        </m:r>
                      </m:sub>
                    </m:sSub>
                  </m:oMath>
                </a14:m>
                <a:endParaRPr lang="en-US" sz="3360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Avenir"/>
                  <a:ea typeface="Avenir"/>
                  <a:cs typeface="Avenir"/>
                  <a:sym typeface="Avenir"/>
                </a:endParaRPr>
              </a:p>
              <a:p>
                <a:pPr>
                  <a:lnSpc>
                    <a:spcPct val="140000"/>
                  </a:lnSpc>
                  <a:spcBef>
                    <a:spcPts val="1080"/>
                  </a:spcBef>
                  <a:buSzPct val="150000"/>
                </a:pP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(4) Comparisons to gyrokinetic simulations (</a:t>
                </a:r>
                <a:r>
                  <a:rPr lang="en-US" sz="3360" dirty="0" err="1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Gkeyll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) –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6CA62C"/>
                    </a:solidFill>
                    <a:latin typeface="Avenir"/>
                    <a:ea typeface="Avenir"/>
                    <a:cs typeface="Avenir"/>
                    <a:sym typeface="Avenir"/>
                  </a:rPr>
                  <a:t>MODEL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C53535"/>
                    </a:solidFill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v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MODEL</a:t>
                </a:r>
              </a:p>
              <a:p>
                <a:pPr marL="457200" indent="-457200">
                  <a:lnSpc>
                    <a:spcPct val="140000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Quantitatively testing drift-reduced </a:t>
                </a:r>
                <a:r>
                  <a:rPr lang="en-US" sz="3360" dirty="0" err="1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Braginskii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theory</a:t>
                </a:r>
              </a:p>
            </p:txBody>
          </p:sp>
        </mc:Choice>
        <mc:Fallback xmlns="">
          <p:sp>
            <p:nvSpPr>
              <p:cNvPr id="18" name="Google Shape;416;p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34" y="972163"/>
                <a:ext cx="13777752" cy="6915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68069" y="6148302"/>
            <a:ext cx="13842517" cy="1706391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575;p23"/>
          <p:cNvSpPr txBox="1"/>
          <p:nvPr/>
        </p:nvSpPr>
        <p:spPr>
          <a:xfrm>
            <a:off x="266700" y="161608"/>
            <a:ext cx="14110020" cy="69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>
              <a:lnSpc>
                <a:spcPct val="110000"/>
              </a:lnSpc>
              <a:buClr>
                <a:srgbClr val="FFFFFF"/>
              </a:buClr>
              <a:buSzPts val="6000"/>
            </a:pPr>
            <a:r>
              <a:rPr lang="en-US" sz="36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Outline of test case </a:t>
            </a:r>
            <a:r>
              <a:rPr lang="en-US" sz="36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towards </a:t>
            </a:r>
            <a:r>
              <a:rPr lang="en-US" sz="36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validating an edge plasma model</a:t>
            </a:r>
            <a:endParaRPr lang="en-US" sz="3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8069" y="4441911"/>
            <a:ext cx="12627841" cy="1706391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4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59" y="1070103"/>
            <a:ext cx="11883698" cy="6821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575;p23"/>
              <p:cNvSpPr txBox="1"/>
              <p:nvPr/>
            </p:nvSpPr>
            <p:spPr>
              <a:xfrm>
                <a:off x="266700" y="161608"/>
                <a:ext cx="14110020" cy="695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2855" tIns="42855" rIns="42855" bIns="42855" anchor="ctr" anchorCtr="0">
                <a:noAutofit/>
              </a:bodyPr>
              <a:lstStyle/>
              <a:p>
                <a:pPr>
                  <a:lnSpc>
                    <a:spcPct val="110000"/>
                  </a:lnSpc>
                  <a:buClr>
                    <a:srgbClr val="FFFFFF"/>
                  </a:buClr>
                  <a:buSzPts val="6000"/>
                </a:pPr>
                <a:r>
                  <a:rPr lang="en-US" sz="3600" dirty="0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DRB theory closely matches gyrokinetic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𝐸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  <a:r>
                  <a:rPr lang="en-US" sz="3600" dirty="0" smtClean="0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in low-</a:t>
                </a:r>
                <a:r>
                  <a:rPr lang="el-GR" sz="36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Avenir"/>
                    <a:cs typeface="Arial" panose="020B0604020202020204" pitchFamily="34" charset="0"/>
                    <a:sym typeface="Avenir"/>
                  </a:rPr>
                  <a:t>β</a:t>
                </a:r>
                <a:r>
                  <a:rPr lang="en-US" sz="3600" dirty="0" smtClean="0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 helical plasma</a:t>
                </a:r>
                <a:endParaRPr lang="en-US" sz="3600" dirty="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mc:Choice>
        <mc:Fallback xmlns="">
          <p:sp>
            <p:nvSpPr>
              <p:cNvPr id="6" name="Google Shape;575;p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161608"/>
                <a:ext cx="14110020" cy="695880"/>
              </a:xfrm>
              <a:prstGeom prst="rect">
                <a:avLst/>
              </a:prstGeom>
              <a:blipFill>
                <a:blip r:embed="rId4"/>
                <a:stretch>
                  <a:fillRect l="-1685" t="-13158" b="-26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567;p22"/>
          <p:cNvSpPr txBox="1"/>
          <p:nvPr/>
        </p:nvSpPr>
        <p:spPr>
          <a:xfrm rot="5400000">
            <a:off x="13691824" y="6873211"/>
            <a:ext cx="1539220" cy="69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 algn="ctr">
              <a:lnSpc>
                <a:spcPct val="110000"/>
              </a:lnSpc>
              <a:buClr>
                <a:srgbClr val="FFFFFF"/>
              </a:buClr>
              <a:buSzPts val="6000"/>
            </a:pPr>
            <a:r>
              <a:rPr lang="en-US" sz="14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#34587378</a:t>
            </a:r>
            <a:endParaRPr lang="en-US" sz="1400" dirty="0" smtClean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8434" y="1070103"/>
            <a:ext cx="8816613" cy="68218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Google Shape;416;p18"/>
          <p:cNvSpPr txBox="1"/>
          <p:nvPr/>
        </p:nvSpPr>
        <p:spPr>
          <a:xfrm>
            <a:off x="5618178" y="2109231"/>
            <a:ext cx="8606869" cy="3675020"/>
          </a:xfrm>
          <a:prstGeom prst="rect">
            <a:avLst/>
          </a:prstGeom>
          <a:noFill/>
          <a:ln w="57150">
            <a:noFill/>
          </a:ln>
        </p:spPr>
        <p:txBody>
          <a:bodyPr spcFirstLastPara="1" wrap="square" lIns="54855" tIns="27420" rIns="54855" bIns="27420" anchor="t" anchorCtr="0">
            <a:noAutofit/>
          </a:bodyPr>
          <a:lstStyle/>
          <a:p>
            <a:pPr algn="ctr">
              <a:lnSpc>
                <a:spcPts val="5032"/>
              </a:lnSpc>
              <a:spcBef>
                <a:spcPts val="1080"/>
              </a:spcBef>
              <a:spcAft>
                <a:spcPts val="1200"/>
              </a:spcAft>
              <a:buSzPct val="150000"/>
            </a:pP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Given an electron pressure fluctuation,   what is the turbulent </a:t>
            </a:r>
            <a:r>
              <a:rPr lang="el-GR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venir"/>
                <a:sym typeface="Avenir"/>
              </a:rPr>
              <a:t>ϕ</a:t>
            </a: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venir"/>
                <a:sym typeface="Avenir"/>
              </a:rPr>
              <a:t> </a:t>
            </a: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expected from electromagnetic gyrokinetic modelling and electrostatic drift-reduced </a:t>
            </a:r>
            <a:r>
              <a:rPr lang="en-US" sz="336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Braginskii</a:t>
            </a: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 theory?</a:t>
            </a:r>
          </a:p>
          <a:p>
            <a:pPr algn="ctr">
              <a:lnSpc>
                <a:spcPts val="3500"/>
              </a:lnSpc>
              <a:spcAft>
                <a:spcPts val="1200"/>
              </a:spcAft>
              <a:buSzPct val="150000"/>
            </a:pPr>
            <a:r>
              <a:rPr lang="fr-FR" sz="18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M. </a:t>
            </a:r>
            <a:r>
              <a:rPr lang="fr-FR" sz="18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Francisquez</a:t>
            </a:r>
            <a:r>
              <a:rPr lang="fr-FR" sz="18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800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et </a:t>
            </a:r>
            <a:r>
              <a:rPr lang="fr-FR" sz="1800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al </a:t>
            </a:r>
            <a:r>
              <a:rPr lang="fr-FR" sz="18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2020 </a:t>
            </a:r>
            <a:r>
              <a:rPr lang="fr-FR" sz="1800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P</a:t>
            </a:r>
            <a:r>
              <a:rPr lang="fr-FR" sz="1800" i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hysics</a:t>
            </a:r>
            <a:r>
              <a:rPr lang="fr-FR" sz="1800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of Plasmas</a:t>
            </a:r>
            <a:r>
              <a:rPr lang="fr-FR" sz="18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8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27</a:t>
            </a:r>
            <a:r>
              <a:rPr lang="fr-FR" sz="18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082301</a:t>
            </a:r>
          </a:p>
          <a:p>
            <a:pPr algn="ctr">
              <a:lnSpc>
                <a:spcPts val="3500"/>
              </a:lnSpc>
              <a:spcAft>
                <a:spcPts val="1200"/>
              </a:spcAft>
              <a:buSzPct val="150000"/>
            </a:pPr>
            <a:r>
              <a:rPr lang="fr-FR" sz="18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N. </a:t>
            </a:r>
            <a:r>
              <a:rPr lang="fr-FR" sz="18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Mandell</a:t>
            </a:r>
            <a:r>
              <a:rPr lang="fr-FR" sz="18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800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et al </a:t>
            </a:r>
            <a:r>
              <a:rPr lang="fr-FR" sz="18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2020 </a:t>
            </a:r>
            <a:r>
              <a:rPr lang="fr-FR" sz="1800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Journal of Plasma </a:t>
            </a:r>
            <a:r>
              <a:rPr lang="fr-FR" sz="1800" i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Physics</a:t>
            </a:r>
            <a:r>
              <a:rPr lang="fr-FR" sz="1800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8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86(1) </a:t>
            </a:r>
            <a:r>
              <a:rPr lang="fr-FR" sz="18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905860109</a:t>
            </a:r>
            <a:endParaRPr lang="fr-FR" sz="18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lnSpc>
                <a:spcPts val="5032"/>
              </a:lnSpc>
              <a:buSzPct val="150000"/>
            </a:pPr>
            <a:endParaRPr lang="fr-FR" sz="2000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lnSpc>
                <a:spcPts val="5032"/>
              </a:lnSpc>
              <a:spcBef>
                <a:spcPts val="1080"/>
              </a:spcBef>
              <a:buSzPct val="150000"/>
            </a:pPr>
            <a:endParaRPr lang="fr-FR" sz="2000" dirty="0">
              <a:ln>
                <a:solidFill>
                  <a:schemeClr val="bg1">
                    <a:lumMod val="85000"/>
                    <a:alpha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lnSpc>
                <a:spcPts val="5032"/>
              </a:lnSpc>
              <a:spcBef>
                <a:spcPts val="1080"/>
              </a:spcBef>
              <a:buSzPct val="150000"/>
            </a:pPr>
            <a:endParaRPr lang="en-US" sz="3360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tx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lnSpc>
                <a:spcPts val="5032"/>
              </a:lnSpc>
              <a:spcBef>
                <a:spcPts val="1080"/>
              </a:spcBef>
              <a:buSzPct val="150000"/>
            </a:pPr>
            <a:endParaRPr lang="en-US" sz="3360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tx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575;p23"/>
          <p:cNvSpPr txBox="1"/>
          <p:nvPr/>
        </p:nvSpPr>
        <p:spPr>
          <a:xfrm>
            <a:off x="266700" y="161607"/>
            <a:ext cx="14110020" cy="69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>
              <a:lnSpc>
                <a:spcPct val="110000"/>
              </a:lnSpc>
              <a:buClr>
                <a:srgbClr val="FFFFFF"/>
              </a:buClr>
              <a:buSzPts val="6000"/>
            </a:pPr>
            <a:r>
              <a:rPr lang="en-US" sz="36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DRB vs. gyrokinetic theory: electric field in the SOL of NSTX</a:t>
            </a:r>
            <a:endParaRPr lang="en-US" sz="3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85176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575;p23"/>
              <p:cNvSpPr txBox="1"/>
              <p:nvPr/>
            </p:nvSpPr>
            <p:spPr>
              <a:xfrm>
                <a:off x="266700" y="161608"/>
                <a:ext cx="14110020" cy="695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2855" tIns="42855" rIns="42855" bIns="42855" anchor="ctr" anchorCtr="0">
                <a:noAutofit/>
              </a:bodyPr>
              <a:lstStyle/>
              <a:p>
                <a:pPr>
                  <a:lnSpc>
                    <a:spcPct val="110000"/>
                  </a:lnSpc>
                  <a:buClr>
                    <a:srgbClr val="FFFFFF"/>
                  </a:buClr>
                  <a:buSzPts val="6000"/>
                </a:pPr>
                <a:r>
                  <a:rPr lang="en-US" sz="3600" dirty="0" smtClean="0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ES DRB </a:t>
                </a:r>
                <a:r>
                  <a:rPr lang="en-US" sz="3600" dirty="0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theory </a:t>
                </a:r>
                <a:r>
                  <a:rPr lang="en-US" sz="3600" dirty="0" smtClean="0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inconsistent with EM gyrokinetic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𝐸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  <a:r>
                  <a:rPr lang="en-US" sz="3600" dirty="0" smtClean="0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at high-</a:t>
                </a:r>
                <a:r>
                  <a:rPr lang="el-GR" sz="36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Avenir"/>
                    <a:cs typeface="Arial" panose="020B0604020202020204" pitchFamily="34" charset="0"/>
                    <a:sym typeface="Avenir"/>
                  </a:rPr>
                  <a:t>β</a:t>
                </a:r>
                <a:endParaRPr lang="en-US" sz="3600" dirty="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mc:Choice>
        <mc:Fallback xmlns="">
          <p:sp>
            <p:nvSpPr>
              <p:cNvPr id="6" name="Google Shape;575;p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161608"/>
                <a:ext cx="14110020" cy="695880"/>
              </a:xfrm>
              <a:prstGeom prst="rect">
                <a:avLst/>
              </a:prstGeom>
              <a:blipFill>
                <a:blip r:embed="rId3"/>
                <a:stretch>
                  <a:fillRect l="-1685" t="-13158" b="-26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567;p22"/>
          <p:cNvSpPr txBox="1"/>
          <p:nvPr/>
        </p:nvSpPr>
        <p:spPr>
          <a:xfrm rot="5400000">
            <a:off x="13691824" y="6873211"/>
            <a:ext cx="1539220" cy="69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 algn="ctr">
              <a:lnSpc>
                <a:spcPct val="110000"/>
              </a:lnSpc>
              <a:buClr>
                <a:srgbClr val="FFFFFF"/>
              </a:buClr>
              <a:buSzPts val="6000"/>
            </a:pPr>
            <a:r>
              <a:rPr lang="en-US" sz="14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#</a:t>
            </a:r>
            <a:r>
              <a:rPr lang="en-US" sz="1400" dirty="0" smtClean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37003300</a:t>
            </a:r>
            <a:endParaRPr lang="en-US" sz="1400" dirty="0" smtClean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39" y="1042383"/>
            <a:ext cx="11820525" cy="685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5" y="2574795"/>
            <a:ext cx="6890543" cy="49778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70" y="2574795"/>
            <a:ext cx="6699104" cy="4990776"/>
          </a:xfrm>
          <a:prstGeom prst="rect">
            <a:avLst/>
          </a:prstGeom>
        </p:spPr>
      </p:pic>
      <p:sp>
        <p:nvSpPr>
          <p:cNvPr id="6" name="Google Shape;575;p23"/>
          <p:cNvSpPr txBox="1"/>
          <p:nvPr/>
        </p:nvSpPr>
        <p:spPr>
          <a:xfrm>
            <a:off x="266700" y="161608"/>
            <a:ext cx="14110020" cy="69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>
              <a:lnSpc>
                <a:spcPct val="110000"/>
              </a:lnSpc>
              <a:buClr>
                <a:srgbClr val="FFFFFF"/>
              </a:buClr>
              <a:buSzPts val="6000"/>
            </a:pPr>
            <a:r>
              <a:rPr lang="en-US" sz="36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Can now precisely quantify fluid-gyrokinetic model (dis)agreement</a:t>
            </a:r>
            <a:endParaRPr lang="en-US" sz="3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" name="Google Shape;567;p22"/>
          <p:cNvSpPr txBox="1"/>
          <p:nvPr/>
        </p:nvSpPr>
        <p:spPr>
          <a:xfrm rot="5400000">
            <a:off x="13081291" y="6586231"/>
            <a:ext cx="2590858" cy="69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 algn="ctr">
              <a:lnSpc>
                <a:spcPct val="110000"/>
              </a:lnSpc>
              <a:buClr>
                <a:srgbClr val="FFFFFF"/>
              </a:buClr>
              <a:buSzPts val="6000"/>
            </a:pPr>
            <a:r>
              <a:rPr lang="en-US" sz="14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#</a:t>
            </a:r>
            <a:r>
              <a:rPr lang="en-US" sz="14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34587378-37003300</a:t>
            </a:r>
            <a:endParaRPr lang="en-US" sz="14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lnSpc>
                <a:spcPct val="110000"/>
              </a:lnSpc>
              <a:buClr>
                <a:srgbClr val="FFFFFF"/>
              </a:buClr>
              <a:buSzPts val="6000"/>
            </a:pPr>
            <a:endParaRPr lang="en-US" sz="1400" dirty="0" smtClean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" name="Google Shape;416;p18"/>
          <p:cNvSpPr txBox="1"/>
          <p:nvPr/>
        </p:nvSpPr>
        <p:spPr>
          <a:xfrm>
            <a:off x="0" y="875868"/>
            <a:ext cx="14630400" cy="996654"/>
          </a:xfrm>
          <a:prstGeom prst="rect">
            <a:avLst/>
          </a:prstGeom>
          <a:noFill/>
          <a:ln w="57150">
            <a:noFill/>
          </a:ln>
        </p:spPr>
        <p:txBody>
          <a:bodyPr spcFirstLastPara="1" wrap="square" lIns="54855" tIns="27420" rIns="54855" bIns="27420" anchor="t" anchorCtr="0">
            <a:noAutofit/>
          </a:bodyPr>
          <a:lstStyle/>
          <a:p>
            <a:pPr algn="ctr">
              <a:lnSpc>
                <a:spcPts val="5032"/>
              </a:lnSpc>
              <a:spcBef>
                <a:spcPts val="1080"/>
              </a:spcBef>
              <a:buSzPct val="150000"/>
            </a:pP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As expected, the </a:t>
            </a: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ES reduced </a:t>
            </a: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model becomes less accurate as </a:t>
            </a:r>
            <a:r>
              <a:rPr lang="el-GR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β</a:t>
            </a: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 increases </a:t>
            </a:r>
          </a:p>
          <a:p>
            <a:pPr algn="ctr">
              <a:lnSpc>
                <a:spcPts val="5032"/>
              </a:lnSpc>
              <a:spcBef>
                <a:spcPts val="1080"/>
              </a:spcBef>
              <a:buSzPct val="150000"/>
            </a:pPr>
            <a:r>
              <a:rPr lang="en-US" sz="336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Google Shape;416;p18"/>
              <p:cNvSpPr txBox="1"/>
              <p:nvPr/>
            </p:nvSpPr>
            <p:spPr>
              <a:xfrm>
                <a:off x="1077966" y="1831368"/>
                <a:ext cx="5921949" cy="996654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spcFirstLastPara="1" wrap="square" lIns="54855" tIns="27420" rIns="54855" bIns="27420" anchor="t" anchorCtr="0">
                <a:noAutofit/>
              </a:bodyPr>
              <a:lstStyle/>
              <a:p>
                <a:pPr algn="ctr">
                  <a:lnSpc>
                    <a:spcPts val="5032"/>
                  </a:lnSpc>
                  <a:spcBef>
                    <a:spcPts val="1080"/>
                  </a:spcBef>
                  <a:buSzPct val="15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veni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800" dirty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Avenir"/>
                            <a:cs typeface="Arial" panose="020B0604020202020204" pitchFamily="34" charset="0"/>
                            <a:sym typeface="Avenir"/>
                          </a:rPr>
                          <m:t>β</m:t>
                        </m:r>
                      </m:e>
                      <m:sub>
                        <m:r>
                          <a:rPr lang="en-US" sz="2800" b="0" i="1" smtClean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venir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rial" panose="020B0604020202020204" pitchFamily="34" charset="0"/>
                    <a:ea typeface="Avenir"/>
                    <a:cs typeface="Arial" panose="020B0604020202020204" pitchFamily="34" charset="0"/>
                    <a:sym typeface="Avenir"/>
                  </a:rPr>
                  <a:t> ~ 0.2%</a:t>
                </a:r>
                <a:endParaRPr lang="en-US" sz="28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mc:Choice>
        <mc:Fallback>
          <p:sp>
            <p:nvSpPr>
              <p:cNvPr id="10" name="Google Shape;416;p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66" y="1831368"/>
                <a:ext cx="5921949" cy="9966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Google Shape;416;p18"/>
              <p:cNvSpPr txBox="1"/>
              <p:nvPr/>
            </p:nvSpPr>
            <p:spPr>
              <a:xfrm>
                <a:off x="8266229" y="1831368"/>
                <a:ext cx="5921949" cy="996654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spcFirstLastPara="1" wrap="square" lIns="54855" tIns="27420" rIns="54855" bIns="27420" anchor="t" anchorCtr="0">
                <a:noAutofit/>
              </a:bodyPr>
              <a:lstStyle/>
              <a:p>
                <a:pPr algn="ctr">
                  <a:lnSpc>
                    <a:spcPts val="5032"/>
                  </a:lnSpc>
                  <a:spcBef>
                    <a:spcPts val="1080"/>
                  </a:spcBef>
                  <a:buSzPct val="15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veni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800" dirty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Avenir"/>
                            <a:cs typeface="Arial" panose="020B0604020202020204" pitchFamily="34" charset="0"/>
                            <a:sym typeface="Avenir"/>
                          </a:rPr>
                          <m:t>β</m:t>
                        </m:r>
                      </m:e>
                      <m:sub>
                        <m:r>
                          <a:rPr lang="en-US" sz="280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venir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rial" panose="020B0604020202020204" pitchFamily="34" charset="0"/>
                    <a:ea typeface="Avenir"/>
                    <a:cs typeface="Arial" panose="020B0604020202020204" pitchFamily="34" charset="0"/>
                    <a:sym typeface="Avenir"/>
                  </a:rPr>
                  <a:t> ~ 2.0%</a:t>
                </a:r>
                <a:endParaRPr lang="en-US" sz="28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mc:Choice>
        <mc:Fallback>
          <p:sp>
            <p:nvSpPr>
              <p:cNvPr id="11" name="Google Shape;416;p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229" y="1831368"/>
                <a:ext cx="5921949" cy="9966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0" y="1653561"/>
            <a:ext cx="14376720" cy="61863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79" y="1682481"/>
            <a:ext cx="9335475" cy="615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8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6" name="Google Shape;576;p23"/>
              <p:cNvSpPr txBox="1"/>
              <p:nvPr/>
            </p:nvSpPr>
            <p:spPr>
              <a:xfrm>
                <a:off x="29992" y="777413"/>
                <a:ext cx="14534148" cy="56939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855" tIns="27420" rIns="54855" bIns="27420" anchor="t" anchorCtr="0">
                <a:noAutofit/>
              </a:bodyPr>
              <a:lstStyle/>
              <a:p>
                <a:pPr>
                  <a:lnSpc>
                    <a:spcPct val="117391"/>
                  </a:lnSpc>
                  <a:spcBef>
                    <a:spcPts val="1080"/>
                  </a:spcBef>
                  <a:buClr>
                    <a:schemeClr val="dk1"/>
                  </a:buClr>
                  <a:buSzPct val="100000"/>
                </a:pPr>
                <a:r>
                  <a:rPr lang="en-US" sz="3360" u="sng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C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Results:</a:t>
                </a:r>
                <a:endParaRPr lang="en-US" sz="3360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  <a:p>
                <a:pPr marL="274320" indent="-350520">
                  <a:lnSpc>
                    <a:spcPct val="117391"/>
                  </a:lnSpc>
                  <a:spcBef>
                    <a:spcPts val="1080"/>
                  </a:spcBef>
                  <a:buClr>
                    <a:schemeClr val="dk1"/>
                  </a:buClr>
                  <a:buSzPct val="100000"/>
                  <a:buFont typeface="Arial"/>
                  <a:buChar char="●"/>
                </a:pP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Demonstrated ability to infer </a:t>
                </a:r>
                <a:r>
                  <a:rPr lang="el-GR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venir"/>
                    <a:sym typeface="Avenir"/>
                  </a:rPr>
                  <a:t>φ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360" i="1" dirty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accPr>
                      <m:e>
                        <m:r>
                          <a:rPr lang="en-US" sz="3360" i="1" dirty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𝑥</m:t>
                        </m:r>
                      </m:e>
                    </m:acc>
                    <m:r>
                      <a:rPr lang="en-US" sz="3360" dirty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Avenir"/>
                      </a:rPr>
                      <m:t>,</m:t>
                    </m:r>
                    <m:r>
                      <m:rPr>
                        <m:sty m:val="p"/>
                      </m:rPr>
                      <a:rPr lang="en-US" sz="3360" dirty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Avenir"/>
                      </a:rPr>
                      <m:t>t</m:t>
                    </m:r>
                  </m:oMath>
                </a14:m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) 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from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60" b="0" i="1" smtClean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 on open field lines consistent with drift-reduced Braginskii theory for plasma diagnosis and validation</a:t>
                </a:r>
              </a:p>
              <a:p>
                <a:pPr marL="274320" indent="-350520">
                  <a:lnSpc>
                    <a:spcPct val="117391"/>
                  </a:lnSpc>
                  <a:spcBef>
                    <a:spcPts val="1080"/>
                  </a:spcBef>
                  <a:buClr>
                    <a:schemeClr val="dk1"/>
                  </a:buClr>
                  <a:buSzPct val="100000"/>
                  <a:buFont typeface="Arial"/>
                  <a:buChar char="●"/>
                </a:pP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2D data + theory 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is a reduction of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nonlinear 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global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multi-field 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dynamics</a:t>
                </a:r>
              </a:p>
              <a:p>
                <a:pPr marL="274320" indent="-350520">
                  <a:lnSpc>
                    <a:spcPct val="117391"/>
                  </a:lnSpc>
                  <a:spcBef>
                    <a:spcPts val="1080"/>
                  </a:spcBef>
                  <a:buClr>
                    <a:schemeClr val="dk1"/>
                  </a:buClr>
                  <a:buSzPct val="100000"/>
                  <a:buFont typeface="Arial"/>
                  <a:buChar char="●"/>
                </a:pP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ES DRB and EM GK turbulent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6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6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36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 consistent in low-</a:t>
                </a:r>
                <a:r>
                  <a:rPr lang="el-GR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rial" panose="020B0604020202020204" pitchFamily="34" charset="0"/>
                    <a:ea typeface="Avenir"/>
                    <a:cs typeface="Arial" panose="020B0604020202020204" pitchFamily="34" charset="0"/>
                    <a:sym typeface="Avenir"/>
                  </a:rPr>
                  <a:t>β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 helical plasmas</a:t>
                </a:r>
              </a:p>
              <a:p>
                <a:pPr>
                  <a:lnSpc>
                    <a:spcPct val="117391"/>
                  </a:lnSpc>
                  <a:spcBef>
                    <a:spcPts val="1080"/>
                  </a:spcBef>
                  <a:buClr>
                    <a:schemeClr val="dk1"/>
                  </a:buClr>
                  <a:buSzPct val="100000"/>
                </a:pPr>
                <a:r>
                  <a:rPr lang="en-US" sz="3360" u="sng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6CA62C"/>
                    </a:solidFill>
                    <a:latin typeface="Avenir"/>
                    <a:ea typeface="Avenir"/>
                    <a:cs typeface="Avenir"/>
                    <a:sym typeface="Avenir"/>
                  </a:rPr>
                  <a:t>Future work:</a:t>
                </a:r>
                <a:endParaRPr lang="en-US" sz="3360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  <a:p>
                <a:pPr marL="457200" indent="-457200">
                  <a:lnSpc>
                    <a:spcPct val="117391"/>
                  </a:lnSpc>
                  <a:spcBef>
                    <a:spcPts val="1080"/>
                  </a:spcBef>
                  <a:buClr>
                    <a:schemeClr val="dk1"/>
                  </a:buClr>
                  <a:buSzPct val="175000"/>
                  <a:buFont typeface="Arial" panose="020B0604020202020204" pitchFamily="34" charset="0"/>
                  <a:buChar char="•"/>
                </a:pP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Extend learning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6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6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36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6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6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36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6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6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336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||</m:t>
                        </m:r>
                      </m:sub>
                    </m:sSub>
                  </m:oMath>
                </a14:m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 + collisionality, </a:t>
                </a:r>
                <a:r>
                  <a:rPr lang="el-GR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rial" panose="020B0604020202020204" pitchFamily="34" charset="0"/>
                    <a:ea typeface="Avenir"/>
                    <a:cs typeface="Arial" panose="020B0604020202020204" pitchFamily="34" charset="0"/>
                    <a:sym typeface="Avenir"/>
                  </a:rPr>
                  <a:t>β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,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 diverted geometry</a:t>
                </a:r>
              </a:p>
              <a:p>
                <a:pPr marL="457200" indent="-457200">
                  <a:lnSpc>
                    <a:spcPct val="117391"/>
                  </a:lnSpc>
                  <a:spcBef>
                    <a:spcPts val="1080"/>
                  </a:spcBef>
                  <a:buClr>
                    <a:schemeClr val="dk1"/>
                  </a:buClr>
                  <a:buSzPct val="175000"/>
                  <a:buFont typeface="Arial" panose="020B0604020202020204" pitchFamily="34" charset="0"/>
                  <a:buChar char="•"/>
                </a:pP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1D 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data across pedestal with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sparser resolution and non-Gaussian noise</a:t>
                </a:r>
              </a:p>
              <a:p>
                <a:pPr marL="457200" indent="-457200">
                  <a:lnSpc>
                    <a:spcPct val="117391"/>
                  </a:lnSpc>
                  <a:spcBef>
                    <a:spcPts val="1080"/>
                  </a:spcBef>
                  <a:buClr>
                    <a:schemeClr val="dk1"/>
                  </a:buClr>
                  <a:buSzPct val="175000"/>
                  <a:buFont typeface="Arial" panose="020B0604020202020204" pitchFamily="34" charset="0"/>
                  <a:buChar char="•"/>
                </a:pP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Integrate tokamak diagnostics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(e.g. 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GPI, BES, TS, probes, reflectometry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)</a:t>
                </a:r>
              </a:p>
              <a:p>
                <a:pPr algn="ctr">
                  <a:lnSpc>
                    <a:spcPct val="117391"/>
                  </a:lnSpc>
                  <a:spcBef>
                    <a:spcPts val="1080"/>
                  </a:spcBef>
                  <a:buClr>
                    <a:schemeClr val="dk1"/>
                  </a:buClr>
                  <a:buSzPct val="175000"/>
                </a:pPr>
                <a:r>
                  <a:rPr lang="en-US" sz="3360" i="1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*No restriction on geometry nor theory (e.g. X-points, </a:t>
                </a:r>
                <a:r>
                  <a:rPr lang="en-US" sz="3360" i="1" dirty="0" err="1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gyrofluid</a:t>
                </a:r>
                <a:r>
                  <a:rPr lang="en-US" sz="3360" i="1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)*</a:t>
                </a:r>
              </a:p>
            </p:txBody>
          </p:sp>
        </mc:Choice>
        <mc:Fallback xmlns="">
          <p:sp>
            <p:nvSpPr>
              <p:cNvPr id="576" name="Google Shape;576;p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2" y="777413"/>
                <a:ext cx="14534148" cy="5693940"/>
              </a:xfrm>
              <a:prstGeom prst="rect">
                <a:avLst/>
              </a:prstGeom>
              <a:blipFill>
                <a:blip r:embed="rId3"/>
                <a:stretch>
                  <a:fillRect b="-27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5" name="Google Shape;575;p23"/>
          <p:cNvSpPr txBox="1"/>
          <p:nvPr/>
        </p:nvSpPr>
        <p:spPr>
          <a:xfrm>
            <a:off x="266700" y="161608"/>
            <a:ext cx="14110020" cy="69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>
              <a:lnSpc>
                <a:spcPct val="110000"/>
              </a:lnSpc>
              <a:buClr>
                <a:srgbClr val="FFFFFF"/>
              </a:buClr>
              <a:buSzPts val="6000"/>
            </a:pPr>
            <a:r>
              <a:rPr lang="en-US" sz="36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On the path towards </a:t>
            </a:r>
            <a:r>
              <a:rPr lang="en-US" sz="36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developing accurate edge-pedestal models</a:t>
            </a:r>
            <a:endParaRPr lang="en-US" sz="3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2528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6568" y="1112321"/>
            <a:ext cx="13495919" cy="1706391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Google Shape;416;p18"/>
              <p:cNvSpPr txBox="1"/>
              <p:nvPr/>
            </p:nvSpPr>
            <p:spPr>
              <a:xfrm>
                <a:off x="432834" y="972163"/>
                <a:ext cx="13777752" cy="6915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855" tIns="27420" rIns="54855" bIns="27420" anchor="t" anchorCtr="0">
                <a:noAutofit/>
              </a:bodyPr>
              <a:lstStyle/>
              <a:p>
                <a:pPr>
                  <a:lnSpc>
                    <a:spcPct val="140000"/>
                  </a:lnSpc>
                  <a:spcBef>
                    <a:spcPts val="1080"/>
                  </a:spcBef>
                  <a:buSzPct val="150000"/>
                </a:pP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(1) Reduced edge plasma physics (drift-reduced </a:t>
                </a:r>
                <a:r>
                  <a:rPr lang="en-US" sz="3360" dirty="0" err="1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Braginskii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)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–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6CA62C"/>
                    </a:solidFill>
                    <a:latin typeface="Avenir"/>
                    <a:ea typeface="Avenir"/>
                    <a:cs typeface="Avenir"/>
                    <a:sym typeface="Avenir"/>
                  </a:rPr>
                  <a:t>MODEL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</a:p>
              <a:p>
                <a:pPr marL="457200" indent="-457200">
                  <a:lnSpc>
                    <a:spcPct val="140000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Theoretical model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sought to be validated</a:t>
                </a:r>
              </a:p>
              <a:p>
                <a:pPr>
                  <a:lnSpc>
                    <a:spcPct val="140000"/>
                  </a:lnSpc>
                  <a:spcBef>
                    <a:spcPts val="1080"/>
                  </a:spcBef>
                  <a:buSzPct val="100000"/>
                </a:pP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(2) Synthetic data via numerical simulations (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GDB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) –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C53535"/>
                    </a:solidFill>
                    <a:latin typeface="Avenir"/>
                    <a:ea typeface="Avenir"/>
                    <a:cs typeface="Avenir"/>
                    <a:sym typeface="Avenir"/>
                  </a:rPr>
                  <a:t>DATA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</a:p>
              <a:p>
                <a:pPr marL="457200" indent="-457200">
                  <a:lnSpc>
                    <a:spcPts val="5032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𝑛</m:t>
                        </m:r>
                      </m:e>
                      <m:sub>
                        <m: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𝑇</m:t>
                        </m:r>
                      </m:e>
                      <m:sub>
                        <m: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fluctuations are data 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inputs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to the PINN</a:t>
                </a:r>
              </a:p>
              <a:p>
                <a:pPr>
                  <a:lnSpc>
                    <a:spcPct val="140000"/>
                  </a:lnSpc>
                  <a:spcBef>
                    <a:spcPts val="1080"/>
                  </a:spcBef>
                  <a:buSzPct val="100000"/>
                </a:pP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(3) Physics-informed neural networks (PINNs) –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6CA62C"/>
                    </a:solidFill>
                    <a:latin typeface="Avenir"/>
                    <a:ea typeface="Avenir"/>
                    <a:cs typeface="Avenir"/>
                    <a:sym typeface="Avenir"/>
                  </a:rPr>
                  <a:t>MODEL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C53535"/>
                    </a:solidFill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+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C53535"/>
                    </a:solidFill>
                    <a:latin typeface="Avenir"/>
                    <a:ea typeface="Avenir"/>
                    <a:cs typeface="Avenir"/>
                    <a:sym typeface="Avenir"/>
                  </a:rPr>
                  <a:t> DATA</a:t>
                </a:r>
              </a:p>
              <a:p>
                <a:pPr marL="457200" indent="-457200">
                  <a:lnSpc>
                    <a:spcPct val="140000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Allows learning of unknown 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dynamics,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60" i="1" smtClean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360" b="0" i="1" smtClean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𝐸</m:t>
                        </m:r>
                      </m:e>
                      <m:sub>
                        <m:r>
                          <a:rPr lang="en-US" sz="3360" b="0" i="1" smtClean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𝑟</m:t>
                        </m:r>
                      </m:sub>
                    </m:sSub>
                  </m:oMath>
                </a14:m>
                <a:endParaRPr lang="en-US" sz="3360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Avenir"/>
                  <a:ea typeface="Avenir"/>
                  <a:cs typeface="Avenir"/>
                  <a:sym typeface="Avenir"/>
                </a:endParaRPr>
              </a:p>
              <a:p>
                <a:pPr>
                  <a:lnSpc>
                    <a:spcPct val="140000"/>
                  </a:lnSpc>
                  <a:spcBef>
                    <a:spcPts val="1080"/>
                  </a:spcBef>
                  <a:buSzPct val="150000"/>
                </a:pP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(4) Comparisons to gyrokinetic simulations (</a:t>
                </a:r>
                <a:r>
                  <a:rPr lang="en-US" sz="3360" dirty="0" err="1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Gkeyll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) –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6CA62C"/>
                    </a:solidFill>
                    <a:latin typeface="Avenir"/>
                    <a:ea typeface="Avenir"/>
                    <a:cs typeface="Avenir"/>
                    <a:sym typeface="Avenir"/>
                  </a:rPr>
                  <a:t>MODEL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C53535"/>
                    </a:solidFill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v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MODEL</a:t>
                </a:r>
                <a:endParaRPr lang="en-US" sz="3360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  <a:p>
                <a:pPr marL="457200" indent="-457200">
                  <a:lnSpc>
                    <a:spcPct val="140000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Quantitatively testing drift-reduced </a:t>
                </a:r>
                <a:r>
                  <a:rPr lang="en-US" sz="3360" dirty="0" err="1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Braginskii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theory</a:t>
                </a:r>
                <a:endParaRPr lang="en-US" sz="3360" dirty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mc:Choice>
        <mc:Fallback xmlns="">
          <p:sp>
            <p:nvSpPr>
              <p:cNvPr id="31" name="Google Shape;416;p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34" y="972163"/>
                <a:ext cx="13777752" cy="6915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575;p23"/>
          <p:cNvSpPr txBox="1"/>
          <p:nvPr/>
        </p:nvSpPr>
        <p:spPr>
          <a:xfrm>
            <a:off x="266700" y="161608"/>
            <a:ext cx="14110020" cy="69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>
              <a:lnSpc>
                <a:spcPct val="110000"/>
              </a:lnSpc>
              <a:buClr>
                <a:srgbClr val="FFFFFF"/>
              </a:buClr>
              <a:buSzPts val="6000"/>
            </a:pPr>
            <a:r>
              <a:rPr lang="en-US" sz="36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Outline of test case </a:t>
            </a:r>
            <a:r>
              <a:rPr lang="en-US" sz="36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towards </a:t>
            </a:r>
            <a:r>
              <a:rPr lang="en-US" sz="36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validating an edge plasma model</a:t>
            </a:r>
            <a:endParaRPr lang="en-US" sz="3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72562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558;p21"/>
          <p:cNvSpPr txBox="1"/>
          <p:nvPr/>
        </p:nvSpPr>
        <p:spPr>
          <a:xfrm>
            <a:off x="9215186" y="947299"/>
            <a:ext cx="5450416" cy="65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5" tIns="54855" rIns="54855" bIns="54855" anchor="t" anchorCtr="0">
            <a:noAutofit/>
          </a:bodyPr>
          <a:lstStyle/>
          <a:p>
            <a:pPr lvl="0" algn="ctr"/>
            <a:r>
              <a:rPr lang="en-US" sz="3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current + </a:t>
            </a:r>
            <a:r>
              <a:rPr lang="en-US" sz="3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gyroviscous</a:t>
            </a:r>
            <a:r>
              <a:rPr lang="en-US" sz="3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terms</a:t>
            </a:r>
            <a:endParaRPr sz="3000" dirty="0">
              <a:ln>
                <a:solidFill>
                  <a:schemeClr val="bg1">
                    <a:lumMod val="85000"/>
                    <a:alpha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" name="Google Shape;558;p21"/>
          <p:cNvSpPr txBox="1"/>
          <p:nvPr/>
        </p:nvSpPr>
        <p:spPr>
          <a:xfrm>
            <a:off x="9378104" y="3333190"/>
            <a:ext cx="5450416" cy="65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5" tIns="54855" rIns="54855" bIns="54855" anchor="t" anchorCtr="0">
            <a:noAutofit/>
          </a:bodyPr>
          <a:lstStyle/>
          <a:p>
            <a:pPr lvl="0" algn="ctr"/>
            <a:r>
              <a:rPr lang="en-US" sz="3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convective derivatives</a:t>
            </a:r>
            <a:endParaRPr sz="3000" dirty="0">
              <a:ln>
                <a:solidFill>
                  <a:schemeClr val="bg1">
                    <a:lumMod val="85000"/>
                    <a:alpha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" name="Google Shape;558;p21"/>
          <p:cNvSpPr txBox="1"/>
          <p:nvPr/>
        </p:nvSpPr>
        <p:spPr>
          <a:xfrm>
            <a:off x="9381914" y="5365085"/>
            <a:ext cx="5450416" cy="65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5" tIns="54855" rIns="54855" bIns="54855" anchor="t" anchorCtr="0">
            <a:noAutofit/>
          </a:bodyPr>
          <a:lstStyle/>
          <a:p>
            <a:pPr lvl="0" algn="ctr"/>
            <a:r>
              <a:rPr lang="en-US" sz="30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g</a:t>
            </a:r>
            <a:r>
              <a:rPr lang="en-US" sz="3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eneralized vorticity</a:t>
            </a:r>
            <a:endParaRPr sz="3000" dirty="0">
              <a:ln>
                <a:solidFill>
                  <a:schemeClr val="bg1">
                    <a:lumMod val="85000"/>
                    <a:alpha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567;p22"/>
              <p:cNvSpPr txBox="1"/>
              <p:nvPr/>
            </p:nvSpPr>
            <p:spPr>
              <a:xfrm>
                <a:off x="266700" y="161608"/>
                <a:ext cx="14110020" cy="695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2855" tIns="42855" rIns="42855" bIns="42855" anchor="ctr" anchorCtr="0">
                <a:noAutofit/>
              </a:bodyPr>
              <a:lstStyle/>
              <a:p>
                <a:pPr>
                  <a:lnSpc>
                    <a:spcPct val="110000"/>
                  </a:lnSpc>
                  <a:buClr>
                    <a:srgbClr val="FFFFFF"/>
                  </a:buClr>
                  <a:buSzPts val="6000"/>
                </a:pPr>
                <a:r>
                  <a:rPr lang="en-US" sz="3600" dirty="0" smtClean="0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Drift-reduced </a:t>
                </a:r>
                <a:r>
                  <a:rPr lang="en-US" sz="3600" dirty="0">
                    <a:solidFill>
                      <a:schemeClr val="bg1"/>
                    </a:solidFill>
                    <a:latin typeface="Avenir"/>
                    <a:ea typeface="Avenir"/>
                    <a:cs typeface="Avenir"/>
                    <a:sym typeface="Avenir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∂</m:t>
                    </m:r>
                    <m:r>
                      <m:rPr>
                        <m:nor/>
                      </m:rP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Avenir"/>
                      </a:rPr>
                      <m:t>/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∂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Avenir"/>
                      </a:rPr>
                      <m:t>𝑡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Avenir"/>
                      </a:rPr>
                      <m:t>≪</m:t>
                    </m:r>
                    <m:sSub>
                      <m:sSubPr>
                        <m:ctrlPr>
                          <a:rPr lang="ar-AE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Ω</m:t>
                        </m:r>
                      </m:e>
                      <m:sub>
                        <m:r>
                          <a:rPr lang="en-US" sz="3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venir"/>
                    <a:ea typeface="Avenir"/>
                    <a:cs typeface="Avenir"/>
                    <a:sym typeface="Avenir"/>
                  </a:rPr>
                  <a:t>)</a:t>
                </a:r>
                <a:r>
                  <a:rPr lang="en-US" sz="3600" dirty="0" smtClean="0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  <a:r>
                  <a:rPr lang="en-US" sz="3600" dirty="0" err="1" smtClean="0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Braginskii</a:t>
                </a:r>
                <a:r>
                  <a:rPr lang="en-US" sz="3600" dirty="0" smtClean="0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 two-fluid equations</a:t>
                </a:r>
              </a:p>
            </p:txBody>
          </p:sp>
        </mc:Choice>
        <mc:Fallback xmlns="">
          <p:sp>
            <p:nvSpPr>
              <p:cNvPr id="25" name="Google Shape;567;p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161608"/>
                <a:ext cx="14110020" cy="695880"/>
              </a:xfrm>
              <a:prstGeom prst="rect">
                <a:avLst/>
              </a:prstGeom>
              <a:blipFill>
                <a:blip r:embed="rId3"/>
                <a:stretch>
                  <a:fillRect l="-1685" t="-13158" b="-26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987" y="3953341"/>
            <a:ext cx="3764650" cy="14117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6504" y="5954579"/>
            <a:ext cx="3184764" cy="6721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7379" y="1535791"/>
            <a:ext cx="4101923" cy="18059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1" y="1135477"/>
            <a:ext cx="8659799" cy="700093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5836" y="7247517"/>
            <a:ext cx="2241840" cy="4049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0" name="Google Shape;558;p21"/>
          <p:cNvSpPr txBox="1"/>
          <p:nvPr/>
        </p:nvSpPr>
        <p:spPr>
          <a:xfrm>
            <a:off x="9333678" y="6613223"/>
            <a:ext cx="5450416" cy="65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5" tIns="54855" rIns="54855" bIns="54855" anchor="t" anchorCtr="0">
            <a:noAutofit/>
          </a:bodyPr>
          <a:lstStyle/>
          <a:p>
            <a:pPr lvl="0" algn="ctr"/>
            <a:r>
              <a:rPr lang="en-US" sz="30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c</a:t>
            </a:r>
            <a:r>
              <a:rPr lang="en-US" sz="3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urvature operator</a:t>
            </a:r>
            <a:endParaRPr sz="3000" dirty="0">
              <a:ln>
                <a:solidFill>
                  <a:schemeClr val="bg1">
                    <a:lumMod val="85000"/>
                    <a:alpha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91093" y="1155797"/>
            <a:ext cx="517388" cy="602984"/>
          </a:xfrm>
          <a:prstGeom prst="rect">
            <a:avLst/>
          </a:prstGeom>
          <a:solidFill>
            <a:srgbClr val="6CA62C">
              <a:alpha val="22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645920" y="5886115"/>
            <a:ext cx="670560" cy="602984"/>
          </a:xfrm>
          <a:prstGeom prst="rect">
            <a:avLst/>
          </a:prstGeom>
          <a:solidFill>
            <a:srgbClr val="6CA62C">
              <a:alpha val="22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17500" y="1861001"/>
            <a:ext cx="404746" cy="615891"/>
          </a:xfrm>
          <a:prstGeom prst="rect">
            <a:avLst/>
          </a:prstGeom>
          <a:solidFill>
            <a:schemeClr val="tx1">
              <a:lumMod val="75000"/>
              <a:lumOff val="25000"/>
              <a:alpha val="22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401609" y="4550272"/>
            <a:ext cx="681191" cy="631327"/>
          </a:xfrm>
          <a:prstGeom prst="rect">
            <a:avLst/>
          </a:prstGeom>
          <a:solidFill>
            <a:schemeClr val="tx1">
              <a:lumMod val="75000"/>
              <a:lumOff val="25000"/>
              <a:alpha val="22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487141" y="3213011"/>
            <a:ext cx="687099" cy="617309"/>
          </a:xfrm>
          <a:prstGeom prst="rect">
            <a:avLst/>
          </a:prstGeom>
          <a:solidFill>
            <a:schemeClr val="tx1">
              <a:lumMod val="75000"/>
              <a:lumOff val="25000"/>
              <a:alpha val="22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69263" y="7407913"/>
            <a:ext cx="568657" cy="631327"/>
          </a:xfrm>
          <a:prstGeom prst="rect">
            <a:avLst/>
          </a:prstGeom>
          <a:solidFill>
            <a:schemeClr val="tx1">
              <a:lumMod val="75000"/>
              <a:lumOff val="25000"/>
              <a:alpha val="22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336800" y="5826681"/>
            <a:ext cx="6527336" cy="14974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519307" y="6545664"/>
            <a:ext cx="2493893" cy="718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820636" y="1166402"/>
            <a:ext cx="7043500" cy="6888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174240" y="1855204"/>
            <a:ext cx="6689896" cy="39714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085304" y="4830684"/>
            <a:ext cx="1327693" cy="8898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77662" y="1858073"/>
            <a:ext cx="2298047" cy="1257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137920" y="7430234"/>
            <a:ext cx="7726216" cy="6667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19873" y="7280237"/>
            <a:ext cx="826532" cy="809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346405" y="4508909"/>
            <a:ext cx="826532" cy="809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394878" y="3128843"/>
            <a:ext cx="826532" cy="809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7759" y="1763950"/>
            <a:ext cx="826532" cy="809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52" grpId="0" animBg="1"/>
      <p:bldP spid="53" grpId="0" animBg="1"/>
      <p:bldP spid="54" grpId="0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75;p23"/>
          <p:cNvSpPr txBox="1"/>
          <p:nvPr/>
        </p:nvSpPr>
        <p:spPr>
          <a:xfrm>
            <a:off x="266700" y="161608"/>
            <a:ext cx="14110020" cy="69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>
              <a:lnSpc>
                <a:spcPct val="110000"/>
              </a:lnSpc>
              <a:buClr>
                <a:srgbClr val="FFFFFF"/>
              </a:buClr>
              <a:buSzPts val="6000"/>
            </a:pPr>
            <a:r>
              <a:rPr lang="en-US" sz="36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Outline of test case </a:t>
            </a:r>
            <a:r>
              <a:rPr lang="en-US" sz="36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towards </a:t>
            </a:r>
            <a:r>
              <a:rPr lang="en-US" sz="36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validating an edge plasma model</a:t>
            </a:r>
            <a:endParaRPr lang="en-US" sz="3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8069" y="2818712"/>
            <a:ext cx="11553421" cy="1706391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0997" y="1112321"/>
            <a:ext cx="13452377" cy="1706391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416;p18"/>
              <p:cNvSpPr txBox="1"/>
              <p:nvPr/>
            </p:nvSpPr>
            <p:spPr>
              <a:xfrm>
                <a:off x="432834" y="972163"/>
                <a:ext cx="13777752" cy="6915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855" tIns="27420" rIns="54855" bIns="27420" anchor="t" anchorCtr="0">
                <a:noAutofit/>
              </a:bodyPr>
              <a:lstStyle/>
              <a:p>
                <a:pPr>
                  <a:lnSpc>
                    <a:spcPct val="140000"/>
                  </a:lnSpc>
                  <a:spcBef>
                    <a:spcPts val="1080"/>
                  </a:spcBef>
                  <a:buSzPct val="150000"/>
                </a:pP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(1) Reduced edge plasma physics (drift-reduced </a:t>
                </a:r>
                <a:r>
                  <a:rPr lang="en-US" sz="3360" dirty="0" err="1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Braginskii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) –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6CA62C"/>
                    </a:solidFill>
                    <a:latin typeface="Avenir"/>
                    <a:ea typeface="Avenir"/>
                    <a:cs typeface="Avenir"/>
                    <a:sym typeface="Avenir"/>
                  </a:rPr>
                  <a:t>MODEL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</a:p>
              <a:p>
                <a:pPr marL="457200" indent="-457200">
                  <a:lnSpc>
                    <a:spcPct val="140000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Theoretical model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sought to be validated</a:t>
                </a:r>
              </a:p>
              <a:p>
                <a:pPr>
                  <a:lnSpc>
                    <a:spcPct val="140000"/>
                  </a:lnSpc>
                  <a:spcBef>
                    <a:spcPts val="1080"/>
                  </a:spcBef>
                  <a:buSzPct val="100000"/>
                </a:pP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(2) Synthetic data via numerical simulations (GDB) –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C53535"/>
                    </a:solidFill>
                    <a:latin typeface="Avenir"/>
                    <a:ea typeface="Avenir"/>
                    <a:cs typeface="Avenir"/>
                    <a:sym typeface="Avenir"/>
                  </a:rPr>
                  <a:t>DATA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</a:p>
              <a:p>
                <a:pPr marL="457200" indent="-457200">
                  <a:lnSpc>
                    <a:spcPts val="5032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𝑛</m:t>
                        </m:r>
                      </m:e>
                      <m:sub>
                        <m: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𝑇</m:t>
                        </m:r>
                      </m:e>
                      <m:sub>
                        <m: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fluctuations are data 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inputs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to the PINN</a:t>
                </a:r>
              </a:p>
              <a:p>
                <a:pPr>
                  <a:lnSpc>
                    <a:spcPct val="140000"/>
                  </a:lnSpc>
                  <a:spcBef>
                    <a:spcPts val="1080"/>
                  </a:spcBef>
                  <a:buSzPct val="100000"/>
                </a:pP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(3) Physics-informed neural networks (PINNs) –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6CA62C"/>
                    </a:solidFill>
                    <a:latin typeface="Avenir"/>
                    <a:ea typeface="Avenir"/>
                    <a:cs typeface="Avenir"/>
                    <a:sym typeface="Avenir"/>
                  </a:rPr>
                  <a:t>MODEL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C53535"/>
                    </a:solidFill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+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C53535"/>
                    </a:solidFill>
                    <a:latin typeface="Avenir"/>
                    <a:ea typeface="Avenir"/>
                    <a:cs typeface="Avenir"/>
                    <a:sym typeface="Avenir"/>
                  </a:rPr>
                  <a:t> DATA</a:t>
                </a:r>
              </a:p>
              <a:p>
                <a:pPr marL="457200" indent="-457200">
                  <a:lnSpc>
                    <a:spcPct val="140000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Allows learning of unknown 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dynamics,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60" i="1" smtClean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360" b="0" i="1" smtClean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𝐸</m:t>
                        </m:r>
                      </m:e>
                      <m:sub>
                        <m:r>
                          <a:rPr lang="en-US" sz="3360" b="0" i="1" smtClean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𝑟</m:t>
                        </m:r>
                      </m:sub>
                    </m:sSub>
                  </m:oMath>
                </a14:m>
                <a:endParaRPr lang="en-US" sz="3360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Avenir"/>
                  <a:ea typeface="Avenir"/>
                  <a:cs typeface="Avenir"/>
                  <a:sym typeface="Avenir"/>
                </a:endParaRPr>
              </a:p>
              <a:p>
                <a:pPr>
                  <a:lnSpc>
                    <a:spcPct val="140000"/>
                  </a:lnSpc>
                  <a:spcBef>
                    <a:spcPts val="1080"/>
                  </a:spcBef>
                  <a:buSzPct val="150000"/>
                </a:pP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(4) Comparisons to gyrokinetic simulations (</a:t>
                </a:r>
                <a:r>
                  <a:rPr lang="en-US" sz="3360" dirty="0" err="1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Gkeyll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) –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6CA62C"/>
                    </a:solidFill>
                    <a:latin typeface="Avenir"/>
                    <a:ea typeface="Avenir"/>
                    <a:cs typeface="Avenir"/>
                    <a:sym typeface="Avenir"/>
                  </a:rPr>
                  <a:t>MODEL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C53535"/>
                    </a:solidFill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v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MODEL</a:t>
                </a:r>
              </a:p>
              <a:p>
                <a:pPr marL="457200" indent="-457200">
                  <a:lnSpc>
                    <a:spcPct val="140000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Quantitatively testing drift-reduced </a:t>
                </a:r>
                <a:r>
                  <a:rPr lang="en-US" sz="3360" dirty="0" err="1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Braginskii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theory</a:t>
                </a:r>
              </a:p>
            </p:txBody>
          </p:sp>
        </mc:Choice>
        <mc:Fallback xmlns="">
          <p:sp>
            <p:nvSpPr>
              <p:cNvPr id="19" name="Google Shape;416;p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34" y="972163"/>
                <a:ext cx="13777752" cy="6915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38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Mod_GPI_v1_small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2157" y="2095015"/>
            <a:ext cx="5059084" cy="34311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416;p18"/>
              <p:cNvSpPr txBox="1"/>
              <p:nvPr/>
            </p:nvSpPr>
            <p:spPr>
              <a:xfrm>
                <a:off x="59866" y="1317335"/>
                <a:ext cx="7980218" cy="5446636"/>
              </a:xfrm>
              <a:prstGeom prst="rect">
                <a:avLst/>
              </a:prstGeom>
              <a:noFill/>
              <a:ln w="60325">
                <a:noFill/>
              </a:ln>
            </p:spPr>
            <p:txBody>
              <a:bodyPr spcFirstLastPara="1" wrap="square" lIns="54855" tIns="27420" rIns="54855" bIns="27420" anchor="t" anchorCtr="0">
                <a:noAutofit/>
              </a:bodyPr>
              <a:lstStyle/>
              <a:p>
                <a:pPr marL="274320" indent="-350520">
                  <a:lnSpc>
                    <a:spcPct val="117391"/>
                  </a:lnSpc>
                  <a:spcBef>
                    <a:spcPts val="1080"/>
                  </a:spcBef>
                  <a:buClr>
                    <a:schemeClr val="dk1"/>
                  </a:buClr>
                  <a:buSzPct val="100000"/>
                  <a:buFont typeface="Arial"/>
                  <a:buChar char="●"/>
                </a:pPr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Full-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latin typeface="Cambria Math" panose="02040503050406030204" pitchFamily="18" charset="0"/>
                        <a:sym typeface="Avenir"/>
                      </a:rPr>
                      <m:t>𝑓</m:t>
                    </m:r>
                  </m:oMath>
                </a14:m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fluid model </a:t>
                </a:r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Wingdings" panose="05000000000000000000" pitchFamily="2" charset="2"/>
                  </a:rPr>
                  <a:t> </a:t>
                </a:r>
                <a:r>
                  <a:rPr lang="el-GR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  <a:cs typeface="Avenir"/>
                    <a:sym typeface="Wingdings" panose="05000000000000000000" pitchFamily="2" charset="2"/>
                  </a:rPr>
                  <a:t>δ</a:t>
                </a:r>
                <a14:m>
                  <m:oMath xmlns:m="http://schemas.openxmlformats.org/officeDocument/2006/math">
                    <m:r>
                      <a:rPr lang="en-US" sz="2800" i="1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latin typeface="Cambria Math" panose="02040503050406030204" pitchFamily="18" charset="0"/>
                        <a:sym typeface="Avenir"/>
                      </a:rPr>
                      <m:t>𝑓</m:t>
                    </m:r>
                  </m:oMath>
                </a14:m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  <a:cs typeface="Avenir"/>
                    <a:sym typeface="Wingdings" panose="05000000000000000000" pitchFamily="2" charset="2"/>
                  </a:rPr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sym typeface="Avenir"/>
                      </a:rPr>
                      <m:t>∼</m:t>
                    </m:r>
                    <m:r>
                      <a:rPr lang="en-US" sz="2800" b="0" i="1" smtClean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latin typeface="Cambria Math" panose="02040503050406030204" pitchFamily="18" charset="0"/>
                        <a:sym typeface="Avenir"/>
                      </a:rPr>
                      <m:t>𝑂</m:t>
                    </m:r>
                    <m:r>
                      <a:rPr lang="en-US" sz="2800" b="0" i="1" smtClean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latin typeface="Cambria Math" panose="02040503050406030204" pitchFamily="18" charset="0"/>
                        <a:sym typeface="Avenir"/>
                      </a:rPr>
                      <m:t>(</m:t>
                    </m:r>
                    <m:r>
                      <a:rPr lang="en-US" sz="2800" b="0" i="1" smtClean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sym typeface="Avenir"/>
                      </a:rPr>
                      <m:t>1</m:t>
                    </m:r>
                    <m:r>
                      <a:rPr lang="en-US" sz="2800" b="0" i="1" smtClean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sym typeface="Avenir"/>
                      </a:rPr>
                      <m:t>)</m:t>
                    </m:r>
                  </m:oMath>
                </a14:m>
                <a:endParaRPr lang="en-US" sz="2800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Avenir"/>
                  <a:ea typeface="Avenir"/>
                  <a:cs typeface="Avenir"/>
                  <a:sym typeface="Avenir"/>
                </a:endParaRPr>
              </a:p>
              <a:p>
                <a:pPr marL="274320" indent="-350520">
                  <a:lnSpc>
                    <a:spcPct val="117391"/>
                  </a:lnSpc>
                  <a:spcBef>
                    <a:spcPts val="1080"/>
                  </a:spcBef>
                  <a:buClr>
                    <a:schemeClr val="dk1"/>
                  </a:buClr>
                  <a:buSzPct val="100000"/>
                  <a:buFont typeface="Arial"/>
                  <a:buChar char="●"/>
                </a:pPr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Electrostatic (low beta)</a:t>
                </a:r>
              </a:p>
              <a:p>
                <a:pPr marL="274320" indent="-350520">
                  <a:lnSpc>
                    <a:spcPct val="117391"/>
                  </a:lnSpc>
                  <a:spcBef>
                    <a:spcPts val="1080"/>
                  </a:spcBef>
                  <a:buClr>
                    <a:schemeClr val="dk1"/>
                  </a:buClr>
                  <a:buSzPct val="100000"/>
                  <a:buFont typeface="Arial"/>
                  <a:buChar char="●"/>
                </a:pPr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Deuterium ions and electrons with real mass</a:t>
                </a:r>
              </a:p>
              <a:p>
                <a:pPr marL="274320" indent="-350520">
                  <a:lnSpc>
                    <a:spcPct val="117391"/>
                  </a:lnSpc>
                  <a:spcBef>
                    <a:spcPts val="1080"/>
                  </a:spcBef>
                  <a:buClr>
                    <a:schemeClr val="dk1"/>
                  </a:buClr>
                  <a:buSzPct val="100000"/>
                  <a:buFont typeface="Arial"/>
                  <a:buChar char="●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280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"/>
                    <a:ea typeface="Avenir"/>
                  </a:rPr>
                  <a:t>=</a:t>
                </a:r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5.0 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= 0.22 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= 0.68 m</a:t>
                </a:r>
                <a:endParaRPr lang="en-US" sz="2800" dirty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Avenir"/>
                  <a:ea typeface="Avenir"/>
                  <a:cs typeface="Avenir"/>
                  <a:sym typeface="Avenir"/>
                </a:endParaRPr>
              </a:p>
              <a:p>
                <a:pPr marL="274320" indent="-350520">
                  <a:lnSpc>
                    <a:spcPct val="117391"/>
                  </a:lnSpc>
                  <a:spcBef>
                    <a:spcPts val="1080"/>
                  </a:spcBef>
                  <a:buClr>
                    <a:schemeClr val="dk1"/>
                  </a:buClr>
                  <a:buSzPct val="100000"/>
                  <a:buFont typeface="Arial"/>
                  <a:buChar char="●"/>
                </a:pPr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sym typeface="Avenir"/>
                  </a:rPr>
                  <a:t>3D: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𝐿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Avenir"/>
                  </a:rPr>
                  <a:t>≈</a:t>
                </a:r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 8 cm,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280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venir"/>
                  </a:rPr>
                  <a:t> ≈</a:t>
                </a:r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  <a:r>
                  <a:rPr lang="en-US" sz="280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6</a:t>
                </a:r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 cm,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𝐿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Avenir"/>
                  </a:rPr>
                  <a:t>≈</a:t>
                </a:r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 18 m</a:t>
                </a:r>
              </a:p>
              <a:p>
                <a:pPr marL="274320" indent="-350520">
                  <a:lnSpc>
                    <a:spcPct val="117391"/>
                  </a:lnSpc>
                  <a:spcBef>
                    <a:spcPts val="1080"/>
                  </a:spcBef>
                  <a:buClr>
                    <a:schemeClr val="dk1"/>
                  </a:buClr>
                  <a:buSzPct val="100000"/>
                  <a:buFont typeface="Arial"/>
                  <a:buChar char="●"/>
                </a:pPr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sym typeface="Avenir"/>
                  </a:rPr>
                  <a:t>2D observations: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280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𝐿</m:t>
                        </m:r>
                      </m:e>
                      <m: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Avenir"/>
                  </a:rPr>
                  <a:t>≈</a:t>
                </a:r>
                <a:r>
                  <a:rPr lang="en-US" sz="280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 4</a:t>
                </a:r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  <a:r>
                  <a:rPr lang="en-US" sz="280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cm,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280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venir"/>
                  </a:rPr>
                  <a:t> ≈</a:t>
                </a:r>
                <a:r>
                  <a:rPr lang="en-US" sz="280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 4</a:t>
                </a:r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 cm</a:t>
                </a:r>
              </a:p>
              <a:p>
                <a:pPr marL="274320" indent="-350520">
                  <a:lnSpc>
                    <a:spcPct val="117391"/>
                  </a:lnSpc>
                  <a:spcBef>
                    <a:spcPts val="1080"/>
                  </a:spcBef>
                  <a:buClr>
                    <a:schemeClr val="dk1"/>
                  </a:buClr>
                  <a:buSzPct val="100000"/>
                  <a:buFont typeface="Arial"/>
                  <a:buChar char="●"/>
                </a:pPr>
                <a:r>
                  <a:rPr lang="en-US" sz="280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Field-aligned with no magnetic </a:t>
                </a:r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shear</a:t>
                </a:r>
                <a:endParaRPr lang="en-US" sz="2800" dirty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Avenir"/>
                  <a:ea typeface="Avenir"/>
                  <a:cs typeface="Avenir"/>
                  <a:sym typeface="Avenir"/>
                </a:endParaRPr>
              </a:p>
              <a:p>
                <a:pPr marL="274320" indent="-350520">
                  <a:lnSpc>
                    <a:spcPct val="117391"/>
                  </a:lnSpc>
                  <a:spcBef>
                    <a:spcPts val="1080"/>
                  </a:spcBef>
                  <a:buClr>
                    <a:schemeClr val="dk1"/>
                  </a:buClr>
                  <a:buSzPct val="100000"/>
                  <a:buFont typeface="Arial"/>
                  <a:buChar char="●"/>
                </a:pPr>
                <a:r>
                  <a:rPr lang="en-US" sz="280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Toroidal domain spans bad curvature </a:t>
                </a:r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region</a:t>
                </a:r>
              </a:p>
              <a:p>
                <a:pPr marL="274320" indent="-350520">
                  <a:lnSpc>
                    <a:spcPct val="117391"/>
                  </a:lnSpc>
                  <a:spcBef>
                    <a:spcPts val="1080"/>
                  </a:spcBef>
                  <a:buClr>
                    <a:schemeClr val="dk1"/>
                  </a:buClr>
                  <a:buSzPct val="100000"/>
                  <a:buFont typeface="Arial"/>
                  <a:buChar char="●"/>
                </a:pPr>
                <a:r>
                  <a:rPr lang="en-US" sz="280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Techniques can be generalized to novel scenarios (e.g. X-point geometry, higher field)</a:t>
                </a:r>
                <a:endParaRPr lang="en-US" sz="2800" dirty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Avenir"/>
                  <a:ea typeface="Avenir"/>
                  <a:cs typeface="Avenir"/>
                  <a:sym typeface="Avenir"/>
                </a:endParaRPr>
              </a:p>
              <a:p>
                <a:pPr marL="274320" indent="-350520">
                  <a:lnSpc>
                    <a:spcPct val="117391"/>
                  </a:lnSpc>
                  <a:spcBef>
                    <a:spcPts val="1080"/>
                  </a:spcBef>
                  <a:buClr>
                    <a:schemeClr val="dk1"/>
                  </a:buClr>
                  <a:buSzPct val="100000"/>
                  <a:buFont typeface="Arial"/>
                  <a:buChar char="●"/>
                </a:pPr>
                <a:endParaRPr lang="en-US" sz="2800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mc:Choice>
        <mc:Fallback xmlns="">
          <p:sp>
            <p:nvSpPr>
              <p:cNvPr id="9" name="Google Shape;416;p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6" y="1317335"/>
                <a:ext cx="7980218" cy="5446636"/>
              </a:xfrm>
              <a:prstGeom prst="rect">
                <a:avLst/>
              </a:prstGeom>
              <a:blipFill>
                <a:blip r:embed="rId8"/>
                <a:stretch>
                  <a:fillRect b="-15884"/>
                </a:stretch>
              </a:blipFill>
              <a:ln w="603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567;p22"/>
          <p:cNvSpPr txBox="1"/>
          <p:nvPr/>
        </p:nvSpPr>
        <p:spPr>
          <a:xfrm>
            <a:off x="266700" y="161608"/>
            <a:ext cx="14110020" cy="69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>
              <a:lnSpc>
                <a:spcPct val="110000"/>
              </a:lnSpc>
              <a:buClr>
                <a:srgbClr val="FFFFFF"/>
              </a:buClr>
              <a:buSzPts val="6000"/>
            </a:pPr>
            <a:r>
              <a:rPr lang="en-US" sz="36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GDB simulations developed to test a synthetic C-Mod plasma</a:t>
            </a:r>
          </a:p>
        </p:txBody>
      </p:sp>
      <p:sp>
        <p:nvSpPr>
          <p:cNvPr id="6" name="Google Shape;558;p21"/>
          <p:cNvSpPr txBox="1"/>
          <p:nvPr/>
        </p:nvSpPr>
        <p:spPr>
          <a:xfrm>
            <a:off x="8376445" y="6235722"/>
            <a:ext cx="4528985" cy="65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5" tIns="54855" rIns="54855" bIns="54855" anchor="t" anchorCtr="0">
            <a:noAutofit/>
          </a:bodyPr>
          <a:lstStyle/>
          <a:p>
            <a:pPr lvl="0" algn="ctr"/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GDB </a:t>
            </a:r>
          </a:p>
          <a:p>
            <a:pPr lvl="0" algn="ctr"/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(simulated data)</a:t>
            </a:r>
            <a:endParaRPr sz="3360" dirty="0">
              <a:ln>
                <a:solidFill>
                  <a:schemeClr val="bg1">
                    <a:lumMod val="85000"/>
                    <a:alpha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" name="Google Shape;558;p21"/>
          <p:cNvSpPr txBox="1"/>
          <p:nvPr/>
        </p:nvSpPr>
        <p:spPr>
          <a:xfrm>
            <a:off x="1686302" y="6235722"/>
            <a:ext cx="4230793" cy="65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5" tIns="54855" rIns="54855" bIns="54855" anchor="t" anchorCtr="0">
            <a:noAutofit/>
          </a:bodyPr>
          <a:lstStyle/>
          <a:p>
            <a:pPr lvl="0" algn="ctr"/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Gas Puff Imaging</a:t>
            </a:r>
          </a:p>
          <a:p>
            <a:pPr lvl="0" algn="ctr"/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(experimental data)</a:t>
            </a:r>
            <a:endParaRPr sz="3360" dirty="0">
              <a:ln>
                <a:solidFill>
                  <a:schemeClr val="bg1">
                    <a:lumMod val="85000"/>
                    <a:alpha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62" y="2165947"/>
            <a:ext cx="446880" cy="461561"/>
          </a:xfrm>
          <a:prstGeom prst="rect">
            <a:avLst/>
          </a:prstGeom>
        </p:spPr>
      </p:pic>
      <p:sp>
        <p:nvSpPr>
          <p:cNvPr id="13" name="Google Shape;558;p21"/>
          <p:cNvSpPr txBox="1"/>
          <p:nvPr/>
        </p:nvSpPr>
        <p:spPr>
          <a:xfrm>
            <a:off x="2698888" y="7336205"/>
            <a:ext cx="2201105" cy="39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5" tIns="54855" rIns="54855" bIns="54855" anchor="t" anchorCtr="0">
            <a:noAutofit/>
          </a:bodyPr>
          <a:lstStyle/>
          <a:p>
            <a:pPr lvl="0" algn="ctr"/>
            <a:r>
              <a:rPr lang="en-US" sz="16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Source: J. Terry (MIT) &amp; S. </a:t>
            </a:r>
            <a:r>
              <a:rPr lang="en-US" sz="16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Zweben</a:t>
            </a:r>
            <a:r>
              <a:rPr lang="en-US" sz="16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(PPPL)</a:t>
            </a:r>
            <a:endParaRPr sz="1600" dirty="0">
              <a:ln>
                <a:solidFill>
                  <a:schemeClr val="bg1">
                    <a:lumMod val="85000"/>
                    <a:alpha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" name="Google Shape;558;p21"/>
          <p:cNvSpPr txBox="1"/>
          <p:nvPr/>
        </p:nvSpPr>
        <p:spPr>
          <a:xfrm>
            <a:off x="7960530" y="7305829"/>
            <a:ext cx="5385673" cy="38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5" tIns="54855" rIns="54855" bIns="54855" anchor="t" anchorCtr="0">
            <a:noAutofit/>
          </a:bodyPr>
          <a:lstStyle/>
          <a:p>
            <a:pPr lvl="0" algn="ctr"/>
            <a:r>
              <a:rPr lang="fr-FR" sz="1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B. Zhu </a:t>
            </a:r>
            <a:r>
              <a:rPr lang="fr-FR" sz="1600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et al </a:t>
            </a:r>
            <a:r>
              <a:rPr lang="fr-FR" sz="1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2018 </a:t>
            </a:r>
            <a:r>
              <a:rPr lang="fr-FR" sz="1600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Comp</a:t>
            </a:r>
            <a:r>
              <a:rPr lang="fr-FR" sz="1600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. </a:t>
            </a:r>
            <a:r>
              <a:rPr lang="fr-FR" sz="1600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Physics</a:t>
            </a:r>
            <a:r>
              <a:rPr lang="fr-FR" sz="1600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600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Comm</a:t>
            </a:r>
            <a:r>
              <a:rPr lang="fr-FR" sz="1600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r>
              <a:rPr lang="fr-FR" sz="1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6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232</a:t>
            </a:r>
            <a:r>
              <a:rPr lang="fr-FR" sz="1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6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46–58</a:t>
            </a:r>
            <a:endParaRPr lang="fr-FR" sz="1600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/>
            <a:r>
              <a:rPr lang="fr-FR" sz="16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M. </a:t>
            </a:r>
            <a:r>
              <a:rPr lang="fr-FR" sz="16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Francisquez</a:t>
            </a:r>
            <a:r>
              <a:rPr lang="fr-FR" sz="16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600" i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et al </a:t>
            </a:r>
            <a:r>
              <a:rPr lang="fr-FR" sz="16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2020 </a:t>
            </a:r>
            <a:r>
              <a:rPr lang="fr-FR" sz="1600" i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Physics</a:t>
            </a:r>
            <a:r>
              <a:rPr lang="fr-FR" sz="1600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of Plasmas</a:t>
            </a:r>
            <a:r>
              <a:rPr lang="fr-FR" sz="16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27</a:t>
            </a:r>
            <a:r>
              <a:rPr lang="fr-FR" sz="16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082301</a:t>
            </a:r>
            <a:endParaRPr lang="fr-FR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" name="33391501_den2d_comp16-12.0_Trim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44356" y="1368608"/>
            <a:ext cx="6477128" cy="48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9" grpId="0"/>
      <p:bldP spid="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75;p23"/>
          <p:cNvSpPr txBox="1"/>
          <p:nvPr/>
        </p:nvSpPr>
        <p:spPr>
          <a:xfrm>
            <a:off x="266700" y="161608"/>
            <a:ext cx="14110020" cy="69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>
              <a:lnSpc>
                <a:spcPct val="110000"/>
              </a:lnSpc>
              <a:buClr>
                <a:srgbClr val="FFFFFF"/>
              </a:buClr>
              <a:buSzPts val="6000"/>
            </a:pPr>
            <a:r>
              <a:rPr lang="en-US" sz="36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Outline of test case </a:t>
            </a:r>
            <a:r>
              <a:rPr lang="en-US" sz="36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towards </a:t>
            </a:r>
            <a:r>
              <a:rPr lang="en-US" sz="36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validating an edge plasma model</a:t>
            </a:r>
            <a:endParaRPr lang="en-US" sz="3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8069" y="4441911"/>
            <a:ext cx="12627841" cy="1706391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8069" y="2818712"/>
            <a:ext cx="11553421" cy="1706391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416;p18"/>
              <p:cNvSpPr txBox="1"/>
              <p:nvPr/>
            </p:nvSpPr>
            <p:spPr>
              <a:xfrm>
                <a:off x="432834" y="972163"/>
                <a:ext cx="13777752" cy="6915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855" tIns="27420" rIns="54855" bIns="27420" anchor="t" anchorCtr="0">
                <a:noAutofit/>
              </a:bodyPr>
              <a:lstStyle/>
              <a:p>
                <a:pPr>
                  <a:lnSpc>
                    <a:spcPct val="140000"/>
                  </a:lnSpc>
                  <a:spcBef>
                    <a:spcPts val="1080"/>
                  </a:spcBef>
                  <a:buSzPct val="150000"/>
                </a:pP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(1) Reduced edge plasma physics (drift-reduced </a:t>
                </a:r>
                <a:r>
                  <a:rPr lang="en-US" sz="3360" dirty="0" err="1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Braginskii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) –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6CA62C"/>
                    </a:solidFill>
                    <a:latin typeface="Avenir"/>
                    <a:ea typeface="Avenir"/>
                    <a:cs typeface="Avenir"/>
                    <a:sym typeface="Avenir"/>
                  </a:rPr>
                  <a:t>MODEL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</a:p>
              <a:p>
                <a:pPr marL="457200" indent="-457200">
                  <a:lnSpc>
                    <a:spcPct val="140000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Theoretical model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sought to be validated</a:t>
                </a:r>
              </a:p>
              <a:p>
                <a:pPr>
                  <a:lnSpc>
                    <a:spcPct val="140000"/>
                  </a:lnSpc>
                  <a:spcBef>
                    <a:spcPts val="1080"/>
                  </a:spcBef>
                  <a:buSzPct val="100000"/>
                </a:pP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(2) Synthetic data via numerical simulations (GDB) –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C53535"/>
                    </a:solidFill>
                    <a:latin typeface="Avenir"/>
                    <a:ea typeface="Avenir"/>
                    <a:cs typeface="Avenir"/>
                    <a:sym typeface="Avenir"/>
                  </a:rPr>
                  <a:t>DATA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</a:p>
              <a:p>
                <a:pPr marL="457200" indent="-457200">
                  <a:lnSpc>
                    <a:spcPts val="5032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𝑛</m:t>
                        </m:r>
                      </m:e>
                      <m:sub>
                        <m: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𝑇</m:t>
                        </m:r>
                      </m:e>
                      <m:sub>
                        <m:r>
                          <a:rPr lang="en-US" sz="3360" i="1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fluctuations are data 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inputs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to the PINN</a:t>
                </a:r>
              </a:p>
              <a:p>
                <a:pPr>
                  <a:lnSpc>
                    <a:spcPct val="140000"/>
                  </a:lnSpc>
                  <a:spcBef>
                    <a:spcPts val="1080"/>
                  </a:spcBef>
                  <a:buSzPct val="100000"/>
                </a:pP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(3) Physics-informed neural networks (PINNs) –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6CA62C"/>
                    </a:solidFill>
                    <a:latin typeface="Avenir"/>
                    <a:ea typeface="Avenir"/>
                    <a:cs typeface="Avenir"/>
                    <a:sym typeface="Avenir"/>
                  </a:rPr>
                  <a:t>MODEL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C53535"/>
                    </a:solidFill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+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C53535"/>
                    </a:solidFill>
                    <a:latin typeface="Avenir"/>
                    <a:ea typeface="Avenir"/>
                    <a:cs typeface="Avenir"/>
                    <a:sym typeface="Avenir"/>
                  </a:rPr>
                  <a:t> DATA</a:t>
                </a:r>
              </a:p>
              <a:p>
                <a:pPr marL="457200" indent="-457200">
                  <a:lnSpc>
                    <a:spcPct val="140000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Allows learning of unknown 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dynamics,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60" i="1" smtClean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360" b="0" i="1" smtClean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𝐸</m:t>
                        </m:r>
                      </m:e>
                      <m:sub>
                        <m:r>
                          <a:rPr lang="en-US" sz="3360" b="0" i="1" smtClean="0">
                            <a:ln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sym typeface="Avenir"/>
                          </a:rPr>
                          <m:t>𝑟</m:t>
                        </m:r>
                      </m:sub>
                    </m:sSub>
                  </m:oMath>
                </a14:m>
                <a:endParaRPr lang="en-US" sz="3360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Avenir"/>
                  <a:ea typeface="Avenir"/>
                  <a:cs typeface="Avenir"/>
                  <a:sym typeface="Avenir"/>
                </a:endParaRPr>
              </a:p>
              <a:p>
                <a:pPr>
                  <a:lnSpc>
                    <a:spcPct val="140000"/>
                  </a:lnSpc>
                  <a:spcBef>
                    <a:spcPts val="1080"/>
                  </a:spcBef>
                  <a:buSzPct val="150000"/>
                </a:pP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(4) Comparisons to gyrokinetic simulations (</a:t>
                </a:r>
                <a:r>
                  <a:rPr lang="en-US" sz="3360" dirty="0" err="1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Gkeyll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) –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6CA62C"/>
                    </a:solidFill>
                    <a:latin typeface="Avenir"/>
                    <a:ea typeface="Avenir"/>
                    <a:cs typeface="Avenir"/>
                    <a:sym typeface="Avenir"/>
                  </a:rPr>
                  <a:t>MODEL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rgbClr val="C53535"/>
                    </a:solidFill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v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Avenir"/>
                    <a:ea typeface="Avenir"/>
                    <a:cs typeface="Avenir"/>
                    <a:sym typeface="Avenir"/>
                  </a:rPr>
                  <a:t>MODEL</a:t>
                </a:r>
              </a:p>
              <a:p>
                <a:pPr marL="457200" indent="-457200">
                  <a:lnSpc>
                    <a:spcPct val="140000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Quantitatively testing drift-reduced </a:t>
                </a:r>
                <a:r>
                  <a:rPr lang="en-US" sz="3360" dirty="0" err="1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Braginskii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 theory</a:t>
                </a:r>
              </a:p>
            </p:txBody>
          </p:sp>
        </mc:Choice>
        <mc:Fallback xmlns="">
          <p:sp>
            <p:nvSpPr>
              <p:cNvPr id="18" name="Google Shape;416;p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34" y="972163"/>
                <a:ext cx="13777752" cy="6915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76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416;p18"/>
              <p:cNvSpPr txBox="1"/>
              <p:nvPr/>
            </p:nvSpPr>
            <p:spPr>
              <a:xfrm>
                <a:off x="14912" y="-125232"/>
                <a:ext cx="14363700" cy="54938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855" tIns="27420" rIns="54855" bIns="27420" anchor="t" anchorCtr="0">
                <a:noAutofit/>
              </a:bodyPr>
              <a:lstStyle/>
              <a:p>
                <a:pPr marL="457200" indent="-457200">
                  <a:lnSpc>
                    <a:spcPct val="140000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:endParaRPr lang="en-US" sz="3360" b="0" i="0" dirty="0" smtClean="0">
                  <a:ln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latin typeface="Cambria Math" panose="02040503050406030204" pitchFamily="18" charset="0"/>
                  <a:sym typeface="Avenir"/>
                </a:endParaRPr>
              </a:p>
              <a:p>
                <a:pPr marL="457200" indent="-457200">
                  <a:lnSpc>
                    <a:spcPct val="140000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Every elementary operation 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in the                                                                           network has </a:t>
                </a: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its derivative </a:t>
                </a: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stored exactly</a:t>
                </a:r>
                <a:endParaRPr lang="en-US" sz="3360" dirty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Avenir"/>
                  <a:ea typeface="Avenir"/>
                  <a:cs typeface="Avenir"/>
                  <a:sym typeface="Avenir"/>
                </a:endParaRPr>
              </a:p>
              <a:p>
                <a:pPr marL="457200" indent="-457200">
                  <a:lnSpc>
                    <a:spcPct val="140000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Not an approximation (machine precision)</a:t>
                </a:r>
                <a:endParaRPr lang="en-US" sz="3360" dirty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Avenir"/>
                  <a:ea typeface="Avenir"/>
                  <a:cs typeface="Avenir"/>
                  <a:sym typeface="Avenir"/>
                </a:endParaRPr>
              </a:p>
              <a:p>
                <a:pPr marL="457200" indent="-457200">
                  <a:lnSpc>
                    <a:spcPct val="140000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360" b="0" i="1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Avenir"/>
                      </a:rPr>
                      <m:t>𝑢</m:t>
                    </m:r>
                    <m:r>
                      <a:rPr lang="en-US" sz="3360" b="0" i="1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Avenir"/>
                      </a:rPr>
                      <m:t>→</m:t>
                    </m:r>
                    <m:r>
                      <a:rPr lang="en-US" sz="3360" b="0" i="1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Avenir"/>
                      </a:rPr>
                      <m:t>𝑛</m:t>
                    </m:r>
                    <m:r>
                      <a:rPr lang="en-US" sz="3360" i="1" dirty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3360" i="1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3360" b="0" i="1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336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360" b="0" i="1" smtClean="0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𝑣</m:t>
                        </m:r>
                      </m:e>
                      <m:sub>
                        <m:r>
                          <a:rPr lang="en-US" sz="3360" b="0" i="1" smtClean="0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||</m:t>
                        </m:r>
                        <m:r>
                          <a:rPr lang="en-US" sz="336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𝑒</m:t>
                        </m:r>
                      </m:sub>
                    </m:sSub>
                    <m:r>
                      <a:rPr lang="en-US" sz="3360" b="0" i="1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venir"/>
                      </a:rPr>
                      <m:t>,</m:t>
                    </m:r>
                    <m:sSub>
                      <m:sSubPr>
                        <m:ctrlPr>
                          <a:rPr lang="ar-AE" sz="336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360" b="0" i="1" smtClean="0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𝑣</m:t>
                        </m:r>
                      </m:e>
                      <m:sub>
                        <m:r>
                          <a:rPr lang="en-US" sz="3360" b="0" i="1" smtClean="0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||</m:t>
                        </m:r>
                        <m:r>
                          <a:rPr lang="en-US" sz="3360" b="0" i="1" smtClean="0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𝑖</m:t>
                        </m:r>
                      </m:sub>
                    </m:sSub>
                    <m:r>
                      <a:rPr lang="en-US" sz="3360" b="0" i="1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venir"/>
                      </a:rPr>
                      <m:t>,</m:t>
                    </m:r>
                    <m:sSub>
                      <m:sSubPr>
                        <m:ctrlPr>
                          <a:rPr lang="ar-AE" sz="336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360" b="0" i="1" smtClean="0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𝑇</m:t>
                        </m:r>
                      </m:e>
                      <m:sub>
                        <m:r>
                          <a:rPr lang="en-US" sz="336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𝑒</m:t>
                        </m:r>
                      </m:sub>
                    </m:sSub>
                    <m:r>
                      <a:rPr lang="en-US" sz="3360" i="1" dirty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336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360" b="0" i="1" smtClean="0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𝑇</m:t>
                        </m:r>
                      </m:e>
                      <m:sub>
                        <m:r>
                          <a:rPr lang="en-US" sz="3360" b="0" i="1" smtClean="0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𝑖</m:t>
                        </m:r>
                      </m:sub>
                    </m:sSub>
                  </m:oMath>
                </a14:m>
                <a:endParaRPr lang="en-US" sz="3360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Avenir"/>
                  <a:ea typeface="Avenir"/>
                  <a:cs typeface="Avenir"/>
                  <a:sym typeface="Avenir"/>
                </a:endParaRPr>
              </a:p>
              <a:p>
                <a:pPr marL="457200" indent="-457200">
                  <a:lnSpc>
                    <a:spcPct val="140000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336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360" b="0" i="1" smtClean="0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𝑤</m:t>
                        </m:r>
                      </m:e>
                      <m:sub>
                        <m:r>
                          <a:rPr lang="en-US" sz="3360" b="0" i="1" smtClean="0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1</m:t>
                        </m:r>
                      </m:sub>
                    </m:sSub>
                    <m:r>
                      <a:rPr lang="en-US" sz="3360" b="0" i="1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venir"/>
                      </a:rPr>
                      <m:t>,</m:t>
                    </m:r>
                    <m:sSub>
                      <m:sSubPr>
                        <m:ctrlPr>
                          <a:rPr lang="ar-AE" sz="3360" i="1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360" b="0" i="1" smtClean="0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𝑤</m:t>
                        </m:r>
                      </m:e>
                      <m:sub>
                        <m:r>
                          <a:rPr lang="en-US" sz="3360" b="0" i="1" smtClean="0"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2</m:t>
                        </m:r>
                      </m:sub>
                    </m:sSub>
                    <m:r>
                      <a:rPr lang="en-US" sz="3360" i="1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Avenir"/>
                      </a:rPr>
                      <m:t>→</m:t>
                    </m:r>
                    <m:r>
                      <a:rPr lang="en-US" sz="3360" b="0" i="1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Avenir"/>
                      </a:rPr>
                      <m:t>𝑥</m:t>
                    </m:r>
                    <m:r>
                      <a:rPr lang="en-US" sz="3360" b="0" i="1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Avenir"/>
                      </a:rPr>
                      <m:t>, </m:t>
                    </m:r>
                    <m:r>
                      <a:rPr lang="en-US" sz="3360" b="0" i="1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Avenir"/>
                      </a:rPr>
                      <m:t>𝑦</m:t>
                    </m:r>
                    <m:r>
                      <a:rPr lang="en-US" sz="3360" b="0" i="1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Avenir"/>
                      </a:rPr>
                      <m:t>, </m:t>
                    </m:r>
                    <m:r>
                      <a:rPr lang="en-US" sz="3360" b="0" i="1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Avenir"/>
                      </a:rPr>
                      <m:t>𝑧</m:t>
                    </m:r>
                    <m:r>
                      <a:rPr lang="en-US" sz="3360" b="0" i="1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Avenir"/>
                      </a:rPr>
                      <m:t>, </m:t>
                    </m:r>
                    <m:r>
                      <a:rPr lang="en-US" sz="3360" b="0" i="1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Avenir"/>
                      </a:rPr>
                      <m:t>𝑡</m:t>
                    </m:r>
                  </m:oMath>
                </a14:m>
                <a:endParaRPr lang="en-US" sz="3360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Avenir"/>
                  <a:ea typeface="Avenir"/>
                  <a:cs typeface="Avenir"/>
                  <a:sym typeface="Avenir"/>
                </a:endParaRPr>
              </a:p>
              <a:p>
                <a:pPr marL="457200" indent="-457200">
                  <a:lnSpc>
                    <a:spcPct val="140000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Chain rule used to construct                                                                                                                                       every term in PDEs (e.g.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36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∂</m:t>
                    </m:r>
                    <m:r>
                      <a:rPr lang="en-US" sz="3360" i="1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Avenir"/>
                      </a:rPr>
                      <m:t>𝑛</m:t>
                    </m:r>
                    <m:r>
                      <m:rPr>
                        <m:nor/>
                      </m:rPr>
                      <a:rPr lang="en-US" sz="336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sym typeface="Avenir"/>
                      </a:rPr>
                      <m:t>/</m:t>
                    </m:r>
                    <m:r>
                      <m:rPr>
                        <m:nor/>
                      </m:rPr>
                      <a:rPr lang="en-US" sz="336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∂</m:t>
                    </m:r>
                    <m:r>
                      <a:rPr lang="en-US" sz="336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sym typeface="Avenir"/>
                      </a:rPr>
                      <m:t>𝑡</m:t>
                    </m:r>
                  </m:oMath>
                </a14:m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)</a:t>
                </a:r>
              </a:p>
              <a:p>
                <a:pPr marL="457200" indent="-457200">
                  <a:lnSpc>
                    <a:spcPct val="140000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3360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GDB = discrete | PINN = continuous</a:t>
                </a:r>
              </a:p>
              <a:p>
                <a:pPr marL="457200" indent="-457200">
                  <a:lnSpc>
                    <a:spcPct val="140000"/>
                  </a:lnSpc>
                  <a:spcBef>
                    <a:spcPts val="1080"/>
                  </a:spcBef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336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latin typeface="Avenir"/>
                    <a:ea typeface="Avenir"/>
                    <a:cs typeface="Avenir"/>
                    <a:sym typeface="Avenir"/>
                  </a:rPr>
                  <a:t>Solving PDEs via optimization</a:t>
                </a:r>
              </a:p>
              <a:p>
                <a:pPr>
                  <a:lnSpc>
                    <a:spcPct val="140000"/>
                  </a:lnSpc>
                  <a:spcBef>
                    <a:spcPts val="1080"/>
                  </a:spcBef>
                  <a:buSzPct val="150000"/>
                </a:pPr>
                <a:endParaRPr lang="en-US" sz="3360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mc:Choice>
        <mc:Fallback xmlns="">
          <p:sp>
            <p:nvSpPr>
              <p:cNvPr id="5" name="Google Shape;416;p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2" y="-125232"/>
                <a:ext cx="14363700" cy="5493854"/>
              </a:xfrm>
              <a:prstGeom prst="rect">
                <a:avLst/>
              </a:prstGeom>
              <a:blipFill>
                <a:blip r:embed="rId3"/>
                <a:stretch>
                  <a:fillRect b="-509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575;p23"/>
          <p:cNvSpPr txBox="1"/>
          <p:nvPr/>
        </p:nvSpPr>
        <p:spPr>
          <a:xfrm>
            <a:off x="266700" y="161608"/>
            <a:ext cx="14110020" cy="69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>
              <a:lnSpc>
                <a:spcPct val="110000"/>
              </a:lnSpc>
              <a:buClr>
                <a:srgbClr val="FFFFFF"/>
              </a:buClr>
              <a:buSzPts val="6000"/>
            </a:pPr>
            <a:r>
              <a:rPr lang="en-US" sz="36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PDEs are constructed by aid of </a:t>
            </a:r>
            <a:r>
              <a:rPr lang="en-US" sz="3600" u="sng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automatic differentiation</a:t>
            </a:r>
            <a:endParaRPr lang="en-US" sz="3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88" y="1093303"/>
            <a:ext cx="8460686" cy="6768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416;p18"/>
              <p:cNvSpPr txBox="1"/>
              <p:nvPr/>
            </p:nvSpPr>
            <p:spPr>
              <a:xfrm>
                <a:off x="8955157" y="1214798"/>
                <a:ext cx="2345634" cy="79165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spcFirstLastPara="1" wrap="square" lIns="54855" tIns="27420" rIns="54855" bIns="27420" anchor="t" anchorCtr="0">
                <a:noAutofit/>
              </a:bodyPr>
              <a:lstStyle/>
              <a:p>
                <a:pPr algn="ctr">
                  <a:lnSpc>
                    <a:spcPts val="5032"/>
                  </a:lnSpc>
                  <a:spcBef>
                    <a:spcPts val="1080"/>
                  </a:spcBef>
                  <a:buSzPct val="15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360" i="1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venir"/>
                        </a:rPr>
                        <m:t>𝑢</m:t>
                      </m:r>
                      <m:r>
                        <a:rPr lang="en-US" sz="3360" b="0" i="1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venir"/>
                        </a:rPr>
                        <m:t>(</m:t>
                      </m:r>
                      <m:sSub>
                        <m:sSubPr>
                          <m:ctrlPr>
                            <a:rPr lang="ar-AE" sz="3360" i="1">
                              <a:ln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en-US" sz="3360" b="0" i="1" smtClean="0">
                              <a:ln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𝑤</m:t>
                          </m:r>
                        </m:e>
                        <m:sub>
                          <m:r>
                            <a:rPr lang="en-US" sz="3360" i="1">
                              <a:ln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1</m:t>
                          </m:r>
                        </m:sub>
                      </m:sSub>
                      <m:r>
                        <a:rPr lang="en-US" sz="3360" i="1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,</m:t>
                      </m:r>
                      <m:sSub>
                        <m:sSubPr>
                          <m:ctrlPr>
                            <a:rPr lang="ar-AE" sz="3360" i="1">
                              <a:ln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en-US" sz="3360" b="0" i="1" smtClean="0">
                              <a:ln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𝑤</m:t>
                          </m:r>
                        </m:e>
                        <m:sub>
                          <m:r>
                            <a:rPr lang="en-US" sz="3360" i="1">
                              <a:ln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2</m:t>
                          </m:r>
                        </m:sub>
                      </m:sSub>
                      <m:r>
                        <a:rPr lang="en-US" sz="3360" b="0" i="1" smtClean="0"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venir"/>
                        </a:rPr>
                        <m:t>)</m:t>
                      </m:r>
                    </m:oMath>
                  </m:oMathPara>
                </a14:m>
                <a:endParaRPr lang="en-US" sz="3360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mc:Choice>
        <mc:Fallback xmlns="">
          <p:sp>
            <p:nvSpPr>
              <p:cNvPr id="8" name="Google Shape;416;p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157" y="1214798"/>
                <a:ext cx="2345634" cy="7916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416;p18"/>
          <p:cNvSpPr txBox="1"/>
          <p:nvPr/>
        </p:nvSpPr>
        <p:spPr>
          <a:xfrm flipH="1">
            <a:off x="12182160" y="7178040"/>
            <a:ext cx="516570" cy="47397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spcFirstLastPara="1" wrap="square" lIns="54855" tIns="27420" rIns="54855" bIns="27420" anchor="t" anchorCtr="0">
            <a:noAutofit/>
          </a:bodyPr>
          <a:lstStyle/>
          <a:p>
            <a:pPr algn="ctr">
              <a:lnSpc>
                <a:spcPts val="5032"/>
              </a:lnSpc>
              <a:spcBef>
                <a:spcPts val="1080"/>
              </a:spcBef>
              <a:buSzPct val="150000"/>
            </a:pPr>
            <a:endParaRPr lang="en-US" sz="3360" dirty="0" smtClean="0">
              <a:ln>
                <a:solidFill>
                  <a:schemeClr val="bg1">
                    <a:lumMod val="85000"/>
                  </a:schemeClr>
                </a:solidFill>
              </a:ln>
              <a:latin typeface="Avenir"/>
              <a:ea typeface="Avenir"/>
              <a:cs typeface="Avenir"/>
              <a:sym typeface="Aveni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416;p18"/>
              <p:cNvSpPr txBox="1"/>
              <p:nvPr/>
            </p:nvSpPr>
            <p:spPr>
              <a:xfrm flipH="1">
                <a:off x="12165015" y="6969692"/>
                <a:ext cx="550860" cy="75438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spcFirstLastPara="1" wrap="square" lIns="54855" tIns="27420" rIns="54855" bIns="27420" anchor="t" anchorCtr="0">
                <a:noAutofit/>
              </a:bodyPr>
              <a:lstStyle/>
              <a:p>
                <a:pPr algn="ctr">
                  <a:lnSpc>
                    <a:spcPts val="5032"/>
                  </a:lnSpc>
                  <a:spcBef>
                    <a:spcPts val="1080"/>
                  </a:spcBef>
                  <a:buSzPct val="15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3360" i="1" smtClean="0">
                              <a:ln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en-US" sz="3360" b="0" i="1" smtClean="0">
                              <a:ln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 </m:t>
                          </m:r>
                          <m:r>
                            <a:rPr lang="en-US" sz="3360" b="0" i="1" smtClean="0">
                              <a:ln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𝑤</m:t>
                          </m:r>
                        </m:e>
                        <m:sub>
                          <m:r>
                            <a:rPr lang="en-US" sz="3360" i="1">
                              <a:ln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360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mc:Choice>
        <mc:Fallback xmlns="">
          <p:sp>
            <p:nvSpPr>
              <p:cNvPr id="12" name="Google Shape;416;p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165015" y="6969692"/>
                <a:ext cx="550860" cy="7543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416;p18"/>
          <p:cNvSpPr txBox="1"/>
          <p:nvPr/>
        </p:nvSpPr>
        <p:spPr>
          <a:xfrm flipH="1">
            <a:off x="7596278" y="7186427"/>
            <a:ext cx="530452" cy="442729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spcFirstLastPara="1" wrap="square" lIns="54855" tIns="27420" rIns="54855" bIns="27420" anchor="t" anchorCtr="0">
            <a:noAutofit/>
          </a:bodyPr>
          <a:lstStyle/>
          <a:p>
            <a:pPr algn="ctr">
              <a:lnSpc>
                <a:spcPts val="5032"/>
              </a:lnSpc>
              <a:spcBef>
                <a:spcPts val="1080"/>
              </a:spcBef>
              <a:buSzPct val="150000"/>
            </a:pPr>
            <a:endParaRPr lang="en-US" sz="3360" dirty="0" smtClean="0">
              <a:ln>
                <a:solidFill>
                  <a:schemeClr val="bg1">
                    <a:lumMod val="85000"/>
                  </a:schemeClr>
                </a:solidFill>
              </a:ln>
              <a:latin typeface="Avenir"/>
              <a:ea typeface="Avenir"/>
              <a:cs typeface="Avenir"/>
              <a:sym typeface="Aveni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416;p18"/>
              <p:cNvSpPr txBox="1"/>
              <p:nvPr/>
            </p:nvSpPr>
            <p:spPr>
              <a:xfrm flipH="1">
                <a:off x="7607708" y="6969692"/>
                <a:ext cx="550860" cy="75438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spcFirstLastPara="1" wrap="square" lIns="54855" tIns="27420" rIns="54855" bIns="27420" anchor="t" anchorCtr="0">
                <a:noAutofit/>
              </a:bodyPr>
              <a:lstStyle/>
              <a:p>
                <a:pPr algn="ctr">
                  <a:lnSpc>
                    <a:spcPts val="5032"/>
                  </a:lnSpc>
                  <a:spcBef>
                    <a:spcPts val="1080"/>
                  </a:spcBef>
                  <a:buSzPct val="15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3360" i="1" smtClean="0">
                              <a:ln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en-US" sz="3360" b="0" i="1" smtClean="0">
                              <a:ln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 </m:t>
                          </m:r>
                          <m:r>
                            <a:rPr lang="en-US" sz="3360" b="0" i="1" smtClean="0">
                              <a:ln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𝑤</m:t>
                          </m:r>
                        </m:e>
                        <m:sub>
                          <m:r>
                            <a:rPr lang="en-US" sz="3360" b="0" i="1" smtClean="0">
                              <a:ln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360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mc:Choice>
        <mc:Fallback xmlns="">
          <p:sp>
            <p:nvSpPr>
              <p:cNvPr id="13" name="Google Shape;416;p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07708" y="6969692"/>
                <a:ext cx="550860" cy="7543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64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9190454" y="2552003"/>
            <a:ext cx="4509484" cy="2042052"/>
          </a:xfrm>
          <a:prstGeom prst="rect">
            <a:avLst/>
          </a:prstGeom>
          <a:solidFill>
            <a:srgbClr val="6CA62C">
              <a:alpha val="22000"/>
            </a:srgb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509017" y="2552003"/>
            <a:ext cx="5438002" cy="2028800"/>
          </a:xfrm>
          <a:prstGeom prst="rect">
            <a:avLst/>
          </a:prstGeom>
          <a:solidFill>
            <a:srgbClr val="C53535">
              <a:alpha val="22000"/>
            </a:srgb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575;p23"/>
          <p:cNvSpPr txBox="1"/>
          <p:nvPr/>
        </p:nvSpPr>
        <p:spPr>
          <a:xfrm>
            <a:off x="266700" y="161608"/>
            <a:ext cx="14110020" cy="69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>
              <a:lnSpc>
                <a:spcPct val="110000"/>
              </a:lnSpc>
              <a:buClr>
                <a:srgbClr val="FFFFFF"/>
              </a:buClr>
              <a:buSzPts val="6000"/>
            </a:pPr>
            <a:r>
              <a:rPr lang="en-US" sz="36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Physics-informed neural networks (PINNs): data-model optimization</a:t>
            </a:r>
            <a:endParaRPr lang="en-US" sz="3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5" name="Google Shape;558;p21"/>
          <p:cNvSpPr txBox="1"/>
          <p:nvPr/>
        </p:nvSpPr>
        <p:spPr>
          <a:xfrm>
            <a:off x="12103711" y="1986122"/>
            <a:ext cx="1740167" cy="65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5" tIns="54855" rIns="54855" bIns="54855" anchor="t" anchorCtr="0">
            <a:noAutofit/>
          </a:bodyPr>
          <a:lstStyle/>
          <a:p>
            <a:pPr lvl="0" algn="ctr"/>
            <a:r>
              <a:rPr lang="en-US" sz="336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6CA62C"/>
                </a:solidFill>
                <a:latin typeface="Avenir"/>
                <a:ea typeface="Avenir"/>
                <a:cs typeface="Avenir"/>
                <a:sym typeface="Avenir"/>
              </a:rPr>
              <a:t>MODEL</a:t>
            </a:r>
            <a:endParaRPr sz="3360" dirty="0">
              <a:ln>
                <a:solidFill>
                  <a:schemeClr val="bg1">
                    <a:lumMod val="85000"/>
                    <a:alpha val="50000"/>
                  </a:schemeClr>
                </a:solidFill>
              </a:ln>
              <a:solidFill>
                <a:srgbClr val="6CA62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6" name="Google Shape;558;p21"/>
          <p:cNvSpPr txBox="1"/>
          <p:nvPr/>
        </p:nvSpPr>
        <p:spPr>
          <a:xfrm>
            <a:off x="2377232" y="1969239"/>
            <a:ext cx="1332878" cy="65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5" tIns="54855" rIns="54855" bIns="54855" anchor="t" anchorCtr="0">
            <a:noAutofit/>
          </a:bodyPr>
          <a:lstStyle/>
          <a:p>
            <a:pPr lvl="0" algn="ctr"/>
            <a:r>
              <a:rPr lang="en-US" sz="336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C53535"/>
                </a:solidFill>
                <a:latin typeface="Avenir"/>
                <a:ea typeface="Avenir"/>
                <a:cs typeface="Avenir"/>
                <a:sym typeface="Avenir"/>
              </a:rPr>
              <a:t>DATA</a:t>
            </a:r>
            <a:endParaRPr sz="3360" dirty="0">
              <a:ln>
                <a:solidFill>
                  <a:schemeClr val="bg1">
                    <a:lumMod val="85000"/>
                    <a:alpha val="50000"/>
                  </a:schemeClr>
                </a:solidFill>
              </a:ln>
              <a:solidFill>
                <a:srgbClr val="C5353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" name="Google Shape;558;p21"/>
          <p:cNvSpPr txBox="1"/>
          <p:nvPr/>
        </p:nvSpPr>
        <p:spPr>
          <a:xfrm>
            <a:off x="0" y="1147816"/>
            <a:ext cx="14630400" cy="65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5" tIns="54855" rIns="54855" bIns="54855" anchor="t" anchorCtr="0">
            <a:noAutofit/>
          </a:bodyPr>
          <a:lstStyle/>
          <a:p>
            <a:pPr algn="ctr"/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GOAL:</a:t>
            </a: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Make the </a:t>
            </a: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C53535"/>
                </a:solidFill>
                <a:latin typeface="Avenir"/>
                <a:ea typeface="Avenir"/>
                <a:cs typeface="Avenir"/>
                <a:sym typeface="Avenir"/>
              </a:rPr>
              <a:t>DATA</a:t>
            </a: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and </a:t>
            </a: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6CA62C"/>
                </a:solidFill>
                <a:latin typeface="Avenir"/>
                <a:ea typeface="Avenir"/>
                <a:cs typeface="Avenir"/>
                <a:sym typeface="Avenir"/>
              </a:rPr>
              <a:t>MODEL</a:t>
            </a:r>
            <a:r>
              <a:rPr lang="en-US" sz="3360" dirty="0" smtClean="0">
                <a:ln>
                  <a:solidFill>
                    <a:schemeClr val="bg1">
                      <a:lumMod val="85000"/>
                      <a:alpha val="50000"/>
                    </a:schemeClr>
                  </a:solidFill>
                </a:ln>
                <a:solidFill>
                  <a:srgbClr val="6CA62C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loss terms as close to 0 as possible</a:t>
            </a:r>
            <a:endParaRPr sz="3360" dirty="0">
              <a:ln>
                <a:solidFill>
                  <a:schemeClr val="bg1">
                    <a:lumMod val="85000"/>
                    <a:alpha val="50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577" y="5004012"/>
            <a:ext cx="9229245" cy="2599041"/>
          </a:xfrm>
          <a:prstGeom prst="rect">
            <a:avLst/>
          </a:prstGeom>
          <a:ln w="19050">
            <a:solidFill>
              <a:srgbClr val="6CA62C"/>
            </a:solidFill>
          </a:ln>
        </p:spPr>
      </p:pic>
      <p:sp>
        <p:nvSpPr>
          <p:cNvPr id="20" name="Google Shape;558;p21"/>
          <p:cNvSpPr txBox="1"/>
          <p:nvPr/>
        </p:nvSpPr>
        <p:spPr>
          <a:xfrm>
            <a:off x="7947019" y="2949568"/>
            <a:ext cx="1230183" cy="131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5" tIns="54855" rIns="54855" bIns="54855" anchor="t" anchorCtr="0">
            <a:noAutofit/>
          </a:bodyPr>
          <a:lstStyle/>
          <a:p>
            <a:pPr algn="ctr"/>
            <a:r>
              <a:rPr lang="en-US" sz="75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+</a:t>
            </a:r>
            <a:endParaRPr sz="7500" dirty="0">
              <a:ln>
                <a:solidFill>
                  <a:schemeClr val="bg1">
                    <a:lumMod val="85000"/>
                    <a:alpha val="50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" name="Google Shape;558;p21"/>
          <p:cNvSpPr txBox="1"/>
          <p:nvPr/>
        </p:nvSpPr>
        <p:spPr>
          <a:xfrm>
            <a:off x="417301" y="3282671"/>
            <a:ext cx="2161256" cy="65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5" tIns="54855" rIns="54855" bIns="54855" anchor="t" anchorCtr="0">
            <a:noAutofit/>
          </a:bodyPr>
          <a:lstStyle/>
          <a:p>
            <a:pPr algn="ctr"/>
            <a:r>
              <a:rPr lang="en-US" sz="3360" dirty="0" smtClean="0">
                <a:ln>
                  <a:solidFill>
                    <a:schemeClr val="bg1">
                      <a:lumMod val="85000"/>
                      <a:alpha val="50000"/>
                    </a:schemeClr>
                  </a:solidFill>
                </a:ln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LOSS</a:t>
            </a:r>
            <a:r>
              <a:rPr lang="en-US" sz="3360" dirty="0" smtClean="0">
                <a:ln>
                  <a:solidFill>
                    <a:schemeClr val="bg1">
                      <a:lumMod val="85000"/>
                      <a:alpha val="5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=</a:t>
            </a:r>
            <a:endParaRPr sz="3360" dirty="0">
              <a:ln>
                <a:solidFill>
                  <a:schemeClr val="bg1">
                    <a:lumMod val="85000"/>
                    <a:alpha val="50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" name="33391501_den2d_comp16-12.0_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69135" y="4978368"/>
            <a:ext cx="3905150" cy="292886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47117" y="2650335"/>
                <a:ext cx="5424747" cy="18172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4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4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sz="4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4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4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4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4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4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4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4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42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  <m:sup>
                                          <m:r>
                                            <a:rPr lang="en-US" sz="4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  <m:r>
                                        <a:rPr lang="en-US" sz="4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en-US" sz="4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4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42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  <m:sup>
                                          <m:r>
                                            <a:rPr lang="en-US" sz="4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sz="4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4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117" y="2650335"/>
                <a:ext cx="5424747" cy="18172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761397" y="2623445"/>
                <a:ext cx="5424747" cy="1872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4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4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sz="4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4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4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4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4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4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4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4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42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  <m:sup>
                                          <m:r>
                                            <a:rPr lang="en-US" sz="4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  <m:r>
                                        <a:rPr lang="en-US" sz="4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en-US" sz="4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4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42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  <m:sup>
                                          <m:r>
                                            <a:rPr lang="en-US" sz="4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4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397" y="2623445"/>
                <a:ext cx="5424747" cy="18727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9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416;p18"/>
          <p:cNvSpPr txBox="1"/>
          <p:nvPr/>
        </p:nvSpPr>
        <p:spPr>
          <a:xfrm>
            <a:off x="9011478" y="851706"/>
            <a:ext cx="1319867" cy="949313"/>
          </a:xfrm>
          <a:prstGeom prst="rect">
            <a:avLst/>
          </a:prstGeom>
          <a:noFill/>
          <a:ln w="60325">
            <a:noFill/>
          </a:ln>
        </p:spPr>
        <p:txBody>
          <a:bodyPr spcFirstLastPara="1" wrap="square" lIns="54855" tIns="27420" rIns="54855" bIns="27420" anchor="t" anchorCtr="0">
            <a:noAutofit/>
          </a:bodyPr>
          <a:lstStyle/>
          <a:p>
            <a:pPr algn="ctr">
              <a:lnSpc>
                <a:spcPts val="5032"/>
              </a:lnSpc>
              <a:spcBef>
                <a:spcPts val="1080"/>
              </a:spcBef>
              <a:buSzPct val="150000"/>
            </a:pP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Avenir"/>
                <a:ea typeface="Avenir"/>
                <a:cs typeface="Avenir"/>
                <a:sym typeface="Avenir"/>
              </a:rPr>
              <a:t>PINN</a:t>
            </a:r>
            <a:endParaRPr lang="en-US" sz="2200" dirty="0">
              <a:ln>
                <a:solidFill>
                  <a:schemeClr val="bg1">
                    <a:lumMod val="85000"/>
                  </a:schemeClr>
                </a:solidFill>
              </a:ln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" name="Google Shape;416;p18"/>
          <p:cNvSpPr txBox="1"/>
          <p:nvPr/>
        </p:nvSpPr>
        <p:spPr>
          <a:xfrm>
            <a:off x="3934695" y="1006002"/>
            <a:ext cx="4805271" cy="949313"/>
          </a:xfrm>
          <a:prstGeom prst="rect">
            <a:avLst/>
          </a:prstGeom>
          <a:noFill/>
          <a:ln w="60325">
            <a:noFill/>
          </a:ln>
        </p:spPr>
        <p:txBody>
          <a:bodyPr spcFirstLastPara="1" wrap="square" lIns="54855" tIns="27420" rIns="54855" bIns="27420" anchor="t" anchorCtr="0">
            <a:noAutofit/>
          </a:bodyPr>
          <a:lstStyle/>
          <a:p>
            <a:pPr algn="ctr">
              <a:lnSpc>
                <a:spcPts val="5032"/>
              </a:lnSpc>
              <a:spcBef>
                <a:spcPts val="1080"/>
              </a:spcBef>
              <a:buSzPct val="150000"/>
            </a:pP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Avenir"/>
                <a:ea typeface="Avenir"/>
                <a:cs typeface="Avenir"/>
                <a:sym typeface="Avenir"/>
              </a:rPr>
              <a:t>DATA            THEORY</a:t>
            </a:r>
            <a:endParaRPr lang="en-US" sz="2200" dirty="0">
              <a:ln>
                <a:solidFill>
                  <a:schemeClr val="bg1">
                    <a:lumMod val="85000"/>
                  </a:schemeClr>
                </a:solidFill>
              </a:ln>
              <a:latin typeface="Avenir"/>
              <a:ea typeface="Avenir"/>
              <a:cs typeface="Avenir"/>
              <a:sym typeface="Aveni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567;p22"/>
              <p:cNvSpPr txBox="1"/>
              <p:nvPr/>
            </p:nvSpPr>
            <p:spPr>
              <a:xfrm>
                <a:off x="167308" y="171547"/>
                <a:ext cx="14294126" cy="695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2855" tIns="42855" rIns="42855" bIns="42855" anchor="ctr" anchorCtr="0">
                <a:noAutofit/>
              </a:bodyPr>
              <a:lstStyle/>
              <a:p>
                <a:pPr>
                  <a:lnSpc>
                    <a:spcPct val="110000"/>
                  </a:lnSpc>
                  <a:buClr>
                    <a:srgbClr val="FFFFFF"/>
                  </a:buClr>
                  <a:buSzPts val="6000"/>
                </a:pPr>
                <a:r>
                  <a:rPr lang="en-US" sz="3600" dirty="0" smtClean="0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Only 2-dimensional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𝑛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 of the 3-dimensional plasma observed</a:t>
                </a:r>
              </a:p>
            </p:txBody>
          </p:sp>
        </mc:Choice>
        <mc:Fallback xmlns="">
          <p:sp>
            <p:nvSpPr>
              <p:cNvPr id="2" name="Google Shape;567;p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08" y="171547"/>
                <a:ext cx="14294126" cy="695880"/>
              </a:xfrm>
              <a:prstGeom prst="rect">
                <a:avLst/>
              </a:prstGeom>
              <a:blipFill>
                <a:blip r:embed="rId3"/>
                <a:stretch>
                  <a:fillRect l="-1620" t="-12281" b="-26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9051234" y="1779661"/>
            <a:ext cx="1325218" cy="132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416;p18"/>
              <p:cNvSpPr txBox="1"/>
              <p:nvPr/>
            </p:nvSpPr>
            <p:spPr>
              <a:xfrm>
                <a:off x="4011950" y="1561701"/>
                <a:ext cx="1496881" cy="949313"/>
              </a:xfrm>
              <a:prstGeom prst="rect">
                <a:avLst/>
              </a:prstGeom>
              <a:noFill/>
              <a:ln w="60325">
                <a:noFill/>
              </a:ln>
            </p:spPr>
            <p:txBody>
              <a:bodyPr spcFirstLastPara="1" wrap="square" lIns="54855" tIns="27420" rIns="54855" bIns="27420" anchor="t" anchorCtr="0">
                <a:noAutofit/>
              </a:bodyPr>
              <a:lstStyle/>
              <a:p>
                <a:pPr algn="ctr">
                  <a:lnSpc>
                    <a:spcPts val="5032"/>
                  </a:lnSpc>
                  <a:spcBef>
                    <a:spcPts val="1080"/>
                  </a:spcBef>
                  <a:buSzPct val="150000"/>
                </a:pPr>
                <a:r>
                  <a:rPr lang="en-US" sz="3200" dirty="0" smtClean="0">
                    <a:solidFill>
                      <a:schemeClr val="tx1"/>
                    </a:solidFill>
                    <a:latin typeface="Avenir"/>
                    <a:ea typeface="Avenir"/>
                    <a:cs typeface="Avenir"/>
                    <a:sym typeface="Avenir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𝑒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𝑇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𝑒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venir"/>
                      </a:rPr>
                      <m:t>)</m:t>
                    </m:r>
                  </m:oMath>
                </a14:m>
                <a:endParaRPr lang="en-US" sz="3360" dirty="0">
                  <a:ln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mc:Choice>
        <mc:Fallback xmlns="">
          <p:sp>
            <p:nvSpPr>
              <p:cNvPr id="16" name="Google Shape;416;p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950" y="1561701"/>
                <a:ext cx="1496881" cy="949313"/>
              </a:xfrm>
              <a:prstGeom prst="rect">
                <a:avLst/>
              </a:prstGeom>
              <a:blipFill>
                <a:blip r:embed="rId6"/>
                <a:stretch>
                  <a:fillRect l="-8130" b="-3205"/>
                </a:stretch>
              </a:blipFill>
              <a:ln w="603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416;p18"/>
          <p:cNvSpPr txBox="1"/>
          <p:nvPr/>
        </p:nvSpPr>
        <p:spPr>
          <a:xfrm>
            <a:off x="6309949" y="1561701"/>
            <a:ext cx="2600739" cy="949313"/>
          </a:xfrm>
          <a:prstGeom prst="rect">
            <a:avLst/>
          </a:prstGeom>
          <a:noFill/>
          <a:ln w="60325">
            <a:noFill/>
          </a:ln>
        </p:spPr>
        <p:txBody>
          <a:bodyPr spcFirstLastPara="1" wrap="square" lIns="54855" tIns="27420" rIns="54855" bIns="27420" anchor="t" anchorCtr="0">
            <a:noAutofit/>
          </a:bodyPr>
          <a:lstStyle/>
          <a:p>
            <a:pPr algn="ctr">
              <a:lnSpc>
                <a:spcPts val="5032"/>
              </a:lnSpc>
              <a:spcBef>
                <a:spcPts val="1080"/>
              </a:spcBef>
              <a:buSzPct val="150000"/>
            </a:pP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(</a:t>
            </a:r>
            <a:r>
              <a:rPr lang="en-US" sz="336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Braginskii</a:t>
            </a: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</a:p>
        </p:txBody>
      </p:sp>
      <p:sp>
        <p:nvSpPr>
          <p:cNvPr id="18" name="Google Shape;567;p22"/>
          <p:cNvSpPr txBox="1"/>
          <p:nvPr/>
        </p:nvSpPr>
        <p:spPr>
          <a:xfrm rot="5400000">
            <a:off x="13691824" y="6873211"/>
            <a:ext cx="1539220" cy="69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 algn="ctr">
              <a:lnSpc>
                <a:spcPct val="110000"/>
              </a:lnSpc>
              <a:buClr>
                <a:srgbClr val="FFFFFF"/>
              </a:buClr>
              <a:buSzPts val="6000"/>
            </a:pPr>
            <a:r>
              <a:rPr lang="en-US" sz="14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#33883059</a:t>
            </a:r>
            <a:endParaRPr lang="en-US" sz="1400" dirty="0" smtClean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" name="Google Shape;416;p18"/>
          <p:cNvSpPr txBox="1"/>
          <p:nvPr/>
        </p:nvSpPr>
        <p:spPr>
          <a:xfrm>
            <a:off x="5438279" y="1303502"/>
            <a:ext cx="1319867" cy="949313"/>
          </a:xfrm>
          <a:prstGeom prst="rect">
            <a:avLst/>
          </a:prstGeom>
          <a:noFill/>
          <a:ln w="60325">
            <a:noFill/>
          </a:ln>
        </p:spPr>
        <p:txBody>
          <a:bodyPr spcFirstLastPara="1" wrap="square" lIns="54855" tIns="27420" rIns="54855" bIns="27420" anchor="t" anchorCtr="0">
            <a:noAutofit/>
          </a:bodyPr>
          <a:lstStyle/>
          <a:p>
            <a:pPr algn="ctr">
              <a:lnSpc>
                <a:spcPts val="5032"/>
              </a:lnSpc>
              <a:spcBef>
                <a:spcPts val="1080"/>
              </a:spcBef>
              <a:buSzPct val="150000"/>
            </a:pPr>
            <a:r>
              <a:rPr lang="en-US" sz="336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Avenir"/>
                <a:ea typeface="Avenir"/>
                <a:cs typeface="Avenir"/>
                <a:sym typeface="Avenir"/>
              </a:rPr>
              <a:t>+</a:t>
            </a:r>
            <a:endParaRPr lang="en-US" sz="2200" dirty="0">
              <a:ln>
                <a:solidFill>
                  <a:schemeClr val="bg1">
                    <a:lumMod val="85000"/>
                  </a:schemeClr>
                </a:solidFill>
              </a:ln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09856" y="1125627"/>
            <a:ext cx="1498975" cy="1333248"/>
          </a:xfrm>
          <a:prstGeom prst="rect">
            <a:avLst/>
          </a:prstGeom>
          <a:solidFill>
            <a:srgbClr val="C53535">
              <a:alpha val="22000"/>
            </a:srgb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50" y="2688889"/>
            <a:ext cx="11887222" cy="5020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36" y="2705147"/>
            <a:ext cx="6167713" cy="50135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00376" y="4688539"/>
            <a:ext cx="508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×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5" name="Google Shape;416;p18"/>
          <p:cNvSpPr txBox="1"/>
          <p:nvPr/>
        </p:nvSpPr>
        <p:spPr>
          <a:xfrm>
            <a:off x="2855349" y="7457630"/>
            <a:ext cx="8918044" cy="3675020"/>
          </a:xfrm>
          <a:prstGeom prst="rect">
            <a:avLst/>
          </a:prstGeom>
          <a:noFill/>
          <a:ln w="57150">
            <a:noFill/>
          </a:ln>
        </p:spPr>
        <p:txBody>
          <a:bodyPr spcFirstLastPara="1" wrap="square" lIns="54855" tIns="27420" rIns="54855" bIns="27420" anchor="t" anchorCtr="0">
            <a:noAutofit/>
          </a:bodyPr>
          <a:lstStyle/>
          <a:p>
            <a:pPr algn="ctr">
              <a:lnSpc>
                <a:spcPts val="5032"/>
              </a:lnSpc>
              <a:spcBef>
                <a:spcPts val="1080"/>
              </a:spcBef>
              <a:buSzPct val="150000"/>
            </a:pPr>
            <a:r>
              <a:rPr lang="en-US" sz="2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*No validation nor testing sets – just one plasma discharge*</a:t>
            </a:r>
          </a:p>
        </p:txBody>
      </p:sp>
      <p:sp>
        <p:nvSpPr>
          <p:cNvPr id="26" name="Google Shape;416;p18"/>
          <p:cNvSpPr txBox="1"/>
          <p:nvPr/>
        </p:nvSpPr>
        <p:spPr>
          <a:xfrm>
            <a:off x="10358358" y="2174834"/>
            <a:ext cx="3586242" cy="69224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54855" tIns="27420" rIns="54855" bIns="27420" anchor="t" anchorCtr="0">
            <a:noAutofit/>
          </a:bodyPr>
          <a:lstStyle/>
          <a:p>
            <a:pPr algn="ctr">
              <a:lnSpc>
                <a:spcPts val="2532"/>
              </a:lnSpc>
              <a:buSzPct val="150000"/>
            </a:pPr>
            <a:r>
              <a:rPr lang="en-US" sz="20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Long time series can be easily </a:t>
            </a:r>
          </a:p>
          <a:p>
            <a:pPr algn="ctr">
              <a:lnSpc>
                <a:spcPts val="2532"/>
              </a:lnSpc>
              <a:buSzPct val="150000"/>
            </a:pPr>
            <a:r>
              <a:rPr lang="en-US" sz="20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handled in the framework</a:t>
            </a:r>
          </a:p>
        </p:txBody>
      </p:sp>
    </p:spTree>
    <p:extLst>
      <p:ext uri="{BB962C8B-B14F-4D97-AF65-F5344CB8AC3E}">
        <p14:creationId xmlns:p14="http://schemas.microsoft.com/office/powerpoint/2010/main" val="30867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1747</Words>
  <Application>Microsoft Office PowerPoint</Application>
  <PresentationFormat>Custom</PresentationFormat>
  <Paragraphs>153</Paragraphs>
  <Slides>18</Slides>
  <Notes>18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Avenir</vt:lpstr>
      <vt:lpstr>Cambria Math</vt:lpstr>
      <vt:lpstr>Gill Sans</vt:lpstr>
      <vt:lpstr>Helvetica Neue</vt:lpstr>
      <vt:lpstr>Helvetica Neue Light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2021-08-22T21:46:31Z</dcterms:modified>
</cp:coreProperties>
</file>