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3" r:id="rId1"/>
  </p:sldMasterIdLst>
  <p:notesMasterIdLst>
    <p:notesMasterId r:id="rId52"/>
  </p:notesMasterIdLst>
  <p:sldIdLst>
    <p:sldId id="257" r:id="rId2"/>
    <p:sldId id="432" r:id="rId3"/>
    <p:sldId id="433" r:id="rId4"/>
    <p:sldId id="388" r:id="rId5"/>
    <p:sldId id="450" r:id="rId6"/>
    <p:sldId id="452" r:id="rId7"/>
    <p:sldId id="453" r:id="rId8"/>
    <p:sldId id="458" r:id="rId9"/>
    <p:sldId id="459" r:id="rId10"/>
    <p:sldId id="461" r:id="rId11"/>
    <p:sldId id="462" r:id="rId12"/>
    <p:sldId id="463" r:id="rId13"/>
    <p:sldId id="465" r:id="rId14"/>
    <p:sldId id="466" r:id="rId15"/>
    <p:sldId id="467" r:id="rId16"/>
    <p:sldId id="471" r:id="rId17"/>
    <p:sldId id="472" r:id="rId18"/>
    <p:sldId id="473" r:id="rId19"/>
    <p:sldId id="474" r:id="rId20"/>
    <p:sldId id="475" r:id="rId21"/>
    <p:sldId id="476" r:id="rId22"/>
    <p:sldId id="477" r:id="rId23"/>
    <p:sldId id="480" r:id="rId24"/>
    <p:sldId id="481" r:id="rId25"/>
    <p:sldId id="482" r:id="rId26"/>
    <p:sldId id="410" r:id="rId27"/>
    <p:sldId id="484" r:id="rId28"/>
    <p:sldId id="489" r:id="rId29"/>
    <p:sldId id="486" r:id="rId30"/>
    <p:sldId id="488" r:id="rId31"/>
    <p:sldId id="492" r:id="rId32"/>
    <p:sldId id="485" r:id="rId33"/>
    <p:sldId id="502" r:id="rId34"/>
    <p:sldId id="494" r:id="rId35"/>
    <p:sldId id="495" r:id="rId36"/>
    <p:sldId id="981" r:id="rId37"/>
    <p:sldId id="496" r:id="rId38"/>
    <p:sldId id="507" r:id="rId39"/>
    <p:sldId id="497" r:id="rId40"/>
    <p:sldId id="498" r:id="rId41"/>
    <p:sldId id="508" r:id="rId42"/>
    <p:sldId id="509" r:id="rId43"/>
    <p:sldId id="510" r:id="rId44"/>
    <p:sldId id="511" r:id="rId45"/>
    <p:sldId id="513" r:id="rId46"/>
    <p:sldId id="504" r:id="rId47"/>
    <p:sldId id="503" r:id="rId48"/>
    <p:sldId id="501" r:id="rId49"/>
    <p:sldId id="456" r:id="rId50"/>
    <p:sldId id="514" r:id="rId5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Cambria Math" panose="02040503050406030204" pitchFamily="18" charset="0"/>
      <p:regular r:id="rId59"/>
    </p:embeddedFont>
    <p:embeddedFont>
      <p:font typeface="Georgia" panose="02040502050405020303" pitchFamily="18" charset="0"/>
      <p:regular r:id="rId60"/>
      <p:bold r:id="rId61"/>
      <p:italic r:id="rId62"/>
      <p:boldItalic r:id="rId63"/>
    </p:embeddedFont>
    <p:embeddedFont>
      <p:font typeface="Microsoft Himalaya" panose="01010100010101010101" pitchFamily="2" charset="0"/>
      <p:regular r:id="rId6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urag Maan" initials="AM" lastIdx="1" clrIdx="0">
    <p:extLst>
      <p:ext uri="{19B8F6BF-5375-455C-9EA6-DF929625EA0E}">
        <p15:presenceInfo xmlns:p15="http://schemas.microsoft.com/office/powerpoint/2012/main" userId="S::amaan@pppl.gov::9c656fe3-eb65-456d-b521-ad60311538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7457" autoAdjust="0"/>
  </p:normalViewPr>
  <p:slideViewPr>
    <p:cSldViewPr snapToGrid="0" snapToObjects="1">
      <p:cViewPr varScale="1">
        <p:scale>
          <a:sx n="210" d="100"/>
          <a:sy n="210" d="100"/>
        </p:scale>
        <p:origin x="3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09T14:33:25.053" idx="1">
    <p:pos x="4184" y="1676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08032-8B8A-4207-81AA-BE04C572BEBD}" type="doc">
      <dgm:prSet loTypeId="urn:microsoft.com/office/officeart/2005/8/layout/process1" loCatId="process" qsTypeId="urn:microsoft.com/office/officeart/2005/8/quickstyle/simple1" qsCatId="simple" csTypeId="urn:microsoft.com/office/officeart/2005/8/colors/accent6_1" csCatId="accent6" phldr="1"/>
      <dgm:spPr/>
    </dgm:pt>
    <dgm:pt modelId="{B89F6B1B-783D-4DCD-9A89-A75AEF16EC5B}">
      <dgm:prSet phldrT="[Text]"/>
      <dgm:spPr/>
      <dgm:t>
        <a:bodyPr/>
        <a:lstStyle/>
        <a:p>
          <a:r>
            <a:rPr lang="en-US" dirty="0"/>
            <a:t>LTX-beta old lithium coating passivated with Argon </a:t>
          </a:r>
          <a:r>
            <a:rPr lang="en-US" dirty="0" err="1"/>
            <a:t>backfill+vent</a:t>
          </a:r>
          <a:endParaRPr lang="en-US" dirty="0"/>
        </a:p>
      </dgm:t>
    </dgm:pt>
    <dgm:pt modelId="{0C8B5EE0-1CFB-46F3-9DF2-3754B46EAFA2}" type="parTrans" cxnId="{CC099445-AF30-4FAB-8529-80D9794A9EC0}">
      <dgm:prSet/>
      <dgm:spPr/>
      <dgm:t>
        <a:bodyPr/>
        <a:lstStyle/>
        <a:p>
          <a:endParaRPr lang="en-US"/>
        </a:p>
      </dgm:t>
    </dgm:pt>
    <dgm:pt modelId="{14EFEB2C-A97E-4F56-8DBA-8C147256980A}" type="sibTrans" cxnId="{CC099445-AF30-4FAB-8529-80D9794A9EC0}">
      <dgm:prSet/>
      <dgm:spPr/>
      <dgm:t>
        <a:bodyPr/>
        <a:lstStyle/>
        <a:p>
          <a:endParaRPr lang="en-US"/>
        </a:p>
      </dgm:t>
    </dgm:pt>
    <dgm:pt modelId="{037F8260-49F8-405A-BBEC-F745940BAC95}">
      <dgm:prSet phldrT="[Text]"/>
      <dgm:spPr/>
      <dgm:t>
        <a:bodyPr/>
        <a:lstStyle/>
        <a:p>
          <a:r>
            <a:rPr lang="en-US" dirty="0"/>
            <a:t>Baked to 200 C, wait to cool down and make plasma</a:t>
          </a:r>
        </a:p>
      </dgm:t>
    </dgm:pt>
    <dgm:pt modelId="{3129B5CC-E604-42EA-B72D-B6E4EFA9B458}" type="parTrans" cxnId="{F2F2F929-65CB-47C9-918C-C8A117F6DF5C}">
      <dgm:prSet/>
      <dgm:spPr/>
      <dgm:t>
        <a:bodyPr/>
        <a:lstStyle/>
        <a:p>
          <a:endParaRPr lang="en-US"/>
        </a:p>
      </dgm:t>
    </dgm:pt>
    <dgm:pt modelId="{1F3A2CB0-5820-43A9-82F9-75277C0B623A}" type="sibTrans" cxnId="{F2F2F929-65CB-47C9-918C-C8A117F6DF5C}">
      <dgm:prSet/>
      <dgm:spPr/>
      <dgm:t>
        <a:bodyPr/>
        <a:lstStyle/>
        <a:p>
          <a:endParaRPr lang="en-US"/>
        </a:p>
      </dgm:t>
    </dgm:pt>
    <dgm:pt modelId="{C63BB7D2-4BDB-40D6-9979-799425F02346}">
      <dgm:prSet phldrT="[Text]"/>
      <dgm:spPr/>
      <dgm:t>
        <a:bodyPr/>
        <a:lstStyle/>
        <a:p>
          <a:r>
            <a:rPr lang="en-US" dirty="0"/>
            <a:t>Deposit lithium </a:t>
          </a:r>
        </a:p>
      </dgm:t>
    </dgm:pt>
    <dgm:pt modelId="{A13B64D8-8E82-4E6D-98A9-D47BACB7AB33}" type="parTrans" cxnId="{18608D84-2042-466E-A189-118A7507F86F}">
      <dgm:prSet/>
      <dgm:spPr/>
      <dgm:t>
        <a:bodyPr/>
        <a:lstStyle/>
        <a:p>
          <a:endParaRPr lang="en-US"/>
        </a:p>
      </dgm:t>
    </dgm:pt>
    <dgm:pt modelId="{A8FCC41F-A35A-4882-ADD9-A87B3D806EB6}" type="sibTrans" cxnId="{18608D84-2042-466E-A189-118A7507F86F}">
      <dgm:prSet/>
      <dgm:spPr/>
      <dgm:t>
        <a:bodyPr/>
        <a:lstStyle/>
        <a:p>
          <a:endParaRPr lang="en-US"/>
        </a:p>
      </dgm:t>
    </dgm:pt>
    <dgm:pt modelId="{5A01B7F0-ABFE-4CC5-BF7E-843A56C041B6}">
      <dgm:prSet/>
      <dgm:spPr/>
      <dgm:t>
        <a:bodyPr/>
        <a:lstStyle/>
        <a:p>
          <a:r>
            <a:rPr lang="en-US" dirty="0"/>
            <a:t>Wait for long time scales ~ 1 week</a:t>
          </a:r>
        </a:p>
      </dgm:t>
    </dgm:pt>
    <dgm:pt modelId="{2287C8B0-1385-4700-AA99-250536398E3D}" type="parTrans" cxnId="{E5384BBC-7BD9-493E-94C5-3881BB82D896}">
      <dgm:prSet/>
      <dgm:spPr/>
      <dgm:t>
        <a:bodyPr/>
        <a:lstStyle/>
        <a:p>
          <a:endParaRPr lang="en-US"/>
        </a:p>
      </dgm:t>
    </dgm:pt>
    <dgm:pt modelId="{06B9D6EE-D528-462C-9D23-68157F755AD7}" type="sibTrans" cxnId="{E5384BBC-7BD9-493E-94C5-3881BB82D896}">
      <dgm:prSet/>
      <dgm:spPr/>
      <dgm:t>
        <a:bodyPr/>
        <a:lstStyle/>
        <a:p>
          <a:endParaRPr lang="en-US"/>
        </a:p>
      </dgm:t>
    </dgm:pt>
    <dgm:pt modelId="{956989CA-718B-4265-B91D-E96C838C0E7C}">
      <dgm:prSet/>
      <dgm:spPr/>
      <dgm:t>
        <a:bodyPr/>
        <a:lstStyle/>
        <a:p>
          <a:r>
            <a:rPr lang="en-US" dirty="0"/>
            <a:t>Make plasma</a:t>
          </a:r>
        </a:p>
      </dgm:t>
    </dgm:pt>
    <dgm:pt modelId="{4517D30B-0ED3-428B-96FA-D237A421CD1A}" type="parTrans" cxnId="{4F523E54-9492-4D98-976A-9CEEA6FDDE5E}">
      <dgm:prSet/>
      <dgm:spPr/>
      <dgm:t>
        <a:bodyPr/>
        <a:lstStyle/>
        <a:p>
          <a:endParaRPr lang="en-US"/>
        </a:p>
      </dgm:t>
    </dgm:pt>
    <dgm:pt modelId="{B01C772D-572E-48B1-9A69-EF14F673A7EC}" type="sibTrans" cxnId="{4F523E54-9492-4D98-976A-9CEEA6FDDE5E}">
      <dgm:prSet/>
      <dgm:spPr/>
      <dgm:t>
        <a:bodyPr/>
        <a:lstStyle/>
        <a:p>
          <a:endParaRPr lang="en-US"/>
        </a:p>
      </dgm:t>
    </dgm:pt>
    <dgm:pt modelId="{F1CD6763-6BDB-410D-8B54-FBDB8AC340AB}" type="pres">
      <dgm:prSet presAssocID="{D0508032-8B8A-4207-81AA-BE04C572BEBD}" presName="Name0" presStyleCnt="0">
        <dgm:presLayoutVars>
          <dgm:dir/>
          <dgm:resizeHandles val="exact"/>
        </dgm:presLayoutVars>
      </dgm:prSet>
      <dgm:spPr/>
    </dgm:pt>
    <dgm:pt modelId="{221CD041-8284-4BF9-AB29-97FB5367A4CE}" type="pres">
      <dgm:prSet presAssocID="{B89F6B1B-783D-4DCD-9A89-A75AEF16EC5B}" presName="node" presStyleLbl="node1" presStyleIdx="0" presStyleCnt="5">
        <dgm:presLayoutVars>
          <dgm:bulletEnabled val="1"/>
        </dgm:presLayoutVars>
      </dgm:prSet>
      <dgm:spPr/>
    </dgm:pt>
    <dgm:pt modelId="{E7BBA147-EDEE-4009-9037-CFC6674EF350}" type="pres">
      <dgm:prSet presAssocID="{14EFEB2C-A97E-4F56-8DBA-8C147256980A}" presName="sibTrans" presStyleLbl="sibTrans2D1" presStyleIdx="0" presStyleCnt="4"/>
      <dgm:spPr/>
    </dgm:pt>
    <dgm:pt modelId="{3F355B1A-6088-4147-B4B3-A1E70FD002A7}" type="pres">
      <dgm:prSet presAssocID="{14EFEB2C-A97E-4F56-8DBA-8C147256980A}" presName="connectorText" presStyleLbl="sibTrans2D1" presStyleIdx="0" presStyleCnt="4"/>
      <dgm:spPr/>
    </dgm:pt>
    <dgm:pt modelId="{C2C79BEB-44ED-424F-A0FF-E02B183E42DA}" type="pres">
      <dgm:prSet presAssocID="{037F8260-49F8-405A-BBEC-F745940BAC95}" presName="node" presStyleLbl="node1" presStyleIdx="1" presStyleCnt="5">
        <dgm:presLayoutVars>
          <dgm:bulletEnabled val="1"/>
        </dgm:presLayoutVars>
      </dgm:prSet>
      <dgm:spPr/>
    </dgm:pt>
    <dgm:pt modelId="{C2DF0ACD-B3DC-450C-83C3-E1FFCA9DFCC8}" type="pres">
      <dgm:prSet presAssocID="{1F3A2CB0-5820-43A9-82F9-75277C0B623A}" presName="sibTrans" presStyleLbl="sibTrans2D1" presStyleIdx="1" presStyleCnt="4"/>
      <dgm:spPr/>
    </dgm:pt>
    <dgm:pt modelId="{012F32DE-327A-41DB-9847-34F349A1D791}" type="pres">
      <dgm:prSet presAssocID="{1F3A2CB0-5820-43A9-82F9-75277C0B623A}" presName="connectorText" presStyleLbl="sibTrans2D1" presStyleIdx="1" presStyleCnt="4"/>
      <dgm:spPr/>
    </dgm:pt>
    <dgm:pt modelId="{022BDE5B-D4B2-4F3C-BC9E-887D72769BDE}" type="pres">
      <dgm:prSet presAssocID="{C63BB7D2-4BDB-40D6-9979-799425F02346}" presName="node" presStyleLbl="node1" presStyleIdx="2" presStyleCnt="5">
        <dgm:presLayoutVars>
          <dgm:bulletEnabled val="1"/>
        </dgm:presLayoutVars>
      </dgm:prSet>
      <dgm:spPr/>
    </dgm:pt>
    <dgm:pt modelId="{E51299B2-9ECD-4369-A9E4-A2F8EF15EB8D}" type="pres">
      <dgm:prSet presAssocID="{A8FCC41F-A35A-4882-ADD9-A87B3D806EB6}" presName="sibTrans" presStyleLbl="sibTrans2D1" presStyleIdx="2" presStyleCnt="4"/>
      <dgm:spPr/>
    </dgm:pt>
    <dgm:pt modelId="{5DDAF4B4-AED4-4194-81C4-48089BE25B26}" type="pres">
      <dgm:prSet presAssocID="{A8FCC41F-A35A-4882-ADD9-A87B3D806EB6}" presName="connectorText" presStyleLbl="sibTrans2D1" presStyleIdx="2" presStyleCnt="4"/>
      <dgm:spPr/>
    </dgm:pt>
    <dgm:pt modelId="{CF6595BB-CBC5-443C-93DD-FE706EF0E1CC}" type="pres">
      <dgm:prSet presAssocID="{5A01B7F0-ABFE-4CC5-BF7E-843A56C041B6}" presName="node" presStyleLbl="node1" presStyleIdx="3" presStyleCnt="5">
        <dgm:presLayoutVars>
          <dgm:bulletEnabled val="1"/>
        </dgm:presLayoutVars>
      </dgm:prSet>
      <dgm:spPr/>
    </dgm:pt>
    <dgm:pt modelId="{DF9D4F89-40BE-42B9-B62C-FE1A3AFF223B}" type="pres">
      <dgm:prSet presAssocID="{06B9D6EE-D528-462C-9D23-68157F755AD7}" presName="sibTrans" presStyleLbl="sibTrans2D1" presStyleIdx="3" presStyleCnt="4"/>
      <dgm:spPr/>
    </dgm:pt>
    <dgm:pt modelId="{3B7AF908-4CA7-466A-B98D-1358C87A24F1}" type="pres">
      <dgm:prSet presAssocID="{06B9D6EE-D528-462C-9D23-68157F755AD7}" presName="connectorText" presStyleLbl="sibTrans2D1" presStyleIdx="3" presStyleCnt="4"/>
      <dgm:spPr/>
    </dgm:pt>
    <dgm:pt modelId="{F6789B7B-C3B7-4AF7-8938-7A9BE2121532}" type="pres">
      <dgm:prSet presAssocID="{956989CA-718B-4265-B91D-E96C838C0E7C}" presName="node" presStyleLbl="node1" presStyleIdx="4" presStyleCnt="5">
        <dgm:presLayoutVars>
          <dgm:bulletEnabled val="1"/>
        </dgm:presLayoutVars>
      </dgm:prSet>
      <dgm:spPr/>
    </dgm:pt>
  </dgm:ptLst>
  <dgm:cxnLst>
    <dgm:cxn modelId="{FD815B0F-F7DE-44C4-AB82-95D1963AC058}" type="presOf" srcId="{B89F6B1B-783D-4DCD-9A89-A75AEF16EC5B}" destId="{221CD041-8284-4BF9-AB29-97FB5367A4CE}" srcOrd="0" destOrd="0" presId="urn:microsoft.com/office/officeart/2005/8/layout/process1"/>
    <dgm:cxn modelId="{F2E71224-888F-418E-91CD-4BE3E46738F6}" type="presOf" srcId="{5A01B7F0-ABFE-4CC5-BF7E-843A56C041B6}" destId="{CF6595BB-CBC5-443C-93DD-FE706EF0E1CC}" srcOrd="0" destOrd="0" presId="urn:microsoft.com/office/officeart/2005/8/layout/process1"/>
    <dgm:cxn modelId="{F2F2F929-65CB-47C9-918C-C8A117F6DF5C}" srcId="{D0508032-8B8A-4207-81AA-BE04C572BEBD}" destId="{037F8260-49F8-405A-BBEC-F745940BAC95}" srcOrd="1" destOrd="0" parTransId="{3129B5CC-E604-42EA-B72D-B6E4EFA9B458}" sibTransId="{1F3A2CB0-5820-43A9-82F9-75277C0B623A}"/>
    <dgm:cxn modelId="{0493EE5D-2920-401B-A6D5-E4100DF657D3}" type="presOf" srcId="{06B9D6EE-D528-462C-9D23-68157F755AD7}" destId="{DF9D4F89-40BE-42B9-B62C-FE1A3AFF223B}" srcOrd="0" destOrd="0" presId="urn:microsoft.com/office/officeart/2005/8/layout/process1"/>
    <dgm:cxn modelId="{CC099445-AF30-4FAB-8529-80D9794A9EC0}" srcId="{D0508032-8B8A-4207-81AA-BE04C572BEBD}" destId="{B89F6B1B-783D-4DCD-9A89-A75AEF16EC5B}" srcOrd="0" destOrd="0" parTransId="{0C8B5EE0-1CFB-46F3-9DF2-3754B46EAFA2}" sibTransId="{14EFEB2C-A97E-4F56-8DBA-8C147256980A}"/>
    <dgm:cxn modelId="{35123250-C6AD-4FBF-B29E-0C01CF298DA2}" type="presOf" srcId="{D0508032-8B8A-4207-81AA-BE04C572BEBD}" destId="{F1CD6763-6BDB-410D-8B54-FBDB8AC340AB}" srcOrd="0" destOrd="0" presId="urn:microsoft.com/office/officeart/2005/8/layout/process1"/>
    <dgm:cxn modelId="{4DBB9573-2DC0-419A-A45D-0F92E9D52E98}" type="presOf" srcId="{A8FCC41F-A35A-4882-ADD9-A87B3D806EB6}" destId="{5DDAF4B4-AED4-4194-81C4-48089BE25B26}" srcOrd="1" destOrd="0" presId="urn:microsoft.com/office/officeart/2005/8/layout/process1"/>
    <dgm:cxn modelId="{4F523E54-9492-4D98-976A-9CEEA6FDDE5E}" srcId="{D0508032-8B8A-4207-81AA-BE04C572BEBD}" destId="{956989CA-718B-4265-B91D-E96C838C0E7C}" srcOrd="4" destOrd="0" parTransId="{4517D30B-0ED3-428B-96FA-D237A421CD1A}" sibTransId="{B01C772D-572E-48B1-9A69-EF14F673A7EC}"/>
    <dgm:cxn modelId="{47360A79-AD29-45BC-9ACF-BCAFBFCA7170}" type="presOf" srcId="{14EFEB2C-A97E-4F56-8DBA-8C147256980A}" destId="{E7BBA147-EDEE-4009-9037-CFC6674EF350}" srcOrd="0" destOrd="0" presId="urn:microsoft.com/office/officeart/2005/8/layout/process1"/>
    <dgm:cxn modelId="{491E8081-081B-4351-9F19-A69FECFF56FB}" type="presOf" srcId="{06B9D6EE-D528-462C-9D23-68157F755AD7}" destId="{3B7AF908-4CA7-466A-B98D-1358C87A24F1}" srcOrd="1" destOrd="0" presId="urn:microsoft.com/office/officeart/2005/8/layout/process1"/>
    <dgm:cxn modelId="{18608D84-2042-466E-A189-118A7507F86F}" srcId="{D0508032-8B8A-4207-81AA-BE04C572BEBD}" destId="{C63BB7D2-4BDB-40D6-9979-799425F02346}" srcOrd="2" destOrd="0" parTransId="{A13B64D8-8E82-4E6D-98A9-D47BACB7AB33}" sibTransId="{A8FCC41F-A35A-4882-ADD9-A87B3D806EB6}"/>
    <dgm:cxn modelId="{4C80B78C-0C6E-41B8-9F60-8383D4EC11B8}" type="presOf" srcId="{1F3A2CB0-5820-43A9-82F9-75277C0B623A}" destId="{012F32DE-327A-41DB-9847-34F349A1D791}" srcOrd="1" destOrd="0" presId="urn:microsoft.com/office/officeart/2005/8/layout/process1"/>
    <dgm:cxn modelId="{D31DAD8D-CB71-4A19-AE45-CABA6F029413}" type="presOf" srcId="{14EFEB2C-A97E-4F56-8DBA-8C147256980A}" destId="{3F355B1A-6088-4147-B4B3-A1E70FD002A7}" srcOrd="1" destOrd="0" presId="urn:microsoft.com/office/officeart/2005/8/layout/process1"/>
    <dgm:cxn modelId="{305CFAAE-F815-40F2-9D14-4CE54987E917}" type="presOf" srcId="{1F3A2CB0-5820-43A9-82F9-75277C0B623A}" destId="{C2DF0ACD-B3DC-450C-83C3-E1FFCA9DFCC8}" srcOrd="0" destOrd="0" presId="urn:microsoft.com/office/officeart/2005/8/layout/process1"/>
    <dgm:cxn modelId="{27EAE8B0-8BF1-4DB7-8F62-E8F7085974B7}" type="presOf" srcId="{956989CA-718B-4265-B91D-E96C838C0E7C}" destId="{F6789B7B-C3B7-4AF7-8938-7A9BE2121532}" srcOrd="0" destOrd="0" presId="urn:microsoft.com/office/officeart/2005/8/layout/process1"/>
    <dgm:cxn modelId="{1C7063BC-5D7B-4C0C-82CC-91DFF3DCAAA7}" type="presOf" srcId="{A8FCC41F-A35A-4882-ADD9-A87B3D806EB6}" destId="{E51299B2-9ECD-4369-A9E4-A2F8EF15EB8D}" srcOrd="0" destOrd="0" presId="urn:microsoft.com/office/officeart/2005/8/layout/process1"/>
    <dgm:cxn modelId="{E5384BBC-7BD9-493E-94C5-3881BB82D896}" srcId="{D0508032-8B8A-4207-81AA-BE04C572BEBD}" destId="{5A01B7F0-ABFE-4CC5-BF7E-843A56C041B6}" srcOrd="3" destOrd="0" parTransId="{2287C8B0-1385-4700-AA99-250536398E3D}" sibTransId="{06B9D6EE-D528-462C-9D23-68157F755AD7}"/>
    <dgm:cxn modelId="{580CAEE8-8A9D-4B35-9C0E-8168BFD202AC}" type="presOf" srcId="{037F8260-49F8-405A-BBEC-F745940BAC95}" destId="{C2C79BEB-44ED-424F-A0FF-E02B183E42DA}" srcOrd="0" destOrd="0" presId="urn:microsoft.com/office/officeart/2005/8/layout/process1"/>
    <dgm:cxn modelId="{4DFA26EF-5453-489D-AB78-823406B26F92}" type="presOf" srcId="{C63BB7D2-4BDB-40D6-9979-799425F02346}" destId="{022BDE5B-D4B2-4F3C-BC9E-887D72769BDE}" srcOrd="0" destOrd="0" presId="urn:microsoft.com/office/officeart/2005/8/layout/process1"/>
    <dgm:cxn modelId="{4C05DBDB-79C1-4FF2-8B1F-B9017412E262}" type="presParOf" srcId="{F1CD6763-6BDB-410D-8B54-FBDB8AC340AB}" destId="{221CD041-8284-4BF9-AB29-97FB5367A4CE}" srcOrd="0" destOrd="0" presId="urn:microsoft.com/office/officeart/2005/8/layout/process1"/>
    <dgm:cxn modelId="{BB07756B-56A4-4A3A-9D24-1BF58741D3C9}" type="presParOf" srcId="{F1CD6763-6BDB-410D-8B54-FBDB8AC340AB}" destId="{E7BBA147-EDEE-4009-9037-CFC6674EF350}" srcOrd="1" destOrd="0" presId="urn:microsoft.com/office/officeart/2005/8/layout/process1"/>
    <dgm:cxn modelId="{66B5043B-88D0-4F5F-B07A-7C79AF6826DE}" type="presParOf" srcId="{E7BBA147-EDEE-4009-9037-CFC6674EF350}" destId="{3F355B1A-6088-4147-B4B3-A1E70FD002A7}" srcOrd="0" destOrd="0" presId="urn:microsoft.com/office/officeart/2005/8/layout/process1"/>
    <dgm:cxn modelId="{1D6EAA07-44C0-4BB8-A866-26CE124BA4CD}" type="presParOf" srcId="{F1CD6763-6BDB-410D-8B54-FBDB8AC340AB}" destId="{C2C79BEB-44ED-424F-A0FF-E02B183E42DA}" srcOrd="2" destOrd="0" presId="urn:microsoft.com/office/officeart/2005/8/layout/process1"/>
    <dgm:cxn modelId="{F8CFA012-4836-4319-A820-402AAD587A30}" type="presParOf" srcId="{F1CD6763-6BDB-410D-8B54-FBDB8AC340AB}" destId="{C2DF0ACD-B3DC-450C-83C3-E1FFCA9DFCC8}" srcOrd="3" destOrd="0" presId="urn:microsoft.com/office/officeart/2005/8/layout/process1"/>
    <dgm:cxn modelId="{5C8CD450-908B-4E5C-89E0-C383AAFA3DE5}" type="presParOf" srcId="{C2DF0ACD-B3DC-450C-83C3-E1FFCA9DFCC8}" destId="{012F32DE-327A-41DB-9847-34F349A1D791}" srcOrd="0" destOrd="0" presId="urn:microsoft.com/office/officeart/2005/8/layout/process1"/>
    <dgm:cxn modelId="{26C26DBA-AE8D-4E3C-AA69-DF380EA38665}" type="presParOf" srcId="{F1CD6763-6BDB-410D-8B54-FBDB8AC340AB}" destId="{022BDE5B-D4B2-4F3C-BC9E-887D72769BDE}" srcOrd="4" destOrd="0" presId="urn:microsoft.com/office/officeart/2005/8/layout/process1"/>
    <dgm:cxn modelId="{5A32BF55-1C03-4AA2-A0C0-7E1EB5DA9647}" type="presParOf" srcId="{F1CD6763-6BDB-410D-8B54-FBDB8AC340AB}" destId="{E51299B2-9ECD-4369-A9E4-A2F8EF15EB8D}" srcOrd="5" destOrd="0" presId="urn:microsoft.com/office/officeart/2005/8/layout/process1"/>
    <dgm:cxn modelId="{CA721468-9E64-4AC7-9DF7-D97A23A5DA7B}" type="presParOf" srcId="{E51299B2-9ECD-4369-A9E4-A2F8EF15EB8D}" destId="{5DDAF4B4-AED4-4194-81C4-48089BE25B26}" srcOrd="0" destOrd="0" presId="urn:microsoft.com/office/officeart/2005/8/layout/process1"/>
    <dgm:cxn modelId="{A7D36013-1E50-40A4-8E20-50CC6A80AC81}" type="presParOf" srcId="{F1CD6763-6BDB-410D-8B54-FBDB8AC340AB}" destId="{CF6595BB-CBC5-443C-93DD-FE706EF0E1CC}" srcOrd="6" destOrd="0" presId="urn:microsoft.com/office/officeart/2005/8/layout/process1"/>
    <dgm:cxn modelId="{81BED9F8-DB2A-40D0-ABFA-58B0B5F6E007}" type="presParOf" srcId="{F1CD6763-6BDB-410D-8B54-FBDB8AC340AB}" destId="{DF9D4F89-40BE-42B9-B62C-FE1A3AFF223B}" srcOrd="7" destOrd="0" presId="urn:microsoft.com/office/officeart/2005/8/layout/process1"/>
    <dgm:cxn modelId="{B9AED227-F454-4BE2-8E5A-0C08FDD440ED}" type="presParOf" srcId="{DF9D4F89-40BE-42B9-B62C-FE1A3AFF223B}" destId="{3B7AF908-4CA7-466A-B98D-1358C87A24F1}" srcOrd="0" destOrd="0" presId="urn:microsoft.com/office/officeart/2005/8/layout/process1"/>
    <dgm:cxn modelId="{42845F2B-5993-4812-8443-34C25B964127}" type="presParOf" srcId="{F1CD6763-6BDB-410D-8B54-FBDB8AC340AB}" destId="{F6789B7B-C3B7-4AF7-8938-7A9BE212153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CD041-8284-4BF9-AB29-97FB5367A4CE}">
      <dsp:nvSpPr>
        <dsp:cNvPr id="0" name=""/>
        <dsp:cNvSpPr/>
      </dsp:nvSpPr>
      <dsp:spPr>
        <a:xfrm>
          <a:off x="4317" y="334825"/>
          <a:ext cx="1338304" cy="13675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LTX-beta old lithium coating passivated with Argon </a:t>
          </a:r>
          <a:r>
            <a:rPr lang="en-US" sz="1500" kern="1200" dirty="0" err="1"/>
            <a:t>backfill+vent</a:t>
          </a:r>
          <a:endParaRPr lang="en-US" sz="1500" kern="1200" dirty="0"/>
        </a:p>
      </dsp:txBody>
      <dsp:txXfrm>
        <a:off x="43515" y="374023"/>
        <a:ext cx="1259908" cy="1289183"/>
      </dsp:txXfrm>
    </dsp:sp>
    <dsp:sp modelId="{E7BBA147-EDEE-4009-9037-CFC6674EF350}">
      <dsp:nvSpPr>
        <dsp:cNvPr id="0" name=""/>
        <dsp:cNvSpPr/>
      </dsp:nvSpPr>
      <dsp:spPr>
        <a:xfrm>
          <a:off x="1476451" y="852665"/>
          <a:ext cx="283720" cy="331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476451" y="919045"/>
        <a:ext cx="198604" cy="199139"/>
      </dsp:txXfrm>
    </dsp:sp>
    <dsp:sp modelId="{C2C79BEB-44ED-424F-A0FF-E02B183E42DA}">
      <dsp:nvSpPr>
        <dsp:cNvPr id="0" name=""/>
        <dsp:cNvSpPr/>
      </dsp:nvSpPr>
      <dsp:spPr>
        <a:xfrm>
          <a:off x="1877943" y="334825"/>
          <a:ext cx="1338304" cy="13675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Baked to 200 C, wait to cool down and make plasma</a:t>
          </a:r>
        </a:p>
      </dsp:txBody>
      <dsp:txXfrm>
        <a:off x="1917141" y="374023"/>
        <a:ext cx="1259908" cy="1289183"/>
      </dsp:txXfrm>
    </dsp:sp>
    <dsp:sp modelId="{C2DF0ACD-B3DC-450C-83C3-E1FFCA9DFCC8}">
      <dsp:nvSpPr>
        <dsp:cNvPr id="0" name=""/>
        <dsp:cNvSpPr/>
      </dsp:nvSpPr>
      <dsp:spPr>
        <a:xfrm>
          <a:off x="3350077" y="852665"/>
          <a:ext cx="283720" cy="331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350077" y="919045"/>
        <a:ext cx="198604" cy="199139"/>
      </dsp:txXfrm>
    </dsp:sp>
    <dsp:sp modelId="{022BDE5B-D4B2-4F3C-BC9E-887D72769BDE}">
      <dsp:nvSpPr>
        <dsp:cNvPr id="0" name=""/>
        <dsp:cNvSpPr/>
      </dsp:nvSpPr>
      <dsp:spPr>
        <a:xfrm>
          <a:off x="3751568" y="334825"/>
          <a:ext cx="1338304" cy="13675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Deposit lithium </a:t>
          </a:r>
        </a:p>
      </dsp:txBody>
      <dsp:txXfrm>
        <a:off x="3790766" y="374023"/>
        <a:ext cx="1259908" cy="1289183"/>
      </dsp:txXfrm>
    </dsp:sp>
    <dsp:sp modelId="{E51299B2-9ECD-4369-A9E4-A2F8EF15EB8D}">
      <dsp:nvSpPr>
        <dsp:cNvPr id="0" name=""/>
        <dsp:cNvSpPr/>
      </dsp:nvSpPr>
      <dsp:spPr>
        <a:xfrm>
          <a:off x="5223703" y="852665"/>
          <a:ext cx="283720" cy="331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223703" y="919045"/>
        <a:ext cx="198604" cy="199139"/>
      </dsp:txXfrm>
    </dsp:sp>
    <dsp:sp modelId="{CF6595BB-CBC5-443C-93DD-FE706EF0E1CC}">
      <dsp:nvSpPr>
        <dsp:cNvPr id="0" name=""/>
        <dsp:cNvSpPr/>
      </dsp:nvSpPr>
      <dsp:spPr>
        <a:xfrm>
          <a:off x="5625194" y="334825"/>
          <a:ext cx="1338304" cy="13675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Wait for long time scales ~ 1 week</a:t>
          </a:r>
        </a:p>
      </dsp:txBody>
      <dsp:txXfrm>
        <a:off x="5664392" y="374023"/>
        <a:ext cx="1259908" cy="1289183"/>
      </dsp:txXfrm>
    </dsp:sp>
    <dsp:sp modelId="{DF9D4F89-40BE-42B9-B62C-FE1A3AFF223B}">
      <dsp:nvSpPr>
        <dsp:cNvPr id="0" name=""/>
        <dsp:cNvSpPr/>
      </dsp:nvSpPr>
      <dsp:spPr>
        <a:xfrm>
          <a:off x="7097329" y="852665"/>
          <a:ext cx="283720" cy="3318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7097329" y="919045"/>
        <a:ext cx="198604" cy="199139"/>
      </dsp:txXfrm>
    </dsp:sp>
    <dsp:sp modelId="{F6789B7B-C3B7-4AF7-8938-7A9BE2121532}">
      <dsp:nvSpPr>
        <dsp:cNvPr id="0" name=""/>
        <dsp:cNvSpPr/>
      </dsp:nvSpPr>
      <dsp:spPr>
        <a:xfrm>
          <a:off x="7498820" y="334825"/>
          <a:ext cx="1338304" cy="13675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Make plasma</a:t>
          </a:r>
        </a:p>
      </dsp:txBody>
      <dsp:txXfrm>
        <a:off x="7538018" y="374023"/>
        <a:ext cx="1259908" cy="1289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56854-B4F0-024D-ACE9-C26F23D6BC6E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7C13E-113E-CE42-AE0F-CE20F7293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2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678956"/>
            <a:ext cx="8621486" cy="1599161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85616"/>
            <a:ext cx="8276897" cy="159250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041451" cy="6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3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A30656-7B55-504B-8BC8-CE3E744DC6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93682"/>
            <a:ext cx="9144000" cy="444981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1836683"/>
            <a:ext cx="8621486" cy="1481785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84250"/>
            <a:ext cx="8276897" cy="196702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B7A0AF-7553-DE4D-BBF0-D25A72BFA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041451" cy="69268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21269-93EC-974A-80C6-270BFB6FA16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12/9/2021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09C175F-5F9E-5A44-8EFB-6F1564AFE5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78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55178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11815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420100" cy="4078670"/>
          </a:xfrm>
        </p:spPr>
        <p:txBody>
          <a:bodyPr anchor="ctr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F4577A-E5B4-1F45-89D1-BFF1AB7D5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A7F76-8E26-4D4B-B958-D2E7D50DD38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5FE9B-7F3E-1E47-ABAE-59EF208B7B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5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86710" y="0"/>
            <a:ext cx="8678917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11815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1213944"/>
            <a:ext cx="8420100" cy="3605703"/>
          </a:xfrm>
        </p:spPr>
        <p:txBody>
          <a:bodyPr anchor="ctr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F4577A-E5B4-1F45-89D1-BFF1AB7D5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8A074-D05C-1940-976B-003E8A1D8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500" y="552450"/>
            <a:ext cx="8420100" cy="654050"/>
          </a:xfrm>
        </p:spPr>
        <p:txBody>
          <a:bodyPr/>
          <a:lstStyle>
            <a:lvl1pPr marL="0" indent="0">
              <a:buNone/>
              <a:defRPr>
                <a:solidFill>
                  <a:srgbClr val="44525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FE80E5-9AF9-8F43-9842-1C172E3EC1C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89C31-0D91-7245-90D2-8729FD21FA1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53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02536F6-335D-434C-B6CC-39359EFF6884}"/>
              </a:ext>
            </a:extLst>
          </p:cNvPr>
          <p:cNvSpPr/>
          <p:nvPr userDrawn="1"/>
        </p:nvSpPr>
        <p:spPr>
          <a:xfrm>
            <a:off x="-55178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1AF4C-84A1-6E45-9B4F-4DEFB2A6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51229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3BE601-92E7-084C-90D8-224BF0E3C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AE07A78C-EB72-7240-A700-03660C0F23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2" y="740979"/>
            <a:ext cx="4247492" cy="4078670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7825617A-D204-2546-B6BE-6465074B50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9513" y="740980"/>
            <a:ext cx="4303987" cy="4078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38F822-170A-5D49-B39A-48F306477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309E4B-3A7D-4C48-8116-EA732B373A2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12/9/2021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2263682-5DD9-1148-BB2F-EE9F8424F0F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763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02536F6-335D-434C-B6CC-39359EFF6884}"/>
              </a:ext>
            </a:extLst>
          </p:cNvPr>
          <p:cNvSpPr/>
          <p:nvPr userDrawn="1"/>
        </p:nvSpPr>
        <p:spPr>
          <a:xfrm>
            <a:off x="-55178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1AF4C-84A1-6E45-9B4F-4DEFB2A6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51229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3BE601-92E7-084C-90D8-224BF0E3C3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AE07A78C-EB72-7240-A700-03660C0F232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2" y="1221827"/>
            <a:ext cx="4247492" cy="3597822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7825617A-D204-2546-B6BE-6465074B50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9513" y="1221828"/>
            <a:ext cx="4303987" cy="35978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38F822-170A-5D49-B39A-48F306477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DDBC45-1F94-254C-97F2-2FCDF13C63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500" y="552450"/>
            <a:ext cx="8420100" cy="654050"/>
          </a:xfrm>
        </p:spPr>
        <p:txBody>
          <a:bodyPr/>
          <a:lstStyle>
            <a:lvl1pPr marL="0" indent="0">
              <a:buNone/>
              <a:defRPr>
                <a:solidFill>
                  <a:srgbClr val="445256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AA7C27-90B4-024B-A3E1-768952ABA4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12/9/2021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B7A0167-85FF-8340-AD5D-2AD3CEA102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404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52552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827580" cy="5439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4216619"/>
            <a:ext cx="8763000" cy="603031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1800" i="1" dirty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A0D0A-D132-514C-A253-6C4777E002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7069" y="742950"/>
            <a:ext cx="8756431" cy="347432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EDEE8E-E31B-A74F-A110-BB97B4763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3496" y="-86710"/>
            <a:ext cx="575442" cy="6926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6A4C16-54D3-F54F-81E4-626CE0CF2F3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550F1-7C66-9645-A143-F9879A72975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57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1DDA8FC0-E66F-EC42-8A06-B8C326AA297F}"/>
              </a:ext>
            </a:extLst>
          </p:cNvPr>
          <p:cNvSpPr/>
          <p:nvPr userDrawn="1"/>
        </p:nvSpPr>
        <p:spPr>
          <a:xfrm>
            <a:off x="-52552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AA3F9B-E4DF-EF42-A638-A66C62A8C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3496" y="-86710"/>
            <a:ext cx="575442" cy="692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CE60E-8B76-3B4C-950A-C579BFA1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76897" cy="543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F41BBC-FA28-8148-9183-30E2F6A66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F0EF7-7EB0-A54A-9619-8533AAA5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E1360-C553-244F-A04A-052670660B0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12/9/2021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F13C71-FBC3-7441-81D6-C6E085DFA9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7603" y="3168868"/>
            <a:ext cx="2670017" cy="1650781"/>
          </a:xfrm>
        </p:spPr>
        <p:txBody>
          <a:bodyPr lIns="0" rIns="0" anchor="t"/>
          <a:lstStyle>
            <a:lvl1pPr marL="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91EC570-CC0F-7142-989D-AA04A9372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86459" y="3168868"/>
            <a:ext cx="2670017" cy="1650781"/>
          </a:xfrm>
        </p:spPr>
        <p:txBody>
          <a:bodyPr lIns="0" rIns="0" anchor="t"/>
          <a:lstStyle>
            <a:lvl1pPr marL="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44CE4D-F38E-A64D-AD54-96F5C9C900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37742" y="938213"/>
            <a:ext cx="1709738" cy="19939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2AA2818-9810-2346-980D-AC8CDEB59A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66598" y="938213"/>
            <a:ext cx="1709738" cy="1993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1DDA8FC0-E66F-EC42-8A06-B8C326AA297F}"/>
              </a:ext>
            </a:extLst>
          </p:cNvPr>
          <p:cNvSpPr/>
          <p:nvPr userDrawn="1"/>
        </p:nvSpPr>
        <p:spPr>
          <a:xfrm>
            <a:off x="-52552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AA3F9B-E4DF-EF42-A638-A66C62A8C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1812"/>
          <a:stretch/>
        </p:blipFill>
        <p:spPr>
          <a:xfrm>
            <a:off x="7743496" y="-86710"/>
            <a:ext cx="575442" cy="6926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CE60E-8B76-3B4C-950A-C579BFA1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76897" cy="543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F41BBC-FA28-8148-9183-30E2F6A66F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F0EF7-7EB0-A54A-9619-8533AAA5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E1360-C553-244F-A04A-052670660B0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9CF25C2-6C1C-A240-8105-7CED1571C8DD}" type="datetime1">
              <a:rPr lang="en-US" smtClean="0"/>
              <a:pPr/>
              <a:t>12/9/2021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F13C71-FBC3-7441-81D6-C6E085DFA9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0500" y="3168868"/>
            <a:ext cx="2670017" cy="1650781"/>
          </a:xfrm>
        </p:spPr>
        <p:txBody>
          <a:bodyPr lIns="0" rIns="0" anchor="t"/>
          <a:lstStyle>
            <a:lvl1pPr marL="0" indent="-45720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91EC570-CC0F-7142-989D-AA04A9372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65542" y="3168868"/>
            <a:ext cx="2670017" cy="1650781"/>
          </a:xfrm>
        </p:spPr>
        <p:txBody>
          <a:bodyPr lIns="0" rIns="0" anchor="t"/>
          <a:lstStyle>
            <a:lvl1pPr marL="0" indent="-45720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DDDDB395-1304-B848-A7BF-6C6EB996928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0583" y="3168868"/>
            <a:ext cx="2670017" cy="1650781"/>
          </a:xfrm>
        </p:spPr>
        <p:txBody>
          <a:bodyPr lIns="0" rIns="0" anchor="t"/>
          <a:lstStyle>
            <a:lvl1pPr marL="0" indent="-457200"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44CE4D-F38E-A64D-AD54-96F5C9C900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0639" y="938213"/>
            <a:ext cx="1709738" cy="19939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2AA2818-9810-2346-980D-AC8CDEB59A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45681" y="938213"/>
            <a:ext cx="1709738" cy="19939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62FD6D91-DAED-0A47-B63E-FFD9FFA4E3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20722" y="938213"/>
            <a:ext cx="1709738" cy="1993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4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D61B7E4A-D935-5A41-9E17-BAC1451B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8276897" cy="543910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3E42795-372F-EE4C-A68C-04D9C6A00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516" y="0"/>
            <a:ext cx="680483" cy="531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445256"/>
                </a:solidFill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1F3B143-53EA-2E43-8866-DBB356BA2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552892"/>
            <a:ext cx="8420099" cy="4266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43F8F-45DC-4E46-807F-6422FF78B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to change this, go to Insert &gt; Header and Footer...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84E82-5C41-9D4A-B4DD-5033D1F2B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9566" y="4819650"/>
            <a:ext cx="1393934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25C2-6C1C-A240-8105-7CED1571C8DD}" type="datetime1">
              <a:rPr lang="en-US" smtClean="0"/>
              <a:pPr/>
              <a:t>12/9/2021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5" r:id="rId2"/>
    <p:sldLayoutId id="2147483664" r:id="rId3"/>
    <p:sldLayoutId id="2147483669" r:id="rId4"/>
    <p:sldLayoutId id="2147483670" r:id="rId5"/>
    <p:sldLayoutId id="2147483666" r:id="rId6"/>
    <p:sldLayoutId id="2147483668" r:id="rId7"/>
    <p:sldLayoutId id="2147483672" r:id="rId8"/>
    <p:sldLayoutId id="2147483671" r:id="rId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36" userDrawn="1">
          <p15:clr>
            <a:srgbClr val="F26B43"/>
          </p15:clr>
        </p15:guide>
        <p15:guide id="2" pos="120" userDrawn="1">
          <p15:clr>
            <a:srgbClr val="F26B43"/>
          </p15:clr>
        </p15:guide>
        <p15:guide id="3" pos="5424" userDrawn="1">
          <p15:clr>
            <a:srgbClr val="F26B43"/>
          </p15:clr>
        </p15:guide>
        <p15:guide id="4" pos="56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51.jp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hyperlink" Target="https://meetings.aps.org/Meeting/DPP21/Session/BP11.14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604194-172E-AD46-9360-703D585B0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616"/>
            <a:ext cx="8206354" cy="1501412"/>
          </a:xfrm>
        </p:spPr>
        <p:txBody>
          <a:bodyPr>
            <a:normAutofit/>
          </a:bodyPr>
          <a:lstStyle/>
          <a:p>
            <a:r>
              <a:rPr lang="en-US" sz="2800" dirty="0"/>
              <a:t>An investigation of low recycling, low </a:t>
            </a:r>
            <a:r>
              <a:rPr lang="en-US" sz="2800" dirty="0" err="1"/>
              <a:t>collisionality</a:t>
            </a:r>
            <a:r>
              <a:rPr lang="en-US" sz="2800" dirty="0"/>
              <a:t> and high performance with lithium conditioning in LTX-</a:t>
            </a:r>
            <a:r>
              <a:rPr lang="el-GR" sz="2800" dirty="0"/>
              <a:t>β</a:t>
            </a:r>
            <a:endParaRPr lang="en-US" sz="2800" dirty="0"/>
          </a:p>
        </p:txBody>
      </p:sp>
      <p:pic>
        <p:nvPicPr>
          <p:cNvPr id="1030" name="Picture 6" descr="Lawrence Livermore National Laboratory (LLNL) – Livermore Graduate Scholar  Program (LGSP) | PhD Graduate Education at Northeastern University">
            <a:extLst>
              <a:ext uri="{FF2B5EF4-FFF2-40B4-BE49-F238E27FC236}">
                <a16:creationId xmlns:a16="http://schemas.microsoft.com/office/drawing/2014/main" id="{C3EA9286-976B-47F6-9428-32BACDC49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612" y="2975286"/>
            <a:ext cx="1679254" cy="64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BE4E47-D117-45AD-AE6B-AA3E9D518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612" y="2340917"/>
            <a:ext cx="1850897" cy="461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892DC1-241D-4B81-998C-95817B292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731" y="2416592"/>
            <a:ext cx="2049838" cy="492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38E00F-BB15-4B01-A081-A8BFBADD1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612" y="3770491"/>
            <a:ext cx="2093506" cy="402000"/>
          </a:xfrm>
          <a:prstGeom prst="rect">
            <a:avLst/>
          </a:prstGeom>
        </p:spPr>
      </p:pic>
      <p:pic>
        <p:nvPicPr>
          <p:cNvPr id="1034" name="Picture 10" descr="UCLA Physics &amp; Astronomy">
            <a:extLst>
              <a:ext uri="{FF2B5EF4-FFF2-40B4-BE49-F238E27FC236}">
                <a16:creationId xmlns:a16="http://schemas.microsoft.com/office/drawing/2014/main" id="{0EA28B4F-DB2D-48F8-9580-9D187E077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04" y="3593811"/>
            <a:ext cx="2572595" cy="59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5AFD63-D08A-4465-94AF-CD91FDC4596D}"/>
              </a:ext>
            </a:extLst>
          </p:cNvPr>
          <p:cNvSpPr txBox="1"/>
          <p:nvPr/>
        </p:nvSpPr>
        <p:spPr>
          <a:xfrm>
            <a:off x="7259787" y="237641"/>
            <a:ext cx="2202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Dec – 9, 2021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385C7C6-3022-44D9-9E55-A72B3FCB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972" y="2836415"/>
            <a:ext cx="1374777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C Logo Preferred Size Horizontal">
            <a:extLst>
              <a:ext uri="{FF2B5EF4-FFF2-40B4-BE49-F238E27FC236}">
                <a16:creationId xmlns:a16="http://schemas.microsoft.com/office/drawing/2014/main" id="{BF5052BF-F2E6-46FC-BDF1-464A14931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/>
          <a:stretch/>
        </p:blipFill>
        <p:spPr bwMode="auto">
          <a:xfrm>
            <a:off x="6878258" y="4398027"/>
            <a:ext cx="2265741" cy="61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31C981-99B7-4B5D-8489-D7A626AB347A}"/>
              </a:ext>
            </a:extLst>
          </p:cNvPr>
          <p:cNvSpPr txBox="1"/>
          <p:nvPr/>
        </p:nvSpPr>
        <p:spPr>
          <a:xfrm>
            <a:off x="15864" y="2612088"/>
            <a:ext cx="19768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Anurag Maan</a:t>
            </a:r>
          </a:p>
          <a:p>
            <a:r>
              <a:rPr lang="en-US" sz="1400" dirty="0"/>
              <a:t>Dennis Boyle</a:t>
            </a:r>
          </a:p>
          <a:p>
            <a:r>
              <a:rPr lang="en-US" sz="1400" dirty="0"/>
              <a:t>Dick Majeski</a:t>
            </a:r>
          </a:p>
          <a:p>
            <a:r>
              <a:rPr lang="en-US" sz="1400" dirty="0"/>
              <a:t>George </a:t>
            </a:r>
            <a:r>
              <a:rPr lang="en-US" sz="1400" dirty="0" err="1"/>
              <a:t>Wilkie</a:t>
            </a:r>
            <a:endParaRPr lang="en-US" sz="1400" dirty="0"/>
          </a:p>
          <a:p>
            <a:r>
              <a:rPr lang="en-US" sz="1400" dirty="0" err="1"/>
              <a:t>Manaure</a:t>
            </a:r>
            <a:r>
              <a:rPr lang="en-US" sz="1400" dirty="0"/>
              <a:t> </a:t>
            </a:r>
            <a:r>
              <a:rPr lang="en-US" sz="1400" dirty="0" err="1"/>
              <a:t>Francisquez</a:t>
            </a:r>
            <a:endParaRPr lang="en-US" sz="1400" dirty="0"/>
          </a:p>
          <a:p>
            <a:r>
              <a:rPr lang="en-US" sz="1400" dirty="0"/>
              <a:t>Elizabeth Perez</a:t>
            </a:r>
          </a:p>
          <a:p>
            <a:r>
              <a:rPr lang="en-US" sz="1400" dirty="0"/>
              <a:t>Robert </a:t>
            </a:r>
            <a:r>
              <a:rPr lang="en-US" sz="1400" dirty="0" err="1"/>
              <a:t>Kaita</a:t>
            </a:r>
            <a:endParaRPr lang="en-US" sz="1400" dirty="0"/>
          </a:p>
          <a:p>
            <a:r>
              <a:rPr lang="en-US" sz="1400" dirty="0" err="1"/>
              <a:t>Santanu</a:t>
            </a:r>
            <a:r>
              <a:rPr lang="en-US" sz="1400" dirty="0"/>
              <a:t> Banerjee</a:t>
            </a:r>
          </a:p>
          <a:p>
            <a:r>
              <a:rPr lang="en-US" sz="1400" dirty="0"/>
              <a:t>William Capecchi</a:t>
            </a:r>
          </a:p>
          <a:p>
            <a:r>
              <a:rPr lang="en-US" sz="1400" dirty="0"/>
              <a:t>Ron Bell</a:t>
            </a:r>
          </a:p>
          <a:p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BB96EF-E25C-4057-B811-AF7BE2EA08C2}"/>
              </a:ext>
            </a:extLst>
          </p:cNvPr>
          <p:cNvSpPr txBox="1"/>
          <p:nvPr/>
        </p:nvSpPr>
        <p:spPr>
          <a:xfrm>
            <a:off x="2425148" y="237641"/>
            <a:ext cx="445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202124"/>
                </a:solidFill>
                <a:effectLst/>
                <a:latin typeface="Google Sans"/>
              </a:rPr>
              <a:t>NSTX-U / Magnetic Fusion Science Meeting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9C8C4-BA90-48E0-BD4D-707CC7638ADC}"/>
              </a:ext>
            </a:extLst>
          </p:cNvPr>
          <p:cNvSpPr txBox="1"/>
          <p:nvPr/>
        </p:nvSpPr>
        <p:spPr>
          <a:xfrm>
            <a:off x="1992748" y="2633780"/>
            <a:ext cx="1786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Vlad </a:t>
            </a:r>
            <a:r>
              <a:rPr lang="en-US" sz="1400" dirty="0" err="1"/>
              <a:t>Soukhanovskii</a:t>
            </a:r>
            <a:endParaRPr lang="en-US" sz="1400" dirty="0"/>
          </a:p>
          <a:p>
            <a:r>
              <a:rPr lang="en-US" sz="1400" dirty="0"/>
              <a:t>Chris Hansen</a:t>
            </a:r>
          </a:p>
          <a:p>
            <a:r>
              <a:rPr lang="en-US" sz="1400" dirty="0"/>
              <a:t>Laura Zhang</a:t>
            </a:r>
          </a:p>
          <a:p>
            <a:r>
              <a:rPr lang="en-US" sz="1400" dirty="0"/>
              <a:t>Evan Ostrowski</a:t>
            </a:r>
          </a:p>
          <a:p>
            <a:r>
              <a:rPr lang="en-US" sz="1400" dirty="0"/>
              <a:t>Bruce </a:t>
            </a:r>
            <a:r>
              <a:rPr lang="en-US" sz="1400" dirty="0" err="1"/>
              <a:t>Koel</a:t>
            </a:r>
            <a:endParaRPr lang="en-US" sz="1400" dirty="0"/>
          </a:p>
          <a:p>
            <a:r>
              <a:rPr lang="en-US" sz="1400" dirty="0"/>
              <a:t>Drew Elliott</a:t>
            </a:r>
          </a:p>
          <a:p>
            <a:r>
              <a:rPr lang="en-US" sz="1400" dirty="0"/>
              <a:t>Shigeyuki Kubota</a:t>
            </a:r>
          </a:p>
          <a:p>
            <a:r>
              <a:rPr lang="en-US" sz="1400" dirty="0"/>
              <a:t>David Donovan</a:t>
            </a:r>
          </a:p>
          <a:p>
            <a:r>
              <a:rPr lang="en-US" sz="1400" dirty="0"/>
              <a:t>Ted </a:t>
            </a:r>
            <a:r>
              <a:rPr lang="en-US" sz="1400" dirty="0" err="1"/>
              <a:t>Biewer</a:t>
            </a:r>
            <a:endParaRPr lang="en-US" sz="1400" dirty="0"/>
          </a:p>
          <a:p>
            <a:r>
              <a:rPr lang="en-US" sz="1400" dirty="0"/>
              <a:t>Filippo Scotti</a:t>
            </a:r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CA5F7D35-3CF9-4EA7-A804-9E45FCED28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616" t="29836" r="13553" b="31697"/>
          <a:stretch/>
        </p:blipFill>
        <p:spPr>
          <a:xfrm>
            <a:off x="4291180" y="4389595"/>
            <a:ext cx="2500021" cy="61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63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DE943-8DB6-4177-8D42-482378417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Exposure Probe – Enable high resolution XPS measurements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B6812C-B047-40AE-8751-A87A733587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510AF-AD1B-4BB3-B421-A299B8221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743" y="918483"/>
            <a:ext cx="5212258" cy="3326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99A772-AF5F-4024-A8EF-E0134311D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" y="1068185"/>
            <a:ext cx="3898055" cy="2925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659949-CF76-45D8-8446-7406B78CA3BC}"/>
              </a:ext>
            </a:extLst>
          </p:cNvPr>
          <p:cNvSpPr txBox="1"/>
          <p:nvPr/>
        </p:nvSpPr>
        <p:spPr>
          <a:xfrm>
            <a:off x="140726" y="4577635"/>
            <a:ext cx="4016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A Maan, et. al., </a:t>
            </a:r>
            <a:r>
              <a:rPr lang="en-US" sz="1000" dirty="0"/>
              <a:t>Review of Scientific Instruments 91, 026104 (2020)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50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01C7D-5308-4C60-BD85-9AA3874CC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 and plasma exposure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A59B08-8A08-479C-B22F-8FE9A0297E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AD7FAE6-F1C3-4095-82DD-51CFBAFADC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14477" r="6503" b="16760"/>
          <a:stretch/>
        </p:blipFill>
        <p:spPr bwMode="auto">
          <a:xfrm>
            <a:off x="894444" y="1005325"/>
            <a:ext cx="7225835" cy="313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25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01C7D-5308-4C60-BD85-9AA3874CC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 and plasma exposure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A59B08-8A08-479C-B22F-8FE9A0297E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8C932-452A-4168-8AB7-CE87FE2B615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AD7FAE6-F1C3-4095-82DD-51CFBAFADC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14477" r="6503" b="16760"/>
          <a:stretch/>
        </p:blipFill>
        <p:spPr bwMode="auto">
          <a:xfrm>
            <a:off x="894444" y="1005325"/>
            <a:ext cx="7225835" cy="313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D0FA929C-797B-4EB7-9EED-AD81B8C7C3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1"/>
          <a:stretch/>
        </p:blipFill>
        <p:spPr bwMode="auto">
          <a:xfrm>
            <a:off x="-1" y="2217420"/>
            <a:ext cx="545768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609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7A2A-2B06-44EA-B537-CF0EC113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and Scan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BC7627-9B20-4986-8CC3-E20368967D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358E2C-0457-41DD-8DAC-03169122624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80" y="1065213"/>
            <a:ext cx="6566319" cy="40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79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5C88-726F-48A7-8834-E28FC41F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and scan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7BFEF5-25AD-43C1-BD78-2D528AD4D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0B693-915B-48F9-B0F3-1E512FD6CA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F53000-D867-45B2-8DF4-D1390A890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03" y="1405621"/>
            <a:ext cx="4140691" cy="2571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D0BFB-221E-48A8-8433-CAF518FA5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8471"/>
            <a:ext cx="4917721" cy="2915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E098D-2872-4D25-9315-C60E9D14C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7" y="696939"/>
            <a:ext cx="2597914" cy="1442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030806-8D4D-4ADC-86FA-6477E4D44932}"/>
              </a:ext>
            </a:extLst>
          </p:cNvPr>
          <p:cNvSpPr/>
          <p:nvPr/>
        </p:nvSpPr>
        <p:spPr>
          <a:xfrm>
            <a:off x="1908629" y="3410857"/>
            <a:ext cx="2235200" cy="12029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637E26-CFF6-4EE8-8E6A-D7E1A58C5B91}"/>
              </a:ext>
            </a:extLst>
          </p:cNvPr>
          <p:cNvSpPr/>
          <p:nvPr/>
        </p:nvSpPr>
        <p:spPr>
          <a:xfrm>
            <a:off x="1147087" y="887095"/>
            <a:ext cx="534296" cy="99464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C1F4C6-1BEB-440C-8FA8-296891BC3237}"/>
              </a:ext>
            </a:extLst>
          </p:cNvPr>
          <p:cNvCxnSpPr>
            <a:cxnSpLocks/>
            <a:stCxn id="10" idx="1"/>
          </p:cNvCxnSpPr>
          <p:nvPr/>
        </p:nvCxnSpPr>
        <p:spPr>
          <a:xfrm>
            <a:off x="1147087" y="1384419"/>
            <a:ext cx="761542" cy="223473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4C649A-CBD6-49D0-88E1-BA6E581E5567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681383" y="1384419"/>
            <a:ext cx="2462446" cy="223473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209EC75-065C-4CD3-8AFC-03CCE3F1A32B}"/>
              </a:ext>
            </a:extLst>
          </p:cNvPr>
          <p:cNvSpPr txBox="1">
            <a:spLocks/>
          </p:cNvSpPr>
          <p:nvPr/>
        </p:nvSpPr>
        <p:spPr>
          <a:xfrm>
            <a:off x="4750663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1C7006-7120-F341-A188-F97DDD913081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11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15C88-726F-48A7-8834-E28FC41F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and scan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7BFEF5-25AD-43C1-BD78-2D528AD4D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2FCEB6-C4E7-4DEB-A7AF-AA54CEA715E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0B693-915B-48F9-B0F3-1E512FD6CA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F53000-D867-45B2-8DF4-D1390A890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942" y="1018803"/>
            <a:ext cx="6641041" cy="4124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D0BFB-221E-48A8-8433-CAF518FA5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8471"/>
            <a:ext cx="4917721" cy="2915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E098D-2872-4D25-9315-C60E9D14C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7" y="696939"/>
            <a:ext cx="2597914" cy="1442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030806-8D4D-4ADC-86FA-6477E4D44932}"/>
              </a:ext>
            </a:extLst>
          </p:cNvPr>
          <p:cNvSpPr/>
          <p:nvPr/>
        </p:nvSpPr>
        <p:spPr>
          <a:xfrm>
            <a:off x="1908629" y="3410857"/>
            <a:ext cx="2235200" cy="12029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637E26-CFF6-4EE8-8E6A-D7E1A58C5B91}"/>
              </a:ext>
            </a:extLst>
          </p:cNvPr>
          <p:cNvSpPr/>
          <p:nvPr/>
        </p:nvSpPr>
        <p:spPr>
          <a:xfrm>
            <a:off x="1147087" y="887095"/>
            <a:ext cx="534296" cy="99464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C1F4C6-1BEB-440C-8FA8-296891BC3237}"/>
              </a:ext>
            </a:extLst>
          </p:cNvPr>
          <p:cNvCxnSpPr>
            <a:cxnSpLocks/>
            <a:stCxn id="10" idx="1"/>
          </p:cNvCxnSpPr>
          <p:nvPr/>
        </p:nvCxnSpPr>
        <p:spPr>
          <a:xfrm>
            <a:off x="1147087" y="1384419"/>
            <a:ext cx="761542" cy="223473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4C649A-CBD6-49D0-88E1-BA6E581E5567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681383" y="1384419"/>
            <a:ext cx="2462446" cy="223473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209EC75-065C-4CD3-8AFC-03CCE3F1A32B}"/>
              </a:ext>
            </a:extLst>
          </p:cNvPr>
          <p:cNvSpPr txBox="1">
            <a:spLocks/>
          </p:cNvSpPr>
          <p:nvPr/>
        </p:nvSpPr>
        <p:spPr>
          <a:xfrm>
            <a:off x="4750663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1C7006-7120-F341-A188-F97DDD913081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CEA210-8088-4A54-8873-922CC258DF45}"/>
              </a:ext>
            </a:extLst>
          </p:cNvPr>
          <p:cNvSpPr/>
          <p:nvPr/>
        </p:nvSpPr>
        <p:spPr>
          <a:xfrm>
            <a:off x="2099128" y="1726144"/>
            <a:ext cx="5123693" cy="318283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2D216C-4880-4F78-A527-18734F3BC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r="4845"/>
          <a:stretch/>
        </p:blipFill>
        <p:spPr>
          <a:xfrm>
            <a:off x="2186815" y="1812752"/>
            <a:ext cx="3672840" cy="30096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92F2A0-0698-4E8C-97B1-3A104D6676E7}"/>
              </a:ext>
            </a:extLst>
          </p:cNvPr>
          <p:cNvSpPr txBox="1"/>
          <p:nvPr/>
        </p:nvSpPr>
        <p:spPr>
          <a:xfrm>
            <a:off x="5718629" y="2353819"/>
            <a:ext cx="109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MAPP - LTX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720F99-5946-4C97-9A94-78562B5A92D3}"/>
              </a:ext>
            </a:extLst>
          </p:cNvPr>
          <p:cNvSpPr txBox="1"/>
          <p:nvPr/>
        </p:nvSpPr>
        <p:spPr>
          <a:xfrm>
            <a:off x="5706034" y="3588092"/>
            <a:ext cx="1460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PHI + SEP – LTX-</a:t>
            </a:r>
            <a:r>
              <a:rPr lang="el-GR" dirty="0">
                <a:solidFill>
                  <a:prstClr val="black"/>
                </a:solidFill>
                <a:latin typeface="Calibri Light" panose="020F0302020204030204" pitchFamily="34" charset="0"/>
              </a:rPr>
              <a:t>β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11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D584D-556D-4D02-896E-42721F8B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 PFC Evolution for LTX-</a:t>
            </a:r>
            <a:r>
              <a:rPr lang="el-GR" sz="2400" dirty="0">
                <a:latin typeface="Calibri Light" panose="020F0302020204030204" pitchFamily="34" charset="0"/>
              </a:rPr>
              <a:t>β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0A40BB-335D-4FC8-9616-005827E758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8CDAB-C870-4060-8582-897A23AAA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04" y="547209"/>
            <a:ext cx="7602791" cy="42205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6B0343-2D44-4063-BD87-313BB22C5C91}"/>
              </a:ext>
            </a:extLst>
          </p:cNvPr>
          <p:cNvSpPr/>
          <p:nvPr/>
        </p:nvSpPr>
        <p:spPr>
          <a:xfrm>
            <a:off x="0" y="4715846"/>
            <a:ext cx="869224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A. Maan et al., IEEE Transactions on Plasma Science, vol. 48, no. 6, pp. 1463-1467.</a:t>
            </a:r>
          </a:p>
        </p:txBody>
      </p:sp>
    </p:spTree>
    <p:extLst>
      <p:ext uri="{BB962C8B-B14F-4D97-AF65-F5344CB8AC3E}">
        <p14:creationId xmlns:p14="http://schemas.microsoft.com/office/powerpoint/2010/main" val="471297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CD1E-1A0D-4501-A647-5DF532A6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Lithium PFC Evolution and Chemical Species Identification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17423-7A3C-4DC8-B586-EAE3416AC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04522-E3AF-4A11-A633-17F3E0ADE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1" y="1089975"/>
            <a:ext cx="7878465" cy="348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95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CD1E-1A0D-4501-A647-5DF532A6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Lithium PFC Evolution and Chemical Species Identification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17423-7A3C-4DC8-B586-EAE3416AC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04522-E3AF-4A11-A633-17F3E0ADE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1" y="1089975"/>
            <a:ext cx="7878465" cy="34802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2DBE9F-72DB-408E-9EC9-43E23AC29A2D}"/>
              </a:ext>
            </a:extLst>
          </p:cNvPr>
          <p:cNvSpPr/>
          <p:nvPr/>
        </p:nvSpPr>
        <p:spPr>
          <a:xfrm>
            <a:off x="605790" y="1184911"/>
            <a:ext cx="1363980" cy="30632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05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CD1E-1A0D-4501-A647-5DF532A6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Lithium PFC Evolution and Chemical Species Identification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17423-7A3C-4DC8-B586-EAE3416AC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04522-E3AF-4A11-A633-17F3E0ADE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59" y="1324961"/>
            <a:ext cx="6540140" cy="2889024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85439442-0005-45CE-B5EA-CF8FEBA96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" y="1151572"/>
            <a:ext cx="2697480" cy="413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97025" indent="-569913"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C00000"/>
                </a:solidFill>
                <a:latin typeface="Calibri Light" panose="020F0302020204030204" pitchFamily="34" charset="0"/>
              </a:rPr>
              <a:t>Surface rich in chemical species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Best case scenario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</a:rPr>
              <a:t>Primary surface constituent Li</a:t>
            </a:r>
            <a:r>
              <a:rPr lang="en-US" altLang="en-US" sz="2000" baseline="-250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</a:rPr>
              <a:t>2</a:t>
            </a:r>
            <a:r>
              <a:rPr lang="en-US" altLang="en-US" sz="20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</a:rPr>
              <a:t>O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 err="1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LiOH</a:t>
            </a: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 grows </a:t>
            </a:r>
            <a:r>
              <a:rPr lang="en-US" altLang="en-US" sz="2000" i="1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after </a:t>
            </a: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Li</a:t>
            </a:r>
            <a:r>
              <a:rPr lang="en-US" altLang="en-US" sz="2000" baseline="-25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2</a:t>
            </a: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O</a:t>
            </a:r>
            <a:endParaRPr lang="en-US" altLang="en-US" sz="2000" i="1" dirty="0">
              <a:solidFill>
                <a:prstClr val="white">
                  <a:lumMod val="95000"/>
                </a:prstClr>
              </a:solidFill>
              <a:latin typeface="Calibri Light" panose="020F0302020204030204" pitchFamily="34" charset="0"/>
            </a:endParaRP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First in-</a:t>
            </a:r>
            <a:r>
              <a:rPr lang="en-US" altLang="en-US" sz="2000" dirty="0" err="1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vacuo</a:t>
            </a: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 observation of lithium compound evolution in a tokamak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0E2ECF-1C36-42AE-BD38-F53A8E81270B}"/>
              </a:ext>
            </a:extLst>
          </p:cNvPr>
          <p:cNvSpPr/>
          <p:nvPr/>
        </p:nvSpPr>
        <p:spPr>
          <a:xfrm>
            <a:off x="3703319" y="1312678"/>
            <a:ext cx="5113021" cy="33886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22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871671"/>
            <a:ext cx="8420100" cy="405846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Lithium Tokamak </a:t>
            </a:r>
            <a:r>
              <a:rPr lang="en-US" dirty="0" err="1"/>
              <a:t>eXperiment</a:t>
            </a:r>
            <a:r>
              <a:rPr lang="en-US" dirty="0"/>
              <a:t> (LTX) - Context</a:t>
            </a:r>
          </a:p>
          <a:p>
            <a:r>
              <a:rPr lang="en-US" dirty="0"/>
              <a:t>Surface analysis for Lithium Tokamak </a:t>
            </a:r>
            <a:r>
              <a:rPr lang="en-US" dirty="0" err="1"/>
              <a:t>eXperiment</a:t>
            </a:r>
            <a:r>
              <a:rPr lang="en-US" dirty="0"/>
              <a:t>-</a:t>
            </a:r>
            <a:r>
              <a:rPr lang="el-GR" dirty="0">
                <a:latin typeface="Calibri Light" panose="020F0302020204030204" pitchFamily="34" charset="0"/>
              </a:rPr>
              <a:t>β</a:t>
            </a:r>
            <a:endParaRPr lang="en-US" dirty="0"/>
          </a:p>
          <a:p>
            <a:pPr lvl="1"/>
            <a:r>
              <a:rPr lang="en-US" dirty="0"/>
              <a:t>Sample Exposure Probe</a:t>
            </a:r>
          </a:p>
          <a:p>
            <a:pPr lvl="1"/>
            <a:r>
              <a:rPr lang="en-US" dirty="0"/>
              <a:t>Lithium Plasma Facing Component (PFC) Evolution</a:t>
            </a:r>
          </a:p>
          <a:p>
            <a:pPr lvl="1"/>
            <a:r>
              <a:rPr lang="en-US" dirty="0"/>
              <a:t>Plasma Performance and correlation with PFC evolution</a:t>
            </a:r>
          </a:p>
          <a:p>
            <a:r>
              <a:rPr lang="en-US" dirty="0"/>
              <a:t>Recent diagnostic and operational upgrades to LTX-beta</a:t>
            </a:r>
          </a:p>
          <a:p>
            <a:pPr lvl="1"/>
            <a:r>
              <a:rPr lang="en-US" dirty="0"/>
              <a:t>Langmuir probe</a:t>
            </a:r>
          </a:p>
          <a:p>
            <a:pPr lvl="1"/>
            <a:r>
              <a:rPr lang="en-US" dirty="0"/>
              <a:t>Lyman-alpha array</a:t>
            </a:r>
          </a:p>
          <a:p>
            <a:pPr lvl="1"/>
            <a:r>
              <a:rPr lang="en-US" dirty="0"/>
              <a:t>Supersonic Gas injector</a:t>
            </a:r>
          </a:p>
          <a:p>
            <a:pPr lvl="1"/>
            <a:r>
              <a:rPr lang="en-US" dirty="0"/>
              <a:t>Newer lithium evaporators</a:t>
            </a:r>
          </a:p>
          <a:p>
            <a:r>
              <a:rPr lang="en-US" dirty="0"/>
              <a:t>Performance improvement with increased </a:t>
            </a:r>
            <a:r>
              <a:rPr lang="en-US" dirty="0" err="1"/>
              <a:t>lithiumization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Flat temperatures</a:t>
            </a:r>
          </a:p>
          <a:p>
            <a:pPr lvl="1"/>
            <a:r>
              <a:rPr lang="en-US" dirty="0"/>
              <a:t>Effective particle confinement time</a:t>
            </a:r>
          </a:p>
          <a:p>
            <a:pPr lvl="1"/>
            <a:r>
              <a:rPr lang="en-US" dirty="0"/>
              <a:t>Reduced Lyman-alpha emission</a:t>
            </a:r>
          </a:p>
          <a:p>
            <a:pPr lvl="1"/>
            <a:r>
              <a:rPr lang="en-US" dirty="0"/>
              <a:t>DEGAS2 analysis</a:t>
            </a:r>
          </a:p>
          <a:p>
            <a:r>
              <a:rPr lang="en-US" dirty="0"/>
              <a:t>New </a:t>
            </a:r>
            <a:r>
              <a:rPr lang="en-US" dirty="0" err="1"/>
              <a:t>Gkeyll</a:t>
            </a:r>
            <a:r>
              <a:rPr lang="en-US" dirty="0"/>
              <a:t> simulations inform on the impact of </a:t>
            </a:r>
            <a:r>
              <a:rPr lang="en-US" dirty="0" err="1"/>
              <a:t>collisionality</a:t>
            </a:r>
            <a:r>
              <a:rPr lang="en-US" dirty="0"/>
              <a:t> with increased </a:t>
            </a:r>
            <a:r>
              <a:rPr lang="en-US" dirty="0" err="1"/>
              <a:t>lithiumization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84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CD1E-1A0D-4501-A647-5DF532A6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Lithium PFC Evolution and Chemical Species Identification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17423-7A3C-4DC8-B586-EAE3416AC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04522-E3AF-4A11-A633-17F3E0ADE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60" y="1330379"/>
            <a:ext cx="6540140" cy="2889024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85439442-0005-45CE-B5EA-CF8FEBA96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151322"/>
            <a:ext cx="2697480" cy="413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97025" indent="-569913"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</a:rPr>
              <a:t>Surface rich in chemical species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5"/>
                </a:solidFill>
                <a:latin typeface="Calibri Light" panose="020F0302020204030204" pitchFamily="34" charset="0"/>
              </a:rPr>
              <a:t>Best case scenario for current experiments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</a:rPr>
              <a:t>Primary surface constituent Li</a:t>
            </a:r>
            <a:r>
              <a:rPr lang="en-US" altLang="en-US" sz="2000" baseline="-250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</a:rPr>
              <a:t>2</a:t>
            </a:r>
            <a:r>
              <a:rPr lang="en-US" altLang="en-US" sz="20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</a:rPr>
              <a:t>O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 err="1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LiOH</a:t>
            </a: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 grows </a:t>
            </a:r>
            <a:r>
              <a:rPr lang="en-US" altLang="en-US" sz="2000" i="1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after </a:t>
            </a: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Li</a:t>
            </a:r>
            <a:r>
              <a:rPr lang="en-US" altLang="en-US" sz="2000" baseline="-25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2</a:t>
            </a: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O</a:t>
            </a:r>
            <a:endParaRPr lang="en-US" altLang="en-US" sz="2000" i="1" dirty="0">
              <a:solidFill>
                <a:prstClr val="white">
                  <a:lumMod val="95000"/>
                </a:prstClr>
              </a:solidFill>
              <a:latin typeface="Calibri Light" panose="020F0302020204030204" pitchFamily="34" charset="0"/>
            </a:endParaRP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First in-</a:t>
            </a:r>
            <a:r>
              <a:rPr lang="en-US" altLang="en-US" sz="2000" dirty="0" err="1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vacuo</a:t>
            </a: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 observation of lithium compound evolution in a tokamak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7D5C81-4100-44F3-90EA-FD05C7FCD967}"/>
              </a:ext>
            </a:extLst>
          </p:cNvPr>
          <p:cNvSpPr/>
          <p:nvPr/>
        </p:nvSpPr>
        <p:spPr>
          <a:xfrm>
            <a:off x="2603860" y="1305358"/>
            <a:ext cx="2628863" cy="107873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873E3CE0-31D6-459F-8F9E-748C0A448458}"/>
                  </a:ext>
                </a:extLst>
              </p:cNvPr>
              <p:cNvSpPr txBox="1"/>
              <p:nvPr/>
            </p:nvSpPr>
            <p:spPr>
              <a:xfrm>
                <a:off x="5862638" y="749300"/>
                <a:ext cx="1138237" cy="379413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∼1.2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873E3CE0-31D6-459F-8F9E-748C0A448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638" y="749300"/>
                <a:ext cx="1138237" cy="3794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0A0406E-1D3D-4056-B9F0-264491BDE511}"/>
              </a:ext>
            </a:extLst>
          </p:cNvPr>
          <p:cNvSpPr/>
          <p:nvPr/>
        </p:nvSpPr>
        <p:spPr>
          <a:xfrm>
            <a:off x="5862277" y="722968"/>
            <a:ext cx="1138071" cy="42835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986AB2-2880-40F4-8183-CA3449B86AD0}"/>
              </a:ext>
            </a:extLst>
          </p:cNvPr>
          <p:cNvCxnSpPr>
            <a:cxnSpLocks/>
          </p:cNvCxnSpPr>
          <p:nvPr/>
        </p:nvCxnSpPr>
        <p:spPr>
          <a:xfrm flipV="1">
            <a:off x="5232723" y="938698"/>
            <a:ext cx="629554" cy="36543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512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CD1E-1A0D-4501-A647-5DF532A6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Lithium PFC Evolution and Chemical Species Identification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17423-7A3C-4DC8-B586-EAE3416AC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04522-E3AF-4A11-A633-17F3E0ADE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60" y="1330379"/>
            <a:ext cx="6540140" cy="2889024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85439442-0005-45CE-B5EA-CF8FEBA96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151322"/>
            <a:ext cx="2697480" cy="413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97025" indent="-569913"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</a:rPr>
              <a:t>Surface rich in chemical species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</a:rPr>
              <a:t>Best case scenario for current experiments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5"/>
                </a:solidFill>
                <a:latin typeface="Calibri Light" panose="020F0302020204030204" pitchFamily="34" charset="0"/>
              </a:rPr>
              <a:t>Primary surface constituent Li</a:t>
            </a:r>
            <a:r>
              <a:rPr lang="en-US" altLang="en-US" sz="2000" baseline="-25000" dirty="0">
                <a:solidFill>
                  <a:schemeClr val="accent5"/>
                </a:solidFill>
                <a:latin typeface="Calibri Light" panose="020F0302020204030204" pitchFamily="34" charset="0"/>
              </a:rPr>
              <a:t>2</a:t>
            </a:r>
            <a:r>
              <a:rPr lang="en-US" altLang="en-US" sz="2000" dirty="0">
                <a:solidFill>
                  <a:schemeClr val="accent5"/>
                </a:solidFill>
                <a:latin typeface="Calibri Light" panose="020F0302020204030204" pitchFamily="34" charset="0"/>
              </a:rPr>
              <a:t>O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 err="1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LiOH</a:t>
            </a: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 grows </a:t>
            </a:r>
            <a:r>
              <a:rPr lang="en-US" altLang="en-US" sz="2000" i="1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after </a:t>
            </a: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Li</a:t>
            </a:r>
            <a:r>
              <a:rPr lang="en-US" altLang="en-US" sz="2000" baseline="-25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2</a:t>
            </a: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O</a:t>
            </a:r>
            <a:endParaRPr lang="en-US" altLang="en-US" sz="2000" i="1" dirty="0">
              <a:solidFill>
                <a:prstClr val="white">
                  <a:lumMod val="95000"/>
                </a:prstClr>
              </a:solidFill>
              <a:latin typeface="Calibri Light" panose="020F0302020204030204" pitchFamily="34" charset="0"/>
            </a:endParaRP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First in-</a:t>
            </a:r>
            <a:r>
              <a:rPr lang="en-US" altLang="en-US" sz="2000" dirty="0" err="1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vacuo</a:t>
            </a: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 observation of lithium compound evolution in a tokamak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E5772D-356D-4E5E-AECF-95B003BA38A2}"/>
              </a:ext>
            </a:extLst>
          </p:cNvPr>
          <p:cNvSpPr/>
          <p:nvPr/>
        </p:nvSpPr>
        <p:spPr>
          <a:xfrm>
            <a:off x="5486399" y="1385888"/>
            <a:ext cx="434339" cy="26661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4EACBA-C901-4F71-91DB-8330F584B792}"/>
              </a:ext>
            </a:extLst>
          </p:cNvPr>
          <p:cNvSpPr/>
          <p:nvPr/>
        </p:nvSpPr>
        <p:spPr>
          <a:xfrm>
            <a:off x="6291261" y="1423988"/>
            <a:ext cx="540613" cy="22851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93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CD1E-1A0D-4501-A647-5DF532A6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Lithium PFC Evolution and Chemical Species Identification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17423-7A3C-4DC8-B586-EAE3416AC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04522-E3AF-4A11-A633-17F3E0ADE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860" y="1330379"/>
            <a:ext cx="6540140" cy="2889024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85439442-0005-45CE-B5EA-CF8FEBA96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151322"/>
            <a:ext cx="2697480" cy="413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97025" indent="-569913"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</a:rPr>
              <a:t>Surface rich in chemical species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</a:rPr>
              <a:t>Best case scenario for current experiments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5"/>
                </a:solidFill>
                <a:latin typeface="Calibri Light" panose="020F0302020204030204" pitchFamily="34" charset="0"/>
              </a:rPr>
              <a:t>Primary surface constituent Li</a:t>
            </a:r>
            <a:r>
              <a:rPr lang="en-US" altLang="en-US" sz="2000" baseline="-25000" dirty="0">
                <a:solidFill>
                  <a:schemeClr val="accent5"/>
                </a:solidFill>
                <a:latin typeface="Calibri Light" panose="020F0302020204030204" pitchFamily="34" charset="0"/>
              </a:rPr>
              <a:t>2</a:t>
            </a:r>
            <a:r>
              <a:rPr lang="en-US" altLang="en-US" sz="2000" dirty="0">
                <a:solidFill>
                  <a:schemeClr val="accent5"/>
                </a:solidFill>
                <a:latin typeface="Calibri Light" panose="020F0302020204030204" pitchFamily="34" charset="0"/>
              </a:rPr>
              <a:t>O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 err="1">
                <a:solidFill>
                  <a:schemeClr val="accent5"/>
                </a:solidFill>
                <a:latin typeface="Calibri Light" panose="020F0302020204030204" pitchFamily="34" charset="0"/>
              </a:rPr>
              <a:t>LiOH</a:t>
            </a:r>
            <a:r>
              <a:rPr lang="en-US" altLang="en-US" sz="2000" dirty="0">
                <a:solidFill>
                  <a:schemeClr val="accent5"/>
                </a:solidFill>
                <a:latin typeface="Calibri Light" panose="020F0302020204030204" pitchFamily="34" charset="0"/>
              </a:rPr>
              <a:t> grows </a:t>
            </a:r>
            <a:r>
              <a:rPr lang="en-US" altLang="en-US" sz="2000" i="1" dirty="0">
                <a:solidFill>
                  <a:schemeClr val="accent5"/>
                </a:solidFill>
                <a:latin typeface="Calibri Light" panose="020F0302020204030204" pitchFamily="34" charset="0"/>
              </a:rPr>
              <a:t>after </a:t>
            </a:r>
            <a:r>
              <a:rPr lang="en-US" altLang="en-US" sz="2000" dirty="0">
                <a:solidFill>
                  <a:schemeClr val="accent5"/>
                </a:solidFill>
                <a:latin typeface="Calibri Light" panose="020F0302020204030204" pitchFamily="34" charset="0"/>
              </a:rPr>
              <a:t>Li</a:t>
            </a:r>
            <a:r>
              <a:rPr lang="en-US" altLang="en-US" sz="2000" baseline="-25000" dirty="0">
                <a:solidFill>
                  <a:schemeClr val="accent5"/>
                </a:solidFill>
                <a:latin typeface="Calibri Light" panose="020F0302020204030204" pitchFamily="34" charset="0"/>
              </a:rPr>
              <a:t>2</a:t>
            </a:r>
            <a:r>
              <a:rPr lang="en-US" altLang="en-US" sz="2000" dirty="0">
                <a:solidFill>
                  <a:schemeClr val="accent5"/>
                </a:solidFill>
                <a:latin typeface="Calibri Light" panose="020F0302020204030204" pitchFamily="34" charset="0"/>
              </a:rPr>
              <a:t>O</a:t>
            </a:r>
            <a:endParaRPr lang="en-US" altLang="en-US" sz="2000" i="1" dirty="0">
              <a:solidFill>
                <a:schemeClr val="accent5"/>
              </a:solidFill>
              <a:latin typeface="Calibri Light" panose="020F0302020204030204" pitchFamily="34" charset="0"/>
            </a:endParaRP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5"/>
                </a:solidFill>
                <a:latin typeface="Calibri Light" panose="020F0302020204030204" pitchFamily="34" charset="0"/>
              </a:rPr>
              <a:t>First in-</a:t>
            </a:r>
            <a:r>
              <a:rPr lang="en-US" altLang="en-US" sz="2000" dirty="0" err="1">
                <a:solidFill>
                  <a:schemeClr val="accent5"/>
                </a:solidFill>
                <a:latin typeface="Calibri Light" panose="020F0302020204030204" pitchFamily="34" charset="0"/>
              </a:rPr>
              <a:t>vacuo</a:t>
            </a:r>
            <a:r>
              <a:rPr lang="en-US" altLang="en-US" sz="2000" dirty="0">
                <a:solidFill>
                  <a:schemeClr val="accent5"/>
                </a:solidFill>
                <a:latin typeface="Calibri Light" panose="020F0302020204030204" pitchFamily="34" charset="0"/>
              </a:rPr>
              <a:t> </a:t>
            </a:r>
            <a:r>
              <a:rPr lang="en-US" altLang="en-US" sz="20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</a:rPr>
              <a:t>observation of lithium compound evolution in a tokamak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1C65D9-C359-443B-97CD-A376412A8602}"/>
              </a:ext>
            </a:extLst>
          </p:cNvPr>
          <p:cNvSpPr/>
          <p:nvPr/>
        </p:nvSpPr>
        <p:spPr>
          <a:xfrm>
            <a:off x="3786188" y="1310965"/>
            <a:ext cx="964475" cy="3565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937F39-B572-4161-B706-5FC2EC00A414}"/>
              </a:ext>
            </a:extLst>
          </p:cNvPr>
          <p:cNvSpPr/>
          <p:nvPr/>
        </p:nvSpPr>
        <p:spPr>
          <a:xfrm>
            <a:off x="5478781" y="1396007"/>
            <a:ext cx="1405482" cy="27155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317B9A-A965-44A3-BA89-E429EB0B9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06424"/>
            <a:ext cx="3086114" cy="17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52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F1AFA-5DA0-45CC-9919-76CCA960F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surface oxidation affect plasma performance?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1BB619-7414-4EC6-A453-CF470C485E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D777F-CA43-4B51-8C4E-E54B454B5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38" y="737805"/>
            <a:ext cx="2994566" cy="173593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712EAFB-72FE-4EFF-9296-C567C6EC7694}"/>
              </a:ext>
            </a:extLst>
          </p:cNvPr>
          <p:cNvSpPr/>
          <p:nvPr/>
        </p:nvSpPr>
        <p:spPr>
          <a:xfrm>
            <a:off x="7636738" y="894892"/>
            <a:ext cx="343759" cy="132003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ED937AB-F7DC-4D1F-9781-215EF3D73CCD}"/>
              </a:ext>
            </a:extLst>
          </p:cNvPr>
          <p:cNvGraphicFramePr/>
          <p:nvPr/>
        </p:nvGraphicFramePr>
        <p:xfrm>
          <a:off x="65554" y="2944302"/>
          <a:ext cx="8841442" cy="2037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D35AD6-803A-40E3-ADFC-E342B7B2EA19}"/>
              </a:ext>
            </a:extLst>
          </p:cNvPr>
          <p:cNvCxnSpPr>
            <a:cxnSpLocks/>
          </p:cNvCxnSpPr>
          <p:nvPr/>
        </p:nvCxnSpPr>
        <p:spPr>
          <a:xfrm>
            <a:off x="2618885" y="2843561"/>
            <a:ext cx="0" cy="4187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538ACC-B2EF-4395-94F9-8B374351CFF2}"/>
              </a:ext>
            </a:extLst>
          </p:cNvPr>
          <p:cNvCxnSpPr>
            <a:cxnSpLocks/>
          </p:cNvCxnSpPr>
          <p:nvPr/>
        </p:nvCxnSpPr>
        <p:spPr>
          <a:xfrm>
            <a:off x="8249541" y="2856112"/>
            <a:ext cx="0" cy="4062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8BCFAF-E635-4889-8CBF-F2950C0AC997}"/>
              </a:ext>
            </a:extLst>
          </p:cNvPr>
          <p:cNvCxnSpPr/>
          <p:nvPr/>
        </p:nvCxnSpPr>
        <p:spPr>
          <a:xfrm>
            <a:off x="2618885" y="2843561"/>
            <a:ext cx="2043955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85D0D63-0E47-44A0-ACFD-5E18523A4CB9}"/>
              </a:ext>
            </a:extLst>
          </p:cNvPr>
          <p:cNvSpPr txBox="1"/>
          <p:nvPr/>
        </p:nvSpPr>
        <p:spPr>
          <a:xfrm>
            <a:off x="4748633" y="2570767"/>
            <a:ext cx="1742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Compare</a:t>
            </a:r>
            <a:endParaRPr lang="en-US" sz="1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76FD95-CE79-4A56-A327-5E464D4E4C1B}"/>
              </a:ext>
            </a:extLst>
          </p:cNvPr>
          <p:cNvCxnSpPr/>
          <p:nvPr/>
        </p:nvCxnSpPr>
        <p:spPr>
          <a:xfrm>
            <a:off x="6205586" y="2843561"/>
            <a:ext cx="2043955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1D1D3CC-D792-41D6-BC76-B063DF6C55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797" y="749921"/>
            <a:ext cx="3136175" cy="1786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B0B798-59C0-4270-99E9-83E7CAF74E34}"/>
              </a:ext>
            </a:extLst>
          </p:cNvPr>
          <p:cNvSpPr/>
          <p:nvPr/>
        </p:nvSpPr>
        <p:spPr>
          <a:xfrm>
            <a:off x="4705737" y="2607669"/>
            <a:ext cx="1456953" cy="42476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99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2066E4-3C90-4E5C-A429-1AE06C097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21" y="1006439"/>
            <a:ext cx="6789418" cy="3547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2F982-C610-4690-B31B-D7978EB6D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performance improves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F735C2-5F83-47FB-B071-D1844DFF88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BB222-9DAB-4013-A8FD-2483864DC3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740979"/>
            <a:ext cx="2757489" cy="4078670"/>
          </a:xfrm>
        </p:spPr>
        <p:txBody>
          <a:bodyPr>
            <a:normAutofit/>
          </a:bodyPr>
          <a:lstStyle/>
          <a:p>
            <a:r>
              <a:rPr lang="en-US" dirty="0"/>
              <a:t>Current and duration improve</a:t>
            </a:r>
          </a:p>
          <a:p>
            <a:r>
              <a:rPr lang="en-US" dirty="0"/>
              <a:t>Oxygen line emission goes down </a:t>
            </a:r>
          </a:p>
          <a:p>
            <a:r>
              <a:rPr lang="en-US" dirty="0"/>
              <a:t>Lithium line emission increases</a:t>
            </a:r>
          </a:p>
          <a:p>
            <a:r>
              <a:rPr lang="en-US" dirty="0"/>
              <a:t>Probe density decreases and temperature increases after gas puff</a:t>
            </a:r>
          </a:p>
        </p:txBody>
      </p:sp>
    </p:spTree>
    <p:extLst>
      <p:ext uri="{BB962C8B-B14F-4D97-AF65-F5344CB8AC3E}">
        <p14:creationId xmlns:p14="http://schemas.microsoft.com/office/powerpoint/2010/main" val="451034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2F982-C610-4690-B31B-D7978EB6D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performance improves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F735C2-5F83-47FB-B071-D1844DFF88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BB222-9DAB-4013-A8FD-2483864DC3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499" y="740979"/>
            <a:ext cx="2757489" cy="4078670"/>
          </a:xfrm>
        </p:spPr>
        <p:txBody>
          <a:bodyPr>
            <a:normAutofit/>
          </a:bodyPr>
          <a:lstStyle/>
          <a:p>
            <a:r>
              <a:rPr lang="en-US" dirty="0"/>
              <a:t>Current and duration improve</a:t>
            </a:r>
          </a:p>
          <a:p>
            <a:r>
              <a:rPr lang="en-US" dirty="0"/>
              <a:t>Oxygen line emission goes down </a:t>
            </a:r>
          </a:p>
          <a:p>
            <a:r>
              <a:rPr lang="en-US" dirty="0"/>
              <a:t>Lithium line emission increases</a:t>
            </a:r>
          </a:p>
          <a:p>
            <a:r>
              <a:rPr lang="en-US" dirty="0"/>
              <a:t>Probe density decreases and temperature increases after gas puff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066E4-3C90-4E5C-A429-1AE06C097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135" y="1271588"/>
            <a:ext cx="6349863" cy="3318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AAE504-2160-4AD4-8E3D-8D46C9AB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135" y="2746311"/>
            <a:ext cx="3102202" cy="195834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3F38F0A-D7DA-4D68-8B55-B57F504381EC}"/>
              </a:ext>
            </a:extLst>
          </p:cNvPr>
          <p:cNvCxnSpPr/>
          <p:nvPr/>
        </p:nvCxnSpPr>
        <p:spPr>
          <a:xfrm flipH="1" flipV="1">
            <a:off x="5704764" y="3220872"/>
            <a:ext cx="395785" cy="3457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01ED7D-2DC0-4DAF-B0C4-637E8B5A839A}"/>
              </a:ext>
            </a:extLst>
          </p:cNvPr>
          <p:cNvCxnSpPr/>
          <p:nvPr/>
        </p:nvCxnSpPr>
        <p:spPr>
          <a:xfrm flipH="1">
            <a:off x="5613779" y="3311857"/>
            <a:ext cx="636896" cy="5550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248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Direct measure of changes in surface and co-relation with plasma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A5CDD7-113B-4183-9430-E8766CC4C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" y="1890362"/>
            <a:ext cx="4527175" cy="199982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AD98A15-4318-4C2B-920A-3CF67244A729}"/>
              </a:ext>
            </a:extLst>
          </p:cNvPr>
          <p:cNvGrpSpPr/>
          <p:nvPr/>
        </p:nvGrpSpPr>
        <p:grpSpPr>
          <a:xfrm>
            <a:off x="4649097" y="1182500"/>
            <a:ext cx="4218791" cy="3445406"/>
            <a:chOff x="3980329" y="399824"/>
            <a:chExt cx="5163671" cy="42170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F070F6-9D8C-4C01-9E27-A818E41EE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663" y="399824"/>
              <a:ext cx="4121583" cy="266127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9F9F6F1-87BB-4B1A-A859-1FDE5A496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329" y="3071787"/>
              <a:ext cx="5163671" cy="154510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10D40A9-21AA-4D93-A6D4-03D504D4D7C5}"/>
                </a:ext>
              </a:extLst>
            </p:cNvPr>
            <p:cNvSpPr/>
            <p:nvPr/>
          </p:nvSpPr>
          <p:spPr>
            <a:xfrm>
              <a:off x="6212541" y="3814659"/>
              <a:ext cx="1438835" cy="584947"/>
            </a:xfrm>
            <a:prstGeom prst="rec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CFEB655-583E-4717-A4C8-8C6A88A48949}"/>
                </a:ext>
              </a:extLst>
            </p:cNvPr>
            <p:cNvSpPr/>
            <p:nvPr/>
          </p:nvSpPr>
          <p:spPr>
            <a:xfrm>
              <a:off x="6212541" y="3239780"/>
              <a:ext cx="1438835" cy="564190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3853199-5023-4914-AEC8-EEF8349627EA}"/>
                </a:ext>
              </a:extLst>
            </p:cNvPr>
            <p:cNvCxnSpPr/>
            <p:nvPr/>
          </p:nvCxnSpPr>
          <p:spPr>
            <a:xfrm flipH="1" flipV="1">
              <a:off x="5963771" y="2534771"/>
              <a:ext cx="510988" cy="705009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CE9F8F3-33F5-438C-8419-77D9A1F06AA4}"/>
                </a:ext>
              </a:extLst>
            </p:cNvPr>
            <p:cNvCxnSpPr>
              <a:stCxn id="23" idx="3"/>
            </p:cNvCxnSpPr>
            <p:nvPr/>
          </p:nvCxnSpPr>
          <p:spPr>
            <a:xfrm flipV="1">
              <a:off x="7651376" y="2433918"/>
              <a:ext cx="746312" cy="16732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986C5EB1-F96E-4770-A2D0-F8D11F9E56B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98881" y="1352813"/>
            <a:ext cx="446314" cy="2918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86" name="Equation" r:id="rId6" imgW="330120" imgH="215640" progId="Equation.DSMT4">
                    <p:embed/>
                  </p:oleObj>
                </mc:Choice>
                <mc:Fallback>
                  <p:oleObj name="Equation" r:id="rId6" imgW="330120" imgH="215640" progId="Equation.DSMT4">
                    <p:embed/>
                    <p:pic>
                      <p:nvPicPr>
                        <p:cNvPr id="27" name="Object 26">
                          <a:extLst>
                            <a:ext uri="{FF2B5EF4-FFF2-40B4-BE49-F238E27FC236}">
                              <a16:creationId xmlns:a16="http://schemas.microsoft.com/office/drawing/2014/main" id="{986C5EB1-F96E-4770-A2D0-F8D11F9E56B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798881" y="1352813"/>
                          <a:ext cx="446314" cy="2918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E004035-50AA-4D76-8C93-4859504B9CAE}"/>
              </a:ext>
            </a:extLst>
          </p:cNvPr>
          <p:cNvCxnSpPr/>
          <p:nvPr/>
        </p:nvCxnSpPr>
        <p:spPr>
          <a:xfrm>
            <a:off x="4578706" y="580914"/>
            <a:ext cx="0" cy="45625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8CE78940-90E6-42DC-AE84-588DC383AA8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78" y="696169"/>
            <a:ext cx="4072496" cy="1157190"/>
          </a:xfrm>
        </p:spPr>
        <p:txBody>
          <a:bodyPr>
            <a:normAutofit/>
          </a:bodyPr>
          <a:lstStyle/>
          <a:p>
            <a:r>
              <a:rPr lang="en-US" sz="1600" b="1" dirty="0"/>
              <a:t>First Direct in vacuum characterization of lithium compounds on a tokamak PFC</a:t>
            </a:r>
          </a:p>
        </p:txBody>
      </p:sp>
      <p:sp>
        <p:nvSpPr>
          <p:cNvPr id="46" name="Content Placeholder 3">
            <a:extLst>
              <a:ext uri="{FF2B5EF4-FFF2-40B4-BE49-F238E27FC236}">
                <a16:creationId xmlns:a16="http://schemas.microsoft.com/office/drawing/2014/main" id="{286EEBC0-7C20-4E2B-8519-6939A132E72F}"/>
              </a:ext>
            </a:extLst>
          </p:cNvPr>
          <p:cNvSpPr txBox="1">
            <a:spLocks/>
          </p:cNvSpPr>
          <p:nvPr/>
        </p:nvSpPr>
        <p:spPr>
          <a:xfrm>
            <a:off x="4707602" y="515594"/>
            <a:ext cx="4366820" cy="714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Lithium Oxide seems to improve performance by reducing oxygen impurity content as opposed to </a:t>
            </a:r>
            <a:r>
              <a:rPr lang="en-US" sz="1600" b="1" dirty="0" err="1"/>
              <a:t>LiOH</a:t>
            </a:r>
            <a:r>
              <a:rPr lang="en-US" sz="1600" b="1" dirty="0"/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758270-D0C5-488B-87CB-8FCA4AC632C6}"/>
              </a:ext>
            </a:extLst>
          </p:cNvPr>
          <p:cNvSpPr txBox="1"/>
          <p:nvPr/>
        </p:nvSpPr>
        <p:spPr>
          <a:xfrm>
            <a:off x="4707602" y="4690555"/>
            <a:ext cx="42187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0" i="0" dirty="0">
                <a:solidFill>
                  <a:srgbClr val="333333"/>
                </a:solidFill>
                <a:effectLst/>
                <a:latin typeface="-apple-system"/>
              </a:rPr>
              <a:t>A Maan </a:t>
            </a:r>
            <a:r>
              <a:rPr lang="fr-FR" sz="1200" b="0" i="1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fr-FR" sz="1200" b="0" i="0" dirty="0">
                <a:solidFill>
                  <a:srgbClr val="333333"/>
                </a:solidFill>
                <a:effectLst/>
                <a:latin typeface="-apple-system"/>
              </a:rPr>
              <a:t> 2021 </a:t>
            </a:r>
            <a:r>
              <a:rPr lang="fr-FR" sz="1200" b="0" i="1" dirty="0">
                <a:solidFill>
                  <a:srgbClr val="333333"/>
                </a:solidFill>
                <a:effectLst/>
                <a:latin typeface="-apple-system"/>
              </a:rPr>
              <a:t>Plasma Phys. Control. Fusion</a:t>
            </a:r>
            <a:r>
              <a:rPr lang="fr-FR" sz="12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fr-FR" sz="1200" b="1" i="0" dirty="0">
                <a:solidFill>
                  <a:srgbClr val="333333"/>
                </a:solidFill>
                <a:effectLst/>
                <a:latin typeface="-apple-system"/>
              </a:rPr>
              <a:t>63</a:t>
            </a:r>
            <a:r>
              <a:rPr lang="fr-FR" sz="1200" b="0" i="0" dirty="0">
                <a:solidFill>
                  <a:srgbClr val="333333"/>
                </a:solidFill>
                <a:effectLst/>
                <a:latin typeface="-apple-system"/>
              </a:rPr>
              <a:t> 025007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29616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675117"/>
            <a:ext cx="8420100" cy="4307081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Lithium Tokamak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eXperiment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(LTX) - Context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Surface analysis for Lithium Tokamak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eXperiment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β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Sample Exposure Probe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Lithium Plasma Facing Component (PFC) Evolution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Plasma Performance and correlation with PFC evolution</a:t>
            </a:r>
          </a:p>
          <a:p>
            <a:r>
              <a:rPr lang="en-US" dirty="0"/>
              <a:t>Recent diagnostic and operational upgrades to LTX-beta</a:t>
            </a:r>
          </a:p>
          <a:p>
            <a:pPr lvl="1"/>
            <a:r>
              <a:rPr lang="en-US" dirty="0"/>
              <a:t>Langmuir probe</a:t>
            </a:r>
          </a:p>
          <a:p>
            <a:pPr lvl="1"/>
            <a:r>
              <a:rPr lang="en-US" dirty="0"/>
              <a:t>Lyman-alpha array</a:t>
            </a:r>
          </a:p>
          <a:p>
            <a:pPr lvl="1"/>
            <a:r>
              <a:rPr lang="en-US" dirty="0"/>
              <a:t>Supersonic Gas injector</a:t>
            </a:r>
          </a:p>
          <a:p>
            <a:pPr lvl="1"/>
            <a:r>
              <a:rPr lang="en-US" dirty="0"/>
              <a:t>Newer lithium evaporators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Performance improvement with increased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lithiumization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Flat temperatures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Effective particle confinement time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Reduced Lyman-alpha emission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DEGAS2 analysis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New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Gkeyll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simulations inform on the impact of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collisionality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with increased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lithiumization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63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30"/>
            <a:ext cx="8542267" cy="531628"/>
          </a:xfrm>
        </p:spPr>
        <p:txBody>
          <a:bodyPr>
            <a:normAutofit/>
          </a:bodyPr>
          <a:lstStyle/>
          <a:p>
            <a:r>
              <a:rPr lang="en-US" dirty="0"/>
              <a:t>Low field side Single Langmuir Probes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E4B829A-1AEA-41C0-8C3B-2777DF46F4F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097" y="654276"/>
            <a:ext cx="3944166" cy="3285329"/>
          </a:xfrm>
        </p:spPr>
        <p:txBody>
          <a:bodyPr>
            <a:normAutofit/>
          </a:bodyPr>
          <a:lstStyle/>
          <a:p>
            <a:r>
              <a:rPr lang="en-US" dirty="0"/>
              <a:t>NEW Single tipped, swept with 1kHz triangular wave – 200 V peak to peak </a:t>
            </a:r>
          </a:p>
          <a:p>
            <a:r>
              <a:rPr lang="en-US" dirty="0"/>
              <a:t>Mounted off-midplane to avoid run-away electrons during low density phases</a:t>
            </a:r>
          </a:p>
          <a:p>
            <a:endParaRPr lang="en-US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438CD4-968E-45DB-AFDD-0CDB809F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979" y="542258"/>
            <a:ext cx="1908620" cy="20663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56E235-83EA-45D0-9709-DC00E688206C}"/>
              </a:ext>
            </a:extLst>
          </p:cNvPr>
          <p:cNvGrpSpPr/>
          <p:nvPr/>
        </p:nvGrpSpPr>
        <p:grpSpPr>
          <a:xfrm>
            <a:off x="34082" y="4211340"/>
            <a:ext cx="2938839" cy="913998"/>
            <a:chOff x="2845133" y="4048234"/>
            <a:chExt cx="3381581" cy="10516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367E246-F935-4F7E-891C-02B7EF8F1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4425" y="4048234"/>
              <a:ext cx="2712289" cy="9800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7D4120-296C-461A-A6F3-BBE69AEDD71C}"/>
                </a:ext>
              </a:extLst>
            </p:cNvPr>
            <p:cNvSpPr txBox="1"/>
            <p:nvPr/>
          </p:nvSpPr>
          <p:spPr>
            <a:xfrm>
              <a:off x="3070577" y="4096140"/>
              <a:ext cx="22024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1.91mm[0.075 in]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ED63F1E-E022-4EBF-94EB-93E4172124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0204" y="4591460"/>
              <a:ext cx="0" cy="307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262C78-EA10-44A2-9C59-9D9FA048DF8F}"/>
                </a:ext>
              </a:extLst>
            </p:cNvPr>
            <p:cNvSpPr txBox="1"/>
            <p:nvPr/>
          </p:nvSpPr>
          <p:spPr>
            <a:xfrm>
              <a:off x="2845133" y="4869096"/>
              <a:ext cx="18427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Tungsten probe tip (1 mm)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3330EA2-961C-460B-B4AB-0542E6E61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63" y="569309"/>
            <a:ext cx="2407058" cy="21276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BDFBEC-3B9B-4F4C-9B56-D981DC556484}"/>
              </a:ext>
            </a:extLst>
          </p:cNvPr>
          <p:cNvGrpSpPr/>
          <p:nvPr/>
        </p:nvGrpSpPr>
        <p:grpSpPr>
          <a:xfrm>
            <a:off x="3054969" y="3320242"/>
            <a:ext cx="2198681" cy="1791124"/>
            <a:chOff x="6353689" y="2595350"/>
            <a:chExt cx="2758005" cy="253090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17FD9B0-7F4A-4378-87E4-55C9C968A066}"/>
                </a:ext>
              </a:extLst>
            </p:cNvPr>
            <p:cNvGrpSpPr/>
            <p:nvPr/>
          </p:nvGrpSpPr>
          <p:grpSpPr>
            <a:xfrm>
              <a:off x="6353689" y="2595350"/>
              <a:ext cx="2526315" cy="2530904"/>
              <a:chOff x="6353689" y="2595350"/>
              <a:chExt cx="2526315" cy="253090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FB40BEA-8E6E-4AE1-A629-56506A5CA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76445" y="2595350"/>
                <a:ext cx="2403559" cy="1749552"/>
              </a:xfrm>
              <a:prstGeom prst="rect">
                <a:avLst/>
              </a:prstGeom>
            </p:spPr>
          </p:pic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11271CB0-1A75-4C99-B06F-650A19C959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41364" y="4255438"/>
                <a:ext cx="0" cy="5322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AB950477-F3F8-4DBA-BA78-C30F7D3288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75901" y="4021152"/>
                <a:ext cx="0" cy="5322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5F3BB866-5A00-4E4B-B074-21117896F5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79956" y="3907421"/>
                <a:ext cx="0" cy="5322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1E6093B5-10AB-4E31-B248-F117780FC6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48613" y="3527559"/>
                <a:ext cx="0" cy="5322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34AF431-639D-4D8A-A264-E346459205CD}"/>
                  </a:ext>
                </a:extLst>
              </p:cNvPr>
              <p:cNvSpPr txBox="1"/>
              <p:nvPr/>
            </p:nvSpPr>
            <p:spPr>
              <a:xfrm>
                <a:off x="6353689" y="4787700"/>
                <a:ext cx="11477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Boron Nitride insulator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C05049-B4FA-440D-B9BF-D48387196789}"/>
                  </a:ext>
                </a:extLst>
              </p:cNvPr>
              <p:cNvSpPr txBox="1"/>
              <p:nvPr/>
            </p:nvSpPr>
            <p:spPr>
              <a:xfrm>
                <a:off x="7022242" y="4477598"/>
                <a:ext cx="79503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TZM Sheath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E1C5E11-4104-4DBB-88FC-071490749B5F}"/>
                  </a:ext>
                </a:extLst>
              </p:cNvPr>
              <p:cNvSpPr txBox="1"/>
              <p:nvPr/>
            </p:nvSpPr>
            <p:spPr>
              <a:xfrm>
                <a:off x="7501468" y="4437798"/>
                <a:ext cx="114777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Steel mounting piece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8E8B7E-D9DA-4428-8806-709BCEB1010A}"/>
                </a:ext>
              </a:extLst>
            </p:cNvPr>
            <p:cNvSpPr txBox="1"/>
            <p:nvPr/>
          </p:nvSpPr>
          <p:spPr>
            <a:xfrm>
              <a:off x="8291547" y="4064156"/>
              <a:ext cx="8201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MACOR Insulator</a:t>
              </a:r>
            </a:p>
          </p:txBody>
        </p:sp>
      </p:grp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6A13BC-BAC5-47A4-8E40-29995E2D6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6632" y="2658698"/>
            <a:ext cx="2821977" cy="250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31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30"/>
            <a:ext cx="8542267" cy="531628"/>
          </a:xfrm>
        </p:spPr>
        <p:txBody>
          <a:bodyPr>
            <a:normAutofit/>
          </a:bodyPr>
          <a:lstStyle/>
          <a:p>
            <a:r>
              <a:rPr lang="en-US"/>
              <a:t>Poloidal Lyman-Alpha array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E4B829A-1AEA-41C0-8C3B-2777DF46F4F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097" y="654276"/>
            <a:ext cx="3771315" cy="277472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Light reflection from metal PFCs complicate recycling measurement</a:t>
            </a:r>
          </a:p>
          <a:p>
            <a:r>
              <a:rPr lang="en-US" dirty="0"/>
              <a:t>20 Element AXUV photodiode array to measure Lyman-Alpha emission</a:t>
            </a:r>
          </a:p>
          <a:p>
            <a:r>
              <a:rPr lang="en-US" b="1" dirty="0"/>
              <a:t>Crucial for recycling measurement</a:t>
            </a:r>
          </a:p>
          <a:p>
            <a:r>
              <a:rPr lang="en-US" dirty="0"/>
              <a:t>Low reflection from Li and Li compounds at 121.6 nm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86071-625C-4762-AAED-AC08E565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379" y="903126"/>
            <a:ext cx="3533361" cy="111884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6E8FE3C-8E02-4A36-B179-1EC91E71B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980" y="2210420"/>
            <a:ext cx="5102160" cy="2922450"/>
          </a:xfrm>
          <a:prstGeom prst="rect">
            <a:avLst/>
          </a:prstGeom>
        </p:spPr>
      </p:pic>
      <p:pic>
        <p:nvPicPr>
          <p:cNvPr id="31746" name="Picture 2">
            <a:extLst>
              <a:ext uri="{FF2B5EF4-FFF2-40B4-BE49-F238E27FC236}">
                <a16:creationId xmlns:a16="http://schemas.microsoft.com/office/drawing/2014/main" id="{F71C1816-120F-49ED-969E-BAFA7BF92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677"/>
            <a:ext cx="3902971" cy="164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022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675117"/>
            <a:ext cx="8420100" cy="430708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Lithium Tokamak </a:t>
            </a:r>
            <a:r>
              <a:rPr lang="en-US" dirty="0" err="1"/>
              <a:t>eXperiment</a:t>
            </a:r>
            <a:r>
              <a:rPr lang="en-US" dirty="0"/>
              <a:t> (LTX) - Context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Surface analysis for Lithium Tokamak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eXperiment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β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Sample Exposure Probe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Lithium Plasma Facing Component (PFC) Evolution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Plasma Performance and correlation with PFC evolution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Recent diagnostic and operational upgrades to LTX-beta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Langmuir probe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Lyman-alpha array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Supersonic Gas injector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Newer lithium evaporators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Performance improvement with increased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lithiumization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Flat temperatures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Effective particle confinement time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Reduced Lyman-alpha emission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DEGAS2 analysis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New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Gkeyll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simulations inform on the impact of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collisionality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with increased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lithiumization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22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30"/>
            <a:ext cx="8542267" cy="531628"/>
          </a:xfrm>
        </p:spPr>
        <p:txBody>
          <a:bodyPr>
            <a:normAutofit/>
          </a:bodyPr>
          <a:lstStyle/>
          <a:p>
            <a:r>
              <a:rPr lang="en-US" dirty="0"/>
              <a:t>Supersonic Gas Injector -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E4B829A-1AEA-41C0-8C3B-2777DF46F4F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573" y="604742"/>
            <a:ext cx="3794862" cy="44149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Proximity of supersonic gas injector (SGI) valve to nozzle eliminates edge cooling from residual gas in line for conventional gas puffer</a:t>
            </a:r>
          </a:p>
          <a:p>
            <a:r>
              <a:rPr lang="en-US" dirty="0"/>
              <a:t>High levels of conventional gas puffing is incompatible with a hot – low recycling edge </a:t>
            </a:r>
          </a:p>
          <a:p>
            <a:r>
              <a:rPr lang="en-US" dirty="0"/>
              <a:t>Improvements include a double walled heatshield and a vortex tube for hot shells operation</a:t>
            </a:r>
          </a:p>
          <a:p>
            <a:r>
              <a:rPr lang="en-US" dirty="0"/>
              <a:t>Mounted vertically through a shell penetration closer to the high field side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10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97116B05-641C-4F5A-8B07-E4E4F816A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456" y="645974"/>
            <a:ext cx="3180840" cy="18841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96A030-375C-44AC-89A6-0EA4CCE6671A}"/>
              </a:ext>
            </a:extLst>
          </p:cNvPr>
          <p:cNvSpPr txBox="1"/>
          <p:nvPr/>
        </p:nvSpPr>
        <p:spPr>
          <a:xfrm>
            <a:off x="7560129" y="604742"/>
            <a:ext cx="139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SGI Nozzle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643C15-B4F8-4930-9EED-E5C0B04E4CAC}"/>
              </a:ext>
            </a:extLst>
          </p:cNvPr>
          <p:cNvGrpSpPr/>
          <p:nvPr/>
        </p:nvGrpSpPr>
        <p:grpSpPr>
          <a:xfrm>
            <a:off x="4837932" y="3652382"/>
            <a:ext cx="3180839" cy="1508882"/>
            <a:chOff x="5648535" y="3623988"/>
            <a:chExt cx="3180839" cy="15088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E124F31-ACBD-4F68-919C-F49F71654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906" t="33454" r="19420" b="33247"/>
            <a:stretch/>
          </p:blipFill>
          <p:spPr>
            <a:xfrm>
              <a:off x="5648535" y="3623988"/>
              <a:ext cx="3180839" cy="126829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257DA2-2DE7-4ABD-816E-F27BF5F2AF59}"/>
                </a:ext>
              </a:extLst>
            </p:cNvPr>
            <p:cNvSpPr txBox="1"/>
            <p:nvPr/>
          </p:nvSpPr>
          <p:spPr>
            <a:xfrm>
              <a:off x="6056825" y="4855871"/>
              <a:ext cx="27352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Final bellows mounted assembly 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7EB59F-C2E1-40F8-B52E-1F0FAC52AD6E}"/>
              </a:ext>
            </a:extLst>
          </p:cNvPr>
          <p:cNvGrpSpPr/>
          <p:nvPr/>
        </p:nvGrpSpPr>
        <p:grpSpPr>
          <a:xfrm>
            <a:off x="4497134" y="2396175"/>
            <a:ext cx="3694973" cy="1115315"/>
            <a:chOff x="5424089" y="2475797"/>
            <a:chExt cx="3694973" cy="11153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06FC6B-40B1-4AA5-805B-A4FF496CA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939" t="8395" r="864" b="7408"/>
            <a:stretch/>
          </p:blipFill>
          <p:spPr>
            <a:xfrm>
              <a:off x="7807969" y="2712889"/>
              <a:ext cx="1311093" cy="874062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043756E-8B3B-4E8A-9B24-9CFECBFCC9AC}"/>
                </a:ext>
              </a:extLst>
            </p:cNvPr>
            <p:cNvGrpSpPr/>
            <p:nvPr/>
          </p:nvGrpSpPr>
          <p:grpSpPr>
            <a:xfrm>
              <a:off x="5424089" y="2717050"/>
              <a:ext cx="1516101" cy="874062"/>
              <a:chOff x="5832241" y="2717050"/>
              <a:chExt cx="1516101" cy="87406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D5401F-61A1-4759-BE64-C744821B1A7F}"/>
                  </a:ext>
                </a:extLst>
              </p:cNvPr>
              <p:cNvSpPr txBox="1"/>
              <p:nvPr/>
            </p:nvSpPr>
            <p:spPr>
              <a:xfrm>
                <a:off x="6591548" y="2718004"/>
                <a:ext cx="75679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/>
                  <a:t>SGI Nozzle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20142C-6CE7-4715-B87C-4EF60FF37D92}"/>
                  </a:ext>
                </a:extLst>
              </p:cNvPr>
              <p:cNvSpPr txBox="1"/>
              <p:nvPr/>
            </p:nvSpPr>
            <p:spPr>
              <a:xfrm>
                <a:off x="6591548" y="3054790"/>
                <a:ext cx="75679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/>
                  <a:t>Heat shield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352C535-C21A-4FAF-A0A4-67CA83E693B6}"/>
                  </a:ext>
                </a:extLst>
              </p:cNvPr>
              <p:cNvSpPr txBox="1"/>
              <p:nvPr/>
            </p:nvSpPr>
            <p:spPr>
              <a:xfrm>
                <a:off x="6591548" y="3366913"/>
                <a:ext cx="75679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/>
                  <a:t>PV-10 housing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4611BAE-6797-46A7-974A-11958925B22C}"/>
                  </a:ext>
                </a:extLst>
              </p:cNvPr>
              <p:cNvGrpSpPr/>
              <p:nvPr/>
            </p:nvGrpSpPr>
            <p:grpSpPr>
              <a:xfrm>
                <a:off x="5832241" y="2717050"/>
                <a:ext cx="1191452" cy="874062"/>
                <a:chOff x="5832241" y="2717050"/>
                <a:chExt cx="1191452" cy="874062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9F3129CC-B7CC-4BCD-9204-52B5390BF8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6872" t="10749" r="29095" b="18889"/>
                <a:stretch/>
              </p:blipFill>
              <p:spPr>
                <a:xfrm>
                  <a:off x="5832241" y="2717050"/>
                  <a:ext cx="820491" cy="874062"/>
                </a:xfrm>
                <a:prstGeom prst="rect">
                  <a:avLst/>
                </a:prstGeom>
              </p:spPr>
            </p:pic>
            <p:cxnSp>
              <p:nvCxnSpPr>
                <p:cNvPr id="16" name="Connector: Elbow 15">
                  <a:extLst>
                    <a:ext uri="{FF2B5EF4-FFF2-40B4-BE49-F238E27FC236}">
                      <a16:creationId xmlns:a16="http://schemas.microsoft.com/office/drawing/2014/main" id="{3FBD18AC-C415-4199-9A1C-74E1890D9B93}"/>
                    </a:ext>
                  </a:extLst>
                </p:cNvPr>
                <p:cNvCxnSpPr>
                  <a:stCxn id="19" idx="2"/>
                </p:cNvCxnSpPr>
                <p:nvPr/>
              </p:nvCxnSpPr>
              <p:spPr>
                <a:xfrm rot="5400000">
                  <a:off x="6603838" y="2625570"/>
                  <a:ext cx="73619" cy="658597"/>
                </a:xfrm>
                <a:prstGeom prst="bentConnector2">
                  <a:avLst/>
                </a:prstGeom>
                <a:ln w="12700">
                  <a:tailEnd type="triangle"/>
                </a:ln>
                <a:effectLst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or: Elbow 22">
                  <a:extLst>
                    <a:ext uri="{FF2B5EF4-FFF2-40B4-BE49-F238E27FC236}">
                      <a16:creationId xmlns:a16="http://schemas.microsoft.com/office/drawing/2014/main" id="{5BE38D7F-797D-446E-8169-43721E9C96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49887" y="3228329"/>
                  <a:ext cx="370960" cy="89628"/>
                </a:xfrm>
                <a:prstGeom prst="bentConnector3">
                  <a:avLst>
                    <a:gd name="adj1" fmla="val -907"/>
                  </a:avLst>
                </a:prstGeom>
                <a:ln w="12700">
                  <a:tailEnd type="triangle"/>
                </a:ln>
                <a:effectLst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or: Elbow 25">
                  <a:extLst>
                    <a:ext uri="{FF2B5EF4-FFF2-40B4-BE49-F238E27FC236}">
                      <a16:creationId xmlns:a16="http://schemas.microsoft.com/office/drawing/2014/main" id="{D55629B4-698F-41C5-ADCA-C877DC9557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6182140" y="3428385"/>
                  <a:ext cx="841553" cy="96651"/>
                </a:xfrm>
                <a:prstGeom prst="bentConnector3">
                  <a:avLst>
                    <a:gd name="adj1" fmla="val 50000"/>
                  </a:avLst>
                </a:prstGeom>
                <a:ln w="12700">
                  <a:tailEnd type="triangle"/>
                </a:ln>
                <a:effectLst/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6CA68B-9A6D-401D-B28E-142C4FEB033D}"/>
                </a:ext>
              </a:extLst>
            </p:cNvPr>
            <p:cNvSpPr txBox="1"/>
            <p:nvPr/>
          </p:nvSpPr>
          <p:spPr>
            <a:xfrm>
              <a:off x="6927384" y="3378511"/>
              <a:ext cx="88058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Cooling channel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41C31E7-6195-43FB-87F3-417E6CBBA887}"/>
                </a:ext>
              </a:extLst>
            </p:cNvPr>
            <p:cNvSpPr txBox="1"/>
            <p:nvPr/>
          </p:nvSpPr>
          <p:spPr>
            <a:xfrm>
              <a:off x="7169827" y="3163811"/>
              <a:ext cx="37096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T/C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5531EB-E535-4196-A75A-0642C7CBADCE}"/>
                </a:ext>
              </a:extLst>
            </p:cNvPr>
            <p:cNvSpPr txBox="1"/>
            <p:nvPr/>
          </p:nvSpPr>
          <p:spPr>
            <a:xfrm>
              <a:off x="8107218" y="2475797"/>
              <a:ext cx="57275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Gas inlet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B3B4DC5-DEEF-4E00-97D8-038DD01C9CF7}"/>
                </a:ext>
              </a:extLst>
            </p:cNvPr>
            <p:cNvSpPr txBox="1"/>
            <p:nvPr/>
          </p:nvSpPr>
          <p:spPr>
            <a:xfrm>
              <a:off x="6967098" y="2857215"/>
              <a:ext cx="57275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Trigger</a:t>
              </a:r>
            </a:p>
          </p:txBody>
        </p: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CDB17EC4-6600-4A26-B546-2197F0D25CA4}"/>
                </a:ext>
              </a:extLst>
            </p:cNvPr>
            <p:cNvCxnSpPr>
              <a:cxnSpLocks/>
              <a:stCxn id="33" idx="3"/>
              <a:endCxn id="13" idx="1"/>
            </p:cNvCxnSpPr>
            <p:nvPr/>
          </p:nvCxnSpPr>
          <p:spPr>
            <a:xfrm>
              <a:off x="7539854" y="2957243"/>
              <a:ext cx="268115" cy="192677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78D5A551-BDF3-4A55-A38A-8BBB93BAF5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8477" y="3228329"/>
              <a:ext cx="406960" cy="16168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Connector: Elbow 42">
              <a:extLst>
                <a:ext uri="{FF2B5EF4-FFF2-40B4-BE49-F238E27FC236}">
                  <a16:creationId xmlns:a16="http://schemas.microsoft.com/office/drawing/2014/main" id="{664A848B-D0AA-40B4-BAAA-D3EAF226A8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5734" y="3149920"/>
              <a:ext cx="747862" cy="320339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id="{6250E390-3FCF-4731-BBDF-BC7F174E50C7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 rot="16200000" flipH="1">
              <a:off x="8289245" y="2780202"/>
              <a:ext cx="357374" cy="148673"/>
            </a:xfrm>
            <a:prstGeom prst="bentConnector3">
              <a:avLst>
                <a:gd name="adj1" fmla="val 50000"/>
              </a:avLst>
            </a:prstGeom>
            <a:ln w="12700">
              <a:tailEnd type="triangle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0861D4-5F4E-4449-9B91-A22A4E3926B7}"/>
              </a:ext>
            </a:extLst>
          </p:cNvPr>
          <p:cNvCxnSpPr/>
          <p:nvPr/>
        </p:nvCxnSpPr>
        <p:spPr>
          <a:xfrm>
            <a:off x="4505567" y="659948"/>
            <a:ext cx="463826" cy="0"/>
          </a:xfrm>
          <a:prstGeom prst="line">
            <a:avLst/>
          </a:prstGeom>
          <a:ln w="635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19C26F-4046-4734-B944-E3B290370A1B}"/>
              </a:ext>
            </a:extLst>
          </p:cNvPr>
          <p:cNvGrpSpPr/>
          <p:nvPr/>
        </p:nvGrpSpPr>
        <p:grpSpPr>
          <a:xfrm>
            <a:off x="3901622" y="536838"/>
            <a:ext cx="3173176" cy="1983656"/>
            <a:chOff x="1564994" y="3040700"/>
            <a:chExt cx="3173176" cy="198365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FDCFBE3-D774-450A-B032-A2C695B85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4994" y="3317957"/>
              <a:ext cx="1930472" cy="170639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7F18EFB-F6F1-4F38-AFD7-E7A873A68220}"/>
                </a:ext>
              </a:extLst>
            </p:cNvPr>
            <p:cNvSpPr/>
            <p:nvPr/>
          </p:nvSpPr>
          <p:spPr>
            <a:xfrm>
              <a:off x="2071757" y="3149921"/>
              <a:ext cx="97182" cy="417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792578-AACC-444A-AA60-211BF339A606}"/>
                </a:ext>
              </a:extLst>
            </p:cNvPr>
            <p:cNvSpPr txBox="1"/>
            <p:nvPr/>
          </p:nvSpPr>
          <p:spPr>
            <a:xfrm>
              <a:off x="2588171" y="3040700"/>
              <a:ext cx="21499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SGI location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901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71F01-CD81-4ABE-BF8D-59DB55C5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 Evaporators for LTX-beta – Mark-I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EFD68-CB2B-4D7D-995C-CB235D31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5EC355-9E2C-4FCB-8665-B2937DD96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0410" y="2473991"/>
            <a:ext cx="2329542" cy="245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3ABE01-0F9F-4F55-A741-B246C7FB4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95" y="2825463"/>
            <a:ext cx="3458704" cy="1982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69E80F-D033-4FC0-B266-596213668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48" y="697742"/>
            <a:ext cx="3052166" cy="2089771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A93C349-9406-44F5-B790-5E024E4A8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50" y="1520876"/>
            <a:ext cx="2855931" cy="203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97025" indent="-569913"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Few minutes per evaporation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1-1.5 </a:t>
            </a:r>
            <a:r>
              <a:rPr lang="en-US" altLang="en-US" sz="20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Hr</a:t>
            </a:r>
            <a:r>
              <a:rPr lang="en-US" altLang="en-US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 between evaporation and run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Point source approximation predicts most of the PFC covered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AE73F7-3B43-440E-898B-E431779E18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r="11972"/>
          <a:stretch/>
        </p:blipFill>
        <p:spPr>
          <a:xfrm>
            <a:off x="3106270" y="658556"/>
            <a:ext cx="2459833" cy="2031337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AA0EAE0-7862-4FBC-969B-EE74CE7F18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29639" y="959194"/>
          <a:ext cx="2116719" cy="412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0" name="Equation" r:id="rId7" imgW="977760" imgH="190440" progId="Equation.DSMT4">
                  <p:embed/>
                </p:oleObj>
              </mc:Choice>
              <mc:Fallback>
                <p:oleObj name="Equation" r:id="rId7" imgW="977760" imgH="1904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AA0EAE0-7862-4FBC-969B-EE74CE7F18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29639" y="959194"/>
                        <a:ext cx="2116719" cy="412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0971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71F01-CD81-4ABE-BF8D-59DB55C5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 Evaporators for LTX-beta – Mark-II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EFD68-CB2B-4D7D-995C-CB235D31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5EC355-9E2C-4FCB-8665-B2937DD96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0410" y="2473991"/>
            <a:ext cx="2329542" cy="245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3ABE01-0F9F-4F55-A741-B246C7FB4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95" y="2825463"/>
            <a:ext cx="3458704" cy="1982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69E80F-D033-4FC0-B266-596213668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48" y="697742"/>
            <a:ext cx="3052166" cy="2089771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A93C349-9406-44F5-B790-5E024E4A8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50" y="1241319"/>
            <a:ext cx="3051078" cy="323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97025" indent="-569913"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New lithium evaporators. 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Few minutes per evaporation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1-1.5 </a:t>
            </a:r>
            <a:r>
              <a:rPr lang="en-US" altLang="en-US" sz="20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Hr</a:t>
            </a:r>
            <a:r>
              <a:rPr lang="en-US" altLang="en-US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 between evaporation and run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Point source approximation predicts most of the PFC covered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AE73F7-3B43-440E-898B-E431779E18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r="11972"/>
          <a:stretch/>
        </p:blipFill>
        <p:spPr>
          <a:xfrm>
            <a:off x="3106270" y="658556"/>
            <a:ext cx="2459833" cy="2031337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9EC99817-8DDF-433C-BC6E-5E033EF96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7856" y="2244124"/>
            <a:ext cx="4349063" cy="289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87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675117"/>
            <a:ext cx="8420100" cy="4307081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Lithium Tokamak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eXperiment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(LTX) - Context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Surface analysis for Lithium Tokamak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eXperiment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β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Sample Exposure Probe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Lithium Plasma Facing Component (PFC) Evolution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Plasma Performance and correlation with PFC evolution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Recent diagnostic and operational upgrades to LTX-beta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Langmuir probe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Lyman-alpha array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Supersonic Gas injector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Newer lithium evaporators</a:t>
            </a:r>
          </a:p>
          <a:p>
            <a:r>
              <a:rPr lang="en-US" dirty="0"/>
              <a:t>Performance improvement with increased </a:t>
            </a:r>
            <a:r>
              <a:rPr lang="en-US" dirty="0" err="1"/>
              <a:t>lithiumization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Flat temperatures</a:t>
            </a:r>
          </a:p>
          <a:p>
            <a:pPr lvl="1"/>
            <a:r>
              <a:rPr lang="en-US" dirty="0"/>
              <a:t>Effective particle confinement time</a:t>
            </a:r>
          </a:p>
          <a:p>
            <a:pPr lvl="1"/>
            <a:r>
              <a:rPr lang="en-US" dirty="0"/>
              <a:t>Reduced Lyman-alpha emission</a:t>
            </a:r>
          </a:p>
          <a:p>
            <a:pPr lvl="1"/>
            <a:r>
              <a:rPr lang="en-US" dirty="0"/>
              <a:t>DEGAS2 analysis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New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Gkeyll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simulations inform on the impact of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collisionality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with increased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lithiumization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35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71F01-CD81-4ABE-BF8D-59DB55C5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Plasma performance improves with thicker lithium coatings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EFD68-CB2B-4D7D-995C-CB235D31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A3B6-E404-40B5-BB7B-0AE45A2C77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* Previous lithium evaporation of about 322 mg with median thickness of about 50 nm was 5 weeks prior.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50DBB1-86EA-4E10-A2D5-C358C1CB7AAD}"/>
              </a:ext>
            </a:extLst>
          </p:cNvPr>
          <p:cNvSpPr txBox="1"/>
          <p:nvPr/>
        </p:nvSpPr>
        <p:spPr>
          <a:xfrm>
            <a:off x="1146021" y="3015419"/>
            <a:ext cx="96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 Li*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CC751D-D81D-46F6-9914-0D8EBDF6A53E}"/>
              </a:ext>
            </a:extLst>
          </p:cNvPr>
          <p:cNvSpPr txBox="1"/>
          <p:nvPr/>
        </p:nvSpPr>
        <p:spPr>
          <a:xfrm>
            <a:off x="3713520" y="3026151"/>
            <a:ext cx="197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322 mg Li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C838B5-8275-4EB3-AAAF-379F965A3651}"/>
              </a:ext>
            </a:extLst>
          </p:cNvPr>
          <p:cNvSpPr txBox="1"/>
          <p:nvPr/>
        </p:nvSpPr>
        <p:spPr>
          <a:xfrm>
            <a:off x="6863884" y="3033156"/>
            <a:ext cx="197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863 mg Li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6670F4-8C4B-4386-AE81-44CDAB97E9CC}"/>
              </a:ext>
            </a:extLst>
          </p:cNvPr>
          <p:cNvGrpSpPr/>
          <p:nvPr/>
        </p:nvGrpSpPr>
        <p:grpSpPr>
          <a:xfrm>
            <a:off x="3259195" y="595237"/>
            <a:ext cx="6702062" cy="2579513"/>
            <a:chOff x="4774088" y="2654996"/>
            <a:chExt cx="5204951" cy="21792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8292DB2-0EA9-46C6-A8EB-70C226212185}"/>
                </a:ext>
              </a:extLst>
            </p:cNvPr>
            <p:cNvGrpSpPr/>
            <p:nvPr/>
          </p:nvGrpSpPr>
          <p:grpSpPr>
            <a:xfrm>
              <a:off x="4774088" y="2654996"/>
              <a:ext cx="4655331" cy="2179258"/>
              <a:chOff x="4774088" y="2654996"/>
              <a:chExt cx="4655331" cy="217925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15CC8B-A093-4D1F-BD15-5D60C57D3384}"/>
                  </a:ext>
                </a:extLst>
              </p:cNvPr>
              <p:cNvSpPr txBox="1"/>
              <p:nvPr/>
            </p:nvSpPr>
            <p:spPr>
              <a:xfrm>
                <a:off x="4774088" y="2654996"/>
                <a:ext cx="465533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Core density and temperatures at peak density t=468 msec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D451539-CE36-47D3-80CD-FD8791DB61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4299" t="8967" r="14326"/>
              <a:stretch/>
            </p:blipFill>
            <p:spPr>
              <a:xfrm>
                <a:off x="6359138" y="3272896"/>
                <a:ext cx="1394833" cy="1546754"/>
              </a:xfrm>
              <a:prstGeom prst="rect">
                <a:avLst/>
              </a:prstGeom>
            </p:spPr>
          </p:pic>
          <p:pic>
            <p:nvPicPr>
              <p:cNvPr id="33798" name="Picture 6">
                <a:extLst>
                  <a:ext uri="{FF2B5EF4-FFF2-40B4-BE49-F238E27FC236}">
                    <a16:creationId xmlns:a16="http://schemas.microsoft.com/office/drawing/2014/main" id="{CD23CD1A-C7D9-4394-9A44-17E5A346C6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197" t="9506" r="13674"/>
              <a:stretch/>
            </p:blipFill>
            <p:spPr bwMode="auto">
              <a:xfrm>
                <a:off x="7753971" y="3284543"/>
                <a:ext cx="1359042" cy="15070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198CEB6-807E-4EF2-B6BE-0685DFA525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3517" t="8699" r="13766"/>
              <a:stretch/>
            </p:blipFill>
            <p:spPr>
              <a:xfrm>
                <a:off x="4896182" y="3258292"/>
                <a:ext cx="1462956" cy="157596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3E9D168-0E8D-409E-A0EC-0126A0079FB2}"/>
                  </a:ext>
                </a:extLst>
              </p:cNvPr>
              <p:cNvSpPr txBox="1"/>
              <p:nvPr/>
            </p:nvSpPr>
            <p:spPr>
              <a:xfrm>
                <a:off x="5264125" y="2926203"/>
                <a:ext cx="10950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Old Li*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909700B-7557-4E8E-8201-0EEB516DBFDD}"/>
                  </a:ext>
                </a:extLst>
              </p:cNvPr>
              <p:cNvSpPr txBox="1"/>
              <p:nvPr/>
            </p:nvSpPr>
            <p:spPr>
              <a:xfrm>
                <a:off x="6197383" y="2884401"/>
                <a:ext cx="19729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322 mg Li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F0D9B9A-AEBF-4D71-929A-30F8CD67544F}"/>
                </a:ext>
              </a:extLst>
            </p:cNvPr>
            <p:cNvSpPr txBox="1"/>
            <p:nvPr/>
          </p:nvSpPr>
          <p:spPr>
            <a:xfrm>
              <a:off x="8006122" y="2903564"/>
              <a:ext cx="1972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863 mg Li</a:t>
              </a:r>
            </a:p>
          </p:txBody>
        </p:sp>
      </p:grpSp>
      <p:sp>
        <p:nvSpPr>
          <p:cNvPr id="27" name="Text Box 4">
            <a:extLst>
              <a:ext uri="{FF2B5EF4-FFF2-40B4-BE49-F238E27FC236}">
                <a16:creationId xmlns:a16="http://schemas.microsoft.com/office/drawing/2014/main" id="{1C0AB642-E390-4AA1-A56F-AA97A7CC9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58" y="595237"/>
            <a:ext cx="3414034" cy="252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97025" indent="-569913"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/>
                </a:solidFill>
                <a:latin typeface="Calibri Light" panose="020F0302020204030204" pitchFamily="34" charset="0"/>
              </a:rPr>
              <a:t>Plasma current increases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/>
                </a:solidFill>
                <a:latin typeface="Calibri Light" panose="020F0302020204030204" pitchFamily="34" charset="0"/>
              </a:rPr>
              <a:t>Peak density reduces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/>
                </a:solidFill>
                <a:latin typeface="Calibri Light" panose="020F0302020204030204" pitchFamily="34" charset="0"/>
              </a:rPr>
              <a:t>Density decay time reduces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/>
                </a:solidFill>
                <a:latin typeface="Calibri Light" panose="020F0302020204030204" pitchFamily="34" charset="0"/>
              </a:rPr>
              <a:t>Shots last longer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/>
                </a:solidFill>
                <a:latin typeface="Calibri Light" panose="020F0302020204030204" pitchFamily="34" charset="0"/>
              </a:rPr>
              <a:t>Temperature profiles relax and become more flat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200" dirty="0">
                <a:solidFill>
                  <a:schemeClr val="tx1"/>
                </a:solidFill>
                <a:latin typeface="Calibri Light" panose="020F0302020204030204" pitchFamily="34" charset="0"/>
              </a:rPr>
              <a:t>Edge densities drop</a:t>
            </a:r>
          </a:p>
        </p:txBody>
      </p:sp>
      <p:pic>
        <p:nvPicPr>
          <p:cNvPr id="28" name="Picture 27" descr="Chart, histogram&#10;&#10;Description automatically generated">
            <a:extLst>
              <a:ext uri="{FF2B5EF4-FFF2-40B4-BE49-F238E27FC236}">
                <a16:creationId xmlns:a16="http://schemas.microsoft.com/office/drawing/2014/main" id="{C8423173-C5E9-466E-A108-BAFF7B738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42191"/>
            <a:ext cx="2986855" cy="1493428"/>
          </a:xfrm>
          <a:prstGeom prst="rect">
            <a:avLst/>
          </a:prstGeom>
        </p:spPr>
      </p:pic>
      <p:pic>
        <p:nvPicPr>
          <p:cNvPr id="29" name="Picture 28" descr="Chart, diagram&#10;&#10;Description automatically generated">
            <a:extLst>
              <a:ext uri="{FF2B5EF4-FFF2-40B4-BE49-F238E27FC236}">
                <a16:creationId xmlns:a16="http://schemas.microsoft.com/office/drawing/2014/main" id="{669642BF-60DC-4655-83D7-28C4D6AA7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855" y="3442190"/>
            <a:ext cx="2986855" cy="1493428"/>
          </a:xfrm>
          <a:prstGeom prst="rect">
            <a:avLst/>
          </a:prstGeom>
        </p:spPr>
      </p:pic>
      <p:pic>
        <p:nvPicPr>
          <p:cNvPr id="30" name="Picture 29" descr="Chart, diagram, histogram&#10;&#10;Description automatically generated">
            <a:extLst>
              <a:ext uri="{FF2B5EF4-FFF2-40B4-BE49-F238E27FC236}">
                <a16:creationId xmlns:a16="http://schemas.microsoft.com/office/drawing/2014/main" id="{48AE8A32-9663-4328-A9CA-9E7B236D3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077" y="3426068"/>
            <a:ext cx="3060976" cy="153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98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71F01-CD81-4ABE-BF8D-59DB55C5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Effective particle confinement time reduces with increased </a:t>
            </a:r>
            <a:r>
              <a:rPr lang="en-US" dirty="0" err="1"/>
              <a:t>lithiumization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EFD68-CB2B-4D7D-995C-CB235D31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4">
                <a:extLst>
                  <a:ext uri="{FF2B5EF4-FFF2-40B4-BE49-F238E27FC236}">
                    <a16:creationId xmlns:a16="http://schemas.microsoft.com/office/drawing/2014/main" id="{1C0AB642-E390-4AA1-A56F-AA97A7CC9C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170" y="726215"/>
                <a:ext cx="4858926" cy="2236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597025" indent="-569913"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3013" indent="-227013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0213" indent="-227013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7413" indent="-227013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4613" indent="-227013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lvl="1">
                  <a:lnSpc>
                    <a:spcPct val="90000"/>
                  </a:lnSpc>
                  <a:buSzPct val="100000"/>
                </a:pPr>
                <a:r>
                  <a:rPr lang="en-US" altLang="en-US" sz="2000" dirty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Efficient edge fueling with a supersonic gas injector enables an effective particle confinement to be estimated.</a:t>
                </a:r>
              </a:p>
              <a:p>
                <a:pPr marL="0" lvl="1">
                  <a:lnSpc>
                    <a:spcPct val="90000"/>
                  </a:lnSpc>
                  <a:buSzPct val="100000"/>
                </a:pPr>
                <a:endParaRPr lang="en-US" altLang="en-US" sz="2000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  <a:p>
                <a:pPr marL="0" lvl="1">
                  <a:lnSpc>
                    <a:spcPct val="90000"/>
                  </a:lnSpc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func>
                        <m:funcPr>
                          <m:ctrlP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alt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en-US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en-US" sz="1400" b="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lvl="1">
                  <a:lnSpc>
                    <a:spcPct val="90000"/>
                  </a:lnSpc>
                  <a:buSzPct val="100000"/>
                </a:pPr>
                <a:r>
                  <a:rPr lang="en-US" altLang="en-US" sz="1400" b="0" i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where,</a:t>
                </a:r>
              </a:p>
              <a:p>
                <a:pPr marL="0" lvl="1">
                  <a:lnSpc>
                    <a:spcPct val="90000"/>
                  </a:lnSpc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  <m:sup>
                          <m:r>
                            <a:rPr lang="en-US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en-US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altLang="en-US" sz="1400" b="0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  <a:p>
                <a:pPr marL="0" lvl="1">
                  <a:lnSpc>
                    <a:spcPct val="90000"/>
                  </a:lnSpc>
                  <a:buSzPct val="100000"/>
                </a:pPr>
                <a:endParaRPr lang="en-US" altLang="en-US" sz="2000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7" name="Text Box 4">
                <a:extLst>
                  <a:ext uri="{FF2B5EF4-FFF2-40B4-BE49-F238E27FC236}">
                    <a16:creationId xmlns:a16="http://schemas.microsoft.com/office/drawing/2014/main" id="{1C0AB642-E390-4AA1-A56F-AA97A7CC9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170" y="726215"/>
                <a:ext cx="4858926" cy="2236399"/>
              </a:xfrm>
              <a:prstGeom prst="rect">
                <a:avLst/>
              </a:prstGeom>
              <a:blipFill>
                <a:blip r:embed="rId2"/>
                <a:stretch>
                  <a:fillRect l="-3137" t="-490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6C13A896-763A-480A-AF14-EFD064E99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096" y="543911"/>
            <a:ext cx="3115382" cy="2236399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94CD37DC-E4B9-4133-B836-904D50B67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02410"/>
            <a:ext cx="3179650" cy="2023414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83465E88-61AE-4385-A873-52337B599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175" y="3120086"/>
            <a:ext cx="3179650" cy="2023414"/>
          </a:xfrm>
          <a:prstGeom prst="rect">
            <a:avLst/>
          </a:prstGeom>
        </p:spPr>
      </p:pic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6DB2B88B-085D-443E-9CA1-BB2A71EEC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321" y="3120086"/>
            <a:ext cx="3179650" cy="20234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C7E4AC7-0892-48B6-B4A6-A0027242B4D8}"/>
              </a:ext>
            </a:extLst>
          </p:cNvPr>
          <p:cNvSpPr txBox="1"/>
          <p:nvPr/>
        </p:nvSpPr>
        <p:spPr>
          <a:xfrm>
            <a:off x="1076446" y="2861338"/>
            <a:ext cx="109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 Li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C247E0-9985-4BFC-9057-ECBE7D81A036}"/>
              </a:ext>
            </a:extLst>
          </p:cNvPr>
          <p:cNvSpPr txBox="1"/>
          <p:nvPr/>
        </p:nvSpPr>
        <p:spPr>
          <a:xfrm>
            <a:off x="3643946" y="2872070"/>
            <a:ext cx="197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322 mg Li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5F12E9-C5F1-451D-A8ED-191D1C79D5AB}"/>
              </a:ext>
            </a:extLst>
          </p:cNvPr>
          <p:cNvSpPr txBox="1"/>
          <p:nvPr/>
        </p:nvSpPr>
        <p:spPr>
          <a:xfrm>
            <a:off x="6972541" y="2872070"/>
            <a:ext cx="197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863 mg Li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F25B027-9752-4F3B-B304-8A2C361FFAE7}"/>
              </a:ext>
            </a:extLst>
          </p:cNvPr>
          <p:cNvCxnSpPr/>
          <p:nvPr/>
        </p:nvCxnSpPr>
        <p:spPr>
          <a:xfrm flipH="1">
            <a:off x="7412383" y="3706191"/>
            <a:ext cx="313634" cy="69353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745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71F01-CD81-4ABE-BF8D-59DB55C5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Effective particle confinement time reduces with increased </a:t>
            </a:r>
            <a:r>
              <a:rPr lang="en-US" dirty="0" err="1"/>
              <a:t>lithiumization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EFD68-CB2B-4D7D-995C-CB235D315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4">
                <a:extLst>
                  <a:ext uri="{FF2B5EF4-FFF2-40B4-BE49-F238E27FC236}">
                    <a16:creationId xmlns:a16="http://schemas.microsoft.com/office/drawing/2014/main" id="{1C0AB642-E390-4AA1-A56F-AA97A7CC9C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170" y="726215"/>
                <a:ext cx="4858926" cy="2236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597025" indent="-569913"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3013" indent="-227013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0213" indent="-227013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7413" indent="-227013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4613" indent="-227013" defTabSz="4556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547688" algn="l"/>
                    <a:tab pos="2743200" algn="l"/>
                    <a:tab pos="4935538" algn="l"/>
                    <a:tab pos="7129463" algn="l"/>
                    <a:tab pos="9323388" algn="l"/>
                    <a:tab pos="9601200" algn="l"/>
                    <a:tab pos="10058400" algn="l"/>
                    <a:tab pos="10515600" algn="l"/>
                    <a:tab pos="10972800" algn="l"/>
                    <a:tab pos="11430000" algn="l"/>
                    <a:tab pos="11887200" algn="l"/>
                    <a:tab pos="12344400" algn="l"/>
                    <a:tab pos="12801600" algn="l"/>
                    <a:tab pos="13258800" algn="l"/>
                    <a:tab pos="13716000" algn="l"/>
                  </a:tabLst>
                  <a:defRPr sz="85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lvl="1">
                  <a:lnSpc>
                    <a:spcPct val="90000"/>
                  </a:lnSpc>
                  <a:buSzPct val="100000"/>
                </a:pPr>
                <a:r>
                  <a:rPr lang="en-US" altLang="en-US" sz="2000" dirty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Efficient edge fueling with a supersonic gas injector enables an effective particle confinement to be estimated.</a:t>
                </a:r>
              </a:p>
              <a:p>
                <a:pPr marL="0" lvl="1">
                  <a:lnSpc>
                    <a:spcPct val="90000"/>
                  </a:lnSpc>
                  <a:buSzPct val="100000"/>
                </a:pPr>
                <a:endParaRPr lang="en-US" altLang="en-US" sz="2000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  <a:p>
                <a:pPr marL="0" lvl="1">
                  <a:lnSpc>
                    <a:spcPct val="90000"/>
                  </a:lnSpc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func>
                        <m:funcPr>
                          <m:ctrlP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en-US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alt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en-US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en-US" sz="1400" b="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lvl="1">
                  <a:lnSpc>
                    <a:spcPct val="90000"/>
                  </a:lnSpc>
                  <a:buSzPct val="100000"/>
                </a:pPr>
                <a:r>
                  <a:rPr lang="en-US" altLang="en-US" sz="1400" b="0" i="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where,</a:t>
                </a:r>
              </a:p>
              <a:p>
                <a:pPr marL="0" lvl="1">
                  <a:lnSpc>
                    <a:spcPct val="90000"/>
                  </a:lnSpc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  <m:sup>
                          <m:r>
                            <a:rPr lang="en-US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en-US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altLang="en-US" sz="1400" b="0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  <a:p>
                <a:pPr marL="0" lvl="1">
                  <a:lnSpc>
                    <a:spcPct val="90000"/>
                  </a:lnSpc>
                  <a:buSzPct val="100000"/>
                </a:pPr>
                <a:endParaRPr lang="en-US" altLang="en-US" sz="2000" dirty="0">
                  <a:solidFill>
                    <a:schemeClr val="tx1"/>
                  </a:solidFill>
                  <a:latin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27" name="Text Box 4">
                <a:extLst>
                  <a:ext uri="{FF2B5EF4-FFF2-40B4-BE49-F238E27FC236}">
                    <a16:creationId xmlns:a16="http://schemas.microsoft.com/office/drawing/2014/main" id="{1C0AB642-E390-4AA1-A56F-AA97A7CC9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170" y="726215"/>
                <a:ext cx="4858926" cy="2236399"/>
              </a:xfrm>
              <a:prstGeom prst="rect">
                <a:avLst/>
              </a:prstGeom>
              <a:blipFill>
                <a:blip r:embed="rId2"/>
                <a:stretch>
                  <a:fillRect l="-3137" t="-490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94CD37DC-E4B9-4133-B836-904D50B67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2410"/>
            <a:ext cx="3179650" cy="2023414"/>
          </a:xfrm>
          <a:prstGeom prst="rect">
            <a:avLst/>
          </a:prstGeom>
        </p:spPr>
      </p:pic>
      <p:pic>
        <p:nvPicPr>
          <p:cNvPr id="13" name="Picture 12" descr="Chart, histogram&#10;&#10;Description automatically generated">
            <a:extLst>
              <a:ext uri="{FF2B5EF4-FFF2-40B4-BE49-F238E27FC236}">
                <a16:creationId xmlns:a16="http://schemas.microsoft.com/office/drawing/2014/main" id="{83465E88-61AE-4385-A873-52337B599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175" y="3120086"/>
            <a:ext cx="3179650" cy="2023414"/>
          </a:xfrm>
          <a:prstGeom prst="rect">
            <a:avLst/>
          </a:prstGeom>
        </p:spPr>
      </p:pic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6DB2B88B-085D-443E-9CA1-BB2A71EEC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321" y="3120086"/>
            <a:ext cx="3179650" cy="202341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C7E4AC7-0892-48B6-B4A6-A0027242B4D8}"/>
              </a:ext>
            </a:extLst>
          </p:cNvPr>
          <p:cNvSpPr txBox="1"/>
          <p:nvPr/>
        </p:nvSpPr>
        <p:spPr>
          <a:xfrm>
            <a:off x="1076446" y="2861338"/>
            <a:ext cx="109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 Li*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C247E0-9985-4BFC-9057-ECBE7D81A036}"/>
              </a:ext>
            </a:extLst>
          </p:cNvPr>
          <p:cNvSpPr txBox="1"/>
          <p:nvPr/>
        </p:nvSpPr>
        <p:spPr>
          <a:xfrm>
            <a:off x="3643946" y="2872070"/>
            <a:ext cx="197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322 mg Li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5F12E9-C5F1-451D-A8ED-191D1C79D5AB}"/>
              </a:ext>
            </a:extLst>
          </p:cNvPr>
          <p:cNvSpPr txBox="1"/>
          <p:nvPr/>
        </p:nvSpPr>
        <p:spPr>
          <a:xfrm>
            <a:off x="6972541" y="2872070"/>
            <a:ext cx="197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863 mg Li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F25B027-9752-4F3B-B304-8A2C361FFAE7}"/>
              </a:ext>
            </a:extLst>
          </p:cNvPr>
          <p:cNvCxnSpPr/>
          <p:nvPr/>
        </p:nvCxnSpPr>
        <p:spPr>
          <a:xfrm flipH="1">
            <a:off x="7412383" y="3706191"/>
            <a:ext cx="313634" cy="69353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4">
            <a:extLst>
              <a:ext uri="{FF2B5EF4-FFF2-40B4-BE49-F238E27FC236}">
                <a16:creationId xmlns:a16="http://schemas.microsoft.com/office/drawing/2014/main" id="{CB9ADE83-856E-40B7-98CC-78EE2E72C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04" y="839187"/>
            <a:ext cx="2682673" cy="196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377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682FF-6CF8-4F3B-AC9D-C268DC8A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Lyman Alpha array intensity progressively reduces with more lithium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39FAEA-690E-4BD1-8E31-91E8EA151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1" name="Picture 20" descr="Chart, scatter chart&#10;&#10;Description automatically generated">
            <a:extLst>
              <a:ext uri="{FF2B5EF4-FFF2-40B4-BE49-F238E27FC236}">
                <a16:creationId xmlns:a16="http://schemas.microsoft.com/office/drawing/2014/main" id="{45C1B16B-D3F6-4CB4-AE55-A8017F2EF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13" y="2896039"/>
            <a:ext cx="3146445" cy="2247461"/>
          </a:xfrm>
          <a:prstGeom prst="rect">
            <a:avLst/>
          </a:prstGeom>
        </p:spPr>
      </p:pic>
      <p:pic>
        <p:nvPicPr>
          <p:cNvPr id="27" name="Picture 26" descr="Chart, histogram&#10;&#10;Description automatically generated">
            <a:extLst>
              <a:ext uri="{FF2B5EF4-FFF2-40B4-BE49-F238E27FC236}">
                <a16:creationId xmlns:a16="http://schemas.microsoft.com/office/drawing/2014/main" id="{0F90E5F7-4543-4376-9CFF-218182633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87"/>
          <a:stretch/>
        </p:blipFill>
        <p:spPr>
          <a:xfrm>
            <a:off x="4896593" y="543911"/>
            <a:ext cx="4155338" cy="2415981"/>
          </a:xfrm>
          <a:prstGeom prst="rect">
            <a:avLst/>
          </a:prstGeom>
        </p:spPr>
      </p:pic>
      <p:sp>
        <p:nvSpPr>
          <p:cNvPr id="28" name="Text Box 4">
            <a:extLst>
              <a:ext uri="{FF2B5EF4-FFF2-40B4-BE49-F238E27FC236}">
                <a16:creationId xmlns:a16="http://schemas.microsoft.com/office/drawing/2014/main" id="{A38C2DEC-6B67-4EFD-AF4B-8D35DE3EE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9" y="1805940"/>
            <a:ext cx="4464831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97025" indent="-569913"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Lyman-alpha array signal shows progressive reduction with increasing </a:t>
            </a:r>
            <a:r>
              <a:rPr lang="en-US" altLang="en-US" sz="16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lithiumization</a:t>
            </a:r>
            <a:r>
              <a:rPr lang="en-US" alt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 for the same fueling sequence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The decay rate of signal intensity after a puff is also seen to reduce with more lithium 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Comparing Lyman alpha signal intensities across different timepoints at similar line averaged density also shows a similar reduction, indicating a trend independent of density. </a:t>
            </a:r>
          </a:p>
          <a:p>
            <a:pPr marL="0" lvl="1">
              <a:lnSpc>
                <a:spcPct val="90000"/>
              </a:lnSpc>
              <a:buSzPct val="100000"/>
            </a:pPr>
            <a:endParaRPr lang="en-US" alt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B62C88-0182-4B5B-90D4-7564C730F453}"/>
              </a:ext>
            </a:extLst>
          </p:cNvPr>
          <p:cNvCxnSpPr>
            <a:cxnSpLocks/>
          </p:cNvCxnSpPr>
          <p:nvPr/>
        </p:nvCxnSpPr>
        <p:spPr>
          <a:xfrm>
            <a:off x="7078351" y="1540911"/>
            <a:ext cx="0" cy="5164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1532E32-1585-45AB-91CF-970571E2A72D}"/>
              </a:ext>
            </a:extLst>
          </p:cNvPr>
          <p:cNvSpPr txBox="1"/>
          <p:nvPr/>
        </p:nvSpPr>
        <p:spPr>
          <a:xfrm>
            <a:off x="6974262" y="2042559"/>
            <a:ext cx="1605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Most Li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B79849-336E-482D-96B8-FD4D0B1ECFAF}"/>
              </a:ext>
            </a:extLst>
          </p:cNvPr>
          <p:cNvSpPr txBox="1"/>
          <p:nvPr/>
        </p:nvSpPr>
        <p:spPr>
          <a:xfrm>
            <a:off x="6389156" y="1258309"/>
            <a:ext cx="1605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Least Li</a:t>
            </a:r>
          </a:p>
        </p:txBody>
      </p:sp>
    </p:spTree>
    <p:extLst>
      <p:ext uri="{BB962C8B-B14F-4D97-AF65-F5344CB8AC3E}">
        <p14:creationId xmlns:p14="http://schemas.microsoft.com/office/powerpoint/2010/main" val="93553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682FF-6CF8-4F3B-AC9D-C268DC8A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Lyman Alpha array intensity progressively reduces with more lithium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39FAEA-690E-4BD1-8E31-91E8EA151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8" name="Text Box 4">
            <a:extLst>
              <a:ext uri="{FF2B5EF4-FFF2-40B4-BE49-F238E27FC236}">
                <a16:creationId xmlns:a16="http://schemas.microsoft.com/office/drawing/2014/main" id="{A38C2DEC-6B67-4EFD-AF4B-8D35DE3EE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9" y="1805940"/>
            <a:ext cx="4464831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97025" indent="-569913"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Lyman-alpha array signal shows progressive reduction with increasing </a:t>
            </a:r>
            <a:r>
              <a:rPr lang="en-US" altLang="en-US" sz="1600" dirty="0" err="1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lithiumization</a:t>
            </a:r>
            <a:r>
              <a:rPr lang="en-US" altLang="en-US" sz="16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 for the same fueling sequence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The decay rate of signal intensity after a puff is also seen to reduce with more lithium 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  <a:latin typeface="Calibri Light" panose="020F0302020204030204" pitchFamily="34" charset="0"/>
              </a:rPr>
              <a:t>Comparing Lyman alpha signal intensities across different timepoints at similar line averaged density also shows a similar reduction, indicating a trend independent of density. </a:t>
            </a:r>
          </a:p>
          <a:p>
            <a:pPr marL="0" lvl="1">
              <a:lnSpc>
                <a:spcPct val="90000"/>
              </a:lnSpc>
              <a:buSzPct val="100000"/>
            </a:pPr>
            <a:endParaRPr lang="en-US" altLang="en-US" sz="16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5BB03415-9C34-40BB-8144-0101AC6F4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169" y="2896039"/>
            <a:ext cx="3146445" cy="2247460"/>
          </a:xfrm>
          <a:prstGeom prst="rect">
            <a:avLst/>
          </a:prstGeom>
        </p:spPr>
      </p:pic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ECEF935F-0783-4D8C-89DA-8F365D144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9" t="5140" r="7311"/>
          <a:stretch/>
        </p:blipFill>
        <p:spPr>
          <a:xfrm>
            <a:off x="5006784" y="543912"/>
            <a:ext cx="4137216" cy="240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362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682FF-6CF8-4F3B-AC9D-C268DC8AA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 profile measured using Thomson scattering and Langmuir probe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39FAEA-690E-4BD1-8E31-91E8EA151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16317-BEA9-4F0D-BBCE-4BF54B09F32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046AFBB-843E-4142-BFCF-E3C4390F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678204"/>
            <a:ext cx="9012630" cy="156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97025" indent="-569913"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Calibri Light" panose="020F0302020204030204" pitchFamily="34" charset="0"/>
              </a:rPr>
              <a:t>SOL density and temperature is approximated using an exponential decay fit using data from the main TVTS system and the low field side Langmuir probe. 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Calibri Light" panose="020F0302020204030204" pitchFamily="34" charset="0"/>
              </a:rPr>
              <a:t>Extrapolation of density decay from fit to TVTS data agrees well with the probe data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Calibri Light" panose="020F0302020204030204" pitchFamily="34" charset="0"/>
              </a:rPr>
              <a:t>Probe temperature measurement likely specious for hot edge, new low field side TS optics should solve this!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CBE3FACA-7566-4F2E-9039-85FD842D1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21496"/>
            <a:ext cx="3017306" cy="212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310670-1343-442F-9116-7D313AFFE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317" y="3021494"/>
            <a:ext cx="3017366" cy="2122005"/>
          </a:xfrm>
          <a:prstGeom prst="rect">
            <a:avLst/>
          </a:prstGeom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618A767D-634D-4A57-8654-8F8DB704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921" y="3021493"/>
            <a:ext cx="3017309" cy="212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DA99EA-AA97-44A9-91A2-0491453B5B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46"/>
          <a:stretch/>
        </p:blipFill>
        <p:spPr>
          <a:xfrm>
            <a:off x="7811814" y="2238548"/>
            <a:ext cx="1240474" cy="76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02C3BB-588F-4B6F-8353-659209F57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589" y="2253341"/>
            <a:ext cx="1132718" cy="773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1568AE-D361-4831-9324-2911DBAD3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7759" y="2253341"/>
            <a:ext cx="1102924" cy="7795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975F5A-63A7-4524-B0C5-80ABA477251D}"/>
              </a:ext>
            </a:extLst>
          </p:cNvPr>
          <p:cNvSpPr txBox="1"/>
          <p:nvPr/>
        </p:nvSpPr>
        <p:spPr>
          <a:xfrm>
            <a:off x="401213" y="2447336"/>
            <a:ext cx="109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 Li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AE2F85-926B-468E-8616-299738AFD0FB}"/>
              </a:ext>
            </a:extLst>
          </p:cNvPr>
          <p:cNvSpPr txBox="1"/>
          <p:nvPr/>
        </p:nvSpPr>
        <p:spPr>
          <a:xfrm>
            <a:off x="2968713" y="2458068"/>
            <a:ext cx="197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322 mg Li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201558-BD96-4B00-8661-932431973F98}"/>
              </a:ext>
            </a:extLst>
          </p:cNvPr>
          <p:cNvSpPr txBox="1"/>
          <p:nvPr/>
        </p:nvSpPr>
        <p:spPr>
          <a:xfrm>
            <a:off x="6297308" y="2458068"/>
            <a:ext cx="197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863 mg Li</a:t>
            </a:r>
          </a:p>
        </p:txBody>
      </p:sp>
    </p:spTree>
    <p:extLst>
      <p:ext uri="{BB962C8B-B14F-4D97-AF65-F5344CB8AC3E}">
        <p14:creationId xmlns:p14="http://schemas.microsoft.com/office/powerpoint/2010/main" val="3930475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30"/>
            <a:ext cx="8542267" cy="531628"/>
          </a:xfrm>
        </p:spPr>
        <p:txBody>
          <a:bodyPr>
            <a:normAutofit/>
          </a:bodyPr>
          <a:lstStyle/>
          <a:p>
            <a:r>
              <a:rPr lang="en-US" dirty="0"/>
              <a:t>LTX and LTX-beta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AA6112A-556A-41E1-8589-5EC1B036E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23" y="1136073"/>
            <a:ext cx="4084443" cy="2931048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8302FD9-E06B-431D-B510-2BBAFB06FB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145895"/>
              </p:ext>
            </p:extLst>
          </p:nvPr>
        </p:nvGraphicFramePr>
        <p:xfrm>
          <a:off x="89807" y="1231887"/>
          <a:ext cx="4206356" cy="26797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37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3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42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4518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LTX</a:t>
                      </a:r>
                      <a:endParaRPr lang="en-US" sz="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8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LTX-</a:t>
                      </a:r>
                      <a:r>
                        <a:rPr lang="el-GR" sz="8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endParaRPr lang="en-US" sz="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Planned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518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</a:t>
                      </a:r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Radius</a:t>
                      </a:r>
                      <a:endParaRPr lang="en-US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34 </a:t>
                      </a:r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40</a:t>
                      </a:r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518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Minor Radius</a:t>
                      </a:r>
                      <a:endParaRPr lang="en-US" sz="8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8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</a:t>
                      </a:r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cm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681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Vacuum</a:t>
                      </a:r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Pumping</a:t>
                      </a:r>
                      <a:endParaRPr lang="en-US" sz="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6,000 L/s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12,000 L/s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13,000 L/s +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844">
                <a:tc>
                  <a:txBody>
                    <a:bodyPr/>
                    <a:lstStyle/>
                    <a:p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 Heat/Evap/Cool time </a:t>
                      </a:r>
                      <a:endParaRPr lang="en-US" sz="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200/10/100 mins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10/10/10 mins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5/5/5 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518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Toroidal Field</a:t>
                      </a:r>
                      <a:endParaRPr lang="en-US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US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 – 0.2 T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 T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 T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518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</a:t>
                      </a:r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Current</a:t>
                      </a:r>
                      <a:endParaRPr lang="en-US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800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85 kA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140 kA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kA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681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Duration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800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shot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 ms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 </a:t>
                      </a:r>
                      <a:r>
                        <a:rPr lang="en-US" sz="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100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5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Power</a:t>
                      </a:r>
                      <a:endParaRPr lang="en-US" sz="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8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NBI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300 - 700 kW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300 - 700 kW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518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Duration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800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NBI</a:t>
                      </a:r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5-6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10-30 </a:t>
                      </a:r>
                      <a:r>
                        <a:rPr lang="en-US" sz="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</a:t>
                      </a:r>
                      <a:endParaRPr lang="en-US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12" name="Straight Connector 20">
            <a:extLst>
              <a:ext uri="{FF2B5EF4-FFF2-40B4-BE49-F238E27FC236}">
                <a16:creationId xmlns:a16="http://schemas.microsoft.com/office/drawing/2014/main" id="{4546A964-708B-40E1-BC9A-92BA8634B77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91526" y="3706200"/>
            <a:ext cx="1711779" cy="7256"/>
          </a:xfrm>
          <a:prstGeom prst="line">
            <a:avLst/>
          </a:prstGeom>
          <a:noFill/>
          <a:ln w="38100">
            <a:solidFill>
              <a:srgbClr val="FC0128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" name="TextBox 21">
            <a:extLst>
              <a:ext uri="{FF2B5EF4-FFF2-40B4-BE49-F238E27FC236}">
                <a16:creationId xmlns:a16="http://schemas.microsoft.com/office/drawing/2014/main" id="{31D33702-40CF-465D-9C4E-9B1F16BC3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212" y="3714282"/>
            <a:ext cx="900405" cy="30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5" rIns="68570" bIns="34285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rgbClr val="FF0000"/>
                </a:solidFill>
                <a:latin typeface="Arial" charset="0"/>
              </a:rPr>
              <a:t>1.4 m</a:t>
            </a:r>
          </a:p>
        </p:txBody>
      </p:sp>
    </p:spTree>
    <p:extLst>
      <p:ext uri="{BB962C8B-B14F-4D97-AF65-F5344CB8AC3E}">
        <p14:creationId xmlns:p14="http://schemas.microsoft.com/office/powerpoint/2010/main" val="2900219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E30B4-E4C2-48D7-98FA-2EAA5CF18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11815" cy="543910"/>
          </a:xfrm>
        </p:spPr>
        <p:txBody>
          <a:bodyPr/>
          <a:lstStyle/>
          <a:p>
            <a:r>
              <a:rPr lang="en-US" dirty="0"/>
              <a:t>DEGAS2 analysis yields low recycling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DFD7B-5A6E-4D41-9D98-7F87BC009D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63516" y="0"/>
            <a:ext cx="680483" cy="531628"/>
          </a:xfrm>
        </p:spPr>
        <p:txBody>
          <a:bodyPr/>
          <a:lstStyle/>
          <a:p>
            <a:fld id="{D7DB8F76-31D0-8E48-9A33-E79BFE0EA87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F9CE6E-37C1-44B1-9AC4-FB4F68AF5A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4154037" cy="4078670"/>
          </a:xfrm>
        </p:spPr>
        <p:txBody>
          <a:bodyPr/>
          <a:lstStyle/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Ignoring ion trapped fractions yields really low recycling coefficients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Overall trend of reduced recycling with increased </a:t>
            </a:r>
            <a:r>
              <a:rPr lang="en-US" altLang="en-US" sz="20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lithiumization</a:t>
            </a:r>
            <a:r>
              <a:rPr lang="en-US" altLang="en-US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 persists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Calibri Light" panose="020F0302020204030204" pitchFamily="34" charset="0"/>
              </a:rPr>
              <a:t>The trend agrees with other observations that indicate reduced recycling.</a:t>
            </a:r>
          </a:p>
          <a:p>
            <a:pPr marL="742950" lvl="2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Calibri Light" panose="020F0302020204030204" pitchFamily="34" charset="0"/>
              </a:rPr>
              <a:t>Reduced Lyman alpha emission reduction</a:t>
            </a:r>
          </a:p>
          <a:p>
            <a:pPr marL="742950" lvl="2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Calibri Light" panose="020F0302020204030204" pitchFamily="34" charset="0"/>
              </a:rPr>
              <a:t>Quicker density decay</a:t>
            </a:r>
          </a:p>
          <a:p>
            <a:pPr marL="742950" lvl="2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Calibri Light" panose="020F0302020204030204" pitchFamily="34" charset="0"/>
              </a:rPr>
              <a:t>Flat temperature profiles </a:t>
            </a:r>
            <a:endParaRPr lang="en-US" altLang="en-US" sz="18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lvl="1"/>
            <a:endParaRPr lang="en-US" dirty="0"/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3BF85E55-8719-4379-B9BB-50D7D3108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06" y="2916103"/>
            <a:ext cx="2997507" cy="222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56824404-6AD9-4F7D-BB79-34E1A1C8E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964" y="576103"/>
            <a:ext cx="1983635" cy="230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22C117F9-42AC-483F-949B-C05352512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57" y="736871"/>
            <a:ext cx="4464706" cy="162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97025" indent="-569913"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482725" lvl="2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73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675117"/>
            <a:ext cx="8420100" cy="4307081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Lithium Tokamak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eXperiment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(LTX) - Context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Surface analysis for Lithium Tokamak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eXperiment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-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β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Sample Exposure Probe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Lithium Plasma Facing Component (PFC) Evolution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Plasma Performance and correlation with PFC evolution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Recent diagnostic and operational upgrades to LTX-beta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Langmuir probe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Lyman-alpha array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Supersonic Gas injector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Newer lithium evaporators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Performance improvement with increased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lithiumization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Flat temperatures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Effective particle confinement time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Reduced Lyman-alpha emission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DEGAS2 analysis</a:t>
            </a:r>
          </a:p>
          <a:p>
            <a:r>
              <a:rPr lang="en-US" dirty="0"/>
              <a:t>New </a:t>
            </a:r>
            <a:r>
              <a:rPr lang="en-US" dirty="0" err="1"/>
              <a:t>Gkeyll</a:t>
            </a:r>
            <a:r>
              <a:rPr lang="en-US" dirty="0"/>
              <a:t> simulations inform on the impact of </a:t>
            </a:r>
            <a:r>
              <a:rPr lang="en-US" dirty="0" err="1"/>
              <a:t>collisionality</a:t>
            </a:r>
            <a:r>
              <a:rPr lang="en-US" dirty="0"/>
              <a:t> with increased </a:t>
            </a:r>
            <a:r>
              <a:rPr lang="en-US" dirty="0" err="1"/>
              <a:t>lithiumization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823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895D8FC-F22E-4ADF-AFEE-1C21639BF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928" y="1807889"/>
            <a:ext cx="5410928" cy="3317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863537-7447-4B8A-9721-E73F0E8E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Gkeyll</a:t>
            </a:r>
            <a:r>
              <a:rPr lang="en-US" dirty="0"/>
              <a:t> used for gyrokinetic simulations of open field lines in the SOL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B0473D-D02D-44E3-9CED-ADEC76E16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09C43E85-85E8-45A4-82F3-9FF4E3F04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3"/>
          <a:stretch/>
        </p:blipFill>
        <p:spPr bwMode="auto">
          <a:xfrm>
            <a:off x="6909305" y="602196"/>
            <a:ext cx="1581118" cy="198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7A3635-FCF5-4ED3-947C-79C65710F43B}"/>
              </a:ext>
            </a:extLst>
          </p:cNvPr>
          <p:cNvSpPr txBox="1"/>
          <p:nvPr/>
        </p:nvSpPr>
        <p:spPr>
          <a:xfrm>
            <a:off x="3999750" y="1829913"/>
            <a:ext cx="2599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Full simulation domain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1A0943-70F6-4F65-8F31-5F9137012F4C}"/>
              </a:ext>
            </a:extLst>
          </p:cNvPr>
          <p:cNvSpPr txBox="1"/>
          <p:nvPr/>
        </p:nvSpPr>
        <p:spPr>
          <a:xfrm>
            <a:off x="4555589" y="635213"/>
            <a:ext cx="259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Simulation domain collapsed on a poloidal cross-section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7B8C6B-CC9F-43DB-AF08-BD72C99DE64D}"/>
              </a:ext>
            </a:extLst>
          </p:cNvPr>
          <p:cNvSpPr txBox="1"/>
          <p:nvPr/>
        </p:nvSpPr>
        <p:spPr>
          <a:xfrm>
            <a:off x="396740" y="1238844"/>
            <a:ext cx="268275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Gkeyll</a:t>
            </a:r>
            <a:r>
              <a:rPr lang="en-US" sz="1400" dirty="0"/>
              <a:t> evolves the long-wavelength gyrokinetic equation.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Solved in 1D along the field line coupled with a field equation for potential.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Necessary due to long collisional mean-free paths in the SOL relative to the connection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Free parameter and convergence scans completed, able to match experimental data at midplane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9518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07A7B-E073-4404-9813-EA67CCE7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Collisionality</a:t>
            </a:r>
            <a:r>
              <a:rPr lang="en-US" dirty="0"/>
              <a:t> scans show reduced particle and heat flux with as </a:t>
            </a:r>
            <a:r>
              <a:rPr lang="en-US" dirty="0" err="1"/>
              <a:t>collisionality</a:t>
            </a:r>
            <a:r>
              <a:rPr lang="en-US" dirty="0"/>
              <a:t> is reduced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193AC2-7137-44C9-A630-EA095BAD8C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DDAB-6227-4849-9AFC-E833FE0DCB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3567184" cy="4078670"/>
          </a:xfrm>
        </p:spPr>
        <p:txBody>
          <a:bodyPr/>
          <a:lstStyle/>
          <a:p>
            <a:r>
              <a:rPr lang="en-US" dirty="0"/>
              <a:t>Numerically swept collision frequency</a:t>
            </a:r>
          </a:p>
          <a:p>
            <a:r>
              <a:rPr lang="en-US" dirty="0"/>
              <a:t>Midplane density increases with reduction in </a:t>
            </a:r>
            <a:r>
              <a:rPr lang="en-US" dirty="0" err="1"/>
              <a:t>collisionality</a:t>
            </a:r>
            <a:r>
              <a:rPr lang="en-US" dirty="0"/>
              <a:t> but edge density reduces</a:t>
            </a:r>
          </a:p>
          <a:p>
            <a:r>
              <a:rPr lang="en-US" dirty="0"/>
              <a:t>Temperature rises with reduction in </a:t>
            </a:r>
            <a:r>
              <a:rPr lang="en-US" dirty="0" err="1"/>
              <a:t>collisionality</a:t>
            </a:r>
            <a:r>
              <a:rPr lang="en-US" dirty="0"/>
              <a:t> </a:t>
            </a:r>
          </a:p>
          <a:p>
            <a:r>
              <a:rPr lang="en-US" dirty="0"/>
              <a:t>Particle and heat flux go down </a:t>
            </a: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B397BD45-E55A-477F-80F1-00C7A0751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906" y="740979"/>
            <a:ext cx="2568137" cy="44025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7ADB0D-720D-42B3-A36F-D9BCAEEFE90F}"/>
              </a:ext>
            </a:extLst>
          </p:cNvPr>
          <p:cNvSpPr txBox="1"/>
          <p:nvPr/>
        </p:nvSpPr>
        <p:spPr>
          <a:xfrm>
            <a:off x="4642467" y="521766"/>
            <a:ext cx="109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Old Li*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009F25-BFF7-435D-9FBD-4C6C45DE1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263" y="891098"/>
            <a:ext cx="2393136" cy="7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336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07A7B-E073-4404-9813-EA67CCE7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Collisionality</a:t>
            </a:r>
            <a:r>
              <a:rPr lang="en-US" dirty="0"/>
              <a:t> scans show reduced particle and heat flux as </a:t>
            </a:r>
            <a:r>
              <a:rPr lang="en-US" dirty="0" err="1"/>
              <a:t>collisionality</a:t>
            </a:r>
            <a:r>
              <a:rPr lang="en-US" dirty="0"/>
              <a:t> is reduced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193AC2-7137-44C9-A630-EA095BAD8C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DDAB-6227-4849-9AFC-E833FE0DCB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3459480" cy="40786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Numerically swept collision frequency</a:t>
            </a:r>
          </a:p>
          <a:p>
            <a:r>
              <a:rPr lang="en-US" dirty="0"/>
              <a:t>Midplane density increases with reduction in </a:t>
            </a:r>
            <a:r>
              <a:rPr lang="en-US" dirty="0" err="1"/>
              <a:t>collisionality</a:t>
            </a:r>
            <a:r>
              <a:rPr lang="en-US" dirty="0"/>
              <a:t> but edge density reduces, likely indicates trapping</a:t>
            </a:r>
          </a:p>
          <a:p>
            <a:r>
              <a:rPr lang="en-US" dirty="0"/>
              <a:t>Temperature rises with reduction in </a:t>
            </a:r>
            <a:r>
              <a:rPr lang="en-US" dirty="0" err="1"/>
              <a:t>collisionality</a:t>
            </a:r>
            <a:r>
              <a:rPr lang="en-US" dirty="0"/>
              <a:t> </a:t>
            </a:r>
          </a:p>
          <a:p>
            <a:r>
              <a:rPr lang="en-US" dirty="0"/>
              <a:t>Particle and heat flux go down</a:t>
            </a:r>
          </a:p>
          <a:p>
            <a:r>
              <a:rPr lang="en-US" dirty="0"/>
              <a:t>Introduction of lithium reduces collision frequency, note, the magnitudes on y axis are different 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430777D6-8417-4B41-A9DB-1FA7BD65E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906" y="740979"/>
            <a:ext cx="2568137" cy="4402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3D38E2-A731-4340-896E-602FB85A2926}"/>
              </a:ext>
            </a:extLst>
          </p:cNvPr>
          <p:cNvSpPr txBox="1"/>
          <p:nvPr/>
        </p:nvSpPr>
        <p:spPr>
          <a:xfrm>
            <a:off x="4642467" y="521766"/>
            <a:ext cx="109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Old Li*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5E6C9FA8-E68A-49F4-9660-3CE87CEEB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745" y="740979"/>
            <a:ext cx="2568138" cy="44025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3C321D-4260-4BC3-8882-601BC1A02402}"/>
              </a:ext>
            </a:extLst>
          </p:cNvPr>
          <p:cNvSpPr txBox="1"/>
          <p:nvPr/>
        </p:nvSpPr>
        <p:spPr>
          <a:xfrm>
            <a:off x="7264307" y="521766"/>
            <a:ext cx="109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863 mg</a:t>
            </a:r>
          </a:p>
        </p:txBody>
      </p:sp>
    </p:spTree>
    <p:extLst>
      <p:ext uri="{BB962C8B-B14F-4D97-AF65-F5344CB8AC3E}">
        <p14:creationId xmlns:p14="http://schemas.microsoft.com/office/powerpoint/2010/main" val="3721651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 direct in vacuum identification of Lithium compounds on a fusion reactor first wall</a:t>
            </a:r>
          </a:p>
          <a:p>
            <a:r>
              <a:rPr lang="en-US" dirty="0"/>
              <a:t>Li in tokamak Plasma Facing Components (PFCs) oxidizes to Li</a:t>
            </a:r>
            <a:r>
              <a:rPr lang="en-US" baseline="-25000" dirty="0"/>
              <a:t>2</a:t>
            </a:r>
            <a:r>
              <a:rPr lang="en-US" dirty="0"/>
              <a:t>O, which maintains favorable performance (like Li) by reducing impurities and recycling </a:t>
            </a:r>
          </a:p>
          <a:p>
            <a:r>
              <a:rPr lang="en-US" dirty="0"/>
              <a:t>Multiple diagnostic and operational upgrades to LTX-beta enable recycling analysis and SOL characterization</a:t>
            </a:r>
          </a:p>
          <a:p>
            <a:r>
              <a:rPr lang="en-US" dirty="0"/>
              <a:t>Recycling analysis with DEGAS2 and other indicators show reduced recycling coefficients as more lithium is evaporatively deposited on LTX PFC</a:t>
            </a:r>
          </a:p>
          <a:p>
            <a:r>
              <a:rPr lang="en-US" dirty="0"/>
              <a:t>New </a:t>
            </a:r>
            <a:r>
              <a:rPr lang="en-US" dirty="0" err="1"/>
              <a:t>Gkeyll</a:t>
            </a:r>
            <a:r>
              <a:rPr lang="en-US" dirty="0"/>
              <a:t> analysis shows favorable reduction in particle and heat flux to the walls with more </a:t>
            </a:r>
            <a:r>
              <a:rPr lang="en-US" dirty="0" err="1"/>
              <a:t>lithiumization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5416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76DB5-B385-4937-9D22-E84BEFE3E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9AE49E-66E2-4E9E-8D4A-F80DB2AC6F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6" name="Picture 2" descr="https://www.pppl.gov/sites/pppl/files/styles/news_lightbox/public/press-releases/highlighted-image/LTXU%20Group%20Photo_Final_001.jpg?itok=gH8Q6y2_">
            <a:extLst>
              <a:ext uri="{FF2B5EF4-FFF2-40B4-BE49-F238E27FC236}">
                <a16:creationId xmlns:a16="http://schemas.microsoft.com/office/drawing/2014/main" id="{260BC51F-A1F4-4130-BA1A-5EAFF434C868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35" y="741363"/>
            <a:ext cx="6117430" cy="40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079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D69D-091A-40E6-A289-0B5C88236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5C48F4-9F31-4776-9CBD-79967B6517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6DCD7-B495-4C23-8348-F0FCA7934E1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EC62C-9E1B-4819-BE7B-F2E94AA62E2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to change this, go to Insert &gt; Header and Footer...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29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E30B4-E4C2-48D7-98FA-2EAA5CF18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DEGAS2 analysis yields low recycling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DFD7B-5A6E-4D41-9D98-7F87BC009D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22C117F9-42AC-483F-949B-C05352512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93" y="648421"/>
            <a:ext cx="5245738" cy="437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597025" indent="-569913"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55613" eaLnBrk="0" fontAlgn="base" hangingPunct="0">
              <a:spcBef>
                <a:spcPct val="0"/>
              </a:spcBef>
              <a:spcAft>
                <a:spcPct val="0"/>
              </a:spcAft>
              <a:tabLst>
                <a:tab pos="547688" algn="l"/>
                <a:tab pos="2743200" algn="l"/>
                <a:tab pos="4935538" algn="l"/>
                <a:tab pos="7129463" algn="l"/>
                <a:tab pos="9323388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  <a:tab pos="13258800" algn="l"/>
                <a:tab pos="13716000" algn="l"/>
              </a:tabLst>
              <a:defRPr sz="85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  <a:latin typeface="Calibri Light" panose="020F0302020204030204" pitchFamily="34" charset="0"/>
              </a:rPr>
              <a:t>TRANSP indicated energy confinement time is within an error bar of the effective particle confinement time for lowest recycling case.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  <a:latin typeface="Calibri Light" panose="020F0302020204030204" pitchFamily="34" charset="0"/>
              </a:rPr>
              <a:t>Comparison of energy confinement time at peak density shows reduced energy confinement, likely due to much lower density for the low recycling case (almost half) </a:t>
            </a:r>
          </a:p>
          <a:p>
            <a:pPr marL="342900" lvl="1" indent="-3429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  <a:latin typeface="Calibri Light" panose="020F0302020204030204" pitchFamily="34" charset="0"/>
              </a:rPr>
              <a:t>Comparison of energy confinement time at constant density shows improved energy confinement with reduced recycling.</a:t>
            </a:r>
            <a:endParaRPr lang="en-US" altLang="en-US" sz="3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1599FE-8756-4CDF-8253-0DB5FD60BF2F}"/>
              </a:ext>
            </a:extLst>
          </p:cNvPr>
          <p:cNvGrpSpPr/>
          <p:nvPr/>
        </p:nvGrpSpPr>
        <p:grpSpPr>
          <a:xfrm>
            <a:off x="5635183" y="822050"/>
            <a:ext cx="1780603" cy="3972651"/>
            <a:chOff x="5591378" y="466826"/>
            <a:chExt cx="1780603" cy="39726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3D8CF9-25ED-4CD4-AF22-8BC0A930795E}"/>
                </a:ext>
              </a:extLst>
            </p:cNvPr>
            <p:cNvGrpSpPr/>
            <p:nvPr/>
          </p:nvGrpSpPr>
          <p:grpSpPr>
            <a:xfrm>
              <a:off x="5591378" y="466826"/>
              <a:ext cx="1699214" cy="2684175"/>
              <a:chOff x="5671561" y="466826"/>
              <a:chExt cx="1699214" cy="268417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EB1924B-4357-4D64-9E83-C9FBFED6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681888" y="759072"/>
                <a:ext cx="1663986" cy="1186033"/>
              </a:xfrm>
              <a:prstGeom prst="rect">
                <a:avLst/>
              </a:prstGeom>
            </p:spPr>
          </p:pic>
          <p:pic>
            <p:nvPicPr>
              <p:cNvPr id="39942" name="Picture 6">
                <a:extLst>
                  <a:ext uri="{FF2B5EF4-FFF2-40B4-BE49-F238E27FC236}">
                    <a16:creationId xmlns:a16="http://schemas.microsoft.com/office/drawing/2014/main" id="{276EC682-398A-4AAE-A125-8C8A84BCC5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1561" y="1964968"/>
                <a:ext cx="1684639" cy="11860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DD2EA8-9DDE-46D5-BC39-0DB41D05B104}"/>
                  </a:ext>
                </a:extLst>
              </p:cNvPr>
              <p:cNvSpPr txBox="1"/>
              <p:nvPr/>
            </p:nvSpPr>
            <p:spPr>
              <a:xfrm>
                <a:off x="5791577" y="466826"/>
                <a:ext cx="15791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Peak density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53A1D4-7D28-4784-8A81-12AE486F3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0005" y="3170864"/>
              <a:ext cx="1741976" cy="126861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B85225-633E-4A87-A968-0DE725E60A82}"/>
              </a:ext>
            </a:extLst>
          </p:cNvPr>
          <p:cNvGrpSpPr/>
          <p:nvPr/>
        </p:nvGrpSpPr>
        <p:grpSpPr>
          <a:xfrm>
            <a:off x="7253658" y="811352"/>
            <a:ext cx="1974248" cy="3972670"/>
            <a:chOff x="7169727" y="811352"/>
            <a:chExt cx="1974248" cy="39726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219BDE-058F-42D8-8DC5-538FB2338F44}"/>
                </a:ext>
              </a:extLst>
            </p:cNvPr>
            <p:cNvSpPr txBox="1"/>
            <p:nvPr/>
          </p:nvSpPr>
          <p:spPr>
            <a:xfrm>
              <a:off x="7169727" y="811352"/>
              <a:ext cx="1974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Constant density</a:t>
              </a:r>
            </a:p>
          </p:txBody>
        </p:sp>
        <p:pic>
          <p:nvPicPr>
            <p:cNvPr id="39944" name="Picture 8">
              <a:extLst>
                <a:ext uri="{FF2B5EF4-FFF2-40B4-BE49-F238E27FC236}">
                  <a16:creationId xmlns:a16="http://schemas.microsoft.com/office/drawing/2014/main" id="{D0D0BB6B-833A-42A4-A57B-DAFDE9EBB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038" y="3557165"/>
              <a:ext cx="1684639" cy="1226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954FAC-5294-4BB1-83CD-7A44F71F5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71038" y="2316826"/>
              <a:ext cx="1684639" cy="12403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2D4D84-416C-4304-88A4-E7B1BB9C0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79717" y="1099790"/>
              <a:ext cx="1663985" cy="1216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5836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30"/>
            <a:ext cx="8542267" cy="531628"/>
          </a:xfrm>
        </p:spPr>
        <p:txBody>
          <a:bodyPr>
            <a:normAutofit/>
          </a:bodyPr>
          <a:lstStyle/>
          <a:p>
            <a:r>
              <a:rPr lang="en-US" dirty="0"/>
              <a:t>Low field side Single Langmuir Probes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E4B829A-1AEA-41C0-8C3B-2777DF46F4F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097" y="654276"/>
            <a:ext cx="4072496" cy="1157190"/>
          </a:xfrm>
        </p:spPr>
        <p:txBody>
          <a:bodyPr>
            <a:norm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Last low field side probe blew up! – Spewed Aluminum everywhere</a:t>
            </a:r>
          </a:p>
        </p:txBody>
      </p:sp>
      <p:pic>
        <p:nvPicPr>
          <p:cNvPr id="47" name="Picture 46" descr="A picture containing small, mirror, sitting, hanging&#10;&#10;Description automatically generated">
            <a:extLst>
              <a:ext uri="{FF2B5EF4-FFF2-40B4-BE49-F238E27FC236}">
                <a16:creationId xmlns:a16="http://schemas.microsoft.com/office/drawing/2014/main" id="{11F7C9C6-9082-451D-937C-89733F923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409" y="569479"/>
            <a:ext cx="3300200" cy="2200133"/>
          </a:xfrm>
          <a:prstGeom prst="rect">
            <a:avLst/>
          </a:prstGeom>
        </p:spPr>
      </p:pic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741FFA4D-1377-41F8-BCDC-EE2A847D5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705" y="2841167"/>
            <a:ext cx="3663607" cy="229170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AEFD12E-7640-4D42-BB1D-162734CEE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"/>
          <a:stretch/>
        </p:blipFill>
        <p:spPr>
          <a:xfrm>
            <a:off x="213322" y="2136844"/>
            <a:ext cx="4267063" cy="288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14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LTX – Key experimental result – Hot edge, </a:t>
            </a:r>
            <a:r>
              <a:rPr lang="en-US" dirty="0" err="1"/>
              <a:t>collisionless</a:t>
            </a:r>
            <a:r>
              <a:rPr lang="en-US" dirty="0"/>
              <a:t> SOL, improved confinement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EEEDBC-D48F-4A14-B241-6B34DBCED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180" y="3789836"/>
            <a:ext cx="2273295" cy="1342420"/>
          </a:xfrm>
          <a:prstGeom prst="rect">
            <a:avLst/>
          </a:prstGeom>
        </p:spPr>
      </p:pic>
      <p:pic>
        <p:nvPicPr>
          <p:cNvPr id="20" name="Picture 19" descr="te_evol.pdf">
            <a:extLst>
              <a:ext uri="{FF2B5EF4-FFF2-40B4-BE49-F238E27FC236}">
                <a16:creationId xmlns:a16="http://schemas.microsoft.com/office/drawing/2014/main" id="{B8866DDE-A334-4206-9ECE-7D0708596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792" y="3639927"/>
            <a:ext cx="2408536" cy="13614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3FE2A6-990E-4FA5-B089-4B5331A97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992" y="2034524"/>
            <a:ext cx="1697080" cy="276177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633247E-9F9A-4C2A-A54C-008EBFF60A27}"/>
              </a:ext>
            </a:extLst>
          </p:cNvPr>
          <p:cNvSpPr/>
          <p:nvPr/>
        </p:nvSpPr>
        <p:spPr>
          <a:xfrm>
            <a:off x="45291" y="2881912"/>
            <a:ext cx="4128509" cy="75801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8A3BFBB-472D-4624-87B9-C66B62A9E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958" y="768544"/>
            <a:ext cx="321894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ts_profiles.pdf">
            <a:extLst>
              <a:ext uri="{FF2B5EF4-FFF2-40B4-BE49-F238E27FC236}">
                <a16:creationId xmlns:a16="http://schemas.microsoft.com/office/drawing/2014/main" id="{49465869-BCD2-4CBE-A9F1-D4677D01CB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8" t="-795" r="41690" b="795"/>
          <a:stretch/>
        </p:blipFill>
        <p:spPr>
          <a:xfrm>
            <a:off x="70915" y="2060792"/>
            <a:ext cx="1613227" cy="258807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BD5D79D-0B64-4694-BEAE-B3879DDEF7BD}"/>
              </a:ext>
            </a:extLst>
          </p:cNvPr>
          <p:cNvCxnSpPr/>
          <p:nvPr/>
        </p:nvCxnSpPr>
        <p:spPr>
          <a:xfrm flipH="1">
            <a:off x="1166142" y="1730189"/>
            <a:ext cx="1034850" cy="3306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57DDB9-C80D-48A0-8C70-CFF2BD966A02}"/>
              </a:ext>
            </a:extLst>
          </p:cNvPr>
          <p:cNvCxnSpPr>
            <a:endCxn id="21" idx="0"/>
          </p:cNvCxnSpPr>
          <p:nvPr/>
        </p:nvCxnSpPr>
        <p:spPr>
          <a:xfrm>
            <a:off x="2712554" y="1730189"/>
            <a:ext cx="336978" cy="3043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189B8186-906E-4EDB-BAF8-455429A8ECB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54620" y="642498"/>
            <a:ext cx="4552708" cy="322911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100" dirty="0"/>
              <a:t>Notable SOL features (D. Majeski, </a:t>
            </a:r>
            <a:r>
              <a:rPr lang="en-US" sz="2100" dirty="0" err="1"/>
              <a:t>PoP</a:t>
            </a:r>
            <a:r>
              <a:rPr lang="en-US" sz="2100" dirty="0"/>
              <a:t>, 2017)</a:t>
            </a:r>
          </a:p>
          <a:p>
            <a:r>
              <a:rPr lang="en-US" dirty="0"/>
              <a:t>Low </a:t>
            </a:r>
            <a:r>
              <a:rPr lang="en-US" dirty="0" err="1"/>
              <a:t>collisionallity</a:t>
            </a:r>
            <a:r>
              <a:rPr lang="en-US" dirty="0"/>
              <a:t> (banana regime) – neo-classical effects cannot be ignored in the SOL </a:t>
            </a:r>
          </a:p>
          <a:p>
            <a:r>
              <a:rPr lang="en-US" dirty="0"/>
              <a:t>Edge density reduces after lithium application and edge temperatures increase</a:t>
            </a:r>
          </a:p>
          <a:p>
            <a:r>
              <a:rPr lang="en-US" dirty="0"/>
              <a:t>Large connection length (5-10 m)</a:t>
            </a:r>
          </a:p>
          <a:p>
            <a:r>
              <a:rPr lang="en-US" dirty="0"/>
              <a:t>Pitch angle scattering times &gt;&gt; SOL transit times -&gt; SOL particles are likely mirror confined</a:t>
            </a:r>
            <a:endParaRPr lang="en-US" b="1" dirty="0"/>
          </a:p>
          <a:p>
            <a:r>
              <a:rPr lang="en-US" b="1" dirty="0"/>
              <a:t>Need </a:t>
            </a:r>
            <a:r>
              <a:rPr lang="en-US" dirty="0"/>
              <a:t>kinetic modelling of the SOL – but sheath limited models for ‘back of the envelope’ estimates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ABCDD2-97A5-4FCF-A86A-C7AF6CE1EDAE}"/>
              </a:ext>
            </a:extLst>
          </p:cNvPr>
          <p:cNvSpPr txBox="1"/>
          <p:nvPr/>
        </p:nvSpPr>
        <p:spPr>
          <a:xfrm>
            <a:off x="180361" y="4692732"/>
            <a:ext cx="5401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D. Boyle et. al., Phys Rev Letters, 2017</a:t>
            </a:r>
          </a:p>
          <a:p>
            <a:r>
              <a:rPr lang="en-US" sz="1200" dirty="0">
                <a:hlinkClick r:id="rId7"/>
              </a:rPr>
              <a:t>Also recently reproduced by  SPECTOR General Fusion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02802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48F5B-AB05-420C-9107-15CEB312A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 shows low </a:t>
            </a:r>
            <a:r>
              <a:rPr lang="en-US" dirty="0" err="1"/>
              <a:t>collisionality</a:t>
            </a:r>
            <a:r>
              <a:rPr lang="en-US" dirty="0"/>
              <a:t> core plasma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3D6CA9-3DF0-4FBD-B511-DF2E2AD56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5EC01841-0B06-4F03-89D8-08681B513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115059" y="660308"/>
            <a:ext cx="3866323" cy="145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83FC0719-7211-40FB-BF44-70E16477A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115062" y="2166487"/>
            <a:ext cx="3866320" cy="145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6AA853CE-5E21-40FC-8C11-C1088D8CC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115062" y="3687902"/>
            <a:ext cx="3866320" cy="145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F761B3-A6C2-457C-8CD1-ECD1A1A536E2}"/>
              </a:ext>
            </a:extLst>
          </p:cNvPr>
          <p:cNvSpPr txBox="1"/>
          <p:nvPr/>
        </p:nvSpPr>
        <p:spPr>
          <a:xfrm>
            <a:off x="3955171" y="1203441"/>
            <a:ext cx="109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 Li*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AD0D6-B923-4014-B11D-F660CBE53B45}"/>
              </a:ext>
            </a:extLst>
          </p:cNvPr>
          <p:cNvSpPr txBox="1"/>
          <p:nvPr/>
        </p:nvSpPr>
        <p:spPr>
          <a:xfrm>
            <a:off x="3516218" y="2642213"/>
            <a:ext cx="197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322 mg Li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4BA9CE-D7EE-4CBC-B7B4-60D1F43B61B6}"/>
              </a:ext>
            </a:extLst>
          </p:cNvPr>
          <p:cNvSpPr txBox="1"/>
          <p:nvPr/>
        </p:nvSpPr>
        <p:spPr>
          <a:xfrm>
            <a:off x="3955171" y="4220938"/>
            <a:ext cx="1972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863 mg Li</a:t>
            </a:r>
          </a:p>
        </p:txBody>
      </p:sp>
    </p:spTree>
    <p:extLst>
      <p:ext uri="{BB962C8B-B14F-4D97-AF65-F5344CB8AC3E}">
        <p14:creationId xmlns:p14="http://schemas.microsoft.com/office/powerpoint/2010/main" val="2335213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4820F-66DA-4945-9A96-B77542B86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performance in the presence of oxidized lithium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C0BA26-A8E7-4518-A146-C90763776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5979AA5E-4957-48FC-967D-DE1C36F90E02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-12634" y="93663"/>
                <a:ext cx="2689639" cy="4078287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>
                    <a:latin typeface="Microsoft Himalaya" panose="01010100010101010101" pitchFamily="2" charset="0"/>
                    <a:ea typeface="Microsoft Himalaya" panose="01010100010101010101" pitchFamily="2" charset="0"/>
                    <a:cs typeface="Microsoft Himalaya" panose="01010100010101010101" pitchFamily="2" charset="0"/>
                  </a:rPr>
                  <a:t>Improved performance in the presence of oxidized lithium puzzling.</a:t>
                </a:r>
              </a:p>
              <a:p>
                <a:r>
                  <a:rPr lang="en-US" dirty="0">
                    <a:latin typeface="Microsoft Himalaya" panose="01010100010101010101" pitchFamily="2" charset="0"/>
                    <a:ea typeface="Microsoft Himalaya" panose="01010100010101010101" pitchFamily="2" charset="0"/>
                    <a:cs typeface="Microsoft Himalaya" panose="01010100010101010101" pitchFamily="2" charset="0"/>
                  </a:rPr>
                  <a:t>Previous hypothesis Li + H =&gt; </a:t>
                </a:r>
                <a:r>
                  <a:rPr lang="en-US" dirty="0" err="1">
                    <a:latin typeface="Microsoft Himalaya" panose="01010100010101010101" pitchFamily="2" charset="0"/>
                    <a:ea typeface="Microsoft Himalaya" panose="01010100010101010101" pitchFamily="2" charset="0"/>
                    <a:cs typeface="Microsoft Himalaya" panose="01010100010101010101" pitchFamily="2" charset="0"/>
                  </a:rPr>
                  <a:t>LiH</a:t>
                </a:r>
                <a:endParaRPr lang="en-US" dirty="0">
                  <a:latin typeface="Microsoft Himalaya" panose="01010100010101010101" pitchFamily="2" charset="0"/>
                  <a:ea typeface="Microsoft Himalaya" panose="01010100010101010101" pitchFamily="2" charset="0"/>
                  <a:cs typeface="Microsoft Himalaya" panose="01010100010101010101" pitchFamily="2" charset="0"/>
                </a:endParaRPr>
              </a:p>
              <a:p>
                <a:r>
                  <a:rPr lang="en-US" dirty="0">
                    <a:latin typeface="Microsoft Himalaya" panose="01010100010101010101" pitchFamily="2" charset="0"/>
                    <a:ea typeface="Microsoft Himalaya" panose="01010100010101010101" pitchFamily="2" charset="0"/>
                    <a:cs typeface="Microsoft Himalaya" panose="01010100010101010101" pitchFamily="2" charset="0"/>
                  </a:rPr>
                  <a:t>Key results</a:t>
                </a:r>
              </a:p>
              <a:p>
                <a:pPr lvl="2"/>
                <a:r>
                  <a:rPr lang="en-US" dirty="0">
                    <a:latin typeface="Microsoft Himalaya" panose="01010100010101010101" pitchFamily="2" charset="0"/>
                    <a:ea typeface="Microsoft Himalaya" panose="01010100010101010101" pitchFamily="2" charset="0"/>
                    <a:cs typeface="Microsoft Himalaya" panose="01010100010101010101" pitchFamily="2" charset="0"/>
                  </a:rPr>
                  <a:t>Flat temperature profiles </a:t>
                </a:r>
                <a14:m>
                  <m:oMath xmlns:m="http://schemas.openxmlformats.org/officeDocument/2006/math">
                    <m:r>
                      <a:rPr lang="en-US" sz="17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17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7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7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>
                  <a:latin typeface="+mn-lt"/>
                </a:endParaRPr>
              </a:p>
              <a:p>
                <a:pPr lvl="2"/>
                <a:r>
                  <a:rPr lang="en-US" sz="2000" dirty="0">
                    <a:latin typeface="Microsoft Himalaya" panose="01010100010101010101" pitchFamily="2" charset="0"/>
                    <a:ea typeface="Microsoft Himalaya" panose="01010100010101010101" pitchFamily="2" charset="0"/>
                    <a:cs typeface="Microsoft Himalaya" panose="01010100010101010101" pitchFamily="2" charset="0"/>
                  </a:rPr>
                  <a:t>Oxidized lithium</a:t>
                </a:r>
              </a:p>
            </p:txBody>
          </p:sp>
        </mc:Choice>
        <mc:Fallback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5979AA5E-4957-48FC-967D-DE1C36F90E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-12634" y="93663"/>
                <a:ext cx="2689639" cy="4078287"/>
              </a:xfrm>
              <a:blipFill>
                <a:blip r:embed="rId2"/>
                <a:stretch>
                  <a:fillRect l="-2041" r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D4A15544-CD64-43C7-AD08-81E70B8AF5B8}"/>
              </a:ext>
            </a:extLst>
          </p:cNvPr>
          <p:cNvSpPr/>
          <p:nvPr/>
        </p:nvSpPr>
        <p:spPr>
          <a:xfrm>
            <a:off x="629555" y="3361383"/>
            <a:ext cx="1880967" cy="601018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8C27C1-5E26-409B-B5B8-EE511941FEF5}"/>
              </a:ext>
            </a:extLst>
          </p:cNvPr>
          <p:cNvSpPr/>
          <p:nvPr/>
        </p:nvSpPr>
        <p:spPr>
          <a:xfrm>
            <a:off x="3480875" y="843239"/>
            <a:ext cx="3235938" cy="3589126"/>
          </a:xfrm>
          <a:prstGeom prst="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428E0D-C07D-4584-8851-7ECB95961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787" y="2660550"/>
            <a:ext cx="3086114" cy="171322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BDE1AD-6099-4859-B3AD-B7BFB98FE032}"/>
              </a:ext>
            </a:extLst>
          </p:cNvPr>
          <p:cNvCxnSpPr/>
          <p:nvPr/>
        </p:nvCxnSpPr>
        <p:spPr>
          <a:xfrm flipH="1">
            <a:off x="2566393" y="3556641"/>
            <a:ext cx="867472" cy="0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2B7F3-3624-460B-B1B3-DE9317DB7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66" y="901863"/>
            <a:ext cx="2994566" cy="1735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81B8A8-AE5C-4719-97B6-4452423BF205}"/>
              </a:ext>
            </a:extLst>
          </p:cNvPr>
          <p:cNvSpPr txBox="1"/>
          <p:nvPr/>
        </p:nvSpPr>
        <p:spPr>
          <a:xfrm>
            <a:off x="6791725" y="2476836"/>
            <a:ext cx="2437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M. Lucia, PhD Thesis, 2015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692081-1FAC-4194-8B15-A078A2FCF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527" y="2765835"/>
            <a:ext cx="2133190" cy="17299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34CD5B-4993-4F5D-87D9-E433DFF0998B}"/>
              </a:ext>
            </a:extLst>
          </p:cNvPr>
          <p:cNvSpPr txBox="1"/>
          <p:nvPr/>
        </p:nvSpPr>
        <p:spPr>
          <a:xfrm>
            <a:off x="3365251" y="4450318"/>
            <a:ext cx="3644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/>
                </a:solidFill>
              </a:rPr>
              <a:t>R. </a:t>
            </a:r>
            <a:r>
              <a:rPr lang="en-US" sz="1400" dirty="0" err="1">
                <a:solidFill>
                  <a:schemeClr val="accent3"/>
                </a:solidFill>
              </a:rPr>
              <a:t>Kaita</a:t>
            </a:r>
            <a:r>
              <a:rPr lang="en-US" sz="1400" dirty="0">
                <a:solidFill>
                  <a:schemeClr val="accent3"/>
                </a:solidFill>
              </a:rPr>
              <a:t> et. al., Fusion Engr. and Des., 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E2EA3-44D0-48AB-98A6-2DED145779D7}"/>
              </a:ext>
            </a:extLst>
          </p:cNvPr>
          <p:cNvSpPr txBox="1"/>
          <p:nvPr/>
        </p:nvSpPr>
        <p:spPr>
          <a:xfrm>
            <a:off x="1152264" y="3650304"/>
            <a:ext cx="1524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</a:t>
            </a:r>
            <a:r>
              <a:rPr lang="en-US" sz="1200" baseline="-25000" dirty="0"/>
              <a:t>2</a:t>
            </a:r>
            <a:r>
              <a:rPr lang="en-US" sz="1200" dirty="0"/>
              <a:t>O, </a:t>
            </a:r>
            <a:r>
              <a:rPr lang="en-US" sz="1200" dirty="0" err="1"/>
              <a:t>LiOH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6019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F9E1-6B14-D349-A9CF-0DEB05E0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0203C-1B49-3B4E-94BB-6B1C4B5A97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0EBDC-31CA-B94A-B4B4-5BD27AF71E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675117"/>
            <a:ext cx="8420100" cy="4307081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Lithium Tokamak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eXperiment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(LTX) - Context</a:t>
            </a:r>
          </a:p>
          <a:p>
            <a:r>
              <a:rPr lang="en-US" dirty="0"/>
              <a:t>Surface analysis for Lithium Tokamak </a:t>
            </a:r>
            <a:r>
              <a:rPr lang="en-US" dirty="0" err="1"/>
              <a:t>eXperiment</a:t>
            </a:r>
            <a:r>
              <a:rPr lang="en-US" dirty="0"/>
              <a:t>-</a:t>
            </a:r>
            <a:r>
              <a:rPr lang="el-GR" dirty="0">
                <a:latin typeface="Calibri Light" panose="020F0302020204030204" pitchFamily="34" charset="0"/>
              </a:rPr>
              <a:t>β</a:t>
            </a:r>
            <a:endParaRPr lang="en-US" dirty="0"/>
          </a:p>
          <a:p>
            <a:pPr lvl="1"/>
            <a:r>
              <a:rPr lang="en-US" dirty="0"/>
              <a:t>Sample Exposure Probe</a:t>
            </a:r>
          </a:p>
          <a:p>
            <a:pPr lvl="1"/>
            <a:r>
              <a:rPr lang="en-US" dirty="0"/>
              <a:t>Lithium Plasma Facing Component (PFC) Evolution</a:t>
            </a:r>
          </a:p>
          <a:p>
            <a:pPr lvl="1"/>
            <a:r>
              <a:rPr lang="en-US" dirty="0"/>
              <a:t>Plasma Performance and correlation with PFC evolution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Recent diagnostic and operational upgrades to LTX-beta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Langmuir probe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Lyman-alpha array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Supersonic Gas injector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Newer lithium evaporators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Performance improvement with increased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lithiumization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Flat temperatures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Effective particle confinement time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Reduced Lyman-alpha emission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DEGAS2 analysis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New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Gkeyll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simulations inform on the impact of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collisionality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with increased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lithiumization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67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566FF-CC2A-4EB2-8A47-08724A95E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X-Ray photoelectron elemental and chemical composition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C3D1D4-568E-402B-8C86-519FAC755B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FB7CF9-F6CD-4513-84FE-F6B9ABB71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813" y="625517"/>
            <a:ext cx="4753699" cy="179629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B83DB45-CBE6-435E-865E-FFA1472575EE}"/>
              </a:ext>
            </a:extLst>
          </p:cNvPr>
          <p:cNvSpPr/>
          <p:nvPr/>
        </p:nvSpPr>
        <p:spPr>
          <a:xfrm>
            <a:off x="7191665" y="713762"/>
            <a:ext cx="1894585" cy="4341008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E6894DD-03BE-400B-A681-ADBF38703BDD}"/>
              </a:ext>
            </a:extLst>
          </p:cNvPr>
          <p:cNvSpPr txBox="1">
            <a:spLocks/>
          </p:cNvSpPr>
          <p:nvPr/>
        </p:nvSpPr>
        <p:spPr>
          <a:xfrm>
            <a:off x="41264" y="866388"/>
            <a:ext cx="2759014" cy="350168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Elemental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composition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Photoionization cross-sections</a:t>
            </a:r>
          </a:p>
          <a:p>
            <a:r>
              <a:rPr lang="en-US" dirty="0">
                <a:solidFill>
                  <a:schemeClr val="accent2"/>
                </a:solidFill>
              </a:rPr>
              <a:t>Chemical composition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Binding energies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43C251-E0BB-4B1B-BE59-C6D0F70E3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432" y="855374"/>
            <a:ext cx="1746807" cy="41262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526770-8B90-4C98-96C7-F84942E3F576}"/>
              </a:ext>
            </a:extLst>
          </p:cNvPr>
          <p:cNvSpPr txBox="1"/>
          <p:nvPr/>
        </p:nvSpPr>
        <p:spPr>
          <a:xfrm>
            <a:off x="2605866" y="719193"/>
            <a:ext cx="1794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XPS broad energy range scan for Lithium on LTX-</a:t>
            </a:r>
            <a:r>
              <a:rPr lang="el-GR" sz="1200" dirty="0">
                <a:solidFill>
                  <a:prstClr val="black"/>
                </a:solidFill>
                <a:latin typeface="Calibri Light" panose="020F0302020204030204" pitchFamily="34" charset="0"/>
              </a:rPr>
              <a:t>β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B11B5E6D-612F-40A6-85CC-BB4C1FECE8D6}"/>
              </a:ext>
            </a:extLst>
          </p:cNvPr>
          <p:cNvSpPr txBox="1">
            <a:spLocks/>
          </p:cNvSpPr>
          <p:nvPr/>
        </p:nvSpPr>
        <p:spPr>
          <a:xfrm>
            <a:off x="4750663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1C7006-7120-F341-A188-F97DDD913081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C359AF5-3F24-4965-A39E-8D34EA3CC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398"/>
          <a:stretch/>
        </p:blipFill>
        <p:spPr>
          <a:xfrm>
            <a:off x="3411154" y="3088116"/>
            <a:ext cx="3140339" cy="188834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912C8C3-D227-4BE7-8522-523713535180}"/>
              </a:ext>
            </a:extLst>
          </p:cNvPr>
          <p:cNvSpPr txBox="1"/>
          <p:nvPr/>
        </p:nvSpPr>
        <p:spPr>
          <a:xfrm>
            <a:off x="3293071" y="2515167"/>
            <a:ext cx="346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XPS Narrow Energy range O(1s) scan of a Lithium Sample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3B7FDB-9E0D-4915-93F7-6FAA33695913}"/>
              </a:ext>
            </a:extLst>
          </p:cNvPr>
          <p:cNvSpPr/>
          <p:nvPr/>
        </p:nvSpPr>
        <p:spPr>
          <a:xfrm>
            <a:off x="3398971" y="3243710"/>
            <a:ext cx="14254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O(1s)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41573E-7024-4131-BF5F-B1CA6A333BBC}"/>
              </a:ext>
            </a:extLst>
          </p:cNvPr>
          <p:cNvCxnSpPr>
            <a:endCxn id="32" idx="1"/>
          </p:cNvCxnSpPr>
          <p:nvPr/>
        </p:nvCxnSpPr>
        <p:spPr>
          <a:xfrm>
            <a:off x="2462213" y="2990850"/>
            <a:ext cx="936758" cy="5760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64080A3-C1B3-47CE-B119-3365E4456CC2}"/>
              </a:ext>
            </a:extLst>
          </p:cNvPr>
          <p:cNvCxnSpPr>
            <a:cxnSpLocks/>
          </p:cNvCxnSpPr>
          <p:nvPr/>
        </p:nvCxnSpPr>
        <p:spPr>
          <a:xfrm flipV="1">
            <a:off x="2197021" y="1934566"/>
            <a:ext cx="2203528" cy="699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944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06146-6F16-437F-8E66-846E4EE7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LTX XPS data did not have high enough resolution to ID compounds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FF8C30-BBC4-4283-92D5-58F04406F8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D54F6D-5452-4955-843C-776B2E132BD9}"/>
              </a:ext>
            </a:extLst>
          </p:cNvPr>
          <p:cNvSpPr/>
          <p:nvPr/>
        </p:nvSpPr>
        <p:spPr>
          <a:xfrm>
            <a:off x="1215418" y="3922456"/>
            <a:ext cx="2346960" cy="601980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E5AAB2-214C-40C6-A057-1384932FCD9B}"/>
              </a:ext>
            </a:extLst>
          </p:cNvPr>
          <p:cNvSpPr/>
          <p:nvPr/>
        </p:nvSpPr>
        <p:spPr>
          <a:xfrm>
            <a:off x="4983481" y="1386073"/>
            <a:ext cx="3939540" cy="3083792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EE2A0DC-8A07-4F29-81C8-1BDB7C4B46A6}"/>
              </a:ext>
            </a:extLst>
          </p:cNvPr>
          <p:cNvSpPr txBox="1">
            <a:spLocks/>
          </p:cNvSpPr>
          <p:nvPr/>
        </p:nvSpPr>
        <p:spPr>
          <a:xfrm>
            <a:off x="41264" y="866388"/>
            <a:ext cx="3028626" cy="230215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Elemental and Chemical composition </a:t>
            </a:r>
          </a:p>
          <a:p>
            <a:pPr lvl="1"/>
            <a:r>
              <a:rPr lang="en-US"/>
              <a:t>Photoionization cross-sections</a:t>
            </a:r>
          </a:p>
          <a:p>
            <a:pPr lvl="1"/>
            <a:r>
              <a:rPr lang="en-US">
                <a:solidFill>
                  <a:srgbClr val="C00000"/>
                </a:solidFill>
              </a:rPr>
              <a:t>Binding energies</a:t>
            </a:r>
          </a:p>
          <a:p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C52D65-7564-4CA6-87C9-D5AF6640FE15}"/>
              </a:ext>
            </a:extLst>
          </p:cNvPr>
          <p:cNvCxnSpPr>
            <a:cxnSpLocks/>
          </p:cNvCxnSpPr>
          <p:nvPr/>
        </p:nvCxnSpPr>
        <p:spPr>
          <a:xfrm>
            <a:off x="1895475" y="2662238"/>
            <a:ext cx="558165" cy="1075735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A94C0A-A8B2-4597-9369-6BE64B3BB8E9}"/>
              </a:ext>
            </a:extLst>
          </p:cNvPr>
          <p:cNvCxnSpPr/>
          <p:nvPr/>
        </p:nvCxnSpPr>
        <p:spPr>
          <a:xfrm flipV="1">
            <a:off x="3723143" y="2785402"/>
            <a:ext cx="1168897" cy="116122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7CFA07F-90C0-432E-99E6-C83433DC5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862" y="2241614"/>
            <a:ext cx="3778778" cy="20977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A787E0-A1B1-4652-A1F5-123B476FA82A}"/>
              </a:ext>
            </a:extLst>
          </p:cNvPr>
          <p:cNvSpPr txBox="1"/>
          <p:nvPr/>
        </p:nvSpPr>
        <p:spPr>
          <a:xfrm>
            <a:off x="5116741" y="1455922"/>
            <a:ext cx="3673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No chemical composition information available.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Conclusions based solely on elemental abundances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D3C176-266C-4888-AC9A-68C8159297D0}"/>
              </a:ext>
            </a:extLst>
          </p:cNvPr>
          <p:cNvSpPr txBox="1"/>
          <p:nvPr/>
        </p:nvSpPr>
        <p:spPr>
          <a:xfrm>
            <a:off x="1356360" y="3922456"/>
            <a:ext cx="2045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NEED HIGH RESOLUTION!!</a:t>
            </a:r>
          </a:p>
        </p:txBody>
      </p:sp>
    </p:spTree>
    <p:extLst>
      <p:ext uri="{BB962C8B-B14F-4D97-AF65-F5344CB8AC3E}">
        <p14:creationId xmlns:p14="http://schemas.microsoft.com/office/powerpoint/2010/main" val="389565330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PPPL Theme 2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A21E1F"/>
      </a:accent5>
      <a:accent6>
        <a:srgbClr val="7AB775"/>
      </a:accent6>
      <a:hlink>
        <a:srgbClr val="2C89C5"/>
      </a:hlink>
      <a:folHlink>
        <a:srgbClr val="2B7FA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5839</TotalTime>
  <Words>2439</Words>
  <Application>Microsoft Office PowerPoint</Application>
  <PresentationFormat>On-screen Show (16:9)</PresentationFormat>
  <Paragraphs>455</Paragraphs>
  <Slides>50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Georgia</vt:lpstr>
      <vt:lpstr>Cambria Math</vt:lpstr>
      <vt:lpstr>Calibri</vt:lpstr>
      <vt:lpstr>Calibri Light</vt:lpstr>
      <vt:lpstr>Microsoft Himalaya</vt:lpstr>
      <vt:lpstr>Google Sans</vt:lpstr>
      <vt:lpstr>-apple-system</vt:lpstr>
      <vt:lpstr>Default Theme</vt:lpstr>
      <vt:lpstr>Equation</vt:lpstr>
      <vt:lpstr>An investigation of low recycling, low collisionality and high performance with lithium conditioning in LTX-β</vt:lpstr>
      <vt:lpstr>Overview</vt:lpstr>
      <vt:lpstr>Overview</vt:lpstr>
      <vt:lpstr>LTX and LTX-beta overview</vt:lpstr>
      <vt:lpstr>LTX – Key experimental result – Hot edge, collisionless SOL, improved confinement</vt:lpstr>
      <vt:lpstr>Improved performance in the presence of oxidized lithium</vt:lpstr>
      <vt:lpstr>Overview</vt:lpstr>
      <vt:lpstr>X-Ray photoelectron elemental and chemical composition</vt:lpstr>
      <vt:lpstr>LTX XPS data did not have high enough resolution to ID compounds</vt:lpstr>
      <vt:lpstr>Sample Exposure Probe – Enable high resolution XPS measurements </vt:lpstr>
      <vt:lpstr>Lithium and plasma exposure</vt:lpstr>
      <vt:lpstr>Lithium and plasma exposure</vt:lpstr>
      <vt:lpstr>Transfer and Scan</vt:lpstr>
      <vt:lpstr>Transfer and scan</vt:lpstr>
      <vt:lpstr>Transfer and scan</vt:lpstr>
      <vt:lpstr>Lithium PFC Evolution for LTX-β</vt:lpstr>
      <vt:lpstr>Lithium PFC Evolution and Chemical Species Identification</vt:lpstr>
      <vt:lpstr>Lithium PFC Evolution and Chemical Species Identification</vt:lpstr>
      <vt:lpstr>Lithium PFC Evolution and Chemical Species Identification</vt:lpstr>
      <vt:lpstr>Lithium PFC Evolution and Chemical Species Identification</vt:lpstr>
      <vt:lpstr>Lithium PFC Evolution and Chemical Species Identification</vt:lpstr>
      <vt:lpstr>Lithium PFC Evolution and Chemical Species Identification</vt:lpstr>
      <vt:lpstr>How does surface oxidation affect plasma performance?</vt:lpstr>
      <vt:lpstr>Plasma performance improves</vt:lpstr>
      <vt:lpstr>Plasma performance improves</vt:lpstr>
      <vt:lpstr>Direct measure of changes in surface and co-relation with plasma performance</vt:lpstr>
      <vt:lpstr>Overview</vt:lpstr>
      <vt:lpstr>Low field side Single Langmuir Probes</vt:lpstr>
      <vt:lpstr>Poloidal Lyman-Alpha array</vt:lpstr>
      <vt:lpstr>Supersonic Gas Injector - Design</vt:lpstr>
      <vt:lpstr>Lithium Evaporators for LTX-beta – Mark-I</vt:lpstr>
      <vt:lpstr>Lithium Evaporators for LTX-beta – Mark-II</vt:lpstr>
      <vt:lpstr>Overview</vt:lpstr>
      <vt:lpstr>Plasma performance improves with thicker lithium coatings</vt:lpstr>
      <vt:lpstr>Effective particle confinement time reduces with increased lithiumization</vt:lpstr>
      <vt:lpstr>Effective particle confinement time reduces with increased lithiumization</vt:lpstr>
      <vt:lpstr>Lyman Alpha array intensity progressively reduces with more lithium</vt:lpstr>
      <vt:lpstr>Lyman Alpha array intensity progressively reduces with more lithium</vt:lpstr>
      <vt:lpstr>SOL profile measured using Thomson scattering and Langmuir probe data</vt:lpstr>
      <vt:lpstr>DEGAS2 analysis yields low recycling</vt:lpstr>
      <vt:lpstr>Overview</vt:lpstr>
      <vt:lpstr>Gkeyll used for gyrokinetic simulations of open field lines in the SOL</vt:lpstr>
      <vt:lpstr>Collisionality scans show reduced particle and heat flux with as collisionality is reduced</vt:lpstr>
      <vt:lpstr>Collisionality scans show reduced particle and heat flux as collisionality is reduced</vt:lpstr>
      <vt:lpstr>Summary</vt:lpstr>
      <vt:lpstr>Thank you </vt:lpstr>
      <vt:lpstr>Backup</vt:lpstr>
      <vt:lpstr>DEGAS2 analysis yields low recycling</vt:lpstr>
      <vt:lpstr>Low field side Single Langmuir Probes</vt:lpstr>
      <vt:lpstr>TRANSP shows low collisionality core plasma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Anurag Maan</cp:lastModifiedBy>
  <cp:revision>298</cp:revision>
  <dcterms:created xsi:type="dcterms:W3CDTF">2020-06-11T16:38:14Z</dcterms:created>
  <dcterms:modified xsi:type="dcterms:W3CDTF">2021-12-09T19:56:14Z</dcterms:modified>
</cp:coreProperties>
</file>