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3" r:id="rId1"/>
  </p:sldMasterIdLst>
  <p:notesMasterIdLst>
    <p:notesMasterId r:id="rId36"/>
  </p:notesMasterIdLst>
  <p:sldIdLst>
    <p:sldId id="299" r:id="rId2"/>
    <p:sldId id="275" r:id="rId3"/>
    <p:sldId id="279" r:id="rId4"/>
    <p:sldId id="277" r:id="rId5"/>
    <p:sldId id="260" r:id="rId6"/>
    <p:sldId id="266" r:id="rId7"/>
    <p:sldId id="281" r:id="rId8"/>
    <p:sldId id="308" r:id="rId9"/>
    <p:sldId id="312" r:id="rId10"/>
    <p:sldId id="302" r:id="rId11"/>
    <p:sldId id="268" r:id="rId12"/>
    <p:sldId id="303" r:id="rId13"/>
    <p:sldId id="283" r:id="rId14"/>
    <p:sldId id="327" r:id="rId15"/>
    <p:sldId id="309" r:id="rId16"/>
    <p:sldId id="313" r:id="rId17"/>
    <p:sldId id="304" r:id="rId18"/>
    <p:sldId id="278" r:id="rId19"/>
    <p:sldId id="306" r:id="rId20"/>
    <p:sldId id="287" r:id="rId21"/>
    <p:sldId id="317" r:id="rId22"/>
    <p:sldId id="301" r:id="rId23"/>
    <p:sldId id="284" r:id="rId24"/>
    <p:sldId id="316" r:id="rId25"/>
    <p:sldId id="310" r:id="rId26"/>
    <p:sldId id="285" r:id="rId27"/>
    <p:sldId id="307" r:id="rId28"/>
    <p:sldId id="288" r:id="rId29"/>
    <p:sldId id="328" r:id="rId30"/>
    <p:sldId id="292" r:id="rId31"/>
    <p:sldId id="320" r:id="rId32"/>
    <p:sldId id="323" r:id="rId33"/>
    <p:sldId id="305" r:id="rId34"/>
    <p:sldId id="289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Georgia" panose="02040502050405020303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FF1277-2DB0-E77E-DBEE-69A3BDB31029}" name="Nate Ferraro" initials="NF" userId="Nate Ferraro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2DA8"/>
    <a:srgbClr val="F3478E"/>
    <a:srgbClr val="A60C94"/>
    <a:srgbClr val="445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51"/>
    <p:restoredTop sz="94663"/>
  </p:normalViewPr>
  <p:slideViewPr>
    <p:cSldViewPr snapToGrid="0" snapToObjects="1">
      <p:cViewPr varScale="1">
        <p:scale>
          <a:sx n="152" d="100"/>
          <a:sy n="152" d="100"/>
        </p:scale>
        <p:origin x="1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56854-B4F0-024D-ACE9-C26F23D6BC6E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7C13E-113E-CE42-AE0F-CE20F7293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678956"/>
            <a:ext cx="8621486" cy="1599161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85616"/>
            <a:ext cx="8276897" cy="159250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41451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3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A30656-7B55-504B-8BC8-CE3E744DC6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93682"/>
            <a:ext cx="9144000" cy="444981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1836683"/>
            <a:ext cx="8621486" cy="1481785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84250"/>
            <a:ext cx="8276897" cy="196702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7A0AF-7553-DE4D-BBF0-D25A72BFA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41451" cy="6926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21269-93EC-974A-80C6-270BFB6FA16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12/11/21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09C175F-5F9E-5A44-8EFB-6F1564AFE5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8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55178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420100" cy="4078670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F4577A-E5B4-1F45-89D1-BFF1AB7D5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A7F76-8E26-4D4B-B958-D2E7D50DD38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5FE9B-7F3E-1E47-ABAE-59EF208B7B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5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86710" y="0"/>
            <a:ext cx="8678917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1213944"/>
            <a:ext cx="8420100" cy="3605703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F4577A-E5B4-1F45-89D1-BFF1AB7D5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A074-D05C-1940-976B-003E8A1D8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500" y="552450"/>
            <a:ext cx="8420100" cy="654050"/>
          </a:xfrm>
        </p:spPr>
        <p:txBody>
          <a:bodyPr/>
          <a:lstStyle>
            <a:lvl1pPr marL="0" indent="0">
              <a:buNone/>
              <a:defRPr>
                <a:solidFill>
                  <a:srgbClr val="44525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FE80E5-9AF9-8F43-9842-1C172E3EC1C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89C31-0D91-7245-90D2-8729FD21FA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53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02536F6-335D-434C-B6CC-39359EFF6884}"/>
              </a:ext>
            </a:extLst>
          </p:cNvPr>
          <p:cNvSpPr/>
          <p:nvPr userDrawn="1"/>
        </p:nvSpPr>
        <p:spPr>
          <a:xfrm>
            <a:off x="-55178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1AF4C-84A1-6E45-9B4F-4DEFB2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51229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BE601-92E7-084C-90D8-224BF0E3C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E07A78C-EB72-7240-A700-03660C0F23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2" y="740979"/>
            <a:ext cx="4247492" cy="407867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825617A-D204-2546-B6BE-6465074B50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9513" y="740980"/>
            <a:ext cx="4303987" cy="4078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38F822-170A-5D49-B39A-48F306477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309E4B-3A7D-4C48-8116-EA732B373A2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12/11/21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2263682-5DD9-1148-BB2F-EE9F8424F0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763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02536F6-335D-434C-B6CC-39359EFF6884}"/>
              </a:ext>
            </a:extLst>
          </p:cNvPr>
          <p:cNvSpPr/>
          <p:nvPr userDrawn="1"/>
        </p:nvSpPr>
        <p:spPr>
          <a:xfrm>
            <a:off x="-55178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1AF4C-84A1-6E45-9B4F-4DEFB2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51229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BE601-92E7-084C-90D8-224BF0E3C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E07A78C-EB72-7240-A700-03660C0F23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2" y="1221827"/>
            <a:ext cx="4247492" cy="3597822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825617A-D204-2546-B6BE-6465074B50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9513" y="1221828"/>
            <a:ext cx="4303987" cy="35978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38F822-170A-5D49-B39A-48F306477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DDBC45-1F94-254C-97F2-2FCDF13C6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500" y="552450"/>
            <a:ext cx="8420100" cy="654050"/>
          </a:xfrm>
        </p:spPr>
        <p:txBody>
          <a:bodyPr/>
          <a:lstStyle>
            <a:lvl1pPr marL="0" indent="0">
              <a:buNone/>
              <a:defRPr>
                <a:solidFill>
                  <a:srgbClr val="44525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A7C27-90B4-024B-A3E1-768952ABA4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12/11/21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B7A0167-85FF-8340-AD5D-2AD3CEA102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04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52552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27580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4216619"/>
            <a:ext cx="8763000" cy="603031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1800" i="1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A0D0A-D132-514C-A253-6C4777E002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7069" y="742950"/>
            <a:ext cx="8756431" cy="34743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EDEE8E-E31B-A74F-A110-BB97B4763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3496" y="-86710"/>
            <a:ext cx="575442" cy="6926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6A4C16-54D3-F54F-81E4-626CE0CF2F3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550F1-7C66-9645-A143-F9879A7297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57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1DDA8FC0-E66F-EC42-8A06-B8C326AA297F}"/>
              </a:ext>
            </a:extLst>
          </p:cNvPr>
          <p:cNvSpPr/>
          <p:nvPr userDrawn="1"/>
        </p:nvSpPr>
        <p:spPr>
          <a:xfrm>
            <a:off x="-52552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AA3F9B-E4DF-EF42-A638-A66C62A8C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3496" y="-86710"/>
            <a:ext cx="575442" cy="692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CE60E-8B76-3B4C-950A-C579BFA1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76897" cy="543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F41BBC-FA28-8148-9183-30E2F6A66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F0EF7-7EB0-A54A-9619-8533AAA5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E1360-C553-244F-A04A-052670660B0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12/11/21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F13C71-FBC3-7441-81D6-C6E085DFA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7603" y="3168868"/>
            <a:ext cx="2670017" cy="1650781"/>
          </a:xfrm>
        </p:spPr>
        <p:txBody>
          <a:bodyPr lIns="0" rIns="0" anchor="t"/>
          <a:lstStyle>
            <a:lvl1pPr marL="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91EC570-CC0F-7142-989D-AA04A9372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86459" y="3168868"/>
            <a:ext cx="2670017" cy="1650781"/>
          </a:xfrm>
        </p:spPr>
        <p:txBody>
          <a:bodyPr lIns="0" rIns="0" anchor="t"/>
          <a:lstStyle>
            <a:lvl1pPr marL="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44CE4D-F38E-A64D-AD54-96F5C9C900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37742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2AA2818-9810-2346-980D-AC8CDEB59A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66598" y="938213"/>
            <a:ext cx="1709738" cy="1993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1DDA8FC0-E66F-EC42-8A06-B8C326AA297F}"/>
              </a:ext>
            </a:extLst>
          </p:cNvPr>
          <p:cNvSpPr/>
          <p:nvPr userDrawn="1"/>
        </p:nvSpPr>
        <p:spPr>
          <a:xfrm>
            <a:off x="-52552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AA3F9B-E4DF-EF42-A638-A66C62A8C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3496" y="-86710"/>
            <a:ext cx="575442" cy="692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CE60E-8B76-3B4C-950A-C579BFA1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76897" cy="543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F41BBC-FA28-8148-9183-30E2F6A66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F0EF7-7EB0-A54A-9619-8533AAA5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E1360-C553-244F-A04A-052670660B0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12/11/21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F13C71-FBC3-7441-81D6-C6E085DFA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0500" y="3168868"/>
            <a:ext cx="2670017" cy="1650781"/>
          </a:xfrm>
        </p:spPr>
        <p:txBody>
          <a:bodyPr lIns="0" rIns="0" anchor="t"/>
          <a:lstStyle>
            <a:lvl1pPr marL="0" indent="-45720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91EC570-CC0F-7142-989D-AA04A9372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65542" y="3168868"/>
            <a:ext cx="2670017" cy="1650781"/>
          </a:xfrm>
        </p:spPr>
        <p:txBody>
          <a:bodyPr lIns="0" rIns="0" anchor="t"/>
          <a:lstStyle>
            <a:lvl1pPr marL="0" indent="-45720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DDDDB395-1304-B848-A7BF-6C6EB996928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0583" y="3168868"/>
            <a:ext cx="2670017" cy="1650781"/>
          </a:xfrm>
        </p:spPr>
        <p:txBody>
          <a:bodyPr lIns="0" rIns="0" anchor="t"/>
          <a:lstStyle>
            <a:lvl1pPr marL="0" indent="-45720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44CE4D-F38E-A64D-AD54-96F5C9C900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639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2AA2818-9810-2346-980D-AC8CDEB59A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45681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62FD6D91-DAED-0A47-B63E-FFD9FFA4E3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20722" y="938213"/>
            <a:ext cx="1709738" cy="1993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4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D61B7E4A-D935-5A41-9E17-BAC1451B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276897" cy="543910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3E42795-372F-EE4C-A68C-04D9C6A0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516" y="0"/>
            <a:ext cx="680483" cy="531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445256"/>
                </a:solidFill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F3B143-53EA-2E43-8866-DBB356BA2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552892"/>
            <a:ext cx="8420099" cy="4266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43F8F-45DC-4E46-807F-6422FF78B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to change this, go to Insert &gt; Header and Footer...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84E82-5C41-9D4A-B4DD-5033D1F2B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9566" y="4819650"/>
            <a:ext cx="1393934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25C2-6C1C-A240-8105-7CED1571C8DD}" type="datetime1">
              <a:rPr lang="en-US" smtClean="0"/>
              <a:pPr/>
              <a:t>12/11/21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5" r:id="rId2"/>
    <p:sldLayoutId id="2147483664" r:id="rId3"/>
    <p:sldLayoutId id="2147483669" r:id="rId4"/>
    <p:sldLayoutId id="2147483670" r:id="rId5"/>
    <p:sldLayoutId id="2147483666" r:id="rId6"/>
    <p:sldLayoutId id="2147483668" r:id="rId7"/>
    <p:sldLayoutId id="2147483672" r:id="rId8"/>
    <p:sldLayoutId id="2147483671" r:id="rId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36" userDrawn="1">
          <p15:clr>
            <a:srgbClr val="F26B43"/>
          </p15:clr>
        </p15:guide>
        <p15:guide id="2" pos="120" userDrawn="1">
          <p15:clr>
            <a:srgbClr val="F26B43"/>
          </p15:clr>
        </p15:guide>
        <p15:guide id="3" pos="5424" userDrawn="1">
          <p15:clr>
            <a:srgbClr val="F26B43"/>
          </p15:clr>
        </p15:guide>
        <p15:guide id="4" pos="56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604194-172E-AD46-9360-703D585B0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49" y="1092940"/>
            <a:ext cx="8276897" cy="1592502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Neoclassical transport in resonant magnetic perturbation edge localized mode suppressed plasmas in DIII-D</a:t>
            </a:r>
            <a:br>
              <a:rPr lang="en-US" sz="2400" dirty="0"/>
            </a:br>
            <a:br>
              <a:rPr lang="en-US" sz="2000" dirty="0"/>
            </a:br>
            <a:br>
              <a:rPr lang="en-US" sz="1800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C61BA1-6A1E-7349-9CA6-D3975225F58C}"/>
              </a:ext>
            </a:extLst>
          </p:cNvPr>
          <p:cNvSpPr txBox="1"/>
          <p:nvPr/>
        </p:nvSpPr>
        <p:spPr>
          <a:xfrm>
            <a:off x="1105593" y="2327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C86EB-1C8C-D04A-A46A-A22CDBA9C0E4}"/>
              </a:ext>
            </a:extLst>
          </p:cNvPr>
          <p:cNvSpPr txBox="1"/>
          <p:nvPr/>
        </p:nvSpPr>
        <p:spPr>
          <a:xfrm>
            <a:off x="158649" y="2447961"/>
            <a:ext cx="317747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Priyanjana Sinha</a:t>
            </a:r>
          </a:p>
          <a:p>
            <a:r>
              <a:rPr lang="en-US" sz="1400" dirty="0"/>
              <a:t>Princeton Plasma Physics Laboratory </a:t>
            </a:r>
          </a:p>
          <a:p>
            <a:endParaRPr lang="en-US" sz="1400" dirty="0"/>
          </a:p>
          <a:p>
            <a:r>
              <a:rPr lang="en-US" sz="1400" b="1" dirty="0"/>
              <a:t>Nate Ferraro </a:t>
            </a:r>
          </a:p>
          <a:p>
            <a:r>
              <a:rPr lang="en-US" sz="1400" dirty="0"/>
              <a:t>Princeton Plasma Physics Laboratory </a:t>
            </a:r>
          </a:p>
          <a:p>
            <a:endParaRPr lang="en-US" sz="1400" dirty="0"/>
          </a:p>
          <a:p>
            <a:r>
              <a:rPr lang="en-US" sz="1400" b="1" dirty="0"/>
              <a:t>Emily Belli</a:t>
            </a:r>
          </a:p>
          <a:p>
            <a:r>
              <a:rPr lang="en-US" sz="1400" dirty="0"/>
              <a:t>General Atomics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C53B5-2F93-9845-9D8A-E0CC877FD466}"/>
              </a:ext>
            </a:extLst>
          </p:cNvPr>
          <p:cNvSpPr txBox="1"/>
          <p:nvPr/>
        </p:nvSpPr>
        <p:spPr>
          <a:xfrm>
            <a:off x="2385644" y="4694730"/>
            <a:ext cx="4784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Monday Physics Meeting– 13th December 2021    </a:t>
            </a:r>
          </a:p>
        </p:txBody>
      </p:sp>
    </p:spTree>
    <p:extLst>
      <p:ext uri="{BB962C8B-B14F-4D97-AF65-F5344CB8AC3E}">
        <p14:creationId xmlns:p14="http://schemas.microsoft.com/office/powerpoint/2010/main" val="1958756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D0808D-FB59-EC43-BBA8-A45C8C81A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of the code: NEO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D05A0-CA8D-1743-9F48-C9620AD6A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4EFC4-1339-8843-A965-438A544238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</p:spTree>
    <p:extLst>
      <p:ext uri="{BB962C8B-B14F-4D97-AF65-F5344CB8AC3E}">
        <p14:creationId xmlns:p14="http://schemas.microsoft.com/office/powerpoint/2010/main" val="2279317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44203-E39D-9648-947C-3C41AD3A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NEO: Solves DKE and calculates neoclassical transport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D579E7-C693-484C-BC96-CCC5760834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CADC8-4E50-E145-B441-A68C27C49AC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9992" y="825404"/>
            <a:ext cx="5495623" cy="4078670"/>
          </a:xfrm>
        </p:spPr>
        <p:txBody>
          <a:bodyPr>
            <a:normAutofit/>
          </a:bodyPr>
          <a:lstStyle/>
          <a:p>
            <a:r>
              <a:rPr lang="en-US" sz="1600" dirty="0"/>
              <a:t>RMPs </a:t>
            </a:r>
            <a:r>
              <a:rPr lang="en-US" sz="1600" dirty="0">
                <a:sym typeface="Wingdings" pitchFamily="2" charset="2"/>
              </a:rPr>
              <a:t>gives rise to non-axisymmetric equilibrium </a:t>
            </a:r>
          </a:p>
          <a:p>
            <a:r>
              <a:rPr lang="en-US" sz="1600" dirty="0">
                <a:sym typeface="Wingdings" pitchFamily="2" charset="2"/>
              </a:rPr>
              <a:t>Particles gets trapped and experience drifts</a:t>
            </a:r>
          </a:p>
          <a:p>
            <a:r>
              <a:rPr lang="en-US" sz="1600" dirty="0"/>
              <a:t>3D-NEO has an improved capability to handle non-axisymmetric geometry</a:t>
            </a:r>
          </a:p>
          <a:p>
            <a:r>
              <a:rPr lang="en-US" sz="1600" dirty="0"/>
              <a:t>Solves the standard Drift Kinetic Equation (DKE)</a:t>
            </a:r>
          </a:p>
          <a:p>
            <a:r>
              <a:rPr lang="en-US" sz="1600" dirty="0"/>
              <a:t>NEO uses the full linearized Fokker-Planck multi-species collisional operator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8C9FD-6C8B-5F4D-BDD6-DEBD44F422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42747" y="4819649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844F0F-FFD1-E846-935A-CEDF5B7414A2}"/>
                  </a:ext>
                </a:extLst>
              </p:cNvPr>
              <p:cNvSpPr txBox="1"/>
              <p:nvPr/>
            </p:nvSpPr>
            <p:spPr>
              <a:xfrm>
                <a:off x="442747" y="3691548"/>
                <a:ext cx="5136806" cy="88985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Particle flux: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d>
                      <m:dPr>
                        <m:begChr m:val="⟨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∫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16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  <m:r>
                          <m:rPr>
                            <m:sty m:val="p"/>
                          </m:rPr>
                          <a:rPr lang="en-US" sz="1600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  <m: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vD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endParaRPr lang="en-US" sz="1600" dirty="0"/>
              </a:p>
              <a:p>
                <a:r>
                  <a:rPr lang="en-US" sz="1600" dirty="0"/>
                  <a:t>                    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Energy flux: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d>
                      <m:dPr>
                        <m:begChr m:val="⟨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∫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16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  <m:r>
                          <m:rPr>
                            <m:sty m:val="p"/>
                          </m:rPr>
                          <a:rPr lang="en-US" sz="1600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  <m: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vD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endParaRPr lang="en-US" sz="1600" dirty="0"/>
              </a:p>
              <a:p>
                <a:r>
                  <a:rPr lang="en-US" sz="1600" dirty="0"/>
                  <a:t>                    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r>
                      <m:rPr>
                        <m:sty m:val="p"/>
                      </m:rPr>
                      <a:rPr lang="en-US" sz="1600" b="0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total distribution function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844F0F-FFD1-E846-935A-CEDF5B741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47" y="3691548"/>
                <a:ext cx="5136806" cy="889859"/>
              </a:xfrm>
              <a:prstGeom prst="rect">
                <a:avLst/>
              </a:prstGeom>
              <a:blipFill>
                <a:blip r:embed="rId2"/>
                <a:stretch>
                  <a:fillRect b="-6944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884E793-CBD5-AB4B-9FF7-7EFDC3BE6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342" y="1314108"/>
            <a:ext cx="2822415" cy="23774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C558A8-4487-C244-A0D7-6E9BEFB95D9B}"/>
                  </a:ext>
                </a:extLst>
              </p:cNvPr>
              <p:cNvSpPr txBox="1"/>
              <p:nvPr/>
            </p:nvSpPr>
            <p:spPr>
              <a:xfrm>
                <a:off x="321142" y="842757"/>
                <a:ext cx="6656759" cy="38985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𝐷𝐾𝐸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sz="16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1600" dirty="0"/>
                  <a:t> +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  <m:r>
                      <a:rPr 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160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𝐯</m:t>
                    </m:r>
                    <m:r>
                      <a:rPr lang="en-US" sz="16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sz="16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600" baseline="-25000" dirty="0"/>
                  <a:t>a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sz="16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6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16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𝐯</m:t>
                        </m:r>
                        <m:r>
                          <a:rPr lang="en-US" sz="1600" b="1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  <m:r>
                          <a:rPr lang="en-US" sz="16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𝑓𝑎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𝑓𝑎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𝐶𝑎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𝑆𝑎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C558A8-4487-C244-A0D7-6E9BEFB95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42" y="842757"/>
                <a:ext cx="6656759" cy="389850"/>
              </a:xfrm>
              <a:prstGeom prst="rect">
                <a:avLst/>
              </a:prstGeom>
              <a:blipFill>
                <a:blip r:embed="rId4"/>
                <a:stretch>
                  <a:fillRect l="-949" b="-9091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B1EF7A3-951C-E948-8C3F-5DCF419BE45B}"/>
              </a:ext>
            </a:extLst>
          </p:cNvPr>
          <p:cNvSpPr txBox="1"/>
          <p:nvPr/>
        </p:nvSpPr>
        <p:spPr>
          <a:xfrm>
            <a:off x="6461521" y="3773049"/>
            <a:ext cx="3321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Trapped banana orbits in tokamak [1]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8FB36A-274F-8940-A347-1F36B5ED0291}"/>
              </a:ext>
            </a:extLst>
          </p:cNvPr>
          <p:cNvSpPr txBox="1"/>
          <p:nvPr/>
        </p:nvSpPr>
        <p:spPr>
          <a:xfrm>
            <a:off x="5981342" y="4696538"/>
            <a:ext cx="2823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[1] T.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Kammash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Alternative Energy Sources (1981)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EB2B5F-82C9-5148-92B3-515FF95CA6D0}"/>
              </a:ext>
            </a:extLst>
          </p:cNvPr>
          <p:cNvSpPr txBox="1"/>
          <p:nvPr/>
        </p:nvSpPr>
        <p:spPr>
          <a:xfrm>
            <a:off x="0" y="4709786"/>
            <a:ext cx="3834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 Ref: E A Belli and J Candy 2015 Plasma Phys. Control. Fusion 57 05401</a:t>
            </a:r>
          </a:p>
        </p:txBody>
      </p:sp>
    </p:spTree>
    <p:extLst>
      <p:ext uri="{BB962C8B-B14F-4D97-AF65-F5344CB8AC3E}">
        <p14:creationId xmlns:p14="http://schemas.microsoft.com/office/powerpoint/2010/main" val="332519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D0808D-FB59-EC43-BBA8-A45C8C81A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D05A0-CA8D-1743-9F48-C9620AD6A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4EFC4-1339-8843-A965-438A544238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</p:spTree>
    <p:extLst>
      <p:ext uri="{BB962C8B-B14F-4D97-AF65-F5344CB8AC3E}">
        <p14:creationId xmlns:p14="http://schemas.microsoft.com/office/powerpoint/2010/main" val="3071160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44203-E39D-9648-947C-3C41AD3A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Workflow: M3D-C1 equilibrium surfaces approximated as </a:t>
            </a:r>
            <a:r>
              <a:rPr lang="en-US" dirty="0" err="1"/>
              <a:t>Te</a:t>
            </a:r>
            <a:r>
              <a:rPr lang="en-US" dirty="0"/>
              <a:t> isotherms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D579E7-C693-484C-BC96-CCC5760834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8C9FD-6C8B-5F4D-BDD6-DEBD44F422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5033" y="4855301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                  P.Sinha- Monday Physics Meeting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3B0EEF-D43C-544A-9FF9-FE64A2FD6890}"/>
              </a:ext>
            </a:extLst>
          </p:cNvPr>
          <p:cNvSpPr/>
          <p:nvPr/>
        </p:nvSpPr>
        <p:spPr>
          <a:xfrm>
            <a:off x="798022" y="1388225"/>
            <a:ext cx="1487978" cy="7481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M3D-C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69182C-C2E7-504C-8AF3-F3440F1308F7}"/>
              </a:ext>
            </a:extLst>
          </p:cNvPr>
          <p:cNvSpPr/>
          <p:nvPr/>
        </p:nvSpPr>
        <p:spPr>
          <a:xfrm>
            <a:off x="278476" y="2342032"/>
            <a:ext cx="2680856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magnetic surfaces equilibrium calculated by M3D-C1 is represented in the form of isotherms of electron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18919-F28E-DF4E-BEF5-AD536D095292}"/>
              </a:ext>
            </a:extLst>
          </p:cNvPr>
          <p:cNvSpPr txBox="1"/>
          <p:nvPr/>
        </p:nvSpPr>
        <p:spPr>
          <a:xfrm>
            <a:off x="190499" y="675786"/>
            <a:ext cx="9254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DKE formulation requires the the magnetic surfaces to be free of any stochasticity and islands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DF577F-329E-4241-96DE-8F5842788A32}"/>
                  </a:ext>
                </a:extLst>
              </p:cNvPr>
              <p:cNvSpPr txBox="1"/>
              <p:nvPr/>
            </p:nvSpPr>
            <p:spPr>
              <a:xfrm>
                <a:off x="114263" y="3859282"/>
                <a:ext cx="3283278" cy="83099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T</a:t>
                </a:r>
                <a:r>
                  <a:rPr lang="en-US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T</a:t>
                </a:r>
                <a:r>
                  <a:rPr lang="en-US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 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where T</a:t>
                </a:r>
                <a:r>
                  <a:rPr lang="en-US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equilibrium temperature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T: perturbed temperature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DF577F-329E-4241-96DE-8F5842788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63" y="3859282"/>
                <a:ext cx="3283278" cy="830997"/>
              </a:xfrm>
              <a:prstGeom prst="rect">
                <a:avLst/>
              </a:prstGeom>
              <a:blipFill>
                <a:blip r:embed="rId2"/>
                <a:stretch>
                  <a:fillRect t="-1493" b="-7463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6DF3171-A61C-2F46-927F-27A35EE91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71550"/>
            <a:ext cx="4572000" cy="320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40F937-D2C7-9E4C-ACE5-89B709C24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502" y="957514"/>
            <a:ext cx="4572000" cy="31027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1E3002-CC3D-F34C-AD53-FD527EE89666}"/>
              </a:ext>
            </a:extLst>
          </p:cNvPr>
          <p:cNvSpPr txBox="1"/>
          <p:nvPr/>
        </p:nvSpPr>
        <p:spPr>
          <a:xfrm>
            <a:off x="3607805" y="4130218"/>
            <a:ext cx="241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Poincaré</a:t>
            </a:r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 plot for M3D-C1 equilibrium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13AB09-3F4B-4548-B317-A4698911C61B}"/>
              </a:ext>
            </a:extLst>
          </p:cNvPr>
          <p:cNvSpPr txBox="1"/>
          <p:nvPr/>
        </p:nvSpPr>
        <p:spPr>
          <a:xfrm>
            <a:off x="6087738" y="4109560"/>
            <a:ext cx="241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Isotherm plot for M3D-C1 equilibrium</a:t>
            </a:r>
          </a:p>
        </p:txBody>
      </p:sp>
    </p:spTree>
    <p:extLst>
      <p:ext uri="{BB962C8B-B14F-4D97-AF65-F5344CB8AC3E}">
        <p14:creationId xmlns:p14="http://schemas.microsoft.com/office/powerpoint/2010/main" val="374071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44203-E39D-9648-947C-3C41AD3A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Workflow: M3D-C1 equilibrium surfaces approximated as </a:t>
            </a:r>
            <a:r>
              <a:rPr lang="en-US" dirty="0" err="1"/>
              <a:t>Te</a:t>
            </a:r>
            <a:r>
              <a:rPr lang="en-US" dirty="0"/>
              <a:t> isotherms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D579E7-C693-484C-BC96-CCC5760834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8C9FD-6C8B-5F4D-BDD6-DEBD44F422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5033" y="4855301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3B0EEF-D43C-544A-9FF9-FE64A2FD6890}"/>
              </a:ext>
            </a:extLst>
          </p:cNvPr>
          <p:cNvSpPr/>
          <p:nvPr/>
        </p:nvSpPr>
        <p:spPr>
          <a:xfrm>
            <a:off x="798022" y="1388225"/>
            <a:ext cx="1487978" cy="7481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M3D-C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69182C-C2E7-504C-8AF3-F3440F1308F7}"/>
              </a:ext>
            </a:extLst>
          </p:cNvPr>
          <p:cNvSpPr/>
          <p:nvPr/>
        </p:nvSpPr>
        <p:spPr>
          <a:xfrm>
            <a:off x="278476" y="2342032"/>
            <a:ext cx="2680856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magnetic surfaces equilibrium calculated by M3D-C1 is represented in the form of isotherms of electron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18919-F28E-DF4E-BEF5-AD536D095292}"/>
              </a:ext>
            </a:extLst>
          </p:cNvPr>
          <p:cNvSpPr txBox="1"/>
          <p:nvPr/>
        </p:nvSpPr>
        <p:spPr>
          <a:xfrm>
            <a:off x="190499" y="675786"/>
            <a:ext cx="9254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DKE formulation requires the the magnetic surfaces to be free of any stochasticity and islands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DF577F-329E-4241-96DE-8F5842788A32}"/>
                  </a:ext>
                </a:extLst>
              </p:cNvPr>
              <p:cNvSpPr txBox="1"/>
              <p:nvPr/>
            </p:nvSpPr>
            <p:spPr>
              <a:xfrm>
                <a:off x="114263" y="3859282"/>
                <a:ext cx="3283278" cy="83099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T</a:t>
                </a:r>
                <a:r>
                  <a:rPr lang="en-US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T</a:t>
                </a:r>
                <a:r>
                  <a:rPr lang="en-US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 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where T</a:t>
                </a:r>
                <a:r>
                  <a:rPr lang="en-US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equilibrium temperature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T: perturbed temperature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DF577F-329E-4241-96DE-8F5842788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63" y="3859282"/>
                <a:ext cx="3283278" cy="830997"/>
              </a:xfrm>
              <a:prstGeom prst="rect">
                <a:avLst/>
              </a:prstGeom>
              <a:blipFill>
                <a:blip r:embed="rId2"/>
                <a:stretch>
                  <a:fillRect t="-1493" b="-7463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6DF3171-A61C-2F46-927F-27A35EE91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71550"/>
            <a:ext cx="4572000" cy="320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40F937-D2C7-9E4C-ACE5-89B709C24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502" y="957514"/>
            <a:ext cx="4572000" cy="31027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1E3002-CC3D-F34C-AD53-FD527EE89666}"/>
              </a:ext>
            </a:extLst>
          </p:cNvPr>
          <p:cNvSpPr txBox="1"/>
          <p:nvPr/>
        </p:nvSpPr>
        <p:spPr>
          <a:xfrm>
            <a:off x="3607805" y="4130218"/>
            <a:ext cx="241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Poincarè</a:t>
            </a:r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 plot for M3D-C1 equilibrium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13AB09-3F4B-4548-B317-A4698911C61B}"/>
              </a:ext>
            </a:extLst>
          </p:cNvPr>
          <p:cNvSpPr txBox="1"/>
          <p:nvPr/>
        </p:nvSpPr>
        <p:spPr>
          <a:xfrm>
            <a:off x="6087738" y="4109560"/>
            <a:ext cx="241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Isotherm plot for M3D-C1 equilibrium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923F4-92D7-394D-B1E5-FD4A00760C42}"/>
              </a:ext>
            </a:extLst>
          </p:cNvPr>
          <p:cNvSpPr txBox="1"/>
          <p:nvPr/>
        </p:nvSpPr>
        <p:spPr>
          <a:xfrm>
            <a:off x="1219146" y="2779162"/>
            <a:ext cx="6214706" cy="20621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By taking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isosurfaces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approximation we exclude transport effects resulting from nonintegrable magnetic geometry, and capture only the effects due to the "kinking" of surfaces 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M3D-C1 calculation itself does self-consistently include parallel thermal transport across islands and stochastic regions, but these are not added to the neoclassical fluxes presented here 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do not claim to evaluate changes to turbulent transport, or effects due to drift-kinetic physics in nonintegrable fields</a:t>
            </a:r>
          </a:p>
        </p:txBody>
      </p:sp>
    </p:spTree>
    <p:extLst>
      <p:ext uri="{BB962C8B-B14F-4D97-AF65-F5344CB8AC3E}">
        <p14:creationId xmlns:p14="http://schemas.microsoft.com/office/powerpoint/2010/main" val="39001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44203-E39D-9648-947C-3C41AD3A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Workflow: Local, ideal equilibria calculated using Le3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D579E7-C693-484C-BC96-CCC5760834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8C9FD-6C8B-5F4D-BDD6-DEBD44F422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5033" y="4855301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3B0EEF-D43C-544A-9FF9-FE64A2FD6890}"/>
              </a:ext>
            </a:extLst>
          </p:cNvPr>
          <p:cNvSpPr/>
          <p:nvPr/>
        </p:nvSpPr>
        <p:spPr>
          <a:xfrm>
            <a:off x="798022" y="1388225"/>
            <a:ext cx="1487978" cy="7481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M3D-C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CD69EF6-6E37-654A-BCE2-8A9F9213D272}"/>
              </a:ext>
            </a:extLst>
          </p:cNvPr>
          <p:cNvSpPr/>
          <p:nvPr/>
        </p:nvSpPr>
        <p:spPr>
          <a:xfrm>
            <a:off x="2352500" y="1620981"/>
            <a:ext cx="899076" cy="2826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E2754B-BEA9-7C44-8C57-298C5782CDC4}"/>
              </a:ext>
            </a:extLst>
          </p:cNvPr>
          <p:cNvSpPr/>
          <p:nvPr/>
        </p:nvSpPr>
        <p:spPr>
          <a:xfrm>
            <a:off x="3318076" y="1388225"/>
            <a:ext cx="1487978" cy="7481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69182C-C2E7-504C-8AF3-F3440F1308F7}"/>
              </a:ext>
            </a:extLst>
          </p:cNvPr>
          <p:cNvSpPr/>
          <p:nvPr/>
        </p:nvSpPr>
        <p:spPr>
          <a:xfrm>
            <a:off x="278476" y="2342032"/>
            <a:ext cx="2680856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magnetic surfaces equilibrium calculated by M3D-C1 is represented in the form of isotherms of electron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18919-F28E-DF4E-BEF5-AD536D095292}"/>
              </a:ext>
            </a:extLst>
          </p:cNvPr>
          <p:cNvSpPr txBox="1"/>
          <p:nvPr/>
        </p:nvSpPr>
        <p:spPr>
          <a:xfrm>
            <a:off x="190499" y="675786"/>
            <a:ext cx="9254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DKE formulation requires the the magnetic surfaces to be free of any stochasticity and islands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BE1923-A555-6C44-80FB-FB4F3E975522}"/>
                  </a:ext>
                </a:extLst>
              </p:cNvPr>
              <p:cNvSpPr txBox="1"/>
              <p:nvPr/>
            </p:nvSpPr>
            <p:spPr>
              <a:xfrm>
                <a:off x="114263" y="3859282"/>
                <a:ext cx="3283278" cy="83099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T</a:t>
                </a:r>
                <a:r>
                  <a:rPr lang="en-US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T</a:t>
                </a:r>
                <a:r>
                  <a:rPr lang="en-US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 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where T</a:t>
                </a:r>
                <a:r>
                  <a:rPr lang="en-US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equilibrium temperature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T: perturbed temperature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BE1923-A555-6C44-80FB-FB4F3E975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63" y="3859282"/>
                <a:ext cx="3283278" cy="830997"/>
              </a:xfrm>
              <a:prstGeom prst="rect">
                <a:avLst/>
              </a:prstGeom>
              <a:blipFill>
                <a:blip r:embed="rId2"/>
                <a:stretch>
                  <a:fillRect t="-1493" b="-7463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11D968F-89B3-3E42-B8D5-DB081FAC9533}"/>
              </a:ext>
            </a:extLst>
          </p:cNvPr>
          <p:cNvSpPr/>
          <p:nvPr/>
        </p:nvSpPr>
        <p:spPr>
          <a:xfrm>
            <a:off x="3004679" y="2328889"/>
            <a:ext cx="31346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Calculates the local equilibrium using surface geometry provided by M3D-C1 and ensures the goodness of the flux surfaces </a:t>
            </a:r>
          </a:p>
        </p:txBody>
      </p:sp>
    </p:spTree>
    <p:extLst>
      <p:ext uri="{BB962C8B-B14F-4D97-AF65-F5344CB8AC3E}">
        <p14:creationId xmlns:p14="http://schemas.microsoft.com/office/powerpoint/2010/main" val="2997966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44203-E39D-9648-947C-3C41AD3A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Workflow: Local neoclassical transport calculated using NEO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D579E7-C693-484C-BC96-CCC5760834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8C9FD-6C8B-5F4D-BDD6-DEBD44F422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5033" y="4855301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3B0EEF-D43C-544A-9FF9-FE64A2FD6890}"/>
              </a:ext>
            </a:extLst>
          </p:cNvPr>
          <p:cNvSpPr/>
          <p:nvPr/>
        </p:nvSpPr>
        <p:spPr>
          <a:xfrm>
            <a:off x="798022" y="1388225"/>
            <a:ext cx="1487978" cy="7481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M3D-C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CD69EF6-6E37-654A-BCE2-8A9F9213D272}"/>
              </a:ext>
            </a:extLst>
          </p:cNvPr>
          <p:cNvSpPr/>
          <p:nvPr/>
        </p:nvSpPr>
        <p:spPr>
          <a:xfrm>
            <a:off x="2352500" y="1620981"/>
            <a:ext cx="899076" cy="2826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E2754B-BEA9-7C44-8C57-298C5782CDC4}"/>
              </a:ext>
            </a:extLst>
          </p:cNvPr>
          <p:cNvSpPr/>
          <p:nvPr/>
        </p:nvSpPr>
        <p:spPr>
          <a:xfrm>
            <a:off x="3318076" y="1388225"/>
            <a:ext cx="1487978" cy="7481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Le3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66D410B-F9C9-E54B-9BDE-DA14C017C5FC}"/>
              </a:ext>
            </a:extLst>
          </p:cNvPr>
          <p:cNvSpPr/>
          <p:nvPr/>
        </p:nvSpPr>
        <p:spPr>
          <a:xfrm>
            <a:off x="4872554" y="1620981"/>
            <a:ext cx="899076" cy="2826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654B02-F89C-DF43-BDD3-C41CFCE11C37}"/>
              </a:ext>
            </a:extLst>
          </p:cNvPr>
          <p:cNvSpPr/>
          <p:nvPr/>
        </p:nvSpPr>
        <p:spPr>
          <a:xfrm>
            <a:off x="5914418" y="1388224"/>
            <a:ext cx="1487978" cy="7481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69182C-C2E7-504C-8AF3-F3440F1308F7}"/>
              </a:ext>
            </a:extLst>
          </p:cNvPr>
          <p:cNvSpPr/>
          <p:nvPr/>
        </p:nvSpPr>
        <p:spPr>
          <a:xfrm>
            <a:off x="278476" y="2342032"/>
            <a:ext cx="2680856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magnetic surfaces equilibrium calculated by M3D-C1 is represented in the form of isotherms of electron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1ADAF2-CBB4-0D47-8D91-9E29C8915BD6}"/>
              </a:ext>
            </a:extLst>
          </p:cNvPr>
          <p:cNvSpPr/>
          <p:nvPr/>
        </p:nvSpPr>
        <p:spPr>
          <a:xfrm>
            <a:off x="6057549" y="2315826"/>
            <a:ext cx="2973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Solves DKE and calculates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neoclassical transport properties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18919-F28E-DF4E-BEF5-AD536D095292}"/>
              </a:ext>
            </a:extLst>
          </p:cNvPr>
          <p:cNvSpPr txBox="1"/>
          <p:nvPr/>
        </p:nvSpPr>
        <p:spPr>
          <a:xfrm>
            <a:off x="190499" y="675786"/>
            <a:ext cx="9254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DKE formulation requires the the magnetic surfaces to be free of any stochasticity and islands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BE1923-A555-6C44-80FB-FB4F3E975522}"/>
                  </a:ext>
                </a:extLst>
              </p:cNvPr>
              <p:cNvSpPr txBox="1"/>
              <p:nvPr/>
            </p:nvSpPr>
            <p:spPr>
              <a:xfrm>
                <a:off x="114263" y="3859282"/>
                <a:ext cx="3283278" cy="83099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T</a:t>
                </a:r>
                <a:r>
                  <a:rPr lang="en-US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T</a:t>
                </a:r>
                <a:r>
                  <a:rPr lang="en-US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 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where T</a:t>
                </a:r>
                <a:r>
                  <a:rPr lang="en-US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equilibrium temperature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T: perturbed temperature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BE1923-A555-6C44-80FB-FB4F3E975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63" y="3859282"/>
                <a:ext cx="3283278" cy="830997"/>
              </a:xfrm>
              <a:prstGeom prst="rect">
                <a:avLst/>
              </a:prstGeom>
              <a:blipFill>
                <a:blip r:embed="rId3"/>
                <a:stretch>
                  <a:fillRect t="-1493" b="-7463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4B695B33-2BBD-D745-A1F4-D230A3D06C55}"/>
              </a:ext>
            </a:extLst>
          </p:cNvPr>
          <p:cNvSpPr/>
          <p:nvPr/>
        </p:nvSpPr>
        <p:spPr>
          <a:xfrm>
            <a:off x="3004679" y="2328889"/>
            <a:ext cx="31346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Calculates the local equilibrium using surface geometry provided by M3D-C1 and ensures the goodness of the flux surfaces </a:t>
            </a:r>
          </a:p>
        </p:txBody>
      </p:sp>
    </p:spTree>
    <p:extLst>
      <p:ext uri="{BB962C8B-B14F-4D97-AF65-F5344CB8AC3E}">
        <p14:creationId xmlns:p14="http://schemas.microsoft.com/office/powerpoint/2010/main" val="2100678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D0808D-FB59-EC43-BBA8-A45C8C81A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D05A0-CA8D-1743-9F48-C9620AD6A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4EFC4-1339-8843-A965-438A544238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</p:spTree>
    <p:extLst>
      <p:ext uri="{BB962C8B-B14F-4D97-AF65-F5344CB8AC3E}">
        <p14:creationId xmlns:p14="http://schemas.microsoft.com/office/powerpoint/2010/main" val="4028840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D99F-01D9-5042-8772-38645344E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DIII-D tokamak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FDF9B7-2E3E-B342-A872-43970E0D43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10F82-66A7-BF49-80E7-B91C797E72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8909" y="1087009"/>
            <a:ext cx="4572000" cy="4078670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DIII-D is a conventional tokamak with a minor radius r = 0.67 m and major radius R= 1.67m</a:t>
            </a:r>
          </a:p>
          <a:p>
            <a:endParaRPr lang="en-US" sz="1700" dirty="0"/>
          </a:p>
          <a:p>
            <a:r>
              <a:rPr lang="en-US" sz="1700" dirty="0"/>
              <a:t>DIII-D uses a set of 12 in-vessel perturbation coils so-called I-coils (6 upper and 6 lower) to control ELMs </a:t>
            </a:r>
          </a:p>
          <a:p>
            <a:endParaRPr lang="en-US" sz="1700" dirty="0"/>
          </a:p>
          <a:p>
            <a:r>
              <a:rPr lang="en-US" sz="1700" dirty="0"/>
              <a:t>The dominant toroidal mode number in RMP ELM suppression experiments on DIII-D is typically n = 2 or n = 3 </a:t>
            </a:r>
          </a:p>
          <a:p>
            <a:endParaRPr lang="en-US" sz="1700" dirty="0"/>
          </a:p>
          <a:p>
            <a:r>
              <a:rPr lang="en-US" sz="1700" dirty="0"/>
              <a:t>In this work we have considered well-diagnosed cases covering both n=2 response for a range of poloidal RMP spectrum (#158115) and n=3 response including sustained periods of ELM suppression in DIII-D's ITER Baseline Scenario (#160921)</a:t>
            </a:r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88483-1D4A-CB4E-A131-06D20A5A84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136515E-68AB-0A49-9D0D-CC0FF8CEB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825" y="968056"/>
            <a:ext cx="3969266" cy="21582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C6C652-5D55-284A-AA7C-0442947062E1}"/>
              </a:ext>
            </a:extLst>
          </p:cNvPr>
          <p:cNvSpPr/>
          <p:nvPr/>
        </p:nvSpPr>
        <p:spPr>
          <a:xfrm>
            <a:off x="5525814" y="327623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I-coil and C-coil arrays of DIII D with plasma 126006 [1]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EE122B-0BFB-494E-A47F-2CADDA60263E}"/>
              </a:ext>
            </a:extLst>
          </p:cNvPr>
          <p:cNvSpPr txBox="1"/>
          <p:nvPr/>
        </p:nvSpPr>
        <p:spPr>
          <a:xfrm>
            <a:off x="4483749" y="4550484"/>
            <a:ext cx="4600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[1] Schaffer M J et al. ,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23rd IEEE/NPSS Symposium on Fusion Engineering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IEEE, 2009.</a:t>
            </a:r>
          </a:p>
        </p:txBody>
      </p:sp>
    </p:spTree>
    <p:extLst>
      <p:ext uri="{BB962C8B-B14F-4D97-AF65-F5344CB8AC3E}">
        <p14:creationId xmlns:p14="http://schemas.microsoft.com/office/powerpoint/2010/main" val="3220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D0808D-FB59-EC43-BBA8-A45C8C81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1989364"/>
            <a:ext cx="8276897" cy="1967024"/>
          </a:xfrm>
        </p:spPr>
        <p:txBody>
          <a:bodyPr/>
          <a:lstStyle/>
          <a:p>
            <a:r>
              <a:rPr lang="en-US" dirty="0"/>
              <a:t>Results for n=3 RMP ELM-suppressed shot in DIII-D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D05A0-CA8D-1743-9F48-C9620AD6A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4EFC4-1339-8843-A965-438A544238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</p:spTree>
    <p:extLst>
      <p:ext uri="{BB962C8B-B14F-4D97-AF65-F5344CB8AC3E}">
        <p14:creationId xmlns:p14="http://schemas.microsoft.com/office/powerpoint/2010/main" val="204572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664" y="392910"/>
            <a:ext cx="5786351" cy="2986555"/>
          </a:xfrm>
        </p:spPr>
        <p:txBody>
          <a:bodyPr>
            <a:normAutofit/>
          </a:bodyPr>
          <a:lstStyle/>
          <a:p>
            <a:r>
              <a:rPr lang="en-US" sz="1600" dirty="0"/>
              <a:t>H-mode: </a:t>
            </a:r>
            <a:r>
              <a:rPr lang="en-US" sz="1600" dirty="0">
                <a:sym typeface="Wingdings" pitchFamily="2" charset="2"/>
              </a:rPr>
              <a:t>characterized by </a:t>
            </a:r>
            <a:r>
              <a:rPr lang="en-US" sz="1600" dirty="0"/>
              <a:t>steep n and T gradient at the edge</a:t>
            </a:r>
          </a:p>
          <a:p>
            <a:pPr>
              <a:buFont typeface="Wingdings" pitchFamily="2" charset="2"/>
              <a:buChar char="à"/>
            </a:pPr>
            <a:r>
              <a:rPr lang="en-US" sz="1600" dirty="0">
                <a:sym typeface="Wingdings" pitchFamily="2" charset="2"/>
              </a:rPr>
              <a:t>causes instabilities Edge-localized modes (ELMs)</a:t>
            </a:r>
          </a:p>
          <a:p>
            <a:pPr>
              <a:buFont typeface="Wingdings" pitchFamily="2" charset="2"/>
              <a:buChar char="à"/>
            </a:pPr>
            <a:r>
              <a:rPr lang="en-US" sz="1600" dirty="0">
                <a:sym typeface="Wingdings" pitchFamily="2" charset="2"/>
              </a:rPr>
              <a:t>leads to periodic </a:t>
            </a:r>
            <a:r>
              <a:rPr lang="en-US" sz="1600" dirty="0"/>
              <a:t>bursts of particles and energy on plasma facing components (PFCs)</a:t>
            </a:r>
          </a:p>
          <a:p>
            <a:pPr>
              <a:buFont typeface="Wingdings" pitchFamily="2" charset="2"/>
              <a:buChar char="à"/>
            </a:pPr>
            <a:r>
              <a:rPr lang="en-US" sz="1600" dirty="0">
                <a:sym typeface="Wingdings" pitchFamily="2" charset="2"/>
              </a:rPr>
              <a:t>degradation of PFCs </a:t>
            </a:r>
          </a:p>
          <a:p>
            <a:pPr>
              <a:buFont typeface="Wingdings" pitchFamily="2" charset="2"/>
              <a:buChar char="à"/>
            </a:pPr>
            <a:endParaRPr lang="en-US" dirty="0"/>
          </a:p>
          <a:p>
            <a:pPr>
              <a:buFont typeface="Wingdings" pitchFamily="2" charset="2"/>
              <a:buChar char="à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6D6BDB-5CD8-FE43-9037-2C5905813306}"/>
              </a:ext>
            </a:extLst>
          </p:cNvPr>
          <p:cNvSpPr txBox="1"/>
          <p:nvPr/>
        </p:nvSpPr>
        <p:spPr>
          <a:xfrm>
            <a:off x="6089038" y="3568309"/>
            <a:ext cx="294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The edge H-mode profiles of (a) electron density and (b) electron temperature measured by Thomson scattering in DIII-D. L-mode profiles are also shown for contrast [1]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5F07E2-1D04-EE4C-B219-04A4E2D28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566" y="665306"/>
            <a:ext cx="2129191" cy="2901782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7D6B308-01A5-B94C-B10E-BDB329E95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99" y="2303881"/>
            <a:ext cx="3299221" cy="269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686FD7-0B70-0F4A-AF45-B4741A5072A7}"/>
              </a:ext>
            </a:extLst>
          </p:cNvPr>
          <p:cNvSpPr txBox="1"/>
          <p:nvPr/>
        </p:nvSpPr>
        <p:spPr>
          <a:xfrm>
            <a:off x="3648425" y="4015694"/>
            <a:ext cx="2657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H-mode discharge in DIII-D with (a) plasma current and auxiliary heating power (b) plasma stored energy, (c) edge pedestal electron pressure (d) peak divertor heat flux [1]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41BB2D-EC38-D24A-BD8E-A92985295AC5}"/>
              </a:ext>
            </a:extLst>
          </p:cNvPr>
          <p:cNvSpPr txBox="1"/>
          <p:nvPr/>
        </p:nvSpPr>
        <p:spPr>
          <a:xfrm>
            <a:off x="6321987" y="4830754"/>
            <a:ext cx="24224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A.W.Leonard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Physics of Plasmas (2014)</a:t>
            </a:r>
          </a:p>
        </p:txBody>
      </p:sp>
    </p:spTree>
    <p:extLst>
      <p:ext uri="{BB962C8B-B14F-4D97-AF65-F5344CB8AC3E}">
        <p14:creationId xmlns:p14="http://schemas.microsoft.com/office/powerpoint/2010/main" val="129281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00EC-2F7E-9D4E-AC77-7468475F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DIII-D shot #160921: Increase in NBI torque leads to ELM suppression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1F797-444D-444C-9793-B66446BBF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Content Placeholder 6" descr="Chart, diagram&#10;&#10;Description automatically generated">
            <a:extLst>
              <a:ext uri="{FF2B5EF4-FFF2-40B4-BE49-F238E27FC236}">
                <a16:creationId xmlns:a16="http://schemas.microsoft.com/office/drawing/2014/main" id="{C3F0C028-5A7A-B843-8FB8-0954B7B89B7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l="-2723" t="-3237" r="-1600" b="-778"/>
          <a:stretch/>
        </p:blipFill>
        <p:spPr>
          <a:xfrm>
            <a:off x="4358076" y="543911"/>
            <a:ext cx="4584034" cy="304698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FE344-DE70-004E-AE92-32F93EB668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66519-C2B2-9142-8D87-5079D7557A38}"/>
              </a:ext>
            </a:extLst>
          </p:cNvPr>
          <p:cNvSpPr/>
          <p:nvPr/>
        </p:nvSpPr>
        <p:spPr>
          <a:xfrm>
            <a:off x="4709565" y="3676878"/>
            <a:ext cx="38810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of (a) 𝑇</a:t>
            </a:r>
            <a:r>
              <a:rPr lang="en-US" sz="1000" u="sng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𝑖𝑛𝑗</a:t>
            </a:r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edge toroidal rotation 𝑣</a:t>
            </a:r>
            <a:r>
              <a:rPr lang="en-US" sz="1000" u="sng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𝑇 </a:t>
            </a:r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(b) </a:t>
            </a:r>
            <a:r>
              <a:rPr lang="el-GR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sz="1000" u="sng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 = 0.8, and (c) the top of the pedestal (𝛹</a:t>
            </a:r>
            <a:r>
              <a:rPr lang="en-US" sz="1000" u="sng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𝑁</a:t>
            </a:r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=0.95), and (d) ELM behavior from divertor recycling 𝐷</a:t>
            </a:r>
            <a:r>
              <a:rPr lang="el-GR" sz="1000" u="sng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across a ramp in 𝑇</a:t>
            </a:r>
            <a:r>
              <a:rPr lang="en-US" sz="1000" u="sng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𝑖𝑛𝑗</a:t>
            </a:r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3.5 Nm to 5 Nm, leading to RMP ELM suppression. </a:t>
            </a:r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Radial profiles of (e) 𝑣</a:t>
            </a:r>
            <a:r>
              <a:rPr lang="en-US" sz="1000" u="sng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𝑇</a:t>
            </a:r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 and (f) </a:t>
            </a:r>
            <a:r>
              <a:rPr lang="el-GR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1000" u="sng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 at the times indicated by the vertical bars in (a)–(d) [1]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74BF44-ECAD-894C-AF23-E11B3339A0C6}"/>
              </a:ext>
            </a:extLst>
          </p:cNvPr>
          <p:cNvSpPr/>
          <p:nvPr/>
        </p:nvSpPr>
        <p:spPr>
          <a:xfrm>
            <a:off x="169524" y="824909"/>
            <a:ext cx="43437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motivation behind the experiment was to assess the level of ELM control that could be achieved in the ITER Baseline Scenario (IBS)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Only the upper I-coil current was operated with n = 3 and RMP current = 6 kA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input torque was stepped up from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3.5 Nm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Nm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between leading to suppression of ELMs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Hypothesis: ELMs are suppressed when the plasma transitions from an ideal screened response to a tearing response at a resonant surface that prevents expansion of the pedestal to an unstable width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4965B-1769-6447-A8EB-F99EA87C521D}"/>
              </a:ext>
            </a:extLst>
          </p:cNvPr>
          <p:cNvSpPr txBox="1"/>
          <p:nvPr/>
        </p:nvSpPr>
        <p:spPr>
          <a:xfrm>
            <a:off x="5704699" y="4684636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[1] R.A. Moyer et al., Physics of Plasmas (2017)</a:t>
            </a:r>
          </a:p>
        </p:txBody>
      </p:sp>
    </p:spTree>
    <p:extLst>
      <p:ext uri="{BB962C8B-B14F-4D97-AF65-F5344CB8AC3E}">
        <p14:creationId xmlns:p14="http://schemas.microsoft.com/office/powerpoint/2010/main" val="232550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00EC-2F7E-9D4E-AC77-7468475F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DIII-D shot #160921: Increase in NBI torque leads to ELM suppression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1F797-444D-444C-9793-B66446BBF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Content Placeholder 6" descr="Chart, diagram&#10;&#10;Description automatically generated">
            <a:extLst>
              <a:ext uri="{FF2B5EF4-FFF2-40B4-BE49-F238E27FC236}">
                <a16:creationId xmlns:a16="http://schemas.microsoft.com/office/drawing/2014/main" id="{C3F0C028-5A7A-B843-8FB8-0954B7B89B7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l="-2723" t="-3237" r="-1600" b="-778"/>
          <a:stretch/>
        </p:blipFill>
        <p:spPr>
          <a:xfrm>
            <a:off x="4358076" y="543911"/>
            <a:ext cx="4584034" cy="304698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FE344-DE70-004E-AE92-32F93EB668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66519-C2B2-9142-8D87-5079D7557A38}"/>
              </a:ext>
            </a:extLst>
          </p:cNvPr>
          <p:cNvSpPr/>
          <p:nvPr/>
        </p:nvSpPr>
        <p:spPr>
          <a:xfrm>
            <a:off x="4709565" y="3676878"/>
            <a:ext cx="38810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of (a) 𝑇</a:t>
            </a:r>
            <a:r>
              <a:rPr lang="en-US" sz="1000" u="sng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𝑖𝑛𝑗</a:t>
            </a:r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edge toroidal rotation 𝑣</a:t>
            </a:r>
            <a:r>
              <a:rPr lang="en-US" sz="1000" u="sng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𝑇 </a:t>
            </a:r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(b) </a:t>
            </a:r>
            <a:r>
              <a:rPr lang="el-GR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sz="1000" u="sng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 = 0.8, and (c) the top of the pedestal (𝛹</a:t>
            </a:r>
            <a:r>
              <a:rPr lang="en-US" sz="1000" u="sng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𝑁</a:t>
            </a:r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=0.95), and (d) ELM behavior from divertor recycling 𝐷</a:t>
            </a:r>
            <a:r>
              <a:rPr lang="el-GR" sz="1000" u="sng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across a ramp in 𝑇</a:t>
            </a:r>
            <a:r>
              <a:rPr lang="en-US" sz="1000" u="sng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𝑖𝑛𝑗</a:t>
            </a:r>
            <a:r>
              <a:rPr lang="en-US" sz="1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3.5 Nm to 5 Nm, leading to RMP ELM suppression. </a:t>
            </a:r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Radial profiles of (e) 𝑣</a:t>
            </a:r>
            <a:r>
              <a:rPr lang="en-US" sz="1000" u="sng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𝑇</a:t>
            </a:r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 and (f) </a:t>
            </a:r>
            <a:r>
              <a:rPr lang="el-GR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1000" u="sng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 at the times indicated by the vertical bars in (a)–(d) [1]</a:t>
            </a:r>
          </a:p>
        </p:txBody>
      </p:sp>
      <p:pic>
        <p:nvPicPr>
          <p:cNvPr id="3074" name="Picture 2" descr="Figure">
            <a:extLst>
              <a:ext uri="{FF2B5EF4-FFF2-40B4-BE49-F238E27FC236}">
                <a16:creationId xmlns:a16="http://schemas.microsoft.com/office/drawing/2014/main" id="{6C9D044E-2D7B-764F-879C-8E565DE0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06" y="737622"/>
            <a:ext cx="2168138" cy="285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F739B1-14CD-444D-99F9-92DFF1F31BBF}"/>
              </a:ext>
            </a:extLst>
          </p:cNvPr>
          <p:cNvSpPr txBox="1"/>
          <p:nvPr/>
        </p:nvSpPr>
        <p:spPr>
          <a:xfrm>
            <a:off x="5704699" y="4684636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[1] R.A. Moyer et al., Physics of Plasmas (2017)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79331-983A-384F-8AB9-F6B636894EA3}"/>
              </a:ext>
            </a:extLst>
          </p:cNvPr>
          <p:cNvSpPr/>
          <p:nvPr/>
        </p:nvSpPr>
        <p:spPr>
          <a:xfrm>
            <a:off x="169524" y="824909"/>
            <a:ext cx="434375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motivation behind the experiment was to assess the level of ELM control that could be achieved in the ITER Baseline Scenario (IBS)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Only the upper I-coil current was operated with n = 3 and RMP current = 6 kA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input torque was stepped up from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3.5 Nm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Nm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between leading to suppression of ELMs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Hypothesis: ELMs are suppressed when the plasma transitions from an ideal screened response to a tearing response at a resonant surface that prevents expansion of the pedestal to an unstable width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181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D836A-64B2-BB40-98AA-146013B22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323"/>
            <a:ext cx="8009681" cy="543910"/>
          </a:xfrm>
        </p:spPr>
        <p:txBody>
          <a:bodyPr>
            <a:noAutofit/>
          </a:bodyPr>
          <a:lstStyle/>
          <a:p>
            <a:r>
              <a:rPr lang="en-US" sz="1800" dirty="0"/>
              <a:t>DIII-D shot #160921: Modest RMP strongly enhances neoclassical ion flux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132089-2894-9642-B646-5A5E24A4DC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8C89A-2A42-404F-95C0-3FB174A6D2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857D22-2913-B24C-A5DB-2FBF01E6F099}"/>
                  </a:ext>
                </a:extLst>
              </p:cNvPr>
              <p:cNvSpPr txBox="1"/>
              <p:nvPr/>
            </p:nvSpPr>
            <p:spPr>
              <a:xfrm>
                <a:off x="90615" y="847367"/>
                <a:ext cx="5445822" cy="47089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have selected an ELM- Suppressed time slot at </a:t>
                </a:r>
                <a:r>
                  <a:rPr lang="en-US" sz="16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5110 ms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Neoclassical </a:t>
                </a:r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pflux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eflux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are calculated using nonlinear M3D-C1 equilibrium</a:t>
                </a:r>
              </a:p>
              <a:p>
                <a:pPr>
                  <a:buClr>
                    <a:schemeClr val="accent3"/>
                  </a:buClr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RMP current is reduced to 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 kA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neoclassical </a:t>
                </a:r>
                <a:r>
                  <a:rPr lang="en-US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electron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sz="1600" dirty="0">
                    <a:solidFill>
                      <a:srgbClr val="A60C94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ion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fluxes are equal and are small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RMP current is increased to 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6 kA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neoclassical </a:t>
                </a:r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pflux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</a:t>
                </a: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ions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ranges from 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sz="16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19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10</a:t>
                </a:r>
                <a:r>
                  <a:rPr lang="en-US" sz="16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</a:t>
                </a:r>
                <a:r>
                  <a:rPr lang="en-US" sz="16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-2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US" sz="16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-1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is two orders higher than the </a:t>
                </a:r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flux for all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1600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𝑛𝑜𝑟𝑚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values</a:t>
                </a:r>
              </a:p>
              <a:p>
                <a:pPr>
                  <a:buClr>
                    <a:schemeClr val="accent3"/>
                  </a:buClr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 modest RMP typical of experiment, neoclassical </a:t>
                </a:r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pflux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ions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increased roughly by a 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factor of ~100</a:t>
                </a:r>
              </a:p>
              <a:p>
                <a:pPr>
                  <a:buClr>
                    <a:schemeClr val="accent3"/>
                  </a:buClr>
                </a:pPr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chemeClr val="accent3"/>
                  </a:buClr>
                </a:pP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857D22-2913-B24C-A5DB-2FBF01E6F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5" y="847367"/>
                <a:ext cx="5445822" cy="4708981"/>
              </a:xfrm>
              <a:prstGeom prst="rect">
                <a:avLst/>
              </a:prstGeom>
              <a:blipFill>
                <a:blip r:embed="rId2"/>
                <a:stretch>
                  <a:fillRect l="-466" t="-269" r="-13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9EF4B2C-2593-A843-B95F-9EB263533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041" y="1009932"/>
            <a:ext cx="3829459" cy="28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2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132089-2894-9642-B646-5A5E24A4DC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8C89A-2A42-404F-95C0-3FB174A6D2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57D22-2913-B24C-A5DB-2FBF01E6F099}"/>
              </a:ext>
            </a:extLst>
          </p:cNvPr>
          <p:cNvSpPr txBox="1"/>
          <p:nvPr/>
        </p:nvSpPr>
        <p:spPr>
          <a:xfrm>
            <a:off x="53784" y="212643"/>
            <a:ext cx="903643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3"/>
              </a:buClr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Inferring the particle flux from experiments can be challenging, especially in the edge, due to uncertainties in the particle sources  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Previous estimates of the particle fluxes in comparable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ELMing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H-mode DIII-D discharges have found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net radial particle fluxes comparable to the ion neoclassical fluxes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that we obtain here  </a:t>
            </a:r>
          </a:p>
          <a:p>
            <a:pPr>
              <a:buClr>
                <a:schemeClr val="accent3"/>
              </a:buClr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332764-7759-A640-9E05-575989AD0DE3}"/>
              </a:ext>
            </a:extLst>
          </p:cNvPr>
          <p:cNvSpPr txBox="1"/>
          <p:nvPr/>
        </p:nvSpPr>
        <p:spPr>
          <a:xfrm>
            <a:off x="5704699" y="4803195"/>
            <a:ext cx="2504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[1] W.M. Stacey et al., Nuclear Fusion (2012)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077A71-9348-8340-AE7F-1D12FC41B025}"/>
              </a:ext>
            </a:extLst>
          </p:cNvPr>
          <p:cNvSpPr txBox="1"/>
          <p:nvPr/>
        </p:nvSpPr>
        <p:spPr>
          <a:xfrm>
            <a:off x="4884363" y="4035880"/>
            <a:ext cx="2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Convective and diffusive ion particle fluxes calculated from the ion particle balance equation, with and without correction for ion-orbit loss and X-loss [1]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F8C930-E15C-514E-994D-D5D435B1A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876" y="5828"/>
            <a:ext cx="7811815" cy="543910"/>
          </a:xfrm>
        </p:spPr>
        <p:txBody>
          <a:bodyPr>
            <a:noAutofit/>
          </a:bodyPr>
          <a:lstStyle/>
          <a:p>
            <a:r>
              <a:rPr lang="en-US" sz="1800" dirty="0"/>
              <a:t>DIII-D shot #160921: Calculated neoclassical fluxes are comparable to experimentally inferred empirical radial fluxes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C5DEA71F-128A-3141-AC0C-15F87D1BE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907719"/>
            <a:ext cx="2881675" cy="21258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2065CA-3AD6-964F-996D-03EE286B1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80" y="1713369"/>
            <a:ext cx="3205183" cy="2405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DC1B1B-1BFB-4744-966F-B1D525723CAA}"/>
              </a:ext>
            </a:extLst>
          </p:cNvPr>
          <p:cNvSpPr txBox="1"/>
          <p:nvPr/>
        </p:nvSpPr>
        <p:spPr>
          <a:xfrm>
            <a:off x="-285226" y="1342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D836A-64B2-BB40-98AA-146013B22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574" y="-6141"/>
            <a:ext cx="7944374" cy="543910"/>
          </a:xfrm>
        </p:spPr>
        <p:txBody>
          <a:bodyPr>
            <a:noAutofit/>
          </a:bodyPr>
          <a:lstStyle/>
          <a:p>
            <a:r>
              <a:rPr lang="en-US" sz="1800" dirty="0"/>
              <a:t>DIII-D shot #160921: Calculated neoclassical fluxes are comparable to experimentally inferred empirical radial fluxes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132089-2894-9642-B646-5A5E24A4DC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8C89A-2A42-404F-95C0-3FB174A6D2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57D22-2913-B24C-A5DB-2FBF01E6F099}"/>
              </a:ext>
            </a:extLst>
          </p:cNvPr>
          <p:cNvSpPr txBox="1"/>
          <p:nvPr/>
        </p:nvSpPr>
        <p:spPr>
          <a:xfrm>
            <a:off x="53784" y="340180"/>
            <a:ext cx="90364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3"/>
              </a:buClr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1E84D9-9BD8-9343-B2AD-33C6CEAE795C}"/>
              </a:ext>
            </a:extLst>
          </p:cNvPr>
          <p:cNvSpPr txBox="1"/>
          <p:nvPr/>
        </p:nvSpPr>
        <p:spPr>
          <a:xfrm>
            <a:off x="571315" y="1401437"/>
            <a:ext cx="7353485" cy="25545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Caveat :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calculate the non-ambipolar neoclassical transport. In reality,  the non-ambipolar transport will persist only for a short time until ambipolarity is restored through evolution of E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can use the measured E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profiles, which must represent the ambipolar solution in reality, and but we calculate the only neoclassical contribution to the transport (which may be non-ambipolar) with the given profiles  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full accounting of how external torques, turbulent transport, neoclassical transport, and ion loss balance to ensure ambipolarity is a worthy endeavor reserved for future work</a:t>
            </a:r>
          </a:p>
        </p:txBody>
      </p:sp>
    </p:spTree>
    <p:extLst>
      <p:ext uri="{BB962C8B-B14F-4D97-AF65-F5344CB8AC3E}">
        <p14:creationId xmlns:p14="http://schemas.microsoft.com/office/powerpoint/2010/main" val="12185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D836A-64B2-BB40-98AA-146013B22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DIII-D shot #160921: Calculated neoclassical fluxes are comparable to experimentally inferred empirical radial fluxes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132089-2894-9642-B646-5A5E24A4DC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8C89A-2A42-404F-95C0-3FB174A6D2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57D22-2913-B24C-A5DB-2FBF01E6F099}"/>
              </a:ext>
            </a:extLst>
          </p:cNvPr>
          <p:cNvSpPr txBox="1"/>
          <p:nvPr/>
        </p:nvSpPr>
        <p:spPr>
          <a:xfrm>
            <a:off x="130799" y="552046"/>
            <a:ext cx="8840206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3D-energy flux for both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rises significantly from their 2D-axisymmetric values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3D energy fluxes obtained here using NEO are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close to experimentally inferred ion heat fluxes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RMP discharges in DIII-D plasmas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29EDE09C-0218-9842-BBFB-1996A6360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344" y="2045870"/>
            <a:ext cx="3237470" cy="2367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3A607-CE9D-AE44-B854-427F3B1706C2}"/>
              </a:ext>
            </a:extLst>
          </p:cNvPr>
          <p:cNvSpPr txBox="1"/>
          <p:nvPr/>
        </p:nvSpPr>
        <p:spPr>
          <a:xfrm>
            <a:off x="5970954" y="4887167"/>
            <a:ext cx="2504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[1] W.M. Stacey et al., Nuclear Fusion (2012)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D870CC-D13A-4E4C-8B88-3DFF4A2451F3}"/>
              </a:ext>
            </a:extLst>
          </p:cNvPr>
          <p:cNvSpPr txBox="1"/>
          <p:nvPr/>
        </p:nvSpPr>
        <p:spPr>
          <a:xfrm>
            <a:off x="4572000" y="4362329"/>
            <a:ext cx="36369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u="sng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Total ion conductive and convective heat fluxes calculated from the ion heat balance equation, with and without correction for ion-orbit and X-loss [1]</a:t>
            </a:r>
            <a:endParaRPr lang="en-US" sz="1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219557-7223-5B4F-BDDF-AF2A0BA2E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96" y="1834388"/>
            <a:ext cx="3481023" cy="26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6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F2C0-AFD6-B44E-B78C-9BF8B114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DIII-D shot #160921: Nonlinear calculations important to model </a:t>
            </a:r>
            <a:r>
              <a:rPr lang="en-US" dirty="0">
                <a:cs typeface="Calibri" panose="020F0502020204030204" pitchFamily="34" charset="0"/>
              </a:rPr>
              <a:t>perturbed magnetic geometry in the pedestal region</a:t>
            </a: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562782-BDAB-9D47-8AAF-120EE46D5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30FC1E-7627-6F4F-BD56-2AE8DC32B89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008329" y="1786254"/>
            <a:ext cx="3000506" cy="217151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B5EA4-B74B-FA42-B3EB-F2EAB5A609A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BCF06F-618F-CE45-BC0C-0CD4B53BA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705" y="1763213"/>
            <a:ext cx="2923966" cy="21945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D4AE70-D855-FF43-BB7E-403AEF0CB353}"/>
              </a:ext>
            </a:extLst>
          </p:cNvPr>
          <p:cNvSpPr/>
          <p:nvPr/>
        </p:nvSpPr>
        <p:spPr>
          <a:xfrm>
            <a:off x="81910" y="812212"/>
            <a:ext cx="89801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</a:pPr>
            <a:endParaRPr lang="en-US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Linear M3D-C1 calculations were performed with the same initial profiles and transport parameters similar to that used for nonlinear calculated using nonlinear M3D-C1 run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CD43A-6EBE-1E45-94CE-17017EA1AC8A}"/>
              </a:ext>
            </a:extLst>
          </p:cNvPr>
          <p:cNvSpPr txBox="1"/>
          <p:nvPr/>
        </p:nvSpPr>
        <p:spPr>
          <a:xfrm>
            <a:off x="2016194" y="1635367"/>
            <a:ext cx="1132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RMP = 0.01 kA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EEFD93-C082-EC45-8AF7-62E87FC2C0CA}"/>
              </a:ext>
            </a:extLst>
          </p:cNvPr>
          <p:cNvSpPr txBox="1"/>
          <p:nvPr/>
        </p:nvSpPr>
        <p:spPr>
          <a:xfrm>
            <a:off x="6226802" y="1624713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RMP = 6 kA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A5E45-DECA-F240-9299-B5D1314EC490}"/>
              </a:ext>
            </a:extLst>
          </p:cNvPr>
          <p:cNvSpPr txBox="1"/>
          <p:nvPr/>
        </p:nvSpPr>
        <p:spPr>
          <a:xfrm>
            <a:off x="2112913" y="624687"/>
            <a:ext cx="3829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nonlinear MHD calculations necessary?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53A7B2-15F9-8B4F-A0F7-D0C3CA532D39}"/>
              </a:ext>
            </a:extLst>
          </p:cNvPr>
          <p:cNvSpPr txBox="1"/>
          <p:nvPr/>
        </p:nvSpPr>
        <p:spPr>
          <a:xfrm>
            <a:off x="190500" y="3957773"/>
            <a:ext cx="438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low RMP values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the equilibrium obtained using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nonlinear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M3D-C1 runs yield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similar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neoclassical ion particle flux results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D43A5A-AE97-C94F-80DC-AEF4F018BD51}"/>
              </a:ext>
            </a:extLst>
          </p:cNvPr>
          <p:cNvSpPr txBox="1"/>
          <p:nvPr/>
        </p:nvSpPr>
        <p:spPr>
          <a:xfrm>
            <a:off x="4593867" y="3961384"/>
            <a:ext cx="4543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As the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RMP current is increased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 experimental value i.e. 6 kA, the difference in neoclassical particle fluxes becomes larger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012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D0808D-FB59-EC43-BBA8-A45C8C81A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for n=2 DIII-D shot with a varying RMP spectrum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D05A0-CA8D-1743-9F48-C9620AD6A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4EFC4-1339-8843-A965-438A544238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</p:spTree>
    <p:extLst>
      <p:ext uri="{BB962C8B-B14F-4D97-AF65-F5344CB8AC3E}">
        <p14:creationId xmlns:p14="http://schemas.microsoft.com/office/powerpoint/2010/main" val="937245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AB16-2138-3D46-90B8-05FB3604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DIII-D shot #158115: Density pump-out correlated to I-coil phasing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83824-AE44-314F-874E-1365C2CF03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3A48962F-B729-1B4C-B173-DFB73F9A624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b="2720"/>
          <a:stretch/>
        </p:blipFill>
        <p:spPr>
          <a:xfrm>
            <a:off x="5410899" y="790312"/>
            <a:ext cx="3508202" cy="3252993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D98F4-102A-9547-AD2A-C202D4F1B0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1372" y="4774011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9179D-9950-1644-910C-C13312633CFC}"/>
              </a:ext>
            </a:extLst>
          </p:cNvPr>
          <p:cNvSpPr/>
          <p:nvPr/>
        </p:nvSpPr>
        <p:spPr>
          <a:xfrm>
            <a:off x="4962698" y="4066125"/>
            <a:ext cx="4181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Pedestal bifurcations with slowly varying resonant fields. (a) Upper and lower row I-coil relative phase. (b) D</a:t>
            </a:r>
            <a:r>
              <a:rPr lang="el-GR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light near the outer strike point (red) and pedestal density </a:t>
            </a:r>
            <a:r>
              <a:rPr lang="en-US" sz="1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000" u="sng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e,ped</a:t>
            </a:r>
            <a:r>
              <a:rPr lang="en-US" sz="1000" u="sng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(black). (c) Pedestal electron temperature </a:t>
            </a:r>
            <a:r>
              <a:rPr lang="en-US" sz="1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000" u="sng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e,ped</a:t>
            </a:r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. (d) Edge impurity velocity in the co-IP direction [1]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CE077A-943E-024D-9C2C-2C9D64D15241}"/>
                  </a:ext>
                </a:extLst>
              </p:cNvPr>
              <p:cNvSpPr/>
              <p:nvPr/>
            </p:nvSpPr>
            <p:spPr>
              <a:xfrm>
                <a:off x="64542" y="730728"/>
                <a:ext cx="5346357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H-mode discharge in which both sets of I-coils were used and operated at n = 2 with RMP current = 4kA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relative phase of upper and lower I coil are modulated sinusoidally at a frequency of 1 Hz 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Plasma response and the observation of ELM suppression were strongly correlated with the relative phasing of the coil rows, and is maximum at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=0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chemeClr val="accent3"/>
                  </a:buClr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6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CE077A-943E-024D-9C2C-2C9D64D152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2" y="730728"/>
                <a:ext cx="5346357" cy="5016758"/>
              </a:xfrm>
              <a:prstGeom prst="rect">
                <a:avLst/>
              </a:prstGeom>
              <a:blipFill>
                <a:blip r:embed="rId3"/>
                <a:stretch>
                  <a:fillRect l="-711" t="-253" r="-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8D878AF-229B-B04E-9531-FD9851275ADD}"/>
              </a:ext>
            </a:extLst>
          </p:cNvPr>
          <p:cNvSpPr txBox="1"/>
          <p:nvPr/>
        </p:nvSpPr>
        <p:spPr>
          <a:xfrm>
            <a:off x="5996578" y="4851640"/>
            <a:ext cx="27478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R.Nazikian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et.al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Physical Review Letter (2015)</a:t>
            </a:r>
          </a:p>
        </p:txBody>
      </p:sp>
    </p:spTree>
    <p:extLst>
      <p:ext uri="{BB962C8B-B14F-4D97-AF65-F5344CB8AC3E}">
        <p14:creationId xmlns:p14="http://schemas.microsoft.com/office/powerpoint/2010/main" val="168745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AB16-2138-3D46-90B8-05FB3604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DIII-D shot #158115: Density pump-out correlated to I-coil phasing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83824-AE44-314F-874E-1365C2CF03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63517" y="176258"/>
            <a:ext cx="680483" cy="531628"/>
          </a:xfrm>
          <a:ln w="38100">
            <a:noFill/>
          </a:ln>
        </p:spPr>
        <p:txBody>
          <a:bodyPr/>
          <a:lstStyle/>
          <a:p>
            <a:fld id="{D7DB8F76-31D0-8E48-9A33-E79BFE0EA87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3A48962F-B729-1B4C-B173-DFB73F9A624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b="2720"/>
          <a:stretch/>
        </p:blipFill>
        <p:spPr>
          <a:xfrm>
            <a:off x="5410899" y="790312"/>
            <a:ext cx="3508202" cy="3252993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D98F4-102A-9547-AD2A-C202D4F1B0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1372" y="4774011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9179D-9950-1644-910C-C13312633CFC}"/>
              </a:ext>
            </a:extLst>
          </p:cNvPr>
          <p:cNvSpPr/>
          <p:nvPr/>
        </p:nvSpPr>
        <p:spPr>
          <a:xfrm>
            <a:off x="4962698" y="4066125"/>
            <a:ext cx="4181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Pedestal bifurcations with slowly varying resonant fields. (a) Upper and lower row I-coil relative phase. (b) D</a:t>
            </a:r>
            <a:r>
              <a:rPr lang="el-GR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light near the outer strike point (red) and pedestal density </a:t>
            </a:r>
            <a:r>
              <a:rPr lang="en-US" sz="1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000" u="sng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e,ped</a:t>
            </a:r>
            <a:r>
              <a:rPr lang="en-US" sz="1000" u="sng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(black). (c) Pedestal electron temperature </a:t>
            </a:r>
            <a:r>
              <a:rPr lang="en-US" sz="1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000" u="sng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e,ped</a:t>
            </a:r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. (d) Edge impurity velocity in the co-IP direction [1]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CE077A-943E-024D-9C2C-2C9D64D15241}"/>
                  </a:ext>
                </a:extLst>
              </p:cNvPr>
              <p:cNvSpPr/>
              <p:nvPr/>
            </p:nvSpPr>
            <p:spPr>
              <a:xfrm>
                <a:off x="64542" y="730728"/>
                <a:ext cx="5346357" cy="57554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H-mode discharge in which both sets of I-coils were used and operated at n = 2 with RMP current = 4kA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relative phase of upper and lower I coil are modulated sinusoidally at a frequency of 1 Hz 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Plasma response and the observation of ELM suppression were strongly correlated with the relative phasing of the coil rows, and is maximum at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=0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this study, we have considered an ELM suppressed time slot </a:t>
                </a:r>
                <a:r>
                  <a:rPr lang="en-US" sz="160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4781 ms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and keep the T and n profiles same while varying the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</m:oMath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chemeClr val="accent3"/>
                  </a:buClr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6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CE077A-943E-024D-9C2C-2C9D64D152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2" y="730728"/>
                <a:ext cx="5346357" cy="5755422"/>
              </a:xfrm>
              <a:prstGeom prst="rect">
                <a:avLst/>
              </a:prstGeom>
              <a:blipFill>
                <a:blip r:embed="rId3"/>
                <a:stretch>
                  <a:fillRect l="-711" t="-220" r="-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8D878AF-229B-B04E-9531-FD9851275ADD}"/>
              </a:ext>
            </a:extLst>
          </p:cNvPr>
          <p:cNvSpPr txBox="1"/>
          <p:nvPr/>
        </p:nvSpPr>
        <p:spPr>
          <a:xfrm>
            <a:off x="5996578" y="4851640"/>
            <a:ext cx="27478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R.Nazikian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et.al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Physical Review Letter (2015)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142A50-1899-4C43-AF02-E1CA6C8BA204}"/>
              </a:ext>
            </a:extLst>
          </p:cNvPr>
          <p:cNvSpPr txBox="1"/>
          <p:nvPr/>
        </p:nvSpPr>
        <p:spPr>
          <a:xfrm>
            <a:off x="8086986" y="790312"/>
            <a:ext cx="176170" cy="2951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4229BF-768A-4C41-AB45-1953B2448BCE}"/>
              </a:ext>
            </a:extLst>
          </p:cNvPr>
          <p:cNvSpPr txBox="1"/>
          <p:nvPr/>
        </p:nvSpPr>
        <p:spPr>
          <a:xfrm>
            <a:off x="8086987" y="790313"/>
            <a:ext cx="176169" cy="28337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41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10C2D-ED76-7D47-9720-80AED49A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D91F90-EBAC-4B48-85C2-3EE5B371CC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CD7AF-7D7A-B84B-B359-D88F3E4D25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7328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952DAD-DAE4-6C40-9390-6DE39174350B}"/>
              </a:ext>
            </a:extLst>
          </p:cNvPr>
          <p:cNvSpPr/>
          <p:nvPr/>
        </p:nvSpPr>
        <p:spPr>
          <a:xfrm>
            <a:off x="190499" y="661888"/>
            <a:ext cx="5403190" cy="4721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Method to mitigate/eliminate ELMs:</a:t>
            </a:r>
          </a:p>
          <a:p>
            <a:pPr>
              <a:lnSpc>
                <a:spcPct val="120000"/>
              </a:lnSpc>
              <a:buClr>
                <a:schemeClr val="accent3"/>
              </a:buClr>
              <a:buFont typeface="Wingdings" pitchFamily="2" charset="2"/>
              <a:buChar char="à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small 3D non-axisymmetric magnetic perturbations    </a:t>
            </a:r>
          </a:p>
          <a:p>
            <a:pPr>
              <a:lnSpc>
                <a:spcPct val="120000"/>
              </a:lnSpc>
              <a:buClr>
                <a:schemeClr val="accent3"/>
              </a:buClr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called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Resonant magnetic perturbations (RMPs) </a:t>
            </a:r>
          </a:p>
          <a:p>
            <a:pPr>
              <a:lnSpc>
                <a:spcPct val="120000"/>
              </a:lnSpc>
              <a:buClr>
                <a:schemeClr val="accent3"/>
              </a:buClr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RMPs reduces the density at the pedestal also called “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density pump-out caused by RMPs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RMPs also reduces central plasma density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à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detrimental to plasma performance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à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Our work explores the role of neoclassical transport in RMP-ELM suppressed plasmas :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à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understand density pump-out 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à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 see if ELM suppression is correlated with neoclassical fluxes specifically near the top of the pedestal, and see if it could be limiting the pedestal width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à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à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464CAF-7AF7-4E47-8C29-11CB220B4F50}"/>
              </a:ext>
            </a:extLst>
          </p:cNvPr>
          <p:cNvSpPr/>
          <p:nvPr/>
        </p:nvSpPr>
        <p:spPr>
          <a:xfrm>
            <a:off x="5361718" y="4396274"/>
            <a:ext cx="3840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Changes in the edge-plasma profiles with various magnetic perturbation levels [1]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32E4BB-732B-3B46-B806-7E1FF2A18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580" y="661888"/>
            <a:ext cx="2941760" cy="3713442"/>
          </a:xfrm>
          <a:prstGeom prst="rect">
            <a:avLst/>
          </a:prstGeom>
          <a:ln w="12700"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32F979-BB0A-FE46-96A5-9270EC247809}"/>
              </a:ext>
            </a:extLst>
          </p:cNvPr>
          <p:cNvSpPr txBox="1"/>
          <p:nvPr/>
        </p:nvSpPr>
        <p:spPr>
          <a:xfrm>
            <a:off x="5561215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75F82-A706-FF4C-BED8-F26B34036612}"/>
              </a:ext>
            </a:extLst>
          </p:cNvPr>
          <p:cNvSpPr txBox="1"/>
          <p:nvPr/>
        </p:nvSpPr>
        <p:spPr>
          <a:xfrm>
            <a:off x="6365933" y="4850041"/>
            <a:ext cx="25282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[1] Todd E. Evans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et.al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Nature Physics (2006)</a:t>
            </a:r>
          </a:p>
        </p:txBody>
      </p:sp>
    </p:spTree>
    <p:extLst>
      <p:ext uri="{BB962C8B-B14F-4D97-AF65-F5344CB8AC3E}">
        <p14:creationId xmlns:p14="http://schemas.microsoft.com/office/powerpoint/2010/main" val="251726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AB16-2138-3D46-90B8-05FB3604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137322" cy="543910"/>
          </a:xfrm>
        </p:spPr>
        <p:txBody>
          <a:bodyPr>
            <a:noAutofit/>
          </a:bodyPr>
          <a:lstStyle/>
          <a:p>
            <a:r>
              <a:rPr lang="en-US" sz="1800" dirty="0"/>
              <a:t>DIII-D shot #158115: Neoclassical particle flux correlated to I-coil phasing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83824-AE44-314F-874E-1365C2CF03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D98F4-102A-9547-AD2A-C202D4F1B0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47551" y="4819650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CE077A-943E-024D-9C2C-2C9D64D15241}"/>
                  </a:ext>
                </a:extLst>
              </p:cNvPr>
              <p:cNvSpPr/>
              <p:nvPr/>
            </p:nvSpPr>
            <p:spPr>
              <a:xfrm>
                <a:off x="129345" y="528684"/>
                <a:ext cx="4929809" cy="5262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equilibria are calculated with nonlinear MHD using M3D-C1 at different phasings (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for n = 2 with RMP = 4 kA</a:t>
                </a:r>
              </a:p>
              <a:p>
                <a:pPr>
                  <a:buClr>
                    <a:schemeClr val="accent3"/>
                  </a:buClr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 the T and n profiles used to calculate the equilibrium for all the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the same, any difference in between them owe to the difference in the amplitude of helical harmonics of RMP field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It is found that as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𝛟</m:t>
                    </m:r>
                  </m:oMath>
                </a14:m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increases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neoclassical </a:t>
                </a:r>
                <a:r>
                  <a:rPr lang="en-US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pflux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decreases 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chemeClr val="accent3"/>
                  </a:buClr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6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CE077A-943E-024D-9C2C-2C9D64D152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45" y="528684"/>
                <a:ext cx="4929809" cy="5262979"/>
              </a:xfrm>
              <a:prstGeom prst="rect">
                <a:avLst/>
              </a:prstGeom>
              <a:blipFill>
                <a:blip r:embed="rId2"/>
                <a:stretch>
                  <a:fillRect l="-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7EC7066-E5AF-BF4E-96F9-F1DF6D6EF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451" y="849897"/>
            <a:ext cx="4008204" cy="300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2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AB16-2138-3D46-90B8-05FB3604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DIII-D shot #158115: Neoclassical particle flux correlated to total resonant field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83824-AE44-314F-874E-1365C2CF03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D98F4-102A-9547-AD2A-C202D4F1B0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CE077A-943E-024D-9C2C-2C9D64D15241}"/>
                  </a:ext>
                </a:extLst>
              </p:cNvPr>
              <p:cNvSpPr/>
              <p:nvPr/>
            </p:nvSpPr>
            <p:spPr>
              <a:xfrm>
                <a:off x="263734" y="825197"/>
                <a:ext cx="8290119" cy="2800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Amplitude of resonant helical harmonics is 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largest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r>
                      <a:rPr lang="en-US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0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reduces as</a:t>
                </a:r>
                <a14:m>
                  <m:oMath xmlns:m="http://schemas.openxmlformats.org/officeDocument/2006/math">
                    <m:r>
                      <a:rPr lang="en-US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increases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chemeClr val="accent3"/>
                  </a:buClr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chemeClr val="accent3"/>
                  </a:buClr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6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CE077A-943E-024D-9C2C-2C9D64D152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34" y="825197"/>
                <a:ext cx="8290119" cy="2800767"/>
              </a:xfrm>
              <a:prstGeom prst="rect">
                <a:avLst/>
              </a:prstGeom>
              <a:blipFill>
                <a:blip r:embed="rId2"/>
                <a:stretch>
                  <a:fillRect l="-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7EC7066-E5AF-BF4E-96F9-F1DF6D6EF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47" y="1533709"/>
            <a:ext cx="4008204" cy="3006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264AC7-5F95-9448-8848-EB6A82518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988" y="1521425"/>
            <a:ext cx="4104217" cy="3078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E17A6-A9B7-764D-BEE3-D940D66B6AF2}"/>
              </a:ext>
            </a:extLst>
          </p:cNvPr>
          <p:cNvSpPr txBox="1"/>
          <p:nvPr/>
        </p:nvSpPr>
        <p:spPr>
          <a:xfrm>
            <a:off x="1407381" y="45398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869CDA-2C9D-A844-B300-FAE402B1FF3A}"/>
              </a:ext>
            </a:extLst>
          </p:cNvPr>
          <p:cNvSpPr txBox="1"/>
          <p:nvPr/>
        </p:nvSpPr>
        <p:spPr>
          <a:xfrm>
            <a:off x="2112913" y="624687"/>
            <a:ext cx="4911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neoclassical particle fluxes related to resonant field? </a:t>
            </a:r>
          </a:p>
        </p:txBody>
      </p:sp>
    </p:spTree>
    <p:extLst>
      <p:ext uri="{BB962C8B-B14F-4D97-AF65-F5344CB8AC3E}">
        <p14:creationId xmlns:p14="http://schemas.microsoft.com/office/powerpoint/2010/main" val="337479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AB16-2138-3D46-90B8-05FB3604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DIII-D shot #158115: Neoclassical fluxes obtained in the phase study confirms density pump-out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83824-AE44-314F-874E-1365C2CF03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D98F4-102A-9547-AD2A-C202D4F1B0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CE077A-943E-024D-9C2C-2C9D64D15241}"/>
                  </a:ext>
                </a:extLst>
              </p:cNvPr>
              <p:cNvSpPr/>
              <p:nvPr/>
            </p:nvSpPr>
            <p:spPr>
              <a:xfrm>
                <a:off x="4276010" y="976611"/>
                <a:ext cx="4677491" cy="6247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3"/>
                  </a:buClr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3D neoclassical particle flux is maximum at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r>
                      <a:rPr lang="en-US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0</a:t>
                </a: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a real-life scenario, if the sources and sinks remain same, the fluxes should be conserved and should not change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Neoclassical </a:t>
                </a:r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pflux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increase at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r>
                      <a:rPr lang="en-US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=0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that we see in our calculations is a consequence of our choice to hold the initial (axisymmetric) profiles fixed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the experiment, the gradients change, presumably keeping the total fluxes roughly constant</a:t>
                </a:r>
              </a:p>
              <a:p>
                <a:pPr>
                  <a:buClr>
                    <a:schemeClr val="accent3"/>
                  </a:buClr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   </a:t>
                </a:r>
                <a:r>
                  <a:rPr lang="en-US" sz="1600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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 </a:t>
                </a:r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pflux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increase should be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compensated with a   </a:t>
                </a:r>
              </a:p>
              <a:p>
                <a:pPr>
                  <a:buClr>
                    <a:schemeClr val="accent3"/>
                  </a:buClr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proportional decrease in density gradient similar      </a:t>
                </a:r>
              </a:p>
              <a:p>
                <a:pPr>
                  <a:buClr>
                    <a:schemeClr val="accent3"/>
                  </a:buClr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to density pump-out observed during          </a:t>
                </a:r>
              </a:p>
              <a:p>
                <a:pPr>
                  <a:buClr>
                    <a:schemeClr val="accent3"/>
                  </a:buClr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experiments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chemeClr val="accent3"/>
                  </a:buClr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chemeClr val="accent3"/>
                  </a:buClr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6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CE077A-943E-024D-9C2C-2C9D64D152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010" y="976611"/>
                <a:ext cx="4677491" cy="6247864"/>
              </a:xfrm>
              <a:prstGeom prst="rect">
                <a:avLst/>
              </a:prstGeom>
              <a:blipFill>
                <a:blip r:embed="rId2"/>
                <a:stretch>
                  <a:fillRect l="-541" r="-5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7EC7066-E5AF-BF4E-96F9-F1DF6D6EF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06" y="1112699"/>
            <a:ext cx="4008204" cy="3006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E17A6-A9B7-764D-BEE3-D940D66B6AF2}"/>
              </a:ext>
            </a:extLst>
          </p:cNvPr>
          <p:cNvSpPr txBox="1"/>
          <p:nvPr/>
        </p:nvSpPr>
        <p:spPr>
          <a:xfrm>
            <a:off x="1407381" y="45398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869CDA-2C9D-A844-B300-FAE402B1FF3A}"/>
              </a:ext>
            </a:extLst>
          </p:cNvPr>
          <p:cNvSpPr txBox="1"/>
          <p:nvPr/>
        </p:nvSpPr>
        <p:spPr>
          <a:xfrm>
            <a:off x="445808" y="712750"/>
            <a:ext cx="8017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neoclassical particle fluxes we obtain explain density pump-out as seen in the experiment?</a:t>
            </a:r>
          </a:p>
        </p:txBody>
      </p:sp>
    </p:spTree>
    <p:extLst>
      <p:ext uri="{BB962C8B-B14F-4D97-AF65-F5344CB8AC3E}">
        <p14:creationId xmlns:p14="http://schemas.microsoft.com/office/powerpoint/2010/main" val="383966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D0808D-FB59-EC43-BBA8-A45C8C81A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D05A0-CA8D-1743-9F48-C9620AD6A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4EFC4-1339-8843-A965-438A544238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</p:spTree>
    <p:extLst>
      <p:ext uri="{BB962C8B-B14F-4D97-AF65-F5344CB8AC3E}">
        <p14:creationId xmlns:p14="http://schemas.microsoft.com/office/powerpoint/2010/main" val="3818590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27831-8CEC-F049-8D9F-E487D6481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B324E9-F211-C349-9CE3-C0CB8D1B07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9B61F-BC2E-C145-A67B-520CEC56C43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28A50C-7F7D-FE45-A90E-142E6CD2F43E}"/>
              </a:ext>
            </a:extLst>
          </p:cNvPr>
          <p:cNvSpPr/>
          <p:nvPr/>
        </p:nvSpPr>
        <p:spPr>
          <a:xfrm>
            <a:off x="121845" y="669584"/>
            <a:ext cx="8341671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efficient method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has been developed in this work for calculating the neoclassical transport in realistic perturbed tokamak geometry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neoclassical transport is found to be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dramatically increased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even modest RMPs</a:t>
            </a:r>
          </a:p>
          <a:p>
            <a:pPr>
              <a:buClr>
                <a:schemeClr val="accent3"/>
              </a:buClr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neoclassical calculations reproduce the dominant features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of the observed particle transport which strongly suggests that neoclassical transport is an important transport mechanism in the H-mode edge in the presence of RMPs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Our findings don't exclude the possibility of enhanced turbulent transport with RMPs, but rather emphasizes that the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enhancement of neoclassical transport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is important and can’t be neglected</a:t>
            </a:r>
          </a:p>
          <a:p>
            <a:pPr>
              <a:buClr>
                <a:schemeClr val="accent3"/>
              </a:buClr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results indicate that at experimentally relevant RMP current values, the perturbation theory breaks down in pedestal and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nonlinear MHD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is needed to calculate accurate equilibrium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3"/>
              </a:buClr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65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E699-B07F-784F-9DB7-1457CFE6C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E5E5B-BB68-A948-9B3D-35E0E17252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933CE-B10A-4D4D-B96F-B3C49CD6024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1800" dirty="0"/>
              <a:t>Description of the codes</a:t>
            </a:r>
          </a:p>
          <a:p>
            <a:r>
              <a:rPr lang="en-US" sz="1800" dirty="0"/>
              <a:t>Workflow </a:t>
            </a:r>
          </a:p>
          <a:p>
            <a:r>
              <a:rPr lang="en-US" sz="1800" dirty="0"/>
              <a:t>Results</a:t>
            </a:r>
          </a:p>
          <a:p>
            <a:r>
              <a:rPr lang="en-US" sz="1800" dirty="0"/>
              <a:t>Conclusions</a:t>
            </a:r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12F07-9F69-2F49-9482-0BAE768007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</p:spTree>
    <p:extLst>
      <p:ext uri="{BB962C8B-B14F-4D97-AF65-F5344CB8AC3E}">
        <p14:creationId xmlns:p14="http://schemas.microsoft.com/office/powerpoint/2010/main" val="1666054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D0808D-FB59-EC43-BBA8-A45C8C81A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of the code: M3DC1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D05A0-CA8D-1743-9F48-C9620AD6A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4EFC4-1339-8843-A965-438A544238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</p:spTree>
    <p:extLst>
      <p:ext uri="{BB962C8B-B14F-4D97-AF65-F5344CB8AC3E}">
        <p14:creationId xmlns:p14="http://schemas.microsoft.com/office/powerpoint/2010/main" val="3392972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cs typeface="Calibri" panose="020F0502020204030204" pitchFamily="34" charset="0"/>
              </a:rPr>
              <a:t>M3D-C1: Extended magnetohydrodynamic (MHD) code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21" y="2079218"/>
            <a:ext cx="5177375" cy="2902357"/>
          </a:xfrm>
        </p:spPr>
        <p:txBody>
          <a:bodyPr>
            <a:normAutofit/>
          </a:bodyPr>
          <a:lstStyle/>
          <a:p>
            <a:r>
              <a:rPr lang="en-US" sz="1600" dirty="0"/>
              <a:t>Initial-value finite-element fluid code </a:t>
            </a:r>
          </a:p>
          <a:p>
            <a:r>
              <a:rPr lang="en-US" sz="1600" dirty="0"/>
              <a:t>It uses a non-uniform, unstructured triangle-based grid that ensures the continuity of scalar fields and their first-derivatives across element boundaries</a:t>
            </a:r>
          </a:p>
          <a:p>
            <a:r>
              <a:rPr lang="en-US" sz="1600" dirty="0"/>
              <a:t>The computational domain for the code extends beyond the </a:t>
            </a:r>
            <a:r>
              <a:rPr lang="en-US" sz="1600" dirty="0">
                <a:solidFill>
                  <a:srgbClr val="F3478E"/>
                </a:solidFill>
              </a:rPr>
              <a:t>LCFS</a:t>
            </a:r>
            <a:r>
              <a:rPr lang="en-US" sz="1600" dirty="0"/>
              <a:t> and includes the open field line region</a:t>
            </a:r>
          </a:p>
          <a:p>
            <a:r>
              <a:rPr lang="en-US" sz="1600" dirty="0"/>
              <a:t>The M3D-C1 mesh </a:t>
            </a:r>
            <a:r>
              <a:rPr lang="en-US" sz="1600" dirty="0">
                <a:sym typeface="Wingdings" pitchFamily="2" charset="2"/>
              </a:rPr>
              <a:t>is divided into </a:t>
            </a:r>
            <a:r>
              <a:rPr lang="en-US" sz="1600" dirty="0">
                <a:solidFill>
                  <a:srgbClr val="0070C0"/>
                </a:solidFill>
              </a:rPr>
              <a:t>plasma region</a:t>
            </a:r>
            <a:r>
              <a:rPr lang="en-US" sz="1600" dirty="0"/>
              <a:t>,  a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resistive wall region </a:t>
            </a:r>
            <a:r>
              <a:rPr lang="en-US" sz="1600" dirty="0"/>
              <a:t>and an </a:t>
            </a:r>
            <a:r>
              <a:rPr lang="en-US" sz="1600" dirty="0">
                <a:solidFill>
                  <a:srgbClr val="7030A0"/>
                </a:solidFill>
              </a:rPr>
              <a:t>external vacuum region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04B2E-73F7-E24C-97C7-C724D35AAF9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5E90BD42-01D0-3142-AC95-2CFF4BA4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497" y="887594"/>
            <a:ext cx="3425770" cy="23586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92A21C-A40E-BF43-B291-71C6560F826B}"/>
              </a:ext>
            </a:extLst>
          </p:cNvPr>
          <p:cNvSpPr/>
          <p:nvPr/>
        </p:nvSpPr>
        <p:spPr>
          <a:xfrm>
            <a:off x="5283785" y="3356021"/>
            <a:ext cx="38531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Mesh used in M3D-C1 showing different simulation domain [1] </a:t>
            </a:r>
            <a:endParaRPr lang="en-US" sz="1000" b="1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E0337-0E95-764C-877B-057C1E9A5F4A}"/>
              </a:ext>
            </a:extLst>
          </p:cNvPr>
          <p:cNvSpPr txBox="1"/>
          <p:nvPr/>
        </p:nvSpPr>
        <p:spPr>
          <a:xfrm>
            <a:off x="6102376" y="4696539"/>
            <a:ext cx="26420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N.M.Ferraro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et al. Physics of Plasmas (2016)</a:t>
            </a:r>
          </a:p>
        </p:txBody>
      </p:sp>
    </p:spTree>
    <p:extLst>
      <p:ext uri="{BB962C8B-B14F-4D97-AF65-F5344CB8AC3E}">
        <p14:creationId xmlns:p14="http://schemas.microsoft.com/office/powerpoint/2010/main" val="2568280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Calibri" panose="020F0502020204030204" pitchFamily="34" charset="0"/>
              </a:rPr>
              <a:t>M3D-C1: Single-fluid plasma model used to calculate MHD equilibrium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04B2E-73F7-E24C-97C7-C724D35AAF9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2FB0F49-33FA-964E-A20E-6F1899C488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39321" y="846228"/>
            <a:ext cx="5574824" cy="3778745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en-US" sz="1700" dirty="0"/>
          </a:p>
          <a:p>
            <a:endParaRPr 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604A08-5DE3-F241-8FEE-285C3F1D4991}"/>
                  </a:ext>
                </a:extLst>
              </p:cNvPr>
              <p:cNvSpPr txBox="1"/>
              <p:nvPr/>
            </p:nvSpPr>
            <p:spPr>
              <a:xfrm>
                <a:off x="5498677" y="1050179"/>
                <a:ext cx="2256639" cy="271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200" i="1" baseline="-25000" dirty="0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1200" dirty="0"/>
                  <a:t>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200" dirty="0"/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solidFill>
                              <a:srgbClr val="A60C9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m:rPr>
                            <m:sty m:val="p"/>
                          </m:rP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200" i="1" baseline="-25000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200" dirty="0"/>
                  <a:t>  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604A08-5DE3-F241-8FEE-285C3F1D4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677" y="1050179"/>
                <a:ext cx="2256639" cy="271549"/>
              </a:xfrm>
              <a:prstGeom prst="rect">
                <a:avLst/>
              </a:prstGeom>
              <a:blipFill>
                <a:blip r:embed="rId2"/>
                <a:stretch>
                  <a:fillRect l="-1676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2217BD5-35BF-D94F-BA02-A4E53071117D}"/>
                  </a:ext>
                </a:extLst>
              </p:cNvPr>
              <p:cNvSpPr txBox="1"/>
              <p:nvPr/>
            </p:nvSpPr>
            <p:spPr>
              <a:xfrm>
                <a:off x="4786174" y="1440394"/>
                <a:ext cx="3490827" cy="2753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200" b="0" i="1" baseline="-2500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𝑛𝑖</m:t>
                    </m:r>
                    <m:d>
                      <m:dPr>
                        <m:begChr m:val="["/>
                        <m:endChr m:val="]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1200" dirty="0"/>
                  <a:t> = 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 </m:t>
                    </m:r>
                    <m:r>
                      <m:rPr>
                        <m:sty m:val="p"/>
                      </m:rP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 </m:t>
                    </m:r>
                    <m:r>
                      <m:rPr>
                        <m:sty m:val="p"/>
                      </m:rPr>
                      <a:rPr lang="el-G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𝑚𝑖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1200" dirty="0"/>
                  <a:t>  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2217BD5-35BF-D94F-BA02-A4E530711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174" y="1440394"/>
                <a:ext cx="3490827" cy="275396"/>
              </a:xfrm>
              <a:prstGeom prst="rect">
                <a:avLst/>
              </a:prstGeom>
              <a:blipFill>
                <a:blip r:embed="rId3"/>
                <a:stretch>
                  <a:fillRect l="-1087" t="-454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30031DE-03D8-A144-BCFD-5B9B439D21ED}"/>
                  </a:ext>
                </a:extLst>
              </p:cNvPr>
              <p:cNvSpPr txBox="1"/>
              <p:nvPr/>
            </p:nvSpPr>
            <p:spPr>
              <a:xfrm>
                <a:off x="6071236" y="2807907"/>
                <a:ext cx="835742" cy="271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1200" dirty="0"/>
                  <a:t> =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r>
                      <m:rPr>
                        <m:sty m:val="p"/>
                      </m:rP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endParaRPr lang="en-US" sz="1200" b="1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30031DE-03D8-A144-BCFD-5B9B439D2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236" y="2807907"/>
                <a:ext cx="835742" cy="271549"/>
              </a:xfrm>
              <a:prstGeom prst="rect">
                <a:avLst/>
              </a:prstGeom>
              <a:blipFill>
                <a:blip r:embed="rId4"/>
                <a:stretch>
                  <a:fillRect l="-6061" t="-4545" r="-606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D99C85-EF63-9A4A-91F6-CBD4215BB690}"/>
                  </a:ext>
                </a:extLst>
              </p:cNvPr>
              <p:cNvSpPr txBox="1"/>
              <p:nvPr/>
            </p:nvSpPr>
            <p:spPr>
              <a:xfrm>
                <a:off x="5869834" y="3171789"/>
                <a:ext cx="166740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n-US" sz="12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l-G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=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𝑣𝑇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12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12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D99C85-EF63-9A4A-91F6-CBD4215BB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834" y="3171789"/>
                <a:ext cx="1667404" cy="184666"/>
              </a:xfrm>
              <a:prstGeom prst="rect">
                <a:avLst/>
              </a:prstGeom>
              <a:blipFill>
                <a:blip r:embed="rId5"/>
                <a:stretch>
                  <a:fillRect l="-3788" t="-1875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701E37-F24E-D94D-86A0-F2425AB9DADB}"/>
                  </a:ext>
                </a:extLst>
              </p:cNvPr>
              <p:cNvSpPr txBox="1"/>
              <p:nvPr/>
            </p:nvSpPr>
            <p:spPr>
              <a:xfrm>
                <a:off x="6166645" y="3520756"/>
                <a:ext cx="92070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el-G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=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</m:oMath>
                </a14:m>
                <a:r>
                  <a:rPr lang="en-US" sz="1200" dirty="0"/>
                  <a:t> -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US" sz="1200" b="1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701E37-F24E-D94D-86A0-F2425AB9D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645" y="3520756"/>
                <a:ext cx="920701" cy="184666"/>
              </a:xfrm>
              <a:prstGeom prst="rect">
                <a:avLst/>
              </a:prstGeom>
              <a:blipFill>
                <a:blip r:embed="rId6"/>
                <a:stretch>
                  <a:fillRect l="-5405" t="-26667" r="-4054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D4F022C-E1D8-CB42-80EA-DDF9AD99502E}"/>
                  </a:ext>
                </a:extLst>
              </p:cNvPr>
              <p:cNvSpPr txBox="1"/>
              <p:nvPr/>
            </p:nvSpPr>
            <p:spPr>
              <a:xfrm>
                <a:off x="5692315" y="3877248"/>
                <a:ext cx="206300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1200" b="1" i="1" baseline="-25000" smtClean="0"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200" b="0" i="1" baseline="3000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2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sz="12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a:rPr lang="en-US" sz="12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1200" b="1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𝒃𝒃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2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D4F022C-E1D8-CB42-80EA-DDF9AD995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315" y="3877248"/>
                <a:ext cx="2063001" cy="184666"/>
              </a:xfrm>
              <a:prstGeom prst="rect">
                <a:avLst/>
              </a:prstGeom>
              <a:blipFill>
                <a:blip r:embed="rId7"/>
                <a:stretch>
                  <a:fillRect l="-1840" t="-33333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D4E2AEF-DF1F-3446-8E0F-82C1F179D9D2}"/>
                  </a:ext>
                </a:extLst>
              </p:cNvPr>
              <p:cNvSpPr/>
              <p:nvPr/>
            </p:nvSpPr>
            <p:spPr>
              <a:xfrm>
                <a:off x="0" y="726305"/>
                <a:ext cx="3509464" cy="5509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Single-fluid extended-MHD model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Density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momentum, and </a:t>
                </a:r>
                <a:r>
                  <a:rPr lang="en-US" sz="16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are introduced into the system using an idealized axisymmetric neutral beam source with a Gaussian profile in (R,Z)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Adiabatic index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is taken as</a:t>
                </a:r>
                <a:r>
                  <a:rPr lang="en-US" sz="1600" dirty="0">
                    <a:solidFill>
                      <a:schemeClr val="accent3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1.67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a </a:t>
                </a: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Spitzer resistivity model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used, and the coefficient of viscosity (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is taken as </a:t>
                </a:r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sz="1600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-4</a:t>
                </a:r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Nsm</a:t>
                </a:r>
                <a:r>
                  <a:rPr lang="en-US" sz="1600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-2</a:t>
                </a:r>
              </a:p>
              <a:p>
                <a:pPr>
                  <a:buClr>
                    <a:schemeClr val="accent3"/>
                  </a:buClr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A60C9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profiles are chosen to balance these sources for the initial axisymmetric n, momentum, and T profile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chemeClr val="accent3"/>
                  </a:buClr>
                </a:pPr>
                <a:endParaRPr lang="en-US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D4E2AEF-DF1F-3446-8E0F-82C1F179D9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26305"/>
                <a:ext cx="3509464" cy="5509200"/>
              </a:xfrm>
              <a:prstGeom prst="rect">
                <a:avLst/>
              </a:prstGeom>
              <a:blipFill>
                <a:blip r:embed="rId9"/>
                <a:stretch>
                  <a:fillRect l="-722" t="-460" r="-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DF4E50-7FE9-2B44-AFE8-24CA3C11D46E}"/>
                  </a:ext>
                </a:extLst>
              </p:cNvPr>
              <p:cNvSpPr txBox="1"/>
              <p:nvPr/>
            </p:nvSpPr>
            <p:spPr>
              <a:xfrm>
                <a:off x="3771763" y="1904675"/>
                <a:ext cx="5267225" cy="2753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baseline="-25000" dirty="0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begChr m:val="["/>
                        <m:endChr m:val="]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𝑇𝑒</m:t>
                            </m:r>
                          </m:num>
                          <m:den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1200" dirty="0"/>
                          <m:t> +</m:t>
                        </m:r>
                        <m:r>
                          <a:rPr lang="en-US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𝑇𝑒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20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12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m:rPr>
                            <m:sty m:val="p"/>
                          </m:r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nor/>
                          </m:rPr>
                          <a:rPr lang="en-US" sz="1200" dirty="0"/>
                          <m:t> </m:t>
                        </m:r>
                        <m:r>
                          <a:rPr lang="en-US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sz="1200" dirty="0"/>
                  <a:t>+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12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200" dirty="0"/>
                  <a:t>  =(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−1)(</m:t>
                    </m:r>
                    <m:r>
                      <a:rPr lang="en-US" sz="1200" i="1" smtClean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1200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sz="1200" b="0" i="1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𝒒</m:t>
                    </m:r>
                    <m:r>
                      <a:rPr lang="en-US" sz="12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l-G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n-US" sz="12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/>
                  <a:t>  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DF4E50-7FE9-2B44-AFE8-24CA3C11D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763" y="1904675"/>
                <a:ext cx="5267225" cy="275396"/>
              </a:xfrm>
              <a:prstGeom prst="rect">
                <a:avLst/>
              </a:prstGeom>
              <a:blipFill>
                <a:blip r:embed="rId10"/>
                <a:stretch>
                  <a:fillRect l="-96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590C0A-2055-1D46-B857-782DE15C076D}"/>
                  </a:ext>
                </a:extLst>
              </p:cNvPr>
              <p:cNvSpPr txBox="1"/>
              <p:nvPr/>
            </p:nvSpPr>
            <p:spPr>
              <a:xfrm>
                <a:off x="3584374" y="2317018"/>
                <a:ext cx="5642002" cy="2753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["/>
                        <m:endChr m:val="]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120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1200" dirty="0"/>
                          <m:t> +</m:t>
                        </m:r>
                        <m:r>
                          <a:rPr lang="en-US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𝑇𝑖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20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1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nor/>
                          </m:rPr>
                          <a:rPr lang="en-US" sz="1200" dirty="0"/>
                          <m:t> </m:t>
                        </m:r>
                        <m:r>
                          <a:rPr lang="en-US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+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12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200" baseline="-25000" dirty="0"/>
                  <a:t>  </a:t>
                </a:r>
                <a:r>
                  <a:rPr lang="en-US" sz="1200" dirty="0"/>
                  <a:t>=(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−1)( </m:t>
                    </m:r>
                    <m:r>
                      <a:rPr lang="en-US" sz="1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sz="1200" b="0" i="1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𝒒</m:t>
                    </m:r>
                    <m:r>
                      <a:rPr lang="en-US" sz="1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l-G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n-US" sz="12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200" b="0" i="1" baseline="-250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1200" b="0" i="1" baseline="30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/>
                  <a:t>  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590C0A-2055-1D46-B857-782DE15C0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374" y="2317018"/>
                <a:ext cx="5642002" cy="275396"/>
              </a:xfrm>
              <a:prstGeom prst="rect">
                <a:avLst/>
              </a:prstGeom>
              <a:blipFill>
                <a:blip r:embed="rId11"/>
                <a:stretch>
                  <a:fillRect l="-899" t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7337FBA-1EB8-0748-AB6A-CF535CA644DB}"/>
              </a:ext>
            </a:extLst>
          </p:cNvPr>
          <p:cNvSpPr txBox="1"/>
          <p:nvPr/>
        </p:nvSpPr>
        <p:spPr>
          <a:xfrm>
            <a:off x="4261607" y="208046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5">
                <a:extLst>
                  <a:ext uri="{FF2B5EF4-FFF2-40B4-BE49-F238E27FC236}">
                    <a16:creationId xmlns:a16="http://schemas.microsoft.com/office/drawing/2014/main" id="{7D4F022C-E1D8-CB42-80EA-DDF9AD99502E}"/>
                  </a:ext>
                </a:extLst>
              </p:cNvPr>
              <p:cNvSpPr txBox="1"/>
              <p:nvPr/>
            </p:nvSpPr>
            <p:spPr>
              <a:xfrm>
                <a:off x="5661601" y="4233740"/>
                <a:ext cx="212442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1200" b="0" i="1" baseline="-2500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200" b="0" i="1" baseline="3000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200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sz="12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a:rPr lang="en-US" sz="12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𝒃𝒃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200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28" name="TextBox 25">
                <a:extLst>
                  <a:ext uri="{FF2B5EF4-FFF2-40B4-BE49-F238E27FC236}">
                    <a16:creationId xmlns:a16="http://schemas.microsoft.com/office/drawing/2014/main" id="{7D4F022C-E1D8-CB42-80EA-DDF9AD995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601" y="4233740"/>
                <a:ext cx="2124428" cy="184666"/>
              </a:xfrm>
              <a:prstGeom prst="rect">
                <a:avLst/>
              </a:prstGeom>
              <a:blipFill>
                <a:blip r:embed="rId12"/>
                <a:stretch>
                  <a:fillRect l="-1190" t="-6667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279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Calibri" panose="020F0502020204030204" pitchFamily="34" charset="0"/>
              </a:rPr>
              <a:t>M3D-C1: Single-fluid plasma model used to calculate MHD equilibrium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04B2E-73F7-E24C-97C7-C724D35AAF9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2FB0F49-33FA-964E-A20E-6F1899C488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79035" y="687724"/>
            <a:ext cx="3764965" cy="2724099"/>
          </a:xfrm>
        </p:spPr>
        <p:txBody>
          <a:bodyPr>
            <a:normAutofit/>
          </a:bodyPr>
          <a:lstStyle/>
          <a:p>
            <a:endParaRPr lang="en-US" sz="1700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D4E2AEF-DF1F-3446-8E0F-82C1F179D9D2}"/>
                  </a:ext>
                </a:extLst>
              </p:cNvPr>
              <p:cNvSpPr/>
              <p:nvPr/>
            </p:nvSpPr>
            <p:spPr>
              <a:xfrm>
                <a:off x="-1" y="743885"/>
                <a:ext cx="3523163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Single-fluid extended-MHD model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Density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momentum, and </a:t>
                </a:r>
                <a:r>
                  <a:rPr lang="en-US" sz="16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are introduced into the system using an idealized axisymmetric neutral beam source with a Gaussian profile in (R,Z)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Adiabatic index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is taken as </a:t>
                </a:r>
                <a:r>
                  <a:rPr lang="en-US" sz="1600" dirty="0">
                    <a:solidFill>
                      <a:schemeClr val="accent3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1.67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a </a:t>
                </a: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Spitzer resistivity model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used, and the coefficient of viscosity (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is taken as </a:t>
                </a:r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sz="1600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-4</a:t>
                </a:r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Nsm</a:t>
                </a:r>
                <a:r>
                  <a:rPr lang="en-US" sz="1600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-2</a:t>
                </a:r>
              </a:p>
              <a:p>
                <a:pPr>
                  <a:buClr>
                    <a:schemeClr val="accent3"/>
                  </a:buClr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A60C9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profiles are chosen to balance these sources for the initial axisymmetric n, momentum, and T profile</a:t>
                </a: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3"/>
                  </a:buClr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D4E2AEF-DF1F-3446-8E0F-82C1F179D9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743885"/>
                <a:ext cx="3523163" cy="5016758"/>
              </a:xfrm>
              <a:prstGeom prst="rect">
                <a:avLst/>
              </a:prstGeom>
              <a:blipFill>
                <a:blip r:embed="rId2"/>
                <a:stretch>
                  <a:fillRect l="-719" t="-253" r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7337FBA-1EB8-0748-AB6A-CF535CA644DB}"/>
              </a:ext>
            </a:extLst>
          </p:cNvPr>
          <p:cNvSpPr txBox="1"/>
          <p:nvPr/>
        </p:nvSpPr>
        <p:spPr>
          <a:xfrm>
            <a:off x="4261607" y="208046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45CA229-45CC-E142-B43B-C60EAB84951E}"/>
              </a:ext>
            </a:extLst>
          </p:cNvPr>
          <p:cNvSpPr/>
          <p:nvPr/>
        </p:nvSpPr>
        <p:spPr>
          <a:xfrm>
            <a:off x="4458696" y="851769"/>
            <a:ext cx="1650334" cy="91015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model n, T profiles + gaussian source  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CEB69964-4EF5-6648-A8F6-6F50AC35B4FA}"/>
              </a:ext>
            </a:extLst>
          </p:cNvPr>
          <p:cNvSpPr/>
          <p:nvPr/>
        </p:nvSpPr>
        <p:spPr>
          <a:xfrm>
            <a:off x="6171577" y="1113383"/>
            <a:ext cx="548203" cy="2826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9B85ADF-480E-4A44-AD68-126E876B6DE7}"/>
              </a:ext>
            </a:extLst>
          </p:cNvPr>
          <p:cNvSpPr/>
          <p:nvPr/>
        </p:nvSpPr>
        <p:spPr>
          <a:xfrm>
            <a:off x="6782327" y="820038"/>
            <a:ext cx="1554478" cy="85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M3DC1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[at t=0 with no RMP]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05911A-49BA-AB44-8F35-8DD558CEA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35" r="7834"/>
          <a:stretch/>
        </p:blipFill>
        <p:spPr>
          <a:xfrm>
            <a:off x="4865766" y="3502940"/>
            <a:ext cx="1704813" cy="13225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" name="Content Placeholder 7">
            <a:extLst>
              <a:ext uri="{FF2B5EF4-FFF2-40B4-BE49-F238E27FC236}">
                <a16:creationId xmlns:a16="http://schemas.microsoft.com/office/drawing/2014/main" id="{9BB6A5E8-AD88-7748-A789-45490F549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5" r="7834"/>
          <a:stretch/>
        </p:blipFill>
        <p:spPr>
          <a:xfrm>
            <a:off x="3984532" y="1965606"/>
            <a:ext cx="1698407" cy="13175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5F681C-8E9E-8C43-90ED-7FD3AB0ECD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41" r="8166"/>
          <a:stretch/>
        </p:blipFill>
        <p:spPr>
          <a:xfrm>
            <a:off x="7310697" y="1941125"/>
            <a:ext cx="1650334" cy="12892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8D6C94-E216-3B49-8074-FE473CC2DC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614" r="8469"/>
          <a:stretch/>
        </p:blipFill>
        <p:spPr>
          <a:xfrm>
            <a:off x="6947886" y="3505722"/>
            <a:ext cx="1727855" cy="13363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0F59A-2602-F64C-80E8-9542F2B61B35}"/>
              </a:ext>
            </a:extLst>
          </p:cNvPr>
          <p:cNvSpPr txBox="1"/>
          <p:nvPr/>
        </p:nvSpPr>
        <p:spPr>
          <a:xfrm>
            <a:off x="4124912" y="1728693"/>
            <a:ext cx="1350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Ion density profile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21C9DC-EA79-3F4F-B7EC-A13E96EF15E6}"/>
              </a:ext>
            </a:extLst>
          </p:cNvPr>
          <p:cNvSpPr txBox="1"/>
          <p:nvPr/>
        </p:nvSpPr>
        <p:spPr>
          <a:xfrm>
            <a:off x="4926543" y="3264241"/>
            <a:ext cx="1685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Ion temperature profile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12B49E-B6DE-4B43-A607-18D07E3D968A}"/>
              </a:ext>
            </a:extLst>
          </p:cNvPr>
          <p:cNvSpPr txBox="1"/>
          <p:nvPr/>
        </p:nvSpPr>
        <p:spPr>
          <a:xfrm>
            <a:off x="7430897" y="1692274"/>
            <a:ext cx="1471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A60C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Diffusion coefficient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198448-4571-A348-9AED-197A62F0364F}"/>
              </a:ext>
            </a:extLst>
          </p:cNvPr>
          <p:cNvSpPr txBox="1"/>
          <p:nvPr/>
        </p:nvSpPr>
        <p:spPr>
          <a:xfrm>
            <a:off x="7077442" y="3252264"/>
            <a:ext cx="1501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conductivity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8886F465-C989-2E4B-BB8D-0BDDB91D667B}"/>
              </a:ext>
            </a:extLst>
          </p:cNvPr>
          <p:cNvSpPr txBox="1">
            <a:spLocks/>
          </p:cNvSpPr>
          <p:nvPr/>
        </p:nvSpPr>
        <p:spPr>
          <a:xfrm>
            <a:off x="3741343" y="642325"/>
            <a:ext cx="5349178" cy="426668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00"/>
          </a:p>
          <a:p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92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Calibri" panose="020F0502020204030204" pitchFamily="34" charset="0"/>
              </a:rPr>
              <a:t>M3D-C1: Calculates self-consistent non-axisymmetric plasma response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900EBDC-31CA-B94A-B4B4-5BD27AF71EDE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141039" y="828130"/>
                <a:ext cx="8812461" cy="4061754"/>
              </a:xfrm>
            </p:spPr>
            <p:txBody>
              <a:bodyPr>
                <a:normAutofit/>
              </a:bodyPr>
              <a:lstStyle/>
              <a:p>
                <a:r>
                  <a:rPr lang="en-US" sz="1700" dirty="0"/>
                  <a:t>To assess the impact of the RMP on transport, it is imperative to include the self-consistent non-axisymmetric plasma response</a:t>
                </a:r>
              </a:p>
              <a:p>
                <a:endParaRPr lang="en-US" sz="1700" dirty="0"/>
              </a:p>
              <a:p>
                <a:endParaRPr lang="en-US" sz="1700" dirty="0"/>
              </a:p>
              <a:p>
                <a:endParaRPr lang="en-US" sz="1700" dirty="0"/>
              </a:p>
              <a:p>
                <a:r>
                  <a:rPr lang="en-US" sz="1700" dirty="0"/>
                  <a:t>Calculated M3D-C1 plasma response in this work self-consistently includes the non-axisymmetric changes to the </a:t>
                </a:r>
                <a14:m>
                  <m:oMath xmlns:m="http://schemas.openxmlformats.org/officeDocument/2006/math">
                    <m:r>
                      <a:rPr lang="en-US" sz="1700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1700" dirty="0"/>
                  <a:t>, </a:t>
                </a:r>
                <a14:m>
                  <m:oMath xmlns:m="http://schemas.openxmlformats.org/officeDocument/2006/math">
                    <m:r>
                      <a:rPr lang="en-US" sz="1700" b="1" i="1">
                        <a:latin typeface="Cambria Math" panose="02040503050406030204" pitchFamily="18" charset="0"/>
                      </a:rPr>
                      <m:t>𝑱</m:t>
                    </m:r>
                  </m:oMath>
                </a14:m>
                <a:r>
                  <a:rPr lang="en-US" sz="1700" dirty="0"/>
                  <a:t>, n, p and rotation to </a:t>
                </a:r>
                <a:r>
                  <a:rPr lang="en-US" sz="1700" b="1" dirty="0"/>
                  <a:t>B</a:t>
                </a:r>
                <a:r>
                  <a:rPr lang="en-US" sz="1700" b="1" baseline="-25000" dirty="0"/>
                  <a:t>external</a:t>
                </a:r>
                <a:endParaRPr lang="en-US" sz="1700" dirty="0"/>
              </a:p>
              <a:p>
                <a:endParaRPr lang="en-US" sz="1700" dirty="0"/>
              </a:p>
              <a:p>
                <a:r>
                  <a:rPr lang="en-US" sz="1700" dirty="0"/>
                  <a:t>We have considered </a:t>
                </a:r>
                <a:r>
                  <a:rPr lang="en-US" sz="1700" dirty="0">
                    <a:solidFill>
                      <a:schemeClr val="tx2"/>
                    </a:solidFill>
                  </a:rPr>
                  <a:t>single-fluid plasma model</a:t>
                </a:r>
                <a:r>
                  <a:rPr lang="en-US" sz="1700" dirty="0">
                    <a:solidFill>
                      <a:srgbClr val="0070C0"/>
                    </a:solidFill>
                  </a:rPr>
                  <a:t> </a:t>
                </a:r>
                <a:r>
                  <a:rPr lang="en-US" sz="1700" dirty="0"/>
                  <a:t>and performed both linear and nonlinear MHD calculation</a:t>
                </a:r>
              </a:p>
              <a:p>
                <a:endParaRPr lang="en-US" sz="1700" dirty="0"/>
              </a:p>
              <a:p>
                <a:r>
                  <a:rPr lang="en-US" sz="1800" dirty="0"/>
                  <a:t>This assumption of single-fluid is made here for convenience due to the numerical challenges introduced by two-fluid effects</a:t>
                </a:r>
              </a:p>
              <a:p>
                <a:endParaRPr lang="en-US" sz="17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900EBDC-31CA-B94A-B4B4-5BD27AF71E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141039" y="828130"/>
                <a:ext cx="8812461" cy="4061754"/>
              </a:xfrm>
              <a:blipFill>
                <a:blip r:embed="rId2"/>
                <a:stretch>
                  <a:fillRect l="-432" t="-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04B2E-73F7-E24C-97C7-C724D35AAF9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pPr algn="ctr"/>
            <a:r>
              <a:rPr lang="en-US" dirty="0"/>
              <a:t>P.Sinha- Monday Physics Meeting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E472B2-3E31-D240-93F9-18E04922FABF}"/>
              </a:ext>
            </a:extLst>
          </p:cNvPr>
          <p:cNvSpPr txBox="1"/>
          <p:nvPr/>
        </p:nvSpPr>
        <p:spPr>
          <a:xfrm>
            <a:off x="3492558" y="1492398"/>
            <a:ext cx="2109424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= B</a:t>
            </a:r>
            <a:r>
              <a:rPr lang="en-US" sz="16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external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+ B</a:t>
            </a:r>
            <a:r>
              <a:rPr lang="en-US" sz="16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plasma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78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PPPL Theme 2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A21E1F"/>
      </a:accent5>
      <a:accent6>
        <a:srgbClr val="7AB775"/>
      </a:accent6>
      <a:hlink>
        <a:srgbClr val="2C89C5"/>
      </a:hlink>
      <a:folHlink>
        <a:srgbClr val="2B7FA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33101</TotalTime>
  <Words>3419</Words>
  <Application>Microsoft Macintosh PowerPoint</Application>
  <PresentationFormat>On-screen Show (16:9)</PresentationFormat>
  <Paragraphs>429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Calibri</vt:lpstr>
      <vt:lpstr>Cambria Math</vt:lpstr>
      <vt:lpstr>Arial</vt:lpstr>
      <vt:lpstr>Wingdings</vt:lpstr>
      <vt:lpstr>Georgia</vt:lpstr>
      <vt:lpstr>Default Theme</vt:lpstr>
      <vt:lpstr>Neoclassical transport in resonant magnetic perturbation edge localized mode suppressed plasmas in DIII-D   </vt:lpstr>
      <vt:lpstr>Introduction</vt:lpstr>
      <vt:lpstr>Introduction</vt:lpstr>
      <vt:lpstr>Outline</vt:lpstr>
      <vt:lpstr>Description of the code: M3DC1</vt:lpstr>
      <vt:lpstr>M3D-C1: Extended magnetohydrodynamic (MHD) code </vt:lpstr>
      <vt:lpstr>M3D-C1: Single-fluid plasma model used to calculate MHD equilibrium </vt:lpstr>
      <vt:lpstr>M3D-C1: Single-fluid plasma model used to calculate MHD equilibrium </vt:lpstr>
      <vt:lpstr>M3D-C1: Calculates self-consistent non-axisymmetric plasma response</vt:lpstr>
      <vt:lpstr>Description of the code: NEO</vt:lpstr>
      <vt:lpstr>NEO: Solves DKE and calculates neoclassical transport </vt:lpstr>
      <vt:lpstr>Workflow</vt:lpstr>
      <vt:lpstr>Workflow: M3D-C1 equilibrium surfaces approximated as Te isotherms</vt:lpstr>
      <vt:lpstr>Workflow: M3D-C1 equilibrium surfaces approximated as Te isotherms</vt:lpstr>
      <vt:lpstr>Workflow: Local, ideal equilibria calculated using Le3</vt:lpstr>
      <vt:lpstr>Workflow: Local neoclassical transport calculated using NEO </vt:lpstr>
      <vt:lpstr>Results</vt:lpstr>
      <vt:lpstr>DIII-D tokamak</vt:lpstr>
      <vt:lpstr>Results for n=3 RMP ELM-suppressed shot in DIII-D </vt:lpstr>
      <vt:lpstr>DIII-D shot #160921: Increase in NBI torque leads to ELM suppression</vt:lpstr>
      <vt:lpstr>DIII-D shot #160921: Increase in NBI torque leads to ELM suppression</vt:lpstr>
      <vt:lpstr>DIII-D shot #160921: Modest RMP strongly enhances neoclassical ion flux </vt:lpstr>
      <vt:lpstr>DIII-D shot #160921: Calculated neoclassical fluxes are comparable to experimentally inferred empirical radial fluxes</vt:lpstr>
      <vt:lpstr>DIII-D shot #160921: Calculated neoclassical fluxes are comparable to experimentally inferred empirical radial fluxes</vt:lpstr>
      <vt:lpstr>DIII-D shot #160921: Calculated neoclassical fluxes are comparable to experimentally inferred empirical radial fluxes</vt:lpstr>
      <vt:lpstr>DIII-D shot #160921: Nonlinear calculations important to model perturbed magnetic geometry in the pedestal region </vt:lpstr>
      <vt:lpstr>Results for n=2 DIII-D shot with a varying RMP spectrum</vt:lpstr>
      <vt:lpstr>DIII-D shot #158115: Density pump-out correlated to I-coil phasing </vt:lpstr>
      <vt:lpstr>DIII-D shot #158115: Density pump-out correlated to I-coil phasing </vt:lpstr>
      <vt:lpstr>DIII-D shot #158115: Neoclassical particle flux correlated to I-coil phasing</vt:lpstr>
      <vt:lpstr>DIII-D shot #158115: Neoclassical particle flux correlated to total resonant field</vt:lpstr>
      <vt:lpstr>DIII-D shot #158115: Neoclassical fluxes obtained in the phase study confirms density pump-out </vt:lpstr>
      <vt:lpstr>Conclusions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368</cp:revision>
  <dcterms:created xsi:type="dcterms:W3CDTF">2020-06-11T16:38:14Z</dcterms:created>
  <dcterms:modified xsi:type="dcterms:W3CDTF">2021-12-13T12:16:17Z</dcterms:modified>
</cp:coreProperties>
</file>