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4_A6B02E9C.xml" ContentType="application/vnd.ms-powerpoint.comments+xml"/>
  <Override PartName="/ppt/comments/modernComment_10D_A936E495.xml" ContentType="application/vnd.ms-powerpoint.comments+xml"/>
  <Override PartName="/ppt/comments/modernComment_111_8BE5C63C.xml" ContentType="application/vnd.ms-powerpoint.comments+xml"/>
  <Override PartName="/ppt/comments/modernComment_138_98B401BE.xml" ContentType="application/vnd.ms-powerpoint.comments+xml"/>
  <Override PartName="/ppt/comments/modernComment_137_B0B39FDC.xml" ContentType="application/vnd.ms-powerpoint.comments+xml"/>
  <Override PartName="/ppt/comments/modernComment_131_2D5F0CF1.xml" ContentType="application/vnd.ms-powerpoint.comments+xml"/>
  <Override PartName="/ppt/comments/modernComment_110_F8FDF12E.xml" ContentType="application/vnd.ms-powerpoint.comments+xml"/>
  <Override PartName="/ppt/comments/modernComment_10F_6B025F6F.xml" ContentType="application/vnd.ms-powerpoint.comments+xml"/>
  <Override PartName="/ppt/comments/modernComment_10E_E62BAEB5.xml" ContentType="application/vnd.ms-powerpoint.comments+xml"/>
  <Override PartName="/ppt/comments/modernComment_148_5E2A5904.xml" ContentType="application/vnd.ms-powerpoint.comments+xml"/>
  <Override PartName="/ppt/comments/modernComment_13C_34D54774.xml" ContentType="application/vnd.ms-powerpoint.comments+xml"/>
  <Override PartName="/ppt/comments/modernComment_13E_FF9FC850.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38"/>
  </p:notesMasterIdLst>
  <p:sldIdLst>
    <p:sldId id="276" r:id="rId5"/>
    <p:sldId id="269" r:id="rId6"/>
    <p:sldId id="314" r:id="rId7"/>
    <p:sldId id="273" r:id="rId8"/>
    <p:sldId id="312" r:id="rId9"/>
    <p:sldId id="320" r:id="rId10"/>
    <p:sldId id="311" r:id="rId11"/>
    <p:sldId id="305" r:id="rId12"/>
    <p:sldId id="331" r:id="rId13"/>
    <p:sldId id="332" r:id="rId14"/>
    <p:sldId id="333" r:id="rId15"/>
    <p:sldId id="334" r:id="rId16"/>
    <p:sldId id="313" r:id="rId17"/>
    <p:sldId id="321" r:id="rId18"/>
    <p:sldId id="322" r:id="rId19"/>
    <p:sldId id="323" r:id="rId20"/>
    <p:sldId id="324" r:id="rId21"/>
    <p:sldId id="325" r:id="rId22"/>
    <p:sldId id="326" r:id="rId23"/>
    <p:sldId id="327" r:id="rId24"/>
    <p:sldId id="317" r:id="rId25"/>
    <p:sldId id="272" r:id="rId26"/>
    <p:sldId id="271" r:id="rId27"/>
    <p:sldId id="270" r:id="rId28"/>
    <p:sldId id="328" r:id="rId29"/>
    <p:sldId id="329" r:id="rId30"/>
    <p:sldId id="315" r:id="rId31"/>
    <p:sldId id="316" r:id="rId32"/>
    <p:sldId id="307" r:id="rId33"/>
    <p:sldId id="306" r:id="rId34"/>
    <p:sldId id="318" r:id="rId35"/>
    <p:sldId id="330" r:id="rId36"/>
    <p:sldId id="335"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24913-ED62-90BE-3C2F-C7408A3C3846}" name="Andres Pajares" initials="AP" userId="S::pajaresa@fusion.gat.com::1291d6e6-016d-4526-a793-370f6f154300" providerId="AD"/>
  <p188:author id="{CACFBA3C-1709-68A6-C713-7E2BB9A6E6C8}" name="Kathreen Thome" initials="KT" userId="S::thomek@fusion.gat.com::cdead553-5f61-4434-9287-9b3f0ce7aaa5" providerId="AD"/>
  <p188:author id="{EFB73DB5-BD8E-1AD8-6B3A-A5EC02C15DBF}" name="William Wehner" initials="WW" userId="S::wehnerw@fusion.gat.com::b8fb1998-50f4-4f82-bf93-e8948c3d1755" providerId="AD"/>
  <p188:author id="{82EE39EA-DA11-9A7A-A200-2FD31F536A3C}" name="Anders Welander" initials="AW" userId="S::welander@fusion.gat.com::2ac3d1c1-d978-48ae-bca2-1f2ed805ea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14C"/>
    <a:srgbClr val="000000"/>
    <a:srgbClr val="6C6C0A"/>
    <a:srgbClr val="78D078"/>
    <a:srgbClr val="668066"/>
    <a:srgbClr val="CD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99D22-7B83-D784-421E-41F53EFE8FE7}" v="8" dt="2022-05-02T01:19:49.717"/>
    <p1510:client id="{258960BC-2D30-450A-9410-F753A9E1EAF1}" v="163" dt="2022-05-02T05:11:10.505"/>
    <p1510:client id="{61DCB4BF-426D-038E-872C-1698C94C3F10}" v="332" dt="2022-05-02T12:41:27.940"/>
    <p1510:client id="{D21805AF-70E9-EC13-6F5F-0281695DDCE4}" v="337" dt="2022-05-02T01:33:08.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47" d="100"/>
          <a:sy n="147" d="100"/>
        </p:scale>
        <p:origin x="56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s>
</file>

<file path=ppt/comments/modernComment_10D_A936E495.xml><?xml version="1.0" encoding="utf-8"?>
<p188:cmLst xmlns:a="http://schemas.openxmlformats.org/drawingml/2006/main" xmlns:r="http://schemas.openxmlformats.org/officeDocument/2006/relationships" xmlns:p188="http://schemas.microsoft.com/office/powerpoint/2018/8/main">
  <p188:cm id="{F12321B1-7DAE-4996-8EC2-1D65DD32B4AD}" authorId="{CACFBA3C-1709-68A6-C713-7E2BB9A6E6C8}" status="resolved" created="2022-04-20T15:20:46.149">
    <pc:sldMkLst xmlns:pc="http://schemas.microsoft.com/office/powerpoint/2013/main/command">
      <pc:docMk/>
      <pc:sldMk cId="2838946965" sldId="269"/>
    </pc:sldMkLst>
    <p188:txBody>
      <a:bodyPr/>
      <a:lstStyle/>
      <a:p>
        <a:r>
          <a:rPr lang="en-US"/>
          <a:t>This is helpful. I think you need another slide between this one and the next one actually explaining what GSevolve is. Also should explain what PCS is. </a:t>
        </a:r>
      </a:p>
    </p188:txBody>
  </p188:cm>
  <p188:cm id="{8AB1F40D-2A5D-40B0-8C50-DEFECB207BD0}" authorId="{CACFBA3C-1709-68A6-C713-7E2BB9A6E6C8}" status="resolved" created="2022-04-20T15:21:13.743">
    <pc:sldMkLst xmlns:pc="http://schemas.microsoft.com/office/powerpoint/2013/main/command">
      <pc:docMk/>
      <pc:sldMk cId="2838946965" sldId="269"/>
    </pc:sldMkLst>
    <p188:txBody>
      <a:bodyPr/>
      <a:lstStyle/>
      <a:p>
        <a:r>
          <a:rPr lang="en-US"/>
          <a:t>I think you need something higher level than the simulation shown on the right. </a:t>
        </a:r>
      </a:p>
    </p188:txBody>
  </p188:cm>
  <p188:cm id="{783F7E38-C13B-434E-A81E-8E1AF186A755}" authorId="{CACFBA3C-1709-68A6-C713-7E2BB9A6E6C8}" status="resolved" created="2022-04-20T15:22:55.557">
    <pc:sldMkLst xmlns:pc="http://schemas.microsoft.com/office/powerpoint/2013/main/command">
      <pc:docMk/>
      <pc:sldMk cId="2838946965" sldId="269"/>
    </pc:sldMkLst>
    <p188:txBody>
      <a:bodyPr/>
      <a:lstStyle/>
      <a:p>
        <a:r>
          <a:rPr lang="en-US"/>
          <a:t>Some use cases of GSevolve would be helpful in the beginning</a:t>
        </a:r>
      </a:p>
    </p188:txBody>
  </p188:cm>
  <p188:cm id="{5B6D0E43-1CA1-490E-92BA-2F64D87C69DC}" authorId="{CACFBA3C-1709-68A6-C713-7E2BB9A6E6C8}" status="resolved" created="2022-04-20T15:23:44.745">
    <pc:sldMkLst xmlns:pc="http://schemas.microsoft.com/office/powerpoint/2013/main/command">
      <pc:docMk/>
      <pc:sldMk cId="2838946965" sldId="269"/>
    </pc:sldMkLst>
    <p188:txBody>
      <a:bodyPr/>
      <a:lstStyle/>
      <a:p>
        <a:r>
          <a:rPr lang="en-US"/>
          <a:t>saying things like how this evolves from breakdown to rampdown are very helpful</a:t>
        </a:r>
      </a:p>
    </p188:txBody>
  </p188:cm>
  <p188:cm id="{E23B6D46-FC26-4038-93B7-CA982E033BCE}" authorId="{CACFBA3C-1709-68A6-C713-7E2BB9A6E6C8}" status="resolved" created="2022-04-20T15:24:47.215">
    <pc:sldMkLst xmlns:pc="http://schemas.microsoft.com/office/powerpoint/2013/main/command">
      <pc:docMk/>
      <pc:sldMk cId="2838946965" sldId="269"/>
    </pc:sldMkLst>
    <p188:txBody>
      <a:bodyPr/>
      <a:lstStyle/>
      <a:p>
        <a:r>
          <a:rPr lang="en-US"/>
          <a:t>Maybe adding a slide how this connects to the rest of the GA project would be helpful? I can help here. Or you can borrow. </a:t>
        </a:r>
      </a:p>
    </p188:txBody>
  </p188:cm>
  <p188:cm id="{51C67015-4B4A-4205-A5F7-FB35652EC008}" authorId="{CACFBA3C-1709-68A6-C713-7E2BB9A6E6C8}" status="resolved" created="2022-04-20T15:25:36.091">
    <pc:sldMkLst xmlns:pc="http://schemas.microsoft.com/office/powerpoint/2013/main/command">
      <pc:docMk/>
      <pc:sldMk cId="2838946965" sldId="269"/>
    </pc:sldMkLst>
    <p188:txBody>
      <a:bodyPr/>
      <a:lstStyle/>
      <a:p>
        <a:r>
          <a:rPr lang="en-US"/>
          <a:t>saying things like this is on portal or whatever the other computer is called would be helpful.</a:t>
        </a:r>
      </a:p>
    </p188:txBody>
  </p188:cm>
  <p188:cm id="{5097DE35-A882-4C91-B961-03699FC43AD5}" authorId="{CACFBA3C-1709-68A6-C713-7E2BB9A6E6C8}" status="resolved" created="2022-04-20T15:27:23.921">
    <pc:sldMkLst xmlns:pc="http://schemas.microsoft.com/office/powerpoint/2013/main/command">
      <pc:docMk/>
      <pc:sldMk cId="2838946965" sldId="269"/>
    </pc:sldMkLst>
    <p188:txBody>
      <a:bodyPr/>
      <a:lstStyle/>
      <a:p>
        <a:r>
          <a:rPr lang="en-US"/>
          <a:t>should list what experiments have gsevolve and perhaps how the nstxu use case differs from them</a:t>
        </a:r>
      </a:p>
    </p188:txBody>
  </p188:cm>
  <p188:cm id="{8AAB612B-4FA1-4B3D-B4E4-D44D9D240D84}" authorId="{CACFBA3C-1709-68A6-C713-7E2BB9A6E6C8}" status="resolved" created="2022-04-20T15:30:10.799">
    <pc:sldMkLst xmlns:pc="http://schemas.microsoft.com/office/powerpoint/2013/main/command">
      <pc:docMk/>
      <pc:sldMk cId="2838946965" sldId="269"/>
    </pc:sldMkLst>
    <p188:replyLst>
      <p188:reply id="{4EFA4761-DFE6-4F1B-AA16-DFF40DEDC0C7}" authorId="{CACFBA3C-1709-68A6-C713-7E2BB9A6E6C8}" created="2022-04-20T15:31:31.316">
        <p188:txBody>
          <a:bodyPr/>
          <a:lstStyle/>
          <a:p>
            <a:r>
              <a:rPr lang="en-US"/>
              <a:t>this is one opportunity to perhaps talk about what was hard getting nstxu running again, i.e. passive plates and other things. </a:t>
            </a:r>
          </a:p>
        </p188:txBody>
      </p188:reply>
    </p188:replyLst>
    <p188:txBody>
      <a:bodyPr/>
      <a:lstStyle/>
      <a:p>
        <a:r>
          <a:rPr lang="en-US"/>
          <a:t>I would take the slide from the all GA presentation and put it here showing current progress on an overview level. Don't know who will be here and it is good to show what we have been doing so far. </a:t>
        </a:r>
      </a:p>
    </p188:txBody>
  </p188:cm>
  <p188:cm id="{D41F8B80-30F0-47DC-9F49-F538B78474F4}" authorId="{37624913-ED62-90BE-3C2F-C7408A3C3846}" status="resolved" created="2022-04-20T16:10:01.568">
    <pc:sldMkLst xmlns:pc="http://schemas.microsoft.com/office/powerpoint/2013/main/command">
      <pc:docMk/>
      <pc:sldMk cId="2838946965" sldId="269"/>
    </pc:sldMkLst>
    <p188:txBody>
      <a:bodyPr/>
      <a:lstStyle/>
      <a:p>
        <a:r>
          <a:rPr lang="en-US"/>
          <a:t>I like this slide in general, there's a lot of information so I believe it would be good to at least say what each signal carries (com, act, data, diag)</a:t>
        </a:r>
      </a:p>
    </p188:txBody>
  </p188:cm>
</p188:cmLst>
</file>

<file path=ppt/comments/modernComment_10E_E62BAEB5.xml><?xml version="1.0" encoding="utf-8"?>
<p188:cmLst xmlns:a="http://schemas.openxmlformats.org/drawingml/2006/main" xmlns:r="http://schemas.openxmlformats.org/officeDocument/2006/relationships" xmlns:p188="http://schemas.microsoft.com/office/powerpoint/2018/8/main">
  <p188:cm id="{EC7486F5-96F6-487B-9651-13C485F9CDA7}" authorId="{CACFBA3C-1709-68A6-C713-7E2BB9A6E6C8}" created="2022-04-20T15:26:29.748">
    <pc:sldMkLst xmlns:pc="http://schemas.microsoft.com/office/powerpoint/2013/main/command">
      <pc:docMk/>
      <pc:sldMk cId="3861622453" sldId="270"/>
    </pc:sldMkLst>
    <p188:txBody>
      <a:bodyPr/>
      <a:lstStyle/>
      <a:p>
        <a:r>
          <a:rPr lang="en-US"/>
          <a:t>title changed here location. </a:t>
        </a:r>
      </a:p>
    </p188:txBody>
  </p188:cm>
  <p188:cm id="{7980C1BF-FF1C-4EB8-9B1C-30A173315005}" authorId="{CACFBA3C-1709-68A6-C713-7E2BB9A6E6C8}" created="2022-04-20T15:26:46.061">
    <pc:sldMkLst xmlns:pc="http://schemas.microsoft.com/office/powerpoint/2013/main/command">
      <pc:docMk/>
      <pc:sldMk cId="3861622453" sldId="270"/>
    </pc:sldMkLst>
    <p188:replyLst>
      <p188:reply id="{24D5789B-D6B4-42EE-98BE-BED288DDB983}" authorId="{82EE39EA-DA11-9A7A-A200-2FD31F536A3C}" created="2022-04-27T17:25:07.511">
        <p188:txBody>
          <a:bodyPr/>
          <a:lstStyle/>
          <a:p>
            <a:r>
              <a:rPr lang="en-US"/>
              <a:t>204660 is another one. Will test many more shots soon</a:t>
            </a:r>
          </a:p>
        </p188:txBody>
      </p188:reply>
      <p188:reply id="{07693F53-99F5-44A4-AFBF-58A7E894F0AA}" authorId="{CACFBA3C-1709-68A6-C713-7E2BB9A6E6C8}" created="2022-04-27T17:51:24.724">
        <p188:txBody>
          <a:bodyPr/>
          <a:lstStyle/>
          <a:p>
            <a:r>
              <a:rPr lang="en-US"/>
              <a:t>okay stating that you have done at least one other one is helpful</a:t>
            </a:r>
          </a:p>
        </p188:txBody>
      </p188:reply>
    </p188:replyLst>
    <p188:txBody>
      <a:bodyPr/>
      <a:lstStyle/>
      <a:p>
        <a:r>
          <a:rPr lang="en-US"/>
          <a:t>is this the only shot tyou've reporduced the entire time? helpful to state. </a:t>
        </a:r>
      </a:p>
    </p188:txBody>
  </p188:cm>
  <p188:cm id="{0556B8F3-8763-4FEE-8F5A-FE97D1BAFA35}" authorId="{37624913-ED62-90BE-3C2F-C7408A3C3846}" created="2022-04-20T16:04:16.174">
    <pc:sldMkLst xmlns:pc="http://schemas.microsoft.com/office/powerpoint/2013/main/command">
      <pc:docMk/>
      <pc:sldMk cId="3861622453" sldId="270"/>
    </pc:sldMkLst>
    <p188:replyLst>
      <p188:reply id="{30D8E13E-47B0-4160-A6FF-442B665BB319}" authorId="{82EE39EA-DA11-9A7A-A200-2FD31F536A3C}" created="2022-04-27T17:26:25.184">
        <p188:txBody>
          <a:bodyPr/>
          <a:lstStyle/>
          <a:p>
            <a:r>
              <a:rPr lang="en-US"/>
              <a:t>Will explain</a:t>
            </a:r>
          </a:p>
        </p188:txBody>
      </p188:reply>
    </p188:replyLst>
    <p188:txBody>
      <a:bodyPr/>
      <a:lstStyle/>
      <a:p>
        <a:r>
          <a:rPr lang="en-US"/>
          <a:t>Maybe I'm not understanding the sentence, but when it says "simulated coil currents" it seems somewhat a contradiction of "commanded by PCS control". Like I assume you're commanding the voltage that achieves the currents in feedback? Maybe it should be explained more clearly?</a:t>
        </a:r>
      </a:p>
    </p188:txBody>
  </p188:cm>
  <p188:cm id="{F8DB67F1-177B-41A3-8FFD-D59EA6BDD0FF}" authorId="{37624913-ED62-90BE-3C2F-C7408A3C3846}" created="2022-04-20T16:14:53.445">
    <pc:sldMkLst xmlns:pc="http://schemas.microsoft.com/office/powerpoint/2013/main/command">
      <pc:docMk/>
      <pc:sldMk cId="3861622453" sldId="270"/>
    </pc:sldMkLst>
    <p188:replyLst>
      <p188:reply id="{2285E6E8-8830-4719-8C78-7B990A00A5C3}" authorId="{82EE39EA-DA11-9A7A-A200-2FD31F536A3C}" created="2022-04-27T17:26:43.278">
        <p188:txBody>
          <a:bodyPr/>
          <a:lstStyle/>
          <a:p>
            <a:r>
              <a:rPr lang="en-US"/>
              <a:t>Will explain</a:t>
            </a:r>
          </a:p>
        </p188:txBody>
      </p188:reply>
    </p188:replyLst>
    <p188:txBody>
      <a:bodyPr/>
      <a:lstStyle/>
      <a:p>
        <a:r>
          <a:rPr lang="en-US"/>
          <a:t>same thing with the legend: what is 204118, is it pcs command?</a:t>
        </a:r>
      </a:p>
    </p188:txBody>
  </p188:cm>
  <p188:cm id="{A78C3736-A788-495E-8E12-26FCD88FEB55}" authorId="{CACFBA3C-1709-68A6-C713-7E2BB9A6E6C8}" status="resolved" created="2022-04-25T23:46:31.260">
    <pc:sldMkLst xmlns:pc="http://schemas.microsoft.com/office/powerpoint/2013/main/command">
      <pc:docMk/>
      <pc:sldMk cId="3861622453" sldId="270"/>
    </pc:sldMkLst>
    <p188:txBody>
      <a:bodyPr/>
      <a:lstStyle/>
      <a:p>
        <a:r>
          <a:rPr lang="en-US"/>
          <a:t>Add VDE slide back in</a:t>
        </a:r>
      </a:p>
    </p188:txBody>
  </p188:cm>
</p188:cmLst>
</file>

<file path=ppt/comments/modernComment_10F_6B025F6F.xml><?xml version="1.0" encoding="utf-8"?>
<p188:cmLst xmlns:a="http://schemas.openxmlformats.org/drawingml/2006/main" xmlns:r="http://schemas.openxmlformats.org/officeDocument/2006/relationships" xmlns:p188="http://schemas.microsoft.com/office/powerpoint/2018/8/main">
  <p188:cm id="{AD25E142-A4D8-4318-B68D-713CA890D0D7}" authorId="{CACFBA3C-1709-68A6-C713-7E2BB9A6E6C8}" status="resolved" created="2022-04-20T15:26:13.498">
    <pc:sldMkLst xmlns:pc="http://schemas.microsoft.com/office/powerpoint/2013/main/command">
      <pc:docMk/>
      <pc:sldMk cId="1795317615" sldId="271"/>
    </pc:sldMkLst>
    <p188:txBody>
      <a:bodyPr/>
      <a:lstStyle/>
      <a:p>
        <a:r>
          <a:rPr lang="en-US"/>
          <a:t>got to fix the graphics here</a:t>
        </a:r>
      </a:p>
    </p188:txBody>
  </p188:cm>
  <p188:cm id="{81DDCB75-FF27-43C0-8D40-BB75EFBF2FA3}" authorId="{37624913-ED62-90BE-3C2F-C7408A3C3846}" status="resolved" created="2022-04-20T16:00:14.937">
    <pc:sldMkLst xmlns:pc="http://schemas.microsoft.com/office/powerpoint/2013/main/command">
      <pc:docMk/>
      <pc:sldMk cId="1795317615" sldId="271"/>
    </pc:sldMkLst>
    <p188:txBody>
      <a:bodyPr/>
      <a:lstStyle/>
      <a:p>
        <a:r>
          <a:rPr lang="en-US"/>
          <a:t>I assume that the yellowish/brownish (that says 204118 in the legend) is the EFIT right? Maybe specifying that?</a:t>
        </a:r>
      </a:p>
    </p188:txBody>
  </p188:cm>
  <p188:cm id="{56D1F55C-DC17-4BCD-B584-6C3EDD63D8EA}" authorId="{37624913-ED62-90BE-3C2F-C7408A3C3846}" status="resolved" created="2022-04-20T16:13:45.648">
    <pc:sldMkLst xmlns:pc="http://schemas.microsoft.com/office/powerpoint/2013/main/command">
      <pc:docMk/>
      <pc:sldMk cId="1795317615" sldId="271"/>
    </pc:sldMkLst>
    <p188:txBody>
      <a:bodyPr/>
      <a:lstStyle/>
      <a:p>
        <a:r>
          <a:rPr lang="en-US"/>
          <a:t>why such big difference in the first 20 ms (first 2 plots?) It literally starts limited on opposite sides</a:t>
        </a:r>
      </a:p>
    </p188:txBody>
  </p188:cm>
</p188:cmLst>
</file>

<file path=ppt/comments/modernComment_110_F8FDF12E.xml><?xml version="1.0" encoding="utf-8"?>
<p188:cmLst xmlns:a="http://schemas.openxmlformats.org/drawingml/2006/main" xmlns:r="http://schemas.openxmlformats.org/officeDocument/2006/relationships" xmlns:p188="http://schemas.microsoft.com/office/powerpoint/2018/8/main">
  <p188:cm id="{78E04C4C-C251-4BC9-AEC0-B47C64330E7A}" authorId="{37624913-ED62-90BE-3C2F-C7408A3C3846}" status="resolved" created="2022-04-20T16:12:28.397">
    <pc:sldMkLst xmlns:pc="http://schemas.microsoft.com/office/powerpoint/2013/main/command">
      <pc:docMk/>
      <pc:sldMk cId="4177391918" sldId="272"/>
    </pc:sldMkLst>
    <p188:replyLst>
      <p188:reply id="{FD129BD8-B06F-405D-818B-1284037EEF0B}" authorId="{37624913-ED62-90BE-3C2F-C7408A3C3846}" created="2022-04-20T16:13:00.663">
        <p188:txBody>
          <a:bodyPr/>
          <a:lstStyle/>
          <a:p>
            <a:r>
              <a:rPr lang="en-US"/>
              <a:t>is it the bootstrap model?</a:t>
            </a:r>
          </a:p>
        </p188:txBody>
      </p188:reply>
    </p188:replyLst>
    <p188:txBody>
      <a:bodyPr/>
      <a:lstStyle/>
      <a:p>
        <a:r>
          <a:rPr lang="en-US"/>
          <a:t>a minor comment: if someone asks about the difference in pedestal profile, do we know the answer? Seems to me like the most evident difference in behavior</a:t>
        </a:r>
      </a:p>
    </p188:txBody>
  </p188:cm>
</p188:cmLst>
</file>

<file path=ppt/comments/modernComment_111_8BE5C63C.xml><?xml version="1.0" encoding="utf-8"?>
<p188:cmLst xmlns:a="http://schemas.openxmlformats.org/drawingml/2006/main" xmlns:r="http://schemas.openxmlformats.org/officeDocument/2006/relationships" xmlns:p188="http://schemas.microsoft.com/office/powerpoint/2018/8/main">
  <p188:cm id="{EF07F99F-52ED-4F31-8735-1543BA41A70F}" authorId="{CACFBA3C-1709-68A6-C713-7E2BB9A6E6C8}" status="resolved" created="2022-04-20T15:25:59.341">
    <pc:sldMkLst xmlns:pc="http://schemas.microsoft.com/office/powerpoint/2013/main/command">
      <pc:docMk/>
      <pc:sldMk cId="2347091516" sldId="273"/>
    </pc:sldMkLst>
    <p188:txBody>
      <a:bodyPr/>
      <a:lstStyle/>
      <a:p>
        <a:r>
          <a:rPr lang="en-US"/>
          <a:t>should put informaiton about this shot. is this lmode/hmode? why this shot?</a:t>
        </a:r>
      </a:p>
    </p188:txBody>
  </p188:cm>
  <p188:cm id="{86B65889-051C-4CCF-BEAA-DDD3D11A146B}" authorId="{37624913-ED62-90BE-3C2F-C7408A3C3846}" created="2022-04-20T16:11:13.787">
    <pc:sldMkLst xmlns:pc="http://schemas.microsoft.com/office/powerpoint/2013/main/command">
      <pc:docMk/>
      <pc:sldMk cId="2347091516" sldId="273"/>
    </pc:sldMkLst>
    <p188:replyLst>
      <p188:reply id="{F07731A6-81DC-46B7-8E42-DEA0E903AEF6}" authorId="{82EE39EA-DA11-9A7A-A200-2FD31F536A3C}" created="2022-04-27T17:28:22.185">
        <p188:txBody>
          <a:bodyPr/>
          <a:lstStyle/>
          <a:p>
            <a:r>
              <a:rPr lang="en-US"/>
              <a:t>Will explain</a:t>
            </a:r>
          </a:p>
        </p188:txBody>
      </p188:reply>
      <p188:reply id="{0346DE11-9F0F-449D-B853-DCBC285F5A25}" authorId="{EFB73DB5-BD8E-1AD8-6B3A-A5EC02C15DBF}" created="2022-04-27T17:34:51.609">
        <p188:txBody>
          <a:bodyPr/>
          <a:lstStyle/>
          <a:p>
            <a:r>
              <a:rPr lang="en-US"/>
              <a:t>Add later
Model parameters tuned with ​
   respect to calibration shots​
Coil resistances, inductance​
Diagnostic signals flux loop mutuals and greens functions</a:t>
            </a:r>
          </a:p>
        </p188:txBody>
      </p188:reply>
    </p188:replyLst>
    <p188:txBody>
      <a:bodyPr/>
      <a:lstStyle/>
      <a:p>
        <a:r>
          <a:rPr lang="en-US"/>
          <a:t>the red lines, how are they calculated? the legend wit the shot number doesn't tell much I think</a:t>
        </a:r>
      </a:p>
    </p188:txBody>
  </p188:cm>
  <p188:cm id="{DE56AC16-77B5-465F-9BB8-42A9293E5C90}" authorId="{CACFBA3C-1709-68A6-C713-7E2BB9A6E6C8}" status="resolved" created="2022-04-25T23:44:04.165">
    <pc:sldMkLst xmlns:pc="http://schemas.microsoft.com/office/powerpoint/2013/main/command">
      <pc:docMk/>
      <pc:sldMk cId="2347091516" sldId="273"/>
    </pc:sldMkLst>
    <p188:txBody>
      <a:bodyPr/>
      <a:lstStyle/>
      <a:p>
        <a:r>
          <a:rPr lang="en-US"/>
          <a:t>add slide before describing all the work that is done</a:t>
        </a:r>
      </a:p>
    </p188:txBody>
  </p188:cm>
</p188:cmLst>
</file>

<file path=ppt/comments/modernComment_114_A6B02E9C.xml><?xml version="1.0" encoding="utf-8"?>
<p188:cmLst xmlns:a="http://schemas.openxmlformats.org/drawingml/2006/main" xmlns:r="http://schemas.openxmlformats.org/officeDocument/2006/relationships" xmlns:p188="http://schemas.microsoft.com/office/powerpoint/2018/8/main">
  <p188:cm id="{A32B4F2B-66CB-4473-B621-CB3292B15E09}" authorId="{CACFBA3C-1709-68A6-C713-7E2BB9A6E6C8}" status="resolved" created="2022-04-20T15:21:55.462">
    <pc:sldMkLst xmlns:pc="http://schemas.microsoft.com/office/powerpoint/2013/main/command">
      <pc:docMk/>
      <pc:sldMk cId="2796564124" sldId="276"/>
    </pc:sldMkLst>
    <p188:txBody>
      <a:bodyPr/>
      <a:lstStyle/>
      <a:p>
        <a:r>
          <a:rPr lang="en-US"/>
          <a:t>probably add the word NSTX-U here somewhere?</a:t>
        </a:r>
      </a:p>
    </p188:txBody>
  </p188:cm>
  <p188:cm id="{3A4E22C3-F6C7-4DDF-B5F1-2DAAE5724316}" authorId="{CACFBA3C-1709-68A6-C713-7E2BB9A6E6C8}" status="resolved" created="2022-04-20T15:22:18.994">
    <pc:sldMkLst xmlns:pc="http://schemas.microsoft.com/office/powerpoint/2013/main/command">
      <pc:docMk/>
      <pc:sldMk cId="2796564124" sldId="276"/>
    </pc:sldMkLst>
    <p188:txBody>
      <a:bodyPr/>
      <a:lstStyle/>
      <a:p>
        <a:r>
          <a:rPr lang="en-US"/>
          <a:t>also should put more NSTX-U logos on this page. Don't need to have GA logo on every slide. </a:t>
        </a:r>
      </a:p>
    </p188:txBody>
  </p188:cm>
  <p188:cm id="{F72B89C0-8315-4CE0-A6BE-0B43D718C6B4}" authorId="{CACFBA3C-1709-68A6-C713-7E2BB9A6E6C8}" status="resolved" created="2022-04-27T17:55:57.621">
    <pc:sldMkLst xmlns:pc="http://schemas.microsoft.com/office/powerpoint/2013/main/command">
      <pc:docMk/>
      <pc:sldMk cId="2796564124" sldId="276"/>
    </pc:sldMkLst>
    <p188:txBody>
      <a:bodyPr/>
      <a:lstStyle/>
      <a:p>
        <a:r>
          <a:rPr lang="en-US"/>
          <a:t>Should other people be added here, for example Humphreys, Sammuli?</a:t>
        </a:r>
      </a:p>
    </p188:txBody>
  </p188:cm>
  <p188:cm id="{E3EA9D6A-DBCA-4894-AEB6-D94470BA81DC}" authorId="{CACFBA3C-1709-68A6-C713-7E2BB9A6E6C8}" created="2022-04-27T17:56:32.372">
    <pc:sldMkLst xmlns:pc="http://schemas.microsoft.com/office/powerpoint/2013/main/command">
      <pc:docMk/>
      <pc:sldMk cId="2796564124" sldId="276"/>
    </pc:sldMkLst>
    <p188:txBody>
      <a:bodyPr/>
      <a:lstStyle/>
      <a:p>
        <a:r>
          <a:rPr lang="en-US"/>
          <a:t>you need to change the header date. I can do that in the desktop app but I'm not sure how to here. </a:t>
        </a:r>
      </a:p>
    </p188:txBody>
  </p188:cm>
</p188:cmLst>
</file>

<file path=ppt/comments/modernComment_131_2D5F0CF1.xml><?xml version="1.0" encoding="utf-8"?>
<p188:cmLst xmlns:a="http://schemas.openxmlformats.org/drawingml/2006/main" xmlns:r="http://schemas.openxmlformats.org/officeDocument/2006/relationships" xmlns:p188="http://schemas.microsoft.com/office/powerpoint/2018/8/main">
  <p188:cm id="{9EDA4193-CC81-46A1-ABC2-916E1DC53073}" authorId="{CACFBA3C-1709-68A6-C713-7E2BB9A6E6C8}" status="resolved" created="2022-04-20T15:23:19.198">
    <ac:deMkLst xmlns:ac="http://schemas.microsoft.com/office/drawing/2013/main/command">
      <pc:docMk xmlns:pc="http://schemas.microsoft.com/office/powerpoint/2013/main/command"/>
      <pc:sldMk xmlns:pc="http://schemas.microsoft.com/office/powerpoint/2013/main/command" cId="761203953" sldId="305"/>
      <ac:spMk id="71" creationId="{00000000-0000-0000-0000-000000000000}"/>
    </ac:deMkLst>
    <p188:txBody>
      <a:bodyPr/>
      <a:lstStyle/>
      <a:p>
        <a:r>
          <a:rPr lang="en-US"/>
          <a:t>what is Tion?</a:t>
        </a:r>
      </a:p>
    </p188:txBody>
  </p188:cm>
  <p188:cm id="{154BFBA1-6B5A-4AED-8A38-6DEECF6868CD}" authorId="{CACFBA3C-1709-68A6-C713-7E2BB9A6E6C8}" status="resolved" created="2022-04-20T15:25:10.169">
    <pc:sldMkLst xmlns:pc="http://schemas.microsoft.com/office/powerpoint/2013/main/command">
      <pc:docMk/>
      <pc:sldMk cId="761203953" sldId="305"/>
    </pc:sldMkLst>
    <p188:replyLst>
      <p188:reply id="{129EF853-0662-429C-9137-E64BA8CF0A26}" authorId="{37624913-ED62-90BE-3C2F-C7408A3C3846}" created="2022-04-20T15:58:46.983">
        <p188:txBody>
          <a:bodyPr/>
          <a:lstStyle/>
          <a:p>
            <a:r>
              <a:rPr lang="en-US"/>
              <a:t>Possibly saying something like: this is where the plasma model lives?</a:t>
            </a:r>
          </a:p>
        </p188:txBody>
      </p188:reply>
    </p188:replyLst>
    <p188:txBody>
      <a:bodyPr/>
      <a:lstStyle/>
      <a:p>
        <a:r>
          <a:rPr lang="en-US"/>
          <a:t>why are you only showing the tokamak block and not the other parts?</a:t>
        </a:r>
      </a:p>
    </p188:txBody>
  </p188:cm>
  <p188:cm id="{96BCEA42-AE57-4A58-9C3B-B43F7A1AFBC6}" authorId="{37624913-ED62-90BE-3C2F-C7408A3C3846}" status="resolved" created="2022-04-20T16:06:17.659">
    <pc:sldMkLst xmlns:pc="http://schemas.microsoft.com/office/powerpoint/2013/main/command">
      <pc:docMk/>
      <pc:sldMk cId="761203953" sldId="305"/>
    </pc:sldMkLst>
    <p188:txBody>
      <a:bodyPr/>
      <a:lstStyle/>
      <a:p>
        <a:r>
          <a:rPr lang="en-US"/>
          <a:t>I somewhat miss here explaining what the actuators are: Vc, CD, H, flow, and what the data (output) is: shape, current profile, whatever else you think could be illustrative of what gsevolve does...</a:t>
        </a:r>
      </a:p>
    </p188:txBody>
  </p188:cm>
  <p188:cm id="{486D8BC4-EC68-4708-B7C2-499EA59E63A1}" authorId="{CACFBA3C-1709-68A6-C713-7E2BB9A6E6C8}" status="resolved" created="2022-04-25T23:20:15.660">
    <pc:sldMkLst xmlns:pc="http://schemas.microsoft.com/office/powerpoint/2013/main/command">
      <pc:docMk/>
      <pc:sldMk cId="761203953" sldId="305"/>
    </pc:sldMkLst>
    <p188:txBody>
      <a:bodyPr/>
      <a:lstStyle/>
      <a:p>
        <a:r>
          <a:rPr lang="en-US"/>
          <a:t>add 3 boxes down below and arrow to green box</a:t>
        </a:r>
      </a:p>
    </p188:txBody>
  </p188:cm>
  <p188:cm id="{3A3CB303-2636-4D17-91DE-311CD10B07A0}" authorId="{CACFBA3C-1709-68A6-C713-7E2BB9A6E6C8}" status="resolved" created="2022-04-25T23:21:52.240">
    <pc:sldMkLst xmlns:pc="http://schemas.microsoft.com/office/powerpoint/2013/main/command">
      <pc:docMk/>
      <pc:sldMk cId="761203953" sldId="305"/>
    </pc:sldMkLst>
    <p188:replyLst>
      <p188:reply id="{23A09BA9-F54E-4539-A461-5603B01B600E}" authorId="{CACFBA3C-1709-68A6-C713-7E2BB9A6E6C8}" created="2022-04-25T23:22:10.506">
        <p188:txBody>
          <a:bodyPr/>
          <a:lstStyle/>
          <a:p>
            <a:r>
              <a:rPr lang="en-US"/>
              <a:t>add comment to this effect</a:t>
            </a:r>
          </a:p>
        </p188:txBody>
      </p188:reply>
    </p188:replyLst>
    <p188:txBody>
      <a:bodyPr/>
      <a:lstStyle/>
      <a:p>
        <a:r>
          <a:rPr lang="en-US"/>
          <a:t>mention hhfw to be added later</a:t>
        </a:r>
      </a:p>
    </p188:txBody>
  </p188:cm>
  <p188:cm id="{4FA364AE-F3AB-4F10-B39B-760DD90E6677}" authorId="{CACFBA3C-1709-68A6-C713-7E2BB9A6E6C8}" status="resolved" created="2022-04-25T23:24:40.805">
    <pc:sldMkLst xmlns:pc="http://schemas.microsoft.com/office/powerpoint/2013/main/command">
      <pc:docMk/>
      <pc:sldMk cId="761203953" sldId="305"/>
    </pc:sldMkLst>
    <p188:txBody>
      <a:bodyPr/>
      <a:lstStyle/>
      <a:p>
        <a:r>
          <a:rPr lang="en-US"/>
          <a:t>make comment that these are inputs here</a:t>
        </a:r>
      </a:p>
    </p188:txBody>
  </p188:cm>
  <p188:cm id="{FE159893-64EA-4ADB-AC0B-84617163B4C9}" authorId="{CACFBA3C-1709-68A6-C713-7E2BB9A6E6C8}" created="2022-04-29T18:46:12.023">
    <ac:deMkLst xmlns:ac="http://schemas.microsoft.com/office/drawing/2013/main/command">
      <pc:docMk xmlns:pc="http://schemas.microsoft.com/office/powerpoint/2013/main/command"/>
      <pc:sldMk xmlns:pc="http://schemas.microsoft.com/office/powerpoint/2013/main/command" cId="761203953" sldId="305"/>
      <ac:spMk id="71" creationId="{00000000-0000-0000-0000-000000000000}"/>
    </ac:deMkLst>
    <p188:txBody>
      <a:bodyPr/>
      <a:lstStyle/>
      <a:p>
        <a:r>
          <a:rPr lang="en-US"/>
          <a:t>equations either make overlay or be prepared to discuss</a:t>
        </a:r>
      </a:p>
    </p188:txBody>
  </p188:cm>
</p188:cmLst>
</file>

<file path=ppt/comments/modernComment_137_B0B39FDC.xml><?xml version="1.0" encoding="utf-8"?>
<p188:cmLst xmlns:a="http://schemas.openxmlformats.org/drawingml/2006/main" xmlns:r="http://schemas.openxmlformats.org/officeDocument/2006/relationships" xmlns:p188="http://schemas.microsoft.com/office/powerpoint/2018/8/main">
  <p188:cm id="{E2C6271D-180C-4A37-94E3-AAD66CCE84A9}" authorId="{CACFBA3C-1709-68A6-C713-7E2BB9A6E6C8}" status="resolved" created="2022-04-25T23:31:37.092">
    <pc:sldMkLst xmlns:pc="http://schemas.microsoft.com/office/powerpoint/2013/main/command">
      <pc:docMk/>
      <pc:sldMk cId="2964561884" sldId="311"/>
    </pc:sldMkLst>
    <p188:txBody>
      <a:bodyPr/>
      <a:lstStyle/>
      <a:p>
        <a:r>
          <a:rPr lang="en-US"/>
          <a:t>add triple box with actuators and add arrow</a:t>
        </a:r>
      </a:p>
    </p188:txBody>
  </p188:cm>
</p188:cmLst>
</file>

<file path=ppt/comments/modernComment_138_98B401BE.xml><?xml version="1.0" encoding="utf-8"?>
<p188:cmLst xmlns:a="http://schemas.openxmlformats.org/drawingml/2006/main" xmlns:r="http://schemas.openxmlformats.org/officeDocument/2006/relationships" xmlns:p188="http://schemas.microsoft.com/office/powerpoint/2018/8/main">
  <p188:cm id="{E47CDCB2-93E7-4B65-80FD-4717870C7D88}" authorId="{CACFBA3C-1709-68A6-C713-7E2BB9A6E6C8}" status="resolved" created="2022-04-25T23:12:33.029">
    <ac:deMkLst xmlns:ac="http://schemas.microsoft.com/office/drawing/2013/main/command">
      <pc:docMk xmlns:pc="http://schemas.microsoft.com/office/powerpoint/2013/main/command"/>
      <pc:sldMk xmlns:pc="http://schemas.microsoft.com/office/powerpoint/2013/main/command" cId="2561933758" sldId="312"/>
      <ac:spMk id="67" creationId="{00000000-0000-0000-0000-000000000000}"/>
    </ac:deMkLst>
    <p188:txBody>
      <a:bodyPr/>
      <a:lstStyle/>
      <a:p>
        <a:r>
          <a:rPr lang="en-US"/>
          <a:t>need to show example of where it can be used in simulation and where NSTX-U?</a:t>
        </a:r>
      </a:p>
    </p188:txBody>
  </p188:cm>
  <p188:cm id="{F2CEB0F4-78D5-48BA-99AD-F5A18884DE67}" authorId="{CACFBA3C-1709-68A6-C713-7E2BB9A6E6C8}" status="resolved" created="2022-04-25T23:15:44">
    <pc:sldMkLst xmlns:pc="http://schemas.microsoft.com/office/powerpoint/2013/main/command">
      <pc:docMk/>
      <pc:sldMk cId="2561933758" sldId="312"/>
    </pc:sldMkLst>
    <p188:txBody>
      <a:bodyPr/>
      <a:lstStyle/>
      <a:p>
        <a:r>
          <a:rPr lang="en-US"/>
          <a:t>Add PCS yellow box somewhere or say why not</a:t>
        </a:r>
      </a:p>
    </p188:txBody>
  </p188:cm>
  <p188:cm id="{6C56A26B-DCCF-401A-9876-7B9D4186A86E}" authorId="{CACFBA3C-1709-68A6-C713-7E2BB9A6E6C8}" status="resolved" created="2022-04-26T23:19:36.802">
    <ac:deMkLst xmlns:ac="http://schemas.microsoft.com/office/drawing/2013/main/command">
      <pc:docMk xmlns:pc="http://schemas.microsoft.com/office/powerpoint/2013/main/command"/>
      <pc:sldMk xmlns:pc="http://schemas.microsoft.com/office/powerpoint/2013/main/command" cId="2561933758" sldId="312"/>
      <ac:spMk id="71" creationId="{00000000-0000-0000-0000-000000000000}"/>
    </ac:deMkLst>
    <p188:txBody>
      <a:bodyPr/>
      <a:lstStyle/>
      <a:p>
        <a:r>
          <a:rPr lang="en-US"/>
          <a:t>this font is huge, make more uniform throughout presentatoin</a:t>
        </a:r>
      </a:p>
    </p188:txBody>
  </p188:cm>
  <p188:cm id="{1ED45A7E-01D6-47DB-8FD6-9BFBE5B4BF54}" authorId="{CACFBA3C-1709-68A6-C713-7E2BB9A6E6C8}" created="2022-04-27T18:34:39.647">
    <ac:deMkLst xmlns:ac="http://schemas.microsoft.com/office/drawing/2013/main/command">
      <pc:docMk xmlns:pc="http://schemas.microsoft.com/office/powerpoint/2013/main/command"/>
      <pc:sldMk xmlns:pc="http://schemas.microsoft.com/office/powerpoint/2013/main/command" cId="2561933758" sldId="312"/>
      <ac:spMk id="71" creationId="{00000000-0000-0000-0000-000000000000}"/>
    </ac:deMkLst>
    <p188:txBody>
      <a:bodyPr/>
      <a:lstStyle/>
      <a:p>
        <a:r>
          <a:rPr lang="en-US"/>
          <a:t>I don't like saying "measurement noise", it is a bit rude to diagnosticians</a:t>
        </a:r>
      </a:p>
    </p188:txBody>
  </p188:cm>
</p188:cmLst>
</file>

<file path=ppt/comments/modernComment_13C_34D54774.xml><?xml version="1.0" encoding="utf-8"?>
<p188:cmLst xmlns:a="http://schemas.openxmlformats.org/drawingml/2006/main" xmlns:r="http://schemas.openxmlformats.org/officeDocument/2006/relationships" xmlns:p188="http://schemas.microsoft.com/office/powerpoint/2018/8/main">
  <p188:cm id="{5AF53FE0-8BCE-4936-BE3A-3F916E9113A1}" authorId="{CACFBA3C-1709-68A6-C713-7E2BB9A6E6C8}" status="resolved" created="2022-04-25T23:37:44.066">
    <pc:sldMkLst xmlns:pc="http://schemas.microsoft.com/office/powerpoint/2013/main/command">
      <pc:docMk/>
      <pc:sldMk cId="886392692" sldId="316"/>
    </pc:sldMkLst>
    <p188:txBody>
      <a:bodyPr/>
      <a:lstStyle/>
      <a:p>
        <a:r>
          <a:rPr lang="en-US"/>
          <a:t>move later</a:t>
        </a:r>
      </a:p>
    </p188:txBody>
  </p188:cm>
  <p188:cm id="{992C110C-D2A3-4AD8-A0FC-D88B1653CBF7}" authorId="{CACFBA3C-1709-68A6-C713-7E2BB9A6E6C8}" created="2022-04-25T23:52:31">
    <pc:sldMkLst xmlns:pc="http://schemas.microsoft.com/office/powerpoint/2013/main/command">
      <pc:docMk/>
      <pc:sldMk cId="886392692" sldId="316"/>
    </pc:sldMkLst>
    <p188:txBody>
      <a:bodyPr/>
      <a:lstStyle/>
      <a:p>
        <a:r>
          <a:rPr lang="en-US"/>
          <a:t>need to add more details here to labels</a:t>
        </a:r>
      </a:p>
    </p188:txBody>
  </p188:cm>
</p188:cmLst>
</file>

<file path=ppt/comments/modernComment_13E_FF9FC850.xml><?xml version="1.0" encoding="utf-8"?>
<p188:cmLst xmlns:a="http://schemas.openxmlformats.org/drawingml/2006/main" xmlns:r="http://schemas.openxmlformats.org/officeDocument/2006/relationships" xmlns:p188="http://schemas.microsoft.com/office/powerpoint/2018/8/main">
  <p188:cm id="{23EE1D9B-2971-4179-94D1-0C79B131AAC5}" authorId="{CACFBA3C-1709-68A6-C713-7E2BB9A6E6C8}" created="2022-04-26T23:18:20.238">
    <pc:sldMkLst xmlns:pc="http://schemas.microsoft.com/office/powerpoint/2013/main/command">
      <pc:docMk/>
      <pc:sldMk cId="4288661584" sldId="318"/>
    </pc:sldMkLst>
    <p188:txBody>
      <a:bodyPr/>
      <a:lstStyle/>
      <a:p>
        <a:r>
          <a:rPr lang="en-US"/>
          <a:t>Highlight demo on Thursday. Add link to tutorial</a:t>
        </a:r>
      </a:p>
    </p188:txBody>
  </p188:cm>
</p188:cmLst>
</file>

<file path=ppt/comments/modernComment_148_5E2A5904.xml><?xml version="1.0" encoding="utf-8"?>
<p188:cmLst xmlns:a="http://schemas.openxmlformats.org/drawingml/2006/main" xmlns:r="http://schemas.openxmlformats.org/officeDocument/2006/relationships" xmlns:p188="http://schemas.microsoft.com/office/powerpoint/2018/8/main">
  <p188:cm id="{7C365221-8FC8-496D-91BB-4242F6BE8B56}" authorId="{CACFBA3C-1709-68A6-C713-7E2BB9A6E6C8}" created="2022-04-29T18:52:33.668">
    <pc:sldMkLst xmlns:pc="http://schemas.microsoft.com/office/powerpoint/2013/main/command">
      <pc:docMk/>
      <pc:sldMk cId="1579833604" sldId="328"/>
    </pc:sldMkLst>
    <p188:txBody>
      <a:bodyPr/>
      <a:lstStyle/>
      <a:p>
        <a:r>
          <a:rPr lang="en-US"/>
          <a:t>say works for other vdel shot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656612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bc0e88a2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gbc0e88a2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17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572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55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523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74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84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04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838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20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041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098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846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47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231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818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1841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880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231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231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192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192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78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91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25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4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88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78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665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c0e88a2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c0e88a2d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06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body" idx="1"/>
          </p:nvPr>
        </p:nvSpPr>
        <p:spPr>
          <a:xfrm>
            <a:off x="457200" y="850790"/>
            <a:ext cx="8229600" cy="37053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chemeClr val="dk2"/>
              </a:buClr>
              <a:buSzPts val="2000"/>
              <a:buFont typeface="Arial"/>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17500" algn="l">
              <a:spcBef>
                <a:spcPts val="280"/>
              </a:spcBef>
              <a:spcAft>
                <a:spcPts val="0"/>
              </a:spcAft>
              <a:buClr>
                <a:schemeClr val="dk2"/>
              </a:buClr>
              <a:buSzPts val="1400"/>
              <a:buChar char="–"/>
              <a:defRPr/>
            </a:lvl4pPr>
            <a:lvl5pPr marL="2286000" lvl="4" indent="-304800" algn="l">
              <a:spcBef>
                <a:spcPts val="240"/>
              </a:spcBef>
              <a:spcAft>
                <a:spcPts val="0"/>
              </a:spcAft>
              <a:buClr>
                <a:schemeClr val="dk2"/>
              </a:buClr>
              <a:buSzPts val="12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title"/>
          </p:nvPr>
        </p:nvSpPr>
        <p:spPr>
          <a:xfrm>
            <a:off x="457200" y="162943"/>
            <a:ext cx="8229600" cy="369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2"/>
        <p:cNvGrpSpPr/>
        <p:nvPr/>
      </p:nvGrpSpPr>
      <p:grpSpPr>
        <a:xfrm>
          <a:off x="0" y="0"/>
          <a:ext cx="0" cy="0"/>
          <a:chOff x="0" y="0"/>
          <a:chExt cx="0" cy="0"/>
        </a:xfrm>
      </p:grpSpPr>
      <p:sp>
        <p:nvSpPr>
          <p:cNvPr id="43" name="Google Shape;43;p11"/>
          <p:cNvSpPr txBox="1">
            <a:spLocks noGrp="1"/>
          </p:cNvSpPr>
          <p:nvPr>
            <p:ph type="body" idx="1"/>
          </p:nvPr>
        </p:nvSpPr>
        <p:spPr>
          <a:xfrm rot="5400000">
            <a:off x="2789250" y="-1341450"/>
            <a:ext cx="35655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17500" algn="l">
              <a:spcBef>
                <a:spcPts val="280"/>
              </a:spcBef>
              <a:spcAft>
                <a:spcPts val="0"/>
              </a:spcAft>
              <a:buClr>
                <a:schemeClr val="dk2"/>
              </a:buClr>
              <a:buSzPts val="1400"/>
              <a:buChar char="–"/>
              <a:defRPr/>
            </a:lvl4pPr>
            <a:lvl5pPr marL="2286000" lvl="4" indent="-304800" algn="l">
              <a:spcBef>
                <a:spcPts val="240"/>
              </a:spcBef>
              <a:spcAft>
                <a:spcPts val="0"/>
              </a:spcAft>
              <a:buClr>
                <a:schemeClr val="dk2"/>
              </a:buClr>
              <a:buSzPts val="12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11"/>
          <p:cNvSpPr txBox="1">
            <a:spLocks noGrp="1"/>
          </p:cNvSpPr>
          <p:nvPr>
            <p:ph type="title"/>
          </p:nvPr>
        </p:nvSpPr>
        <p:spPr>
          <a:xfrm>
            <a:off x="457200" y="162943"/>
            <a:ext cx="8229600" cy="369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rot="5400000">
            <a:off x="5785950" y="1693897"/>
            <a:ext cx="37443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12"/>
          <p:cNvSpPr txBox="1">
            <a:spLocks noGrp="1"/>
          </p:cNvSpPr>
          <p:nvPr>
            <p:ph type="body" idx="1"/>
          </p:nvPr>
        </p:nvSpPr>
        <p:spPr>
          <a:xfrm rot="5400000">
            <a:off x="1594950" y="-287303"/>
            <a:ext cx="37443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17500" algn="l">
              <a:spcBef>
                <a:spcPts val="280"/>
              </a:spcBef>
              <a:spcAft>
                <a:spcPts val="0"/>
              </a:spcAft>
              <a:buClr>
                <a:schemeClr val="dk2"/>
              </a:buClr>
              <a:buSzPts val="1400"/>
              <a:buChar char="–"/>
              <a:defRPr/>
            </a:lvl4pPr>
            <a:lvl5pPr marL="2286000" lvl="4" indent="-304800" algn="l">
              <a:spcBef>
                <a:spcPts val="240"/>
              </a:spcBef>
              <a:spcAft>
                <a:spcPts val="0"/>
              </a:spcAft>
              <a:buClr>
                <a:schemeClr val="dk2"/>
              </a:buClr>
              <a:buSzPts val="12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8"/>
        <p:cNvGrpSpPr/>
        <p:nvPr/>
      </p:nvGrpSpPr>
      <p:grpSpPr>
        <a:xfrm>
          <a:off x="0" y="0"/>
          <a:ext cx="0" cy="0"/>
          <a:chOff x="0" y="0"/>
          <a:chExt cx="0" cy="0"/>
        </a:xfrm>
      </p:grpSpPr>
      <p:sp>
        <p:nvSpPr>
          <p:cNvPr id="49" name="Google Shape;49;p13"/>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0" name="Google Shape;50;p13"/>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400"/>
              </a:spcBef>
              <a:spcAft>
                <a:spcPts val="0"/>
              </a:spcAft>
              <a:buSzPts val="2800"/>
              <a:buNone/>
              <a:defRPr sz="2800"/>
            </a:lvl1pPr>
            <a:lvl2pPr lvl="1" algn="ctr" rtl="0">
              <a:lnSpc>
                <a:spcPct val="100000"/>
              </a:lnSpc>
              <a:spcBef>
                <a:spcPts val="360"/>
              </a:spcBef>
              <a:spcAft>
                <a:spcPts val="0"/>
              </a:spcAft>
              <a:buSzPts val="2800"/>
              <a:buNone/>
              <a:defRPr sz="2800"/>
            </a:lvl2pPr>
            <a:lvl3pPr lvl="2" algn="ctr" rtl="0">
              <a:lnSpc>
                <a:spcPct val="100000"/>
              </a:lnSpc>
              <a:spcBef>
                <a:spcPts val="320"/>
              </a:spcBef>
              <a:spcAft>
                <a:spcPts val="0"/>
              </a:spcAft>
              <a:buSzPts val="2800"/>
              <a:buNone/>
              <a:defRPr sz="2800"/>
            </a:lvl3pPr>
            <a:lvl4pPr lvl="3" algn="ctr" rtl="0">
              <a:lnSpc>
                <a:spcPct val="100000"/>
              </a:lnSpc>
              <a:spcBef>
                <a:spcPts val="280"/>
              </a:spcBef>
              <a:spcAft>
                <a:spcPts val="0"/>
              </a:spcAft>
              <a:buSzPts val="2800"/>
              <a:buNone/>
              <a:defRPr sz="2800"/>
            </a:lvl4pPr>
            <a:lvl5pPr lvl="4" algn="ctr" rtl="0">
              <a:lnSpc>
                <a:spcPct val="100000"/>
              </a:lnSpc>
              <a:spcBef>
                <a:spcPts val="24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57200" y="850790"/>
            <a:ext cx="4038600" cy="37437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chemeClr val="dk2"/>
              </a:buClr>
              <a:buSzPts val="2000"/>
              <a:buFont typeface="Arial"/>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Clr>
                <a:schemeClr val="dk2"/>
              </a:buClr>
              <a:buSzPts val="1400"/>
              <a:buChar char="–"/>
              <a:defRPr sz="1400"/>
            </a:lvl4pPr>
            <a:lvl5pPr marL="2286000" lvl="4" indent="-317500" algn="l">
              <a:spcBef>
                <a:spcPts val="280"/>
              </a:spcBef>
              <a:spcAft>
                <a:spcPts val="0"/>
              </a:spcAft>
              <a:buClr>
                <a:schemeClr val="dk2"/>
              </a:buClr>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 name="Google Shape;17;p3"/>
          <p:cNvSpPr txBox="1">
            <a:spLocks noGrp="1"/>
          </p:cNvSpPr>
          <p:nvPr>
            <p:ph type="body" idx="2"/>
          </p:nvPr>
        </p:nvSpPr>
        <p:spPr>
          <a:xfrm>
            <a:off x="4648200" y="850790"/>
            <a:ext cx="4038600" cy="37437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chemeClr val="dk2"/>
              </a:buClr>
              <a:buSzPts val="2000"/>
              <a:buFont typeface="Arial"/>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Font typeface="Arial"/>
              <a:buChar char="•"/>
              <a:defRPr/>
            </a:lvl3pPr>
            <a:lvl4pPr marL="1828800" lvl="3" indent="-317500" algn="l">
              <a:spcBef>
                <a:spcPts val="280"/>
              </a:spcBef>
              <a:spcAft>
                <a:spcPts val="0"/>
              </a:spcAft>
              <a:buClr>
                <a:schemeClr val="dk2"/>
              </a:buClr>
              <a:buSzPts val="1400"/>
              <a:buChar char="–"/>
              <a:defRPr sz="1400"/>
            </a:lvl4pPr>
            <a:lvl5pPr marL="2286000" lvl="4" indent="-317500" algn="l">
              <a:spcBef>
                <a:spcPts val="280"/>
              </a:spcBef>
              <a:spcAft>
                <a:spcPts val="0"/>
              </a:spcAft>
              <a:buClr>
                <a:schemeClr val="dk2"/>
              </a:buClr>
              <a:buSzPts val="1400"/>
              <a:buChar char="»"/>
              <a:defRPr sz="14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 name="Google Shape;18;p3"/>
          <p:cNvSpPr txBox="1">
            <a:spLocks noGrp="1"/>
          </p:cNvSpPr>
          <p:nvPr>
            <p:ph type="title"/>
          </p:nvPr>
        </p:nvSpPr>
        <p:spPr>
          <a:xfrm>
            <a:off x="457200" y="162943"/>
            <a:ext cx="8229600" cy="369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57200" y="162943"/>
            <a:ext cx="8229600" cy="369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722313" y="1543455"/>
            <a:ext cx="7772400" cy="17616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80"/>
              </a:spcBef>
              <a:spcAft>
                <a:spcPts val="0"/>
              </a:spcAft>
              <a:buClr>
                <a:schemeClr val="dk2"/>
              </a:buClr>
              <a:buSzPts val="2400"/>
              <a:buFont typeface="Arial"/>
              <a:buNone/>
              <a:defRPr sz="2400">
                <a:solidFill>
                  <a:schemeClr val="dk1"/>
                </a:solidFill>
              </a:defRPr>
            </a:lvl1pPr>
            <a:lvl2pPr marL="914400" lvl="1" indent="-355600" algn="l">
              <a:spcBef>
                <a:spcPts val="400"/>
              </a:spcBef>
              <a:spcAft>
                <a:spcPts val="0"/>
              </a:spcAft>
              <a:buSzPts val="2000"/>
              <a:buFont typeface="Merriweather Sans"/>
              <a:buChar char="−"/>
              <a:defRPr sz="2000">
                <a:solidFill>
                  <a:srgbClr val="000000"/>
                </a:solidFill>
              </a:defRPr>
            </a:lvl2pPr>
            <a:lvl3pPr marL="1371600" lvl="2" indent="-342900" algn="l">
              <a:spcBef>
                <a:spcPts val="360"/>
              </a:spcBef>
              <a:spcAft>
                <a:spcPts val="0"/>
              </a:spcAft>
              <a:buSzPts val="1800"/>
              <a:buFont typeface="Arial"/>
              <a:buChar char="•"/>
              <a:defRPr sz="1800">
                <a:solidFill>
                  <a:srgbClr val="000000"/>
                </a:solidFill>
              </a:defRPr>
            </a:lvl3pPr>
            <a:lvl4pPr marL="1828800" lvl="3" indent="-228600" algn="l">
              <a:spcBef>
                <a:spcPts val="320"/>
              </a:spcBef>
              <a:spcAft>
                <a:spcPts val="0"/>
              </a:spcAft>
              <a:buClr>
                <a:srgbClr val="888888"/>
              </a:buClr>
              <a:buSzPts val="1600"/>
              <a:buNone/>
              <a:defRPr sz="1600">
                <a:solidFill>
                  <a:srgbClr val="888888"/>
                </a:solidFill>
              </a:defRPr>
            </a:lvl4pPr>
            <a:lvl5pPr marL="2286000" lvl="4" indent="-228600" algn="l">
              <a:spcBef>
                <a:spcPts val="320"/>
              </a:spcBef>
              <a:spcAft>
                <a:spcPts val="0"/>
              </a:spcAft>
              <a:buClr>
                <a:srgbClr val="888888"/>
              </a:buClr>
              <a:buSzPts val="1600"/>
              <a:buNone/>
              <a:defRPr sz="16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
        <p:cNvGrpSpPr/>
        <p:nvPr/>
      </p:nvGrpSpPr>
      <p:grpSpPr>
        <a:xfrm>
          <a:off x="0" y="0"/>
          <a:ext cx="0" cy="0"/>
          <a:chOff x="0" y="0"/>
          <a:chExt cx="0" cy="0"/>
        </a:xfrm>
      </p:grpSpPr>
      <p:sp>
        <p:nvSpPr>
          <p:cNvPr id="24" name="Google Shape;24;p6"/>
          <p:cNvSpPr txBox="1">
            <a:spLocks noGrp="1"/>
          </p:cNvSpPr>
          <p:nvPr>
            <p:ph type="body" idx="1"/>
          </p:nvPr>
        </p:nvSpPr>
        <p:spPr>
          <a:xfrm>
            <a:off x="457200" y="848357"/>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00"/>
              </a:spcBef>
              <a:spcAft>
                <a:spcPts val="0"/>
              </a:spcAft>
              <a:buClr>
                <a:schemeClr val="dk2"/>
              </a:buClr>
              <a:buSzPts val="2000"/>
              <a:buFont typeface="Arial"/>
              <a:buNone/>
              <a:defRPr sz="20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 name="Google Shape;25;p6"/>
          <p:cNvSpPr txBox="1">
            <a:spLocks noGrp="1"/>
          </p:cNvSpPr>
          <p:nvPr>
            <p:ph type="body" idx="2"/>
          </p:nvPr>
        </p:nvSpPr>
        <p:spPr>
          <a:xfrm>
            <a:off x="457200" y="1328179"/>
            <a:ext cx="4040100" cy="32664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chemeClr val="dk2"/>
              </a:buClr>
              <a:buSzPts val="2000"/>
              <a:buFont typeface="Arial"/>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Clr>
                <a:schemeClr val="dk2"/>
              </a:buClr>
              <a:buSzPts val="1400"/>
              <a:buChar char="–"/>
              <a:defRPr sz="1400"/>
            </a:lvl4pPr>
            <a:lvl5pPr marL="2286000" lvl="4" indent="-317500" algn="l">
              <a:spcBef>
                <a:spcPts val="280"/>
              </a:spcBef>
              <a:spcAft>
                <a:spcPts val="0"/>
              </a:spcAft>
              <a:buClr>
                <a:schemeClr val="dk2"/>
              </a:buClr>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 name="Google Shape;26;p6"/>
          <p:cNvSpPr txBox="1">
            <a:spLocks noGrp="1"/>
          </p:cNvSpPr>
          <p:nvPr>
            <p:ph type="body" idx="3"/>
          </p:nvPr>
        </p:nvSpPr>
        <p:spPr>
          <a:xfrm>
            <a:off x="4645025" y="848357"/>
            <a:ext cx="40419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Font typeface="Arial"/>
              <a:buNone/>
              <a:defRPr sz="20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 name="Google Shape;27;p6"/>
          <p:cNvSpPr txBox="1">
            <a:spLocks noGrp="1"/>
          </p:cNvSpPr>
          <p:nvPr>
            <p:ph type="body" idx="4"/>
          </p:nvPr>
        </p:nvSpPr>
        <p:spPr>
          <a:xfrm>
            <a:off x="4645026" y="1328179"/>
            <a:ext cx="4041900" cy="32664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chemeClr val="dk2"/>
              </a:buClr>
              <a:buSzPts val="2000"/>
              <a:buFont typeface="Arial"/>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Clr>
                <a:schemeClr val="dk2"/>
              </a:buClr>
              <a:buSzPts val="1400"/>
              <a:buChar char="–"/>
              <a:defRPr sz="1400"/>
            </a:lvl4pPr>
            <a:lvl5pPr marL="2286000" lvl="4" indent="-317500" algn="l">
              <a:spcBef>
                <a:spcPts val="280"/>
              </a:spcBef>
              <a:spcAft>
                <a:spcPts val="0"/>
              </a:spcAft>
              <a:buClr>
                <a:schemeClr val="dk2"/>
              </a:buClr>
              <a:buSzPts val="1400"/>
              <a:buChar char="»"/>
              <a:defRPr sz="14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 name="Google Shape;28;p6"/>
          <p:cNvSpPr txBox="1">
            <a:spLocks noGrp="1"/>
          </p:cNvSpPr>
          <p:nvPr>
            <p:ph type="title"/>
          </p:nvPr>
        </p:nvSpPr>
        <p:spPr>
          <a:xfrm>
            <a:off x="457200" y="162943"/>
            <a:ext cx="8229600" cy="369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9"/>
        <p:cNvGrpSpPr/>
        <p:nvPr/>
      </p:nvGrpSpPr>
      <p:grpSpPr>
        <a:xfrm>
          <a:off x="0" y="0"/>
          <a:ext cx="0" cy="0"/>
          <a:chOff x="0" y="0"/>
          <a:chExt cx="0" cy="0"/>
        </a:xfrm>
      </p:grpSpPr>
      <p:sp>
        <p:nvSpPr>
          <p:cNvPr id="30" name="Google Shape;30;p7"/>
          <p:cNvSpPr txBox="1">
            <a:spLocks noGrp="1"/>
          </p:cNvSpPr>
          <p:nvPr>
            <p:ph type="ctrTitle"/>
          </p:nvPr>
        </p:nvSpPr>
        <p:spPr>
          <a:xfrm>
            <a:off x="0" y="0"/>
            <a:ext cx="91440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3200"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
        <p:cNvGrpSpPr/>
        <p:nvPr/>
      </p:nvGrpSpPr>
      <p:grpSpPr>
        <a:xfrm>
          <a:off x="0" y="0"/>
          <a:ext cx="0" cy="0"/>
          <a:chOff x="0" y="0"/>
          <a:chExt cx="0" cy="0"/>
        </a:xfrm>
      </p:grpSpPr>
      <p:pic>
        <p:nvPicPr>
          <p:cNvPr id="32" name="Google Shape;32;p8" descr="Cover_energy__gradient.png"/>
          <p:cNvPicPr preferRelativeResize="0"/>
          <p:nvPr/>
        </p:nvPicPr>
        <p:blipFill rotWithShape="1">
          <a:blip r:embed="rId2">
            <a:alphaModFix/>
          </a:blip>
          <a:srcRect/>
          <a:stretch/>
        </p:blipFill>
        <p:spPr>
          <a:xfrm>
            <a:off x="0" y="679450"/>
            <a:ext cx="9144000" cy="3865563"/>
          </a:xfrm>
          <a:prstGeom prst="rect">
            <a:avLst/>
          </a:prstGeom>
          <a:noFill/>
          <a:ln>
            <a:noFill/>
          </a:ln>
        </p:spPr>
      </p:pic>
      <p:sp>
        <p:nvSpPr>
          <p:cNvPr id="33" name="Google Shape;33;p8"/>
          <p:cNvSpPr txBox="1">
            <a:spLocks noGrp="1"/>
          </p:cNvSpPr>
          <p:nvPr>
            <p:ph type="title"/>
          </p:nvPr>
        </p:nvSpPr>
        <p:spPr>
          <a:xfrm>
            <a:off x="457200" y="162943"/>
            <a:ext cx="8229600" cy="369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1" y="849994"/>
            <a:ext cx="3008400" cy="7869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3575050" y="850392"/>
            <a:ext cx="5111700" cy="36966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chemeClr val="dk2"/>
              </a:buClr>
              <a:buSzPts val="2000"/>
              <a:buFont typeface="Arial"/>
              <a:buChar char="•"/>
              <a:defRPr sz="20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9"/>
          <p:cNvSpPr txBox="1">
            <a:spLocks noGrp="1"/>
          </p:cNvSpPr>
          <p:nvPr>
            <p:ph type="body" idx="2"/>
          </p:nvPr>
        </p:nvSpPr>
        <p:spPr>
          <a:xfrm>
            <a:off x="457201" y="1636994"/>
            <a:ext cx="3008400" cy="29577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0"/>
          <p:cNvSpPr>
            <a:spLocks noGrp="1"/>
          </p:cNvSpPr>
          <p:nvPr>
            <p:ph type="pic" idx="2"/>
          </p:nvPr>
        </p:nvSpPr>
        <p:spPr>
          <a:xfrm>
            <a:off x="1792288" y="877660"/>
            <a:ext cx="5486400" cy="2667900"/>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chemeClr val="dk2"/>
              </a:buClr>
              <a:buSzPts val="2000"/>
              <a:buFont typeface="Arial"/>
              <a:buNone/>
              <a:defRPr sz="2000" b="1" i="0" u="none" strike="noStrike" cap="none">
                <a:solidFill>
                  <a:schemeClr val="dk1"/>
                </a:solidFill>
                <a:latin typeface="Century Gothic"/>
                <a:ea typeface="Century Gothic"/>
                <a:cs typeface="Century Gothic"/>
                <a:sym typeface="Century Gothic"/>
              </a:defRPr>
            </a:lvl1pPr>
            <a:lvl2pPr marR="0" lvl="1" algn="l" rtl="0">
              <a:spcBef>
                <a:spcPts val="560"/>
              </a:spcBef>
              <a:spcAft>
                <a:spcPts val="0"/>
              </a:spcAft>
              <a:buClr>
                <a:schemeClr val="dk2"/>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spcBef>
                <a:spcPts val="480"/>
              </a:spcBef>
              <a:spcAft>
                <a:spcPts val="0"/>
              </a:spcAft>
              <a:buClr>
                <a:schemeClr val="dk2"/>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1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PowerPoint_Template_Cover_2012_white.jpg"/>
          <p:cNvPicPr preferRelativeResize="0"/>
          <p:nvPr/>
        </p:nvPicPr>
        <p:blipFill rotWithShape="1">
          <a:blip r:embed="rId14">
            <a:alphaModFix/>
          </a:blip>
          <a:src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457200" y="0"/>
            <a:ext cx="8229600" cy="685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1" i="0" u="none" strike="noStrike" cap="none">
                <a:solidFill>
                  <a:srgbClr val="FFFFFF"/>
                </a:solidFill>
                <a:latin typeface="Century Gothic"/>
                <a:ea typeface="Century Gothic"/>
                <a:cs typeface="Century Gothic"/>
                <a:sym typeface="Century Gothic"/>
              </a:defRPr>
            </a:lvl1pPr>
            <a:lvl2pPr marR="0" lvl="1" algn="l" rtl="0">
              <a:spcBef>
                <a:spcPts val="0"/>
              </a:spcBef>
              <a:spcAft>
                <a:spcPts val="0"/>
              </a:spcAft>
              <a:buSzPts val="1400"/>
              <a:buNone/>
              <a:defRPr sz="2000" b="1" i="0" u="none" strike="noStrike" cap="none">
                <a:solidFill>
                  <a:srgbClr val="FFFFFF"/>
                </a:solidFill>
                <a:latin typeface="Century Gothic"/>
                <a:ea typeface="Century Gothic"/>
                <a:cs typeface="Century Gothic"/>
                <a:sym typeface="Century Gothic"/>
              </a:defRPr>
            </a:lvl2pPr>
            <a:lvl3pPr marR="0" lvl="2" algn="l" rtl="0">
              <a:spcBef>
                <a:spcPts val="0"/>
              </a:spcBef>
              <a:spcAft>
                <a:spcPts val="0"/>
              </a:spcAft>
              <a:buSzPts val="1400"/>
              <a:buNone/>
              <a:defRPr sz="2000" b="1" i="0" u="none" strike="noStrike" cap="none">
                <a:solidFill>
                  <a:srgbClr val="FFFFFF"/>
                </a:solidFill>
                <a:latin typeface="Century Gothic"/>
                <a:ea typeface="Century Gothic"/>
                <a:cs typeface="Century Gothic"/>
                <a:sym typeface="Century Gothic"/>
              </a:defRPr>
            </a:lvl3pPr>
            <a:lvl4pPr marR="0" lvl="3" algn="l" rtl="0">
              <a:spcBef>
                <a:spcPts val="0"/>
              </a:spcBef>
              <a:spcAft>
                <a:spcPts val="0"/>
              </a:spcAft>
              <a:buSzPts val="1400"/>
              <a:buNone/>
              <a:defRPr sz="2000" b="1" i="0" u="none" strike="noStrike" cap="none">
                <a:solidFill>
                  <a:srgbClr val="FFFFFF"/>
                </a:solidFill>
                <a:latin typeface="Century Gothic"/>
                <a:ea typeface="Century Gothic"/>
                <a:cs typeface="Century Gothic"/>
                <a:sym typeface="Century Gothic"/>
              </a:defRPr>
            </a:lvl4pPr>
            <a:lvl5pPr marR="0" lvl="4" algn="l" rtl="0">
              <a:spcBef>
                <a:spcPts val="0"/>
              </a:spcBef>
              <a:spcAft>
                <a:spcPts val="0"/>
              </a:spcAft>
              <a:buSzPts val="1400"/>
              <a:buNone/>
              <a:defRPr sz="2000" b="1" i="0" u="none" strike="noStrike" cap="none">
                <a:solidFill>
                  <a:srgbClr val="FFFFFF"/>
                </a:solidFill>
                <a:latin typeface="Century Gothic"/>
                <a:ea typeface="Century Gothic"/>
                <a:cs typeface="Century Gothic"/>
                <a:sym typeface="Century Gothic"/>
              </a:defRPr>
            </a:lvl5pPr>
            <a:lvl6pPr marR="0" lvl="5" algn="ctr" rtl="0">
              <a:spcBef>
                <a:spcPts val="0"/>
              </a:spcBef>
              <a:spcAft>
                <a:spcPts val="0"/>
              </a:spcAft>
              <a:buSzPts val="1400"/>
              <a:buNone/>
              <a:defRPr sz="2400" b="1" i="0" u="none" strike="noStrike" cap="none">
                <a:solidFill>
                  <a:srgbClr val="FFFFFF"/>
                </a:solidFill>
                <a:latin typeface="Century Gothic"/>
                <a:ea typeface="Century Gothic"/>
                <a:cs typeface="Century Gothic"/>
                <a:sym typeface="Century Gothic"/>
              </a:defRPr>
            </a:lvl6pPr>
            <a:lvl7pPr marR="0" lvl="6" algn="ctr" rtl="0">
              <a:spcBef>
                <a:spcPts val="0"/>
              </a:spcBef>
              <a:spcAft>
                <a:spcPts val="0"/>
              </a:spcAft>
              <a:buSzPts val="1400"/>
              <a:buNone/>
              <a:defRPr sz="2400" b="1" i="0" u="none" strike="noStrike" cap="none">
                <a:solidFill>
                  <a:srgbClr val="FFFFFF"/>
                </a:solidFill>
                <a:latin typeface="Century Gothic"/>
                <a:ea typeface="Century Gothic"/>
                <a:cs typeface="Century Gothic"/>
                <a:sym typeface="Century Gothic"/>
              </a:defRPr>
            </a:lvl7pPr>
            <a:lvl8pPr marR="0" lvl="7" algn="ctr" rtl="0">
              <a:spcBef>
                <a:spcPts val="0"/>
              </a:spcBef>
              <a:spcAft>
                <a:spcPts val="0"/>
              </a:spcAft>
              <a:buSzPts val="1400"/>
              <a:buNone/>
              <a:defRPr sz="2400" b="1" i="0" u="none" strike="noStrike" cap="none">
                <a:solidFill>
                  <a:srgbClr val="FFFFFF"/>
                </a:solidFill>
                <a:latin typeface="Century Gothic"/>
                <a:ea typeface="Century Gothic"/>
                <a:cs typeface="Century Gothic"/>
                <a:sym typeface="Century Gothic"/>
              </a:defRPr>
            </a:lvl8pPr>
            <a:lvl9pPr marR="0" lvl="8" algn="ctr" rtl="0">
              <a:spcBef>
                <a:spcPts val="0"/>
              </a:spcBef>
              <a:spcAft>
                <a:spcPts val="0"/>
              </a:spcAft>
              <a:buSzPts val="1400"/>
              <a:buNone/>
              <a:defRPr sz="2400" b="1" i="0" u="none" strike="noStrike" cap="none">
                <a:solidFill>
                  <a:srgbClr val="FFFFFF"/>
                </a:solidFill>
                <a:latin typeface="Century Gothic"/>
                <a:ea typeface="Century Gothic"/>
                <a:cs typeface="Century Gothic"/>
                <a:sym typeface="Century Gothic"/>
              </a:defRPr>
            </a:lvl9pPr>
          </a:lstStyle>
          <a:p>
            <a:endParaRPr/>
          </a:p>
        </p:txBody>
      </p:sp>
      <p:sp>
        <p:nvSpPr>
          <p:cNvPr id="8" name="Google Shape;8;p1"/>
          <p:cNvSpPr txBox="1">
            <a:spLocks noGrp="1"/>
          </p:cNvSpPr>
          <p:nvPr>
            <p:ph type="body" idx="1"/>
          </p:nvPr>
        </p:nvSpPr>
        <p:spPr>
          <a:xfrm>
            <a:off x="457200" y="990600"/>
            <a:ext cx="8229600" cy="35655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dk2"/>
              </a:buClr>
              <a:buSzPts val="2000"/>
              <a:buFont typeface="Arial"/>
              <a:buChar char="•"/>
              <a:defRPr sz="2000" b="1" i="0" u="none" strike="noStrike" cap="none">
                <a:solidFill>
                  <a:schemeClr val="dk1"/>
                </a:solidFill>
                <a:latin typeface="Century Gothic"/>
                <a:ea typeface="Century Gothic"/>
                <a:cs typeface="Century Gothic"/>
                <a:sym typeface="Century Gothic"/>
              </a:defRPr>
            </a:lvl1pPr>
            <a:lvl2pPr marL="914400" marR="0" lvl="1" indent="-342900" algn="l" rtl="0">
              <a:spcBef>
                <a:spcPts val="36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spcBef>
                <a:spcPts val="320"/>
              </a:spcBef>
              <a:spcAft>
                <a:spcPts val="0"/>
              </a:spcAft>
              <a:buClr>
                <a:schemeClr val="dk2"/>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
          <p:cNvSpPr/>
          <p:nvPr/>
        </p:nvSpPr>
        <p:spPr>
          <a:xfrm>
            <a:off x="0" y="4954453"/>
            <a:ext cx="838200" cy="22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700" b="0" i="0" u="none" strike="noStrike" cap="none">
                <a:solidFill>
                  <a:srgbClr val="000090"/>
                </a:solidFill>
                <a:latin typeface="Century Gothic"/>
                <a:ea typeface="Century Gothic"/>
                <a:cs typeface="Century Gothic"/>
                <a:sym typeface="Century Gothic"/>
              </a:rPr>
              <a:t>‹#›</a:t>
            </a:fld>
            <a:endParaRPr sz="700" b="0" i="0" u="none" strike="noStrike" cap="none">
              <a:solidFill>
                <a:srgbClr val="000090"/>
              </a:solidFill>
              <a:latin typeface="Century Gothic"/>
              <a:ea typeface="Century Gothic"/>
              <a:cs typeface="Century Gothic"/>
              <a:sym typeface="Century Gothic"/>
            </a:endParaRPr>
          </a:p>
        </p:txBody>
      </p:sp>
      <p:sp>
        <p:nvSpPr>
          <p:cNvPr id="10" name="Google Shape;10;p1"/>
          <p:cNvSpPr txBox="1"/>
          <p:nvPr/>
        </p:nvSpPr>
        <p:spPr>
          <a:xfrm>
            <a:off x="2890838" y="4918075"/>
            <a:ext cx="3359100" cy="18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600" b="1" dirty="0">
                <a:solidFill>
                  <a:srgbClr val="000090"/>
                </a:solidFill>
                <a:latin typeface="Century Gothic"/>
                <a:ea typeface="Century Gothic"/>
                <a:cs typeface="Century Gothic"/>
                <a:sym typeface="Century Gothic"/>
              </a:rPr>
              <a:t>NSTX-U – 2 May 2022</a:t>
            </a:r>
            <a:endParaRPr dirty="0"/>
          </a:p>
        </p:txBody>
      </p:sp>
      <p:pic>
        <p:nvPicPr>
          <p:cNvPr id="12" name="Picture 11">
            <a:extLst>
              <a:ext uri="{FF2B5EF4-FFF2-40B4-BE49-F238E27FC236}">
                <a16:creationId xmlns:a16="http://schemas.microsoft.com/office/drawing/2014/main" xmlns="" id="{CEA47635-9A27-4403-A864-9E6AF66C444F}"/>
              </a:ext>
            </a:extLst>
          </p:cNvPr>
          <p:cNvPicPr>
            <a:picLocks noChangeAspect="1"/>
          </p:cNvPicPr>
          <p:nvPr userDrawn="1"/>
        </p:nvPicPr>
        <p:blipFill>
          <a:blip r:embed="rId15"/>
          <a:stretch>
            <a:fillRect/>
          </a:stretch>
        </p:blipFill>
        <p:spPr>
          <a:xfrm>
            <a:off x="8686800" y="4103360"/>
            <a:ext cx="438712" cy="1015448"/>
          </a:xfrm>
          <a:prstGeom prst="rect">
            <a:avLst/>
          </a:prstGeom>
        </p:spPr>
      </p:pic>
      <p:sp>
        <p:nvSpPr>
          <p:cNvPr id="13" name="TextBox 12">
            <a:extLst>
              <a:ext uri="{FF2B5EF4-FFF2-40B4-BE49-F238E27FC236}">
                <a16:creationId xmlns:a16="http://schemas.microsoft.com/office/drawing/2014/main" xmlns="" id="{BF40D590-5AC7-400C-8336-A97F51B43176}"/>
              </a:ext>
            </a:extLst>
          </p:cNvPr>
          <p:cNvSpPr txBox="1"/>
          <p:nvPr userDrawn="1"/>
        </p:nvSpPr>
        <p:spPr>
          <a:xfrm>
            <a:off x="8515278" y="3920620"/>
            <a:ext cx="672232" cy="246221"/>
          </a:xfrm>
          <a:prstGeom prst="rect">
            <a:avLst/>
          </a:prstGeom>
          <a:noFill/>
        </p:spPr>
        <p:txBody>
          <a:bodyPr wrap="square" rtlCol="0">
            <a:spAutoFit/>
          </a:bodyPr>
          <a:lstStyle/>
          <a:p>
            <a:r>
              <a:rPr lang="en-US" sz="1000" b="1">
                <a:solidFill>
                  <a:srgbClr val="C00000"/>
                </a:solidFill>
              </a:rPr>
              <a:t>NSTX-U</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18/10/relationships/comments" Target="../comments/modernComment_114_A6B02E9C.xml"/><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18/10/relationships/comments" Target="../comments/modernComment_10D_A936E495.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18/10/relationships/comments" Target="../comments/modernComment_110_F8FDF12E.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18/10/relationships/comments" Target="../comments/modernComment_10F_6B025F6F.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18/10/relationships/comments" Target="../comments/modernComment_10E_E62BAEB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microsoft.com/office/2018/10/relationships/comments" Target="../comments/modernComment_148_5E2A5904.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microsoft.com/office/2018/10/relationships/comments" Target="../comments/modernComment_13C_34D54774.xml"/><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13E_FF9FC85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1_8BE5C63C.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18/10/relationships/comments" Target="../comments/modernComment_138_98B401BE.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18/10/relationships/comments" Target="../comments/modernComment_137_B0B39FDC.xml"/><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18/10/relationships/comments" Target="../comments/modernComment_131_2D5F0CF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txBox="1"/>
          <p:nvPr/>
        </p:nvSpPr>
        <p:spPr>
          <a:xfrm>
            <a:off x="112393" y="0"/>
            <a:ext cx="9028032" cy="675161"/>
          </a:xfrm>
          <a:prstGeom prst="rect">
            <a:avLst/>
          </a:prstGeom>
          <a:noFill/>
          <a:ln>
            <a:noFill/>
          </a:ln>
        </p:spPr>
        <p:txBody>
          <a:bodyPr spcFirstLastPara="1" wrap="square" lIns="91425" tIns="45700" rIns="91425" bIns="45700" anchor="ctr" anchorCtr="0">
            <a:noAutofit/>
          </a:bodyPr>
          <a:lstStyle/>
          <a:p>
            <a:r>
              <a:rPr lang="en" sz="2200" b="1" dirty="0">
                <a:solidFill>
                  <a:schemeClr val="lt1"/>
                </a:solidFill>
                <a:latin typeface="Century Gothic"/>
                <a:sym typeface="Century Gothic"/>
              </a:rPr>
              <a:t>NSTX-U whole-device </a:t>
            </a:r>
            <a:r>
              <a:rPr lang="en" sz="2200" b="1" dirty="0" err="1">
                <a:solidFill>
                  <a:schemeClr val="lt1"/>
                </a:solidFill>
                <a:latin typeface="Century Gothic"/>
                <a:sym typeface="Century Gothic"/>
              </a:rPr>
              <a:t>simserver</a:t>
            </a:r>
            <a:r>
              <a:rPr lang="en" sz="2200" b="1" dirty="0">
                <a:solidFill>
                  <a:schemeClr val="lt1"/>
                </a:solidFill>
                <a:latin typeface="Century Gothic"/>
                <a:sym typeface="Century Gothic"/>
              </a:rPr>
              <a:t> simulation based on </a:t>
            </a:r>
            <a:r>
              <a:rPr lang="en" sz="2200" b="1" dirty="0" err="1">
                <a:solidFill>
                  <a:schemeClr val="lt1"/>
                </a:solidFill>
                <a:latin typeface="Century Gothic"/>
                <a:sym typeface="Century Gothic"/>
              </a:rPr>
              <a:t>GSevolve</a:t>
            </a:r>
            <a:r>
              <a:rPr lang="en" sz="2200" b="1" dirty="0">
                <a:solidFill>
                  <a:schemeClr val="lt1"/>
                </a:solidFill>
                <a:latin typeface="Century Gothic"/>
                <a:sym typeface="Century Gothic"/>
              </a:rPr>
              <a:t> for analysis and control development</a:t>
            </a:r>
            <a:endParaRPr lang="en" sz="2200" b="1" dirty="0">
              <a:solidFill>
                <a:schemeClr val="lt1"/>
              </a:solidFill>
              <a:latin typeface="Century Gothic"/>
            </a:endParaRPr>
          </a:p>
        </p:txBody>
      </p:sp>
      <p:sp>
        <p:nvSpPr>
          <p:cNvPr id="57" name="Google Shape;57;p14"/>
          <p:cNvSpPr/>
          <p:nvPr/>
        </p:nvSpPr>
        <p:spPr>
          <a:xfrm>
            <a:off x="112566" y="3658912"/>
            <a:ext cx="3381986" cy="9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p>
          <a:p>
            <a:pPr marL="0" marR="0" lvl="0" indent="0" algn="l" rtl="0">
              <a:spcBef>
                <a:spcPts val="0"/>
              </a:spcBef>
              <a:spcAft>
                <a:spcPts val="0"/>
              </a:spcAft>
              <a:buNone/>
            </a:pPr>
            <a:r>
              <a:rPr lang="en" sz="1700" b="1">
                <a:solidFill>
                  <a:srgbClr val="00217B"/>
                </a:solidFill>
                <a:latin typeface="Century Gothic"/>
                <a:ea typeface="Century Gothic"/>
                <a:cs typeface="Century Gothic"/>
                <a:sym typeface="Century Gothic"/>
              </a:rPr>
              <a:t>San Diego, CA</a:t>
            </a:r>
            <a:endParaRPr sz="1600"/>
          </a:p>
          <a:p>
            <a:r>
              <a:rPr lang="en" sz="1700" b="1">
                <a:solidFill>
                  <a:srgbClr val="00217B"/>
                </a:solidFill>
                <a:latin typeface="Century Gothic"/>
                <a:ea typeface="Century Gothic"/>
                <a:cs typeface="Century Gothic"/>
                <a:sym typeface="Century Gothic"/>
              </a:rPr>
              <a:t>May 2, 2022</a:t>
            </a:r>
            <a:endParaRPr sz="1600"/>
          </a:p>
        </p:txBody>
      </p:sp>
      <p:sp>
        <p:nvSpPr>
          <p:cNvPr id="58" name="Google Shape;58;p14"/>
          <p:cNvSpPr txBox="1"/>
          <p:nvPr/>
        </p:nvSpPr>
        <p:spPr>
          <a:xfrm>
            <a:off x="37555" y="903149"/>
            <a:ext cx="3720788" cy="610006"/>
          </a:xfrm>
          <a:prstGeom prst="rect">
            <a:avLst/>
          </a:prstGeom>
          <a:noFill/>
          <a:ln>
            <a:noFill/>
          </a:ln>
        </p:spPr>
        <p:txBody>
          <a:bodyPr spcFirstLastPara="1" wrap="square" lIns="91425" tIns="45700" rIns="91425" bIns="45700" anchor="t" anchorCtr="0">
            <a:noAutofit/>
          </a:bodyPr>
          <a:lstStyle/>
          <a:p>
            <a:pPr>
              <a:lnSpc>
                <a:spcPct val="113999"/>
              </a:lnSpc>
            </a:pPr>
            <a:endParaRPr lang="en-US"/>
          </a:p>
          <a:p>
            <a:pPr>
              <a:lnSpc>
                <a:spcPct val="113999"/>
              </a:lnSpc>
            </a:pPr>
            <a:endParaRPr lang="en-US" sz="1600" b="1">
              <a:solidFill>
                <a:srgbClr val="00217B"/>
              </a:solidFill>
              <a:latin typeface="Century Gothic"/>
              <a:ea typeface="Century Gothic"/>
              <a:cs typeface="Century Gothic"/>
            </a:endParaRPr>
          </a:p>
          <a:p>
            <a:pPr>
              <a:lnSpc>
                <a:spcPct val="114000"/>
              </a:lnSpc>
            </a:pPr>
            <a:endParaRPr lang="en-US" sz="1200" b="1">
              <a:solidFill>
                <a:srgbClr val="00217B"/>
              </a:solidFill>
              <a:latin typeface="Century Gothic"/>
              <a:ea typeface="Century Gothic"/>
              <a:cs typeface="Century Gothic"/>
            </a:endParaRPr>
          </a:p>
        </p:txBody>
      </p:sp>
      <p:pic>
        <p:nvPicPr>
          <p:cNvPr id="13" name="Picture 12">
            <a:extLst>
              <a:ext uri="{FF2B5EF4-FFF2-40B4-BE49-F238E27FC236}">
                <a16:creationId xmlns:a16="http://schemas.microsoft.com/office/drawing/2014/main" xmlns="" id="{2E1633E1-7961-40D3-805E-E8D63A2D17FC}"/>
              </a:ext>
            </a:extLst>
          </p:cNvPr>
          <p:cNvPicPr>
            <a:picLocks noChangeAspect="1"/>
          </p:cNvPicPr>
          <p:nvPr/>
        </p:nvPicPr>
        <p:blipFill>
          <a:blip r:embed="rId3"/>
          <a:stretch>
            <a:fillRect/>
          </a:stretch>
        </p:blipFill>
        <p:spPr>
          <a:xfrm>
            <a:off x="4906541" y="934391"/>
            <a:ext cx="3958429" cy="1965658"/>
          </a:xfrm>
          <a:prstGeom prst="rect">
            <a:avLst/>
          </a:prstGeom>
        </p:spPr>
      </p:pic>
      <p:pic>
        <p:nvPicPr>
          <p:cNvPr id="16" name="Picture 15">
            <a:extLst>
              <a:ext uri="{FF2B5EF4-FFF2-40B4-BE49-F238E27FC236}">
                <a16:creationId xmlns:a16="http://schemas.microsoft.com/office/drawing/2014/main" xmlns="" id="{85A18E3B-4681-4E4B-9E99-15A05BD09F24}"/>
              </a:ext>
            </a:extLst>
          </p:cNvPr>
          <p:cNvPicPr>
            <a:picLocks noChangeAspect="1"/>
          </p:cNvPicPr>
          <p:nvPr/>
        </p:nvPicPr>
        <p:blipFill rotWithShape="1">
          <a:blip r:embed="rId4"/>
          <a:srcRect l="9999" t="4977" r="8000" b="9523"/>
          <a:stretch/>
        </p:blipFill>
        <p:spPr>
          <a:xfrm>
            <a:off x="5119052" y="2572624"/>
            <a:ext cx="1035923" cy="2177530"/>
          </a:xfrm>
          <a:prstGeom prst="rect">
            <a:avLst/>
          </a:prstGeom>
        </p:spPr>
      </p:pic>
      <p:cxnSp>
        <p:nvCxnSpPr>
          <p:cNvPr id="20" name="Straight Arrow Connector 19">
            <a:extLst>
              <a:ext uri="{FF2B5EF4-FFF2-40B4-BE49-F238E27FC236}">
                <a16:creationId xmlns:a16="http://schemas.microsoft.com/office/drawing/2014/main" xmlns="" id="{9F446A78-A28F-47CD-B246-7E800F5981CC}"/>
              </a:ext>
            </a:extLst>
          </p:cNvPr>
          <p:cNvCxnSpPr>
            <a:cxnSpLocks/>
          </p:cNvCxnSpPr>
          <p:nvPr/>
        </p:nvCxnSpPr>
        <p:spPr>
          <a:xfrm flipV="1">
            <a:off x="6045958" y="2047001"/>
            <a:ext cx="478106" cy="694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58;p14">
            <a:extLst>
              <a:ext uri="{FF2B5EF4-FFF2-40B4-BE49-F238E27FC236}">
                <a16:creationId xmlns:a16="http://schemas.microsoft.com/office/drawing/2014/main" xmlns="" id="{F86C5FB8-46DC-8724-D42B-525381A3691C}"/>
              </a:ext>
            </a:extLst>
          </p:cNvPr>
          <p:cNvSpPr txBox="1"/>
          <p:nvPr/>
        </p:nvSpPr>
        <p:spPr>
          <a:xfrm>
            <a:off x="112393" y="787488"/>
            <a:ext cx="4172887" cy="1125614"/>
          </a:xfrm>
          <a:prstGeom prst="rect">
            <a:avLst/>
          </a:prstGeom>
          <a:noFill/>
          <a:ln>
            <a:noFill/>
          </a:ln>
        </p:spPr>
        <p:txBody>
          <a:bodyPr spcFirstLastPara="1" wrap="square" lIns="91425" tIns="45700" rIns="91425" bIns="45700" anchor="t" anchorCtr="0">
            <a:noAutofit/>
          </a:bodyPr>
          <a:lstStyle/>
          <a:p>
            <a:r>
              <a:rPr lang="en" sz="1600" b="1" dirty="0">
                <a:solidFill>
                  <a:srgbClr val="00217B"/>
                </a:solidFill>
                <a:sym typeface="Century Gothic"/>
              </a:rPr>
              <a:t>A.S. </a:t>
            </a:r>
            <a:r>
              <a:rPr lang="en-US" sz="1600" b="1" dirty="0" err="1">
                <a:solidFill>
                  <a:srgbClr val="00217B"/>
                </a:solidFill>
                <a:sym typeface="Century Gothic"/>
              </a:rPr>
              <a:t>Welander</a:t>
            </a:r>
            <a:r>
              <a:rPr lang="en-US" sz="1600" b="1" dirty="0">
                <a:solidFill>
                  <a:srgbClr val="00217B"/>
                </a:solidFill>
                <a:sym typeface="Century Gothic"/>
              </a:rPr>
              <a:t>,</a:t>
            </a:r>
            <a:r>
              <a:rPr lang="en" sz="1600" b="1" dirty="0">
                <a:solidFill>
                  <a:srgbClr val="00217B"/>
                </a:solidFill>
                <a:latin typeface="Century Gothic"/>
                <a:sym typeface="Century Gothic"/>
              </a:rPr>
              <a:t> A. </a:t>
            </a:r>
            <a:r>
              <a:rPr lang="en" sz="1600" b="1" dirty="0" err="1">
                <a:solidFill>
                  <a:srgbClr val="00217B"/>
                </a:solidFill>
                <a:latin typeface="Century Gothic"/>
                <a:sym typeface="Century Gothic"/>
              </a:rPr>
              <a:t>Pajares</a:t>
            </a:r>
            <a:r>
              <a:rPr lang="en" sz="1600" b="1" dirty="0">
                <a:solidFill>
                  <a:srgbClr val="00217B"/>
                </a:solidFill>
                <a:latin typeface="Century Gothic"/>
                <a:sym typeface="Century Gothic"/>
              </a:rPr>
              <a:t>, </a:t>
            </a:r>
            <a:r>
              <a:rPr lang="en" sz="1600" b="1" dirty="0">
                <a:solidFill>
                  <a:srgbClr val="00217B"/>
                </a:solidFill>
                <a:sym typeface="Century Gothic"/>
              </a:rPr>
              <a:t>W.P. </a:t>
            </a:r>
            <a:r>
              <a:rPr lang="en" sz="1600" b="1" dirty="0" err="1">
                <a:solidFill>
                  <a:srgbClr val="00217B"/>
                </a:solidFill>
                <a:sym typeface="Century Gothic"/>
              </a:rPr>
              <a:t>Wehner</a:t>
            </a:r>
            <a:r>
              <a:rPr lang="en" sz="1600" b="1" dirty="0">
                <a:solidFill>
                  <a:srgbClr val="00217B"/>
                </a:solidFill>
                <a:sym typeface="Century Gothic"/>
              </a:rPr>
              <a:t>,</a:t>
            </a:r>
            <a:endParaRPr lang="en" dirty="0"/>
          </a:p>
          <a:p>
            <a:r>
              <a:rPr lang="en" sz="1600" b="1" dirty="0">
                <a:solidFill>
                  <a:srgbClr val="00217B"/>
                </a:solidFill>
                <a:sym typeface="Century Gothic"/>
              </a:rPr>
              <a:t>D.J. Battaglia, M.D. Boyer, </a:t>
            </a:r>
            <a:endParaRPr lang="en" sz="1600" b="1" dirty="0">
              <a:solidFill>
                <a:srgbClr val="00217B"/>
              </a:solidFill>
            </a:endParaRPr>
          </a:p>
          <a:p>
            <a:r>
              <a:rPr lang="en" sz="1600" b="1" dirty="0">
                <a:solidFill>
                  <a:srgbClr val="00217B"/>
                </a:solidFill>
                <a:latin typeface="Century Gothic"/>
                <a:sym typeface="Century Gothic"/>
              </a:rPr>
              <a:t>and </a:t>
            </a:r>
            <a:r>
              <a:rPr lang="en" sz="1600" b="1" dirty="0">
                <a:solidFill>
                  <a:srgbClr val="00217B"/>
                </a:solidFill>
                <a:sym typeface="Century Gothic"/>
              </a:rPr>
              <a:t>K.E. </a:t>
            </a:r>
            <a:r>
              <a:rPr lang="en" sz="1600" b="1" dirty="0" err="1">
                <a:solidFill>
                  <a:srgbClr val="00217B"/>
                </a:solidFill>
                <a:sym typeface="Century Gothic"/>
              </a:rPr>
              <a:t>Thome</a:t>
            </a:r>
            <a:endParaRPr lang="en" sz="1600" dirty="0">
              <a:sym typeface="Century Gothic"/>
            </a:endParaRPr>
          </a:p>
          <a:p>
            <a:endParaRPr lang="en" sz="1600" b="1" dirty="0">
              <a:solidFill>
                <a:srgbClr val="00217B"/>
              </a:solidFill>
              <a:latin typeface="Century Gothic"/>
            </a:endParaRPr>
          </a:p>
          <a:p>
            <a:pPr>
              <a:lnSpc>
                <a:spcPct val="113999"/>
              </a:lnSpc>
            </a:pPr>
            <a:endParaRPr lang="en-US" sz="1600" b="1" dirty="0">
              <a:solidFill>
                <a:srgbClr val="00217B"/>
              </a:solidFill>
              <a:latin typeface="Century Gothic"/>
              <a:ea typeface="Century Gothic"/>
              <a:cs typeface="Century Gothic"/>
            </a:endParaRPr>
          </a:p>
          <a:p>
            <a:pPr>
              <a:lnSpc>
                <a:spcPct val="114000"/>
              </a:lnSpc>
            </a:pPr>
            <a:endParaRPr lang="en-US" sz="1200" b="1" dirty="0">
              <a:solidFill>
                <a:srgbClr val="00217B"/>
              </a:solidFill>
              <a:latin typeface="Century Gothic"/>
              <a:ea typeface="Century Gothic"/>
              <a:cs typeface="Century Gothic"/>
            </a:endParaRPr>
          </a:p>
        </p:txBody>
      </p:sp>
      <p:pic>
        <p:nvPicPr>
          <p:cNvPr id="9" name="Google Shape;11;p1" descr="GA_logo_2_blue.png">
            <a:extLst>
              <a:ext uri="{FF2B5EF4-FFF2-40B4-BE49-F238E27FC236}">
                <a16:creationId xmlns:a16="http://schemas.microsoft.com/office/drawing/2014/main" xmlns="" id="{AEBB6796-63F6-4353-8926-28696F9BD5C0}"/>
              </a:ext>
            </a:extLst>
          </p:cNvPr>
          <p:cNvPicPr preferRelativeResize="0"/>
          <p:nvPr/>
        </p:nvPicPr>
        <p:blipFill rotWithShape="1">
          <a:blip r:embed="rId5">
            <a:alphaModFix/>
          </a:blip>
          <a:srcRect/>
          <a:stretch/>
        </p:blipFill>
        <p:spPr>
          <a:xfrm>
            <a:off x="549275" y="4668838"/>
            <a:ext cx="2286000" cy="411162"/>
          </a:xfrm>
          <a:prstGeom prst="rect">
            <a:avLst/>
          </a:prstGeom>
          <a:noFill/>
          <a:ln>
            <a:noFill/>
          </a:ln>
        </p:spPr>
      </p:pic>
      <p:sp>
        <p:nvSpPr>
          <p:cNvPr id="2" name="TextBox 1">
            <a:extLst>
              <a:ext uri="{FF2B5EF4-FFF2-40B4-BE49-F238E27FC236}">
                <a16:creationId xmlns:a16="http://schemas.microsoft.com/office/drawing/2014/main" xmlns="" id="{FBB0605B-5DAF-46D3-8C03-4D7505021B19}"/>
              </a:ext>
            </a:extLst>
          </p:cNvPr>
          <p:cNvSpPr txBox="1"/>
          <p:nvPr/>
        </p:nvSpPr>
        <p:spPr>
          <a:xfrm>
            <a:off x="5133542" y="4668838"/>
            <a:ext cx="1021433" cy="307777"/>
          </a:xfrm>
          <a:prstGeom prst="rect">
            <a:avLst/>
          </a:prstGeom>
          <a:noFill/>
        </p:spPr>
        <p:txBody>
          <a:bodyPr wrap="none" rtlCol="0">
            <a:spAutoFit/>
          </a:bodyPr>
          <a:lstStyle/>
          <a:p>
            <a:r>
              <a:rPr lang="en-US"/>
              <a:t>GS-evolve</a:t>
            </a:r>
          </a:p>
        </p:txBody>
      </p:sp>
    </p:spTree>
    <p:extLst>
      <p:ext uri="{BB962C8B-B14F-4D97-AF65-F5344CB8AC3E}">
        <p14:creationId xmlns:p14="http://schemas.microsoft.com/office/powerpoint/2010/main" val="2796564124"/>
      </p:ext>
    </p:extLst>
  </p:cSld>
  <p:clrMapOvr>
    <a:masterClrMapping/>
  </p:clrMapOvr>
  <p:extLst>
    <p:ext uri="{6950BFC3-D8DA-4A85-94F7-54DA5524770B}">
      <p188:commentRel xmlns:p188="http://schemas.microsoft.com/office/powerpoint/2018/8/main" xmlns="" r:id="rId6"/>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 name="Google Shape;71;p15"/>
              <p:cNvSpPr txBox="1">
                <a:spLocks noGrp="1"/>
              </p:cNvSpPr>
              <p:nvPr>
                <p:ph type="body" idx="1"/>
              </p:nvPr>
            </p:nvSpPr>
            <p:spPr>
              <a:xfrm>
                <a:off x="3550" y="702709"/>
                <a:ext cx="8928877" cy="4229081"/>
              </a:xfrm>
              <a:prstGeom prst="rect">
                <a:avLst/>
              </a:prstGeom>
            </p:spPr>
            <p:txBody>
              <a:bodyPr spcFirstLastPara="1" wrap="square" lIns="91425" tIns="45700" rIns="91425" bIns="45700" anchor="t" anchorCtr="0">
                <a:noAutofit/>
              </a:bodyPr>
              <a:lstStyle/>
              <a:p>
                <a:pPr indent="-330200">
                  <a:buSzPts val="1600"/>
                </a:pPr>
                <a:r>
                  <a:rPr lang="en" sz="1600" dirty="0">
                    <a:solidFill>
                      <a:schemeClr val="bg1">
                        <a:lumMod val="65000"/>
                      </a:schemeClr>
                    </a:solidFill>
                  </a:rPr>
                  <a:t>Force balance </a:t>
                </a:r>
                <a:r>
                  <a:rPr lang="en" sz="1600" b="0" dirty="0">
                    <a:solidFill>
                      <a:schemeClr val="bg1">
                        <a:lumMod val="65000"/>
                      </a:schemeClr>
                    </a:solidFill>
                  </a:rPr>
                  <a:t>∇</a:t>
                </a:r>
                <a:r>
                  <a:rPr lang="en" sz="1600" i="1" dirty="0">
                    <a:solidFill>
                      <a:schemeClr val="bg1">
                        <a:lumMod val="65000"/>
                      </a:schemeClr>
                    </a:solidFill>
                  </a:rPr>
                  <a:t>p </a:t>
                </a:r>
                <a:r>
                  <a:rPr lang="en" sz="1600" dirty="0">
                    <a:solidFill>
                      <a:schemeClr val="bg1">
                        <a:lumMod val="65000"/>
                      </a:schemeClr>
                    </a:solidFill>
                  </a:rPr>
                  <a:t>= </a:t>
                </a:r>
                <a:r>
                  <a:rPr lang="en" sz="1600" i="1" dirty="0">
                    <a:solidFill>
                      <a:schemeClr val="bg1">
                        <a:lumMod val="65000"/>
                      </a:schemeClr>
                    </a:solidFill>
                  </a:rPr>
                  <a:t>J</a:t>
                </a:r>
                <a:r>
                  <a:rPr lang="en" sz="1600" dirty="0">
                    <a:solidFill>
                      <a:schemeClr val="bg1">
                        <a:lumMod val="65000"/>
                      </a:schemeClr>
                    </a:solidFill>
                  </a:rPr>
                  <a:t> x </a:t>
                </a:r>
                <a:r>
                  <a:rPr lang="en" sz="1600" i="1" dirty="0">
                    <a:solidFill>
                      <a:schemeClr val="bg1">
                        <a:lumMod val="65000"/>
                      </a:schemeClr>
                    </a:solidFill>
                  </a:rPr>
                  <a:t>B</a:t>
                </a:r>
                <a:r>
                  <a:rPr lang="en" sz="1600" dirty="0">
                    <a:solidFill>
                      <a:schemeClr val="bg1">
                        <a:lumMod val="65000"/>
                      </a:schemeClr>
                    </a:solidFill>
                  </a:rPr>
                  <a:t> given by the Grad-</a:t>
                </a:r>
                <a:r>
                  <a:rPr lang="en" sz="1600" dirty="0" err="1">
                    <a:solidFill>
                      <a:schemeClr val="bg1">
                        <a:lumMod val="65000"/>
                      </a:schemeClr>
                    </a:solidFill>
                  </a:rPr>
                  <a:t>Shafranov</a:t>
                </a:r>
                <a:r>
                  <a:rPr lang="en" sz="1600" dirty="0">
                    <a:solidFill>
                      <a:schemeClr val="bg1">
                        <a:lumMod val="65000"/>
                      </a:schemeClr>
                    </a:solidFill>
                  </a:rPr>
                  <a:t> equation</a:t>
                </a:r>
                <a:endParaRPr lang="en-US" dirty="0">
                  <a:solidFill>
                    <a:schemeClr val="bg1">
                      <a:lumMod val="65000"/>
                    </a:schemeClr>
                  </a:solidFill>
                </a:endParaRPr>
              </a:p>
              <a:p>
                <a:pPr lvl="1">
                  <a:buSzPts val="1600"/>
                </a:pPr>
                <a:endParaRPr lang="en" sz="1400" dirty="0">
                  <a:solidFill>
                    <a:schemeClr val="bg1">
                      <a:lumMod val="65000"/>
                    </a:schemeClr>
                  </a:solidFill>
                </a:endParaRPr>
              </a:p>
              <a:p>
                <a:pPr lvl="1">
                  <a:buSzPts val="1600"/>
                </a:pPr>
                <a:endParaRPr lang="en" sz="1400" dirty="0">
                  <a:solidFill>
                    <a:schemeClr val="bg1">
                      <a:lumMod val="65000"/>
                    </a:schemeClr>
                  </a:solidFill>
                </a:endParaRPr>
              </a:p>
              <a:p>
                <a:pPr marL="571500" lvl="1" indent="0">
                  <a:buSzPts val="1600"/>
                  <a:buNone/>
                </a:pPr>
                <a:r>
                  <a:rPr lang="en" sz="1400" dirty="0">
                    <a:solidFill>
                      <a:schemeClr val="bg1">
                        <a:lumMod val="65000"/>
                      </a:schemeClr>
                    </a:solidFill>
                  </a:rPr>
                  <a:t>where </a:t>
                </a:r>
                <a:r>
                  <a:rPr lang="en" sz="1400" i="1" dirty="0">
                    <a:solidFill>
                      <a:schemeClr val="bg1">
                        <a:lumMod val="65000"/>
                      </a:schemeClr>
                    </a:solidFill>
                    <a:latin typeface="Symbol"/>
                    <a:sym typeface="Symbol"/>
                  </a:rPr>
                  <a:t>y</a:t>
                </a:r>
                <a:r>
                  <a:rPr lang="en" sz="1400" dirty="0">
                    <a:solidFill>
                      <a:schemeClr val="bg1">
                        <a:lumMod val="65000"/>
                      </a:schemeClr>
                    </a:solidFill>
                    <a:latin typeface="Symbol"/>
                    <a:sym typeface="Symbol"/>
                  </a:rPr>
                  <a:t> </a:t>
                </a:r>
                <a:r>
                  <a:rPr lang="en" sz="1400" dirty="0">
                    <a:solidFill>
                      <a:schemeClr val="bg1">
                        <a:lumMod val="65000"/>
                      </a:schemeClr>
                    </a:solidFill>
                  </a:rPr>
                  <a:t>is poloidal flux per radian, </a:t>
                </a:r>
                <a:r>
                  <a:rPr lang="en" sz="1400" i="1" dirty="0">
                    <a:solidFill>
                      <a:schemeClr val="bg1">
                        <a:lumMod val="65000"/>
                      </a:schemeClr>
                    </a:solidFill>
                  </a:rPr>
                  <a:t>p</a:t>
                </a:r>
                <a:r>
                  <a:rPr lang="en" sz="1400" dirty="0">
                    <a:solidFill>
                      <a:schemeClr val="bg1">
                        <a:lumMod val="65000"/>
                      </a:schemeClr>
                    </a:solidFill>
                  </a:rPr>
                  <a:t> is pressure, and </a:t>
                </a:r>
                <a:r>
                  <a:rPr lang="en" sz="1400" i="1" dirty="0">
                    <a:solidFill>
                      <a:schemeClr val="bg1">
                        <a:lumMod val="65000"/>
                      </a:schemeClr>
                    </a:solidFill>
                  </a:rPr>
                  <a:t>F</a:t>
                </a:r>
                <a:r>
                  <a:rPr lang="en" sz="1400" dirty="0">
                    <a:solidFill>
                      <a:schemeClr val="bg1">
                        <a:lumMod val="65000"/>
                      </a:schemeClr>
                    </a:solidFill>
                  </a:rPr>
                  <a:t> = </a:t>
                </a:r>
                <a:r>
                  <a:rPr lang="en" sz="1400" i="1" dirty="0" err="1">
                    <a:solidFill>
                      <a:schemeClr val="bg1">
                        <a:lumMod val="65000"/>
                      </a:schemeClr>
                    </a:solidFill>
                  </a:rPr>
                  <a:t>r•B</a:t>
                </a:r>
                <a:r>
                  <a:rPr lang="en" sz="1400" dirty="0" err="1">
                    <a:solidFill>
                      <a:schemeClr val="bg1">
                        <a:lumMod val="65000"/>
                      </a:schemeClr>
                    </a:solidFill>
                    <a:latin typeface="Symbol"/>
                    <a:sym typeface="Symbol"/>
                  </a:rPr>
                  <a:t>j</a:t>
                </a:r>
                <a:r>
                  <a:rPr lang="en" sz="1400" dirty="0">
                    <a:solidFill>
                      <a:schemeClr val="bg1">
                        <a:lumMod val="65000"/>
                      </a:schemeClr>
                    </a:solidFill>
                  </a:rPr>
                  <a:t>  (</a:t>
                </a:r>
                <a:r>
                  <a:rPr lang="en" sz="1400" i="1" dirty="0">
                    <a:solidFill>
                      <a:schemeClr val="bg1">
                        <a:lumMod val="65000"/>
                      </a:schemeClr>
                    </a:solidFill>
                  </a:rPr>
                  <a:t>p</a:t>
                </a:r>
                <a:r>
                  <a:rPr lang="en" sz="1400" dirty="0">
                    <a:solidFill>
                      <a:schemeClr val="bg1">
                        <a:lumMod val="65000"/>
                      </a:schemeClr>
                    </a:solidFill>
                  </a:rPr>
                  <a:t>, </a:t>
                </a:r>
                <a:r>
                  <a:rPr lang="en" sz="1400" i="1" dirty="0">
                    <a:solidFill>
                      <a:schemeClr val="bg1">
                        <a:lumMod val="65000"/>
                      </a:schemeClr>
                    </a:solidFill>
                  </a:rPr>
                  <a:t>F</a:t>
                </a:r>
                <a:r>
                  <a:rPr lang="en" sz="1400" dirty="0">
                    <a:solidFill>
                      <a:schemeClr val="bg1">
                        <a:lumMod val="65000"/>
                      </a:schemeClr>
                    </a:solidFill>
                  </a:rPr>
                  <a:t> are functions of </a:t>
                </a:r>
                <a14:m>
                  <m:oMath xmlns:m="http://schemas.openxmlformats.org/officeDocument/2006/math">
                    <m:r>
                      <a:rPr lang="en" sz="1400" i="1">
                        <a:solidFill>
                          <a:schemeClr val="bg1">
                            <a:lumMod val="65000"/>
                          </a:schemeClr>
                        </a:solidFill>
                        <a:latin typeface="Cambria Math" panose="02040503050406030204" pitchFamily="18" charset="0"/>
                        <a:ea typeface="Cambria Math" panose="02040503050406030204" pitchFamily="18" charset="0"/>
                        <a:sym typeface="Symbol"/>
                      </a:rPr>
                      <m:t>𝜓</m:t>
                    </m:r>
                  </m:oMath>
                </a14:m>
                <a:r>
                  <a:rPr lang="en" sz="1400" dirty="0">
                    <a:solidFill>
                      <a:schemeClr val="bg1">
                        <a:lumMod val="65000"/>
                      </a:schemeClr>
                    </a:solidFill>
                  </a:rPr>
                  <a:t>)</a:t>
                </a:r>
              </a:p>
              <a:p>
                <a:pPr indent="-330200">
                  <a:buSzPts val="1600"/>
                </a:pPr>
                <a:r>
                  <a:rPr lang="en" sz="1600" dirty="0"/>
                  <a:t>Numerical solution in </a:t>
                </a:r>
                <a:r>
                  <a:rPr lang="en" sz="1600" dirty="0" err="1"/>
                  <a:t>GSevolve</a:t>
                </a:r>
                <a:r>
                  <a:rPr lang="en" sz="1600" dirty="0"/>
                  <a:t> is a matrix of flux values (called </a:t>
                </a:r>
                <a:r>
                  <a:rPr lang="en" sz="1600" dirty="0" err="1"/>
                  <a:t>psizr</a:t>
                </a:r>
                <a:r>
                  <a:rPr lang="en" sz="1600" dirty="0"/>
                  <a:t>) on a grid</a:t>
                </a:r>
                <a:endParaRPr lang="en" dirty="0"/>
              </a:p>
              <a:p>
                <a:pPr lvl="1">
                  <a:buSzPts val="1600"/>
                </a:pPr>
                <a:r>
                  <a:rPr lang="en" sz="1400" dirty="0"/>
                  <a:t>The solution (</a:t>
                </a:r>
                <a:r>
                  <a:rPr lang="en" sz="1400" dirty="0" err="1"/>
                  <a:t>psizr</a:t>
                </a:r>
                <a:r>
                  <a:rPr lang="en" sz="1400" dirty="0"/>
                  <a:t>) </a:t>
                </a:r>
                <a:r>
                  <a:rPr lang="en" sz="1400" dirty="0" err="1"/>
                  <a:t>satisifies</a:t>
                </a:r>
                <a:r>
                  <a:rPr lang="en" sz="1400" dirty="0"/>
                  <a:t> the Grad-</a:t>
                </a:r>
                <a:r>
                  <a:rPr lang="en" sz="1400" dirty="0" err="1"/>
                  <a:t>Shafranov</a:t>
                </a:r>
                <a:r>
                  <a:rPr lang="en" sz="1400" dirty="0"/>
                  <a:t> equation with spatial derivatives approximated using differences between adjacent points on the grid</a:t>
                </a:r>
              </a:p>
              <a:p>
                <a:pPr indent="-330200">
                  <a:buSzPts val="1600"/>
                </a:pPr>
                <a:r>
                  <a:rPr lang="en" sz="1600" dirty="0">
                    <a:solidFill>
                      <a:schemeClr val="bg1">
                        <a:lumMod val="65000"/>
                      </a:schemeClr>
                    </a:solidFill>
                  </a:rPr>
                  <a:t>GSevolve also calculates how solution changes with independent variables</a:t>
                </a:r>
                <a:endParaRPr lang="en" dirty="0">
                  <a:solidFill>
                    <a:schemeClr val="bg1">
                      <a:lumMod val="65000"/>
                    </a:schemeClr>
                  </a:solidFill>
                </a:endParaRPr>
              </a:p>
              <a:p>
                <a:pPr lvl="1">
                  <a:buSzPts val="1600"/>
                </a:pPr>
                <a:r>
                  <a:rPr lang="en" sz="1400" dirty="0">
                    <a:solidFill>
                      <a:schemeClr val="bg1">
                        <a:lumMod val="65000"/>
                      </a:schemeClr>
                    </a:solidFill>
                  </a:rPr>
                  <a:t>All partial derivatives d(</a:t>
                </a:r>
                <a:r>
                  <a:rPr lang="en" sz="1400" dirty="0" err="1">
                    <a:solidFill>
                      <a:schemeClr val="bg1">
                        <a:lumMod val="65000"/>
                      </a:schemeClr>
                    </a:solidFill>
                  </a:rPr>
                  <a:t>psizr</a:t>
                </a:r>
                <a:r>
                  <a:rPr lang="en" sz="1400" dirty="0">
                    <a:solidFill>
                      <a:schemeClr val="bg1">
                        <a:lumMod val="65000"/>
                      </a:schemeClr>
                    </a:solidFill>
                  </a:rPr>
                  <a:t>)/dx are calculated where x = [coil currents; vessel currents; parameters for </a:t>
                </a:r>
                <a:r>
                  <a:rPr lang="en" sz="1400" i="1" dirty="0">
                    <a:solidFill>
                      <a:schemeClr val="bg1">
                        <a:lumMod val="65000"/>
                      </a:schemeClr>
                    </a:solidFill>
                  </a:rPr>
                  <a:t>F</a:t>
                </a:r>
                <a:r>
                  <a:rPr lang="en" sz="1400" dirty="0">
                    <a:solidFill>
                      <a:schemeClr val="bg1">
                        <a:lumMod val="65000"/>
                      </a:schemeClr>
                    </a:solidFill>
                  </a:rPr>
                  <a:t> and </a:t>
                </a:r>
                <a:r>
                  <a:rPr lang="en" sz="1400" i="1" dirty="0">
                    <a:solidFill>
                      <a:schemeClr val="bg1">
                        <a:lumMod val="65000"/>
                      </a:schemeClr>
                    </a:solidFill>
                  </a:rPr>
                  <a:t>p</a:t>
                </a:r>
                <a:r>
                  <a:rPr lang="en" sz="1400" dirty="0">
                    <a:solidFill>
                      <a:schemeClr val="bg1">
                        <a:lumMod val="65000"/>
                      </a:schemeClr>
                    </a:solidFill>
                  </a:rPr>
                  <a:t> as function of </a:t>
                </a:r>
                <a14:m>
                  <m:oMath xmlns:m="http://schemas.openxmlformats.org/officeDocument/2006/math">
                    <m:r>
                      <a:rPr lang="en" sz="1400" i="1">
                        <a:solidFill>
                          <a:schemeClr val="bg1">
                            <a:lumMod val="65000"/>
                          </a:schemeClr>
                        </a:solidFill>
                        <a:latin typeface="Cambria Math" panose="02040503050406030204" pitchFamily="18" charset="0"/>
                        <a:ea typeface="Cambria Math" panose="02040503050406030204" pitchFamily="18" charset="0"/>
                        <a:sym typeface="Symbol"/>
                      </a:rPr>
                      <m:t>𝜓</m:t>
                    </m:r>
                  </m:oMath>
                </a14:m>
                <a:r>
                  <a:rPr lang="en" sz="1400" dirty="0">
                    <a:solidFill>
                      <a:schemeClr val="bg1">
                        <a:lumMod val="65000"/>
                      </a:schemeClr>
                    </a:solidFill>
                  </a:rPr>
                  <a:t>]</a:t>
                </a:r>
              </a:p>
              <a:p>
                <a:pPr indent="-330200">
                  <a:buSzPts val="1600"/>
                </a:pPr>
                <a:r>
                  <a:rPr lang="en" sz="1600" dirty="0">
                    <a:solidFill>
                      <a:schemeClr val="bg1">
                        <a:lumMod val="65000"/>
                      </a:schemeClr>
                    </a:solidFill>
                  </a:rPr>
                  <a:t>The evolution of the GS solution then found by solving for dx/</a:t>
                </a:r>
                <a:r>
                  <a:rPr lang="en" sz="1600" dirty="0" err="1">
                    <a:solidFill>
                      <a:schemeClr val="bg1">
                        <a:lumMod val="65000"/>
                      </a:schemeClr>
                    </a:solidFill>
                  </a:rPr>
                  <a:t>dt</a:t>
                </a:r>
                <a:r>
                  <a:rPr lang="en" sz="1600" dirty="0">
                    <a:solidFill>
                      <a:schemeClr val="bg1">
                        <a:lumMod val="65000"/>
                      </a:schemeClr>
                    </a:solidFill>
                  </a:rPr>
                  <a:t> that satisfies:</a:t>
                </a:r>
                <a:endParaRPr lang="en" dirty="0">
                  <a:solidFill>
                    <a:schemeClr val="bg1">
                      <a:lumMod val="65000"/>
                    </a:schemeClr>
                  </a:solidFill>
                </a:endParaRPr>
              </a:p>
              <a:p>
                <a:pPr lvl="1">
                  <a:buSzPts val="1600"/>
                </a:pPr>
                <a:r>
                  <a:rPr lang="en" sz="1400" b="1" dirty="0">
                    <a:solidFill>
                      <a:schemeClr val="bg1">
                        <a:lumMod val="65000"/>
                      </a:schemeClr>
                    </a:solidFill>
                  </a:rPr>
                  <a:t>V = R*x + L*dx/</a:t>
                </a:r>
                <a:r>
                  <a:rPr lang="en" sz="1400" b="1" dirty="0" err="1">
                    <a:solidFill>
                      <a:schemeClr val="bg1">
                        <a:lumMod val="65000"/>
                      </a:schemeClr>
                    </a:solidFill>
                  </a:rPr>
                  <a:t>dt</a:t>
                </a:r>
                <a:r>
                  <a:rPr lang="en" sz="1400" b="1" dirty="0">
                    <a:solidFill>
                      <a:schemeClr val="bg1">
                        <a:lumMod val="65000"/>
                      </a:schemeClr>
                    </a:solidFill>
                  </a:rPr>
                  <a:t> </a:t>
                </a:r>
                <a:r>
                  <a:rPr lang="en" sz="1400" dirty="0">
                    <a:solidFill>
                      <a:schemeClr val="bg1">
                        <a:lumMod val="65000"/>
                      </a:schemeClr>
                    </a:solidFill>
                  </a:rPr>
                  <a:t>(R = resistance, L = mutual inductances including plasma response)</a:t>
                </a:r>
              </a:p>
              <a:p>
                <a:pPr lvl="1">
                  <a:buSzPts val="1600"/>
                </a:pPr>
                <a:r>
                  <a:rPr lang="en" sz="1400" dirty="0">
                    <a:solidFill>
                      <a:schemeClr val="bg1">
                        <a:lumMod val="65000"/>
                      </a:schemeClr>
                    </a:solidFill>
                  </a:rPr>
                  <a:t>For coils this is power supply voltage (</a:t>
                </a:r>
                <a:r>
                  <a:rPr lang="en" sz="1400" b="1" dirty="0" err="1">
                    <a:solidFill>
                      <a:schemeClr val="bg1">
                        <a:lumMod val="65000"/>
                      </a:schemeClr>
                    </a:solidFill>
                  </a:rPr>
                  <a:t>Vc</a:t>
                </a:r>
                <a:r>
                  <a:rPr lang="en" sz="1400" dirty="0">
                    <a:solidFill>
                      <a:schemeClr val="bg1">
                        <a:lumMod val="65000"/>
                      </a:schemeClr>
                    </a:solidFill>
                  </a:rPr>
                  <a:t>) = coil resistance*coil current + induced voltage</a:t>
                </a:r>
              </a:p>
              <a:p>
                <a:pPr lvl="1">
                  <a:buSzPts val="1600"/>
                </a:pPr>
                <a:r>
                  <a:rPr lang="en" sz="1400" dirty="0">
                    <a:solidFill>
                      <a:schemeClr val="bg1">
                        <a:lumMod val="65000"/>
                      </a:schemeClr>
                    </a:solidFill>
                  </a:rPr>
                  <a:t>Same type of equations for vessel elements but V = 0</a:t>
                </a:r>
              </a:p>
              <a:p>
                <a:pPr lvl="1">
                  <a:buSzPts val="1600"/>
                </a:pPr>
                <a:r>
                  <a:rPr lang="en" sz="1400" dirty="0">
                    <a:solidFill>
                      <a:schemeClr val="bg1">
                        <a:lumMod val="65000"/>
                      </a:schemeClr>
                    </a:solidFill>
                  </a:rPr>
                  <a:t>For the plasma the equations are for flux-surface averaged voltage along field lines (</a:t>
                </a:r>
                <a:r>
                  <a:rPr lang="en" sz="1400" b="1" dirty="0" err="1">
                    <a:solidFill>
                      <a:schemeClr val="bg1">
                        <a:lumMod val="65000"/>
                      </a:schemeClr>
                    </a:solidFill>
                  </a:rPr>
                  <a:t>Vp</a:t>
                </a:r>
                <a:r>
                  <a:rPr lang="en" sz="1400" dirty="0">
                    <a:solidFill>
                      <a:schemeClr val="bg1">
                        <a:lumMod val="65000"/>
                      </a:schemeClr>
                    </a:solidFill>
                  </a:rPr>
                  <a:t>)</a:t>
                </a:r>
                <a:br>
                  <a:rPr lang="en" sz="1400" dirty="0">
                    <a:solidFill>
                      <a:schemeClr val="bg1">
                        <a:lumMod val="65000"/>
                      </a:schemeClr>
                    </a:solidFill>
                  </a:rPr>
                </a:br>
                <a:r>
                  <a:rPr lang="en" sz="1400" dirty="0">
                    <a:solidFill>
                      <a:schemeClr val="bg1">
                        <a:lumMod val="65000"/>
                      </a:schemeClr>
                    </a:solidFill>
                  </a:rPr>
                  <a:t>and rate of pressure change (</a:t>
                </a:r>
                <a:r>
                  <a:rPr lang="en" sz="1400" b="1" dirty="0" err="1">
                    <a:solidFill>
                      <a:schemeClr val="bg1">
                        <a:lumMod val="65000"/>
                      </a:schemeClr>
                    </a:solidFill>
                  </a:rPr>
                  <a:t>dp</a:t>
                </a:r>
                <a:r>
                  <a:rPr lang="en" sz="1400" b="1" dirty="0">
                    <a:solidFill>
                      <a:schemeClr val="bg1">
                        <a:lumMod val="65000"/>
                      </a:schemeClr>
                    </a:solidFill>
                  </a:rPr>
                  <a:t>/</a:t>
                </a:r>
                <a:r>
                  <a:rPr lang="en" sz="1400" b="1" dirty="0" err="1">
                    <a:solidFill>
                      <a:schemeClr val="bg1">
                        <a:lumMod val="65000"/>
                      </a:schemeClr>
                    </a:solidFill>
                  </a:rPr>
                  <a:t>dt</a:t>
                </a:r>
                <a:r>
                  <a:rPr lang="en" sz="1400" dirty="0">
                    <a:solidFill>
                      <a:schemeClr val="bg1">
                        <a:lumMod val="65000"/>
                      </a:schemeClr>
                    </a:solidFill>
                  </a:rPr>
                  <a:t>) at several minor radii</a:t>
                </a:r>
              </a:p>
              <a:p>
                <a:pPr indent="-330200">
                  <a:buSzPts val="1600"/>
                </a:pPr>
                <a:endParaRPr lang="en" sz="1600" dirty="0"/>
              </a:p>
              <a:p>
                <a:pPr indent="-330200">
                  <a:buSzPts val="1600"/>
                </a:pPr>
                <a:endParaRPr lang="en" sz="1600" dirty="0"/>
              </a:p>
              <a:p>
                <a:pPr marL="127000" indent="0">
                  <a:buSzPts val="1600"/>
                  <a:buNone/>
                </a:pPr>
                <a:endParaRPr lang="en" sz="1600" dirty="0"/>
              </a:p>
            </p:txBody>
          </p:sp>
        </mc:Choice>
        <mc:Fallback xmlns="">
          <p:sp>
            <p:nvSpPr>
              <p:cNvPr id="71" name="Google Shape;71;p15"/>
              <p:cNvSpPr txBox="1">
                <a:spLocks noGrp="1" noRot="1" noChangeAspect="1" noMove="1" noResize="1" noEditPoints="1" noAdjustHandles="1" noChangeArrowheads="1" noChangeShapeType="1" noTextEdit="1"/>
              </p:cNvSpPr>
              <p:nvPr>
                <p:ph type="body" idx="1"/>
              </p:nvPr>
            </p:nvSpPr>
            <p:spPr>
              <a:xfrm>
                <a:off x="3550" y="702709"/>
                <a:ext cx="8928877" cy="4229081"/>
              </a:xfrm>
              <a:prstGeom prst="rect">
                <a:avLst/>
              </a:prstGeom>
              <a:blipFill>
                <a:blip r:embed="rId3"/>
                <a:stretch>
                  <a:fillRect b="-2695"/>
                </a:stretch>
              </a:blipFill>
            </p:spPr>
            <p:txBody>
              <a:bodyPr/>
              <a:lstStyle/>
              <a:p>
                <a:r>
                  <a:rPr lang="en-US">
                    <a:noFill/>
                  </a:rPr>
                  <a:t> </a:t>
                </a:r>
              </a:p>
            </p:txBody>
          </p:sp>
        </mc:Fallback>
      </mc:AlternateContent>
      <p:pic>
        <p:nvPicPr>
          <p:cNvPr id="7" name="Graphic 7" descr="b06466a4d0fb1e0fce578697927253c4fd5bf917.svg">
            <a:extLst>
              <a:ext uri="{FF2B5EF4-FFF2-40B4-BE49-F238E27FC236}">
                <a16:creationId xmlns:a16="http://schemas.microsoft.com/office/drawing/2014/main" xmlns="" id="{A71C305B-465B-F6DB-DC7E-713FCFFFE8E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4287" y="1060854"/>
            <a:ext cx="3406873" cy="473113"/>
          </a:xfrm>
          <a:prstGeom prst="rect">
            <a:avLst/>
          </a:prstGeom>
        </p:spPr>
      </p:pic>
      <p:sp>
        <p:nvSpPr>
          <p:cNvPr id="11" name="Google Shape;67;p15">
            <a:extLst>
              <a:ext uri="{FF2B5EF4-FFF2-40B4-BE49-F238E27FC236}">
                <a16:creationId xmlns:a16="http://schemas.microsoft.com/office/drawing/2014/main" xmlns="" id="{B70EAB51-06E8-4042-BA42-95CD616EF8BB}"/>
              </a:ext>
            </a:extLst>
          </p:cNvPr>
          <p:cNvSpPr txBox="1">
            <a:spLocks noGrp="1"/>
          </p:cNvSpPr>
          <p:nvPr>
            <p:ph type="title"/>
          </p:nvPr>
        </p:nvSpPr>
        <p:spPr>
          <a:xfrm>
            <a:off x="67349" y="15498"/>
            <a:ext cx="8599800" cy="648704"/>
          </a:xfrm>
          <a:prstGeom prst="rect">
            <a:avLst/>
          </a:prstGeom>
        </p:spPr>
        <p:txBody>
          <a:bodyPr spcFirstLastPara="1" wrap="square" lIns="91425" tIns="45700" rIns="91425" bIns="45700" anchor="ctr" anchorCtr="0">
            <a:noAutofit/>
          </a:bodyPr>
          <a:lstStyle/>
          <a:p>
            <a:r>
              <a:rPr lang="en" dirty="0"/>
              <a:t>The </a:t>
            </a:r>
            <a:r>
              <a:rPr lang="en" dirty="0" err="1"/>
              <a:t>GSevolve</a:t>
            </a:r>
            <a:r>
              <a:rPr lang="en" dirty="0"/>
              <a:t> module evolves the Grad-</a:t>
            </a:r>
            <a:r>
              <a:rPr lang="en" dirty="0" err="1"/>
              <a:t>Shafranov</a:t>
            </a:r>
            <a:r>
              <a:rPr lang="en" dirty="0"/>
              <a:t> equation</a:t>
            </a:r>
          </a:p>
          <a:p>
            <a:r>
              <a:rPr lang="en" dirty="0"/>
              <a:t>(Fusion Engineering &amp; Design, 2019 Vol 146, part B, pages 2361-2365)</a:t>
            </a:r>
          </a:p>
        </p:txBody>
      </p:sp>
    </p:spTree>
    <p:extLst>
      <p:ext uri="{BB962C8B-B14F-4D97-AF65-F5344CB8AC3E}">
        <p14:creationId xmlns:p14="http://schemas.microsoft.com/office/powerpoint/2010/main" val="78032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 name="Google Shape;71;p15"/>
              <p:cNvSpPr txBox="1">
                <a:spLocks noGrp="1"/>
              </p:cNvSpPr>
              <p:nvPr>
                <p:ph type="body" idx="1"/>
              </p:nvPr>
            </p:nvSpPr>
            <p:spPr>
              <a:xfrm>
                <a:off x="3550" y="702709"/>
                <a:ext cx="8928877" cy="4229081"/>
              </a:xfrm>
              <a:prstGeom prst="rect">
                <a:avLst/>
              </a:prstGeom>
            </p:spPr>
            <p:txBody>
              <a:bodyPr spcFirstLastPara="1" wrap="square" lIns="91425" tIns="45700" rIns="91425" bIns="45700" anchor="t" anchorCtr="0">
                <a:noAutofit/>
              </a:bodyPr>
              <a:lstStyle/>
              <a:p>
                <a:pPr indent="-330200">
                  <a:buSzPts val="1600"/>
                </a:pPr>
                <a:r>
                  <a:rPr lang="en" sz="1600" dirty="0">
                    <a:solidFill>
                      <a:schemeClr val="bg1">
                        <a:lumMod val="65000"/>
                      </a:schemeClr>
                    </a:solidFill>
                  </a:rPr>
                  <a:t>Force balance </a:t>
                </a:r>
                <a:r>
                  <a:rPr lang="en" sz="1600" b="0" dirty="0">
                    <a:solidFill>
                      <a:schemeClr val="bg1">
                        <a:lumMod val="65000"/>
                      </a:schemeClr>
                    </a:solidFill>
                  </a:rPr>
                  <a:t>∇</a:t>
                </a:r>
                <a:r>
                  <a:rPr lang="en" sz="1600" i="1" dirty="0">
                    <a:solidFill>
                      <a:schemeClr val="bg1">
                        <a:lumMod val="65000"/>
                      </a:schemeClr>
                    </a:solidFill>
                  </a:rPr>
                  <a:t>p </a:t>
                </a:r>
                <a:r>
                  <a:rPr lang="en" sz="1600" dirty="0">
                    <a:solidFill>
                      <a:schemeClr val="bg1">
                        <a:lumMod val="65000"/>
                      </a:schemeClr>
                    </a:solidFill>
                  </a:rPr>
                  <a:t>= </a:t>
                </a:r>
                <a:r>
                  <a:rPr lang="en" sz="1600" i="1" dirty="0">
                    <a:solidFill>
                      <a:schemeClr val="bg1">
                        <a:lumMod val="65000"/>
                      </a:schemeClr>
                    </a:solidFill>
                  </a:rPr>
                  <a:t>J</a:t>
                </a:r>
                <a:r>
                  <a:rPr lang="en" sz="1600" dirty="0">
                    <a:solidFill>
                      <a:schemeClr val="bg1">
                        <a:lumMod val="65000"/>
                      </a:schemeClr>
                    </a:solidFill>
                  </a:rPr>
                  <a:t> x </a:t>
                </a:r>
                <a:r>
                  <a:rPr lang="en" sz="1600" i="1" dirty="0">
                    <a:solidFill>
                      <a:schemeClr val="bg1">
                        <a:lumMod val="65000"/>
                      </a:schemeClr>
                    </a:solidFill>
                  </a:rPr>
                  <a:t>B</a:t>
                </a:r>
                <a:r>
                  <a:rPr lang="en" sz="1600" dirty="0">
                    <a:solidFill>
                      <a:schemeClr val="bg1">
                        <a:lumMod val="65000"/>
                      </a:schemeClr>
                    </a:solidFill>
                  </a:rPr>
                  <a:t> given by the Grad-</a:t>
                </a:r>
                <a:r>
                  <a:rPr lang="en" sz="1600" dirty="0" err="1">
                    <a:solidFill>
                      <a:schemeClr val="bg1">
                        <a:lumMod val="65000"/>
                      </a:schemeClr>
                    </a:solidFill>
                  </a:rPr>
                  <a:t>Shafranov</a:t>
                </a:r>
                <a:r>
                  <a:rPr lang="en" sz="1600" dirty="0">
                    <a:solidFill>
                      <a:schemeClr val="bg1">
                        <a:lumMod val="65000"/>
                      </a:schemeClr>
                    </a:solidFill>
                  </a:rPr>
                  <a:t> equation</a:t>
                </a:r>
                <a:endParaRPr lang="en-US" dirty="0">
                  <a:solidFill>
                    <a:schemeClr val="bg1">
                      <a:lumMod val="65000"/>
                    </a:schemeClr>
                  </a:solidFill>
                </a:endParaRPr>
              </a:p>
              <a:p>
                <a:pPr lvl="1">
                  <a:buSzPts val="1600"/>
                </a:pPr>
                <a:endParaRPr lang="en" sz="1400" dirty="0">
                  <a:solidFill>
                    <a:schemeClr val="bg1">
                      <a:lumMod val="65000"/>
                    </a:schemeClr>
                  </a:solidFill>
                </a:endParaRPr>
              </a:p>
              <a:p>
                <a:pPr lvl="1">
                  <a:buSzPts val="1600"/>
                </a:pPr>
                <a:endParaRPr lang="en" sz="1400" dirty="0">
                  <a:solidFill>
                    <a:schemeClr val="bg1">
                      <a:lumMod val="65000"/>
                    </a:schemeClr>
                  </a:solidFill>
                </a:endParaRPr>
              </a:p>
              <a:p>
                <a:pPr marL="571500" lvl="1" indent="0">
                  <a:buSzPts val="1600"/>
                  <a:buNone/>
                </a:pPr>
                <a:r>
                  <a:rPr lang="en" sz="1400" dirty="0">
                    <a:solidFill>
                      <a:schemeClr val="bg1">
                        <a:lumMod val="65000"/>
                      </a:schemeClr>
                    </a:solidFill>
                  </a:rPr>
                  <a:t>where </a:t>
                </a:r>
                <a:r>
                  <a:rPr lang="en" sz="1400" i="1" dirty="0">
                    <a:solidFill>
                      <a:schemeClr val="bg1">
                        <a:lumMod val="65000"/>
                      </a:schemeClr>
                    </a:solidFill>
                    <a:latin typeface="Symbol"/>
                    <a:sym typeface="Symbol"/>
                  </a:rPr>
                  <a:t>y</a:t>
                </a:r>
                <a:r>
                  <a:rPr lang="en" sz="1400" dirty="0">
                    <a:solidFill>
                      <a:schemeClr val="bg1">
                        <a:lumMod val="65000"/>
                      </a:schemeClr>
                    </a:solidFill>
                    <a:latin typeface="Symbol"/>
                    <a:sym typeface="Symbol"/>
                  </a:rPr>
                  <a:t> </a:t>
                </a:r>
                <a:r>
                  <a:rPr lang="en" sz="1400" dirty="0">
                    <a:solidFill>
                      <a:schemeClr val="bg1">
                        <a:lumMod val="65000"/>
                      </a:schemeClr>
                    </a:solidFill>
                  </a:rPr>
                  <a:t>is poloidal flux per radian, </a:t>
                </a:r>
                <a:r>
                  <a:rPr lang="en" sz="1400" i="1" dirty="0">
                    <a:solidFill>
                      <a:schemeClr val="bg1">
                        <a:lumMod val="65000"/>
                      </a:schemeClr>
                    </a:solidFill>
                  </a:rPr>
                  <a:t>p</a:t>
                </a:r>
                <a:r>
                  <a:rPr lang="en" sz="1400" dirty="0">
                    <a:solidFill>
                      <a:schemeClr val="bg1">
                        <a:lumMod val="65000"/>
                      </a:schemeClr>
                    </a:solidFill>
                  </a:rPr>
                  <a:t> is pressure, and </a:t>
                </a:r>
                <a:r>
                  <a:rPr lang="en" sz="1400" i="1" dirty="0">
                    <a:solidFill>
                      <a:schemeClr val="bg1">
                        <a:lumMod val="65000"/>
                      </a:schemeClr>
                    </a:solidFill>
                  </a:rPr>
                  <a:t>F</a:t>
                </a:r>
                <a:r>
                  <a:rPr lang="en" sz="1400" dirty="0">
                    <a:solidFill>
                      <a:schemeClr val="bg1">
                        <a:lumMod val="65000"/>
                      </a:schemeClr>
                    </a:solidFill>
                  </a:rPr>
                  <a:t> = </a:t>
                </a:r>
                <a:r>
                  <a:rPr lang="en" sz="1400" i="1" dirty="0" err="1">
                    <a:solidFill>
                      <a:schemeClr val="bg1">
                        <a:lumMod val="65000"/>
                      </a:schemeClr>
                    </a:solidFill>
                  </a:rPr>
                  <a:t>r•B</a:t>
                </a:r>
                <a:r>
                  <a:rPr lang="en" sz="1400" dirty="0" err="1">
                    <a:solidFill>
                      <a:schemeClr val="bg1">
                        <a:lumMod val="65000"/>
                      </a:schemeClr>
                    </a:solidFill>
                    <a:latin typeface="Symbol"/>
                    <a:sym typeface="Symbol"/>
                  </a:rPr>
                  <a:t>j</a:t>
                </a:r>
                <a:r>
                  <a:rPr lang="en" sz="1400" dirty="0">
                    <a:solidFill>
                      <a:schemeClr val="bg1">
                        <a:lumMod val="65000"/>
                      </a:schemeClr>
                    </a:solidFill>
                  </a:rPr>
                  <a:t>  (</a:t>
                </a:r>
                <a:r>
                  <a:rPr lang="en" sz="1400" i="1" dirty="0">
                    <a:solidFill>
                      <a:schemeClr val="bg1">
                        <a:lumMod val="65000"/>
                      </a:schemeClr>
                    </a:solidFill>
                  </a:rPr>
                  <a:t>p</a:t>
                </a:r>
                <a:r>
                  <a:rPr lang="en" sz="1400" dirty="0">
                    <a:solidFill>
                      <a:schemeClr val="bg1">
                        <a:lumMod val="65000"/>
                      </a:schemeClr>
                    </a:solidFill>
                  </a:rPr>
                  <a:t>, </a:t>
                </a:r>
                <a:r>
                  <a:rPr lang="en" sz="1400" i="1" dirty="0">
                    <a:solidFill>
                      <a:schemeClr val="bg1">
                        <a:lumMod val="65000"/>
                      </a:schemeClr>
                    </a:solidFill>
                  </a:rPr>
                  <a:t>F</a:t>
                </a:r>
                <a:r>
                  <a:rPr lang="en" sz="1400" dirty="0">
                    <a:solidFill>
                      <a:schemeClr val="bg1">
                        <a:lumMod val="65000"/>
                      </a:schemeClr>
                    </a:solidFill>
                  </a:rPr>
                  <a:t> are functions of </a:t>
                </a:r>
                <a14:m>
                  <m:oMath xmlns:m="http://schemas.openxmlformats.org/officeDocument/2006/math">
                    <m:r>
                      <a:rPr lang="en" sz="1400" i="1">
                        <a:solidFill>
                          <a:schemeClr val="bg1">
                            <a:lumMod val="65000"/>
                          </a:schemeClr>
                        </a:solidFill>
                        <a:latin typeface="Cambria Math" panose="02040503050406030204" pitchFamily="18" charset="0"/>
                        <a:ea typeface="Cambria Math" panose="02040503050406030204" pitchFamily="18" charset="0"/>
                        <a:sym typeface="Symbol"/>
                      </a:rPr>
                      <m:t>𝜓</m:t>
                    </m:r>
                  </m:oMath>
                </a14:m>
                <a:r>
                  <a:rPr lang="en" sz="1400" dirty="0">
                    <a:solidFill>
                      <a:schemeClr val="bg1">
                        <a:lumMod val="65000"/>
                      </a:schemeClr>
                    </a:solidFill>
                  </a:rPr>
                  <a:t>)</a:t>
                </a:r>
              </a:p>
              <a:p>
                <a:pPr indent="-330200">
                  <a:buSzPts val="1600"/>
                </a:pPr>
                <a:r>
                  <a:rPr lang="en" sz="1600" dirty="0">
                    <a:solidFill>
                      <a:schemeClr val="bg1">
                        <a:lumMod val="65000"/>
                      </a:schemeClr>
                    </a:solidFill>
                  </a:rPr>
                  <a:t>Numerical solution in </a:t>
                </a:r>
                <a:r>
                  <a:rPr lang="en" sz="1600" dirty="0" err="1">
                    <a:solidFill>
                      <a:schemeClr val="bg1">
                        <a:lumMod val="65000"/>
                      </a:schemeClr>
                    </a:solidFill>
                  </a:rPr>
                  <a:t>GSevolve</a:t>
                </a:r>
                <a:r>
                  <a:rPr lang="en" sz="1600" dirty="0">
                    <a:solidFill>
                      <a:schemeClr val="bg1">
                        <a:lumMod val="65000"/>
                      </a:schemeClr>
                    </a:solidFill>
                  </a:rPr>
                  <a:t> is a matrix of flux values (called </a:t>
                </a:r>
                <a:r>
                  <a:rPr lang="en" sz="1600" dirty="0" err="1">
                    <a:solidFill>
                      <a:schemeClr val="bg1">
                        <a:lumMod val="65000"/>
                      </a:schemeClr>
                    </a:solidFill>
                  </a:rPr>
                  <a:t>psizr</a:t>
                </a:r>
                <a:r>
                  <a:rPr lang="en" sz="1600" dirty="0">
                    <a:solidFill>
                      <a:schemeClr val="bg1">
                        <a:lumMod val="65000"/>
                      </a:schemeClr>
                    </a:solidFill>
                  </a:rPr>
                  <a:t>) on a grid</a:t>
                </a:r>
                <a:endParaRPr lang="en" dirty="0">
                  <a:solidFill>
                    <a:schemeClr val="bg1">
                      <a:lumMod val="65000"/>
                    </a:schemeClr>
                  </a:solidFill>
                </a:endParaRPr>
              </a:p>
              <a:p>
                <a:pPr lvl="1">
                  <a:buSzPts val="1600"/>
                </a:pPr>
                <a:r>
                  <a:rPr lang="en" sz="1400" dirty="0">
                    <a:solidFill>
                      <a:schemeClr val="bg1">
                        <a:lumMod val="65000"/>
                      </a:schemeClr>
                    </a:solidFill>
                  </a:rPr>
                  <a:t>The solution (</a:t>
                </a:r>
                <a:r>
                  <a:rPr lang="en" sz="1400" dirty="0" err="1">
                    <a:solidFill>
                      <a:schemeClr val="bg1">
                        <a:lumMod val="65000"/>
                      </a:schemeClr>
                    </a:solidFill>
                  </a:rPr>
                  <a:t>psizr</a:t>
                </a:r>
                <a:r>
                  <a:rPr lang="en" sz="1400" dirty="0">
                    <a:solidFill>
                      <a:schemeClr val="bg1">
                        <a:lumMod val="65000"/>
                      </a:schemeClr>
                    </a:solidFill>
                  </a:rPr>
                  <a:t>) </a:t>
                </a:r>
                <a:r>
                  <a:rPr lang="en" sz="1400" dirty="0" err="1">
                    <a:solidFill>
                      <a:schemeClr val="bg1">
                        <a:lumMod val="65000"/>
                      </a:schemeClr>
                    </a:solidFill>
                  </a:rPr>
                  <a:t>satisifies</a:t>
                </a:r>
                <a:r>
                  <a:rPr lang="en" sz="1400" dirty="0">
                    <a:solidFill>
                      <a:schemeClr val="bg1">
                        <a:lumMod val="65000"/>
                      </a:schemeClr>
                    </a:solidFill>
                  </a:rPr>
                  <a:t> the Grad-</a:t>
                </a:r>
                <a:r>
                  <a:rPr lang="en" sz="1400" dirty="0" err="1">
                    <a:solidFill>
                      <a:schemeClr val="bg1">
                        <a:lumMod val="65000"/>
                      </a:schemeClr>
                    </a:solidFill>
                  </a:rPr>
                  <a:t>Shafranov</a:t>
                </a:r>
                <a:r>
                  <a:rPr lang="en" sz="1400" dirty="0">
                    <a:solidFill>
                      <a:schemeClr val="bg1">
                        <a:lumMod val="65000"/>
                      </a:schemeClr>
                    </a:solidFill>
                  </a:rPr>
                  <a:t> equation with spatial derivatives approximated using differences between adjacent points on the grid</a:t>
                </a:r>
              </a:p>
              <a:p>
                <a:pPr indent="-330200">
                  <a:buSzPts val="1600"/>
                </a:pPr>
                <a:r>
                  <a:rPr lang="en" sz="1600" dirty="0">
                    <a:solidFill>
                      <a:schemeClr val="tx1"/>
                    </a:solidFill>
                  </a:rPr>
                  <a:t>GSevolve also calculates how solution changes with independent variables</a:t>
                </a:r>
                <a:endParaRPr lang="en" dirty="0">
                  <a:solidFill>
                    <a:schemeClr val="tx1"/>
                  </a:solidFill>
                </a:endParaRPr>
              </a:p>
              <a:p>
                <a:pPr lvl="1">
                  <a:buSzPts val="1600"/>
                </a:pPr>
                <a:r>
                  <a:rPr lang="en" sz="1400" dirty="0">
                    <a:solidFill>
                      <a:schemeClr val="tx1"/>
                    </a:solidFill>
                  </a:rPr>
                  <a:t>All partial derivatives d(</a:t>
                </a:r>
                <a:r>
                  <a:rPr lang="en" sz="1400" dirty="0" err="1">
                    <a:solidFill>
                      <a:schemeClr val="tx1"/>
                    </a:solidFill>
                  </a:rPr>
                  <a:t>psizr</a:t>
                </a:r>
                <a:r>
                  <a:rPr lang="en" sz="1400" dirty="0">
                    <a:solidFill>
                      <a:schemeClr val="tx1"/>
                    </a:solidFill>
                  </a:rPr>
                  <a:t>)/dx are calculated where x = [coil currents; vessel currents; parameters for </a:t>
                </a:r>
                <a:r>
                  <a:rPr lang="en" sz="1400" i="1" dirty="0">
                    <a:solidFill>
                      <a:schemeClr val="tx1"/>
                    </a:solidFill>
                  </a:rPr>
                  <a:t>F</a:t>
                </a:r>
                <a:r>
                  <a:rPr lang="en" sz="1400" dirty="0">
                    <a:solidFill>
                      <a:schemeClr val="tx1"/>
                    </a:solidFill>
                  </a:rPr>
                  <a:t> and </a:t>
                </a:r>
                <a:r>
                  <a:rPr lang="en" sz="1400" i="1" dirty="0">
                    <a:solidFill>
                      <a:schemeClr val="tx1"/>
                    </a:solidFill>
                  </a:rPr>
                  <a:t>p</a:t>
                </a:r>
                <a:r>
                  <a:rPr lang="en" sz="1400" dirty="0">
                    <a:solidFill>
                      <a:schemeClr val="tx1"/>
                    </a:solidFill>
                  </a:rPr>
                  <a:t> as function of </a:t>
                </a:r>
                <a14:m>
                  <m:oMath xmlns:m="http://schemas.openxmlformats.org/officeDocument/2006/math">
                    <m:r>
                      <a:rPr lang="en" sz="1400" i="1">
                        <a:solidFill>
                          <a:schemeClr val="tx1"/>
                        </a:solidFill>
                        <a:latin typeface="Cambria Math" panose="02040503050406030204" pitchFamily="18" charset="0"/>
                        <a:ea typeface="Cambria Math" panose="02040503050406030204" pitchFamily="18" charset="0"/>
                        <a:sym typeface="Symbol"/>
                      </a:rPr>
                      <m:t>𝜓</m:t>
                    </m:r>
                  </m:oMath>
                </a14:m>
                <a:r>
                  <a:rPr lang="en" sz="1400" dirty="0">
                    <a:solidFill>
                      <a:schemeClr val="tx1"/>
                    </a:solidFill>
                  </a:rPr>
                  <a:t>]</a:t>
                </a:r>
              </a:p>
              <a:p>
                <a:pPr indent="-330200">
                  <a:buSzPts val="1600"/>
                </a:pPr>
                <a:r>
                  <a:rPr lang="en" sz="1600" dirty="0">
                    <a:solidFill>
                      <a:schemeClr val="bg1">
                        <a:lumMod val="65000"/>
                      </a:schemeClr>
                    </a:solidFill>
                  </a:rPr>
                  <a:t>The evolution of the GS solution then found by solving for dx/</a:t>
                </a:r>
                <a:r>
                  <a:rPr lang="en" sz="1600" dirty="0" err="1">
                    <a:solidFill>
                      <a:schemeClr val="bg1">
                        <a:lumMod val="65000"/>
                      </a:schemeClr>
                    </a:solidFill>
                  </a:rPr>
                  <a:t>dt</a:t>
                </a:r>
                <a:r>
                  <a:rPr lang="en" sz="1600" dirty="0">
                    <a:solidFill>
                      <a:schemeClr val="bg1">
                        <a:lumMod val="65000"/>
                      </a:schemeClr>
                    </a:solidFill>
                  </a:rPr>
                  <a:t> that satisfies:</a:t>
                </a:r>
                <a:endParaRPr lang="en" dirty="0">
                  <a:solidFill>
                    <a:schemeClr val="bg1">
                      <a:lumMod val="65000"/>
                    </a:schemeClr>
                  </a:solidFill>
                </a:endParaRPr>
              </a:p>
              <a:p>
                <a:pPr lvl="1">
                  <a:buSzPts val="1600"/>
                </a:pPr>
                <a:r>
                  <a:rPr lang="en" sz="1400" b="1" dirty="0">
                    <a:solidFill>
                      <a:schemeClr val="bg1">
                        <a:lumMod val="65000"/>
                      </a:schemeClr>
                    </a:solidFill>
                  </a:rPr>
                  <a:t>V = R*x + L*dx/</a:t>
                </a:r>
                <a:r>
                  <a:rPr lang="en" sz="1400" b="1" dirty="0" err="1">
                    <a:solidFill>
                      <a:schemeClr val="bg1">
                        <a:lumMod val="65000"/>
                      </a:schemeClr>
                    </a:solidFill>
                  </a:rPr>
                  <a:t>dt</a:t>
                </a:r>
                <a:r>
                  <a:rPr lang="en" sz="1400" b="1" dirty="0">
                    <a:solidFill>
                      <a:schemeClr val="bg1">
                        <a:lumMod val="65000"/>
                      </a:schemeClr>
                    </a:solidFill>
                  </a:rPr>
                  <a:t> </a:t>
                </a:r>
                <a:r>
                  <a:rPr lang="en" sz="1400" dirty="0">
                    <a:solidFill>
                      <a:schemeClr val="bg1">
                        <a:lumMod val="65000"/>
                      </a:schemeClr>
                    </a:solidFill>
                  </a:rPr>
                  <a:t>(R = resistance, L = mutual inductances including plasma response)</a:t>
                </a:r>
              </a:p>
              <a:p>
                <a:pPr lvl="1">
                  <a:buSzPts val="1600"/>
                </a:pPr>
                <a:r>
                  <a:rPr lang="en" sz="1400" dirty="0">
                    <a:solidFill>
                      <a:schemeClr val="bg1">
                        <a:lumMod val="65000"/>
                      </a:schemeClr>
                    </a:solidFill>
                  </a:rPr>
                  <a:t>For coils this is power supply voltage (</a:t>
                </a:r>
                <a:r>
                  <a:rPr lang="en" sz="1400" b="1" dirty="0" err="1">
                    <a:solidFill>
                      <a:schemeClr val="bg1">
                        <a:lumMod val="65000"/>
                      </a:schemeClr>
                    </a:solidFill>
                  </a:rPr>
                  <a:t>Vc</a:t>
                </a:r>
                <a:r>
                  <a:rPr lang="en" sz="1400" dirty="0">
                    <a:solidFill>
                      <a:schemeClr val="bg1">
                        <a:lumMod val="65000"/>
                      </a:schemeClr>
                    </a:solidFill>
                  </a:rPr>
                  <a:t>) = coil resistance*coil current + induced voltage</a:t>
                </a:r>
              </a:p>
              <a:p>
                <a:pPr lvl="1">
                  <a:buSzPts val="1600"/>
                </a:pPr>
                <a:r>
                  <a:rPr lang="en" sz="1400" dirty="0">
                    <a:solidFill>
                      <a:schemeClr val="bg1">
                        <a:lumMod val="65000"/>
                      </a:schemeClr>
                    </a:solidFill>
                  </a:rPr>
                  <a:t>Same type of equations for vessel elements but V = 0</a:t>
                </a:r>
              </a:p>
              <a:p>
                <a:pPr lvl="1">
                  <a:buSzPts val="1600"/>
                </a:pPr>
                <a:r>
                  <a:rPr lang="en" sz="1400" dirty="0">
                    <a:solidFill>
                      <a:schemeClr val="bg1">
                        <a:lumMod val="65000"/>
                      </a:schemeClr>
                    </a:solidFill>
                  </a:rPr>
                  <a:t>For the plasma the equations are for flux-surface averaged voltage along field lines (</a:t>
                </a:r>
                <a:r>
                  <a:rPr lang="en" sz="1400" b="1" dirty="0" err="1">
                    <a:solidFill>
                      <a:schemeClr val="bg1">
                        <a:lumMod val="65000"/>
                      </a:schemeClr>
                    </a:solidFill>
                  </a:rPr>
                  <a:t>Vp</a:t>
                </a:r>
                <a:r>
                  <a:rPr lang="en" sz="1400" dirty="0">
                    <a:solidFill>
                      <a:schemeClr val="bg1">
                        <a:lumMod val="65000"/>
                      </a:schemeClr>
                    </a:solidFill>
                  </a:rPr>
                  <a:t>)</a:t>
                </a:r>
                <a:br>
                  <a:rPr lang="en" sz="1400" dirty="0">
                    <a:solidFill>
                      <a:schemeClr val="bg1">
                        <a:lumMod val="65000"/>
                      </a:schemeClr>
                    </a:solidFill>
                  </a:rPr>
                </a:br>
                <a:r>
                  <a:rPr lang="en" sz="1400" dirty="0">
                    <a:solidFill>
                      <a:schemeClr val="bg1">
                        <a:lumMod val="65000"/>
                      </a:schemeClr>
                    </a:solidFill>
                  </a:rPr>
                  <a:t>and rate of pressure change (</a:t>
                </a:r>
                <a:r>
                  <a:rPr lang="en" sz="1400" b="1" dirty="0" err="1">
                    <a:solidFill>
                      <a:schemeClr val="bg1">
                        <a:lumMod val="65000"/>
                      </a:schemeClr>
                    </a:solidFill>
                  </a:rPr>
                  <a:t>dp</a:t>
                </a:r>
                <a:r>
                  <a:rPr lang="en" sz="1400" b="1" dirty="0">
                    <a:solidFill>
                      <a:schemeClr val="bg1">
                        <a:lumMod val="65000"/>
                      </a:schemeClr>
                    </a:solidFill>
                  </a:rPr>
                  <a:t>/</a:t>
                </a:r>
                <a:r>
                  <a:rPr lang="en" sz="1400" b="1" dirty="0" err="1">
                    <a:solidFill>
                      <a:schemeClr val="bg1">
                        <a:lumMod val="65000"/>
                      </a:schemeClr>
                    </a:solidFill>
                  </a:rPr>
                  <a:t>dt</a:t>
                </a:r>
                <a:r>
                  <a:rPr lang="en" sz="1400" dirty="0">
                    <a:solidFill>
                      <a:schemeClr val="bg1">
                        <a:lumMod val="65000"/>
                      </a:schemeClr>
                    </a:solidFill>
                  </a:rPr>
                  <a:t>) at several minor radii</a:t>
                </a:r>
              </a:p>
              <a:p>
                <a:pPr indent="-330200">
                  <a:buSzPts val="1600"/>
                </a:pPr>
                <a:endParaRPr lang="en" sz="1600" dirty="0"/>
              </a:p>
              <a:p>
                <a:pPr indent="-330200">
                  <a:buSzPts val="1600"/>
                </a:pPr>
                <a:endParaRPr lang="en" sz="1600" dirty="0"/>
              </a:p>
              <a:p>
                <a:pPr marL="127000" indent="0">
                  <a:buSzPts val="1600"/>
                  <a:buNone/>
                </a:pPr>
                <a:endParaRPr lang="en" sz="1600" dirty="0"/>
              </a:p>
            </p:txBody>
          </p:sp>
        </mc:Choice>
        <mc:Fallback xmlns="">
          <p:sp>
            <p:nvSpPr>
              <p:cNvPr id="71" name="Google Shape;71;p15"/>
              <p:cNvSpPr txBox="1">
                <a:spLocks noGrp="1" noRot="1" noChangeAspect="1" noMove="1" noResize="1" noEditPoints="1" noAdjustHandles="1" noChangeArrowheads="1" noChangeShapeType="1" noTextEdit="1"/>
              </p:cNvSpPr>
              <p:nvPr>
                <p:ph type="body" idx="1"/>
              </p:nvPr>
            </p:nvSpPr>
            <p:spPr>
              <a:xfrm>
                <a:off x="3550" y="702709"/>
                <a:ext cx="8928877" cy="4229081"/>
              </a:xfrm>
              <a:prstGeom prst="rect">
                <a:avLst/>
              </a:prstGeom>
              <a:blipFill>
                <a:blip r:embed="rId3"/>
                <a:stretch>
                  <a:fillRect b="-2695"/>
                </a:stretch>
              </a:blipFill>
            </p:spPr>
            <p:txBody>
              <a:bodyPr/>
              <a:lstStyle/>
              <a:p>
                <a:r>
                  <a:rPr lang="en-US">
                    <a:noFill/>
                  </a:rPr>
                  <a:t> </a:t>
                </a:r>
              </a:p>
            </p:txBody>
          </p:sp>
        </mc:Fallback>
      </mc:AlternateContent>
      <p:pic>
        <p:nvPicPr>
          <p:cNvPr id="7" name="Graphic 7" descr="b06466a4d0fb1e0fce578697927253c4fd5bf917.svg">
            <a:extLst>
              <a:ext uri="{FF2B5EF4-FFF2-40B4-BE49-F238E27FC236}">
                <a16:creationId xmlns:a16="http://schemas.microsoft.com/office/drawing/2014/main" xmlns="" id="{A71C305B-465B-F6DB-DC7E-713FCFFFE8E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4287" y="1060854"/>
            <a:ext cx="3406873" cy="473113"/>
          </a:xfrm>
          <a:prstGeom prst="rect">
            <a:avLst/>
          </a:prstGeom>
        </p:spPr>
      </p:pic>
      <p:sp>
        <p:nvSpPr>
          <p:cNvPr id="8" name="Google Shape;67;p15">
            <a:extLst>
              <a:ext uri="{FF2B5EF4-FFF2-40B4-BE49-F238E27FC236}">
                <a16:creationId xmlns:a16="http://schemas.microsoft.com/office/drawing/2014/main" xmlns="" id="{54D9787E-DD10-444C-8816-77053B2CCC35}"/>
              </a:ext>
            </a:extLst>
          </p:cNvPr>
          <p:cNvSpPr txBox="1">
            <a:spLocks noGrp="1"/>
          </p:cNvSpPr>
          <p:nvPr>
            <p:ph type="title"/>
          </p:nvPr>
        </p:nvSpPr>
        <p:spPr>
          <a:xfrm>
            <a:off x="67349" y="15498"/>
            <a:ext cx="8599800" cy="648704"/>
          </a:xfrm>
          <a:prstGeom prst="rect">
            <a:avLst/>
          </a:prstGeom>
        </p:spPr>
        <p:txBody>
          <a:bodyPr spcFirstLastPara="1" wrap="square" lIns="91425" tIns="45700" rIns="91425" bIns="45700" anchor="ctr" anchorCtr="0">
            <a:noAutofit/>
          </a:bodyPr>
          <a:lstStyle/>
          <a:p>
            <a:r>
              <a:rPr lang="en" dirty="0"/>
              <a:t>The </a:t>
            </a:r>
            <a:r>
              <a:rPr lang="en" dirty="0" err="1"/>
              <a:t>GSevolve</a:t>
            </a:r>
            <a:r>
              <a:rPr lang="en" dirty="0"/>
              <a:t> module evolves the Grad-</a:t>
            </a:r>
            <a:r>
              <a:rPr lang="en" dirty="0" err="1"/>
              <a:t>Shafranov</a:t>
            </a:r>
            <a:r>
              <a:rPr lang="en" dirty="0"/>
              <a:t> equation</a:t>
            </a:r>
          </a:p>
          <a:p>
            <a:r>
              <a:rPr lang="en" dirty="0"/>
              <a:t>(Fusion Engineering &amp; Design, 2019 Vol 146, part B, pages 2361-2365)</a:t>
            </a:r>
          </a:p>
        </p:txBody>
      </p:sp>
    </p:spTree>
    <p:extLst>
      <p:ext uri="{BB962C8B-B14F-4D97-AF65-F5344CB8AC3E}">
        <p14:creationId xmlns:p14="http://schemas.microsoft.com/office/powerpoint/2010/main" val="6772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 name="Google Shape;71;p15"/>
              <p:cNvSpPr txBox="1">
                <a:spLocks noGrp="1"/>
              </p:cNvSpPr>
              <p:nvPr>
                <p:ph type="body" idx="1"/>
              </p:nvPr>
            </p:nvSpPr>
            <p:spPr>
              <a:xfrm>
                <a:off x="3550" y="702709"/>
                <a:ext cx="8928877" cy="4229081"/>
              </a:xfrm>
              <a:prstGeom prst="rect">
                <a:avLst/>
              </a:prstGeom>
            </p:spPr>
            <p:txBody>
              <a:bodyPr spcFirstLastPara="1" wrap="square" lIns="91425" tIns="45700" rIns="91425" bIns="45700" anchor="t" anchorCtr="0">
                <a:noAutofit/>
              </a:bodyPr>
              <a:lstStyle/>
              <a:p>
                <a:pPr indent="-330200">
                  <a:buSzPts val="1600"/>
                </a:pPr>
                <a:r>
                  <a:rPr lang="en" sz="1600" dirty="0">
                    <a:solidFill>
                      <a:schemeClr val="bg1">
                        <a:lumMod val="65000"/>
                      </a:schemeClr>
                    </a:solidFill>
                  </a:rPr>
                  <a:t>Force balance </a:t>
                </a:r>
                <a:r>
                  <a:rPr lang="en" sz="1600" b="0" dirty="0">
                    <a:solidFill>
                      <a:schemeClr val="bg1">
                        <a:lumMod val="65000"/>
                      </a:schemeClr>
                    </a:solidFill>
                  </a:rPr>
                  <a:t>∇</a:t>
                </a:r>
                <a:r>
                  <a:rPr lang="en" sz="1600" i="1" dirty="0">
                    <a:solidFill>
                      <a:schemeClr val="bg1">
                        <a:lumMod val="65000"/>
                      </a:schemeClr>
                    </a:solidFill>
                  </a:rPr>
                  <a:t>p </a:t>
                </a:r>
                <a:r>
                  <a:rPr lang="en" sz="1600" dirty="0">
                    <a:solidFill>
                      <a:schemeClr val="bg1">
                        <a:lumMod val="65000"/>
                      </a:schemeClr>
                    </a:solidFill>
                  </a:rPr>
                  <a:t>= </a:t>
                </a:r>
                <a:r>
                  <a:rPr lang="en" sz="1600" i="1" dirty="0">
                    <a:solidFill>
                      <a:schemeClr val="bg1">
                        <a:lumMod val="65000"/>
                      </a:schemeClr>
                    </a:solidFill>
                  </a:rPr>
                  <a:t>J</a:t>
                </a:r>
                <a:r>
                  <a:rPr lang="en" sz="1600" dirty="0">
                    <a:solidFill>
                      <a:schemeClr val="bg1">
                        <a:lumMod val="65000"/>
                      </a:schemeClr>
                    </a:solidFill>
                  </a:rPr>
                  <a:t> x </a:t>
                </a:r>
                <a:r>
                  <a:rPr lang="en" sz="1600" i="1" dirty="0">
                    <a:solidFill>
                      <a:schemeClr val="bg1">
                        <a:lumMod val="65000"/>
                      </a:schemeClr>
                    </a:solidFill>
                  </a:rPr>
                  <a:t>B</a:t>
                </a:r>
                <a:r>
                  <a:rPr lang="en" sz="1600" dirty="0">
                    <a:solidFill>
                      <a:schemeClr val="bg1">
                        <a:lumMod val="65000"/>
                      </a:schemeClr>
                    </a:solidFill>
                  </a:rPr>
                  <a:t> given by the Grad-</a:t>
                </a:r>
                <a:r>
                  <a:rPr lang="en" sz="1600" dirty="0" err="1">
                    <a:solidFill>
                      <a:schemeClr val="bg1">
                        <a:lumMod val="65000"/>
                      </a:schemeClr>
                    </a:solidFill>
                  </a:rPr>
                  <a:t>Shafranov</a:t>
                </a:r>
                <a:r>
                  <a:rPr lang="en" sz="1600" dirty="0">
                    <a:solidFill>
                      <a:schemeClr val="bg1">
                        <a:lumMod val="65000"/>
                      </a:schemeClr>
                    </a:solidFill>
                  </a:rPr>
                  <a:t> equation</a:t>
                </a:r>
                <a:endParaRPr lang="en-US" dirty="0">
                  <a:solidFill>
                    <a:schemeClr val="bg1">
                      <a:lumMod val="65000"/>
                    </a:schemeClr>
                  </a:solidFill>
                </a:endParaRPr>
              </a:p>
              <a:p>
                <a:pPr lvl="1">
                  <a:buSzPts val="1600"/>
                </a:pPr>
                <a:endParaRPr lang="en" sz="1400" dirty="0">
                  <a:solidFill>
                    <a:schemeClr val="bg1">
                      <a:lumMod val="65000"/>
                    </a:schemeClr>
                  </a:solidFill>
                </a:endParaRPr>
              </a:p>
              <a:p>
                <a:pPr lvl="1">
                  <a:buSzPts val="1600"/>
                </a:pPr>
                <a:endParaRPr lang="en" sz="1400" dirty="0">
                  <a:solidFill>
                    <a:schemeClr val="bg1">
                      <a:lumMod val="65000"/>
                    </a:schemeClr>
                  </a:solidFill>
                </a:endParaRPr>
              </a:p>
              <a:p>
                <a:pPr marL="571500" lvl="1" indent="0">
                  <a:buSzPts val="1600"/>
                  <a:buNone/>
                </a:pPr>
                <a:r>
                  <a:rPr lang="en" sz="1400" dirty="0">
                    <a:solidFill>
                      <a:schemeClr val="bg1">
                        <a:lumMod val="65000"/>
                      </a:schemeClr>
                    </a:solidFill>
                  </a:rPr>
                  <a:t>where </a:t>
                </a:r>
                <a:r>
                  <a:rPr lang="en" sz="1400" i="1" dirty="0">
                    <a:solidFill>
                      <a:schemeClr val="bg1">
                        <a:lumMod val="65000"/>
                      </a:schemeClr>
                    </a:solidFill>
                    <a:latin typeface="Symbol"/>
                    <a:sym typeface="Symbol"/>
                  </a:rPr>
                  <a:t>y</a:t>
                </a:r>
                <a:r>
                  <a:rPr lang="en" sz="1400" dirty="0">
                    <a:solidFill>
                      <a:schemeClr val="bg1">
                        <a:lumMod val="65000"/>
                      </a:schemeClr>
                    </a:solidFill>
                    <a:latin typeface="Symbol"/>
                    <a:sym typeface="Symbol"/>
                  </a:rPr>
                  <a:t> </a:t>
                </a:r>
                <a:r>
                  <a:rPr lang="en" sz="1400" dirty="0">
                    <a:solidFill>
                      <a:schemeClr val="bg1">
                        <a:lumMod val="65000"/>
                      </a:schemeClr>
                    </a:solidFill>
                  </a:rPr>
                  <a:t>is poloidal flux per radian, </a:t>
                </a:r>
                <a:r>
                  <a:rPr lang="en" sz="1400" i="1" dirty="0">
                    <a:solidFill>
                      <a:schemeClr val="bg1">
                        <a:lumMod val="65000"/>
                      </a:schemeClr>
                    </a:solidFill>
                  </a:rPr>
                  <a:t>p</a:t>
                </a:r>
                <a:r>
                  <a:rPr lang="en" sz="1400" dirty="0">
                    <a:solidFill>
                      <a:schemeClr val="bg1">
                        <a:lumMod val="65000"/>
                      </a:schemeClr>
                    </a:solidFill>
                  </a:rPr>
                  <a:t> is pressure, and </a:t>
                </a:r>
                <a:r>
                  <a:rPr lang="en" sz="1400" i="1" dirty="0">
                    <a:solidFill>
                      <a:schemeClr val="bg1">
                        <a:lumMod val="65000"/>
                      </a:schemeClr>
                    </a:solidFill>
                  </a:rPr>
                  <a:t>F</a:t>
                </a:r>
                <a:r>
                  <a:rPr lang="en" sz="1400" dirty="0">
                    <a:solidFill>
                      <a:schemeClr val="bg1">
                        <a:lumMod val="65000"/>
                      </a:schemeClr>
                    </a:solidFill>
                  </a:rPr>
                  <a:t> = </a:t>
                </a:r>
                <a:r>
                  <a:rPr lang="en" sz="1400" i="1" dirty="0" err="1">
                    <a:solidFill>
                      <a:schemeClr val="bg1">
                        <a:lumMod val="65000"/>
                      </a:schemeClr>
                    </a:solidFill>
                  </a:rPr>
                  <a:t>r•B</a:t>
                </a:r>
                <a:r>
                  <a:rPr lang="en" sz="1400" dirty="0" err="1">
                    <a:solidFill>
                      <a:schemeClr val="bg1">
                        <a:lumMod val="65000"/>
                      </a:schemeClr>
                    </a:solidFill>
                    <a:latin typeface="Symbol"/>
                    <a:sym typeface="Symbol"/>
                  </a:rPr>
                  <a:t>j</a:t>
                </a:r>
                <a:r>
                  <a:rPr lang="en" sz="1400" dirty="0">
                    <a:solidFill>
                      <a:schemeClr val="bg1">
                        <a:lumMod val="65000"/>
                      </a:schemeClr>
                    </a:solidFill>
                  </a:rPr>
                  <a:t>  (</a:t>
                </a:r>
                <a:r>
                  <a:rPr lang="en" sz="1400" i="1" dirty="0">
                    <a:solidFill>
                      <a:schemeClr val="bg1">
                        <a:lumMod val="65000"/>
                      </a:schemeClr>
                    </a:solidFill>
                  </a:rPr>
                  <a:t>p</a:t>
                </a:r>
                <a:r>
                  <a:rPr lang="en" sz="1400" dirty="0">
                    <a:solidFill>
                      <a:schemeClr val="bg1">
                        <a:lumMod val="65000"/>
                      </a:schemeClr>
                    </a:solidFill>
                  </a:rPr>
                  <a:t>, </a:t>
                </a:r>
                <a:r>
                  <a:rPr lang="en" sz="1400" i="1" dirty="0">
                    <a:solidFill>
                      <a:schemeClr val="bg1">
                        <a:lumMod val="65000"/>
                      </a:schemeClr>
                    </a:solidFill>
                  </a:rPr>
                  <a:t>F</a:t>
                </a:r>
                <a:r>
                  <a:rPr lang="en" sz="1400" dirty="0">
                    <a:solidFill>
                      <a:schemeClr val="bg1">
                        <a:lumMod val="65000"/>
                      </a:schemeClr>
                    </a:solidFill>
                  </a:rPr>
                  <a:t> are functions of </a:t>
                </a:r>
                <a14:m>
                  <m:oMath xmlns:m="http://schemas.openxmlformats.org/officeDocument/2006/math">
                    <m:r>
                      <a:rPr lang="en" sz="1400" i="1">
                        <a:solidFill>
                          <a:schemeClr val="bg1">
                            <a:lumMod val="65000"/>
                          </a:schemeClr>
                        </a:solidFill>
                        <a:latin typeface="Cambria Math" panose="02040503050406030204" pitchFamily="18" charset="0"/>
                        <a:ea typeface="Cambria Math" panose="02040503050406030204" pitchFamily="18" charset="0"/>
                        <a:sym typeface="Symbol"/>
                      </a:rPr>
                      <m:t>𝜓</m:t>
                    </m:r>
                  </m:oMath>
                </a14:m>
                <a:r>
                  <a:rPr lang="en" sz="1400" dirty="0">
                    <a:solidFill>
                      <a:schemeClr val="bg1">
                        <a:lumMod val="65000"/>
                      </a:schemeClr>
                    </a:solidFill>
                  </a:rPr>
                  <a:t>)</a:t>
                </a:r>
              </a:p>
              <a:p>
                <a:pPr indent="-330200">
                  <a:buSzPts val="1600"/>
                </a:pPr>
                <a:r>
                  <a:rPr lang="en" sz="1600" dirty="0">
                    <a:solidFill>
                      <a:schemeClr val="bg1">
                        <a:lumMod val="65000"/>
                      </a:schemeClr>
                    </a:solidFill>
                  </a:rPr>
                  <a:t>Numerical solution in </a:t>
                </a:r>
                <a:r>
                  <a:rPr lang="en" sz="1600" dirty="0" err="1">
                    <a:solidFill>
                      <a:schemeClr val="bg1">
                        <a:lumMod val="65000"/>
                      </a:schemeClr>
                    </a:solidFill>
                  </a:rPr>
                  <a:t>GSevolve</a:t>
                </a:r>
                <a:r>
                  <a:rPr lang="en" sz="1600" dirty="0">
                    <a:solidFill>
                      <a:schemeClr val="bg1">
                        <a:lumMod val="65000"/>
                      </a:schemeClr>
                    </a:solidFill>
                  </a:rPr>
                  <a:t> is a matrix of flux values (called </a:t>
                </a:r>
                <a:r>
                  <a:rPr lang="en" sz="1600" dirty="0" err="1">
                    <a:solidFill>
                      <a:schemeClr val="bg1">
                        <a:lumMod val="65000"/>
                      </a:schemeClr>
                    </a:solidFill>
                  </a:rPr>
                  <a:t>psizr</a:t>
                </a:r>
                <a:r>
                  <a:rPr lang="en" sz="1600" dirty="0">
                    <a:solidFill>
                      <a:schemeClr val="bg1">
                        <a:lumMod val="65000"/>
                      </a:schemeClr>
                    </a:solidFill>
                  </a:rPr>
                  <a:t>) on a grid</a:t>
                </a:r>
                <a:endParaRPr lang="en" dirty="0">
                  <a:solidFill>
                    <a:schemeClr val="bg1">
                      <a:lumMod val="65000"/>
                    </a:schemeClr>
                  </a:solidFill>
                </a:endParaRPr>
              </a:p>
              <a:p>
                <a:pPr lvl="1">
                  <a:buSzPts val="1600"/>
                </a:pPr>
                <a:r>
                  <a:rPr lang="en" sz="1400" dirty="0">
                    <a:solidFill>
                      <a:schemeClr val="bg1">
                        <a:lumMod val="65000"/>
                      </a:schemeClr>
                    </a:solidFill>
                  </a:rPr>
                  <a:t>The solution (</a:t>
                </a:r>
                <a:r>
                  <a:rPr lang="en" sz="1400" dirty="0" err="1">
                    <a:solidFill>
                      <a:schemeClr val="bg1">
                        <a:lumMod val="65000"/>
                      </a:schemeClr>
                    </a:solidFill>
                  </a:rPr>
                  <a:t>psizr</a:t>
                </a:r>
                <a:r>
                  <a:rPr lang="en" sz="1400" dirty="0">
                    <a:solidFill>
                      <a:schemeClr val="bg1">
                        <a:lumMod val="65000"/>
                      </a:schemeClr>
                    </a:solidFill>
                  </a:rPr>
                  <a:t>) </a:t>
                </a:r>
                <a:r>
                  <a:rPr lang="en" sz="1400" dirty="0" err="1">
                    <a:solidFill>
                      <a:schemeClr val="bg1">
                        <a:lumMod val="65000"/>
                      </a:schemeClr>
                    </a:solidFill>
                  </a:rPr>
                  <a:t>satisifies</a:t>
                </a:r>
                <a:r>
                  <a:rPr lang="en" sz="1400" dirty="0">
                    <a:solidFill>
                      <a:schemeClr val="bg1">
                        <a:lumMod val="65000"/>
                      </a:schemeClr>
                    </a:solidFill>
                  </a:rPr>
                  <a:t> the Grad-</a:t>
                </a:r>
                <a:r>
                  <a:rPr lang="en" sz="1400" dirty="0" err="1">
                    <a:solidFill>
                      <a:schemeClr val="bg1">
                        <a:lumMod val="65000"/>
                      </a:schemeClr>
                    </a:solidFill>
                  </a:rPr>
                  <a:t>Shafranov</a:t>
                </a:r>
                <a:r>
                  <a:rPr lang="en" sz="1400" dirty="0">
                    <a:solidFill>
                      <a:schemeClr val="bg1">
                        <a:lumMod val="65000"/>
                      </a:schemeClr>
                    </a:solidFill>
                  </a:rPr>
                  <a:t> equation with spatial derivatives approximated using differences between adjacent points on the grid</a:t>
                </a:r>
              </a:p>
              <a:p>
                <a:pPr indent="-330200">
                  <a:buSzPts val="1600"/>
                </a:pPr>
                <a:r>
                  <a:rPr lang="en" sz="1600" dirty="0" err="1">
                    <a:solidFill>
                      <a:schemeClr val="bg1">
                        <a:lumMod val="65000"/>
                      </a:schemeClr>
                    </a:solidFill>
                  </a:rPr>
                  <a:t>GSevolve</a:t>
                </a:r>
                <a:r>
                  <a:rPr lang="en" sz="1600" dirty="0">
                    <a:solidFill>
                      <a:schemeClr val="bg1">
                        <a:lumMod val="65000"/>
                      </a:schemeClr>
                    </a:solidFill>
                  </a:rPr>
                  <a:t> also calculates how solution changes with independent variables</a:t>
                </a:r>
                <a:endParaRPr lang="en" dirty="0">
                  <a:solidFill>
                    <a:schemeClr val="bg1">
                      <a:lumMod val="65000"/>
                    </a:schemeClr>
                  </a:solidFill>
                </a:endParaRPr>
              </a:p>
              <a:p>
                <a:pPr lvl="1">
                  <a:buSzPts val="1600"/>
                </a:pPr>
                <a:r>
                  <a:rPr lang="en" sz="1400" dirty="0">
                    <a:solidFill>
                      <a:schemeClr val="bg1">
                        <a:lumMod val="65000"/>
                      </a:schemeClr>
                    </a:solidFill>
                  </a:rPr>
                  <a:t>All partial derivatives d(</a:t>
                </a:r>
                <a:r>
                  <a:rPr lang="en" sz="1400" dirty="0" err="1">
                    <a:solidFill>
                      <a:schemeClr val="bg1">
                        <a:lumMod val="65000"/>
                      </a:schemeClr>
                    </a:solidFill>
                  </a:rPr>
                  <a:t>psizr</a:t>
                </a:r>
                <a:r>
                  <a:rPr lang="en" sz="1400" dirty="0">
                    <a:solidFill>
                      <a:schemeClr val="bg1">
                        <a:lumMod val="65000"/>
                      </a:schemeClr>
                    </a:solidFill>
                  </a:rPr>
                  <a:t>)/dx are calculated where x = [coil currents; vessel currents; parameters for </a:t>
                </a:r>
                <a:r>
                  <a:rPr lang="en" sz="1400" i="1" dirty="0">
                    <a:solidFill>
                      <a:schemeClr val="bg1">
                        <a:lumMod val="65000"/>
                      </a:schemeClr>
                    </a:solidFill>
                  </a:rPr>
                  <a:t>F</a:t>
                </a:r>
                <a:r>
                  <a:rPr lang="en" sz="1400" dirty="0">
                    <a:solidFill>
                      <a:schemeClr val="bg1">
                        <a:lumMod val="65000"/>
                      </a:schemeClr>
                    </a:solidFill>
                  </a:rPr>
                  <a:t> and </a:t>
                </a:r>
                <a:r>
                  <a:rPr lang="en" sz="1400" i="1" dirty="0">
                    <a:solidFill>
                      <a:schemeClr val="bg1">
                        <a:lumMod val="65000"/>
                      </a:schemeClr>
                    </a:solidFill>
                  </a:rPr>
                  <a:t>p</a:t>
                </a:r>
                <a:r>
                  <a:rPr lang="en" sz="1400" dirty="0">
                    <a:solidFill>
                      <a:schemeClr val="bg1">
                        <a:lumMod val="65000"/>
                      </a:schemeClr>
                    </a:solidFill>
                  </a:rPr>
                  <a:t> as function of </a:t>
                </a:r>
                <a14:m>
                  <m:oMath xmlns:m="http://schemas.openxmlformats.org/officeDocument/2006/math">
                    <m:r>
                      <a:rPr lang="en" sz="1400" i="1">
                        <a:solidFill>
                          <a:schemeClr val="bg1">
                            <a:lumMod val="65000"/>
                          </a:schemeClr>
                        </a:solidFill>
                        <a:latin typeface="Cambria Math" panose="02040503050406030204" pitchFamily="18" charset="0"/>
                        <a:ea typeface="Cambria Math" panose="02040503050406030204" pitchFamily="18" charset="0"/>
                        <a:sym typeface="Symbol"/>
                      </a:rPr>
                      <m:t>𝜓</m:t>
                    </m:r>
                  </m:oMath>
                </a14:m>
                <a:r>
                  <a:rPr lang="en" sz="1400" dirty="0">
                    <a:solidFill>
                      <a:schemeClr val="bg1">
                        <a:lumMod val="65000"/>
                      </a:schemeClr>
                    </a:solidFill>
                  </a:rPr>
                  <a:t>]</a:t>
                </a:r>
              </a:p>
              <a:p>
                <a:pPr indent="-330200">
                  <a:buSzPts val="1600"/>
                </a:pPr>
                <a:r>
                  <a:rPr lang="en" sz="1600" dirty="0"/>
                  <a:t>The evolution of the GS solution then found by solving for dx/</a:t>
                </a:r>
                <a:r>
                  <a:rPr lang="en" sz="1600" dirty="0" err="1"/>
                  <a:t>dt</a:t>
                </a:r>
                <a:r>
                  <a:rPr lang="en" sz="1600" dirty="0"/>
                  <a:t> that satisfies:</a:t>
                </a:r>
                <a:endParaRPr lang="en" dirty="0"/>
              </a:p>
              <a:p>
                <a:pPr lvl="1">
                  <a:buSzPts val="1600"/>
                </a:pPr>
                <a:r>
                  <a:rPr lang="en" sz="1400" b="1" dirty="0">
                    <a:solidFill>
                      <a:srgbClr val="FF0000"/>
                    </a:solidFill>
                  </a:rPr>
                  <a:t>V = R*x + L*dx/</a:t>
                </a:r>
                <a:r>
                  <a:rPr lang="en" sz="1400" b="1" dirty="0" err="1">
                    <a:solidFill>
                      <a:srgbClr val="FF0000"/>
                    </a:solidFill>
                  </a:rPr>
                  <a:t>dt</a:t>
                </a:r>
                <a:r>
                  <a:rPr lang="en" sz="1400" b="1" dirty="0"/>
                  <a:t> </a:t>
                </a:r>
                <a:r>
                  <a:rPr lang="en" sz="1400" dirty="0"/>
                  <a:t>(R = resistance, L = mutual inductances including plasma response)</a:t>
                </a:r>
              </a:p>
              <a:p>
                <a:pPr lvl="1">
                  <a:buSzPts val="1600"/>
                </a:pPr>
                <a:r>
                  <a:rPr lang="en" sz="1400" dirty="0"/>
                  <a:t>For coils this is power supply voltage (</a:t>
                </a:r>
                <a:r>
                  <a:rPr lang="en" sz="1400" b="1" dirty="0" err="1">
                    <a:solidFill>
                      <a:srgbClr val="FF0000"/>
                    </a:solidFill>
                  </a:rPr>
                  <a:t>Vc</a:t>
                </a:r>
                <a:r>
                  <a:rPr lang="en" sz="1400" dirty="0"/>
                  <a:t>) = coil resistance*coil current + induced voltage</a:t>
                </a:r>
              </a:p>
              <a:p>
                <a:pPr lvl="1">
                  <a:buSzPts val="1600"/>
                </a:pPr>
                <a:r>
                  <a:rPr lang="en" sz="1400" dirty="0"/>
                  <a:t>Same type of equations for vessel elements but V = 0</a:t>
                </a:r>
              </a:p>
              <a:p>
                <a:pPr lvl="1">
                  <a:buSzPts val="1600"/>
                </a:pPr>
                <a:r>
                  <a:rPr lang="en" sz="1400" dirty="0"/>
                  <a:t>For the plasma the equations are for flux-surface averaged voltage along field lines (</a:t>
                </a:r>
                <a:r>
                  <a:rPr lang="en" sz="1400" b="1" dirty="0" err="1">
                    <a:solidFill>
                      <a:srgbClr val="FF0000"/>
                    </a:solidFill>
                  </a:rPr>
                  <a:t>Vp</a:t>
                </a:r>
                <a:r>
                  <a:rPr lang="en" sz="1400" dirty="0"/>
                  <a:t>)</a:t>
                </a:r>
                <a:br>
                  <a:rPr lang="en" sz="1400" dirty="0"/>
                </a:br>
                <a:r>
                  <a:rPr lang="en" sz="1400" dirty="0"/>
                  <a:t>and rate of pressure change </a:t>
                </a:r>
                <a:r>
                  <a:rPr lang="en" sz="1400" dirty="0">
                    <a:solidFill>
                      <a:srgbClr val="000000"/>
                    </a:solidFill>
                  </a:rPr>
                  <a:t>(</a:t>
                </a:r>
                <a:r>
                  <a:rPr lang="en" sz="1400" b="1" dirty="0" err="1">
                    <a:solidFill>
                      <a:srgbClr val="FF0000"/>
                    </a:solidFill>
                  </a:rPr>
                  <a:t>dp</a:t>
                </a:r>
                <a:r>
                  <a:rPr lang="en" sz="1400" b="1" dirty="0">
                    <a:solidFill>
                      <a:srgbClr val="FF0000"/>
                    </a:solidFill>
                  </a:rPr>
                  <a:t>/</a:t>
                </a:r>
                <a:r>
                  <a:rPr lang="en" sz="1400" b="1" dirty="0" err="1">
                    <a:solidFill>
                      <a:srgbClr val="FF0000"/>
                    </a:solidFill>
                  </a:rPr>
                  <a:t>dt</a:t>
                </a:r>
                <a:r>
                  <a:rPr lang="en" sz="1400" dirty="0"/>
                  <a:t>) at several minor radii</a:t>
                </a:r>
              </a:p>
              <a:p>
                <a:pPr indent="-330200">
                  <a:buSzPts val="1600"/>
                </a:pPr>
                <a:endParaRPr lang="en" sz="1600" dirty="0"/>
              </a:p>
              <a:p>
                <a:pPr indent="-330200">
                  <a:buSzPts val="1600"/>
                </a:pPr>
                <a:endParaRPr lang="en" sz="1600" dirty="0"/>
              </a:p>
              <a:p>
                <a:pPr marL="127000" indent="0">
                  <a:buSzPts val="1600"/>
                  <a:buNone/>
                </a:pPr>
                <a:endParaRPr lang="en" sz="1600" dirty="0"/>
              </a:p>
            </p:txBody>
          </p:sp>
        </mc:Choice>
        <mc:Fallback xmlns="">
          <p:sp>
            <p:nvSpPr>
              <p:cNvPr id="71" name="Google Shape;71;p15"/>
              <p:cNvSpPr txBox="1">
                <a:spLocks noGrp="1" noRot="1" noChangeAspect="1" noMove="1" noResize="1" noEditPoints="1" noAdjustHandles="1" noChangeArrowheads="1" noChangeShapeType="1" noTextEdit="1"/>
              </p:cNvSpPr>
              <p:nvPr>
                <p:ph type="body" idx="1"/>
              </p:nvPr>
            </p:nvSpPr>
            <p:spPr>
              <a:xfrm>
                <a:off x="3550" y="702709"/>
                <a:ext cx="8928877" cy="4229081"/>
              </a:xfrm>
              <a:prstGeom prst="rect">
                <a:avLst/>
              </a:prstGeom>
              <a:blipFill>
                <a:blip r:embed="rId3"/>
                <a:stretch>
                  <a:fillRect b="-2695"/>
                </a:stretch>
              </a:blipFill>
            </p:spPr>
            <p:txBody>
              <a:bodyPr/>
              <a:lstStyle/>
              <a:p>
                <a:r>
                  <a:rPr lang="en-US">
                    <a:noFill/>
                  </a:rPr>
                  <a:t> </a:t>
                </a:r>
              </a:p>
            </p:txBody>
          </p:sp>
        </mc:Fallback>
      </mc:AlternateContent>
      <p:pic>
        <p:nvPicPr>
          <p:cNvPr id="7" name="Graphic 7" descr="b06466a4d0fb1e0fce578697927253c4fd5bf917.svg">
            <a:extLst>
              <a:ext uri="{FF2B5EF4-FFF2-40B4-BE49-F238E27FC236}">
                <a16:creationId xmlns:a16="http://schemas.microsoft.com/office/drawing/2014/main" xmlns="" id="{A71C305B-465B-F6DB-DC7E-713FCFFFE8E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4287" y="1060854"/>
            <a:ext cx="3406873" cy="473113"/>
          </a:xfrm>
          <a:prstGeom prst="rect">
            <a:avLst/>
          </a:prstGeom>
        </p:spPr>
      </p:pic>
      <p:sp>
        <p:nvSpPr>
          <p:cNvPr id="11" name="Google Shape;67;p15">
            <a:extLst>
              <a:ext uri="{FF2B5EF4-FFF2-40B4-BE49-F238E27FC236}">
                <a16:creationId xmlns:a16="http://schemas.microsoft.com/office/drawing/2014/main" xmlns="" id="{B0D80FA2-1D97-5E4C-8B3D-0EFBCE7237BB}"/>
              </a:ext>
            </a:extLst>
          </p:cNvPr>
          <p:cNvSpPr txBox="1">
            <a:spLocks noGrp="1"/>
          </p:cNvSpPr>
          <p:nvPr>
            <p:ph type="title"/>
          </p:nvPr>
        </p:nvSpPr>
        <p:spPr>
          <a:xfrm>
            <a:off x="67349" y="15498"/>
            <a:ext cx="8599800" cy="648704"/>
          </a:xfrm>
          <a:prstGeom prst="rect">
            <a:avLst/>
          </a:prstGeom>
        </p:spPr>
        <p:txBody>
          <a:bodyPr spcFirstLastPara="1" wrap="square" lIns="91425" tIns="45700" rIns="91425" bIns="45700" anchor="ctr" anchorCtr="0">
            <a:noAutofit/>
          </a:bodyPr>
          <a:lstStyle/>
          <a:p>
            <a:r>
              <a:rPr lang="en" dirty="0"/>
              <a:t>The </a:t>
            </a:r>
            <a:r>
              <a:rPr lang="en" dirty="0" err="1"/>
              <a:t>GSevolve</a:t>
            </a:r>
            <a:r>
              <a:rPr lang="en" dirty="0"/>
              <a:t> module evolves the Grad-</a:t>
            </a:r>
            <a:r>
              <a:rPr lang="en" dirty="0" err="1"/>
              <a:t>Shafranov</a:t>
            </a:r>
            <a:r>
              <a:rPr lang="en" dirty="0"/>
              <a:t> equation</a:t>
            </a:r>
          </a:p>
          <a:p>
            <a:r>
              <a:rPr lang="en" dirty="0"/>
              <a:t>(Fusion Engineering &amp; Design, 2019 Vol 146, part B, pages 2361-2365)</a:t>
            </a:r>
          </a:p>
        </p:txBody>
      </p:sp>
    </p:spTree>
    <p:extLst>
      <p:ext uri="{BB962C8B-B14F-4D97-AF65-F5344CB8AC3E}">
        <p14:creationId xmlns:p14="http://schemas.microsoft.com/office/powerpoint/2010/main" val="417351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02230" y="-35833"/>
            <a:ext cx="8912173" cy="738768"/>
          </a:xfrm>
          <a:prstGeom prst="rect">
            <a:avLst/>
          </a:prstGeom>
        </p:spPr>
        <p:txBody>
          <a:bodyPr spcFirstLastPara="1" wrap="square" lIns="91425" tIns="45700" rIns="91425" bIns="45700" anchor="ctr" anchorCtr="0">
            <a:noAutofit/>
          </a:bodyPr>
          <a:lstStyle/>
          <a:p>
            <a:r>
              <a:rPr lang="en"/>
              <a:t>Subsystem Diagnostics simulates measured signals</a:t>
            </a:r>
          </a:p>
        </p:txBody>
      </p:sp>
      <p:sp>
        <p:nvSpPr>
          <p:cNvPr id="71" name="Google Shape;71;p15"/>
          <p:cNvSpPr txBox="1">
            <a:spLocks noGrp="1"/>
          </p:cNvSpPr>
          <p:nvPr>
            <p:ph type="body" idx="1"/>
          </p:nvPr>
        </p:nvSpPr>
        <p:spPr>
          <a:xfrm>
            <a:off x="34018" y="737911"/>
            <a:ext cx="3904044" cy="4129984"/>
          </a:xfrm>
          <a:prstGeom prst="rect">
            <a:avLst/>
          </a:prstGeom>
        </p:spPr>
        <p:txBody>
          <a:bodyPr spcFirstLastPara="1" wrap="square" lIns="91425" tIns="45700" rIns="91425" bIns="45700" anchor="t" anchorCtr="0">
            <a:noAutofit/>
          </a:bodyPr>
          <a:lstStyle/>
          <a:p>
            <a:pPr marL="412750" indent="-285750">
              <a:buSzPts val="1600"/>
            </a:pPr>
            <a:r>
              <a:rPr lang="en" sz="1600" dirty="0" err="1">
                <a:solidFill>
                  <a:schemeClr val="tx1"/>
                </a:solidFill>
              </a:rPr>
              <a:t>GSevolve</a:t>
            </a:r>
            <a:r>
              <a:rPr lang="en" sz="1600" dirty="0">
                <a:solidFill>
                  <a:schemeClr val="tx1"/>
                </a:solidFill>
              </a:rPr>
              <a:t> configured to produce all that is measured with flux loops and B probes (e.g. difference between two loops)</a:t>
            </a:r>
          </a:p>
          <a:p>
            <a:pPr lvl="1">
              <a:buSzPts val="1600"/>
            </a:pPr>
            <a:r>
              <a:rPr lang="en" sz="1400" dirty="0">
                <a:solidFill>
                  <a:schemeClr val="tx1"/>
                </a:solidFill>
              </a:rPr>
              <a:t>signals that correspond to point names are simply selected in the </a:t>
            </a:r>
            <a:r>
              <a:rPr lang="en" sz="1400" dirty="0" err="1">
                <a:solidFill>
                  <a:schemeClr val="tx1"/>
                </a:solidFill>
              </a:rPr>
              <a:t>GSevolve</a:t>
            </a:r>
            <a:r>
              <a:rPr lang="en" sz="1400" dirty="0">
                <a:solidFill>
                  <a:schemeClr val="tx1"/>
                </a:solidFill>
              </a:rPr>
              <a:t> output vector</a:t>
            </a:r>
            <a:endParaRPr lang="en-US" sz="1400" dirty="0">
              <a:solidFill>
                <a:schemeClr val="tx1"/>
              </a:solidFill>
            </a:endParaRPr>
          </a:p>
          <a:p>
            <a:pPr lvl="2">
              <a:buSzPts val="1600"/>
            </a:pPr>
            <a:r>
              <a:rPr lang="en" sz="1200" dirty="0">
                <a:solidFill>
                  <a:schemeClr val="tx1"/>
                </a:solidFill>
              </a:rPr>
              <a:t>it = toroidal field coil current</a:t>
            </a:r>
          </a:p>
          <a:p>
            <a:pPr lvl="2">
              <a:buSzPts val="1600"/>
            </a:pPr>
            <a:r>
              <a:rPr lang="en" sz="1200" dirty="0" err="1">
                <a:solidFill>
                  <a:schemeClr val="tx1"/>
                </a:solidFill>
              </a:rPr>
              <a:t>ic</a:t>
            </a:r>
            <a:r>
              <a:rPr lang="en" sz="1200" dirty="0">
                <a:solidFill>
                  <a:schemeClr val="tx1"/>
                </a:solidFill>
              </a:rPr>
              <a:t> = OH, PF coil currents</a:t>
            </a:r>
          </a:p>
          <a:p>
            <a:pPr lvl="2">
              <a:buSzPts val="1600"/>
            </a:pPr>
            <a:r>
              <a:rPr lang="en" sz="1200" dirty="0" err="1">
                <a:solidFill>
                  <a:schemeClr val="tx1"/>
                </a:solidFill>
              </a:rPr>
              <a:t>fl</a:t>
            </a:r>
            <a:r>
              <a:rPr lang="en" sz="1200" dirty="0">
                <a:solidFill>
                  <a:schemeClr val="tx1"/>
                </a:solidFill>
              </a:rPr>
              <a:t> = flux loops</a:t>
            </a:r>
          </a:p>
          <a:p>
            <a:pPr lvl="2">
              <a:buSzPts val="1600"/>
            </a:pPr>
            <a:r>
              <a:rPr lang="en" sz="1200" dirty="0">
                <a:solidFill>
                  <a:schemeClr val="tx1"/>
                </a:solidFill>
              </a:rPr>
              <a:t>lv = voltage loops</a:t>
            </a:r>
          </a:p>
          <a:p>
            <a:pPr lvl="2">
              <a:buSzPts val="1600"/>
            </a:pPr>
            <a:r>
              <a:rPr lang="en" sz="1200" dirty="0">
                <a:solidFill>
                  <a:schemeClr val="tx1"/>
                </a:solidFill>
              </a:rPr>
              <a:t>bp = B probes</a:t>
            </a:r>
          </a:p>
          <a:p>
            <a:pPr lvl="2">
              <a:buSzPts val="1600"/>
            </a:pPr>
            <a:r>
              <a:rPr lang="en" sz="1200" dirty="0">
                <a:solidFill>
                  <a:schemeClr val="tx1"/>
                </a:solidFill>
              </a:rPr>
              <a:t>Ip = Ip estimator</a:t>
            </a:r>
          </a:p>
          <a:p>
            <a:pPr marL="412750" indent="-285750">
              <a:buSzPts val="1600"/>
            </a:pPr>
            <a:r>
              <a:rPr lang="en" sz="1600" dirty="0">
                <a:solidFill>
                  <a:schemeClr val="tx1"/>
                </a:solidFill>
              </a:rPr>
              <a:t>Noise</a:t>
            </a:r>
            <a:r>
              <a:rPr lang="en" sz="1600" b="1" dirty="0">
                <a:solidFill>
                  <a:schemeClr val="tx1"/>
                </a:solidFill>
              </a:rPr>
              <a:t> and drift added</a:t>
            </a:r>
            <a:endParaRPr lang="en" dirty="0">
              <a:solidFill>
                <a:schemeClr val="tx1"/>
              </a:solidFill>
            </a:endParaRPr>
          </a:p>
          <a:p>
            <a:pPr marL="412750" indent="-285750">
              <a:buSzPts val="1600"/>
            </a:pPr>
            <a:r>
              <a:rPr lang="en" sz="1600" dirty="0">
                <a:solidFill>
                  <a:schemeClr val="tx1"/>
                </a:solidFill>
              </a:rPr>
              <a:t>Filtering before digitizing</a:t>
            </a:r>
          </a:p>
          <a:p>
            <a:pPr lvl="1">
              <a:buSzPts val="1600"/>
            </a:pPr>
            <a:endParaRPr lang="en" sz="1400">
              <a:solidFill>
                <a:schemeClr val="tx1"/>
              </a:solidFill>
            </a:endParaRPr>
          </a:p>
          <a:p>
            <a:pPr lvl="1">
              <a:buSzPts val="1600"/>
            </a:pPr>
            <a:endParaRPr lang="en" sz="1400">
              <a:solidFill>
                <a:schemeClr val="tx1"/>
              </a:solidFill>
            </a:endParaRPr>
          </a:p>
          <a:p>
            <a:pPr marL="127000" indent="0">
              <a:buSzPts val="1600"/>
              <a:buNone/>
            </a:pPr>
            <a:endParaRPr lang="en" sz="1600">
              <a:solidFill>
                <a:schemeClr val="tx1"/>
              </a:solidFill>
            </a:endParaRPr>
          </a:p>
          <a:p>
            <a:pPr lvl="1">
              <a:buSzPts val="1600"/>
            </a:pPr>
            <a:endParaRPr lang="en" sz="1400">
              <a:solidFill>
                <a:schemeClr val="tx1"/>
              </a:solidFill>
            </a:endParaRPr>
          </a:p>
          <a:p>
            <a:pPr marL="869950" lvl="1">
              <a:buSzPts val="1600"/>
            </a:pPr>
            <a:endParaRPr lang="en" sz="1400" b="1">
              <a:solidFill>
                <a:schemeClr val="tx1"/>
              </a:solidFill>
            </a:endParaRPr>
          </a:p>
          <a:p>
            <a:pPr marL="869950" lvl="1">
              <a:buSzPts val="1600"/>
            </a:pPr>
            <a:endParaRPr lang="en" sz="1400" b="1">
              <a:solidFill>
                <a:schemeClr val="tx1"/>
              </a:solidFill>
            </a:endParaRPr>
          </a:p>
          <a:p>
            <a:pPr lvl="1">
              <a:buSzPts val="1600"/>
            </a:pPr>
            <a:endParaRPr lang="en" sz="1400" b="1">
              <a:solidFill>
                <a:schemeClr val="tx1"/>
              </a:solidFill>
            </a:endParaRPr>
          </a:p>
          <a:p>
            <a:pPr lvl="1">
              <a:buSzPts val="1600"/>
            </a:pPr>
            <a:endParaRPr lang="en" sz="1000">
              <a:solidFill>
                <a:schemeClr val="tx1"/>
              </a:solidFill>
            </a:endParaRPr>
          </a:p>
          <a:p>
            <a:pPr marL="127000" indent="0">
              <a:buSzPts val="1600"/>
              <a:buNone/>
            </a:pPr>
            <a:endParaRPr lang="en" sz="1600">
              <a:solidFill>
                <a:schemeClr val="tx1"/>
              </a:solidFill>
            </a:endParaRPr>
          </a:p>
        </p:txBody>
      </p:sp>
      <p:pic>
        <p:nvPicPr>
          <p:cNvPr id="3" name="Picture 4" descr="Diagnostics.png">
            <a:extLst>
              <a:ext uri="{FF2B5EF4-FFF2-40B4-BE49-F238E27FC236}">
                <a16:creationId xmlns:a16="http://schemas.microsoft.com/office/drawing/2014/main" xmlns="" id="{3E75F5F0-719F-8863-BF7A-0130CA76E2E5}"/>
              </a:ext>
            </a:extLst>
          </p:cNvPr>
          <p:cNvPicPr>
            <a:picLocks noChangeAspect="1"/>
          </p:cNvPicPr>
          <p:nvPr/>
        </p:nvPicPr>
        <p:blipFill>
          <a:blip r:embed="rId3"/>
          <a:stretch>
            <a:fillRect/>
          </a:stretch>
        </p:blipFill>
        <p:spPr>
          <a:xfrm>
            <a:off x="3939540" y="701394"/>
            <a:ext cx="4648200" cy="3451151"/>
          </a:xfrm>
          <a:prstGeom prst="rect">
            <a:avLst/>
          </a:prstGeom>
        </p:spPr>
      </p:pic>
      <p:pic>
        <p:nvPicPr>
          <p:cNvPr id="5" name="Picture 4">
            <a:extLst>
              <a:ext uri="{FF2B5EF4-FFF2-40B4-BE49-F238E27FC236}">
                <a16:creationId xmlns:a16="http://schemas.microsoft.com/office/drawing/2014/main" xmlns="" id="{CF37D967-1C90-46F5-857E-E3522F3A3553}"/>
              </a:ext>
            </a:extLst>
          </p:cNvPr>
          <p:cNvPicPr>
            <a:picLocks noChangeAspect="1"/>
          </p:cNvPicPr>
          <p:nvPr/>
        </p:nvPicPr>
        <p:blipFill rotWithShape="1">
          <a:blip r:embed="rId4"/>
          <a:srcRect l="2208" t="26210" r="2682" b="35484"/>
          <a:stretch/>
        </p:blipFill>
        <p:spPr>
          <a:xfrm>
            <a:off x="4481672" y="4210785"/>
            <a:ext cx="3764800" cy="752988"/>
          </a:xfrm>
          <a:prstGeom prst="rect">
            <a:avLst/>
          </a:prstGeom>
        </p:spPr>
      </p:pic>
      <p:cxnSp>
        <p:nvCxnSpPr>
          <p:cNvPr id="8" name="Straight Connector 7">
            <a:extLst>
              <a:ext uri="{FF2B5EF4-FFF2-40B4-BE49-F238E27FC236}">
                <a16:creationId xmlns:a16="http://schemas.microsoft.com/office/drawing/2014/main" xmlns="" id="{1F93D52D-A556-4CB3-882F-D9741C1D4A41}"/>
              </a:ext>
            </a:extLst>
          </p:cNvPr>
          <p:cNvCxnSpPr>
            <a:cxnSpLocks/>
          </p:cNvCxnSpPr>
          <p:nvPr/>
        </p:nvCxnSpPr>
        <p:spPr>
          <a:xfrm flipH="1" flipV="1">
            <a:off x="7134644" y="4177229"/>
            <a:ext cx="181069" cy="161513"/>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1C1B55B4-3C49-4BA1-B697-94B3C5360E03}"/>
              </a:ext>
            </a:extLst>
          </p:cNvPr>
          <p:cNvCxnSpPr>
            <a:cxnSpLocks/>
          </p:cNvCxnSpPr>
          <p:nvPr/>
        </p:nvCxnSpPr>
        <p:spPr>
          <a:xfrm flipV="1">
            <a:off x="8026522" y="4174154"/>
            <a:ext cx="194340" cy="16151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4805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84000" y="30996"/>
            <a:ext cx="8599800" cy="613440"/>
          </a:xfrm>
          <a:prstGeom prst="rect">
            <a:avLst/>
          </a:prstGeom>
        </p:spPr>
        <p:txBody>
          <a:bodyPr spcFirstLastPara="1" wrap="square" lIns="91425" tIns="45700" rIns="91425" bIns="45700" anchor="ctr" anchorCtr="0">
            <a:noAutofit/>
          </a:bodyPr>
          <a:lstStyle/>
          <a:p>
            <a:r>
              <a:rPr lang="en" dirty="0"/>
              <a:t>Running a simulation can be as easy as tell it an old shot number, restore PCS settings for that shot, and press "start test shot"</a:t>
            </a:r>
          </a:p>
        </p:txBody>
      </p:sp>
      <p:pic>
        <p:nvPicPr>
          <p:cNvPr id="2" name="Picture 2">
            <a:extLst>
              <a:ext uri="{FF2B5EF4-FFF2-40B4-BE49-F238E27FC236}">
                <a16:creationId xmlns:a16="http://schemas.microsoft.com/office/drawing/2014/main" xmlns="" id="{72EE810C-489C-12FE-1ABA-E3E43DCF6DEA}"/>
              </a:ext>
            </a:extLst>
          </p:cNvPr>
          <p:cNvPicPr>
            <a:picLocks noChangeAspect="1"/>
          </p:cNvPicPr>
          <p:nvPr/>
        </p:nvPicPr>
        <p:blipFill>
          <a:blip r:embed="rId3"/>
          <a:stretch>
            <a:fillRect/>
          </a:stretch>
        </p:blipFill>
        <p:spPr>
          <a:xfrm>
            <a:off x="0" y="681633"/>
            <a:ext cx="7406640" cy="4176473"/>
          </a:xfrm>
          <a:prstGeom prst="rect">
            <a:avLst/>
          </a:prstGeom>
        </p:spPr>
      </p:pic>
      <p:sp>
        <p:nvSpPr>
          <p:cNvPr id="3" name="Oval 2">
            <a:extLst>
              <a:ext uri="{FF2B5EF4-FFF2-40B4-BE49-F238E27FC236}">
                <a16:creationId xmlns:a16="http://schemas.microsoft.com/office/drawing/2014/main" xmlns="" id="{3787D1C2-28A7-590B-3A54-2A53CFC2162F}"/>
              </a:ext>
            </a:extLst>
          </p:cNvPr>
          <p:cNvSpPr/>
          <p:nvPr/>
        </p:nvSpPr>
        <p:spPr>
          <a:xfrm>
            <a:off x="396240" y="3257550"/>
            <a:ext cx="1203960" cy="24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19620D13-2F7E-E04A-1579-219D7F6F1658}"/>
              </a:ext>
            </a:extLst>
          </p:cNvPr>
          <p:cNvSpPr/>
          <p:nvPr/>
        </p:nvSpPr>
        <p:spPr>
          <a:xfrm>
            <a:off x="998220" y="1047750"/>
            <a:ext cx="678180" cy="24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5731899-4F64-6E79-2E82-34AA5D8791BA}"/>
              </a:ext>
            </a:extLst>
          </p:cNvPr>
          <p:cNvSpPr txBox="1"/>
          <p:nvPr/>
        </p:nvSpPr>
        <p:spPr>
          <a:xfrm>
            <a:off x="6591300" y="861060"/>
            <a:ext cx="2395783" cy="923330"/>
          </a:xfrm>
          <a:prstGeom prst="rect">
            <a:avLst/>
          </a:prstGeom>
          <a:solidFill>
            <a:schemeClr val="accent1">
              <a:lumMod val="20000"/>
              <a:lumOff val="80000"/>
            </a:schemeClr>
          </a:solid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rPr>
              <a:t>Available on </a:t>
            </a:r>
            <a:endParaRPr lang="en-US">
              <a:solidFill>
                <a:schemeClr val="tx1"/>
              </a:solidFill>
            </a:endParaRPr>
          </a:p>
          <a:p>
            <a:r>
              <a:rPr lang="en-US" sz="1800" b="1">
                <a:solidFill>
                  <a:schemeClr val="tx1"/>
                </a:solidFill>
              </a:rPr>
              <a:t>PPPL: portal (soon)</a:t>
            </a:r>
            <a:endParaRPr lang="en-US">
              <a:solidFill>
                <a:schemeClr val="tx1"/>
              </a:solidFill>
            </a:endParaRPr>
          </a:p>
          <a:p>
            <a:r>
              <a:rPr lang="en-US" sz="1800" b="1">
                <a:solidFill>
                  <a:schemeClr val="tx1"/>
                </a:solidFill>
              </a:rPr>
              <a:t>GA: iris</a:t>
            </a:r>
          </a:p>
        </p:txBody>
      </p:sp>
    </p:spTree>
    <p:extLst>
      <p:ext uri="{BB962C8B-B14F-4D97-AF65-F5344CB8AC3E}">
        <p14:creationId xmlns:p14="http://schemas.microsoft.com/office/powerpoint/2010/main" val="48871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2">
            <a:extLst>
              <a:ext uri="{FF2B5EF4-FFF2-40B4-BE49-F238E27FC236}">
                <a16:creationId xmlns:a16="http://schemas.microsoft.com/office/drawing/2014/main" xmlns="" id="{72EE810C-489C-12FE-1ABA-E3E43DCF6DEA}"/>
              </a:ext>
            </a:extLst>
          </p:cNvPr>
          <p:cNvPicPr>
            <a:picLocks noChangeAspect="1"/>
          </p:cNvPicPr>
          <p:nvPr/>
        </p:nvPicPr>
        <p:blipFill>
          <a:blip r:embed="rId3"/>
          <a:stretch>
            <a:fillRect/>
          </a:stretch>
        </p:blipFill>
        <p:spPr>
          <a:xfrm>
            <a:off x="0" y="681633"/>
            <a:ext cx="7406640" cy="4176473"/>
          </a:xfrm>
          <a:prstGeom prst="rect">
            <a:avLst/>
          </a:prstGeom>
        </p:spPr>
      </p:pic>
      <p:sp>
        <p:nvSpPr>
          <p:cNvPr id="3" name="Oval 2">
            <a:extLst>
              <a:ext uri="{FF2B5EF4-FFF2-40B4-BE49-F238E27FC236}">
                <a16:creationId xmlns:a16="http://schemas.microsoft.com/office/drawing/2014/main" xmlns="" id="{3787D1C2-28A7-590B-3A54-2A53CFC2162F}"/>
              </a:ext>
            </a:extLst>
          </p:cNvPr>
          <p:cNvSpPr/>
          <p:nvPr/>
        </p:nvSpPr>
        <p:spPr>
          <a:xfrm>
            <a:off x="396240" y="3257550"/>
            <a:ext cx="1203960" cy="24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19620D13-2F7E-E04A-1579-219D7F6F1658}"/>
              </a:ext>
            </a:extLst>
          </p:cNvPr>
          <p:cNvSpPr/>
          <p:nvPr/>
        </p:nvSpPr>
        <p:spPr>
          <a:xfrm>
            <a:off x="998220" y="1047750"/>
            <a:ext cx="678180" cy="24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C8FA3931-4FE9-8A97-0037-35F72B4711C9}"/>
              </a:ext>
            </a:extLst>
          </p:cNvPr>
          <p:cNvPicPr>
            <a:picLocks noChangeAspect="1"/>
          </p:cNvPicPr>
          <p:nvPr/>
        </p:nvPicPr>
        <p:blipFill>
          <a:blip r:embed="rId4"/>
          <a:stretch>
            <a:fillRect/>
          </a:stretch>
        </p:blipFill>
        <p:spPr>
          <a:xfrm>
            <a:off x="2674620" y="661273"/>
            <a:ext cx="2815590" cy="3131345"/>
          </a:xfrm>
          <a:prstGeom prst="rect">
            <a:avLst/>
          </a:prstGeom>
        </p:spPr>
      </p:pic>
      <p:cxnSp>
        <p:nvCxnSpPr>
          <p:cNvPr id="6" name="Straight Arrow Connector 5">
            <a:extLst>
              <a:ext uri="{FF2B5EF4-FFF2-40B4-BE49-F238E27FC236}">
                <a16:creationId xmlns:a16="http://schemas.microsoft.com/office/drawing/2014/main" xmlns="" id="{82A97B96-1F46-AA75-18C2-4C2FC44A738D}"/>
              </a:ext>
            </a:extLst>
          </p:cNvPr>
          <p:cNvCxnSpPr/>
          <p:nvPr/>
        </p:nvCxnSpPr>
        <p:spPr>
          <a:xfrm flipH="1">
            <a:off x="4577715" y="1952625"/>
            <a:ext cx="1181100" cy="1447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xmlns="" id="{4A05AE9E-B1C0-9EB9-8766-3180C9E75274}"/>
              </a:ext>
            </a:extLst>
          </p:cNvPr>
          <p:cNvSpPr txBox="1"/>
          <p:nvPr/>
        </p:nvSpPr>
        <p:spPr>
          <a:xfrm>
            <a:off x="5631180" y="1432560"/>
            <a:ext cx="1775460" cy="646331"/>
          </a:xfrm>
          <a:prstGeom prst="rect">
            <a:avLst/>
          </a:prstGeom>
          <a:solidFill>
            <a:schemeClr val="accent1">
              <a:lumMod val="20000"/>
              <a:lumOff val="80000"/>
            </a:schemeClr>
          </a:solid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rPr>
              <a:t>And watch it in real time</a:t>
            </a:r>
          </a:p>
        </p:txBody>
      </p:sp>
      <p:sp>
        <p:nvSpPr>
          <p:cNvPr id="11" name="Google Shape;67;p15">
            <a:extLst>
              <a:ext uri="{FF2B5EF4-FFF2-40B4-BE49-F238E27FC236}">
                <a16:creationId xmlns:a16="http://schemas.microsoft.com/office/drawing/2014/main" xmlns="" id="{596C8F41-787B-BE46-998B-EF93EBF256E6}"/>
              </a:ext>
            </a:extLst>
          </p:cNvPr>
          <p:cNvSpPr txBox="1">
            <a:spLocks noGrp="1"/>
          </p:cNvSpPr>
          <p:nvPr>
            <p:ph type="title"/>
          </p:nvPr>
        </p:nvSpPr>
        <p:spPr>
          <a:xfrm>
            <a:off x="84000" y="30996"/>
            <a:ext cx="8599800" cy="613440"/>
          </a:xfrm>
          <a:prstGeom prst="rect">
            <a:avLst/>
          </a:prstGeom>
        </p:spPr>
        <p:txBody>
          <a:bodyPr spcFirstLastPara="1" wrap="square" lIns="91425" tIns="45700" rIns="91425" bIns="45700" anchor="ctr" anchorCtr="0">
            <a:noAutofit/>
          </a:bodyPr>
          <a:lstStyle/>
          <a:p>
            <a:r>
              <a:rPr lang="en" dirty="0"/>
              <a:t>Running a simulation can be as easy as tell it an old shot number, restore PCS settings for that shot, and press "start test shot"</a:t>
            </a:r>
          </a:p>
        </p:txBody>
      </p:sp>
    </p:spTree>
    <p:extLst>
      <p:ext uri="{BB962C8B-B14F-4D97-AF65-F5344CB8AC3E}">
        <p14:creationId xmlns:p14="http://schemas.microsoft.com/office/powerpoint/2010/main" val="131483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2">
            <a:extLst>
              <a:ext uri="{FF2B5EF4-FFF2-40B4-BE49-F238E27FC236}">
                <a16:creationId xmlns:a16="http://schemas.microsoft.com/office/drawing/2014/main" xmlns="" id="{72EE810C-489C-12FE-1ABA-E3E43DCF6DEA}"/>
              </a:ext>
            </a:extLst>
          </p:cNvPr>
          <p:cNvPicPr>
            <a:picLocks noChangeAspect="1"/>
          </p:cNvPicPr>
          <p:nvPr/>
        </p:nvPicPr>
        <p:blipFill>
          <a:blip r:embed="rId3"/>
          <a:stretch>
            <a:fillRect/>
          </a:stretch>
        </p:blipFill>
        <p:spPr>
          <a:xfrm>
            <a:off x="0" y="681633"/>
            <a:ext cx="7406640" cy="4176473"/>
          </a:xfrm>
          <a:prstGeom prst="rect">
            <a:avLst/>
          </a:prstGeom>
        </p:spPr>
      </p:pic>
      <p:sp>
        <p:nvSpPr>
          <p:cNvPr id="3" name="Oval 2">
            <a:extLst>
              <a:ext uri="{FF2B5EF4-FFF2-40B4-BE49-F238E27FC236}">
                <a16:creationId xmlns:a16="http://schemas.microsoft.com/office/drawing/2014/main" xmlns="" id="{3787D1C2-28A7-590B-3A54-2A53CFC2162F}"/>
              </a:ext>
            </a:extLst>
          </p:cNvPr>
          <p:cNvSpPr/>
          <p:nvPr/>
        </p:nvSpPr>
        <p:spPr>
          <a:xfrm>
            <a:off x="396240" y="3257550"/>
            <a:ext cx="1203960" cy="24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19620D13-2F7E-E04A-1579-219D7F6F1658}"/>
              </a:ext>
            </a:extLst>
          </p:cNvPr>
          <p:cNvSpPr/>
          <p:nvPr/>
        </p:nvSpPr>
        <p:spPr>
          <a:xfrm>
            <a:off x="998220" y="1047750"/>
            <a:ext cx="678180" cy="24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C8FA3931-4FE9-8A97-0037-35F72B4711C9}"/>
              </a:ext>
            </a:extLst>
          </p:cNvPr>
          <p:cNvPicPr>
            <a:picLocks noChangeAspect="1"/>
          </p:cNvPicPr>
          <p:nvPr/>
        </p:nvPicPr>
        <p:blipFill>
          <a:blip r:embed="rId4"/>
          <a:stretch>
            <a:fillRect/>
          </a:stretch>
        </p:blipFill>
        <p:spPr>
          <a:xfrm>
            <a:off x="2674620" y="661273"/>
            <a:ext cx="2815590" cy="3131345"/>
          </a:xfrm>
          <a:prstGeom prst="rect">
            <a:avLst/>
          </a:prstGeom>
        </p:spPr>
      </p:pic>
      <p:pic>
        <p:nvPicPr>
          <p:cNvPr id="8" name="Picture 8">
            <a:extLst>
              <a:ext uri="{FF2B5EF4-FFF2-40B4-BE49-F238E27FC236}">
                <a16:creationId xmlns:a16="http://schemas.microsoft.com/office/drawing/2014/main" xmlns="" id="{A57F28E3-E3FC-3C0E-1D9E-E3C785D8C953}"/>
              </a:ext>
            </a:extLst>
          </p:cNvPr>
          <p:cNvPicPr>
            <a:picLocks noChangeAspect="1"/>
          </p:cNvPicPr>
          <p:nvPr/>
        </p:nvPicPr>
        <p:blipFill>
          <a:blip r:embed="rId5"/>
          <a:stretch>
            <a:fillRect/>
          </a:stretch>
        </p:blipFill>
        <p:spPr>
          <a:xfrm>
            <a:off x="2674620" y="663082"/>
            <a:ext cx="2815590" cy="3127727"/>
          </a:xfrm>
          <a:prstGeom prst="rect">
            <a:avLst/>
          </a:prstGeom>
        </p:spPr>
      </p:pic>
      <p:cxnSp>
        <p:nvCxnSpPr>
          <p:cNvPr id="6" name="Straight Arrow Connector 5">
            <a:extLst>
              <a:ext uri="{FF2B5EF4-FFF2-40B4-BE49-F238E27FC236}">
                <a16:creationId xmlns:a16="http://schemas.microsoft.com/office/drawing/2014/main" xmlns="" id="{82A97B96-1F46-AA75-18C2-4C2FC44A738D}"/>
              </a:ext>
            </a:extLst>
          </p:cNvPr>
          <p:cNvCxnSpPr/>
          <p:nvPr/>
        </p:nvCxnSpPr>
        <p:spPr>
          <a:xfrm flipH="1">
            <a:off x="4577715" y="1952625"/>
            <a:ext cx="1181100" cy="1447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xmlns="" id="{4A05AE9E-B1C0-9EB9-8766-3180C9E75274}"/>
              </a:ext>
            </a:extLst>
          </p:cNvPr>
          <p:cNvSpPr txBox="1"/>
          <p:nvPr/>
        </p:nvSpPr>
        <p:spPr>
          <a:xfrm>
            <a:off x="5631180" y="1432560"/>
            <a:ext cx="1775460" cy="646331"/>
          </a:xfrm>
          <a:prstGeom prst="rect">
            <a:avLst/>
          </a:prstGeom>
          <a:solidFill>
            <a:schemeClr val="accent1">
              <a:lumMod val="20000"/>
              <a:lumOff val="80000"/>
            </a:schemeClr>
          </a:solid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rPr>
              <a:t>And watch it in real time</a:t>
            </a:r>
          </a:p>
        </p:txBody>
      </p:sp>
      <p:sp>
        <p:nvSpPr>
          <p:cNvPr id="12" name="Google Shape;67;p15">
            <a:extLst>
              <a:ext uri="{FF2B5EF4-FFF2-40B4-BE49-F238E27FC236}">
                <a16:creationId xmlns:a16="http://schemas.microsoft.com/office/drawing/2014/main" xmlns="" id="{1C5F7B7F-F11C-E447-8DEE-279C8679EA25}"/>
              </a:ext>
            </a:extLst>
          </p:cNvPr>
          <p:cNvSpPr txBox="1">
            <a:spLocks noGrp="1"/>
          </p:cNvSpPr>
          <p:nvPr>
            <p:ph type="title"/>
          </p:nvPr>
        </p:nvSpPr>
        <p:spPr>
          <a:xfrm>
            <a:off x="84000" y="30996"/>
            <a:ext cx="8599800" cy="613440"/>
          </a:xfrm>
          <a:prstGeom prst="rect">
            <a:avLst/>
          </a:prstGeom>
        </p:spPr>
        <p:txBody>
          <a:bodyPr spcFirstLastPara="1" wrap="square" lIns="91425" tIns="45700" rIns="91425" bIns="45700" anchor="ctr" anchorCtr="0">
            <a:noAutofit/>
          </a:bodyPr>
          <a:lstStyle/>
          <a:p>
            <a:r>
              <a:rPr lang="en" dirty="0"/>
              <a:t>Running a simulation can be as easy as tell it an old shot number, restore PCS settings for that shot, and press "start test shot"</a:t>
            </a:r>
          </a:p>
        </p:txBody>
      </p:sp>
    </p:spTree>
    <p:extLst>
      <p:ext uri="{BB962C8B-B14F-4D97-AF65-F5344CB8AC3E}">
        <p14:creationId xmlns:p14="http://schemas.microsoft.com/office/powerpoint/2010/main" val="470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2">
            <a:extLst>
              <a:ext uri="{FF2B5EF4-FFF2-40B4-BE49-F238E27FC236}">
                <a16:creationId xmlns:a16="http://schemas.microsoft.com/office/drawing/2014/main" xmlns="" id="{72EE810C-489C-12FE-1ABA-E3E43DCF6DEA}"/>
              </a:ext>
            </a:extLst>
          </p:cNvPr>
          <p:cNvPicPr>
            <a:picLocks noChangeAspect="1"/>
          </p:cNvPicPr>
          <p:nvPr/>
        </p:nvPicPr>
        <p:blipFill>
          <a:blip r:embed="rId3"/>
          <a:stretch>
            <a:fillRect/>
          </a:stretch>
        </p:blipFill>
        <p:spPr>
          <a:xfrm>
            <a:off x="0" y="681633"/>
            <a:ext cx="7406640" cy="4176473"/>
          </a:xfrm>
          <a:prstGeom prst="rect">
            <a:avLst/>
          </a:prstGeom>
        </p:spPr>
      </p:pic>
      <p:sp>
        <p:nvSpPr>
          <p:cNvPr id="3" name="Oval 2">
            <a:extLst>
              <a:ext uri="{FF2B5EF4-FFF2-40B4-BE49-F238E27FC236}">
                <a16:creationId xmlns:a16="http://schemas.microsoft.com/office/drawing/2014/main" xmlns="" id="{3787D1C2-28A7-590B-3A54-2A53CFC2162F}"/>
              </a:ext>
            </a:extLst>
          </p:cNvPr>
          <p:cNvSpPr/>
          <p:nvPr/>
        </p:nvSpPr>
        <p:spPr>
          <a:xfrm>
            <a:off x="396240" y="3257550"/>
            <a:ext cx="1203960" cy="24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19620D13-2F7E-E04A-1579-219D7F6F1658}"/>
              </a:ext>
            </a:extLst>
          </p:cNvPr>
          <p:cNvSpPr/>
          <p:nvPr/>
        </p:nvSpPr>
        <p:spPr>
          <a:xfrm>
            <a:off x="998220" y="1047750"/>
            <a:ext cx="678180" cy="24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C8FA3931-4FE9-8A97-0037-35F72B4711C9}"/>
              </a:ext>
            </a:extLst>
          </p:cNvPr>
          <p:cNvPicPr>
            <a:picLocks noChangeAspect="1"/>
          </p:cNvPicPr>
          <p:nvPr/>
        </p:nvPicPr>
        <p:blipFill>
          <a:blip r:embed="rId4"/>
          <a:stretch>
            <a:fillRect/>
          </a:stretch>
        </p:blipFill>
        <p:spPr>
          <a:xfrm>
            <a:off x="2674620" y="661273"/>
            <a:ext cx="2815590" cy="3131345"/>
          </a:xfrm>
          <a:prstGeom prst="rect">
            <a:avLst/>
          </a:prstGeom>
        </p:spPr>
      </p:pic>
      <p:pic>
        <p:nvPicPr>
          <p:cNvPr id="9" name="Picture 9">
            <a:extLst>
              <a:ext uri="{FF2B5EF4-FFF2-40B4-BE49-F238E27FC236}">
                <a16:creationId xmlns:a16="http://schemas.microsoft.com/office/drawing/2014/main" xmlns="" id="{B0AB7632-6590-1804-28AA-FE73A7A2255E}"/>
              </a:ext>
            </a:extLst>
          </p:cNvPr>
          <p:cNvPicPr>
            <a:picLocks noChangeAspect="1"/>
          </p:cNvPicPr>
          <p:nvPr/>
        </p:nvPicPr>
        <p:blipFill>
          <a:blip r:embed="rId5"/>
          <a:stretch>
            <a:fillRect/>
          </a:stretch>
        </p:blipFill>
        <p:spPr>
          <a:xfrm>
            <a:off x="2674728" y="661971"/>
            <a:ext cx="2805202" cy="3134836"/>
          </a:xfrm>
          <a:prstGeom prst="rect">
            <a:avLst/>
          </a:prstGeom>
        </p:spPr>
      </p:pic>
      <p:cxnSp>
        <p:nvCxnSpPr>
          <p:cNvPr id="6" name="Straight Arrow Connector 5">
            <a:extLst>
              <a:ext uri="{FF2B5EF4-FFF2-40B4-BE49-F238E27FC236}">
                <a16:creationId xmlns:a16="http://schemas.microsoft.com/office/drawing/2014/main" xmlns="" id="{82A97B96-1F46-AA75-18C2-4C2FC44A738D}"/>
              </a:ext>
            </a:extLst>
          </p:cNvPr>
          <p:cNvCxnSpPr/>
          <p:nvPr/>
        </p:nvCxnSpPr>
        <p:spPr>
          <a:xfrm flipH="1">
            <a:off x="4577715" y="1952625"/>
            <a:ext cx="1181100" cy="1447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xmlns="" id="{4A05AE9E-B1C0-9EB9-8766-3180C9E75274}"/>
              </a:ext>
            </a:extLst>
          </p:cNvPr>
          <p:cNvSpPr txBox="1"/>
          <p:nvPr/>
        </p:nvSpPr>
        <p:spPr>
          <a:xfrm>
            <a:off x="5631180" y="1432560"/>
            <a:ext cx="1775460" cy="646331"/>
          </a:xfrm>
          <a:prstGeom prst="rect">
            <a:avLst/>
          </a:prstGeom>
          <a:solidFill>
            <a:schemeClr val="accent1">
              <a:lumMod val="20000"/>
              <a:lumOff val="80000"/>
            </a:schemeClr>
          </a:solid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rPr>
              <a:t>And watch it in real time</a:t>
            </a:r>
          </a:p>
        </p:txBody>
      </p:sp>
      <p:sp>
        <p:nvSpPr>
          <p:cNvPr id="12" name="Google Shape;67;p15">
            <a:extLst>
              <a:ext uri="{FF2B5EF4-FFF2-40B4-BE49-F238E27FC236}">
                <a16:creationId xmlns:a16="http://schemas.microsoft.com/office/drawing/2014/main" xmlns="" id="{21E13AA3-CA1F-E64A-9428-345F2F349DC1}"/>
              </a:ext>
            </a:extLst>
          </p:cNvPr>
          <p:cNvSpPr txBox="1">
            <a:spLocks noGrp="1"/>
          </p:cNvSpPr>
          <p:nvPr>
            <p:ph type="title"/>
          </p:nvPr>
        </p:nvSpPr>
        <p:spPr>
          <a:xfrm>
            <a:off x="84000" y="30996"/>
            <a:ext cx="8599800" cy="613440"/>
          </a:xfrm>
          <a:prstGeom prst="rect">
            <a:avLst/>
          </a:prstGeom>
        </p:spPr>
        <p:txBody>
          <a:bodyPr spcFirstLastPara="1" wrap="square" lIns="91425" tIns="45700" rIns="91425" bIns="45700" anchor="ctr" anchorCtr="0">
            <a:noAutofit/>
          </a:bodyPr>
          <a:lstStyle/>
          <a:p>
            <a:r>
              <a:rPr lang="en" dirty="0"/>
              <a:t>Running a simulation can be as easy as tell it an old shot number, restore PCS settings for that shot, and press "start test shot"</a:t>
            </a:r>
          </a:p>
        </p:txBody>
      </p:sp>
    </p:spTree>
    <p:extLst>
      <p:ext uri="{BB962C8B-B14F-4D97-AF65-F5344CB8AC3E}">
        <p14:creationId xmlns:p14="http://schemas.microsoft.com/office/powerpoint/2010/main" val="3008773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2">
            <a:extLst>
              <a:ext uri="{FF2B5EF4-FFF2-40B4-BE49-F238E27FC236}">
                <a16:creationId xmlns:a16="http://schemas.microsoft.com/office/drawing/2014/main" xmlns="" id="{72EE810C-489C-12FE-1ABA-E3E43DCF6DEA}"/>
              </a:ext>
            </a:extLst>
          </p:cNvPr>
          <p:cNvPicPr>
            <a:picLocks noChangeAspect="1"/>
          </p:cNvPicPr>
          <p:nvPr/>
        </p:nvPicPr>
        <p:blipFill>
          <a:blip r:embed="rId3"/>
          <a:stretch>
            <a:fillRect/>
          </a:stretch>
        </p:blipFill>
        <p:spPr>
          <a:xfrm>
            <a:off x="0" y="681633"/>
            <a:ext cx="7406640" cy="4176473"/>
          </a:xfrm>
          <a:prstGeom prst="rect">
            <a:avLst/>
          </a:prstGeom>
        </p:spPr>
      </p:pic>
      <p:sp>
        <p:nvSpPr>
          <p:cNvPr id="3" name="Oval 2">
            <a:extLst>
              <a:ext uri="{FF2B5EF4-FFF2-40B4-BE49-F238E27FC236}">
                <a16:creationId xmlns:a16="http://schemas.microsoft.com/office/drawing/2014/main" xmlns="" id="{3787D1C2-28A7-590B-3A54-2A53CFC2162F}"/>
              </a:ext>
            </a:extLst>
          </p:cNvPr>
          <p:cNvSpPr/>
          <p:nvPr/>
        </p:nvSpPr>
        <p:spPr>
          <a:xfrm>
            <a:off x="396240" y="3257550"/>
            <a:ext cx="1203960" cy="24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19620D13-2F7E-E04A-1579-219D7F6F1658}"/>
              </a:ext>
            </a:extLst>
          </p:cNvPr>
          <p:cNvSpPr/>
          <p:nvPr/>
        </p:nvSpPr>
        <p:spPr>
          <a:xfrm>
            <a:off x="998220" y="1047750"/>
            <a:ext cx="678180" cy="24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C8FA3931-4FE9-8A97-0037-35F72B4711C9}"/>
              </a:ext>
            </a:extLst>
          </p:cNvPr>
          <p:cNvPicPr>
            <a:picLocks noChangeAspect="1"/>
          </p:cNvPicPr>
          <p:nvPr/>
        </p:nvPicPr>
        <p:blipFill>
          <a:blip r:embed="rId4"/>
          <a:stretch>
            <a:fillRect/>
          </a:stretch>
        </p:blipFill>
        <p:spPr>
          <a:xfrm>
            <a:off x="2674620" y="661273"/>
            <a:ext cx="2815590" cy="3131345"/>
          </a:xfrm>
          <a:prstGeom prst="rect">
            <a:avLst/>
          </a:prstGeom>
        </p:spPr>
      </p:pic>
      <p:pic>
        <p:nvPicPr>
          <p:cNvPr id="8" name="Picture 8">
            <a:extLst>
              <a:ext uri="{FF2B5EF4-FFF2-40B4-BE49-F238E27FC236}">
                <a16:creationId xmlns:a16="http://schemas.microsoft.com/office/drawing/2014/main" xmlns="" id="{10FE4269-4AF4-DF19-4ED0-7396BB876677}"/>
              </a:ext>
            </a:extLst>
          </p:cNvPr>
          <p:cNvPicPr>
            <a:picLocks noChangeAspect="1"/>
          </p:cNvPicPr>
          <p:nvPr/>
        </p:nvPicPr>
        <p:blipFill>
          <a:blip r:embed="rId5"/>
          <a:stretch>
            <a:fillRect/>
          </a:stretch>
        </p:blipFill>
        <p:spPr>
          <a:xfrm>
            <a:off x="2670810" y="649222"/>
            <a:ext cx="2819400" cy="3151635"/>
          </a:xfrm>
          <a:prstGeom prst="rect">
            <a:avLst/>
          </a:prstGeom>
        </p:spPr>
      </p:pic>
      <p:cxnSp>
        <p:nvCxnSpPr>
          <p:cNvPr id="6" name="Straight Arrow Connector 5">
            <a:extLst>
              <a:ext uri="{FF2B5EF4-FFF2-40B4-BE49-F238E27FC236}">
                <a16:creationId xmlns:a16="http://schemas.microsoft.com/office/drawing/2014/main" xmlns="" id="{82A97B96-1F46-AA75-18C2-4C2FC44A738D}"/>
              </a:ext>
            </a:extLst>
          </p:cNvPr>
          <p:cNvCxnSpPr/>
          <p:nvPr/>
        </p:nvCxnSpPr>
        <p:spPr>
          <a:xfrm flipH="1">
            <a:off x="4577715" y="1952625"/>
            <a:ext cx="1181100" cy="1447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xmlns="" id="{4A05AE9E-B1C0-9EB9-8766-3180C9E75274}"/>
              </a:ext>
            </a:extLst>
          </p:cNvPr>
          <p:cNvSpPr txBox="1"/>
          <p:nvPr/>
        </p:nvSpPr>
        <p:spPr>
          <a:xfrm>
            <a:off x="5631180" y="1432560"/>
            <a:ext cx="1775460" cy="646331"/>
          </a:xfrm>
          <a:prstGeom prst="rect">
            <a:avLst/>
          </a:prstGeom>
          <a:solidFill>
            <a:schemeClr val="accent1">
              <a:lumMod val="20000"/>
              <a:lumOff val="80000"/>
            </a:schemeClr>
          </a:solid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rPr>
              <a:t>And watch it in real time</a:t>
            </a:r>
          </a:p>
        </p:txBody>
      </p:sp>
      <p:sp>
        <p:nvSpPr>
          <p:cNvPr id="12" name="Google Shape;67;p15">
            <a:extLst>
              <a:ext uri="{FF2B5EF4-FFF2-40B4-BE49-F238E27FC236}">
                <a16:creationId xmlns:a16="http://schemas.microsoft.com/office/drawing/2014/main" xmlns="" id="{C5BD7CF5-DDDD-8244-B65F-A6976EEF1D60}"/>
              </a:ext>
            </a:extLst>
          </p:cNvPr>
          <p:cNvSpPr txBox="1">
            <a:spLocks noGrp="1"/>
          </p:cNvSpPr>
          <p:nvPr>
            <p:ph type="title"/>
          </p:nvPr>
        </p:nvSpPr>
        <p:spPr>
          <a:xfrm>
            <a:off x="84000" y="30996"/>
            <a:ext cx="8599800" cy="613440"/>
          </a:xfrm>
          <a:prstGeom prst="rect">
            <a:avLst/>
          </a:prstGeom>
        </p:spPr>
        <p:txBody>
          <a:bodyPr spcFirstLastPara="1" wrap="square" lIns="91425" tIns="45700" rIns="91425" bIns="45700" anchor="ctr" anchorCtr="0">
            <a:noAutofit/>
          </a:bodyPr>
          <a:lstStyle/>
          <a:p>
            <a:r>
              <a:rPr lang="en" dirty="0"/>
              <a:t>Running a simulation can be as easy as tell it an old shot number, restore PCS settings for that shot, and press "start test shot"</a:t>
            </a:r>
          </a:p>
        </p:txBody>
      </p:sp>
    </p:spTree>
    <p:extLst>
      <p:ext uri="{BB962C8B-B14F-4D97-AF65-F5344CB8AC3E}">
        <p14:creationId xmlns:p14="http://schemas.microsoft.com/office/powerpoint/2010/main" val="104023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2">
            <a:extLst>
              <a:ext uri="{FF2B5EF4-FFF2-40B4-BE49-F238E27FC236}">
                <a16:creationId xmlns:a16="http://schemas.microsoft.com/office/drawing/2014/main" xmlns="" id="{72EE810C-489C-12FE-1ABA-E3E43DCF6DEA}"/>
              </a:ext>
            </a:extLst>
          </p:cNvPr>
          <p:cNvPicPr>
            <a:picLocks noChangeAspect="1"/>
          </p:cNvPicPr>
          <p:nvPr/>
        </p:nvPicPr>
        <p:blipFill>
          <a:blip r:embed="rId3"/>
          <a:stretch>
            <a:fillRect/>
          </a:stretch>
        </p:blipFill>
        <p:spPr>
          <a:xfrm>
            <a:off x="0" y="681633"/>
            <a:ext cx="7406640" cy="4176473"/>
          </a:xfrm>
          <a:prstGeom prst="rect">
            <a:avLst/>
          </a:prstGeom>
        </p:spPr>
      </p:pic>
      <p:sp>
        <p:nvSpPr>
          <p:cNvPr id="3" name="Oval 2">
            <a:extLst>
              <a:ext uri="{FF2B5EF4-FFF2-40B4-BE49-F238E27FC236}">
                <a16:creationId xmlns:a16="http://schemas.microsoft.com/office/drawing/2014/main" xmlns="" id="{3787D1C2-28A7-590B-3A54-2A53CFC2162F}"/>
              </a:ext>
            </a:extLst>
          </p:cNvPr>
          <p:cNvSpPr/>
          <p:nvPr/>
        </p:nvSpPr>
        <p:spPr>
          <a:xfrm>
            <a:off x="396240" y="3257550"/>
            <a:ext cx="1203960" cy="24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19620D13-2F7E-E04A-1579-219D7F6F1658}"/>
              </a:ext>
            </a:extLst>
          </p:cNvPr>
          <p:cNvSpPr/>
          <p:nvPr/>
        </p:nvSpPr>
        <p:spPr>
          <a:xfrm>
            <a:off x="998220" y="1047750"/>
            <a:ext cx="678180" cy="24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C8FA3931-4FE9-8A97-0037-35F72B4711C9}"/>
              </a:ext>
            </a:extLst>
          </p:cNvPr>
          <p:cNvPicPr>
            <a:picLocks noChangeAspect="1"/>
          </p:cNvPicPr>
          <p:nvPr/>
        </p:nvPicPr>
        <p:blipFill>
          <a:blip r:embed="rId4"/>
          <a:stretch>
            <a:fillRect/>
          </a:stretch>
        </p:blipFill>
        <p:spPr>
          <a:xfrm>
            <a:off x="2674620" y="661273"/>
            <a:ext cx="2815590" cy="3131345"/>
          </a:xfrm>
          <a:prstGeom prst="rect">
            <a:avLst/>
          </a:prstGeom>
        </p:spPr>
      </p:pic>
      <p:pic>
        <p:nvPicPr>
          <p:cNvPr id="8" name="Picture 8">
            <a:extLst>
              <a:ext uri="{FF2B5EF4-FFF2-40B4-BE49-F238E27FC236}">
                <a16:creationId xmlns:a16="http://schemas.microsoft.com/office/drawing/2014/main" xmlns="" id="{EE901200-3F9B-921D-B5AB-3C1862999EC2}"/>
              </a:ext>
            </a:extLst>
          </p:cNvPr>
          <p:cNvPicPr>
            <a:picLocks noChangeAspect="1"/>
          </p:cNvPicPr>
          <p:nvPr/>
        </p:nvPicPr>
        <p:blipFill>
          <a:blip r:embed="rId5"/>
          <a:stretch>
            <a:fillRect/>
          </a:stretch>
        </p:blipFill>
        <p:spPr>
          <a:xfrm>
            <a:off x="2666641" y="650106"/>
            <a:ext cx="2815985" cy="3153176"/>
          </a:xfrm>
          <a:prstGeom prst="rect">
            <a:avLst/>
          </a:prstGeom>
        </p:spPr>
      </p:pic>
      <p:cxnSp>
        <p:nvCxnSpPr>
          <p:cNvPr id="6" name="Straight Arrow Connector 5">
            <a:extLst>
              <a:ext uri="{FF2B5EF4-FFF2-40B4-BE49-F238E27FC236}">
                <a16:creationId xmlns:a16="http://schemas.microsoft.com/office/drawing/2014/main" xmlns="" id="{82A97B96-1F46-AA75-18C2-4C2FC44A738D}"/>
              </a:ext>
            </a:extLst>
          </p:cNvPr>
          <p:cNvCxnSpPr/>
          <p:nvPr/>
        </p:nvCxnSpPr>
        <p:spPr>
          <a:xfrm flipH="1">
            <a:off x="4577715" y="1952625"/>
            <a:ext cx="1181100" cy="1447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xmlns="" id="{4A05AE9E-B1C0-9EB9-8766-3180C9E75274}"/>
              </a:ext>
            </a:extLst>
          </p:cNvPr>
          <p:cNvSpPr txBox="1"/>
          <p:nvPr/>
        </p:nvSpPr>
        <p:spPr>
          <a:xfrm>
            <a:off x="5631180" y="1432560"/>
            <a:ext cx="1775460" cy="646331"/>
          </a:xfrm>
          <a:prstGeom prst="rect">
            <a:avLst/>
          </a:prstGeom>
          <a:solidFill>
            <a:schemeClr val="accent1">
              <a:lumMod val="20000"/>
              <a:lumOff val="80000"/>
            </a:schemeClr>
          </a:solid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rPr>
              <a:t>And watch it in real time</a:t>
            </a:r>
          </a:p>
        </p:txBody>
      </p:sp>
      <p:sp>
        <p:nvSpPr>
          <p:cNvPr id="13" name="Google Shape;67;p15">
            <a:extLst>
              <a:ext uri="{FF2B5EF4-FFF2-40B4-BE49-F238E27FC236}">
                <a16:creationId xmlns:a16="http://schemas.microsoft.com/office/drawing/2014/main" xmlns="" id="{55A8DBFB-E6A8-674E-B86D-1F9578C9D941}"/>
              </a:ext>
            </a:extLst>
          </p:cNvPr>
          <p:cNvSpPr txBox="1">
            <a:spLocks noGrp="1"/>
          </p:cNvSpPr>
          <p:nvPr>
            <p:ph type="title"/>
          </p:nvPr>
        </p:nvSpPr>
        <p:spPr>
          <a:xfrm>
            <a:off x="84000" y="30996"/>
            <a:ext cx="8599800" cy="613440"/>
          </a:xfrm>
          <a:prstGeom prst="rect">
            <a:avLst/>
          </a:prstGeom>
        </p:spPr>
        <p:txBody>
          <a:bodyPr spcFirstLastPara="1" wrap="square" lIns="91425" tIns="45700" rIns="91425" bIns="45700" anchor="ctr" anchorCtr="0">
            <a:noAutofit/>
          </a:bodyPr>
          <a:lstStyle/>
          <a:p>
            <a:r>
              <a:rPr lang="en" dirty="0"/>
              <a:t>Running a simulation can be as easy as tell it an old shot number, restore PCS settings for that shot, and press "start test shot"</a:t>
            </a:r>
          </a:p>
        </p:txBody>
      </p:sp>
    </p:spTree>
    <p:extLst>
      <p:ext uri="{BB962C8B-B14F-4D97-AF65-F5344CB8AC3E}">
        <p14:creationId xmlns:p14="http://schemas.microsoft.com/office/powerpoint/2010/main" val="131681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3834" y="-336"/>
            <a:ext cx="8926371" cy="678423"/>
          </a:xfrm>
          <a:prstGeom prst="rect">
            <a:avLst/>
          </a:prstGeom>
        </p:spPr>
        <p:txBody>
          <a:bodyPr spcFirstLastPara="1" wrap="square" lIns="91425" tIns="45700" rIns="91425" bIns="45700" anchor="ctr" anchorCtr="0">
            <a:noAutofit/>
          </a:bodyPr>
          <a:lstStyle/>
          <a:p>
            <a:r>
              <a:rPr lang="en"/>
              <a:t>Overview of the </a:t>
            </a:r>
            <a:r>
              <a:rPr lang="en" err="1"/>
              <a:t>GSevolve</a:t>
            </a:r>
            <a:r>
              <a:rPr lang="en"/>
              <a:t> simserver simulation</a:t>
            </a:r>
          </a:p>
        </p:txBody>
      </p:sp>
      <p:sp>
        <p:nvSpPr>
          <p:cNvPr id="6" name="TextBox 5">
            <a:extLst>
              <a:ext uri="{FF2B5EF4-FFF2-40B4-BE49-F238E27FC236}">
                <a16:creationId xmlns:a16="http://schemas.microsoft.com/office/drawing/2014/main" xmlns="" id="{49F11BC8-1465-0E3C-8584-9FE1EADAA230}"/>
              </a:ext>
            </a:extLst>
          </p:cNvPr>
          <p:cNvSpPr txBox="1"/>
          <p:nvPr/>
        </p:nvSpPr>
        <p:spPr>
          <a:xfrm>
            <a:off x="130756" y="529243"/>
            <a:ext cx="4651794"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a:r>
            <a:br>
              <a:rPr lang="en-US" dirty="0"/>
            </a:br>
            <a:r>
              <a:rPr lang="en-US" sz="1800" b="1" dirty="0" err="1">
                <a:latin typeface="Century Gothic"/>
              </a:rPr>
              <a:t>GSevolve</a:t>
            </a:r>
            <a:endParaRPr lang="en-US" sz="1800" b="1" dirty="0">
              <a:latin typeface="Century Gothic"/>
            </a:endParaRPr>
          </a:p>
          <a:p>
            <a:pPr marL="285750" lvl="3" indent="-285750">
              <a:buChar char="•"/>
            </a:pPr>
            <a:r>
              <a:rPr lang="en-US" sz="1800" dirty="0">
                <a:latin typeface="Century Gothic"/>
              </a:rPr>
              <a:t>free-boundary simulation </a:t>
            </a:r>
            <a:endParaRPr lang="en-US" dirty="0"/>
          </a:p>
          <a:p>
            <a:pPr marL="285750" lvl="3" indent="-285750">
              <a:buChar char="•"/>
            </a:pPr>
            <a:r>
              <a:rPr lang="en-US" sz="1800" dirty="0">
                <a:latin typeface="Century Gothic"/>
              </a:rPr>
              <a:t>evolves Grad-</a:t>
            </a:r>
            <a:r>
              <a:rPr lang="en-US" sz="1800" dirty="0" err="1">
                <a:latin typeface="Century Gothic"/>
              </a:rPr>
              <a:t>Shafranov</a:t>
            </a:r>
            <a:r>
              <a:rPr lang="en-US" sz="1800" dirty="0">
                <a:latin typeface="Century Gothic"/>
              </a:rPr>
              <a:t> equilibrium including current and pressure profiles</a:t>
            </a:r>
            <a:endParaRPr lang="en-US" dirty="0"/>
          </a:p>
          <a:p>
            <a:pPr lvl="3"/>
            <a:r>
              <a:rPr lang="en-US" sz="1800" b="1" dirty="0" err="1">
                <a:latin typeface="Century Gothic"/>
              </a:rPr>
              <a:t>Simserver</a:t>
            </a:r>
            <a:r>
              <a:rPr lang="en-US" sz="1800" b="1" dirty="0">
                <a:latin typeface="Century Gothic"/>
              </a:rPr>
              <a:t> </a:t>
            </a:r>
            <a:endParaRPr lang="en-US" sz="1800" dirty="0">
              <a:latin typeface="Century Gothic"/>
            </a:endParaRPr>
          </a:p>
          <a:p>
            <a:pPr marL="285750" indent="-285750">
              <a:buChar char="•"/>
            </a:pPr>
            <a:r>
              <a:rPr lang="en-US" sz="1800" dirty="0">
                <a:latin typeface="Century Gothic"/>
              </a:rPr>
              <a:t>Connects with Plasma Control System (PCS), so plasma controlled with same control software as experiment</a:t>
            </a:r>
          </a:p>
          <a:p>
            <a:pPr lvl="3"/>
            <a:r>
              <a:rPr lang="en-US" sz="1800" b="1" dirty="0"/>
              <a:t>Purposes</a:t>
            </a:r>
          </a:p>
          <a:p>
            <a:pPr marL="285750" indent="-285750">
              <a:buFont typeface="Arial,Sans-Serif"/>
              <a:buChar char="•"/>
            </a:pPr>
            <a:r>
              <a:rPr lang="en-US" sz="1800" dirty="0"/>
              <a:t>Control algorithm and scenario dev</a:t>
            </a:r>
          </a:p>
          <a:p>
            <a:pPr marL="285750" indent="-285750">
              <a:buFont typeface="Arial,Sans-Serif"/>
              <a:buChar char="•"/>
            </a:pPr>
            <a:r>
              <a:rPr lang="en-US" sz="1800" b="1" dirty="0"/>
              <a:t>Examples: </a:t>
            </a:r>
            <a:r>
              <a:rPr lang="en-US" sz="1800" dirty="0"/>
              <a:t>DIII-D negative triangularity scenarios [Marinoni </a:t>
            </a:r>
            <a:r>
              <a:rPr lang="en-US" sz="1800" dirty="0" err="1"/>
              <a:t>PoP</a:t>
            </a:r>
            <a:r>
              <a:rPr lang="en-US" sz="1800" dirty="0"/>
              <a:t> 2019]</a:t>
            </a:r>
            <a:br>
              <a:rPr lang="en-US" sz="1800" dirty="0"/>
            </a:br>
            <a:r>
              <a:rPr lang="en-US" sz="1800" dirty="0"/>
              <a:t>DIII-D: Power supply chopper latching detected in poor scenario setups</a:t>
            </a:r>
          </a:p>
          <a:p>
            <a:pPr marL="285750" lvl="1" indent="-285750">
              <a:buFont typeface="Arial,Sans-Serif"/>
              <a:buChar char="•"/>
            </a:pPr>
            <a:endParaRPr lang="en-US" sz="1800" dirty="0"/>
          </a:p>
          <a:p>
            <a:pPr marL="285750" indent="-285750">
              <a:buFont typeface="Arial,Sans-Serif"/>
              <a:buChar char="•"/>
            </a:pPr>
            <a:endParaRPr lang="en-US" sz="1800" dirty="0"/>
          </a:p>
          <a:p>
            <a:endParaRPr lang="en-US" sz="1800" dirty="0">
              <a:latin typeface="Century Gothic"/>
            </a:endParaRPr>
          </a:p>
        </p:txBody>
      </p:sp>
      <p:pic>
        <p:nvPicPr>
          <p:cNvPr id="7" name="Picture 6">
            <a:extLst>
              <a:ext uri="{FF2B5EF4-FFF2-40B4-BE49-F238E27FC236}">
                <a16:creationId xmlns:a16="http://schemas.microsoft.com/office/drawing/2014/main" xmlns="" id="{694ECB7D-2CD2-F0BB-AD7B-F170331A668E}"/>
              </a:ext>
            </a:extLst>
          </p:cNvPr>
          <p:cNvPicPr>
            <a:picLocks noChangeAspect="1"/>
          </p:cNvPicPr>
          <p:nvPr/>
        </p:nvPicPr>
        <p:blipFill>
          <a:blip r:embed="rId3"/>
          <a:stretch>
            <a:fillRect/>
          </a:stretch>
        </p:blipFill>
        <p:spPr>
          <a:xfrm>
            <a:off x="4906541" y="934391"/>
            <a:ext cx="3958429" cy="1965658"/>
          </a:xfrm>
          <a:prstGeom prst="rect">
            <a:avLst/>
          </a:prstGeom>
        </p:spPr>
      </p:pic>
      <p:pic>
        <p:nvPicPr>
          <p:cNvPr id="8" name="Picture 7">
            <a:extLst>
              <a:ext uri="{FF2B5EF4-FFF2-40B4-BE49-F238E27FC236}">
                <a16:creationId xmlns:a16="http://schemas.microsoft.com/office/drawing/2014/main" xmlns="" id="{41FE62F7-8937-EBBF-9168-4BC5D30C721E}"/>
              </a:ext>
            </a:extLst>
          </p:cNvPr>
          <p:cNvPicPr>
            <a:picLocks noChangeAspect="1"/>
          </p:cNvPicPr>
          <p:nvPr/>
        </p:nvPicPr>
        <p:blipFill rotWithShape="1">
          <a:blip r:embed="rId4"/>
          <a:srcRect l="9999" t="4977" r="8000" b="9523"/>
          <a:stretch/>
        </p:blipFill>
        <p:spPr>
          <a:xfrm>
            <a:off x="5119052" y="2572624"/>
            <a:ext cx="1035923" cy="2177530"/>
          </a:xfrm>
          <a:prstGeom prst="rect">
            <a:avLst/>
          </a:prstGeom>
        </p:spPr>
      </p:pic>
      <p:cxnSp>
        <p:nvCxnSpPr>
          <p:cNvPr id="9" name="Straight Arrow Connector 8">
            <a:extLst>
              <a:ext uri="{FF2B5EF4-FFF2-40B4-BE49-F238E27FC236}">
                <a16:creationId xmlns:a16="http://schemas.microsoft.com/office/drawing/2014/main" xmlns="" id="{E4A086BA-87F6-8F4B-D273-B7E29AD5271D}"/>
              </a:ext>
            </a:extLst>
          </p:cNvPr>
          <p:cNvCxnSpPr>
            <a:cxnSpLocks/>
          </p:cNvCxnSpPr>
          <p:nvPr/>
        </p:nvCxnSpPr>
        <p:spPr>
          <a:xfrm flipV="1">
            <a:off x="6045958" y="2047001"/>
            <a:ext cx="478106" cy="694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21747151-F94F-1353-DCD9-53C8086046B1}"/>
              </a:ext>
            </a:extLst>
          </p:cNvPr>
          <p:cNvSpPr txBox="1"/>
          <p:nvPr/>
        </p:nvSpPr>
        <p:spPr>
          <a:xfrm>
            <a:off x="5133542" y="4668838"/>
            <a:ext cx="1021433" cy="307777"/>
          </a:xfrm>
          <a:prstGeom prst="rect">
            <a:avLst/>
          </a:prstGeom>
          <a:noFill/>
        </p:spPr>
        <p:txBody>
          <a:bodyPr wrap="none" rtlCol="0">
            <a:spAutoFit/>
          </a:bodyPr>
          <a:lstStyle/>
          <a:p>
            <a:r>
              <a:rPr lang="en-US"/>
              <a:t>GS-evolve</a:t>
            </a:r>
          </a:p>
        </p:txBody>
      </p:sp>
      <p:sp>
        <p:nvSpPr>
          <p:cNvPr id="2" name="TextBox 1">
            <a:extLst>
              <a:ext uri="{FF2B5EF4-FFF2-40B4-BE49-F238E27FC236}">
                <a16:creationId xmlns:a16="http://schemas.microsoft.com/office/drawing/2014/main" xmlns="" id="{60FD9BA0-9A9D-4EFA-0FD0-13C9408E8D19}"/>
              </a:ext>
            </a:extLst>
          </p:cNvPr>
          <p:cNvSpPr txBox="1"/>
          <p:nvPr/>
        </p:nvSpPr>
        <p:spPr>
          <a:xfrm>
            <a:off x="6402957" y="3248924"/>
            <a:ext cx="169724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Available on PPPL-portal</a:t>
            </a:r>
          </a:p>
          <a:p>
            <a:r>
              <a:rPr lang="en-US"/>
              <a:t>And GA-iris</a:t>
            </a:r>
          </a:p>
        </p:txBody>
      </p:sp>
    </p:spTree>
    <p:extLst>
      <p:ext uri="{BB962C8B-B14F-4D97-AF65-F5344CB8AC3E}">
        <p14:creationId xmlns:p14="http://schemas.microsoft.com/office/powerpoint/2010/main" val="2838946965"/>
      </p:ext>
    </p:extLst>
  </p:cSld>
  <p:clrMapOvr>
    <a:masterClrMapping/>
  </p:clrMapOvr>
  <p:extLst>
    <p:ext uri="{6950BFC3-D8DA-4A85-94F7-54DA5524770B}">
      <p188:commentRel xmlns:p188="http://schemas.microsoft.com/office/powerpoint/2018/8/main" xmlns="" r:id="rId5"/>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2">
            <a:extLst>
              <a:ext uri="{FF2B5EF4-FFF2-40B4-BE49-F238E27FC236}">
                <a16:creationId xmlns:a16="http://schemas.microsoft.com/office/drawing/2014/main" xmlns="" id="{72EE810C-489C-12FE-1ABA-E3E43DCF6DEA}"/>
              </a:ext>
            </a:extLst>
          </p:cNvPr>
          <p:cNvPicPr>
            <a:picLocks noChangeAspect="1"/>
          </p:cNvPicPr>
          <p:nvPr/>
        </p:nvPicPr>
        <p:blipFill>
          <a:blip r:embed="rId3"/>
          <a:stretch>
            <a:fillRect/>
          </a:stretch>
        </p:blipFill>
        <p:spPr>
          <a:xfrm>
            <a:off x="0" y="681633"/>
            <a:ext cx="7406640" cy="4176473"/>
          </a:xfrm>
          <a:prstGeom prst="rect">
            <a:avLst/>
          </a:prstGeom>
        </p:spPr>
      </p:pic>
      <p:sp>
        <p:nvSpPr>
          <p:cNvPr id="3" name="Oval 2">
            <a:extLst>
              <a:ext uri="{FF2B5EF4-FFF2-40B4-BE49-F238E27FC236}">
                <a16:creationId xmlns:a16="http://schemas.microsoft.com/office/drawing/2014/main" xmlns="" id="{3787D1C2-28A7-590B-3A54-2A53CFC2162F}"/>
              </a:ext>
            </a:extLst>
          </p:cNvPr>
          <p:cNvSpPr/>
          <p:nvPr/>
        </p:nvSpPr>
        <p:spPr>
          <a:xfrm>
            <a:off x="396240" y="3257550"/>
            <a:ext cx="1203960" cy="24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19620D13-2F7E-E04A-1579-219D7F6F1658}"/>
              </a:ext>
            </a:extLst>
          </p:cNvPr>
          <p:cNvSpPr/>
          <p:nvPr/>
        </p:nvSpPr>
        <p:spPr>
          <a:xfrm>
            <a:off x="998220" y="1047750"/>
            <a:ext cx="678180" cy="24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C8FA3931-4FE9-8A97-0037-35F72B4711C9}"/>
              </a:ext>
            </a:extLst>
          </p:cNvPr>
          <p:cNvPicPr>
            <a:picLocks noChangeAspect="1"/>
          </p:cNvPicPr>
          <p:nvPr/>
        </p:nvPicPr>
        <p:blipFill>
          <a:blip r:embed="rId4"/>
          <a:stretch>
            <a:fillRect/>
          </a:stretch>
        </p:blipFill>
        <p:spPr>
          <a:xfrm>
            <a:off x="2674620" y="661273"/>
            <a:ext cx="2815590" cy="3131345"/>
          </a:xfrm>
          <a:prstGeom prst="rect">
            <a:avLst/>
          </a:prstGeom>
        </p:spPr>
      </p:pic>
      <p:pic>
        <p:nvPicPr>
          <p:cNvPr id="10" name="Picture 10">
            <a:extLst>
              <a:ext uri="{FF2B5EF4-FFF2-40B4-BE49-F238E27FC236}">
                <a16:creationId xmlns:a16="http://schemas.microsoft.com/office/drawing/2014/main" xmlns="" id="{A3A0E620-1E14-EE6D-ABF6-C399DE5FEDBE}"/>
              </a:ext>
            </a:extLst>
          </p:cNvPr>
          <p:cNvPicPr>
            <a:picLocks noChangeAspect="1"/>
          </p:cNvPicPr>
          <p:nvPr/>
        </p:nvPicPr>
        <p:blipFill>
          <a:blip r:embed="rId5"/>
          <a:stretch>
            <a:fillRect/>
          </a:stretch>
        </p:blipFill>
        <p:spPr>
          <a:xfrm>
            <a:off x="2677424" y="666197"/>
            <a:ext cx="2807898" cy="3123690"/>
          </a:xfrm>
          <a:prstGeom prst="rect">
            <a:avLst/>
          </a:prstGeom>
        </p:spPr>
      </p:pic>
      <p:cxnSp>
        <p:nvCxnSpPr>
          <p:cNvPr id="6" name="Straight Arrow Connector 5">
            <a:extLst>
              <a:ext uri="{FF2B5EF4-FFF2-40B4-BE49-F238E27FC236}">
                <a16:creationId xmlns:a16="http://schemas.microsoft.com/office/drawing/2014/main" xmlns="" id="{82A97B96-1F46-AA75-18C2-4C2FC44A738D}"/>
              </a:ext>
            </a:extLst>
          </p:cNvPr>
          <p:cNvCxnSpPr/>
          <p:nvPr/>
        </p:nvCxnSpPr>
        <p:spPr>
          <a:xfrm flipH="1">
            <a:off x="4577715" y="1952625"/>
            <a:ext cx="1181100" cy="1447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xmlns="" id="{4A05AE9E-B1C0-9EB9-8766-3180C9E75274}"/>
              </a:ext>
            </a:extLst>
          </p:cNvPr>
          <p:cNvSpPr txBox="1"/>
          <p:nvPr/>
        </p:nvSpPr>
        <p:spPr>
          <a:xfrm>
            <a:off x="5631180" y="1432560"/>
            <a:ext cx="1775460" cy="646331"/>
          </a:xfrm>
          <a:prstGeom prst="rect">
            <a:avLst/>
          </a:prstGeom>
          <a:solidFill>
            <a:schemeClr val="accent1">
              <a:lumMod val="20000"/>
              <a:lumOff val="80000"/>
            </a:schemeClr>
          </a:solid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rPr>
              <a:t>And watch it in real time</a:t>
            </a:r>
          </a:p>
        </p:txBody>
      </p:sp>
      <p:sp>
        <p:nvSpPr>
          <p:cNvPr id="12" name="TextBox 11">
            <a:extLst>
              <a:ext uri="{FF2B5EF4-FFF2-40B4-BE49-F238E27FC236}">
                <a16:creationId xmlns:a16="http://schemas.microsoft.com/office/drawing/2014/main" xmlns="" id="{8BEFD7B9-ABB3-CD0D-0690-A4B4F10BD158}"/>
              </a:ext>
            </a:extLst>
          </p:cNvPr>
          <p:cNvSpPr txBox="1"/>
          <p:nvPr/>
        </p:nvSpPr>
        <p:spPr>
          <a:xfrm>
            <a:off x="2670810" y="3829049"/>
            <a:ext cx="2823210" cy="646331"/>
          </a:xfrm>
          <a:prstGeom prst="rect">
            <a:avLst/>
          </a:prstGeom>
          <a:solidFill>
            <a:schemeClr val="accent1">
              <a:lumMod val="20000"/>
              <a:lumOff val="80000"/>
            </a:schemeClr>
          </a:solid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rPr>
              <a:t>Demo on how to run simulations on May 5th</a:t>
            </a:r>
          </a:p>
        </p:txBody>
      </p:sp>
      <p:sp>
        <p:nvSpPr>
          <p:cNvPr id="13" name="Google Shape;67;p15">
            <a:extLst>
              <a:ext uri="{FF2B5EF4-FFF2-40B4-BE49-F238E27FC236}">
                <a16:creationId xmlns:a16="http://schemas.microsoft.com/office/drawing/2014/main" xmlns="" id="{490685E1-6CC6-084B-97E0-CB40B8114463}"/>
              </a:ext>
            </a:extLst>
          </p:cNvPr>
          <p:cNvSpPr txBox="1">
            <a:spLocks noGrp="1"/>
          </p:cNvSpPr>
          <p:nvPr>
            <p:ph type="title"/>
          </p:nvPr>
        </p:nvSpPr>
        <p:spPr>
          <a:xfrm>
            <a:off x="84000" y="30996"/>
            <a:ext cx="8599800" cy="613440"/>
          </a:xfrm>
          <a:prstGeom prst="rect">
            <a:avLst/>
          </a:prstGeom>
        </p:spPr>
        <p:txBody>
          <a:bodyPr spcFirstLastPara="1" wrap="square" lIns="91425" tIns="45700" rIns="91425" bIns="45700" anchor="ctr" anchorCtr="0">
            <a:noAutofit/>
          </a:bodyPr>
          <a:lstStyle/>
          <a:p>
            <a:r>
              <a:rPr lang="en" dirty="0"/>
              <a:t>Running a simulation can be as easy as tell it an old shot number, restore PCS settings for that shot, and press "start test shot"</a:t>
            </a:r>
          </a:p>
        </p:txBody>
      </p:sp>
    </p:spTree>
    <p:extLst>
      <p:ext uri="{BB962C8B-B14F-4D97-AF65-F5344CB8AC3E}">
        <p14:creationId xmlns:p14="http://schemas.microsoft.com/office/powerpoint/2010/main" val="2400276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61879" y="38986"/>
            <a:ext cx="8599800" cy="590580"/>
          </a:xfrm>
          <a:prstGeom prst="rect">
            <a:avLst/>
          </a:prstGeom>
        </p:spPr>
        <p:txBody>
          <a:bodyPr spcFirstLastPara="1" wrap="square" lIns="91425" tIns="45700" rIns="91425" bIns="45700" anchor="ctr" anchorCtr="0">
            <a:noAutofit/>
          </a:bodyPr>
          <a:lstStyle/>
          <a:p>
            <a:r>
              <a:rPr lang="en"/>
              <a:t>Shot 204118 reproduced in simulation from start to end</a:t>
            </a:r>
          </a:p>
        </p:txBody>
      </p:sp>
      <p:pic>
        <p:nvPicPr>
          <p:cNvPr id="14" name="Picture 13">
            <a:extLst>
              <a:ext uri="{FF2B5EF4-FFF2-40B4-BE49-F238E27FC236}">
                <a16:creationId xmlns:a16="http://schemas.microsoft.com/office/drawing/2014/main" xmlns="" id="{3EA15A63-83A2-AC4D-8AE8-057B89E24DAA}"/>
              </a:ext>
            </a:extLst>
          </p:cNvPr>
          <p:cNvPicPr>
            <a:picLocks noChangeAspect="1"/>
          </p:cNvPicPr>
          <p:nvPr/>
        </p:nvPicPr>
        <p:blipFill rotWithShape="1">
          <a:blip r:embed="rId3"/>
          <a:srcRect t="8949"/>
          <a:stretch/>
        </p:blipFill>
        <p:spPr>
          <a:xfrm>
            <a:off x="4254432" y="758617"/>
            <a:ext cx="4114800" cy="4162854"/>
          </a:xfrm>
          <a:prstGeom prst="rect">
            <a:avLst/>
          </a:prstGeom>
        </p:spPr>
      </p:pic>
      <p:sp>
        <p:nvSpPr>
          <p:cNvPr id="2" name="Google Shape;71;p15">
            <a:extLst>
              <a:ext uri="{FF2B5EF4-FFF2-40B4-BE49-F238E27FC236}">
                <a16:creationId xmlns:a16="http://schemas.microsoft.com/office/drawing/2014/main" xmlns="" id="{6EEF33CB-4E70-94B3-CE96-EB6AE64D135F}"/>
              </a:ext>
            </a:extLst>
          </p:cNvPr>
          <p:cNvSpPr txBox="1">
            <a:spLocks/>
          </p:cNvSpPr>
          <p:nvPr/>
        </p:nvSpPr>
        <p:spPr>
          <a:xfrm>
            <a:off x="1597" y="688062"/>
            <a:ext cx="4049486" cy="3705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chemeClr val="dk2"/>
              </a:buClr>
              <a:buSzPts val="2000"/>
              <a:buFont typeface="Arial"/>
              <a:buChar char="•"/>
              <a:defRPr sz="20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240"/>
              </a:spcBef>
              <a:spcAft>
                <a:spcPts val="0"/>
              </a:spcAft>
              <a:buClr>
                <a:schemeClr val="dk2"/>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9pPr>
          </a:lstStyle>
          <a:p>
            <a:r>
              <a:rPr lang="en-US" sz="1600" dirty="0"/>
              <a:t>Shot 204118 reproduced from breakdown though termination</a:t>
            </a:r>
          </a:p>
          <a:p>
            <a:r>
              <a:rPr lang="en-US" sz="1600" dirty="0"/>
              <a:t>Simulation reproduces the real shot l</a:t>
            </a:r>
            <a:r>
              <a:rPr lang="en-US" sz="1600" baseline="-25000" dirty="0"/>
              <a:t>i</a:t>
            </a:r>
            <a:r>
              <a:rPr lang="en-US" sz="1600" dirty="0"/>
              <a:t> value</a:t>
            </a:r>
          </a:p>
          <a:p>
            <a:r>
              <a:rPr lang="en-US" sz="1600" b="0" dirty="0"/>
              <a:t>Simulated current profile combines noninductively driven current and inductive current evolving by Ohm’s law</a:t>
            </a:r>
          </a:p>
          <a:p>
            <a:r>
              <a:rPr lang="en-US" sz="1600" b="0" dirty="0"/>
              <a:t>Simulated boundary follows EFIT analysis of real shot</a:t>
            </a:r>
          </a:p>
          <a:p>
            <a:r>
              <a:rPr lang="en-US" sz="1600" b="0" dirty="0"/>
              <a:t>Simulated coil currents commanded by PCS control match real shot </a:t>
            </a:r>
          </a:p>
          <a:p>
            <a:r>
              <a:rPr lang="en-US" sz="1600" b="0" dirty="0"/>
              <a:t>Ohmic coil matching indicates correct bulk plasma resistance</a:t>
            </a:r>
          </a:p>
        </p:txBody>
      </p:sp>
      <p:sp>
        <p:nvSpPr>
          <p:cNvPr id="6" name="TextBox 5">
            <a:extLst>
              <a:ext uri="{FF2B5EF4-FFF2-40B4-BE49-F238E27FC236}">
                <a16:creationId xmlns:a16="http://schemas.microsoft.com/office/drawing/2014/main" xmlns="" id="{7033A473-0A80-856B-DEFD-4E6CA414AA6E}"/>
              </a:ext>
            </a:extLst>
          </p:cNvPr>
          <p:cNvSpPr txBox="1"/>
          <p:nvPr/>
        </p:nvSpPr>
        <p:spPr>
          <a:xfrm>
            <a:off x="6305909" y="118936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H-mode</a:t>
            </a:r>
          </a:p>
          <a:p>
            <a:r>
              <a:rPr lang="en-US"/>
              <a:t>High NI fraction</a:t>
            </a:r>
          </a:p>
        </p:txBody>
      </p:sp>
    </p:spTree>
    <p:extLst>
      <p:ext uri="{BB962C8B-B14F-4D97-AF65-F5344CB8AC3E}">
        <p14:creationId xmlns:p14="http://schemas.microsoft.com/office/powerpoint/2010/main" val="2532856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2" name="Picture 31">
            <a:extLst>
              <a:ext uri="{FF2B5EF4-FFF2-40B4-BE49-F238E27FC236}">
                <a16:creationId xmlns:a16="http://schemas.microsoft.com/office/drawing/2014/main" xmlns="" id="{CABE73EE-7E86-644F-84B8-107EF90B2255}"/>
              </a:ext>
            </a:extLst>
          </p:cNvPr>
          <p:cNvPicPr>
            <a:picLocks noChangeAspect="1"/>
          </p:cNvPicPr>
          <p:nvPr/>
        </p:nvPicPr>
        <p:blipFill rotWithShape="1">
          <a:blip r:embed="rId3"/>
          <a:srcRect l="4582" t="8826"/>
          <a:stretch/>
        </p:blipFill>
        <p:spPr>
          <a:xfrm>
            <a:off x="3825141" y="966023"/>
            <a:ext cx="3503516" cy="3719676"/>
          </a:xfrm>
          <a:prstGeom prst="rect">
            <a:avLst/>
          </a:prstGeom>
        </p:spPr>
      </p:pic>
      <p:sp>
        <p:nvSpPr>
          <p:cNvPr id="71" name="Google Shape;71;p15"/>
          <p:cNvSpPr txBox="1">
            <a:spLocks noGrp="1"/>
          </p:cNvSpPr>
          <p:nvPr>
            <p:ph type="body" idx="1"/>
          </p:nvPr>
        </p:nvSpPr>
        <p:spPr>
          <a:xfrm>
            <a:off x="-2200" y="693060"/>
            <a:ext cx="4049486" cy="3705300"/>
          </a:xfrm>
          <a:prstGeom prst="rect">
            <a:avLst/>
          </a:prstGeom>
        </p:spPr>
        <p:txBody>
          <a:bodyPr spcFirstLastPara="1" wrap="square" lIns="91425" tIns="45700" rIns="91425" bIns="45700" anchor="t" anchorCtr="0">
            <a:noAutofit/>
          </a:bodyPr>
          <a:lstStyle/>
          <a:p>
            <a:r>
              <a:rPr lang="en-US" sz="1600" b="0" dirty="0"/>
              <a:t>Shot 204118 reproduced from breakdown though termination</a:t>
            </a:r>
          </a:p>
          <a:p>
            <a:r>
              <a:rPr lang="en-US" sz="1600" b="0" dirty="0"/>
              <a:t>Simulation reproduces the real shot l</a:t>
            </a:r>
            <a:r>
              <a:rPr lang="en-US" sz="1600" b="0" baseline="-25000" dirty="0"/>
              <a:t>i</a:t>
            </a:r>
            <a:r>
              <a:rPr lang="en-US" sz="1600" b="0" dirty="0"/>
              <a:t> value</a:t>
            </a:r>
          </a:p>
          <a:p>
            <a:r>
              <a:rPr lang="en-US" sz="1600" dirty="0"/>
              <a:t>Simulated current profile combines noninductively driven current and inductive current evolving by Ohm’s law</a:t>
            </a:r>
          </a:p>
          <a:p>
            <a:r>
              <a:rPr lang="en-US" sz="1600" b="0" dirty="0"/>
              <a:t>Simulated boundary follows EFIT analysis of real shot</a:t>
            </a:r>
          </a:p>
          <a:p>
            <a:r>
              <a:rPr lang="en-US" sz="1600" b="0" dirty="0"/>
              <a:t>Simulated coil currents commanded by PCS control match real shot </a:t>
            </a:r>
          </a:p>
          <a:p>
            <a:r>
              <a:rPr lang="en-US" sz="1600" b="0" dirty="0"/>
              <a:t>Ohmic coil matching indicates correct bulk plasma resistance</a:t>
            </a:r>
          </a:p>
        </p:txBody>
      </p:sp>
      <p:sp>
        <p:nvSpPr>
          <p:cNvPr id="3" name="TextBox 2">
            <a:extLst>
              <a:ext uri="{FF2B5EF4-FFF2-40B4-BE49-F238E27FC236}">
                <a16:creationId xmlns:a16="http://schemas.microsoft.com/office/drawing/2014/main" xmlns="" id="{6B9C7D07-589A-FE43-B27D-9E36E15A4F36}"/>
              </a:ext>
            </a:extLst>
          </p:cNvPr>
          <p:cNvSpPr txBox="1"/>
          <p:nvPr/>
        </p:nvSpPr>
        <p:spPr>
          <a:xfrm>
            <a:off x="7328657" y="1311479"/>
            <a:ext cx="1728343"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Low resolution profile approximated by splines</a:t>
            </a:r>
          </a:p>
          <a:p>
            <a:pPr marL="285750" indent="-285750">
              <a:buFont typeface="Arial" panose="020B0604020202020204" pitchFamily="34" charset="0"/>
              <a:buChar char="•"/>
            </a:pPr>
            <a:r>
              <a:rPr lang="en-US"/>
              <a:t>This year extend the spatial resolution of the profile evolution</a:t>
            </a:r>
          </a:p>
        </p:txBody>
      </p:sp>
      <p:sp>
        <p:nvSpPr>
          <p:cNvPr id="2" name="Google Shape;67;p15">
            <a:extLst>
              <a:ext uri="{FF2B5EF4-FFF2-40B4-BE49-F238E27FC236}">
                <a16:creationId xmlns:a16="http://schemas.microsoft.com/office/drawing/2014/main" xmlns="" id="{A7D9EA36-497B-4448-5536-DB2A4370C256}"/>
              </a:ext>
            </a:extLst>
          </p:cNvPr>
          <p:cNvSpPr txBox="1">
            <a:spLocks noGrp="1"/>
          </p:cNvSpPr>
          <p:nvPr>
            <p:ph type="title"/>
          </p:nvPr>
        </p:nvSpPr>
        <p:spPr>
          <a:xfrm>
            <a:off x="161879" y="38986"/>
            <a:ext cx="8599800" cy="590580"/>
          </a:xfrm>
          <a:prstGeom prst="rect">
            <a:avLst/>
          </a:prstGeom>
        </p:spPr>
        <p:txBody>
          <a:bodyPr spcFirstLastPara="1" wrap="square" lIns="91425" tIns="45700" rIns="91425" bIns="45700" anchor="ctr" anchorCtr="0">
            <a:noAutofit/>
          </a:bodyPr>
          <a:lstStyle/>
          <a:p>
            <a:r>
              <a:rPr lang="en"/>
              <a:t>Shot 204118 reproduced in simulation from start to end</a:t>
            </a:r>
          </a:p>
        </p:txBody>
      </p:sp>
    </p:spTree>
    <p:extLst>
      <p:ext uri="{BB962C8B-B14F-4D97-AF65-F5344CB8AC3E}">
        <p14:creationId xmlns:p14="http://schemas.microsoft.com/office/powerpoint/2010/main" val="4177391918"/>
      </p:ext>
    </p:extLst>
  </p:cSld>
  <p:clrMapOvr>
    <a:masterClrMapping/>
  </p:clrMapOvr>
  <p:extLst>
    <p:ext uri="{6950BFC3-D8DA-4A85-94F7-54DA5524770B}">
      <p188:commentRel xmlns:p188="http://schemas.microsoft.com/office/powerpoint/2018/8/main" xmlns=""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10" name="Picture 9">
            <a:extLst>
              <a:ext uri="{FF2B5EF4-FFF2-40B4-BE49-F238E27FC236}">
                <a16:creationId xmlns:a16="http://schemas.microsoft.com/office/drawing/2014/main" xmlns="" id="{5D1B9595-1B19-FD46-BC48-CE5346FC1385}"/>
              </a:ext>
            </a:extLst>
          </p:cNvPr>
          <p:cNvPicPr>
            <a:picLocks noChangeAspect="1"/>
          </p:cNvPicPr>
          <p:nvPr/>
        </p:nvPicPr>
        <p:blipFill rotWithShape="1">
          <a:blip r:embed="rId3"/>
          <a:srcRect l="11702" t="6002" r="12180" b="9256"/>
          <a:stretch/>
        </p:blipFill>
        <p:spPr>
          <a:xfrm>
            <a:off x="3705384" y="769093"/>
            <a:ext cx="5331737" cy="3957285"/>
          </a:xfrm>
          <a:prstGeom prst="rect">
            <a:avLst/>
          </a:prstGeom>
        </p:spPr>
      </p:pic>
      <p:cxnSp>
        <p:nvCxnSpPr>
          <p:cNvPr id="8" name="Straight Arrow Connector 7">
            <a:extLst>
              <a:ext uri="{FF2B5EF4-FFF2-40B4-BE49-F238E27FC236}">
                <a16:creationId xmlns:a16="http://schemas.microsoft.com/office/drawing/2014/main" xmlns="" id="{7726DD6B-7942-6449-A074-8F28A906413E}"/>
              </a:ext>
            </a:extLst>
          </p:cNvPr>
          <p:cNvCxnSpPr>
            <a:cxnSpLocks/>
          </p:cNvCxnSpPr>
          <p:nvPr/>
        </p:nvCxnSpPr>
        <p:spPr>
          <a:xfrm>
            <a:off x="5619108" y="1987382"/>
            <a:ext cx="3204883"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D1FF9D44-835C-9948-A246-D69A4D7CE1CB}"/>
              </a:ext>
            </a:extLst>
          </p:cNvPr>
          <p:cNvCxnSpPr>
            <a:cxnSpLocks/>
          </p:cNvCxnSpPr>
          <p:nvPr/>
        </p:nvCxnSpPr>
        <p:spPr>
          <a:xfrm>
            <a:off x="4711306" y="3302821"/>
            <a:ext cx="3969794"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850ECA9F-3D96-2D41-AB2F-9CA448AA3E29}"/>
              </a:ext>
            </a:extLst>
          </p:cNvPr>
          <p:cNvSpPr/>
          <p:nvPr/>
        </p:nvSpPr>
        <p:spPr>
          <a:xfrm>
            <a:off x="3861700" y="1913936"/>
            <a:ext cx="1699211" cy="11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FE73AAB8-1CD7-404F-A49C-D76EA7BBE6CB}"/>
              </a:ext>
            </a:extLst>
          </p:cNvPr>
          <p:cNvSpPr txBox="1"/>
          <p:nvPr/>
        </p:nvSpPr>
        <p:spPr>
          <a:xfrm>
            <a:off x="3845485" y="1829535"/>
            <a:ext cx="1876318" cy="276999"/>
          </a:xfrm>
          <a:prstGeom prst="rect">
            <a:avLst/>
          </a:prstGeom>
          <a:noFill/>
        </p:spPr>
        <p:txBody>
          <a:bodyPr wrap="square" rtlCol="0">
            <a:spAutoFit/>
          </a:bodyPr>
          <a:lstStyle/>
          <a:p>
            <a:r>
              <a:rPr lang="en-US" sz="1200" b="1"/>
              <a:t>Breakdown / </a:t>
            </a:r>
            <a:r>
              <a:rPr lang="en-US" sz="1200" b="1" err="1"/>
              <a:t>Rampup</a:t>
            </a:r>
            <a:endParaRPr lang="en-US" sz="1200" b="1"/>
          </a:p>
        </p:txBody>
      </p:sp>
      <p:sp>
        <p:nvSpPr>
          <p:cNvPr id="24" name="Rectangle 23">
            <a:extLst>
              <a:ext uri="{FF2B5EF4-FFF2-40B4-BE49-F238E27FC236}">
                <a16:creationId xmlns:a16="http://schemas.microsoft.com/office/drawing/2014/main" xmlns="" id="{8CBB8F68-C8B8-714C-8208-80963D841532}"/>
              </a:ext>
            </a:extLst>
          </p:cNvPr>
          <p:cNvSpPr/>
          <p:nvPr/>
        </p:nvSpPr>
        <p:spPr>
          <a:xfrm>
            <a:off x="4161110" y="3230426"/>
            <a:ext cx="488712" cy="11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A2FA12D9-B20A-3B44-8D6A-2C82BB6A5642}"/>
              </a:ext>
            </a:extLst>
          </p:cNvPr>
          <p:cNvSpPr txBox="1"/>
          <p:nvPr/>
        </p:nvSpPr>
        <p:spPr>
          <a:xfrm>
            <a:off x="4065191" y="3151789"/>
            <a:ext cx="780981" cy="276999"/>
          </a:xfrm>
          <a:prstGeom prst="rect">
            <a:avLst/>
          </a:prstGeom>
          <a:noFill/>
        </p:spPr>
        <p:txBody>
          <a:bodyPr wrap="square" rtlCol="0">
            <a:spAutoFit/>
          </a:bodyPr>
          <a:lstStyle/>
          <a:p>
            <a:r>
              <a:rPr lang="en-US" sz="1200" b="1"/>
              <a:t>Flattop</a:t>
            </a:r>
          </a:p>
        </p:txBody>
      </p:sp>
      <p:cxnSp>
        <p:nvCxnSpPr>
          <p:cNvPr id="25" name="Straight Arrow Connector 24">
            <a:extLst>
              <a:ext uri="{FF2B5EF4-FFF2-40B4-BE49-F238E27FC236}">
                <a16:creationId xmlns:a16="http://schemas.microsoft.com/office/drawing/2014/main" xmlns="" id="{1EDCAB23-61D5-E74A-ACDD-1C35111A7097}"/>
              </a:ext>
            </a:extLst>
          </p:cNvPr>
          <p:cNvCxnSpPr>
            <a:cxnSpLocks/>
          </p:cNvCxnSpPr>
          <p:nvPr/>
        </p:nvCxnSpPr>
        <p:spPr>
          <a:xfrm>
            <a:off x="6742225" y="4749342"/>
            <a:ext cx="1623853"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C4394680-388C-3E41-A34A-099A326CDD7D}"/>
              </a:ext>
            </a:extLst>
          </p:cNvPr>
          <p:cNvSpPr/>
          <p:nvPr/>
        </p:nvSpPr>
        <p:spPr>
          <a:xfrm>
            <a:off x="5832583" y="4725018"/>
            <a:ext cx="882345" cy="88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C19415C8-D141-AE43-9310-CA452303D5AB}"/>
              </a:ext>
            </a:extLst>
          </p:cNvPr>
          <p:cNvSpPr txBox="1"/>
          <p:nvPr/>
        </p:nvSpPr>
        <p:spPr>
          <a:xfrm>
            <a:off x="5751666" y="4611958"/>
            <a:ext cx="1098129" cy="276999"/>
          </a:xfrm>
          <a:prstGeom prst="rect">
            <a:avLst/>
          </a:prstGeom>
          <a:noFill/>
        </p:spPr>
        <p:txBody>
          <a:bodyPr wrap="square" rtlCol="0">
            <a:spAutoFit/>
          </a:bodyPr>
          <a:lstStyle/>
          <a:p>
            <a:r>
              <a:rPr lang="en-US" sz="1200" b="1"/>
              <a:t>Termination</a:t>
            </a:r>
          </a:p>
        </p:txBody>
      </p:sp>
      <p:sp>
        <p:nvSpPr>
          <p:cNvPr id="11" name="Google Shape;71;p15">
            <a:extLst>
              <a:ext uri="{FF2B5EF4-FFF2-40B4-BE49-F238E27FC236}">
                <a16:creationId xmlns:a16="http://schemas.microsoft.com/office/drawing/2014/main" xmlns="" id="{C5B793BC-BBAC-4C7B-BE1B-013EA156E143}"/>
              </a:ext>
            </a:extLst>
          </p:cNvPr>
          <p:cNvSpPr txBox="1">
            <a:spLocks noGrp="1"/>
          </p:cNvSpPr>
          <p:nvPr>
            <p:ph type="body" idx="1"/>
          </p:nvPr>
        </p:nvSpPr>
        <p:spPr>
          <a:xfrm>
            <a:off x="0" y="681843"/>
            <a:ext cx="4049486" cy="3705300"/>
          </a:xfrm>
          <a:prstGeom prst="rect">
            <a:avLst/>
          </a:prstGeom>
        </p:spPr>
        <p:txBody>
          <a:bodyPr spcFirstLastPara="1" wrap="square" lIns="91425" tIns="45700" rIns="91425" bIns="45700" anchor="t" anchorCtr="0">
            <a:noAutofit/>
          </a:bodyPr>
          <a:lstStyle/>
          <a:p>
            <a:r>
              <a:rPr lang="en-US" sz="1600" b="0"/>
              <a:t>Shot 204118 reproduced from breakdown though termination</a:t>
            </a:r>
          </a:p>
          <a:p>
            <a:r>
              <a:rPr lang="en-US" sz="1600" b="0"/>
              <a:t>Simulation reproduces the real shot l</a:t>
            </a:r>
            <a:r>
              <a:rPr lang="en-US" sz="1600" b="0" baseline="-25000"/>
              <a:t>i</a:t>
            </a:r>
            <a:r>
              <a:rPr lang="en-US" sz="1600" b="0"/>
              <a:t> value</a:t>
            </a:r>
          </a:p>
          <a:p>
            <a:r>
              <a:rPr lang="en-US" sz="1600" b="0"/>
              <a:t>Simulated current profile combines noninductively driven current and inductive current evolving by Ohm’s law</a:t>
            </a:r>
          </a:p>
          <a:p>
            <a:r>
              <a:rPr lang="en-US" sz="1600"/>
              <a:t>Simulated boundary follows EFIT analysis of real shot</a:t>
            </a:r>
          </a:p>
          <a:p>
            <a:r>
              <a:rPr lang="en-US" sz="1600" b="0"/>
              <a:t>Simulated coil currents commanded by PCS control match real shot </a:t>
            </a:r>
          </a:p>
          <a:p>
            <a:r>
              <a:rPr lang="en-US" sz="1600" b="0"/>
              <a:t>Ohmic coil matching indicates correct bulk plasma resistance</a:t>
            </a:r>
          </a:p>
        </p:txBody>
      </p:sp>
      <p:sp>
        <p:nvSpPr>
          <p:cNvPr id="3" name="Google Shape;67;p15">
            <a:extLst>
              <a:ext uri="{FF2B5EF4-FFF2-40B4-BE49-F238E27FC236}">
                <a16:creationId xmlns:a16="http://schemas.microsoft.com/office/drawing/2014/main" xmlns="" id="{E9DE8388-7596-A3F9-C9B4-13FD3B35A36F}"/>
              </a:ext>
            </a:extLst>
          </p:cNvPr>
          <p:cNvSpPr txBox="1">
            <a:spLocks noGrp="1"/>
          </p:cNvSpPr>
          <p:nvPr>
            <p:ph type="title"/>
          </p:nvPr>
        </p:nvSpPr>
        <p:spPr>
          <a:xfrm>
            <a:off x="161879" y="38986"/>
            <a:ext cx="8599800" cy="590580"/>
          </a:xfrm>
          <a:prstGeom prst="rect">
            <a:avLst/>
          </a:prstGeom>
        </p:spPr>
        <p:txBody>
          <a:bodyPr spcFirstLastPara="1" wrap="square" lIns="91425" tIns="45700" rIns="91425" bIns="45700" anchor="ctr" anchorCtr="0">
            <a:noAutofit/>
          </a:bodyPr>
          <a:lstStyle/>
          <a:p>
            <a:r>
              <a:rPr lang="en" dirty="0"/>
              <a:t>Shot 204118 reproduced in simulation from start to end</a:t>
            </a:r>
          </a:p>
        </p:txBody>
      </p:sp>
    </p:spTree>
    <p:extLst>
      <p:ext uri="{BB962C8B-B14F-4D97-AF65-F5344CB8AC3E}">
        <p14:creationId xmlns:p14="http://schemas.microsoft.com/office/powerpoint/2010/main" val="1795317615"/>
      </p:ext>
    </p:extLst>
  </p:cSld>
  <p:clrMapOvr>
    <a:masterClrMapping/>
  </p:clrMapOvr>
  <p:extLst>
    <p:ext uri="{6950BFC3-D8DA-4A85-94F7-54DA5524770B}">
      <p188:commentRel xmlns:p188="http://schemas.microsoft.com/office/powerpoint/2018/8/main" xmlns=""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12" name="Picture 11">
            <a:extLst>
              <a:ext uri="{FF2B5EF4-FFF2-40B4-BE49-F238E27FC236}">
                <a16:creationId xmlns:a16="http://schemas.microsoft.com/office/drawing/2014/main" xmlns="" id="{E5D7427B-6B73-8244-ACC9-C02F3578F5E9}"/>
              </a:ext>
            </a:extLst>
          </p:cNvPr>
          <p:cNvPicPr>
            <a:picLocks noChangeAspect="1"/>
          </p:cNvPicPr>
          <p:nvPr/>
        </p:nvPicPr>
        <p:blipFill rotWithShape="1">
          <a:blip r:embed="rId3"/>
          <a:srcRect l="9184" t="5398" r="9311"/>
          <a:stretch/>
        </p:blipFill>
        <p:spPr>
          <a:xfrm>
            <a:off x="3824249" y="811260"/>
            <a:ext cx="5093136" cy="3694711"/>
          </a:xfrm>
          <a:prstGeom prst="rect">
            <a:avLst/>
          </a:prstGeom>
        </p:spPr>
      </p:pic>
      <p:sp>
        <p:nvSpPr>
          <p:cNvPr id="6" name="Google Shape;71;p15">
            <a:extLst>
              <a:ext uri="{FF2B5EF4-FFF2-40B4-BE49-F238E27FC236}">
                <a16:creationId xmlns:a16="http://schemas.microsoft.com/office/drawing/2014/main" xmlns="" id="{29BC8CF1-7B57-427F-BFE9-DAEC261F3F47}"/>
              </a:ext>
            </a:extLst>
          </p:cNvPr>
          <p:cNvSpPr txBox="1">
            <a:spLocks noGrp="1"/>
          </p:cNvSpPr>
          <p:nvPr>
            <p:ph type="body" idx="1"/>
          </p:nvPr>
        </p:nvSpPr>
        <p:spPr>
          <a:xfrm>
            <a:off x="0" y="681843"/>
            <a:ext cx="4049486" cy="3705300"/>
          </a:xfrm>
          <a:prstGeom prst="rect">
            <a:avLst/>
          </a:prstGeom>
        </p:spPr>
        <p:txBody>
          <a:bodyPr spcFirstLastPara="1" wrap="square" lIns="91425" tIns="45700" rIns="91425" bIns="45700" anchor="t" anchorCtr="0">
            <a:noAutofit/>
          </a:bodyPr>
          <a:lstStyle/>
          <a:p>
            <a:r>
              <a:rPr lang="en-US" sz="1600" b="0"/>
              <a:t>Shot 204118 reproduced from breakdown though termination</a:t>
            </a:r>
          </a:p>
          <a:p>
            <a:r>
              <a:rPr lang="en-US" sz="1600" b="0"/>
              <a:t>Simulation reproduces the real shot l</a:t>
            </a:r>
            <a:r>
              <a:rPr lang="en-US" sz="1600" b="0" baseline="-25000"/>
              <a:t>i</a:t>
            </a:r>
            <a:r>
              <a:rPr lang="en-US" sz="1600" b="0"/>
              <a:t> value</a:t>
            </a:r>
          </a:p>
          <a:p>
            <a:r>
              <a:rPr lang="en-US" sz="1600" b="0"/>
              <a:t>Simulated current profile combines noninductively driven current and inductive current evolving by Ohm’s law</a:t>
            </a:r>
          </a:p>
          <a:p>
            <a:r>
              <a:rPr lang="en-US" sz="1600" b="0"/>
              <a:t>Simulated boundary follows EFIT analysis of real shot</a:t>
            </a:r>
          </a:p>
          <a:p>
            <a:r>
              <a:rPr lang="en-US" sz="1600"/>
              <a:t>Simulated coil currents commanded by PCS control match real shot </a:t>
            </a:r>
          </a:p>
          <a:p>
            <a:r>
              <a:rPr lang="en-US" sz="1600"/>
              <a:t>Ohmic coil matching indicates correct bulk plasma resistance</a:t>
            </a:r>
          </a:p>
          <a:p>
            <a:pPr marL="101600" indent="0">
              <a:buNone/>
            </a:pPr>
            <a:endParaRPr lang="en-US" sz="1600"/>
          </a:p>
        </p:txBody>
      </p:sp>
      <p:sp>
        <p:nvSpPr>
          <p:cNvPr id="3" name="TextBox 2">
            <a:extLst>
              <a:ext uri="{FF2B5EF4-FFF2-40B4-BE49-F238E27FC236}">
                <a16:creationId xmlns:a16="http://schemas.microsoft.com/office/drawing/2014/main" xmlns="" id="{55C7E0ED-B992-F08A-713F-6DB8223317A1}"/>
              </a:ext>
            </a:extLst>
          </p:cNvPr>
          <p:cNvSpPr txBox="1"/>
          <p:nvPr/>
        </p:nvSpPr>
        <p:spPr>
          <a:xfrm>
            <a:off x="3825477" y="4548783"/>
            <a:ext cx="42880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2">
                    <a:lumMod val="75000"/>
                  </a:schemeClr>
                </a:solidFill>
              </a:rPr>
              <a:t>Other shots have also been simulated</a:t>
            </a:r>
            <a:endParaRPr lang="en-US" dirty="0"/>
          </a:p>
        </p:txBody>
      </p:sp>
      <p:sp>
        <p:nvSpPr>
          <p:cNvPr id="7" name="Google Shape;67;p15">
            <a:extLst>
              <a:ext uri="{FF2B5EF4-FFF2-40B4-BE49-F238E27FC236}">
                <a16:creationId xmlns:a16="http://schemas.microsoft.com/office/drawing/2014/main" xmlns="" id="{84E43D08-E16A-074F-840B-466EFAC9AE6F}"/>
              </a:ext>
            </a:extLst>
          </p:cNvPr>
          <p:cNvSpPr txBox="1">
            <a:spLocks noGrp="1"/>
          </p:cNvSpPr>
          <p:nvPr>
            <p:ph type="title"/>
          </p:nvPr>
        </p:nvSpPr>
        <p:spPr>
          <a:xfrm>
            <a:off x="161879" y="38986"/>
            <a:ext cx="8599800" cy="590580"/>
          </a:xfrm>
          <a:prstGeom prst="rect">
            <a:avLst/>
          </a:prstGeom>
        </p:spPr>
        <p:txBody>
          <a:bodyPr spcFirstLastPara="1" wrap="square" lIns="91425" tIns="45700" rIns="91425" bIns="45700" anchor="ctr" anchorCtr="0">
            <a:noAutofit/>
          </a:bodyPr>
          <a:lstStyle/>
          <a:p>
            <a:r>
              <a:rPr lang="en" dirty="0"/>
              <a:t>Shot 204118 reproduced in simulation from start to end</a:t>
            </a:r>
          </a:p>
        </p:txBody>
      </p:sp>
    </p:spTree>
    <p:extLst>
      <p:ext uri="{BB962C8B-B14F-4D97-AF65-F5344CB8AC3E}">
        <p14:creationId xmlns:p14="http://schemas.microsoft.com/office/powerpoint/2010/main" val="3861622453"/>
      </p:ext>
    </p:extLst>
  </p:cSld>
  <p:clrMapOvr>
    <a:masterClrMapping/>
  </p:clrMapOvr>
  <p:extLst>
    <p:ext uri="{6950BFC3-D8DA-4A85-94F7-54DA5524770B}">
      <p188:commentRel xmlns:p188="http://schemas.microsoft.com/office/powerpoint/2018/8/main" xmlns=""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4" name="Picture 4" descr="vde204950.png">
            <a:extLst>
              <a:ext uri="{FF2B5EF4-FFF2-40B4-BE49-F238E27FC236}">
                <a16:creationId xmlns:a16="http://schemas.microsoft.com/office/drawing/2014/main" xmlns="" id="{1E9A5DE4-22A4-1FB3-8E59-5FCA9972FE95}"/>
              </a:ext>
            </a:extLst>
          </p:cNvPr>
          <p:cNvPicPr>
            <a:picLocks noChangeAspect="1"/>
          </p:cNvPicPr>
          <p:nvPr/>
        </p:nvPicPr>
        <p:blipFill>
          <a:blip r:embed="rId3"/>
          <a:stretch>
            <a:fillRect/>
          </a:stretch>
        </p:blipFill>
        <p:spPr>
          <a:xfrm>
            <a:off x="259336" y="3486994"/>
            <a:ext cx="2058260" cy="1658260"/>
          </a:xfrm>
          <a:prstGeom prst="rect">
            <a:avLst/>
          </a:prstGeom>
        </p:spPr>
      </p:pic>
      <p:sp>
        <p:nvSpPr>
          <p:cNvPr id="67" name="Google Shape;67;p15"/>
          <p:cNvSpPr txBox="1">
            <a:spLocks noGrp="1"/>
          </p:cNvSpPr>
          <p:nvPr>
            <p:ph type="title"/>
          </p:nvPr>
        </p:nvSpPr>
        <p:spPr>
          <a:xfrm>
            <a:off x="161879" y="38986"/>
            <a:ext cx="8599800" cy="590580"/>
          </a:xfrm>
          <a:prstGeom prst="rect">
            <a:avLst/>
          </a:prstGeom>
        </p:spPr>
        <p:txBody>
          <a:bodyPr spcFirstLastPara="1" wrap="square" lIns="91425" tIns="45700" rIns="91425" bIns="45700" anchor="ctr" anchorCtr="0">
            <a:noAutofit/>
          </a:bodyPr>
          <a:lstStyle/>
          <a:p>
            <a:r>
              <a:rPr lang="en"/>
              <a:t>Shot 204950 ends with Vertical Displacement Event (VDE), reproduced in simulation</a:t>
            </a:r>
          </a:p>
        </p:txBody>
      </p:sp>
      <p:sp>
        <p:nvSpPr>
          <p:cNvPr id="71" name="Google Shape;71;p15"/>
          <p:cNvSpPr txBox="1">
            <a:spLocks noGrp="1"/>
          </p:cNvSpPr>
          <p:nvPr>
            <p:ph type="body" idx="1"/>
          </p:nvPr>
        </p:nvSpPr>
        <p:spPr>
          <a:xfrm>
            <a:off x="4315898" y="3557917"/>
            <a:ext cx="4296064" cy="623011"/>
          </a:xfrm>
          <a:prstGeom prst="rect">
            <a:avLst/>
          </a:prstGeom>
        </p:spPr>
        <p:txBody>
          <a:bodyPr spcFirstLastPara="1" wrap="square" lIns="91425" tIns="45700" rIns="91425" bIns="45700" anchor="t" anchorCtr="0">
            <a:noAutofit/>
          </a:bodyPr>
          <a:lstStyle/>
          <a:p>
            <a:r>
              <a:rPr lang="en-US" sz="1600" dirty="0">
                <a:solidFill>
                  <a:schemeClr val="tx1"/>
                </a:solidFill>
              </a:rPr>
              <a:t>Two VDE shots have been simulated</a:t>
            </a:r>
          </a:p>
          <a:p>
            <a:r>
              <a:rPr lang="en-US" sz="1600" dirty="0">
                <a:solidFill>
                  <a:srgbClr val="002060"/>
                </a:solidFill>
              </a:rPr>
              <a:t>Blue is EFIT</a:t>
            </a:r>
            <a:endParaRPr lang="en-US" dirty="0">
              <a:solidFill>
                <a:srgbClr val="002060"/>
              </a:solidFill>
            </a:endParaRPr>
          </a:p>
          <a:p>
            <a:r>
              <a:rPr lang="en-US" sz="1600" dirty="0">
                <a:solidFill>
                  <a:srgbClr val="37914C"/>
                </a:solidFill>
              </a:rPr>
              <a:t>Green is simulation</a:t>
            </a:r>
            <a:endParaRPr lang="en-US" dirty="0">
              <a:solidFill>
                <a:srgbClr val="37914C"/>
              </a:solidFill>
            </a:endParaRPr>
          </a:p>
        </p:txBody>
      </p:sp>
      <p:pic>
        <p:nvPicPr>
          <p:cNvPr id="2" name="Picture 2" descr="VDE1.png">
            <a:extLst>
              <a:ext uri="{FF2B5EF4-FFF2-40B4-BE49-F238E27FC236}">
                <a16:creationId xmlns:a16="http://schemas.microsoft.com/office/drawing/2014/main" xmlns="" id="{2C9751BD-3093-BC7C-979D-4CEA6E13B263}"/>
              </a:ext>
            </a:extLst>
          </p:cNvPr>
          <p:cNvPicPr>
            <a:picLocks noChangeAspect="1"/>
          </p:cNvPicPr>
          <p:nvPr/>
        </p:nvPicPr>
        <p:blipFill>
          <a:blip r:embed="rId4"/>
          <a:stretch>
            <a:fillRect/>
          </a:stretch>
        </p:blipFill>
        <p:spPr>
          <a:xfrm>
            <a:off x="257651" y="679950"/>
            <a:ext cx="8561070" cy="2813955"/>
          </a:xfrm>
          <a:prstGeom prst="rect">
            <a:avLst/>
          </a:prstGeom>
        </p:spPr>
      </p:pic>
      <p:pic>
        <p:nvPicPr>
          <p:cNvPr id="5" name="Picture 6" descr="vde204958.png">
            <a:extLst>
              <a:ext uri="{FF2B5EF4-FFF2-40B4-BE49-F238E27FC236}">
                <a16:creationId xmlns:a16="http://schemas.microsoft.com/office/drawing/2014/main" xmlns="" id="{E8842882-406F-9076-73E2-063E1EFB6AE2}"/>
              </a:ext>
            </a:extLst>
          </p:cNvPr>
          <p:cNvPicPr>
            <a:picLocks noChangeAspect="1"/>
          </p:cNvPicPr>
          <p:nvPr/>
        </p:nvPicPr>
        <p:blipFill>
          <a:blip r:embed="rId5"/>
          <a:stretch>
            <a:fillRect/>
          </a:stretch>
        </p:blipFill>
        <p:spPr>
          <a:xfrm>
            <a:off x="2320882" y="3495401"/>
            <a:ext cx="2065315" cy="1660744"/>
          </a:xfrm>
          <a:prstGeom prst="rect">
            <a:avLst/>
          </a:prstGeom>
        </p:spPr>
      </p:pic>
      <p:sp>
        <p:nvSpPr>
          <p:cNvPr id="7" name="TextBox 6">
            <a:extLst>
              <a:ext uri="{FF2B5EF4-FFF2-40B4-BE49-F238E27FC236}">
                <a16:creationId xmlns:a16="http://schemas.microsoft.com/office/drawing/2014/main" xmlns="" id="{539DD885-F7DC-ECE5-ACF4-23C88B2A5C23}"/>
              </a:ext>
            </a:extLst>
          </p:cNvPr>
          <p:cNvSpPr txBox="1"/>
          <p:nvPr/>
        </p:nvSpPr>
        <p:spPr>
          <a:xfrm>
            <a:off x="458986" y="3923706"/>
            <a:ext cx="12340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t>Zcur</a:t>
            </a:r>
            <a:r>
              <a:rPr lang="en-US" b="1" dirty="0"/>
              <a:t> vs time for 204950</a:t>
            </a:r>
            <a:endParaRPr lang="en-US" dirty="0"/>
          </a:p>
        </p:txBody>
      </p:sp>
      <p:sp>
        <p:nvSpPr>
          <p:cNvPr id="10" name="TextBox 9">
            <a:extLst>
              <a:ext uri="{FF2B5EF4-FFF2-40B4-BE49-F238E27FC236}">
                <a16:creationId xmlns:a16="http://schemas.microsoft.com/office/drawing/2014/main" xmlns="" id="{28693A1F-0B85-8A30-BBDF-AD8B672FA983}"/>
              </a:ext>
            </a:extLst>
          </p:cNvPr>
          <p:cNvSpPr txBox="1"/>
          <p:nvPr/>
        </p:nvSpPr>
        <p:spPr>
          <a:xfrm>
            <a:off x="2539603" y="3923706"/>
            <a:ext cx="145732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err="1"/>
              <a:t>Zcur</a:t>
            </a:r>
            <a:r>
              <a:rPr lang="en-US" b="1" dirty="0"/>
              <a:t> vs time for another shot (204958)</a:t>
            </a:r>
            <a:endParaRPr lang="en-US"/>
          </a:p>
        </p:txBody>
      </p:sp>
    </p:spTree>
    <p:extLst>
      <p:ext uri="{BB962C8B-B14F-4D97-AF65-F5344CB8AC3E}">
        <p14:creationId xmlns:p14="http://schemas.microsoft.com/office/powerpoint/2010/main" val="1579833604"/>
      </p:ext>
    </p:extLst>
  </p:cSld>
  <p:clrMapOvr>
    <a:masterClrMapping/>
  </p:clrMapOvr>
  <p:extLst>
    <p:ext uri="{6950BFC3-D8DA-4A85-94F7-54DA5524770B}">
      <p188:commentRel xmlns:p188="http://schemas.microsoft.com/office/powerpoint/2018/8/main" xmlns="" r:id="rId6"/>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61879" y="38986"/>
            <a:ext cx="8599800" cy="590580"/>
          </a:xfrm>
          <a:prstGeom prst="rect">
            <a:avLst/>
          </a:prstGeom>
        </p:spPr>
        <p:txBody>
          <a:bodyPr spcFirstLastPara="1" wrap="square" lIns="91425" tIns="45700" rIns="91425" bIns="45700" anchor="ctr" anchorCtr="0">
            <a:noAutofit/>
          </a:bodyPr>
          <a:lstStyle/>
          <a:p>
            <a:r>
              <a:rPr lang="en"/>
              <a:t>Poorly controlled experimental shots not always reproduced in simulations </a:t>
            </a:r>
          </a:p>
        </p:txBody>
      </p:sp>
      <p:sp>
        <p:nvSpPr>
          <p:cNvPr id="71" name="Google Shape;71;p15"/>
          <p:cNvSpPr txBox="1">
            <a:spLocks noGrp="1"/>
          </p:cNvSpPr>
          <p:nvPr>
            <p:ph type="body" idx="1"/>
          </p:nvPr>
        </p:nvSpPr>
        <p:spPr>
          <a:xfrm>
            <a:off x="160020" y="1081893"/>
            <a:ext cx="6640286" cy="3385260"/>
          </a:xfrm>
          <a:prstGeom prst="rect">
            <a:avLst/>
          </a:prstGeom>
        </p:spPr>
        <p:txBody>
          <a:bodyPr spcFirstLastPara="1" wrap="square" lIns="91425" tIns="45700" rIns="91425" bIns="45700" anchor="t" anchorCtr="0">
            <a:noAutofit/>
          </a:bodyPr>
          <a:lstStyle/>
          <a:p>
            <a:r>
              <a:rPr lang="en-US" sz="1600">
                <a:solidFill>
                  <a:schemeClr val="tx1"/>
                </a:solidFill>
              </a:rPr>
              <a:t>If shot is poorly controlled experimentally and touch point repeatedly changes between inner and outer limiter, there is a risk for mismatch due to high sensitivity to initial conditions</a:t>
            </a:r>
          </a:p>
          <a:p>
            <a:r>
              <a:rPr lang="en-US" sz="1600">
                <a:solidFill>
                  <a:srgbClr val="FF0000"/>
                </a:solidFill>
              </a:rPr>
              <a:t>FITSIM</a:t>
            </a:r>
            <a:r>
              <a:rPr lang="en-US" sz="1600" b="0">
                <a:solidFill>
                  <a:srgbClr val="FF0000"/>
                </a:solidFill>
              </a:rPr>
              <a:t> </a:t>
            </a:r>
            <a:r>
              <a:rPr lang="en-US" sz="1600" b="0">
                <a:solidFill>
                  <a:schemeClr val="tx1"/>
                </a:solidFill>
              </a:rPr>
              <a:t>is a simulation mode that can assist in analysis of poorly controlled shots</a:t>
            </a:r>
            <a:endParaRPr lang="en-US">
              <a:solidFill>
                <a:schemeClr val="tx1"/>
              </a:solidFill>
            </a:endParaRPr>
          </a:p>
          <a:p>
            <a:r>
              <a:rPr lang="en-US" sz="1600" b="0">
                <a:solidFill>
                  <a:schemeClr val="tx1"/>
                </a:solidFill>
              </a:rPr>
              <a:t>FITSIM replaces the regular NSTX-U PCS with an all-knowing powerful controller that makes the simulation reproduce the experiment. The result can provide insight into the cause of the instability</a:t>
            </a:r>
            <a:endParaRPr lang="en-US">
              <a:solidFill>
                <a:schemeClr val="tx1"/>
              </a:solidFill>
            </a:endParaRPr>
          </a:p>
          <a:p>
            <a:r>
              <a:rPr lang="en-US" sz="1600" b="0">
                <a:solidFill>
                  <a:schemeClr val="tx1"/>
                </a:solidFill>
              </a:rPr>
              <a:t>All-knowing means it uses all state info from </a:t>
            </a:r>
            <a:r>
              <a:rPr lang="en-US" sz="1600" b="0" err="1">
                <a:solidFill>
                  <a:schemeClr val="tx1"/>
                </a:solidFill>
              </a:rPr>
              <a:t>GSevolve</a:t>
            </a:r>
            <a:endParaRPr lang="en-US" sz="1600" b="0">
              <a:solidFill>
                <a:schemeClr val="tx1"/>
              </a:solidFill>
            </a:endParaRPr>
          </a:p>
          <a:p>
            <a:r>
              <a:rPr lang="en-US" sz="1600" b="0">
                <a:solidFill>
                  <a:schemeClr val="tx1"/>
                </a:solidFill>
              </a:rPr>
              <a:t>Powerful means it can control li, </a:t>
            </a:r>
            <a:r>
              <a:rPr lang="en-US" sz="1600" b="0" err="1">
                <a:solidFill>
                  <a:schemeClr val="tx1"/>
                </a:solidFill>
              </a:rPr>
              <a:t>betap</a:t>
            </a:r>
            <a:r>
              <a:rPr lang="en-US" sz="1600" b="0">
                <a:solidFill>
                  <a:schemeClr val="tx1"/>
                </a:solidFill>
              </a:rPr>
              <a:t>, plasma flux, and even the toroidal gap resistance in passive plates</a:t>
            </a:r>
          </a:p>
          <a:p>
            <a:endParaRPr lang="en-US" sz="1600">
              <a:solidFill>
                <a:schemeClr val="tx1"/>
              </a:solidFill>
            </a:endParaRPr>
          </a:p>
        </p:txBody>
      </p:sp>
    </p:spTree>
    <p:extLst>
      <p:ext uri="{BB962C8B-B14F-4D97-AF65-F5344CB8AC3E}">
        <p14:creationId xmlns:p14="http://schemas.microsoft.com/office/powerpoint/2010/main" val="310935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02230" y="-35833"/>
            <a:ext cx="8912173" cy="738768"/>
          </a:xfrm>
          <a:prstGeom prst="rect">
            <a:avLst/>
          </a:prstGeom>
        </p:spPr>
        <p:txBody>
          <a:bodyPr spcFirstLastPara="1" wrap="square" lIns="91425" tIns="45700" rIns="91425" bIns="45700" anchor="ctr" anchorCtr="0">
            <a:noAutofit/>
          </a:bodyPr>
          <a:lstStyle/>
          <a:p>
            <a:r>
              <a:rPr lang="en"/>
              <a:t>The PCS subsystem contains three options for control</a:t>
            </a:r>
          </a:p>
        </p:txBody>
      </p:sp>
      <p:sp>
        <p:nvSpPr>
          <p:cNvPr id="71" name="Google Shape;71;p15"/>
          <p:cNvSpPr txBox="1">
            <a:spLocks noGrp="1"/>
          </p:cNvSpPr>
          <p:nvPr>
            <p:ph type="body" idx="1"/>
          </p:nvPr>
        </p:nvSpPr>
        <p:spPr>
          <a:xfrm>
            <a:off x="34018" y="737911"/>
            <a:ext cx="3904044" cy="3554674"/>
          </a:xfrm>
          <a:prstGeom prst="rect">
            <a:avLst/>
          </a:prstGeom>
        </p:spPr>
        <p:txBody>
          <a:bodyPr spcFirstLastPara="1" wrap="square" lIns="91425" tIns="45700" rIns="91425" bIns="45700" anchor="t" anchorCtr="0">
            <a:noAutofit/>
          </a:bodyPr>
          <a:lstStyle/>
          <a:p>
            <a:pPr marL="412750" indent="-285750">
              <a:buSzPts val="1600"/>
            </a:pPr>
            <a:endParaRPr lang="en" sz="1600">
              <a:solidFill>
                <a:schemeClr val="tx1"/>
              </a:solidFill>
            </a:endParaRPr>
          </a:p>
          <a:p>
            <a:pPr lvl="1">
              <a:buSzPts val="1600"/>
            </a:pPr>
            <a:endParaRPr lang="en" sz="1400">
              <a:solidFill>
                <a:schemeClr val="tx1"/>
              </a:solidFill>
            </a:endParaRPr>
          </a:p>
          <a:p>
            <a:pPr lvl="1">
              <a:buSzPts val="1600"/>
            </a:pPr>
            <a:endParaRPr lang="en" sz="1400">
              <a:solidFill>
                <a:schemeClr val="tx1"/>
              </a:solidFill>
            </a:endParaRPr>
          </a:p>
          <a:p>
            <a:pPr lvl="1">
              <a:buSzPts val="1600"/>
            </a:pPr>
            <a:endParaRPr lang="en" sz="1400">
              <a:solidFill>
                <a:schemeClr val="tx1"/>
              </a:solidFill>
            </a:endParaRPr>
          </a:p>
          <a:p>
            <a:pPr lvl="1">
              <a:buSzPts val="1600"/>
            </a:pPr>
            <a:endParaRPr lang="en" sz="1400">
              <a:solidFill>
                <a:schemeClr val="tx1"/>
              </a:solidFill>
            </a:endParaRPr>
          </a:p>
          <a:p>
            <a:pPr marL="127000" indent="0">
              <a:buSzPts val="1600"/>
              <a:buNone/>
            </a:pPr>
            <a:endParaRPr lang="en" sz="1600">
              <a:solidFill>
                <a:schemeClr val="tx1"/>
              </a:solidFill>
            </a:endParaRPr>
          </a:p>
          <a:p>
            <a:pPr lvl="1">
              <a:buSzPts val="1600"/>
            </a:pPr>
            <a:endParaRPr lang="en" sz="1400">
              <a:solidFill>
                <a:schemeClr val="tx1"/>
              </a:solidFill>
            </a:endParaRPr>
          </a:p>
          <a:p>
            <a:pPr lvl="1">
              <a:buSzPts val="1600"/>
            </a:pPr>
            <a:endParaRPr lang="en" sz="1400">
              <a:solidFill>
                <a:schemeClr val="tx1"/>
              </a:solidFill>
            </a:endParaRPr>
          </a:p>
          <a:p>
            <a:pPr lvl="1">
              <a:buSzPts val="1600"/>
            </a:pPr>
            <a:endParaRPr lang="en" sz="1400">
              <a:solidFill>
                <a:schemeClr val="tx1"/>
              </a:solidFill>
            </a:endParaRPr>
          </a:p>
          <a:p>
            <a:pPr marL="127000" indent="0">
              <a:buSzPts val="1600"/>
              <a:buNone/>
            </a:pPr>
            <a:endParaRPr lang="en" sz="1600" b="1">
              <a:solidFill>
                <a:schemeClr val="tx1"/>
              </a:solidFill>
            </a:endParaRPr>
          </a:p>
          <a:p>
            <a:pPr lvl="1">
              <a:buSzPts val="1600"/>
            </a:pPr>
            <a:endParaRPr lang="en" sz="1400" b="1">
              <a:solidFill>
                <a:schemeClr val="tx1"/>
              </a:solidFill>
            </a:endParaRPr>
          </a:p>
          <a:p>
            <a:pPr marL="869950" lvl="1">
              <a:buSzPts val="1600"/>
            </a:pPr>
            <a:endParaRPr lang="en" sz="1400" b="1">
              <a:solidFill>
                <a:schemeClr val="tx1"/>
              </a:solidFill>
            </a:endParaRPr>
          </a:p>
          <a:p>
            <a:pPr marL="869950" lvl="1">
              <a:buSzPts val="1600"/>
            </a:pPr>
            <a:endParaRPr lang="en" sz="1400" b="1">
              <a:solidFill>
                <a:schemeClr val="tx1"/>
              </a:solidFill>
            </a:endParaRPr>
          </a:p>
          <a:p>
            <a:pPr lvl="1">
              <a:buSzPts val="1600"/>
            </a:pPr>
            <a:endParaRPr lang="en" sz="1400" b="1"/>
          </a:p>
          <a:p>
            <a:pPr lvl="1">
              <a:buSzPts val="1600"/>
            </a:pPr>
            <a:endParaRPr lang="en" sz="1000"/>
          </a:p>
          <a:p>
            <a:pPr marL="127000" indent="0">
              <a:buSzPts val="1600"/>
              <a:buNone/>
            </a:pPr>
            <a:endParaRPr lang="en" sz="1600"/>
          </a:p>
        </p:txBody>
      </p:sp>
      <p:pic>
        <p:nvPicPr>
          <p:cNvPr id="4" name="Picture 4" descr="PCS.png">
            <a:extLst>
              <a:ext uri="{FF2B5EF4-FFF2-40B4-BE49-F238E27FC236}">
                <a16:creationId xmlns:a16="http://schemas.microsoft.com/office/drawing/2014/main" xmlns="" id="{8735EA7B-D364-7716-084B-34113C699AD3}"/>
              </a:ext>
            </a:extLst>
          </p:cNvPr>
          <p:cNvPicPr>
            <a:picLocks noChangeAspect="1"/>
          </p:cNvPicPr>
          <p:nvPr/>
        </p:nvPicPr>
        <p:blipFill>
          <a:blip r:embed="rId3"/>
          <a:stretch>
            <a:fillRect/>
          </a:stretch>
        </p:blipFill>
        <p:spPr>
          <a:xfrm>
            <a:off x="3939540" y="737658"/>
            <a:ext cx="4526280" cy="3374815"/>
          </a:xfrm>
          <a:prstGeom prst="rect">
            <a:avLst/>
          </a:prstGeom>
        </p:spPr>
      </p:pic>
      <p:sp>
        <p:nvSpPr>
          <p:cNvPr id="5" name="Google Shape;71;p15">
            <a:extLst>
              <a:ext uri="{FF2B5EF4-FFF2-40B4-BE49-F238E27FC236}">
                <a16:creationId xmlns:a16="http://schemas.microsoft.com/office/drawing/2014/main" xmlns="" id="{79216499-E444-2A42-AFF2-513B875E3BCD}"/>
              </a:ext>
            </a:extLst>
          </p:cNvPr>
          <p:cNvSpPr txBox="1">
            <a:spLocks/>
          </p:cNvSpPr>
          <p:nvPr/>
        </p:nvSpPr>
        <p:spPr>
          <a:xfrm>
            <a:off x="34018" y="737911"/>
            <a:ext cx="3930714" cy="35584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chemeClr val="dk2"/>
              </a:buClr>
              <a:buSzPts val="2000"/>
              <a:buFont typeface="Arial"/>
              <a:buChar char="•"/>
              <a:defRPr sz="20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240"/>
              </a:spcBef>
              <a:spcAft>
                <a:spcPts val="0"/>
              </a:spcAft>
              <a:buClr>
                <a:schemeClr val="dk2"/>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9pPr>
          </a:lstStyle>
          <a:p>
            <a:pPr marL="412750" indent="-285750">
              <a:buSzPts val="1600"/>
            </a:pPr>
            <a:r>
              <a:rPr lang="en" sz="1600" dirty="0">
                <a:solidFill>
                  <a:schemeClr val="tx1"/>
                </a:solidFill>
              </a:rPr>
              <a:t>TIMCON:</a:t>
            </a:r>
            <a:r>
              <a:rPr lang="en" sz="1600" dirty="0"/>
              <a:t> </a:t>
            </a:r>
          </a:p>
          <a:p>
            <a:pPr lvl="1">
              <a:buSzPts val="1600"/>
            </a:pPr>
            <a:r>
              <a:rPr lang="en" sz="1400" dirty="0"/>
              <a:t>Feedforward commands only</a:t>
            </a:r>
          </a:p>
          <a:p>
            <a:pPr marL="412750" indent="-285750">
              <a:buSzPts val="1600"/>
            </a:pPr>
            <a:r>
              <a:rPr lang="en" sz="1600" dirty="0">
                <a:solidFill>
                  <a:schemeClr val="accent2">
                    <a:lumMod val="75000"/>
                  </a:schemeClr>
                </a:solidFill>
              </a:rPr>
              <a:t>RUNSA:</a:t>
            </a:r>
            <a:r>
              <a:rPr lang="en" sz="1600" dirty="0">
                <a:solidFill>
                  <a:schemeClr val="accent6">
                    <a:lumMod val="75000"/>
                  </a:schemeClr>
                </a:solidFill>
              </a:rPr>
              <a:t> </a:t>
            </a:r>
          </a:p>
          <a:p>
            <a:pPr lvl="1">
              <a:buSzPts val="1600"/>
            </a:pPr>
            <a:r>
              <a:rPr lang="en" sz="1400" dirty="0"/>
              <a:t>Connects to actual NSTX-U PCS</a:t>
            </a:r>
          </a:p>
          <a:p>
            <a:pPr marL="412750" indent="-285750">
              <a:buSzPts val="1600"/>
            </a:pPr>
            <a:r>
              <a:rPr lang="en" sz="1600" dirty="0">
                <a:solidFill>
                  <a:srgbClr val="6C6C0A"/>
                </a:solidFill>
              </a:rPr>
              <a:t>MPC</a:t>
            </a:r>
            <a:r>
              <a:rPr lang="en" sz="1600" b="1" dirty="0">
                <a:solidFill>
                  <a:srgbClr val="6C6C0A"/>
                </a:solidFill>
              </a:rPr>
              <a:t>:</a:t>
            </a:r>
            <a:r>
              <a:rPr lang="en" sz="1600" b="1" dirty="0"/>
              <a:t> </a:t>
            </a:r>
            <a:endParaRPr lang="en" dirty="0"/>
          </a:p>
          <a:p>
            <a:pPr lvl="1">
              <a:buSzPts val="1600"/>
            </a:pPr>
            <a:r>
              <a:rPr lang="en" sz="1400" dirty="0"/>
              <a:t>Model-predictive controller has complete knowledge about plasma response and calculates best control solution per cost function</a:t>
            </a:r>
          </a:p>
          <a:p>
            <a:pPr lvl="1">
              <a:buSzPts val="1600"/>
            </a:pPr>
            <a:r>
              <a:rPr lang="en" sz="1400" dirty="0"/>
              <a:t>One use is "</a:t>
            </a:r>
            <a:r>
              <a:rPr lang="en" sz="1400" b="1" dirty="0">
                <a:solidFill>
                  <a:srgbClr val="FF0000"/>
                </a:solidFill>
              </a:rPr>
              <a:t>FITSIM-simulation</a:t>
            </a:r>
            <a:r>
              <a:rPr lang="en" sz="1400" dirty="0"/>
              <a:t>" with control of all of </a:t>
            </a:r>
            <a:r>
              <a:rPr lang="en" sz="1400" dirty="0" err="1"/>
              <a:t>Vc</a:t>
            </a:r>
            <a:r>
              <a:rPr lang="en" sz="1400" dirty="0"/>
              <a:t>, </a:t>
            </a:r>
            <a:r>
              <a:rPr lang="en" sz="1400" dirty="0" err="1"/>
              <a:t>Vp</a:t>
            </a:r>
            <a:r>
              <a:rPr lang="en" sz="1400" dirty="0"/>
              <a:t>, </a:t>
            </a:r>
            <a:r>
              <a:rPr lang="en" sz="1400" dirty="0" err="1"/>
              <a:t>dp</a:t>
            </a:r>
            <a:r>
              <a:rPr lang="en" sz="1400" dirty="0"/>
              <a:t>/dt, (and resistance in toroidal gaps of passive stabilizers) to make diagnostics match old shot</a:t>
            </a:r>
          </a:p>
        </p:txBody>
      </p:sp>
    </p:spTree>
    <p:extLst>
      <p:ext uri="{BB962C8B-B14F-4D97-AF65-F5344CB8AC3E}">
        <p14:creationId xmlns:p14="http://schemas.microsoft.com/office/powerpoint/2010/main" val="1242982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02230" y="-35833"/>
            <a:ext cx="8912173" cy="738768"/>
          </a:xfrm>
          <a:prstGeom prst="rect">
            <a:avLst/>
          </a:prstGeom>
        </p:spPr>
        <p:txBody>
          <a:bodyPr spcFirstLastPara="1" wrap="square" lIns="91425" tIns="45700" rIns="91425" bIns="45700" anchor="ctr" anchorCtr="0">
            <a:noAutofit/>
          </a:bodyPr>
          <a:lstStyle/>
          <a:p>
            <a:r>
              <a:rPr lang="en"/>
              <a:t>FITSIM matches all diagnostics well from start to end</a:t>
            </a:r>
            <a:br>
              <a:rPr lang="en"/>
            </a:br>
            <a:r>
              <a:rPr lang="en"/>
              <a:t>Useful for analysis and fine-tuning of models</a:t>
            </a:r>
          </a:p>
        </p:txBody>
      </p:sp>
      <p:sp>
        <p:nvSpPr>
          <p:cNvPr id="5" name="Google Shape;71;p15">
            <a:extLst>
              <a:ext uri="{FF2B5EF4-FFF2-40B4-BE49-F238E27FC236}">
                <a16:creationId xmlns:a16="http://schemas.microsoft.com/office/drawing/2014/main" xmlns="" id="{79216499-E444-2A42-AFF2-513B875E3BCD}"/>
              </a:ext>
            </a:extLst>
          </p:cNvPr>
          <p:cNvSpPr txBox="1">
            <a:spLocks/>
          </p:cNvSpPr>
          <p:nvPr/>
        </p:nvSpPr>
        <p:spPr>
          <a:xfrm>
            <a:off x="487408" y="2273341"/>
            <a:ext cx="2604834" cy="3466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chemeClr val="dk2"/>
              </a:buClr>
              <a:buSzPts val="2000"/>
              <a:buFont typeface="Arial"/>
              <a:buChar char="•"/>
              <a:defRPr sz="20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240"/>
              </a:spcBef>
              <a:spcAft>
                <a:spcPts val="0"/>
              </a:spcAft>
              <a:buClr>
                <a:schemeClr val="dk2"/>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9pPr>
          </a:lstStyle>
          <a:p>
            <a:pPr marL="127000" indent="0" algn="ctr">
              <a:buSzPts val="1600"/>
              <a:buNone/>
            </a:pPr>
            <a:r>
              <a:rPr lang="en" sz="1600">
                <a:solidFill>
                  <a:schemeClr val="tx1"/>
                </a:solidFill>
              </a:rPr>
              <a:t>EFIT01 and FITSIM</a:t>
            </a:r>
            <a:endParaRPr lang="en">
              <a:solidFill>
                <a:schemeClr val="tx1"/>
              </a:solidFill>
            </a:endParaRPr>
          </a:p>
          <a:p>
            <a:pPr marL="412750" indent="-285750">
              <a:buSzPts val="1600"/>
            </a:pPr>
            <a:endParaRPr lang="en" sz="1600">
              <a:solidFill>
                <a:schemeClr val="accent6">
                  <a:lumMod val="75000"/>
                </a:schemeClr>
              </a:solidFill>
            </a:endParaRPr>
          </a:p>
          <a:p>
            <a:pPr lvl="1">
              <a:buSzPts val="1600"/>
            </a:pPr>
            <a:endParaRPr lang="en" sz="1400" b="1"/>
          </a:p>
          <a:p>
            <a:pPr lvl="1">
              <a:buSzPts val="1600"/>
            </a:pPr>
            <a:endParaRPr lang="en" sz="1000"/>
          </a:p>
          <a:p>
            <a:pPr marL="127000" indent="0">
              <a:buSzPts val="1600"/>
              <a:buNone/>
            </a:pPr>
            <a:endParaRPr lang="en" sz="1600"/>
          </a:p>
        </p:txBody>
      </p:sp>
      <p:pic>
        <p:nvPicPr>
          <p:cNvPr id="2" name="Picture 2" descr="efitsim fl8 zoomed.png">
            <a:extLst>
              <a:ext uri="{FF2B5EF4-FFF2-40B4-BE49-F238E27FC236}">
                <a16:creationId xmlns:a16="http://schemas.microsoft.com/office/drawing/2014/main" xmlns="" id="{14B83C53-5F24-E289-637F-9B5D4796393C}"/>
              </a:ext>
            </a:extLst>
          </p:cNvPr>
          <p:cNvPicPr>
            <a:picLocks noChangeAspect="1"/>
          </p:cNvPicPr>
          <p:nvPr/>
        </p:nvPicPr>
        <p:blipFill>
          <a:blip r:embed="rId3"/>
          <a:stretch>
            <a:fillRect/>
          </a:stretch>
        </p:blipFill>
        <p:spPr>
          <a:xfrm>
            <a:off x="3695700" y="3018685"/>
            <a:ext cx="2286000" cy="1643590"/>
          </a:xfrm>
          <a:prstGeom prst="rect">
            <a:avLst/>
          </a:prstGeom>
        </p:spPr>
      </p:pic>
      <p:pic>
        <p:nvPicPr>
          <p:cNvPr id="3" name="Picture 5" descr="efitsim fl8.png">
            <a:extLst>
              <a:ext uri="{FF2B5EF4-FFF2-40B4-BE49-F238E27FC236}">
                <a16:creationId xmlns:a16="http://schemas.microsoft.com/office/drawing/2014/main" xmlns="" id="{837A0E9C-3B52-761D-B167-AFA2551F6E60}"/>
              </a:ext>
            </a:extLst>
          </p:cNvPr>
          <p:cNvPicPr>
            <a:picLocks noChangeAspect="1"/>
          </p:cNvPicPr>
          <p:nvPr/>
        </p:nvPicPr>
        <p:blipFill>
          <a:blip r:embed="rId4"/>
          <a:stretch>
            <a:fillRect/>
          </a:stretch>
        </p:blipFill>
        <p:spPr>
          <a:xfrm>
            <a:off x="3695700" y="1371795"/>
            <a:ext cx="2286000" cy="1645530"/>
          </a:xfrm>
          <a:prstGeom prst="rect">
            <a:avLst/>
          </a:prstGeom>
        </p:spPr>
      </p:pic>
      <p:pic>
        <p:nvPicPr>
          <p:cNvPr id="6" name="Picture 6" descr="efitsim Ip zoomed.png">
            <a:extLst>
              <a:ext uri="{FF2B5EF4-FFF2-40B4-BE49-F238E27FC236}">
                <a16:creationId xmlns:a16="http://schemas.microsoft.com/office/drawing/2014/main" xmlns="" id="{6385E490-5192-14BA-EA7F-277AB806D324}"/>
              </a:ext>
            </a:extLst>
          </p:cNvPr>
          <p:cNvPicPr>
            <a:picLocks noChangeAspect="1"/>
          </p:cNvPicPr>
          <p:nvPr/>
        </p:nvPicPr>
        <p:blipFill>
          <a:blip r:embed="rId5"/>
          <a:stretch>
            <a:fillRect/>
          </a:stretch>
        </p:blipFill>
        <p:spPr>
          <a:xfrm>
            <a:off x="6225540" y="3017990"/>
            <a:ext cx="2286000" cy="1644980"/>
          </a:xfrm>
          <a:prstGeom prst="rect">
            <a:avLst/>
          </a:prstGeom>
        </p:spPr>
      </p:pic>
      <p:pic>
        <p:nvPicPr>
          <p:cNvPr id="7" name="Picture 7" descr="efitsim Ip.png">
            <a:extLst>
              <a:ext uri="{FF2B5EF4-FFF2-40B4-BE49-F238E27FC236}">
                <a16:creationId xmlns:a16="http://schemas.microsoft.com/office/drawing/2014/main" xmlns="" id="{21825FB2-E1CB-AE74-1260-E09405BCA90A}"/>
              </a:ext>
            </a:extLst>
          </p:cNvPr>
          <p:cNvPicPr>
            <a:picLocks noChangeAspect="1"/>
          </p:cNvPicPr>
          <p:nvPr/>
        </p:nvPicPr>
        <p:blipFill>
          <a:blip r:embed="rId6"/>
          <a:stretch>
            <a:fillRect/>
          </a:stretch>
        </p:blipFill>
        <p:spPr>
          <a:xfrm>
            <a:off x="6225540" y="1371329"/>
            <a:ext cx="2286000" cy="1646463"/>
          </a:xfrm>
          <a:prstGeom prst="rect">
            <a:avLst/>
          </a:prstGeom>
        </p:spPr>
      </p:pic>
      <p:sp>
        <p:nvSpPr>
          <p:cNvPr id="13" name="Google Shape;71;p15">
            <a:extLst>
              <a:ext uri="{FF2B5EF4-FFF2-40B4-BE49-F238E27FC236}">
                <a16:creationId xmlns:a16="http://schemas.microsoft.com/office/drawing/2014/main" xmlns="" id="{D7BD2FC0-8152-6A4D-1FEE-DD07EBF4F04A}"/>
              </a:ext>
            </a:extLst>
          </p:cNvPr>
          <p:cNvSpPr txBox="1">
            <a:spLocks/>
          </p:cNvSpPr>
          <p:nvPr/>
        </p:nvSpPr>
        <p:spPr>
          <a:xfrm>
            <a:off x="3489688" y="737911"/>
            <a:ext cx="2894394" cy="5485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chemeClr val="dk2"/>
              </a:buClr>
              <a:buSzPts val="2000"/>
              <a:buFont typeface="Arial"/>
              <a:buChar char="•"/>
              <a:defRPr sz="20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240"/>
              </a:spcBef>
              <a:spcAft>
                <a:spcPts val="0"/>
              </a:spcAft>
              <a:buClr>
                <a:schemeClr val="dk2"/>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9pPr>
          </a:lstStyle>
          <a:p>
            <a:pPr marL="127000" indent="0">
              <a:buSzPts val="1600"/>
              <a:buNone/>
            </a:pPr>
            <a:r>
              <a:rPr lang="en" sz="1600">
                <a:solidFill>
                  <a:schemeClr val="tx1"/>
                </a:solidFill>
              </a:rPr>
              <a:t>Measured and simulated signals for a flux loop</a:t>
            </a:r>
            <a:endParaRPr lang="en-US"/>
          </a:p>
          <a:p>
            <a:pPr lvl="1">
              <a:buSzPts val="1600"/>
            </a:pPr>
            <a:endParaRPr lang="en" sz="1400"/>
          </a:p>
          <a:p>
            <a:pPr marL="412750" indent="-285750">
              <a:buSzPts val="1600"/>
            </a:pPr>
            <a:endParaRPr lang="en" sz="1600">
              <a:solidFill>
                <a:schemeClr val="accent6">
                  <a:lumMod val="75000"/>
                </a:schemeClr>
              </a:solidFill>
            </a:endParaRPr>
          </a:p>
          <a:p>
            <a:pPr lvl="1">
              <a:buSzPts val="1600"/>
            </a:pPr>
            <a:endParaRPr lang="en" sz="1400" b="1"/>
          </a:p>
          <a:p>
            <a:pPr lvl="1">
              <a:buSzPts val="1600"/>
            </a:pPr>
            <a:endParaRPr lang="en" sz="1000"/>
          </a:p>
          <a:p>
            <a:pPr marL="127000" indent="0">
              <a:buSzPts val="1600"/>
              <a:buNone/>
            </a:pPr>
            <a:endParaRPr lang="en" sz="1600"/>
          </a:p>
        </p:txBody>
      </p:sp>
      <p:sp>
        <p:nvSpPr>
          <p:cNvPr id="14" name="Google Shape;71;p15">
            <a:extLst>
              <a:ext uri="{FF2B5EF4-FFF2-40B4-BE49-F238E27FC236}">
                <a16:creationId xmlns:a16="http://schemas.microsoft.com/office/drawing/2014/main" xmlns="" id="{844325F0-8E13-EA05-CD4A-D2ABD1B0F476}"/>
              </a:ext>
            </a:extLst>
          </p:cNvPr>
          <p:cNvSpPr txBox="1">
            <a:spLocks/>
          </p:cNvSpPr>
          <p:nvPr/>
        </p:nvSpPr>
        <p:spPr>
          <a:xfrm>
            <a:off x="6335758" y="737911"/>
            <a:ext cx="2063814" cy="54858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chemeClr val="dk2"/>
              </a:buClr>
              <a:buSzPts val="2000"/>
              <a:buFont typeface="Arial"/>
              <a:buChar char="•"/>
              <a:defRPr sz="20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240"/>
              </a:spcBef>
              <a:spcAft>
                <a:spcPts val="0"/>
              </a:spcAft>
              <a:buClr>
                <a:schemeClr val="dk2"/>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9pPr>
          </a:lstStyle>
          <a:p>
            <a:pPr marL="127000" indent="0">
              <a:buSzPts val="1600"/>
              <a:buNone/>
            </a:pPr>
            <a:r>
              <a:rPr lang="en" sz="1600">
                <a:solidFill>
                  <a:schemeClr val="tx1"/>
                </a:solidFill>
              </a:rPr>
              <a:t>Ip estimator and simulated Ip</a:t>
            </a:r>
            <a:endParaRPr lang="en-US">
              <a:solidFill>
                <a:schemeClr val="tx1"/>
              </a:solidFill>
            </a:endParaRPr>
          </a:p>
          <a:p>
            <a:pPr lvl="1">
              <a:buSzPts val="1600"/>
            </a:pPr>
            <a:endParaRPr lang="en" sz="1400"/>
          </a:p>
          <a:p>
            <a:pPr marL="412750" indent="-285750">
              <a:buSzPts val="1600"/>
            </a:pPr>
            <a:endParaRPr lang="en" sz="1600">
              <a:solidFill>
                <a:schemeClr val="accent6">
                  <a:lumMod val="75000"/>
                </a:schemeClr>
              </a:solidFill>
            </a:endParaRPr>
          </a:p>
          <a:p>
            <a:pPr lvl="1">
              <a:buSzPts val="1600"/>
            </a:pPr>
            <a:endParaRPr lang="en" sz="1400" b="1"/>
          </a:p>
          <a:p>
            <a:pPr lvl="1">
              <a:buSzPts val="1600"/>
            </a:pPr>
            <a:endParaRPr lang="en" sz="1000"/>
          </a:p>
          <a:p>
            <a:pPr marL="127000" indent="0">
              <a:buSzPts val="1600"/>
              <a:buNone/>
            </a:pPr>
            <a:endParaRPr lang="en" sz="1600"/>
          </a:p>
        </p:txBody>
      </p:sp>
      <p:sp>
        <p:nvSpPr>
          <p:cNvPr id="15" name="Google Shape;71;p15">
            <a:extLst>
              <a:ext uri="{FF2B5EF4-FFF2-40B4-BE49-F238E27FC236}">
                <a16:creationId xmlns:a16="http://schemas.microsoft.com/office/drawing/2014/main" xmlns="" id="{635F5191-0ED1-F986-6787-B23FE25028BD}"/>
              </a:ext>
            </a:extLst>
          </p:cNvPr>
          <p:cNvSpPr txBox="1">
            <a:spLocks/>
          </p:cNvSpPr>
          <p:nvPr/>
        </p:nvSpPr>
        <p:spPr>
          <a:xfrm>
            <a:off x="3855448" y="4052611"/>
            <a:ext cx="1400874" cy="3885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chemeClr val="dk2"/>
              </a:buClr>
              <a:buSzPts val="2000"/>
              <a:buFont typeface="Arial"/>
              <a:buChar char="•"/>
              <a:defRPr sz="20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240"/>
              </a:spcBef>
              <a:spcAft>
                <a:spcPts val="0"/>
              </a:spcAft>
              <a:buClr>
                <a:schemeClr val="dk2"/>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9pPr>
          </a:lstStyle>
          <a:p>
            <a:pPr marL="127000" indent="0">
              <a:buSzPts val="1600"/>
              <a:buNone/>
            </a:pPr>
            <a:r>
              <a:rPr lang="en" sz="1600">
                <a:solidFill>
                  <a:srgbClr val="FF0000"/>
                </a:solidFill>
              </a:rPr>
              <a:t>Zoomed</a:t>
            </a:r>
          </a:p>
          <a:p>
            <a:pPr lvl="1">
              <a:buSzPts val="1600"/>
            </a:pPr>
            <a:endParaRPr lang="en" sz="1400"/>
          </a:p>
          <a:p>
            <a:pPr marL="412750" indent="-285750">
              <a:buSzPts val="1600"/>
            </a:pPr>
            <a:endParaRPr lang="en" sz="1600">
              <a:solidFill>
                <a:schemeClr val="accent6">
                  <a:lumMod val="75000"/>
                </a:schemeClr>
              </a:solidFill>
            </a:endParaRPr>
          </a:p>
          <a:p>
            <a:pPr lvl="1">
              <a:buSzPts val="1600"/>
            </a:pPr>
            <a:endParaRPr lang="en" sz="1400" b="1"/>
          </a:p>
          <a:p>
            <a:pPr lvl="1">
              <a:buSzPts val="1600"/>
            </a:pPr>
            <a:endParaRPr lang="en" sz="1000"/>
          </a:p>
          <a:p>
            <a:pPr marL="127000" indent="0">
              <a:buSzPts val="1600"/>
              <a:buNone/>
            </a:pPr>
            <a:endParaRPr lang="en" sz="1600"/>
          </a:p>
        </p:txBody>
      </p:sp>
      <p:sp>
        <p:nvSpPr>
          <p:cNvPr id="16" name="Google Shape;71;p15">
            <a:extLst>
              <a:ext uri="{FF2B5EF4-FFF2-40B4-BE49-F238E27FC236}">
                <a16:creationId xmlns:a16="http://schemas.microsoft.com/office/drawing/2014/main" xmlns="" id="{74B20837-B2B8-7166-4197-CC67366B7B41}"/>
              </a:ext>
            </a:extLst>
          </p:cNvPr>
          <p:cNvSpPr txBox="1">
            <a:spLocks/>
          </p:cNvSpPr>
          <p:nvPr/>
        </p:nvSpPr>
        <p:spPr>
          <a:xfrm>
            <a:off x="7513048" y="3058201"/>
            <a:ext cx="1157034" cy="3885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chemeClr val="dk2"/>
              </a:buClr>
              <a:buSzPts val="2000"/>
              <a:buFont typeface="Arial"/>
              <a:buChar char="•"/>
              <a:defRPr sz="20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240"/>
              </a:spcBef>
              <a:spcAft>
                <a:spcPts val="0"/>
              </a:spcAft>
              <a:buClr>
                <a:schemeClr val="dk2"/>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9pPr>
          </a:lstStyle>
          <a:p>
            <a:pPr marL="127000" indent="0">
              <a:buSzPts val="1600"/>
              <a:buNone/>
            </a:pPr>
            <a:r>
              <a:rPr lang="en" sz="1600">
                <a:solidFill>
                  <a:srgbClr val="FF0000"/>
                </a:solidFill>
              </a:rPr>
              <a:t>Zoomed</a:t>
            </a:r>
          </a:p>
          <a:p>
            <a:pPr lvl="1">
              <a:buSzPts val="1600"/>
            </a:pPr>
            <a:endParaRPr lang="en" sz="1400"/>
          </a:p>
          <a:p>
            <a:pPr marL="412750" indent="-285750">
              <a:buSzPts val="1600"/>
            </a:pPr>
            <a:endParaRPr lang="en" sz="1600">
              <a:solidFill>
                <a:schemeClr val="accent6">
                  <a:lumMod val="75000"/>
                </a:schemeClr>
              </a:solidFill>
            </a:endParaRPr>
          </a:p>
          <a:p>
            <a:pPr lvl="1">
              <a:buSzPts val="1600"/>
            </a:pPr>
            <a:endParaRPr lang="en" sz="1400" b="1"/>
          </a:p>
          <a:p>
            <a:pPr lvl="1">
              <a:buSzPts val="1600"/>
            </a:pPr>
            <a:endParaRPr lang="en" sz="1000"/>
          </a:p>
          <a:p>
            <a:pPr marL="127000" indent="0">
              <a:buSzPts val="1600"/>
              <a:buNone/>
            </a:pPr>
            <a:endParaRPr lang="en" sz="1600"/>
          </a:p>
        </p:txBody>
      </p:sp>
      <p:sp>
        <p:nvSpPr>
          <p:cNvPr id="17" name="Google Shape;71;p15">
            <a:extLst>
              <a:ext uri="{FF2B5EF4-FFF2-40B4-BE49-F238E27FC236}">
                <a16:creationId xmlns:a16="http://schemas.microsoft.com/office/drawing/2014/main" xmlns="" id="{F28F540A-4339-0F0C-682A-07C15CA716AD}"/>
              </a:ext>
            </a:extLst>
          </p:cNvPr>
          <p:cNvSpPr txBox="1">
            <a:spLocks/>
          </p:cNvSpPr>
          <p:nvPr/>
        </p:nvSpPr>
        <p:spPr>
          <a:xfrm>
            <a:off x="322506" y="796014"/>
            <a:ext cx="2936662" cy="87672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chemeClr val="dk2"/>
              </a:buClr>
              <a:buSzPts val="2000"/>
              <a:buFont typeface="Arial"/>
              <a:buChar char="•"/>
              <a:defRPr sz="2000" b="1" i="0" u="none" strike="noStrike" cap="none">
                <a:solidFill>
                  <a:schemeClr val="dk1"/>
                </a:solidFill>
                <a:latin typeface="Century Gothic"/>
                <a:ea typeface="Century Gothic"/>
                <a:cs typeface="Century Gothic"/>
                <a:sym typeface="Century Gothic"/>
              </a:defRPr>
            </a:lvl1pPr>
            <a:lvl2pPr marL="914400" marR="0" lvl="1"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2"/>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240"/>
              </a:spcBef>
              <a:spcAft>
                <a:spcPts val="0"/>
              </a:spcAft>
              <a:buClr>
                <a:schemeClr val="dk2"/>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entury Gothic"/>
                <a:ea typeface="Century Gothic"/>
                <a:cs typeface="Century Gothic"/>
                <a:sym typeface="Century Gothic"/>
              </a:defRPr>
            </a:lvl9pPr>
          </a:lstStyle>
          <a:p>
            <a:pPr marL="127000" indent="0">
              <a:buNone/>
            </a:pPr>
            <a:r>
              <a:rPr lang="en" sz="1600" dirty="0">
                <a:solidFill>
                  <a:srgbClr val="FF0000"/>
                </a:solidFill>
              </a:rPr>
              <a:t>Example showing "bobble shot" 204100 with vertical oscillations</a:t>
            </a:r>
          </a:p>
          <a:p>
            <a:pPr lvl="1">
              <a:buSzPts val="1600"/>
            </a:pPr>
            <a:endParaRPr lang="en" sz="1400">
              <a:solidFill>
                <a:srgbClr val="000000"/>
              </a:solidFill>
            </a:endParaRPr>
          </a:p>
          <a:p>
            <a:pPr marL="127000" indent="0">
              <a:buSzPts val="1600"/>
              <a:buNone/>
            </a:pPr>
            <a:endParaRPr lang="en" sz="1600">
              <a:solidFill>
                <a:srgbClr val="000000"/>
              </a:solidFill>
            </a:endParaRPr>
          </a:p>
        </p:txBody>
      </p:sp>
      <p:pic>
        <p:nvPicPr>
          <p:cNvPr id="9" name="Picture 9">
            <a:extLst>
              <a:ext uri="{FF2B5EF4-FFF2-40B4-BE49-F238E27FC236}">
                <a16:creationId xmlns:a16="http://schemas.microsoft.com/office/drawing/2014/main" xmlns="" id="{DBC90CD6-B350-9D67-FFA8-957E9710BBA3}"/>
              </a:ext>
            </a:extLst>
          </p:cNvPr>
          <p:cNvPicPr>
            <a:picLocks noChangeAspect="1"/>
          </p:cNvPicPr>
          <p:nvPr/>
        </p:nvPicPr>
        <p:blipFill>
          <a:blip r:embed="rId7"/>
          <a:stretch>
            <a:fillRect/>
          </a:stretch>
        </p:blipFill>
        <p:spPr>
          <a:xfrm>
            <a:off x="419100" y="2572363"/>
            <a:ext cx="2743200" cy="2056173"/>
          </a:xfrm>
          <a:prstGeom prst="rect">
            <a:avLst/>
          </a:prstGeom>
        </p:spPr>
      </p:pic>
    </p:spTree>
    <p:extLst>
      <p:ext uri="{BB962C8B-B14F-4D97-AF65-F5344CB8AC3E}">
        <p14:creationId xmlns:p14="http://schemas.microsoft.com/office/powerpoint/2010/main" val="886392692"/>
      </p:ext>
    </p:extLst>
  </p:cSld>
  <p:clrMapOvr>
    <a:masterClrMapping/>
  </p:clrMapOvr>
  <p:extLst>
    <p:ext uri="{6950BFC3-D8DA-4A85-94F7-54DA5524770B}">
      <p188:commentRel xmlns:p188="http://schemas.microsoft.com/office/powerpoint/2018/8/main" xmlns="" r:id="rId8"/>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32F6E20-0F77-4308-B49E-0CBEEB93A7C6}"/>
              </a:ext>
            </a:extLst>
          </p:cNvPr>
          <p:cNvSpPr txBox="1"/>
          <p:nvPr/>
        </p:nvSpPr>
        <p:spPr>
          <a:xfrm>
            <a:off x="579624" y="2472208"/>
            <a:ext cx="7288170" cy="1944122"/>
          </a:xfrm>
          <a:prstGeom prst="rect">
            <a:avLst/>
          </a:prstGeom>
          <a:noFill/>
        </p:spPr>
        <p:txBody>
          <a:bodyPr wrap="square" lIns="91440" tIns="45720" rIns="91440" bIns="45720" anchor="t">
            <a:spAutoFit/>
          </a:bodyPr>
          <a:lstStyle/>
          <a:p>
            <a:pPr marL="342900" lvl="8" indent="-342900">
              <a:spcAft>
                <a:spcPts val="500"/>
              </a:spcAft>
              <a:buAutoNum type="arabicPeriod"/>
            </a:pPr>
            <a:r>
              <a:rPr lang="en-US" sz="1600" dirty="0"/>
              <a:t>Vertical stability issues and associated dithering between USN &amp; LSN </a:t>
            </a:r>
            <a:endParaRPr lang="en-US"/>
          </a:p>
          <a:p>
            <a:pPr marL="342900" lvl="8" indent="-342900">
              <a:spcAft>
                <a:spcPts val="500"/>
              </a:spcAft>
              <a:buAutoNum type="arabicPeriod"/>
            </a:pPr>
            <a:r>
              <a:rPr lang="en-US" sz="1600" dirty="0"/>
              <a:t>Reach diverted equilibrium faster (before H-mode) for better VDE avoidance </a:t>
            </a:r>
          </a:p>
          <a:p>
            <a:pPr marL="342900" lvl="8" indent="-342900">
              <a:spcAft>
                <a:spcPts val="500"/>
              </a:spcAft>
              <a:buAutoNum type="arabicPeriod"/>
            </a:pPr>
            <a:r>
              <a:rPr lang="en-US" sz="1600" dirty="0"/>
              <a:t>Robust ramp-up control, i.e. achieve target plasma scenario (high-kappa, low-li, high NI-fraction) with robustness to beam </a:t>
            </a:r>
            <a:br>
              <a:rPr lang="en-US" sz="1600" dirty="0"/>
            </a:br>
            <a:r>
              <a:rPr lang="en-US" sz="1600" dirty="0"/>
              <a:t>dropouts, varying wall conditions, deviations from desired li, kappa trajectory</a:t>
            </a:r>
          </a:p>
        </p:txBody>
      </p:sp>
      <p:sp>
        <p:nvSpPr>
          <p:cNvPr id="9" name="TextBox 8">
            <a:extLst>
              <a:ext uri="{FF2B5EF4-FFF2-40B4-BE49-F238E27FC236}">
                <a16:creationId xmlns:a16="http://schemas.microsoft.com/office/drawing/2014/main" xmlns="" id="{00CEE7C1-A7F1-4A89-8408-0C7785B32F46}"/>
              </a:ext>
            </a:extLst>
          </p:cNvPr>
          <p:cNvSpPr txBox="1"/>
          <p:nvPr/>
        </p:nvSpPr>
        <p:spPr>
          <a:xfrm>
            <a:off x="321981" y="728270"/>
            <a:ext cx="7851115" cy="1592744"/>
          </a:xfrm>
          <a:prstGeom prst="rect">
            <a:avLst/>
          </a:prstGeom>
          <a:noFill/>
        </p:spPr>
        <p:txBody>
          <a:bodyPr wrap="square" lIns="91440" tIns="45720" rIns="91440" bIns="45720" anchor="t">
            <a:spAutoFit/>
          </a:bodyPr>
          <a:lstStyle/>
          <a:p>
            <a:pPr marL="285750" indent="-285750" fontAlgn="base">
              <a:spcBef>
                <a:spcPts val="400"/>
              </a:spcBef>
              <a:spcAft>
                <a:spcPts val="500"/>
              </a:spcAft>
              <a:buFont typeface="Arial" panose="020B0604020202020204" pitchFamily="34" charset="0"/>
              <a:buChar char="•"/>
            </a:pPr>
            <a:r>
              <a:rPr lang="en-US" sz="1800" b="1" dirty="0"/>
              <a:t>Current shot development relies largely on manual timing of events, i.e. L-H timing, limited to diverted timing. </a:t>
            </a:r>
            <a:r>
              <a:rPr lang="en-US" sz="1800" dirty="0" err="1"/>
              <a:t>GSevolve</a:t>
            </a:r>
            <a:r>
              <a:rPr lang="en-US" sz="1800" dirty="0"/>
              <a:t> &amp; numerical optimal control can aid shot development before experiment</a:t>
            </a:r>
          </a:p>
          <a:p>
            <a:pPr marL="285750" indent="-285750">
              <a:spcBef>
                <a:spcPts val="400"/>
              </a:spcBef>
              <a:spcAft>
                <a:spcPts val="500"/>
              </a:spcAft>
              <a:buFont typeface="Arial" panose="020B0604020202020204" pitchFamily="34" charset="0"/>
              <a:buChar char="•"/>
            </a:pPr>
            <a:r>
              <a:rPr lang="en-US" sz="1800" b="1" dirty="0"/>
              <a:t>Specific Control Topics to be addressed with </a:t>
            </a:r>
            <a:r>
              <a:rPr lang="en-US" sz="1800" b="1" dirty="0" err="1"/>
              <a:t>GSevolve</a:t>
            </a:r>
            <a:r>
              <a:rPr lang="en-US" sz="1800" b="1" dirty="0"/>
              <a:t> + Numerical optimal control tool</a:t>
            </a:r>
            <a:endParaRPr lang="en-US" sz="1800" dirty="0"/>
          </a:p>
        </p:txBody>
      </p:sp>
      <p:sp>
        <p:nvSpPr>
          <p:cNvPr id="11" name="Title 10">
            <a:extLst>
              <a:ext uri="{FF2B5EF4-FFF2-40B4-BE49-F238E27FC236}">
                <a16:creationId xmlns:a16="http://schemas.microsoft.com/office/drawing/2014/main" xmlns="" id="{E91038AC-2C55-4D71-B8E1-94A2B8E46F73}"/>
              </a:ext>
            </a:extLst>
          </p:cNvPr>
          <p:cNvSpPr>
            <a:spLocks noGrp="1"/>
          </p:cNvSpPr>
          <p:nvPr>
            <p:ph type="title"/>
          </p:nvPr>
        </p:nvSpPr>
        <p:spPr>
          <a:xfrm>
            <a:off x="240223" y="140183"/>
            <a:ext cx="8229600" cy="369600"/>
          </a:xfrm>
        </p:spPr>
        <p:txBody>
          <a:bodyPr/>
          <a:lstStyle/>
          <a:p>
            <a:r>
              <a:rPr lang="en-US" dirty="0"/>
              <a:t>Future and current work GOAL</a:t>
            </a:r>
            <a:r>
              <a:rPr lang="en-US" b="1" i="0" u="none" strike="noStrike" dirty="0">
                <a:solidFill>
                  <a:srgbClr val="FFFFFF"/>
                </a:solidFill>
                <a:effectLst/>
              </a:rPr>
              <a:t>: Employ </a:t>
            </a:r>
            <a:r>
              <a:rPr lang="en-US" b="1" i="0" u="none" strike="noStrike" dirty="0" err="1">
                <a:solidFill>
                  <a:srgbClr val="FFFFFF"/>
                </a:solidFill>
                <a:effectLst/>
              </a:rPr>
              <a:t>GSevolve</a:t>
            </a:r>
            <a:r>
              <a:rPr lang="en-US" b="1" i="0" u="none" strike="noStrike" dirty="0">
                <a:solidFill>
                  <a:srgbClr val="FFFFFF"/>
                </a:solidFill>
                <a:effectLst/>
              </a:rPr>
              <a:t> &amp; numerical optimal control for robust scenario development </a:t>
            </a:r>
            <a:endParaRPr lang="en-US" dirty="0"/>
          </a:p>
        </p:txBody>
      </p:sp>
    </p:spTree>
    <p:extLst>
      <p:ext uri="{BB962C8B-B14F-4D97-AF65-F5344CB8AC3E}">
        <p14:creationId xmlns:p14="http://schemas.microsoft.com/office/powerpoint/2010/main" val="29888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3834" y="-336"/>
            <a:ext cx="8926371" cy="678423"/>
          </a:xfrm>
          <a:prstGeom prst="rect">
            <a:avLst/>
          </a:prstGeom>
        </p:spPr>
        <p:txBody>
          <a:bodyPr spcFirstLastPara="1" wrap="square" lIns="91425" tIns="45700" rIns="91425" bIns="45700" anchor="ctr" anchorCtr="0">
            <a:noAutofit/>
          </a:bodyPr>
          <a:lstStyle/>
          <a:p>
            <a:r>
              <a:rPr lang="en" dirty="0"/>
              <a:t>This work is associated with a GA-NSTX-U experimental collaboration project</a:t>
            </a:r>
            <a:endParaRPr lang="en-US" dirty="0"/>
          </a:p>
        </p:txBody>
      </p:sp>
      <p:sp>
        <p:nvSpPr>
          <p:cNvPr id="3" name="TextBox 2">
            <a:extLst>
              <a:ext uri="{FF2B5EF4-FFF2-40B4-BE49-F238E27FC236}">
                <a16:creationId xmlns:a16="http://schemas.microsoft.com/office/drawing/2014/main" xmlns="" id="{13AAEEAE-E35B-189B-C1B6-17849C0681D1}"/>
              </a:ext>
            </a:extLst>
          </p:cNvPr>
          <p:cNvSpPr txBox="1"/>
          <p:nvPr/>
        </p:nvSpPr>
        <p:spPr>
          <a:xfrm>
            <a:off x="152400" y="779964"/>
            <a:ext cx="2743200" cy="3406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US" sz="1800" b="1" dirty="0">
                <a:latin typeface="Century Gothic"/>
              </a:rPr>
              <a:t>Project:</a:t>
            </a:r>
            <a:endParaRPr lang="en-US" dirty="0"/>
          </a:p>
          <a:p>
            <a:endParaRPr lang="en-US" dirty="0"/>
          </a:p>
          <a:p>
            <a:r>
              <a:rPr lang="en-US" sz="1800" b="1" dirty="0">
                <a:latin typeface="Century Gothic"/>
              </a:rPr>
              <a:t>Objective:</a:t>
            </a:r>
          </a:p>
          <a:p>
            <a:endParaRPr lang="en-US" sz="1800" b="1" dirty="0">
              <a:latin typeface="Century Gothic"/>
            </a:endParaRPr>
          </a:p>
          <a:p>
            <a:endParaRPr lang="en-US" sz="1800" b="1" dirty="0">
              <a:latin typeface="Century Gothic"/>
            </a:endParaRPr>
          </a:p>
          <a:p>
            <a:endParaRPr lang="en-US" sz="1800" b="1" dirty="0">
              <a:latin typeface="Century Gothic"/>
            </a:endParaRPr>
          </a:p>
          <a:p>
            <a:endParaRPr lang="en-US" sz="1800" b="1" dirty="0">
              <a:latin typeface="Century Gothic"/>
            </a:endParaRPr>
          </a:p>
          <a:p>
            <a:r>
              <a:rPr lang="en-US" sz="1800" b="1" dirty="0">
                <a:latin typeface="Century Gothic"/>
              </a:rPr>
              <a:t>Broken into several interrelated tasks</a:t>
            </a:r>
          </a:p>
          <a:p>
            <a:endParaRPr lang="en-US" sz="1800" dirty="0">
              <a:latin typeface="Century Gothic"/>
            </a:endParaRPr>
          </a:p>
          <a:p>
            <a:r>
              <a:rPr lang="en-US" sz="1800" b="1" dirty="0">
                <a:latin typeface="Century Gothic"/>
              </a:rPr>
              <a:t>These slides describe work related to task 3</a:t>
            </a:r>
            <a:endParaRPr lang="en-US" b="1" dirty="0"/>
          </a:p>
        </p:txBody>
      </p:sp>
      <p:sp>
        <p:nvSpPr>
          <p:cNvPr id="4" name="TextBox 3">
            <a:extLst>
              <a:ext uri="{FF2B5EF4-FFF2-40B4-BE49-F238E27FC236}">
                <a16:creationId xmlns:a16="http://schemas.microsoft.com/office/drawing/2014/main" xmlns="" id="{7AB4E215-88A5-1200-C108-23E195441334}"/>
              </a:ext>
            </a:extLst>
          </p:cNvPr>
          <p:cNvSpPr txBox="1"/>
          <p:nvPr/>
        </p:nvSpPr>
        <p:spPr>
          <a:xfrm>
            <a:off x="2598349" y="724657"/>
            <a:ext cx="6455996" cy="2423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US" sz="1600" b="1">
                <a:latin typeface="Century Gothic"/>
              </a:rPr>
              <a:t>“Predict-First Modeling and Experimental Demonstration of fully Noninductive Scenario in NSTX-U”</a:t>
            </a:r>
            <a:endParaRPr lang="en-US" sz="1600" b="1"/>
          </a:p>
          <a:p>
            <a:r>
              <a:rPr lang="en-US" sz="1800" b="1">
                <a:latin typeface="Century Gothic"/>
              </a:rPr>
              <a:t>Contribute to </a:t>
            </a:r>
            <a:r>
              <a:rPr lang="en" sz="1800" b="1"/>
              <a:t>Objective 2 in NSTX-U 5 Year Plan</a:t>
            </a:r>
            <a:endParaRPr lang="en-US" sz="1600"/>
          </a:p>
          <a:p>
            <a:r>
              <a:rPr lang="en" sz="1600"/>
              <a:t>“Develop operation at large bootstrap fraction and advance the physics basis required for non-inductive and low-</a:t>
            </a:r>
            <a:r>
              <a:rPr lang="en" sz="1600" err="1"/>
              <a:t>disruptivity</a:t>
            </a:r>
            <a:r>
              <a:rPr lang="en" sz="1600"/>
              <a:t> operation of steady-state compact fusion devices”</a:t>
            </a:r>
            <a:endParaRPr lang="en-US" sz="1600"/>
          </a:p>
          <a:p>
            <a:endParaRPr lang="en-US" sz="1800" b="1">
              <a:latin typeface="Century Gothic"/>
            </a:endParaRPr>
          </a:p>
          <a:p>
            <a:r>
              <a:rPr lang="en-US"/>
              <a:t/>
            </a:r>
            <a:br>
              <a:rPr lang="en-US"/>
            </a:br>
            <a:endParaRPr lang="en-US"/>
          </a:p>
        </p:txBody>
      </p:sp>
      <p:pic>
        <p:nvPicPr>
          <p:cNvPr id="5" name="Picture 9">
            <a:extLst>
              <a:ext uri="{FF2B5EF4-FFF2-40B4-BE49-F238E27FC236}">
                <a16:creationId xmlns:a16="http://schemas.microsoft.com/office/drawing/2014/main" xmlns="" id="{0BC29389-ABE8-ACA1-CBA6-655D02EAF008}"/>
              </a:ext>
            </a:extLst>
          </p:cNvPr>
          <p:cNvPicPr>
            <a:picLocks noChangeAspect="1"/>
          </p:cNvPicPr>
          <p:nvPr/>
        </p:nvPicPr>
        <p:blipFill>
          <a:blip r:embed="rId3"/>
          <a:stretch>
            <a:fillRect/>
          </a:stretch>
        </p:blipFill>
        <p:spPr>
          <a:xfrm>
            <a:off x="3206541" y="2507525"/>
            <a:ext cx="4610319" cy="2392972"/>
          </a:xfrm>
          <a:prstGeom prst="rect">
            <a:avLst/>
          </a:prstGeom>
        </p:spPr>
      </p:pic>
    </p:spTree>
    <p:extLst>
      <p:ext uri="{BB962C8B-B14F-4D97-AF65-F5344CB8AC3E}">
        <p14:creationId xmlns:p14="http://schemas.microsoft.com/office/powerpoint/2010/main" val="103476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76A583B-B1D9-DB6E-B745-F7862FBC1347}"/>
              </a:ext>
            </a:extLst>
          </p:cNvPr>
          <p:cNvSpPr>
            <a:spLocks noGrp="1"/>
          </p:cNvSpPr>
          <p:nvPr>
            <p:ph type="body" idx="1"/>
          </p:nvPr>
        </p:nvSpPr>
        <p:spPr>
          <a:xfrm>
            <a:off x="260390" y="973846"/>
            <a:ext cx="4038600" cy="3743700"/>
          </a:xfrm>
        </p:spPr>
        <p:txBody>
          <a:bodyPr/>
          <a:lstStyle/>
          <a:p>
            <a:pPr>
              <a:spcAft>
                <a:spcPts val="600"/>
              </a:spcAft>
              <a:buFont typeface="+mj-lt"/>
              <a:buAutoNum type="arabicPeriod"/>
            </a:pPr>
            <a:r>
              <a:rPr lang="en-US" sz="1600" b="0"/>
              <a:t>Run a </a:t>
            </a:r>
            <a:r>
              <a:rPr lang="en-US" sz="1600" b="0" err="1"/>
              <a:t>GSevolve</a:t>
            </a:r>
            <a:r>
              <a:rPr lang="en-US" sz="1600" b="0"/>
              <a:t> simulation</a:t>
            </a:r>
          </a:p>
          <a:p>
            <a:pPr>
              <a:spcAft>
                <a:spcPts val="600"/>
              </a:spcAft>
              <a:buAutoNum type="arabicPeriod"/>
            </a:pPr>
            <a:r>
              <a:rPr lang="en-US" sz="1600" b="0"/>
              <a:t>Extract from </a:t>
            </a:r>
            <a:r>
              <a:rPr lang="en-US" sz="1600" b="0" err="1"/>
              <a:t>GSevolve</a:t>
            </a:r>
            <a:r>
              <a:rPr lang="en-US" sz="1600" b="0"/>
              <a:t> simulation the time-dependent plasma dynamics </a:t>
            </a:r>
          </a:p>
          <a:p>
            <a:pPr>
              <a:spcAft>
                <a:spcPts val="600"/>
              </a:spcAft>
              <a:buFont typeface="+mj-lt"/>
              <a:buAutoNum type="arabicPeriod"/>
            </a:pPr>
            <a:r>
              <a:rPr lang="en-US" sz="1600" b="0"/>
              <a:t>Construct optimal control problem, solve for control law to meet goals</a:t>
            </a:r>
          </a:p>
          <a:p>
            <a:pPr>
              <a:spcAft>
                <a:spcPts val="600"/>
              </a:spcAft>
              <a:buFont typeface="+mj-lt"/>
              <a:buAutoNum type="arabicPeriod"/>
            </a:pPr>
            <a:r>
              <a:rPr lang="en-US" sz="1600" b="0"/>
              <a:t>Re-run the simulation with updated control inputs</a:t>
            </a:r>
          </a:p>
          <a:p>
            <a:pPr>
              <a:spcAft>
                <a:spcPts val="600"/>
              </a:spcAft>
              <a:buFont typeface="+mj-lt"/>
              <a:buAutoNum type="arabicPeriod"/>
            </a:pPr>
            <a:r>
              <a:rPr lang="en-US" sz="1600" b="0"/>
              <a:t>Repeat steps 2-4 until convergence</a:t>
            </a:r>
          </a:p>
        </p:txBody>
      </p:sp>
      <p:sp>
        <p:nvSpPr>
          <p:cNvPr id="4" name="Title 3">
            <a:extLst>
              <a:ext uri="{FF2B5EF4-FFF2-40B4-BE49-F238E27FC236}">
                <a16:creationId xmlns:a16="http://schemas.microsoft.com/office/drawing/2014/main" xmlns="" id="{70C2AC50-F59D-7234-E19A-6CC888F7802E}"/>
              </a:ext>
            </a:extLst>
          </p:cNvPr>
          <p:cNvSpPr>
            <a:spLocks noGrp="1"/>
          </p:cNvSpPr>
          <p:nvPr>
            <p:ph type="title"/>
          </p:nvPr>
        </p:nvSpPr>
        <p:spPr>
          <a:xfrm>
            <a:off x="143455" y="140083"/>
            <a:ext cx="8816340" cy="369600"/>
          </a:xfrm>
        </p:spPr>
        <p:txBody>
          <a:bodyPr/>
          <a:lstStyle/>
          <a:p>
            <a:r>
              <a:rPr lang="en-US" dirty="0"/>
              <a:t>Numerical optimal control informed by the </a:t>
            </a:r>
            <a:r>
              <a:rPr lang="en-US" dirty="0" err="1"/>
              <a:t>GSevolve</a:t>
            </a:r>
            <a:r>
              <a:rPr lang="en-US" dirty="0"/>
              <a:t> model can be used for generalized feedforward control design</a:t>
            </a:r>
          </a:p>
        </p:txBody>
      </p:sp>
      <p:pic>
        <p:nvPicPr>
          <p:cNvPr id="9" name="Picture 8">
            <a:extLst>
              <a:ext uri="{FF2B5EF4-FFF2-40B4-BE49-F238E27FC236}">
                <a16:creationId xmlns:a16="http://schemas.microsoft.com/office/drawing/2014/main" xmlns="" id="{1B44D87D-E388-1BCA-042C-9BD209C8CDB5}"/>
              </a:ext>
            </a:extLst>
          </p:cNvPr>
          <p:cNvPicPr>
            <a:picLocks noChangeAspect="1"/>
          </p:cNvPicPr>
          <p:nvPr/>
        </p:nvPicPr>
        <p:blipFill rotWithShape="1">
          <a:blip r:embed="rId2"/>
          <a:srcRect l="27497" t="6019" r="27626" b="64854"/>
          <a:stretch/>
        </p:blipFill>
        <p:spPr>
          <a:xfrm>
            <a:off x="4636720" y="848672"/>
            <a:ext cx="3505379" cy="1522035"/>
          </a:xfrm>
          <a:prstGeom prst="rect">
            <a:avLst/>
          </a:prstGeom>
        </p:spPr>
      </p:pic>
      <p:sp>
        <p:nvSpPr>
          <p:cNvPr id="6" name="TextBox 13">
            <a:extLst>
              <a:ext uri="{FF2B5EF4-FFF2-40B4-BE49-F238E27FC236}">
                <a16:creationId xmlns:a16="http://schemas.microsoft.com/office/drawing/2014/main" xmlns="" id="{34CBB44E-AA8D-0250-4F7C-358FD1229CF7}"/>
              </a:ext>
            </a:extLst>
          </p:cNvPr>
          <p:cNvSpPr txBox="1"/>
          <p:nvPr/>
        </p:nvSpPr>
        <p:spPr>
          <a:xfrm>
            <a:off x="4694437" y="2476696"/>
            <a:ext cx="3409635" cy="1384995"/>
          </a:xfrm>
          <a:prstGeom prst="rect">
            <a:avLst/>
          </a:prstGeom>
          <a:solidFill>
            <a:schemeClr val="bg1"/>
          </a:solidFill>
          <a:ln>
            <a:solidFill>
              <a:schemeClr val="tx1"/>
            </a:solidFill>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a:latin typeface="Century Gothic"/>
                <a:ea typeface="ＭＳ Ｐゴシック"/>
              </a:rPr>
              <a:t>Numerical optimal  </a:t>
            </a:r>
            <a:endParaRPr lang="en-US"/>
          </a:p>
          <a:p>
            <a:r>
              <a:rPr lang="en-US" b="1">
                <a:latin typeface="Century Gothic"/>
                <a:ea typeface="ＭＳ Ｐゴシック"/>
              </a:rPr>
              <a:t>Control</a:t>
            </a:r>
            <a:br>
              <a:rPr lang="en-US" b="1">
                <a:latin typeface="Century Gothic"/>
                <a:ea typeface="ＭＳ Ｐゴシック"/>
              </a:rPr>
            </a:br>
            <a:endParaRPr lang="en-US" b="1"/>
          </a:p>
          <a:p>
            <a:endParaRPr lang="en-US"/>
          </a:p>
          <a:p>
            <a:endParaRPr lang="en-US"/>
          </a:p>
          <a:p>
            <a:endParaRPr lang="en-US"/>
          </a:p>
        </p:txBody>
      </p:sp>
      <p:pic>
        <p:nvPicPr>
          <p:cNvPr id="7" name="Picture 6">
            <a:extLst>
              <a:ext uri="{FF2B5EF4-FFF2-40B4-BE49-F238E27FC236}">
                <a16:creationId xmlns:a16="http://schemas.microsoft.com/office/drawing/2014/main" xmlns="" id="{410F99AF-AFB9-E2C4-8BD0-44FC42ADB5D8}"/>
              </a:ext>
            </a:extLst>
          </p:cNvPr>
          <p:cNvPicPr>
            <a:picLocks noChangeAspect="1"/>
          </p:cNvPicPr>
          <p:nvPr/>
        </p:nvPicPr>
        <p:blipFill rotWithShape="1">
          <a:blip r:embed="rId3"/>
          <a:srcRect r="7105" b="32203"/>
          <a:stretch/>
        </p:blipFill>
        <p:spPr>
          <a:xfrm>
            <a:off x="4732929" y="2979036"/>
            <a:ext cx="2900741" cy="877160"/>
          </a:xfrm>
          <a:prstGeom prst="rect">
            <a:avLst/>
          </a:prstGeom>
        </p:spPr>
      </p:pic>
      <p:sp>
        <p:nvSpPr>
          <p:cNvPr id="8" name="Rectangle 7">
            <a:extLst>
              <a:ext uri="{FF2B5EF4-FFF2-40B4-BE49-F238E27FC236}">
                <a16:creationId xmlns:a16="http://schemas.microsoft.com/office/drawing/2014/main" xmlns="" id="{CCE63BAF-A710-5A10-EECB-8AB79A921461}"/>
              </a:ext>
            </a:extLst>
          </p:cNvPr>
          <p:cNvSpPr/>
          <p:nvPr/>
        </p:nvSpPr>
        <p:spPr>
          <a:xfrm>
            <a:off x="5919411" y="3470572"/>
            <a:ext cx="1348535" cy="337837"/>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3" name="Arc 2">
            <a:extLst>
              <a:ext uri="{FF2B5EF4-FFF2-40B4-BE49-F238E27FC236}">
                <a16:creationId xmlns:a16="http://schemas.microsoft.com/office/drawing/2014/main" xmlns="" id="{F8473727-973D-4DE6-B563-6D30CA6FEAB6}"/>
              </a:ext>
            </a:extLst>
          </p:cNvPr>
          <p:cNvSpPr/>
          <p:nvPr/>
        </p:nvSpPr>
        <p:spPr>
          <a:xfrm rot="960000">
            <a:off x="7168931" y="1745131"/>
            <a:ext cx="870947" cy="1922085"/>
          </a:xfrm>
          <a:prstGeom prst="arc">
            <a:avLst>
              <a:gd name="adj1" fmla="val 16200000"/>
              <a:gd name="adj2" fmla="val 5029220"/>
            </a:avLst>
          </a:prstGeom>
          <a:noFill/>
          <a:ln w="28575">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xmlns="" id="{9544BDEB-8377-4238-86FC-09F95D9ADAFA}"/>
              </a:ext>
            </a:extLst>
          </p:cNvPr>
          <p:cNvSpPr txBox="1"/>
          <p:nvPr/>
        </p:nvSpPr>
        <p:spPr>
          <a:xfrm>
            <a:off x="8118078" y="2575296"/>
            <a:ext cx="1147730" cy="1169551"/>
          </a:xfrm>
          <a:prstGeom prst="rect">
            <a:avLst/>
          </a:prstGeom>
          <a:noFill/>
        </p:spPr>
        <p:txBody>
          <a:bodyPr wrap="square" lIns="91440" tIns="45720" rIns="91440" bIns="45720" rtlCol="0" anchor="t">
            <a:spAutoFit/>
          </a:bodyPr>
          <a:lstStyle/>
          <a:p>
            <a:r>
              <a:rPr lang="en-US"/>
              <a:t>extract</a:t>
            </a:r>
          </a:p>
          <a:p>
            <a:r>
              <a:rPr lang="en-US"/>
              <a:t>Dynamics</a:t>
            </a:r>
          </a:p>
          <a:p>
            <a:r>
              <a:rPr lang="en-US"/>
              <a:t>From </a:t>
            </a:r>
            <a:r>
              <a:rPr lang="en-US" err="1"/>
              <a:t>GSevolve</a:t>
            </a:r>
          </a:p>
          <a:p>
            <a:r>
              <a:rPr lang="en-US"/>
              <a:t>simulation</a:t>
            </a:r>
          </a:p>
        </p:txBody>
      </p:sp>
      <p:grpSp>
        <p:nvGrpSpPr>
          <p:cNvPr id="21" name="Group 20">
            <a:extLst>
              <a:ext uri="{FF2B5EF4-FFF2-40B4-BE49-F238E27FC236}">
                <a16:creationId xmlns:a16="http://schemas.microsoft.com/office/drawing/2014/main" xmlns="" id="{3A557EDD-C418-420B-B633-73701C020C3F}"/>
              </a:ext>
            </a:extLst>
          </p:cNvPr>
          <p:cNvGrpSpPr/>
          <p:nvPr/>
        </p:nvGrpSpPr>
        <p:grpSpPr>
          <a:xfrm>
            <a:off x="4379278" y="846851"/>
            <a:ext cx="397834" cy="307777"/>
            <a:chOff x="4097486" y="3749265"/>
            <a:chExt cx="397834" cy="307777"/>
          </a:xfrm>
        </p:grpSpPr>
        <p:sp>
          <p:nvSpPr>
            <p:cNvPr id="22" name="Oval 21">
              <a:extLst>
                <a:ext uri="{FF2B5EF4-FFF2-40B4-BE49-F238E27FC236}">
                  <a16:creationId xmlns:a16="http://schemas.microsoft.com/office/drawing/2014/main" xmlns="" id="{9F6E1068-FE7B-41D3-B11E-2794574CE406}"/>
                </a:ext>
              </a:extLst>
            </p:cNvPr>
            <p:cNvSpPr/>
            <p:nvPr/>
          </p:nvSpPr>
          <p:spPr>
            <a:xfrm>
              <a:off x="4116928" y="3779844"/>
              <a:ext cx="268406" cy="26840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912A022F-CE7A-4015-BC2E-CF0079A6A821}"/>
                </a:ext>
              </a:extLst>
            </p:cNvPr>
            <p:cNvSpPr txBox="1"/>
            <p:nvPr/>
          </p:nvSpPr>
          <p:spPr>
            <a:xfrm>
              <a:off x="4097486" y="3749265"/>
              <a:ext cx="397834" cy="307777"/>
            </a:xfrm>
            <a:prstGeom prst="rect">
              <a:avLst/>
            </a:prstGeom>
            <a:noFill/>
          </p:spPr>
          <p:txBody>
            <a:bodyPr wrap="square" rtlCol="0">
              <a:spAutoFit/>
            </a:bodyPr>
            <a:lstStyle/>
            <a:p>
              <a:r>
                <a:rPr lang="en-US"/>
                <a:t>1.</a:t>
              </a:r>
            </a:p>
          </p:txBody>
        </p:sp>
      </p:grpSp>
      <p:grpSp>
        <p:nvGrpSpPr>
          <p:cNvPr id="24" name="Group 23">
            <a:extLst>
              <a:ext uri="{FF2B5EF4-FFF2-40B4-BE49-F238E27FC236}">
                <a16:creationId xmlns:a16="http://schemas.microsoft.com/office/drawing/2014/main" xmlns="" id="{DCF34499-F97A-486F-87F3-AB3F076015AE}"/>
              </a:ext>
            </a:extLst>
          </p:cNvPr>
          <p:cNvGrpSpPr/>
          <p:nvPr/>
        </p:nvGrpSpPr>
        <p:grpSpPr>
          <a:xfrm>
            <a:off x="4376557" y="2480322"/>
            <a:ext cx="397834" cy="307777"/>
            <a:chOff x="3988363" y="3090415"/>
            <a:chExt cx="397834" cy="307777"/>
          </a:xfrm>
        </p:grpSpPr>
        <p:sp>
          <p:nvSpPr>
            <p:cNvPr id="25" name="Oval 24">
              <a:extLst>
                <a:ext uri="{FF2B5EF4-FFF2-40B4-BE49-F238E27FC236}">
                  <a16:creationId xmlns:a16="http://schemas.microsoft.com/office/drawing/2014/main" xmlns="" id="{3D1E6F79-82C1-4C01-93F5-7C3C036C735A}"/>
                </a:ext>
              </a:extLst>
            </p:cNvPr>
            <p:cNvSpPr/>
            <p:nvPr/>
          </p:nvSpPr>
          <p:spPr>
            <a:xfrm>
              <a:off x="4002479" y="3110715"/>
              <a:ext cx="268406" cy="26840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485A3FEE-0939-4555-BEA7-B51AFC3FC726}"/>
                </a:ext>
              </a:extLst>
            </p:cNvPr>
            <p:cNvSpPr txBox="1"/>
            <p:nvPr/>
          </p:nvSpPr>
          <p:spPr>
            <a:xfrm>
              <a:off x="3988363" y="3090415"/>
              <a:ext cx="397834" cy="307777"/>
            </a:xfrm>
            <a:prstGeom prst="rect">
              <a:avLst/>
            </a:prstGeom>
            <a:noFill/>
          </p:spPr>
          <p:txBody>
            <a:bodyPr wrap="square" rtlCol="0">
              <a:spAutoFit/>
            </a:bodyPr>
            <a:lstStyle/>
            <a:p>
              <a:r>
                <a:rPr lang="en-US"/>
                <a:t>3.</a:t>
              </a:r>
            </a:p>
          </p:txBody>
        </p:sp>
      </p:grpSp>
      <p:grpSp>
        <p:nvGrpSpPr>
          <p:cNvPr id="27" name="Group 26">
            <a:extLst>
              <a:ext uri="{FF2B5EF4-FFF2-40B4-BE49-F238E27FC236}">
                <a16:creationId xmlns:a16="http://schemas.microsoft.com/office/drawing/2014/main" xmlns="" id="{19DD8986-E3F0-4E00-B8A7-47D62606F64B}"/>
              </a:ext>
            </a:extLst>
          </p:cNvPr>
          <p:cNvGrpSpPr/>
          <p:nvPr/>
        </p:nvGrpSpPr>
        <p:grpSpPr>
          <a:xfrm>
            <a:off x="8217436" y="2274065"/>
            <a:ext cx="397834" cy="307777"/>
            <a:chOff x="4097486" y="3749265"/>
            <a:chExt cx="397834" cy="307777"/>
          </a:xfrm>
        </p:grpSpPr>
        <p:sp>
          <p:nvSpPr>
            <p:cNvPr id="28" name="Oval 27">
              <a:extLst>
                <a:ext uri="{FF2B5EF4-FFF2-40B4-BE49-F238E27FC236}">
                  <a16:creationId xmlns:a16="http://schemas.microsoft.com/office/drawing/2014/main" xmlns="" id="{D3412831-AD0E-4870-8D4B-F110E8DD12EB}"/>
                </a:ext>
              </a:extLst>
            </p:cNvPr>
            <p:cNvSpPr/>
            <p:nvPr/>
          </p:nvSpPr>
          <p:spPr>
            <a:xfrm>
              <a:off x="4116928" y="3779844"/>
              <a:ext cx="268406" cy="26840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EF36A343-8708-4FA1-95A0-B78D0059746F}"/>
                </a:ext>
              </a:extLst>
            </p:cNvPr>
            <p:cNvSpPr txBox="1"/>
            <p:nvPr/>
          </p:nvSpPr>
          <p:spPr>
            <a:xfrm>
              <a:off x="4097486" y="3749265"/>
              <a:ext cx="397834" cy="307777"/>
            </a:xfrm>
            <a:prstGeom prst="rect">
              <a:avLst/>
            </a:prstGeom>
            <a:noFill/>
          </p:spPr>
          <p:txBody>
            <a:bodyPr wrap="square" rtlCol="0">
              <a:spAutoFit/>
            </a:bodyPr>
            <a:lstStyle/>
            <a:p>
              <a:r>
                <a:rPr lang="en-US"/>
                <a:t>2.</a:t>
              </a:r>
            </a:p>
          </p:txBody>
        </p:sp>
      </p:grpSp>
    </p:spTree>
    <p:extLst>
      <p:ext uri="{BB962C8B-B14F-4D97-AF65-F5344CB8AC3E}">
        <p14:creationId xmlns:p14="http://schemas.microsoft.com/office/powerpoint/2010/main" val="1873599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00CEE7C1-A7F1-4A89-8408-0C7785B32F46}"/>
              </a:ext>
            </a:extLst>
          </p:cNvPr>
          <p:cNvSpPr txBox="1"/>
          <p:nvPr/>
        </p:nvSpPr>
        <p:spPr>
          <a:xfrm>
            <a:off x="354330" y="922364"/>
            <a:ext cx="8644890" cy="2492990"/>
          </a:xfrm>
          <a:prstGeom prst="rect">
            <a:avLst/>
          </a:prstGeom>
          <a:noFill/>
        </p:spPr>
        <p:txBody>
          <a:bodyPr wrap="square" lIns="91440" tIns="45720" rIns="91440" bIns="45720" anchor="t">
            <a:spAutoFit/>
          </a:bodyPr>
          <a:lstStyle/>
          <a:p>
            <a:pPr marL="285750" indent="-285750" fontAlgn="base">
              <a:spcAft>
                <a:spcPts val="1200"/>
              </a:spcAft>
              <a:buFont typeface="Arial" panose="020B0604020202020204" pitchFamily="34" charset="0"/>
              <a:buChar char="•"/>
            </a:pPr>
            <a:r>
              <a:rPr lang="en-US" sz="1800" err="1"/>
              <a:t>GSevolve</a:t>
            </a:r>
            <a:r>
              <a:rPr lang="en-US" sz="1800"/>
              <a:t> </a:t>
            </a:r>
            <a:r>
              <a:rPr lang="en-US" sz="1800" err="1"/>
              <a:t>simserver</a:t>
            </a:r>
            <a:r>
              <a:rPr lang="en-US" sz="1800"/>
              <a:t> enables a whole device simulation of NSTX-U appropriate for shape control and ramp-up control</a:t>
            </a:r>
          </a:p>
          <a:p>
            <a:pPr marL="285750" indent="-285750">
              <a:spcAft>
                <a:spcPts val="1200"/>
              </a:spcAft>
              <a:buFont typeface="Arial" panose="020B0604020202020204" pitchFamily="34" charset="0"/>
              <a:buChar char="•"/>
            </a:pPr>
            <a:r>
              <a:rPr lang="en-US" sz="1800" err="1"/>
              <a:t>GSevolve</a:t>
            </a:r>
            <a:r>
              <a:rPr lang="en-US" sz="1800"/>
              <a:t>-based simulation has been updated from NSTX to NSTX-U parameters and updated for current version of the PCS</a:t>
            </a:r>
            <a:endParaRPr lang="en-US"/>
          </a:p>
          <a:p>
            <a:pPr marL="285750" indent="-285750" fontAlgn="base">
              <a:spcAft>
                <a:spcPts val="1200"/>
              </a:spcAft>
              <a:buFont typeface="Arial" panose="020B0604020202020204" pitchFamily="34" charset="0"/>
              <a:buChar char="•"/>
            </a:pPr>
            <a:r>
              <a:rPr lang="en-US" sz="1800">
                <a:latin typeface="Century Gothic"/>
              </a:rPr>
              <a:t>The model has been used to design feedforward shape control    </a:t>
            </a:r>
            <a:endParaRPr lang="en-US" sz="1800" i="0" u="none" strike="noStrike">
              <a:solidFill>
                <a:srgbClr val="000000"/>
              </a:solidFill>
              <a:effectLst/>
              <a:latin typeface="Century Gothic" panose="020B0502020202020204" pitchFamily="34" charset="0"/>
            </a:endParaRPr>
          </a:p>
          <a:p>
            <a:pPr marL="285750" indent="-285750" fontAlgn="base">
              <a:spcAft>
                <a:spcPts val="1200"/>
              </a:spcAft>
              <a:buFont typeface="Arial" panose="020B0604020202020204" pitchFamily="34" charset="0"/>
              <a:buChar char="•"/>
            </a:pPr>
            <a:r>
              <a:rPr lang="en-US" sz="1800">
                <a:latin typeface="Century Gothic"/>
              </a:rPr>
              <a:t>Work will continue with further control development for robust ramp-up to mean scenario design goals of low li, high kappa, high NI fraction</a:t>
            </a:r>
          </a:p>
        </p:txBody>
      </p:sp>
      <p:sp>
        <p:nvSpPr>
          <p:cNvPr id="11" name="Title 10">
            <a:extLst>
              <a:ext uri="{FF2B5EF4-FFF2-40B4-BE49-F238E27FC236}">
                <a16:creationId xmlns:a16="http://schemas.microsoft.com/office/drawing/2014/main" xmlns="" id="{E91038AC-2C55-4D71-B8E1-94A2B8E46F73}"/>
              </a:ext>
            </a:extLst>
          </p:cNvPr>
          <p:cNvSpPr>
            <a:spLocks noGrp="1"/>
          </p:cNvSpPr>
          <p:nvPr>
            <p:ph type="title"/>
          </p:nvPr>
        </p:nvSpPr>
        <p:spPr>
          <a:xfrm>
            <a:off x="256202" y="145352"/>
            <a:ext cx="8229600" cy="369600"/>
          </a:xfrm>
        </p:spPr>
        <p:txBody>
          <a:bodyPr/>
          <a:lstStyle/>
          <a:p>
            <a:r>
              <a:rPr lang="en-US" b="1" i="0" u="none" strike="noStrike" dirty="0">
                <a:solidFill>
                  <a:srgbClr val="FFFFFF"/>
                </a:solidFill>
                <a:effectLst/>
              </a:rPr>
              <a:t>Summary</a:t>
            </a:r>
            <a:r>
              <a:rPr lang="en-US" dirty="0"/>
              <a:t>: </a:t>
            </a:r>
            <a:r>
              <a:rPr lang="en-US" dirty="0" err="1"/>
              <a:t>GSevolve</a:t>
            </a:r>
            <a:r>
              <a:rPr lang="en-US" dirty="0"/>
              <a:t> simulation tool will enable robust NSTX-U </a:t>
            </a:r>
            <a:r>
              <a:rPr lang="en-US" dirty="0" err="1"/>
              <a:t>rampup</a:t>
            </a:r>
            <a:r>
              <a:rPr lang="en-US" dirty="0"/>
              <a:t> control</a:t>
            </a:r>
          </a:p>
        </p:txBody>
      </p:sp>
      <p:sp>
        <p:nvSpPr>
          <p:cNvPr id="2" name="TextBox 1">
            <a:extLst>
              <a:ext uri="{FF2B5EF4-FFF2-40B4-BE49-F238E27FC236}">
                <a16:creationId xmlns:a16="http://schemas.microsoft.com/office/drawing/2014/main" xmlns="" id="{63722986-5F5A-E2FA-7FFF-9CC90A10BF04}"/>
              </a:ext>
            </a:extLst>
          </p:cNvPr>
          <p:cNvSpPr txBox="1"/>
          <p:nvPr/>
        </p:nvSpPr>
        <p:spPr>
          <a:xfrm>
            <a:off x="708301" y="3527125"/>
            <a:ext cx="7777501" cy="646331"/>
          </a:xfrm>
          <a:prstGeom prst="rect">
            <a:avLst/>
          </a:prstGeom>
          <a:solidFill>
            <a:schemeClr val="accent1">
              <a:lumMod val="20000"/>
              <a:lumOff val="80000"/>
            </a:schemeClr>
          </a:solid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tx1"/>
                </a:solidFill>
              </a:rPr>
              <a:t>Demo on how to run </a:t>
            </a:r>
            <a:r>
              <a:rPr lang="en-US" sz="1800" b="1" err="1">
                <a:solidFill>
                  <a:schemeClr val="tx1"/>
                </a:solidFill>
              </a:rPr>
              <a:t>GSevolve</a:t>
            </a:r>
            <a:r>
              <a:rPr lang="en-US" sz="1800" b="1">
                <a:solidFill>
                  <a:schemeClr val="tx1"/>
                </a:solidFill>
              </a:rPr>
              <a:t> simulations on May 5th at 2pm ET/11 am PT during Scenario and Control SWG</a:t>
            </a:r>
          </a:p>
        </p:txBody>
      </p:sp>
    </p:spTree>
    <p:extLst>
      <p:ext uri="{BB962C8B-B14F-4D97-AF65-F5344CB8AC3E}">
        <p14:creationId xmlns:p14="http://schemas.microsoft.com/office/powerpoint/2010/main" val="4288661584"/>
      </p:ext>
    </p:extLst>
  </p:cSld>
  <p:clrMapOvr>
    <a:masterClrMapping/>
  </p:clrMapOvr>
  <p:extLst>
    <p:ext uri="{6950BFC3-D8DA-4A85-94F7-54DA5524770B}">
      <p188:commentRel xmlns:p188="http://schemas.microsoft.com/office/powerpoint/2018/8/main" xmlns=""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2C82D98-8A11-4069-BBC2-15585311C94F}"/>
              </a:ext>
            </a:extLst>
          </p:cNvPr>
          <p:cNvSpPr>
            <a:spLocks noGrp="1"/>
          </p:cNvSpPr>
          <p:nvPr>
            <p:ph type="body" idx="1"/>
          </p:nvPr>
        </p:nvSpPr>
        <p:spPr/>
        <p:txBody>
          <a:bodyPr/>
          <a:lstStyle/>
          <a:p>
            <a:r>
              <a:rPr lang="en-US" dirty="0"/>
              <a:t>Extra slides</a:t>
            </a:r>
          </a:p>
        </p:txBody>
      </p:sp>
      <p:sp>
        <p:nvSpPr>
          <p:cNvPr id="4" name="Title 3">
            <a:extLst>
              <a:ext uri="{FF2B5EF4-FFF2-40B4-BE49-F238E27FC236}">
                <a16:creationId xmlns:a16="http://schemas.microsoft.com/office/drawing/2014/main" xmlns="" id="{CC7A3CDB-DEDE-F47C-F904-F0253F5279B5}"/>
              </a:ext>
            </a:extLst>
          </p:cNvPr>
          <p:cNvSpPr>
            <a:spLocks noGrp="1"/>
          </p:cNvSpPr>
          <p:nvPr>
            <p:ph type="title"/>
          </p:nvPr>
        </p:nvSpPr>
        <p:spPr/>
        <p:txBody>
          <a:bodyPr/>
          <a:lstStyle/>
          <a:p>
            <a:r>
              <a:rPr lang="en-US"/>
              <a:t>END</a:t>
            </a:r>
          </a:p>
        </p:txBody>
      </p:sp>
    </p:spTree>
    <p:extLst>
      <p:ext uri="{BB962C8B-B14F-4D97-AF65-F5344CB8AC3E}">
        <p14:creationId xmlns:p14="http://schemas.microsoft.com/office/powerpoint/2010/main" val="3757400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02230" y="-35833"/>
            <a:ext cx="8912173" cy="738768"/>
          </a:xfrm>
          <a:prstGeom prst="rect">
            <a:avLst/>
          </a:prstGeom>
        </p:spPr>
        <p:txBody>
          <a:bodyPr spcFirstLastPara="1" wrap="square" lIns="91425" tIns="45700" rIns="91425" bIns="45700" anchor="ctr" anchorCtr="0">
            <a:noAutofit/>
          </a:bodyPr>
          <a:lstStyle/>
          <a:p>
            <a:r>
              <a:rPr lang="en"/>
              <a:t>Subsystem Actuators/PS simulates power supplies for coils</a:t>
            </a:r>
          </a:p>
        </p:txBody>
      </p:sp>
      <p:pic>
        <p:nvPicPr>
          <p:cNvPr id="2" name="Picture 2">
            <a:extLst>
              <a:ext uri="{FF2B5EF4-FFF2-40B4-BE49-F238E27FC236}">
                <a16:creationId xmlns:a16="http://schemas.microsoft.com/office/drawing/2014/main" xmlns="" id="{B8220166-57C8-388F-8DAE-EBD9EAD3087F}"/>
              </a:ext>
            </a:extLst>
          </p:cNvPr>
          <p:cNvPicPr>
            <a:picLocks noChangeAspect="1"/>
          </p:cNvPicPr>
          <p:nvPr/>
        </p:nvPicPr>
        <p:blipFill>
          <a:blip r:embed="rId3"/>
          <a:stretch>
            <a:fillRect/>
          </a:stretch>
        </p:blipFill>
        <p:spPr>
          <a:xfrm>
            <a:off x="140970" y="1783570"/>
            <a:ext cx="8191500" cy="3161320"/>
          </a:xfrm>
          <a:prstGeom prst="rect">
            <a:avLst/>
          </a:prstGeom>
        </p:spPr>
      </p:pic>
      <p:sp>
        <p:nvSpPr>
          <p:cNvPr id="71" name="Google Shape;71;p15"/>
          <p:cNvSpPr txBox="1">
            <a:spLocks noGrp="1"/>
          </p:cNvSpPr>
          <p:nvPr>
            <p:ph type="body" idx="1"/>
          </p:nvPr>
        </p:nvSpPr>
        <p:spPr>
          <a:xfrm>
            <a:off x="-72662" y="653668"/>
            <a:ext cx="7294944" cy="1108654"/>
          </a:xfrm>
          <a:prstGeom prst="rect">
            <a:avLst/>
          </a:prstGeom>
        </p:spPr>
        <p:txBody>
          <a:bodyPr spcFirstLastPara="1" wrap="square" lIns="91425" tIns="45700" rIns="91425" bIns="45700" anchor="t" anchorCtr="0">
            <a:noAutofit/>
          </a:bodyPr>
          <a:lstStyle/>
          <a:p>
            <a:pPr marL="412750" indent="-285750">
              <a:buSzPts val="1600"/>
            </a:pPr>
            <a:r>
              <a:rPr lang="en" sz="1400" b="0">
                <a:solidFill>
                  <a:schemeClr val="tx1"/>
                </a:solidFill>
              </a:rPr>
              <a:t>Voltage request goes through rate limiter, latency, saturation</a:t>
            </a:r>
            <a:endParaRPr lang="en-US" b="0">
              <a:solidFill>
                <a:schemeClr val="tx1"/>
              </a:solidFill>
            </a:endParaRPr>
          </a:p>
          <a:p>
            <a:pPr marL="412750" indent="-285750">
              <a:buSzPts val="1600"/>
            </a:pPr>
            <a:r>
              <a:rPr lang="en" sz="1400" b="0">
                <a:solidFill>
                  <a:schemeClr val="tx1"/>
                </a:solidFill>
              </a:rPr>
              <a:t>Voltage due to internal/external resistance subtracted</a:t>
            </a:r>
            <a:endParaRPr lang="en-US" b="0">
              <a:solidFill>
                <a:schemeClr val="tx1"/>
              </a:solidFill>
            </a:endParaRPr>
          </a:p>
          <a:p>
            <a:pPr marL="412750" indent="-285750">
              <a:buSzPts val="1600"/>
            </a:pPr>
            <a:r>
              <a:rPr lang="en" sz="1400" b="0">
                <a:solidFill>
                  <a:schemeClr val="tx1"/>
                </a:solidFill>
              </a:rPr>
              <a:t>Internal resistance goes high if current in wrong direction in unipolar supply</a:t>
            </a:r>
          </a:p>
          <a:p>
            <a:pPr marL="412750" indent="-285750">
              <a:buSzPts val="1600"/>
            </a:pPr>
            <a:r>
              <a:rPr lang="en" sz="1400" b="0">
                <a:solidFill>
                  <a:schemeClr val="tx1"/>
                </a:solidFill>
              </a:rPr>
              <a:t>Power supplies that are used are selected and sent to </a:t>
            </a:r>
            <a:r>
              <a:rPr lang="en" sz="1400" b="0" err="1">
                <a:solidFill>
                  <a:schemeClr val="tx1"/>
                </a:solidFill>
              </a:rPr>
              <a:t>GSevolve</a:t>
            </a:r>
            <a:r>
              <a:rPr lang="en" sz="1400" b="0">
                <a:solidFill>
                  <a:schemeClr val="tx1"/>
                </a:solidFill>
              </a:rPr>
              <a:t> module</a:t>
            </a:r>
          </a:p>
          <a:p>
            <a:pPr lvl="1">
              <a:buSzPts val="1600"/>
            </a:pPr>
            <a:endParaRPr lang="en" sz="1400">
              <a:solidFill>
                <a:schemeClr val="tx1"/>
              </a:solidFill>
            </a:endParaRPr>
          </a:p>
          <a:p>
            <a:pPr lvl="1">
              <a:buSzPts val="1600"/>
            </a:pPr>
            <a:endParaRPr lang="en" sz="1400">
              <a:solidFill>
                <a:schemeClr val="tx1"/>
              </a:solidFill>
            </a:endParaRPr>
          </a:p>
          <a:p>
            <a:pPr lvl="1">
              <a:buSzPts val="1600"/>
            </a:pPr>
            <a:endParaRPr lang="en" sz="1400"/>
          </a:p>
          <a:p>
            <a:pPr lvl="1">
              <a:buSzPts val="1600"/>
            </a:pPr>
            <a:endParaRPr lang="en" sz="1400"/>
          </a:p>
          <a:p>
            <a:pPr marL="412750" indent="-285750">
              <a:buSzPts val="1600"/>
            </a:pPr>
            <a:endParaRPr lang="en" sz="1400" b="1"/>
          </a:p>
          <a:p>
            <a:pPr lvl="1">
              <a:buSzPts val="1600"/>
            </a:pPr>
            <a:endParaRPr lang="en" sz="1400" b="1"/>
          </a:p>
          <a:p>
            <a:pPr lvl="1">
              <a:buSzPts val="1600"/>
            </a:pPr>
            <a:endParaRPr lang="en" sz="1000"/>
          </a:p>
          <a:p>
            <a:pPr marL="127000" indent="0">
              <a:buSzPts val="1600"/>
              <a:buNone/>
            </a:pPr>
            <a:endParaRPr lang="en" sz="1600"/>
          </a:p>
        </p:txBody>
      </p:sp>
      <p:pic>
        <p:nvPicPr>
          <p:cNvPr id="3" name="Picture 4">
            <a:extLst>
              <a:ext uri="{FF2B5EF4-FFF2-40B4-BE49-F238E27FC236}">
                <a16:creationId xmlns:a16="http://schemas.microsoft.com/office/drawing/2014/main" xmlns="" id="{4547F13D-45A7-A812-CFF1-70A554B1DE24}"/>
              </a:ext>
            </a:extLst>
          </p:cNvPr>
          <p:cNvPicPr>
            <a:picLocks noChangeAspect="1"/>
          </p:cNvPicPr>
          <p:nvPr/>
        </p:nvPicPr>
        <p:blipFill>
          <a:blip r:embed="rId4"/>
          <a:stretch>
            <a:fillRect/>
          </a:stretch>
        </p:blipFill>
        <p:spPr>
          <a:xfrm>
            <a:off x="6930390" y="721469"/>
            <a:ext cx="1905000" cy="991652"/>
          </a:xfrm>
          <a:prstGeom prst="rect">
            <a:avLst/>
          </a:prstGeom>
        </p:spPr>
      </p:pic>
    </p:spTree>
    <p:extLst>
      <p:ext uri="{BB962C8B-B14F-4D97-AF65-F5344CB8AC3E}">
        <p14:creationId xmlns:p14="http://schemas.microsoft.com/office/powerpoint/2010/main" val="380944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92359" y="65656"/>
            <a:ext cx="8599800" cy="613440"/>
          </a:xfrm>
          <a:prstGeom prst="rect">
            <a:avLst/>
          </a:prstGeom>
        </p:spPr>
        <p:txBody>
          <a:bodyPr spcFirstLastPara="1" wrap="square" lIns="91425" tIns="45700" rIns="91425" bIns="45700" anchor="ctr" anchorCtr="0">
            <a:noAutofit/>
          </a:bodyPr>
          <a:lstStyle/>
          <a:p>
            <a:r>
              <a:rPr lang="en"/>
              <a:t>Progress to date on NSTX-U simulation development</a:t>
            </a:r>
          </a:p>
        </p:txBody>
      </p:sp>
      <p:sp>
        <p:nvSpPr>
          <p:cNvPr id="8" name="TextBox 7">
            <a:extLst>
              <a:ext uri="{FF2B5EF4-FFF2-40B4-BE49-F238E27FC236}">
                <a16:creationId xmlns:a16="http://schemas.microsoft.com/office/drawing/2014/main" xmlns="" id="{C9C726E6-690F-4299-BDB6-D84697EF38EB}"/>
              </a:ext>
            </a:extLst>
          </p:cNvPr>
          <p:cNvSpPr txBox="1"/>
          <p:nvPr/>
        </p:nvSpPr>
        <p:spPr>
          <a:xfrm>
            <a:off x="310972" y="950777"/>
            <a:ext cx="7982920" cy="3098284"/>
          </a:xfrm>
          <a:prstGeom prst="rect">
            <a:avLst/>
          </a:prstGeom>
          <a:noFill/>
        </p:spPr>
        <p:txBody>
          <a:bodyPr wrap="square" lIns="91440" tIns="45720" rIns="91440" bIns="45720" anchor="t">
            <a:spAutoFit/>
          </a:bodyPr>
          <a:lstStyle/>
          <a:p>
            <a:pPr marL="285750" lvl="1" indent="-285750">
              <a:spcAft>
                <a:spcPts val="800"/>
              </a:spcAft>
              <a:buFont typeface="Arial" panose="020B0604020202020204" pitchFamily="34" charset="0"/>
              <a:buChar char="•"/>
            </a:pPr>
            <a:r>
              <a:rPr lang="en-US" sz="1800" i="0" u="none" strike="noStrike">
                <a:solidFill>
                  <a:srgbClr val="000000"/>
                </a:solidFill>
                <a:effectLst/>
                <a:latin typeface="Century Gothic"/>
              </a:rPr>
              <a:t>NSTX-U </a:t>
            </a:r>
            <a:r>
              <a:rPr lang="en-US" sz="1800" i="0" u="none" strike="noStrike" err="1">
                <a:solidFill>
                  <a:srgbClr val="000000"/>
                </a:solidFill>
                <a:effectLst/>
                <a:latin typeface="Century Gothic"/>
              </a:rPr>
              <a:t>GSevolve</a:t>
            </a:r>
            <a:r>
              <a:rPr lang="en-US" sz="1800" i="0" u="none" strike="noStrike">
                <a:solidFill>
                  <a:srgbClr val="000000"/>
                </a:solidFill>
                <a:effectLst/>
                <a:latin typeface="Century Gothic"/>
              </a:rPr>
              <a:t> functions updated to include current profile evolution</a:t>
            </a:r>
            <a:endParaRPr lang="en-US"/>
          </a:p>
          <a:p>
            <a:pPr marL="285750" lvl="1" indent="-285750" fontAlgn="base">
              <a:spcAft>
                <a:spcPts val="800"/>
              </a:spcAft>
              <a:buFont typeface="Arial" panose="020B0604020202020204" pitchFamily="34" charset="0"/>
              <a:buChar char="•"/>
            </a:pPr>
            <a:r>
              <a:rPr lang="en-US" sz="1800">
                <a:latin typeface="Century Gothic"/>
              </a:rPr>
              <a:t>Simulation models updated / calibrated for NSTX-U</a:t>
            </a:r>
            <a:r>
              <a:rPr lang="en-US" sz="1800" i="0" u="none" strike="noStrike">
                <a:solidFill>
                  <a:srgbClr val="000000"/>
                </a:solidFill>
                <a:effectLst/>
                <a:latin typeface="Century Gothic"/>
              </a:rPr>
              <a:t> </a:t>
            </a:r>
            <a:endParaRPr lang="en-US" sz="1800">
              <a:latin typeface="Century Gothic"/>
            </a:endParaRPr>
          </a:p>
          <a:p>
            <a:pPr marL="285750" lvl="1" indent="-285750">
              <a:spcAft>
                <a:spcPts val="800"/>
              </a:spcAft>
              <a:buFont typeface="Arial" panose="020B0604020202020204" pitchFamily="34" charset="0"/>
              <a:buChar char="•"/>
            </a:pPr>
            <a:r>
              <a:rPr lang="en-US" sz="1800" i="0" u="none" strike="noStrike">
                <a:solidFill>
                  <a:srgbClr val="000000"/>
                </a:solidFill>
                <a:effectLst/>
                <a:latin typeface="Century Gothic"/>
              </a:rPr>
              <a:t>NSTX-U shots have been simulated successfully </a:t>
            </a:r>
            <a:r>
              <a:rPr lang="en-US" sz="1800" b="0" i="0">
                <a:effectLst/>
                <a:latin typeface="Century Gothic"/>
              </a:rPr>
              <a:t>​including </a:t>
            </a:r>
            <a:r>
              <a:rPr lang="en-US" sz="1800">
                <a:latin typeface="Century Gothic"/>
              </a:rPr>
              <a:t>reproducing growth rate of </a:t>
            </a:r>
            <a:r>
              <a:rPr lang="en-US" sz="1800" b="0" i="0" u="none" strike="noStrike">
                <a:solidFill>
                  <a:srgbClr val="000000"/>
                </a:solidFill>
                <a:effectLst/>
                <a:latin typeface="Century Gothic"/>
              </a:rPr>
              <a:t>VDE shots</a:t>
            </a:r>
            <a:endParaRPr lang="en-US"/>
          </a:p>
          <a:p>
            <a:pPr marL="285750" indent="-285750">
              <a:spcAft>
                <a:spcPts val="800"/>
              </a:spcAft>
              <a:buFont typeface="Arial" panose="020B0604020202020204" pitchFamily="34" charset="0"/>
              <a:buChar char="•"/>
            </a:pPr>
            <a:r>
              <a:rPr lang="en-US" sz="1800">
                <a:latin typeface="Century Gothic"/>
              </a:rPr>
              <a:t>Introduced FITSIM for analysis of poorly controlled shots</a:t>
            </a:r>
            <a:endParaRPr lang="en-US" sz="1800">
              <a:latin typeface="Century Gothic" panose="020B0502020202020204" pitchFamily="34" charset="0"/>
            </a:endParaRPr>
          </a:p>
          <a:p>
            <a:pPr marL="285750" indent="-285750">
              <a:spcAft>
                <a:spcPts val="800"/>
              </a:spcAft>
              <a:buFont typeface="Arial" panose="020B0604020202020204" pitchFamily="34" charset="0"/>
              <a:buChar char="•"/>
            </a:pPr>
            <a:r>
              <a:rPr lang="en-US" sz="1800">
                <a:latin typeface="Century Gothic"/>
              </a:rPr>
              <a:t>Numerical optimal control tools in development for designing open-loop li trajectory through ramp-up</a:t>
            </a:r>
            <a:endParaRPr lang="en-US" sz="1800">
              <a:latin typeface="Century Gothic" panose="020B0502020202020204" pitchFamily="34" charset="0"/>
            </a:endParaRPr>
          </a:p>
          <a:p>
            <a:pPr fontAlgn="base"/>
            <a:endParaRPr lang="en-US" sz="1800">
              <a:latin typeface="Century Gothic" panose="020B0502020202020204" pitchFamily="34" charset="0"/>
            </a:endParaRPr>
          </a:p>
        </p:txBody>
      </p:sp>
    </p:spTree>
    <p:extLst>
      <p:ext uri="{BB962C8B-B14F-4D97-AF65-F5344CB8AC3E}">
        <p14:creationId xmlns:p14="http://schemas.microsoft.com/office/powerpoint/2010/main" val="2347091516"/>
      </p:ext>
    </p:extLst>
  </p:cSld>
  <p:clrMapOvr>
    <a:masterClrMapping/>
  </p:clrMapOvr>
  <p:extLst>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1" name="Rectangle 10">
            <a:extLst>
              <a:ext uri="{FF2B5EF4-FFF2-40B4-BE49-F238E27FC236}">
                <a16:creationId xmlns:a16="http://schemas.microsoft.com/office/drawing/2014/main" xmlns="" id="{7558BB75-6460-47B5-FB28-25688BC325AD}"/>
              </a:ext>
            </a:extLst>
          </p:cNvPr>
          <p:cNvSpPr/>
          <p:nvPr/>
        </p:nvSpPr>
        <p:spPr>
          <a:xfrm>
            <a:off x="5082882" y="2771632"/>
            <a:ext cx="3372475" cy="11722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67;p15"/>
          <p:cNvSpPr txBox="1">
            <a:spLocks noGrp="1"/>
          </p:cNvSpPr>
          <p:nvPr>
            <p:ph type="title"/>
          </p:nvPr>
        </p:nvSpPr>
        <p:spPr>
          <a:xfrm>
            <a:off x="73834" y="-336"/>
            <a:ext cx="8926371" cy="678423"/>
          </a:xfrm>
          <a:prstGeom prst="rect">
            <a:avLst/>
          </a:prstGeom>
        </p:spPr>
        <p:txBody>
          <a:bodyPr spcFirstLastPara="1" wrap="square" lIns="91425" tIns="45700" rIns="91425" bIns="45700" anchor="ctr" anchorCtr="0">
            <a:noAutofit/>
          </a:bodyPr>
          <a:lstStyle/>
          <a:p>
            <a:r>
              <a:rPr lang="en"/>
              <a:t>The NSTX-U simulation can be controlled by the actual Plasma Control System (PCS)</a:t>
            </a:r>
            <a:endParaRPr lang="en-US"/>
          </a:p>
        </p:txBody>
      </p:sp>
      <p:sp>
        <p:nvSpPr>
          <p:cNvPr id="71" name="Google Shape;71;p15"/>
          <p:cNvSpPr txBox="1">
            <a:spLocks noGrp="1"/>
          </p:cNvSpPr>
          <p:nvPr>
            <p:ph type="body" idx="1"/>
          </p:nvPr>
        </p:nvSpPr>
        <p:spPr>
          <a:xfrm>
            <a:off x="3439" y="844808"/>
            <a:ext cx="4648064" cy="3371028"/>
          </a:xfrm>
          <a:prstGeom prst="rect">
            <a:avLst/>
          </a:prstGeom>
        </p:spPr>
        <p:txBody>
          <a:bodyPr spcFirstLastPara="1" wrap="square" lIns="91425" tIns="45700" rIns="91425" bIns="45700" anchor="t" anchorCtr="0">
            <a:noAutofit/>
          </a:bodyPr>
          <a:lstStyle/>
          <a:p>
            <a:pPr indent="-330200">
              <a:buSzPts val="1600"/>
            </a:pPr>
            <a:r>
              <a:rPr lang="en" sz="1600" dirty="0"/>
              <a:t>Simulation of all hardware between PCS output and input </a:t>
            </a:r>
            <a:r>
              <a:rPr lang="en" sz="1600" dirty="0">
                <a:solidFill>
                  <a:srgbClr val="FF0000"/>
                </a:solidFill>
              </a:rPr>
              <a:t>from before plasma begins until the end</a:t>
            </a:r>
          </a:p>
          <a:p>
            <a:pPr lvl="1">
              <a:buSzPts val="1600"/>
            </a:pPr>
            <a:r>
              <a:rPr lang="en" sz="1400" b="1" dirty="0">
                <a:solidFill>
                  <a:schemeClr val="tx1"/>
                </a:solidFill>
              </a:rPr>
              <a:t>Actuators:</a:t>
            </a:r>
            <a:r>
              <a:rPr lang="en" sz="1400" b="1" dirty="0"/>
              <a:t> </a:t>
            </a:r>
            <a:r>
              <a:rPr lang="en" sz="1400" dirty="0"/>
              <a:t>models of power supplies, neutral beams, gas</a:t>
            </a:r>
          </a:p>
          <a:p>
            <a:pPr lvl="1">
              <a:buSzPts val="1600"/>
            </a:pPr>
            <a:r>
              <a:rPr lang="en" sz="1400" b="1" dirty="0">
                <a:solidFill>
                  <a:schemeClr val="tx1"/>
                </a:solidFill>
              </a:rPr>
              <a:t>Tokamak:</a:t>
            </a:r>
            <a:r>
              <a:rPr lang="en" sz="1400" dirty="0"/>
              <a:t> model of neutral density and breakdown, plasma pressure and current, and equilibrium evolution</a:t>
            </a:r>
          </a:p>
          <a:p>
            <a:pPr lvl="1">
              <a:buSzPts val="1600"/>
            </a:pPr>
            <a:r>
              <a:rPr lang="en" sz="1400" b="1" dirty="0">
                <a:solidFill>
                  <a:schemeClr val="tx1"/>
                </a:solidFill>
              </a:rPr>
              <a:t>Diagnostics:</a:t>
            </a:r>
            <a:r>
              <a:rPr lang="en" sz="1400" b="0" dirty="0"/>
              <a:t> </a:t>
            </a:r>
            <a:r>
              <a:rPr lang="en" sz="1400" dirty="0"/>
              <a:t>measurements with noise and filtering</a:t>
            </a:r>
            <a:endParaRPr lang="en" sz="1400" b="0" dirty="0"/>
          </a:p>
          <a:p>
            <a:pPr>
              <a:buSzPts val="1600"/>
            </a:pPr>
            <a:endParaRPr lang="en" sz="1600"/>
          </a:p>
          <a:p>
            <a:pPr>
              <a:buSzPts val="1600"/>
            </a:pPr>
            <a:r>
              <a:rPr lang="en" sz="1600" b="0" dirty="0"/>
              <a:t>Simulation implemented in MATLAB Simulink within </a:t>
            </a:r>
            <a:r>
              <a:rPr lang="en" sz="1600" b="0" dirty="0" err="1"/>
              <a:t>TokSys</a:t>
            </a:r>
            <a:r>
              <a:rPr lang="en" sz="1600" b="0" dirty="0"/>
              <a:t> environment</a:t>
            </a:r>
          </a:p>
          <a:p>
            <a:pPr indent="-330200">
              <a:buSzPts val="1600"/>
            </a:pPr>
            <a:endParaRPr lang="en" sz="1600"/>
          </a:p>
          <a:p>
            <a:pPr indent="-330200">
              <a:buSzPts val="1600"/>
            </a:pPr>
            <a:endParaRPr lang="en" sz="1600"/>
          </a:p>
          <a:p>
            <a:pPr marL="127000" indent="0">
              <a:buSzPts val="1600"/>
              <a:buNone/>
            </a:pPr>
            <a:endParaRPr lang="en" sz="1600"/>
          </a:p>
        </p:txBody>
      </p:sp>
      <p:pic>
        <p:nvPicPr>
          <p:cNvPr id="5" name="Picture 5">
            <a:extLst>
              <a:ext uri="{FF2B5EF4-FFF2-40B4-BE49-F238E27FC236}">
                <a16:creationId xmlns:a16="http://schemas.microsoft.com/office/drawing/2014/main" xmlns="" id="{FAF567CE-0A0F-0497-D9CA-6745D779B3AB}"/>
              </a:ext>
            </a:extLst>
          </p:cNvPr>
          <p:cNvPicPr>
            <a:picLocks noChangeAspect="1"/>
          </p:cNvPicPr>
          <p:nvPr/>
        </p:nvPicPr>
        <p:blipFill>
          <a:blip r:embed="rId3"/>
          <a:stretch>
            <a:fillRect/>
          </a:stretch>
        </p:blipFill>
        <p:spPr>
          <a:xfrm>
            <a:off x="6009487" y="3279495"/>
            <a:ext cx="1536306" cy="1019626"/>
          </a:xfrm>
          <a:prstGeom prst="rect">
            <a:avLst/>
          </a:prstGeom>
        </p:spPr>
      </p:pic>
      <p:cxnSp>
        <p:nvCxnSpPr>
          <p:cNvPr id="10" name="Straight Arrow Connector 9">
            <a:extLst>
              <a:ext uri="{FF2B5EF4-FFF2-40B4-BE49-F238E27FC236}">
                <a16:creationId xmlns:a16="http://schemas.microsoft.com/office/drawing/2014/main" xmlns="" id="{476445B2-D970-9C95-4746-340A110217E5}"/>
              </a:ext>
            </a:extLst>
          </p:cNvPr>
          <p:cNvCxnSpPr>
            <a:cxnSpLocks/>
          </p:cNvCxnSpPr>
          <p:nvPr/>
        </p:nvCxnSpPr>
        <p:spPr>
          <a:xfrm flipV="1">
            <a:off x="7545250" y="3949652"/>
            <a:ext cx="904318" cy="10848"/>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A4B039DB-8DDA-00E9-949F-8DAB84E28029}"/>
              </a:ext>
            </a:extLst>
          </p:cNvPr>
          <p:cNvCxnSpPr>
            <a:cxnSpLocks/>
          </p:cNvCxnSpPr>
          <p:nvPr/>
        </p:nvCxnSpPr>
        <p:spPr>
          <a:xfrm flipV="1">
            <a:off x="5085674" y="3938674"/>
            <a:ext cx="921760" cy="6585"/>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BC16CC33-372B-CCB8-7674-D2555658DBE7}"/>
              </a:ext>
            </a:extLst>
          </p:cNvPr>
          <p:cNvSpPr txBox="1"/>
          <p:nvPr/>
        </p:nvSpPr>
        <p:spPr>
          <a:xfrm>
            <a:off x="5957030" y="4348878"/>
            <a:ext cx="17492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rPr>
              <a:t>Real NSTX-U</a:t>
            </a:r>
          </a:p>
        </p:txBody>
      </p:sp>
      <p:pic>
        <p:nvPicPr>
          <p:cNvPr id="4" name="Picture 5">
            <a:extLst>
              <a:ext uri="{FF2B5EF4-FFF2-40B4-BE49-F238E27FC236}">
                <a16:creationId xmlns:a16="http://schemas.microsoft.com/office/drawing/2014/main" xmlns="" id="{CA93FADA-AC37-3A25-FECE-0B0AB25083C4}"/>
              </a:ext>
            </a:extLst>
          </p:cNvPr>
          <p:cNvPicPr>
            <a:picLocks noChangeAspect="1"/>
          </p:cNvPicPr>
          <p:nvPr/>
        </p:nvPicPr>
        <p:blipFill>
          <a:blip r:embed="rId4"/>
          <a:stretch>
            <a:fillRect/>
          </a:stretch>
        </p:blipFill>
        <p:spPr>
          <a:xfrm>
            <a:off x="5406390" y="1465936"/>
            <a:ext cx="2743200" cy="626669"/>
          </a:xfrm>
          <a:prstGeom prst="rect">
            <a:avLst/>
          </a:prstGeom>
        </p:spPr>
      </p:pic>
      <p:sp>
        <p:nvSpPr>
          <p:cNvPr id="12" name="TextBox 11">
            <a:extLst>
              <a:ext uri="{FF2B5EF4-FFF2-40B4-BE49-F238E27FC236}">
                <a16:creationId xmlns:a16="http://schemas.microsoft.com/office/drawing/2014/main" xmlns="" id="{BF2DC86C-CCF5-25C9-4E29-C2578F7A0006}"/>
              </a:ext>
            </a:extLst>
          </p:cNvPr>
          <p:cNvSpPr txBox="1"/>
          <p:nvPr/>
        </p:nvSpPr>
        <p:spPr>
          <a:xfrm>
            <a:off x="5527858" y="843305"/>
            <a:ext cx="26555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rPr>
              <a:t>Simulation NSTX-U</a:t>
            </a:r>
          </a:p>
        </p:txBody>
      </p:sp>
      <p:sp>
        <p:nvSpPr>
          <p:cNvPr id="3" name="Rectangle 2">
            <a:extLst>
              <a:ext uri="{FF2B5EF4-FFF2-40B4-BE49-F238E27FC236}">
                <a16:creationId xmlns:a16="http://schemas.microsoft.com/office/drawing/2014/main" xmlns="" id="{3F871AB8-A85A-16E8-017B-1ED717334510}"/>
              </a:ext>
            </a:extLst>
          </p:cNvPr>
          <p:cNvSpPr/>
          <p:nvPr/>
        </p:nvSpPr>
        <p:spPr>
          <a:xfrm>
            <a:off x="5381491" y="1251628"/>
            <a:ext cx="2776691" cy="970751"/>
          </a:xfrm>
          <a:prstGeom prst="rect">
            <a:avLst/>
          </a:prstGeom>
          <a:solidFill>
            <a:srgbClr val="0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xmlns="" id="{70A6A7A7-54BC-DF8C-9FA0-8A544B0F27D6}"/>
              </a:ext>
            </a:extLst>
          </p:cNvPr>
          <p:cNvPicPr>
            <a:picLocks noChangeAspect="1"/>
          </p:cNvPicPr>
          <p:nvPr/>
        </p:nvPicPr>
        <p:blipFill>
          <a:blip r:embed="rId5"/>
          <a:stretch>
            <a:fillRect/>
          </a:stretch>
        </p:blipFill>
        <p:spPr>
          <a:xfrm>
            <a:off x="5867400" y="2403734"/>
            <a:ext cx="1805940" cy="739892"/>
          </a:xfrm>
          <a:prstGeom prst="rect">
            <a:avLst/>
          </a:prstGeom>
        </p:spPr>
      </p:pic>
      <p:sp>
        <p:nvSpPr>
          <p:cNvPr id="7" name="TextBox 6">
            <a:extLst>
              <a:ext uri="{FF2B5EF4-FFF2-40B4-BE49-F238E27FC236}">
                <a16:creationId xmlns:a16="http://schemas.microsoft.com/office/drawing/2014/main" xmlns="" id="{80719740-0CCF-0BCF-04BB-EADF17A1090E}"/>
              </a:ext>
            </a:extLst>
          </p:cNvPr>
          <p:cNvSpPr txBox="1"/>
          <p:nvPr/>
        </p:nvSpPr>
        <p:spPr>
          <a:xfrm>
            <a:off x="5945505" y="2539365"/>
            <a:ext cx="933450" cy="457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800" b="1" i="1">
                <a:latin typeface="Century Gothic"/>
              </a:rPr>
              <a:t>NSTX-U</a:t>
            </a:r>
          </a:p>
          <a:p>
            <a:pPr lvl="1" algn="ctr"/>
            <a:r>
              <a:rPr lang="en-US" sz="800" b="1" i="1">
                <a:latin typeface="Century Gothic"/>
              </a:rPr>
              <a:t>Plasma Control</a:t>
            </a:r>
          </a:p>
          <a:p>
            <a:pPr lvl="1" algn="ctr"/>
            <a:r>
              <a:rPr lang="en-US" sz="800" b="1" i="1">
                <a:latin typeface="Century Gothic"/>
              </a:rPr>
              <a:t>System</a:t>
            </a:r>
          </a:p>
        </p:txBody>
      </p:sp>
    </p:spTree>
    <p:extLst>
      <p:ext uri="{BB962C8B-B14F-4D97-AF65-F5344CB8AC3E}">
        <p14:creationId xmlns:p14="http://schemas.microsoft.com/office/powerpoint/2010/main" val="2561933758"/>
      </p:ext>
    </p:extLst>
  </p:cSld>
  <p:clrMapOvr>
    <a:masterClrMapping/>
  </p:clrMapOvr>
  <p:extLst>
    <p:ext uri="{6950BFC3-D8DA-4A85-94F7-54DA5524770B}">
      <p188:commentRel xmlns:p188="http://schemas.microsoft.com/office/powerpoint/2018/8/main" xmlns="" r:id="rId6"/>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1" name="Rectangle 10">
            <a:extLst>
              <a:ext uri="{FF2B5EF4-FFF2-40B4-BE49-F238E27FC236}">
                <a16:creationId xmlns:a16="http://schemas.microsoft.com/office/drawing/2014/main" xmlns="" id="{7558BB75-6460-47B5-FB28-25688BC325AD}"/>
              </a:ext>
            </a:extLst>
          </p:cNvPr>
          <p:cNvSpPr/>
          <p:nvPr/>
        </p:nvSpPr>
        <p:spPr>
          <a:xfrm flipV="1">
            <a:off x="5052402" y="1726466"/>
            <a:ext cx="3402955" cy="104897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67;p15"/>
          <p:cNvSpPr txBox="1">
            <a:spLocks noGrp="1"/>
          </p:cNvSpPr>
          <p:nvPr>
            <p:ph type="title"/>
          </p:nvPr>
        </p:nvSpPr>
        <p:spPr>
          <a:xfrm>
            <a:off x="73834" y="-336"/>
            <a:ext cx="8926371" cy="678423"/>
          </a:xfrm>
          <a:prstGeom prst="rect">
            <a:avLst/>
          </a:prstGeom>
        </p:spPr>
        <p:txBody>
          <a:bodyPr spcFirstLastPara="1" wrap="square" lIns="91425" tIns="45700" rIns="91425" bIns="45700" anchor="ctr" anchorCtr="0">
            <a:noAutofit/>
          </a:bodyPr>
          <a:lstStyle/>
          <a:p>
            <a:r>
              <a:rPr lang="en"/>
              <a:t>The NSTX-U simulation can be controlled by the actual Plasma Control System (PCS)</a:t>
            </a:r>
            <a:endParaRPr lang="en-US"/>
          </a:p>
        </p:txBody>
      </p:sp>
      <p:pic>
        <p:nvPicPr>
          <p:cNvPr id="5" name="Picture 5">
            <a:extLst>
              <a:ext uri="{FF2B5EF4-FFF2-40B4-BE49-F238E27FC236}">
                <a16:creationId xmlns:a16="http://schemas.microsoft.com/office/drawing/2014/main" xmlns="" id="{FAF567CE-0A0F-0497-D9CA-6745D779B3AB}"/>
              </a:ext>
            </a:extLst>
          </p:cNvPr>
          <p:cNvPicPr>
            <a:picLocks noChangeAspect="1"/>
          </p:cNvPicPr>
          <p:nvPr/>
        </p:nvPicPr>
        <p:blipFill>
          <a:blip r:embed="rId3"/>
          <a:stretch>
            <a:fillRect/>
          </a:stretch>
        </p:blipFill>
        <p:spPr>
          <a:xfrm>
            <a:off x="6009487" y="3279495"/>
            <a:ext cx="1536306" cy="1019626"/>
          </a:xfrm>
          <a:prstGeom prst="rect">
            <a:avLst/>
          </a:prstGeom>
        </p:spPr>
      </p:pic>
      <p:cxnSp>
        <p:nvCxnSpPr>
          <p:cNvPr id="10" name="Straight Arrow Connector 9">
            <a:extLst>
              <a:ext uri="{FF2B5EF4-FFF2-40B4-BE49-F238E27FC236}">
                <a16:creationId xmlns:a16="http://schemas.microsoft.com/office/drawing/2014/main" xmlns="" id="{476445B2-D970-9C95-4746-340A110217E5}"/>
              </a:ext>
            </a:extLst>
          </p:cNvPr>
          <p:cNvCxnSpPr>
            <a:cxnSpLocks/>
          </p:cNvCxnSpPr>
          <p:nvPr/>
        </p:nvCxnSpPr>
        <p:spPr>
          <a:xfrm flipV="1">
            <a:off x="7549060" y="1720802"/>
            <a:ext cx="904318" cy="10848"/>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A4B039DB-8DDA-00E9-949F-8DAB84E28029}"/>
              </a:ext>
            </a:extLst>
          </p:cNvPr>
          <p:cNvCxnSpPr>
            <a:cxnSpLocks/>
          </p:cNvCxnSpPr>
          <p:nvPr/>
        </p:nvCxnSpPr>
        <p:spPr>
          <a:xfrm flipV="1">
            <a:off x="5081864" y="1728874"/>
            <a:ext cx="296920" cy="10395"/>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BC16CC33-372B-CCB8-7674-D2555658DBE7}"/>
              </a:ext>
            </a:extLst>
          </p:cNvPr>
          <p:cNvSpPr txBox="1"/>
          <p:nvPr/>
        </p:nvSpPr>
        <p:spPr>
          <a:xfrm>
            <a:off x="5957030" y="4348878"/>
            <a:ext cx="17492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rPr>
              <a:t>Real NSTX-U</a:t>
            </a:r>
          </a:p>
        </p:txBody>
      </p:sp>
      <p:pic>
        <p:nvPicPr>
          <p:cNvPr id="4" name="Picture 5">
            <a:extLst>
              <a:ext uri="{FF2B5EF4-FFF2-40B4-BE49-F238E27FC236}">
                <a16:creationId xmlns:a16="http://schemas.microsoft.com/office/drawing/2014/main" xmlns="" id="{CA93FADA-AC37-3A25-FECE-0B0AB25083C4}"/>
              </a:ext>
            </a:extLst>
          </p:cNvPr>
          <p:cNvPicPr>
            <a:picLocks noChangeAspect="1"/>
          </p:cNvPicPr>
          <p:nvPr/>
        </p:nvPicPr>
        <p:blipFill>
          <a:blip r:embed="rId4"/>
          <a:stretch>
            <a:fillRect/>
          </a:stretch>
        </p:blipFill>
        <p:spPr>
          <a:xfrm>
            <a:off x="5406390" y="1465936"/>
            <a:ext cx="2743200" cy="626669"/>
          </a:xfrm>
          <a:prstGeom prst="rect">
            <a:avLst/>
          </a:prstGeom>
        </p:spPr>
      </p:pic>
      <p:sp>
        <p:nvSpPr>
          <p:cNvPr id="3" name="Rectangle 2">
            <a:extLst>
              <a:ext uri="{FF2B5EF4-FFF2-40B4-BE49-F238E27FC236}">
                <a16:creationId xmlns:a16="http://schemas.microsoft.com/office/drawing/2014/main" xmlns="" id="{3F871AB8-A85A-16E8-017B-1ED717334510}"/>
              </a:ext>
            </a:extLst>
          </p:cNvPr>
          <p:cNvSpPr/>
          <p:nvPr/>
        </p:nvSpPr>
        <p:spPr>
          <a:xfrm>
            <a:off x="5381491" y="1251628"/>
            <a:ext cx="2776691" cy="970751"/>
          </a:xfrm>
          <a:prstGeom prst="rect">
            <a:avLst/>
          </a:prstGeom>
          <a:solidFill>
            <a:srgbClr val="0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xmlns="" id="{70A6A7A7-54BC-DF8C-9FA0-8A544B0F27D6}"/>
              </a:ext>
            </a:extLst>
          </p:cNvPr>
          <p:cNvPicPr>
            <a:picLocks noChangeAspect="1"/>
          </p:cNvPicPr>
          <p:nvPr/>
        </p:nvPicPr>
        <p:blipFill>
          <a:blip r:embed="rId5"/>
          <a:stretch>
            <a:fillRect/>
          </a:stretch>
        </p:blipFill>
        <p:spPr>
          <a:xfrm>
            <a:off x="5867400" y="2403734"/>
            <a:ext cx="1805940" cy="739892"/>
          </a:xfrm>
          <a:prstGeom prst="rect">
            <a:avLst/>
          </a:prstGeom>
        </p:spPr>
      </p:pic>
      <p:sp>
        <p:nvSpPr>
          <p:cNvPr id="7" name="TextBox 6">
            <a:extLst>
              <a:ext uri="{FF2B5EF4-FFF2-40B4-BE49-F238E27FC236}">
                <a16:creationId xmlns:a16="http://schemas.microsoft.com/office/drawing/2014/main" xmlns="" id="{80719740-0CCF-0BCF-04BB-EADF17A1090E}"/>
              </a:ext>
            </a:extLst>
          </p:cNvPr>
          <p:cNvSpPr txBox="1"/>
          <p:nvPr/>
        </p:nvSpPr>
        <p:spPr>
          <a:xfrm>
            <a:off x="5945505" y="2539365"/>
            <a:ext cx="933450" cy="457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800" b="1" i="1">
                <a:latin typeface="Century Gothic"/>
              </a:rPr>
              <a:t>NSTX-U</a:t>
            </a:r>
          </a:p>
          <a:p>
            <a:pPr lvl="1" algn="ctr"/>
            <a:r>
              <a:rPr lang="en-US" sz="800" b="1" i="1">
                <a:latin typeface="Century Gothic"/>
              </a:rPr>
              <a:t>Plasma Control</a:t>
            </a:r>
          </a:p>
          <a:p>
            <a:pPr lvl="1" algn="ctr"/>
            <a:r>
              <a:rPr lang="en-US" sz="800" b="1" i="1">
                <a:latin typeface="Century Gothic"/>
              </a:rPr>
              <a:t>System</a:t>
            </a:r>
          </a:p>
        </p:txBody>
      </p:sp>
      <p:sp>
        <p:nvSpPr>
          <p:cNvPr id="2" name="TextBox 1">
            <a:extLst>
              <a:ext uri="{FF2B5EF4-FFF2-40B4-BE49-F238E27FC236}">
                <a16:creationId xmlns:a16="http://schemas.microsoft.com/office/drawing/2014/main" xmlns="" id="{2D1BCCD7-5D1F-B2E0-9D95-AFBC84F6B014}"/>
              </a:ext>
            </a:extLst>
          </p:cNvPr>
          <p:cNvSpPr txBox="1"/>
          <p:nvPr/>
        </p:nvSpPr>
        <p:spPr>
          <a:xfrm>
            <a:off x="5527858" y="843305"/>
            <a:ext cx="26555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entury Gothic"/>
              </a:rPr>
              <a:t>Simulation NSTX-U</a:t>
            </a:r>
          </a:p>
        </p:txBody>
      </p:sp>
      <p:sp>
        <p:nvSpPr>
          <p:cNvPr id="13" name="Google Shape;71;p15">
            <a:extLst>
              <a:ext uri="{FF2B5EF4-FFF2-40B4-BE49-F238E27FC236}">
                <a16:creationId xmlns:a16="http://schemas.microsoft.com/office/drawing/2014/main" xmlns="" id="{C7B72AEA-D560-A782-CB5A-F9C538430DA7}"/>
              </a:ext>
            </a:extLst>
          </p:cNvPr>
          <p:cNvSpPr txBox="1">
            <a:spLocks noGrp="1"/>
          </p:cNvSpPr>
          <p:nvPr>
            <p:ph type="body" idx="1"/>
          </p:nvPr>
        </p:nvSpPr>
        <p:spPr>
          <a:xfrm>
            <a:off x="3439" y="844808"/>
            <a:ext cx="4648064" cy="3371028"/>
          </a:xfrm>
          <a:prstGeom prst="rect">
            <a:avLst/>
          </a:prstGeom>
        </p:spPr>
        <p:txBody>
          <a:bodyPr spcFirstLastPara="1" wrap="square" lIns="91425" tIns="45700" rIns="91425" bIns="45700" anchor="t" anchorCtr="0">
            <a:noAutofit/>
          </a:bodyPr>
          <a:lstStyle/>
          <a:p>
            <a:pPr indent="-330200">
              <a:buSzPts val="1600"/>
            </a:pPr>
            <a:r>
              <a:rPr lang="en" sz="1600" dirty="0"/>
              <a:t>Simulation of all hardware between PCS output and input </a:t>
            </a:r>
            <a:r>
              <a:rPr lang="en" sz="1600" dirty="0">
                <a:solidFill>
                  <a:srgbClr val="FF0000"/>
                </a:solidFill>
              </a:rPr>
              <a:t>from before plasma begins until the end</a:t>
            </a:r>
          </a:p>
          <a:p>
            <a:pPr lvl="1">
              <a:buSzPts val="1600"/>
            </a:pPr>
            <a:r>
              <a:rPr lang="en" sz="1400" b="1" dirty="0">
                <a:solidFill>
                  <a:schemeClr val="tx1"/>
                </a:solidFill>
              </a:rPr>
              <a:t>Actuators:</a:t>
            </a:r>
            <a:r>
              <a:rPr lang="en" sz="1400" b="1" dirty="0"/>
              <a:t> </a:t>
            </a:r>
            <a:r>
              <a:rPr lang="en" sz="1400" dirty="0"/>
              <a:t>models of power supplies, neutral beams, gas</a:t>
            </a:r>
          </a:p>
          <a:p>
            <a:pPr lvl="1">
              <a:buSzPts val="1600"/>
            </a:pPr>
            <a:r>
              <a:rPr lang="en" sz="1400" b="1" dirty="0">
                <a:solidFill>
                  <a:schemeClr val="tx1"/>
                </a:solidFill>
              </a:rPr>
              <a:t>Tokamak:</a:t>
            </a:r>
            <a:r>
              <a:rPr lang="en" sz="1400" dirty="0"/>
              <a:t> model of neutral density and breakdown, plasma pressure and current, and equilibrium evolution</a:t>
            </a:r>
          </a:p>
          <a:p>
            <a:pPr lvl="1">
              <a:buSzPts val="1600"/>
            </a:pPr>
            <a:r>
              <a:rPr lang="en" sz="1400" b="1" dirty="0">
                <a:solidFill>
                  <a:schemeClr val="tx1"/>
                </a:solidFill>
              </a:rPr>
              <a:t>Diagnostics:</a:t>
            </a:r>
            <a:r>
              <a:rPr lang="en" sz="1400" b="0" dirty="0"/>
              <a:t> </a:t>
            </a:r>
            <a:r>
              <a:rPr lang="en" sz="1400" dirty="0"/>
              <a:t>measurements with noise and filtering</a:t>
            </a:r>
            <a:endParaRPr lang="en" sz="1400" b="0" dirty="0"/>
          </a:p>
          <a:p>
            <a:pPr>
              <a:buSzPts val="1600"/>
            </a:pPr>
            <a:endParaRPr lang="en" sz="1600"/>
          </a:p>
          <a:p>
            <a:pPr>
              <a:buSzPts val="1600"/>
            </a:pPr>
            <a:r>
              <a:rPr lang="en" sz="1600" b="0" dirty="0"/>
              <a:t>Simulation implemented in MATLAB Simulink within </a:t>
            </a:r>
            <a:r>
              <a:rPr lang="en" sz="1600" b="0" dirty="0" err="1"/>
              <a:t>TokSys</a:t>
            </a:r>
            <a:r>
              <a:rPr lang="en" sz="1600" b="0" dirty="0"/>
              <a:t> environment</a:t>
            </a:r>
          </a:p>
          <a:p>
            <a:pPr indent="-330200">
              <a:buSzPts val="1600"/>
            </a:pPr>
            <a:endParaRPr lang="en" sz="1600"/>
          </a:p>
          <a:p>
            <a:pPr indent="-330200">
              <a:buSzPts val="1600"/>
            </a:pPr>
            <a:endParaRPr lang="en" sz="1600"/>
          </a:p>
          <a:p>
            <a:pPr marL="127000" indent="0">
              <a:buSzPts val="1600"/>
              <a:buNone/>
            </a:pPr>
            <a:endParaRPr lang="en" sz="1600"/>
          </a:p>
        </p:txBody>
      </p:sp>
    </p:spTree>
    <p:extLst>
      <p:ext uri="{BB962C8B-B14F-4D97-AF65-F5344CB8AC3E}">
        <p14:creationId xmlns:p14="http://schemas.microsoft.com/office/powerpoint/2010/main" val="214603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02230" y="-35833"/>
            <a:ext cx="8912173" cy="738768"/>
          </a:xfrm>
          <a:prstGeom prst="rect">
            <a:avLst/>
          </a:prstGeom>
        </p:spPr>
        <p:txBody>
          <a:bodyPr spcFirstLastPara="1" wrap="square" lIns="91425" tIns="45700" rIns="91425" bIns="45700" anchor="ctr" anchorCtr="0">
            <a:noAutofit/>
          </a:bodyPr>
          <a:lstStyle/>
          <a:p>
            <a:r>
              <a:rPr lang="en"/>
              <a:t>Subsystem Actuators simulates coil current power supplies (PS), neutral beam heating &amp; current drive (HCD), and gas flow</a:t>
            </a:r>
          </a:p>
        </p:txBody>
      </p:sp>
      <p:sp>
        <p:nvSpPr>
          <p:cNvPr id="71" name="Google Shape;71;p15"/>
          <p:cNvSpPr txBox="1">
            <a:spLocks noGrp="1"/>
          </p:cNvSpPr>
          <p:nvPr>
            <p:ph type="body" idx="1"/>
          </p:nvPr>
        </p:nvSpPr>
        <p:spPr>
          <a:xfrm>
            <a:off x="-272" y="707008"/>
            <a:ext cx="4102164" cy="4301434"/>
          </a:xfrm>
          <a:prstGeom prst="rect">
            <a:avLst/>
          </a:prstGeom>
        </p:spPr>
        <p:txBody>
          <a:bodyPr spcFirstLastPara="1" wrap="square" lIns="91425" tIns="45700" rIns="91425" bIns="45700" anchor="t" anchorCtr="0">
            <a:noAutofit/>
          </a:bodyPr>
          <a:lstStyle/>
          <a:p>
            <a:pPr marL="412750" indent="-285750">
              <a:buSzPts val="1600"/>
            </a:pPr>
            <a:r>
              <a:rPr lang="en" sz="1600">
                <a:solidFill>
                  <a:schemeClr val="tx1"/>
                </a:solidFill>
              </a:rPr>
              <a:t>Power Supplies</a:t>
            </a:r>
            <a:endParaRPr lang="en-US">
              <a:solidFill>
                <a:schemeClr val="tx1"/>
              </a:solidFill>
            </a:endParaRPr>
          </a:p>
          <a:p>
            <a:pPr lvl="1">
              <a:buSzPts val="1600"/>
            </a:pPr>
            <a:r>
              <a:rPr lang="en" sz="1400">
                <a:solidFill>
                  <a:schemeClr val="tx1"/>
                </a:solidFill>
              </a:rPr>
              <a:t>bipolar or unipolar, latency, saturation, internal resistance</a:t>
            </a:r>
            <a:endParaRPr lang="en">
              <a:solidFill>
                <a:schemeClr val="tx1"/>
              </a:solidFill>
            </a:endParaRPr>
          </a:p>
          <a:p>
            <a:pPr lvl="1">
              <a:buSzPts val="1600"/>
            </a:pPr>
            <a:endParaRPr lang="en" sz="1400" b="0">
              <a:solidFill>
                <a:schemeClr val="tx1"/>
              </a:solidFill>
            </a:endParaRPr>
          </a:p>
          <a:p>
            <a:pPr lvl="1">
              <a:buSzPts val="1600"/>
            </a:pPr>
            <a:endParaRPr lang="en" sz="1400">
              <a:solidFill>
                <a:schemeClr val="tx1"/>
              </a:solidFill>
            </a:endParaRPr>
          </a:p>
          <a:p>
            <a:pPr lvl="1">
              <a:buSzPts val="1600"/>
            </a:pPr>
            <a:endParaRPr lang="en" sz="1400">
              <a:solidFill>
                <a:schemeClr val="tx1"/>
              </a:solidFill>
            </a:endParaRPr>
          </a:p>
          <a:p>
            <a:pPr lvl="1">
              <a:buSzPts val="1600"/>
            </a:pPr>
            <a:endParaRPr lang="en" sz="1400">
              <a:solidFill>
                <a:schemeClr val="tx1"/>
              </a:solidFill>
            </a:endParaRPr>
          </a:p>
          <a:p>
            <a:pPr marL="412750" indent="-285750">
              <a:buSzPts val="1600"/>
            </a:pPr>
            <a:r>
              <a:rPr lang="en" sz="1600">
                <a:solidFill>
                  <a:schemeClr val="tx1"/>
                </a:solidFill>
              </a:rPr>
              <a:t>HCD</a:t>
            </a:r>
            <a:endParaRPr lang="en" sz="1600" b="1">
              <a:solidFill>
                <a:schemeClr val="tx1"/>
              </a:solidFill>
            </a:endParaRPr>
          </a:p>
          <a:p>
            <a:pPr lvl="1">
              <a:buSzPts val="1600"/>
            </a:pPr>
            <a:r>
              <a:rPr lang="en" sz="1400">
                <a:solidFill>
                  <a:schemeClr val="tx1"/>
                </a:solidFill>
              </a:rPr>
              <a:t>Beams</a:t>
            </a:r>
          </a:p>
          <a:p>
            <a:pPr lvl="1">
              <a:buSzPts val="1600"/>
            </a:pPr>
            <a:endParaRPr lang="en" sz="1400">
              <a:solidFill>
                <a:schemeClr val="tx1"/>
              </a:solidFill>
            </a:endParaRPr>
          </a:p>
          <a:p>
            <a:pPr lvl="1">
              <a:buSzPts val="1600"/>
            </a:pPr>
            <a:endParaRPr lang="en" sz="1400">
              <a:solidFill>
                <a:schemeClr val="tx1"/>
              </a:solidFill>
            </a:endParaRPr>
          </a:p>
          <a:p>
            <a:pPr lvl="1">
              <a:buSzPts val="1600"/>
            </a:pPr>
            <a:r>
              <a:rPr lang="en" sz="1400">
                <a:solidFill>
                  <a:schemeClr val="tx1"/>
                </a:solidFill>
              </a:rPr>
              <a:t>High harmonic fast wave (soon)</a:t>
            </a:r>
          </a:p>
          <a:p>
            <a:pPr marL="127000" indent="0">
              <a:buSzPts val="1600"/>
              <a:buNone/>
            </a:pPr>
            <a:r>
              <a:rPr lang="en" sz="1600">
                <a:solidFill>
                  <a:schemeClr val="tx1"/>
                </a:solidFill>
              </a:rPr>
              <a:t>Gas</a:t>
            </a:r>
            <a:endParaRPr lang="en">
              <a:solidFill>
                <a:schemeClr val="tx1"/>
              </a:solidFill>
            </a:endParaRPr>
          </a:p>
          <a:p>
            <a:pPr lvl="1">
              <a:buSzPts val="1600"/>
            </a:pPr>
            <a:endParaRPr lang="en" sz="1400" b="1">
              <a:solidFill>
                <a:schemeClr val="tx1"/>
              </a:solidFill>
            </a:endParaRPr>
          </a:p>
          <a:p>
            <a:pPr marL="869950" lvl="1">
              <a:buSzPts val="1600"/>
            </a:pPr>
            <a:endParaRPr lang="en" sz="1400" b="1">
              <a:solidFill>
                <a:schemeClr val="tx1"/>
              </a:solidFill>
            </a:endParaRPr>
          </a:p>
          <a:p>
            <a:pPr marL="869950" lvl="1">
              <a:buSzPts val="1600"/>
            </a:pPr>
            <a:endParaRPr lang="en" sz="1400" b="1">
              <a:solidFill>
                <a:schemeClr val="tx1"/>
              </a:solidFill>
            </a:endParaRPr>
          </a:p>
          <a:p>
            <a:pPr lvl="1">
              <a:buSzPts val="1600"/>
            </a:pPr>
            <a:endParaRPr lang="en" sz="1400" b="1"/>
          </a:p>
          <a:p>
            <a:pPr lvl="1">
              <a:buSzPts val="1600"/>
            </a:pPr>
            <a:endParaRPr lang="en" sz="1000"/>
          </a:p>
          <a:p>
            <a:pPr marL="127000" indent="0">
              <a:buSzPts val="1600"/>
              <a:buNone/>
            </a:pPr>
            <a:endParaRPr lang="en" sz="1600"/>
          </a:p>
        </p:txBody>
      </p:sp>
      <p:pic>
        <p:nvPicPr>
          <p:cNvPr id="4" name="Picture 4" descr="Actuators.png">
            <a:extLst>
              <a:ext uri="{FF2B5EF4-FFF2-40B4-BE49-F238E27FC236}">
                <a16:creationId xmlns:a16="http://schemas.microsoft.com/office/drawing/2014/main" xmlns="" id="{D7B80F96-5C35-BFE7-DA83-DFE4AAEB148A}"/>
              </a:ext>
            </a:extLst>
          </p:cNvPr>
          <p:cNvPicPr>
            <a:picLocks noChangeAspect="1"/>
          </p:cNvPicPr>
          <p:nvPr/>
        </p:nvPicPr>
        <p:blipFill>
          <a:blip r:embed="rId3"/>
          <a:stretch>
            <a:fillRect/>
          </a:stretch>
        </p:blipFill>
        <p:spPr>
          <a:xfrm>
            <a:off x="4101892" y="750380"/>
            <a:ext cx="4486096" cy="3343806"/>
          </a:xfrm>
          <a:prstGeom prst="rect">
            <a:avLst/>
          </a:prstGeom>
        </p:spPr>
      </p:pic>
      <p:pic>
        <p:nvPicPr>
          <p:cNvPr id="6" name="Picture 6" descr="Power supplies cropped.png">
            <a:extLst>
              <a:ext uri="{FF2B5EF4-FFF2-40B4-BE49-F238E27FC236}">
                <a16:creationId xmlns:a16="http://schemas.microsoft.com/office/drawing/2014/main" xmlns="" id="{0509AF0C-7924-B183-D380-E74E74C46D8D}"/>
              </a:ext>
            </a:extLst>
          </p:cNvPr>
          <p:cNvPicPr>
            <a:picLocks noChangeAspect="1"/>
          </p:cNvPicPr>
          <p:nvPr/>
        </p:nvPicPr>
        <p:blipFill>
          <a:blip r:embed="rId4"/>
          <a:stretch>
            <a:fillRect/>
          </a:stretch>
        </p:blipFill>
        <p:spPr>
          <a:xfrm>
            <a:off x="723501" y="1540078"/>
            <a:ext cx="2743200" cy="994977"/>
          </a:xfrm>
          <a:prstGeom prst="rect">
            <a:avLst/>
          </a:prstGeom>
        </p:spPr>
      </p:pic>
      <p:pic>
        <p:nvPicPr>
          <p:cNvPr id="7" name="Picture 7" descr="Beams.png">
            <a:extLst>
              <a:ext uri="{FF2B5EF4-FFF2-40B4-BE49-F238E27FC236}">
                <a16:creationId xmlns:a16="http://schemas.microsoft.com/office/drawing/2014/main" xmlns="" id="{305C6A44-4471-8F63-AB0D-1ADC92B52EC4}"/>
              </a:ext>
            </a:extLst>
          </p:cNvPr>
          <p:cNvPicPr>
            <a:picLocks noChangeAspect="1"/>
          </p:cNvPicPr>
          <p:nvPr/>
        </p:nvPicPr>
        <p:blipFill>
          <a:blip r:embed="rId5"/>
          <a:stretch>
            <a:fillRect/>
          </a:stretch>
        </p:blipFill>
        <p:spPr>
          <a:xfrm>
            <a:off x="1673723" y="2824010"/>
            <a:ext cx="1415617" cy="710864"/>
          </a:xfrm>
          <a:prstGeom prst="rect">
            <a:avLst/>
          </a:prstGeom>
        </p:spPr>
      </p:pic>
      <p:pic>
        <p:nvPicPr>
          <p:cNvPr id="8" name="Picture 8" descr="Gas cropped.png">
            <a:extLst>
              <a:ext uri="{FF2B5EF4-FFF2-40B4-BE49-F238E27FC236}">
                <a16:creationId xmlns:a16="http://schemas.microsoft.com/office/drawing/2014/main" xmlns="" id="{F5CC7C67-8E59-B68C-5E70-B8E69837B277}"/>
              </a:ext>
            </a:extLst>
          </p:cNvPr>
          <p:cNvPicPr>
            <a:picLocks noChangeAspect="1"/>
          </p:cNvPicPr>
          <p:nvPr/>
        </p:nvPicPr>
        <p:blipFill>
          <a:blip r:embed="rId6"/>
          <a:stretch>
            <a:fillRect/>
          </a:stretch>
        </p:blipFill>
        <p:spPr>
          <a:xfrm>
            <a:off x="724610" y="4134508"/>
            <a:ext cx="2743200" cy="736501"/>
          </a:xfrm>
          <a:prstGeom prst="rect">
            <a:avLst/>
          </a:prstGeom>
        </p:spPr>
      </p:pic>
      <p:pic>
        <p:nvPicPr>
          <p:cNvPr id="9" name="Picture 8">
            <a:extLst>
              <a:ext uri="{FF2B5EF4-FFF2-40B4-BE49-F238E27FC236}">
                <a16:creationId xmlns:a16="http://schemas.microsoft.com/office/drawing/2014/main" xmlns="" id="{47972C3B-58B5-41A9-B531-0F3A6B71C288}"/>
              </a:ext>
            </a:extLst>
          </p:cNvPr>
          <p:cNvPicPr>
            <a:picLocks noChangeAspect="1"/>
          </p:cNvPicPr>
          <p:nvPr/>
        </p:nvPicPr>
        <p:blipFill rotWithShape="1">
          <a:blip r:embed="rId7"/>
          <a:srcRect l="2208" t="26210" r="2682" b="35484"/>
          <a:stretch/>
        </p:blipFill>
        <p:spPr>
          <a:xfrm>
            <a:off x="4481672" y="4210785"/>
            <a:ext cx="3764800" cy="752988"/>
          </a:xfrm>
          <a:prstGeom prst="rect">
            <a:avLst/>
          </a:prstGeom>
        </p:spPr>
      </p:pic>
      <p:cxnSp>
        <p:nvCxnSpPr>
          <p:cNvPr id="10" name="Straight Connector 9">
            <a:extLst>
              <a:ext uri="{FF2B5EF4-FFF2-40B4-BE49-F238E27FC236}">
                <a16:creationId xmlns:a16="http://schemas.microsoft.com/office/drawing/2014/main" xmlns="" id="{30D4BE63-7BCB-4CC8-B349-330CEF9CA0FB}"/>
              </a:ext>
            </a:extLst>
          </p:cNvPr>
          <p:cNvCxnSpPr>
            <a:cxnSpLocks/>
          </p:cNvCxnSpPr>
          <p:nvPr/>
        </p:nvCxnSpPr>
        <p:spPr>
          <a:xfrm flipH="1" flipV="1">
            <a:off x="4572000" y="4161884"/>
            <a:ext cx="181069" cy="161513"/>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57A1D39D-47CE-4084-A28E-3D19978CC5E9}"/>
              </a:ext>
            </a:extLst>
          </p:cNvPr>
          <p:cNvCxnSpPr>
            <a:cxnSpLocks/>
          </p:cNvCxnSpPr>
          <p:nvPr/>
        </p:nvCxnSpPr>
        <p:spPr>
          <a:xfrm flipV="1">
            <a:off x="5557083" y="4161884"/>
            <a:ext cx="194340" cy="16151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4561884"/>
      </p:ext>
    </p:extLst>
  </p:cSld>
  <p:clrMapOvr>
    <a:masterClrMapping/>
  </p:clrMapOvr>
  <p:extLst>
    <p:ext uri="{6950BFC3-D8DA-4A85-94F7-54DA5524770B}">
      <p188:commentRel xmlns:p188="http://schemas.microsoft.com/office/powerpoint/2018/8/main" xmlns="" r:id="rId8"/>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94491" y="-20380"/>
            <a:ext cx="9049509" cy="738768"/>
          </a:xfrm>
          <a:prstGeom prst="rect">
            <a:avLst/>
          </a:prstGeom>
        </p:spPr>
        <p:txBody>
          <a:bodyPr spcFirstLastPara="1" wrap="square" lIns="91425" tIns="45700" rIns="91425" bIns="45700" anchor="ctr" anchorCtr="0">
            <a:noAutofit/>
          </a:bodyPr>
          <a:lstStyle/>
          <a:p>
            <a:r>
              <a:rPr lang="en" dirty="0"/>
              <a:t>Subsystem </a:t>
            </a:r>
            <a:r>
              <a:rPr lang="en" dirty="0">
                <a:solidFill>
                  <a:schemeClr val="bg1"/>
                </a:solidFill>
              </a:rPr>
              <a:t>Tokamak s</a:t>
            </a:r>
            <a:r>
              <a:rPr lang="en" dirty="0"/>
              <a:t>imulates particles, pressure, current;</a:t>
            </a:r>
            <a:br>
              <a:rPr lang="en" dirty="0"/>
            </a:br>
            <a:r>
              <a:rPr lang="en" dirty="0"/>
              <a:t>resulting voltage on coils, plasma, and </a:t>
            </a:r>
            <a:r>
              <a:rPr lang="en" dirty="0" err="1"/>
              <a:t>dp</a:t>
            </a:r>
            <a:r>
              <a:rPr lang="en" dirty="0"/>
              <a:t>/</a:t>
            </a:r>
            <a:r>
              <a:rPr lang="en" dirty="0" err="1"/>
              <a:t>dt</a:t>
            </a:r>
            <a:r>
              <a:rPr lang="en" dirty="0"/>
              <a:t> are input to </a:t>
            </a:r>
            <a:r>
              <a:rPr lang="en" dirty="0" err="1"/>
              <a:t>GSevolve</a:t>
            </a:r>
            <a:endParaRPr lang="en-US" dirty="0"/>
          </a:p>
        </p:txBody>
      </p:sp>
      <p:sp>
        <p:nvSpPr>
          <p:cNvPr id="71" name="Google Shape;71;p15"/>
          <p:cNvSpPr txBox="1">
            <a:spLocks noGrp="1"/>
          </p:cNvSpPr>
          <p:nvPr>
            <p:ph type="body" idx="1"/>
          </p:nvPr>
        </p:nvSpPr>
        <p:spPr>
          <a:xfrm>
            <a:off x="-29748" y="704583"/>
            <a:ext cx="4067874" cy="4129984"/>
          </a:xfrm>
          <a:prstGeom prst="rect">
            <a:avLst/>
          </a:prstGeom>
        </p:spPr>
        <p:txBody>
          <a:bodyPr spcFirstLastPara="1" wrap="square" lIns="91425" tIns="45700" rIns="91425" bIns="45700" anchor="t" anchorCtr="0">
            <a:noAutofit/>
          </a:bodyPr>
          <a:lstStyle/>
          <a:p>
            <a:pPr marL="412750" indent="-285750">
              <a:buSzPts val="1600"/>
            </a:pPr>
            <a:r>
              <a:rPr lang="en" sz="1600">
                <a:solidFill>
                  <a:schemeClr val="bg2">
                    <a:lumMod val="60000"/>
                    <a:lumOff val="40000"/>
                  </a:schemeClr>
                </a:solidFill>
              </a:rPr>
              <a:t>Particles:</a:t>
            </a:r>
            <a:r>
              <a:rPr lang="en" sz="1600"/>
              <a:t> </a:t>
            </a:r>
          </a:p>
          <a:p>
            <a:pPr lvl="1">
              <a:buSzPts val="1600"/>
            </a:pPr>
            <a:r>
              <a:rPr lang="en" sz="1400" b="0"/>
              <a:t>evolution of neutrals</a:t>
            </a:r>
            <a:r>
              <a:rPr lang="en" sz="1400"/>
              <a:t>,</a:t>
            </a:r>
            <a:r>
              <a:rPr lang="en" sz="1400" b="0"/>
              <a:t> breakdown</a:t>
            </a:r>
            <a:r>
              <a:rPr lang="en" sz="1400"/>
              <a:t>, </a:t>
            </a:r>
            <a:r>
              <a:rPr lang="en" sz="1400" b="0"/>
              <a:t>charged particles</a:t>
            </a:r>
            <a:endParaRPr lang="en" sz="1400"/>
          </a:p>
          <a:p>
            <a:pPr marL="412750" indent="-285750">
              <a:buSzPts val="1600"/>
            </a:pPr>
            <a:r>
              <a:rPr lang="en" sz="1600">
                <a:solidFill>
                  <a:schemeClr val="accent6">
                    <a:lumMod val="75000"/>
                  </a:schemeClr>
                </a:solidFill>
              </a:rPr>
              <a:t>Pressure:</a:t>
            </a:r>
            <a:r>
              <a:rPr lang="en" sz="1600"/>
              <a:t> </a:t>
            </a:r>
          </a:p>
          <a:p>
            <a:pPr lvl="1">
              <a:buSzPts val="1600"/>
            </a:pPr>
            <a:r>
              <a:rPr lang="en" sz="1400" b="1" err="1">
                <a:solidFill>
                  <a:srgbClr val="FF0000"/>
                </a:solidFill>
              </a:rPr>
              <a:t>dp</a:t>
            </a:r>
            <a:r>
              <a:rPr lang="en" sz="1400" b="1">
                <a:solidFill>
                  <a:srgbClr val="FF0000"/>
                </a:solidFill>
              </a:rPr>
              <a:t>/dt</a:t>
            </a:r>
            <a:r>
              <a:rPr lang="en" sz="1400"/>
              <a:t> is function</a:t>
            </a:r>
            <a:r>
              <a:rPr lang="en" sz="1400" b="0"/>
              <a:t> of heating and power</a:t>
            </a:r>
            <a:r>
              <a:rPr lang="en" sz="1400"/>
              <a:t> losses</a:t>
            </a:r>
          </a:p>
          <a:p>
            <a:pPr lvl="1">
              <a:buSzPts val="1600"/>
            </a:pPr>
            <a:r>
              <a:rPr lang="en" sz="1400"/>
              <a:t>H = heating by beams</a:t>
            </a:r>
          </a:p>
          <a:p>
            <a:pPr marL="412750" indent="-285750">
              <a:buSzPts val="1600"/>
            </a:pPr>
            <a:r>
              <a:rPr lang="en" sz="1600">
                <a:solidFill>
                  <a:srgbClr val="37914C"/>
                </a:solidFill>
              </a:rPr>
              <a:t>Current</a:t>
            </a:r>
            <a:r>
              <a:rPr lang="en" sz="1600" b="1">
                <a:solidFill>
                  <a:srgbClr val="37914C"/>
                </a:solidFill>
              </a:rPr>
              <a:t>:</a:t>
            </a:r>
            <a:r>
              <a:rPr lang="en" sz="1600"/>
              <a:t> </a:t>
            </a:r>
          </a:p>
          <a:p>
            <a:pPr lvl="1">
              <a:buSzPts val="1600"/>
            </a:pPr>
            <a:r>
              <a:rPr lang="en" sz="1400"/>
              <a:t>Loop voltage </a:t>
            </a:r>
            <a:r>
              <a:rPr lang="en" sz="1400" b="1" err="1">
                <a:solidFill>
                  <a:srgbClr val="FF0000"/>
                </a:solidFill>
              </a:rPr>
              <a:t>Vp</a:t>
            </a:r>
            <a:r>
              <a:rPr lang="en" sz="1400"/>
              <a:t> = L1t*parallel resistivity*induced current density, L1t = distance along field lines</a:t>
            </a:r>
          </a:p>
          <a:p>
            <a:pPr lvl="1">
              <a:buSzPts val="1600"/>
            </a:pPr>
            <a:r>
              <a:rPr lang="en" sz="1400"/>
              <a:t>CD = current driven by beams</a:t>
            </a:r>
            <a:endParaRPr lang="en"/>
          </a:p>
          <a:p>
            <a:pPr lvl="1">
              <a:buSzPts val="1600"/>
            </a:pPr>
            <a:r>
              <a:rPr lang="en" sz="1400"/>
              <a:t>Bootstrap current is function of ne, Zeff, </a:t>
            </a:r>
            <a:r>
              <a:rPr lang="en" sz="1400" err="1"/>
              <a:t>Te</a:t>
            </a:r>
            <a:r>
              <a:rPr lang="en" sz="1400"/>
              <a:t>, </a:t>
            </a:r>
            <a:r>
              <a:rPr lang="en" sz="1400" err="1"/>
              <a:t>Ti</a:t>
            </a:r>
            <a:r>
              <a:rPr lang="en" sz="1400"/>
              <a:t>, equilibrium geometry</a:t>
            </a:r>
          </a:p>
          <a:p>
            <a:pPr lvl="1">
              <a:buSzPts val="1600"/>
            </a:pPr>
            <a:endParaRPr lang="en" sz="1000"/>
          </a:p>
          <a:p>
            <a:pPr marL="127000" indent="0">
              <a:buSzPts val="1600"/>
              <a:buNone/>
            </a:pPr>
            <a:endParaRPr lang="en" sz="1600"/>
          </a:p>
        </p:txBody>
      </p:sp>
      <p:pic>
        <p:nvPicPr>
          <p:cNvPr id="3" name="Picture 3">
            <a:extLst>
              <a:ext uri="{FF2B5EF4-FFF2-40B4-BE49-F238E27FC236}">
                <a16:creationId xmlns:a16="http://schemas.microsoft.com/office/drawing/2014/main" xmlns="" id="{2664BB23-769C-99AF-964A-1CE9073668E5}"/>
              </a:ext>
            </a:extLst>
          </p:cNvPr>
          <p:cNvPicPr>
            <a:picLocks noChangeAspect="1"/>
          </p:cNvPicPr>
          <p:nvPr/>
        </p:nvPicPr>
        <p:blipFill>
          <a:blip r:embed="rId3"/>
          <a:stretch>
            <a:fillRect/>
          </a:stretch>
        </p:blipFill>
        <p:spPr>
          <a:xfrm>
            <a:off x="4038126" y="737512"/>
            <a:ext cx="4525144" cy="3356104"/>
          </a:xfrm>
          <a:prstGeom prst="rect">
            <a:avLst/>
          </a:prstGeom>
        </p:spPr>
      </p:pic>
      <p:pic>
        <p:nvPicPr>
          <p:cNvPr id="2" name="Picture 1">
            <a:extLst>
              <a:ext uri="{FF2B5EF4-FFF2-40B4-BE49-F238E27FC236}">
                <a16:creationId xmlns:a16="http://schemas.microsoft.com/office/drawing/2014/main" xmlns="" id="{C2DCF787-A075-133C-45F8-D233B7BACD6C}"/>
              </a:ext>
            </a:extLst>
          </p:cNvPr>
          <p:cNvPicPr>
            <a:picLocks noChangeAspect="1"/>
          </p:cNvPicPr>
          <p:nvPr/>
        </p:nvPicPr>
        <p:blipFill rotWithShape="1">
          <a:blip r:embed="rId4"/>
          <a:srcRect l="2208" t="26210" r="2682" b="35484"/>
          <a:stretch/>
        </p:blipFill>
        <p:spPr>
          <a:xfrm>
            <a:off x="4418298" y="4128193"/>
            <a:ext cx="3764800" cy="752988"/>
          </a:xfrm>
          <a:prstGeom prst="rect">
            <a:avLst/>
          </a:prstGeom>
        </p:spPr>
      </p:pic>
      <p:cxnSp>
        <p:nvCxnSpPr>
          <p:cNvPr id="5" name="Straight Connector 4">
            <a:extLst>
              <a:ext uri="{FF2B5EF4-FFF2-40B4-BE49-F238E27FC236}">
                <a16:creationId xmlns:a16="http://schemas.microsoft.com/office/drawing/2014/main" xmlns="" id="{0124E760-060C-4E48-AC81-8DACFD030D56}"/>
              </a:ext>
            </a:extLst>
          </p:cNvPr>
          <p:cNvCxnSpPr>
            <a:cxnSpLocks/>
          </p:cNvCxnSpPr>
          <p:nvPr/>
        </p:nvCxnSpPr>
        <p:spPr>
          <a:xfrm flipH="1" flipV="1">
            <a:off x="5758004" y="4093616"/>
            <a:ext cx="181069" cy="16151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5B1969F2-FED0-4041-A07F-3FBF185CB852}"/>
              </a:ext>
            </a:extLst>
          </p:cNvPr>
          <p:cNvCxnSpPr>
            <a:cxnSpLocks/>
          </p:cNvCxnSpPr>
          <p:nvPr/>
        </p:nvCxnSpPr>
        <p:spPr>
          <a:xfrm flipV="1">
            <a:off x="6762939" y="4093616"/>
            <a:ext cx="194340" cy="161513"/>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xmlns="" id="{505FC556-7967-C016-911E-4780713CEE42}"/>
              </a:ext>
            </a:extLst>
          </p:cNvPr>
          <p:cNvCxnSpPr/>
          <p:nvPr/>
        </p:nvCxnSpPr>
        <p:spPr>
          <a:xfrm>
            <a:off x="5077414" y="3937884"/>
            <a:ext cx="3175885" cy="1284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2931522D-755E-0B9E-4B7A-C18B29F639A4}"/>
              </a:ext>
            </a:extLst>
          </p:cNvPr>
          <p:cNvCxnSpPr/>
          <p:nvPr/>
        </p:nvCxnSpPr>
        <p:spPr>
          <a:xfrm flipV="1">
            <a:off x="5036585" y="3375394"/>
            <a:ext cx="4949" cy="540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F6F32DA5-6BD7-E1B2-7C65-4EF7A379F7D9}"/>
              </a:ext>
            </a:extLst>
          </p:cNvPr>
          <p:cNvCxnSpPr>
            <a:cxnSpLocks/>
          </p:cNvCxnSpPr>
          <p:nvPr/>
        </p:nvCxnSpPr>
        <p:spPr>
          <a:xfrm flipV="1">
            <a:off x="5610004" y="3300300"/>
            <a:ext cx="1774" cy="618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E5DC540B-58D1-1974-CC64-7FFC57278326}"/>
              </a:ext>
            </a:extLst>
          </p:cNvPr>
          <p:cNvCxnSpPr>
            <a:cxnSpLocks/>
          </p:cNvCxnSpPr>
          <p:nvPr/>
        </p:nvCxnSpPr>
        <p:spPr>
          <a:xfrm flipV="1">
            <a:off x="6101686" y="3143174"/>
            <a:ext cx="1774" cy="724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D30B19FA-FE27-73D0-4C2C-279F628DFA28}"/>
              </a:ext>
            </a:extLst>
          </p:cNvPr>
          <p:cNvCxnSpPr>
            <a:cxnSpLocks/>
          </p:cNvCxnSpPr>
          <p:nvPr/>
        </p:nvCxnSpPr>
        <p:spPr>
          <a:xfrm>
            <a:off x="8267034" y="3613074"/>
            <a:ext cx="10635" cy="267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BCF38A9-1773-5232-5895-B2A91E2E59C0}"/>
              </a:ext>
            </a:extLst>
          </p:cNvPr>
          <p:cNvSpPr txBox="1"/>
          <p:nvPr/>
        </p:nvSpPr>
        <p:spPr>
          <a:xfrm>
            <a:off x="6410103" y="3559248"/>
            <a:ext cx="1888166" cy="40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Equilibrium data transmitted back to all three subsystems</a:t>
            </a:r>
          </a:p>
        </p:txBody>
      </p:sp>
    </p:spTree>
    <p:extLst>
      <p:ext uri="{BB962C8B-B14F-4D97-AF65-F5344CB8AC3E}">
        <p14:creationId xmlns:p14="http://schemas.microsoft.com/office/powerpoint/2010/main" val="761203953"/>
      </p:ext>
    </p:extLst>
  </p:cSld>
  <p:clrMapOvr>
    <a:masterClrMapping/>
  </p:clrMapOvr>
  <p:extLst>
    <p:ext uri="{6950BFC3-D8DA-4A85-94F7-54DA5524770B}">
      <p188:commentRel xmlns:p188="http://schemas.microsoft.com/office/powerpoint/2018/8/main" xmlns="" r:id="rId5"/>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7349" y="15498"/>
            <a:ext cx="8599800" cy="648704"/>
          </a:xfrm>
          <a:prstGeom prst="rect">
            <a:avLst/>
          </a:prstGeom>
        </p:spPr>
        <p:txBody>
          <a:bodyPr spcFirstLastPara="1" wrap="square" lIns="91425" tIns="45700" rIns="91425" bIns="45700" anchor="ctr" anchorCtr="0">
            <a:noAutofit/>
          </a:bodyPr>
          <a:lstStyle/>
          <a:p>
            <a:r>
              <a:rPr lang="en" dirty="0"/>
              <a:t>The </a:t>
            </a:r>
            <a:r>
              <a:rPr lang="en" dirty="0" err="1"/>
              <a:t>GSevolve</a:t>
            </a:r>
            <a:r>
              <a:rPr lang="en" dirty="0"/>
              <a:t> module evolves the Grad-</a:t>
            </a:r>
            <a:r>
              <a:rPr lang="en" dirty="0" err="1"/>
              <a:t>Shafranov</a:t>
            </a:r>
            <a:r>
              <a:rPr lang="en" dirty="0"/>
              <a:t> equation</a:t>
            </a:r>
          </a:p>
          <a:p>
            <a:r>
              <a:rPr lang="en" dirty="0"/>
              <a:t>(Fusion Engineering &amp; Design, 2019 Vol 146, part B, pages 2361-2365)</a:t>
            </a:r>
          </a:p>
        </p:txBody>
      </p:sp>
      <mc:AlternateContent xmlns:mc="http://schemas.openxmlformats.org/markup-compatibility/2006" xmlns:a14="http://schemas.microsoft.com/office/drawing/2010/main">
        <mc:Choice Requires="a14">
          <p:sp>
            <p:nvSpPr>
              <p:cNvPr id="71" name="Google Shape;71;p15"/>
              <p:cNvSpPr txBox="1">
                <a:spLocks noGrp="1"/>
              </p:cNvSpPr>
              <p:nvPr>
                <p:ph type="body" idx="1"/>
              </p:nvPr>
            </p:nvSpPr>
            <p:spPr>
              <a:xfrm>
                <a:off x="3550" y="702709"/>
                <a:ext cx="8928877" cy="4229081"/>
              </a:xfrm>
              <a:prstGeom prst="rect">
                <a:avLst/>
              </a:prstGeom>
            </p:spPr>
            <p:txBody>
              <a:bodyPr spcFirstLastPara="1" wrap="square" lIns="91425" tIns="45700" rIns="91425" bIns="45700" anchor="t" anchorCtr="0">
                <a:noAutofit/>
              </a:bodyPr>
              <a:lstStyle/>
              <a:p>
                <a:pPr indent="-330200">
                  <a:buSzPts val="1600"/>
                </a:pPr>
                <a:r>
                  <a:rPr lang="en" sz="1600" dirty="0"/>
                  <a:t>Force balance </a:t>
                </a:r>
                <a:r>
                  <a:rPr lang="en" sz="1600" b="0" dirty="0"/>
                  <a:t>∇</a:t>
                </a:r>
                <a:r>
                  <a:rPr lang="en" sz="1600" i="1" dirty="0"/>
                  <a:t>p </a:t>
                </a:r>
                <a:r>
                  <a:rPr lang="en" sz="1600" dirty="0"/>
                  <a:t>= </a:t>
                </a:r>
                <a:r>
                  <a:rPr lang="en" sz="1600" i="1" dirty="0"/>
                  <a:t>J</a:t>
                </a:r>
                <a:r>
                  <a:rPr lang="en" sz="1600" dirty="0"/>
                  <a:t> x </a:t>
                </a:r>
                <a:r>
                  <a:rPr lang="en" sz="1600" i="1" dirty="0"/>
                  <a:t>B</a:t>
                </a:r>
                <a:r>
                  <a:rPr lang="en" sz="1600" dirty="0"/>
                  <a:t> given by the Grad-</a:t>
                </a:r>
                <a:r>
                  <a:rPr lang="en" sz="1600" dirty="0" err="1"/>
                  <a:t>Shafranov</a:t>
                </a:r>
                <a:r>
                  <a:rPr lang="en" sz="1600" dirty="0"/>
                  <a:t> equation</a:t>
                </a:r>
                <a:endParaRPr lang="en-US" dirty="0"/>
              </a:p>
              <a:p>
                <a:pPr lvl="1">
                  <a:buSzPts val="1600"/>
                </a:pPr>
                <a:endParaRPr lang="en" sz="1400" dirty="0"/>
              </a:p>
              <a:p>
                <a:pPr lvl="1">
                  <a:buSzPts val="1600"/>
                </a:pPr>
                <a:endParaRPr lang="en" sz="1400" dirty="0">
                  <a:solidFill>
                    <a:schemeClr val="tx1"/>
                  </a:solidFill>
                </a:endParaRPr>
              </a:p>
              <a:p>
                <a:pPr marL="571500" lvl="1" indent="0">
                  <a:buSzPts val="1600"/>
                  <a:buNone/>
                </a:pPr>
                <a:r>
                  <a:rPr lang="en" sz="1400" dirty="0">
                    <a:solidFill>
                      <a:schemeClr val="tx1"/>
                    </a:solidFill>
                  </a:rPr>
                  <a:t>where </a:t>
                </a:r>
                <a:r>
                  <a:rPr lang="en" sz="1400" i="1" dirty="0">
                    <a:solidFill>
                      <a:schemeClr val="tx1"/>
                    </a:solidFill>
                    <a:latin typeface="Symbol"/>
                    <a:sym typeface="Symbol"/>
                  </a:rPr>
                  <a:t>y</a:t>
                </a:r>
                <a:r>
                  <a:rPr lang="en" sz="1400" dirty="0">
                    <a:solidFill>
                      <a:schemeClr val="tx1"/>
                    </a:solidFill>
                    <a:latin typeface="Symbol"/>
                    <a:sym typeface="Symbol"/>
                  </a:rPr>
                  <a:t> </a:t>
                </a:r>
                <a:r>
                  <a:rPr lang="en" sz="1400" dirty="0">
                    <a:solidFill>
                      <a:schemeClr val="tx1"/>
                    </a:solidFill>
                  </a:rPr>
                  <a:t>is poloidal flux per radian, </a:t>
                </a:r>
                <a:r>
                  <a:rPr lang="en" sz="1400" i="1" dirty="0">
                    <a:solidFill>
                      <a:schemeClr val="tx1"/>
                    </a:solidFill>
                  </a:rPr>
                  <a:t>p</a:t>
                </a:r>
                <a:r>
                  <a:rPr lang="en" sz="1400" dirty="0">
                    <a:solidFill>
                      <a:schemeClr val="tx1"/>
                    </a:solidFill>
                  </a:rPr>
                  <a:t> is pressure, and </a:t>
                </a:r>
                <a:r>
                  <a:rPr lang="en" sz="1400" i="1" dirty="0">
                    <a:solidFill>
                      <a:schemeClr val="tx1"/>
                    </a:solidFill>
                  </a:rPr>
                  <a:t>F</a:t>
                </a:r>
                <a:r>
                  <a:rPr lang="en" sz="1400" dirty="0">
                    <a:solidFill>
                      <a:schemeClr val="tx1"/>
                    </a:solidFill>
                  </a:rPr>
                  <a:t> = </a:t>
                </a:r>
                <a:r>
                  <a:rPr lang="en" sz="1400" i="1" dirty="0" err="1">
                    <a:solidFill>
                      <a:schemeClr val="tx1"/>
                    </a:solidFill>
                  </a:rPr>
                  <a:t>r•B</a:t>
                </a:r>
                <a:r>
                  <a:rPr lang="en" sz="1400" dirty="0" err="1">
                    <a:solidFill>
                      <a:schemeClr val="tx1"/>
                    </a:solidFill>
                    <a:latin typeface="Symbol"/>
                    <a:sym typeface="Symbol"/>
                  </a:rPr>
                  <a:t>j</a:t>
                </a:r>
                <a:r>
                  <a:rPr lang="en" sz="1400" dirty="0">
                    <a:solidFill>
                      <a:schemeClr val="tx1"/>
                    </a:solidFill>
                  </a:rPr>
                  <a:t>  (</a:t>
                </a:r>
                <a:r>
                  <a:rPr lang="en" sz="1400" i="1" dirty="0">
                    <a:solidFill>
                      <a:schemeClr val="tx1"/>
                    </a:solidFill>
                  </a:rPr>
                  <a:t>p</a:t>
                </a:r>
                <a:r>
                  <a:rPr lang="en" sz="1400" dirty="0">
                    <a:solidFill>
                      <a:schemeClr val="tx1"/>
                    </a:solidFill>
                  </a:rPr>
                  <a:t>, </a:t>
                </a:r>
                <a:r>
                  <a:rPr lang="en" sz="1400" i="1" dirty="0">
                    <a:solidFill>
                      <a:schemeClr val="tx1"/>
                    </a:solidFill>
                  </a:rPr>
                  <a:t>F</a:t>
                </a:r>
                <a:r>
                  <a:rPr lang="en" sz="1400" dirty="0">
                    <a:solidFill>
                      <a:schemeClr val="tx1"/>
                    </a:solidFill>
                  </a:rPr>
                  <a:t> are functions of </a:t>
                </a:r>
                <a14:m>
                  <m:oMath xmlns:m="http://schemas.openxmlformats.org/officeDocument/2006/math">
                    <m:r>
                      <a:rPr lang="en" sz="1400" i="1" smtClean="0">
                        <a:solidFill>
                          <a:schemeClr val="tx1"/>
                        </a:solidFill>
                        <a:latin typeface="Cambria Math" panose="02040503050406030204" pitchFamily="18" charset="0"/>
                        <a:ea typeface="Cambria Math" panose="02040503050406030204" pitchFamily="18" charset="0"/>
                        <a:sym typeface="Symbol"/>
                      </a:rPr>
                      <m:t>𝜓</m:t>
                    </m:r>
                  </m:oMath>
                </a14:m>
                <a:r>
                  <a:rPr lang="en" sz="1400" dirty="0">
                    <a:solidFill>
                      <a:schemeClr val="tx1"/>
                    </a:solidFill>
                  </a:rPr>
                  <a:t>)</a:t>
                </a:r>
              </a:p>
              <a:p>
                <a:pPr indent="-330200">
                  <a:buSzPts val="1600"/>
                </a:pPr>
                <a:r>
                  <a:rPr lang="en" sz="1600" dirty="0">
                    <a:solidFill>
                      <a:schemeClr val="bg1">
                        <a:lumMod val="65000"/>
                      </a:schemeClr>
                    </a:solidFill>
                  </a:rPr>
                  <a:t>Numerical solution in </a:t>
                </a:r>
                <a:r>
                  <a:rPr lang="en" sz="1600" dirty="0" err="1">
                    <a:solidFill>
                      <a:schemeClr val="bg1">
                        <a:lumMod val="65000"/>
                      </a:schemeClr>
                    </a:solidFill>
                  </a:rPr>
                  <a:t>GSevolve</a:t>
                </a:r>
                <a:r>
                  <a:rPr lang="en" sz="1600" dirty="0">
                    <a:solidFill>
                      <a:schemeClr val="bg1">
                        <a:lumMod val="65000"/>
                      </a:schemeClr>
                    </a:solidFill>
                  </a:rPr>
                  <a:t> is a matrix of flux values (called </a:t>
                </a:r>
                <a:r>
                  <a:rPr lang="en" sz="1600" dirty="0" err="1">
                    <a:solidFill>
                      <a:schemeClr val="bg1">
                        <a:lumMod val="65000"/>
                      </a:schemeClr>
                    </a:solidFill>
                  </a:rPr>
                  <a:t>psizr</a:t>
                </a:r>
                <a:r>
                  <a:rPr lang="en" sz="1600" dirty="0">
                    <a:solidFill>
                      <a:schemeClr val="bg1">
                        <a:lumMod val="65000"/>
                      </a:schemeClr>
                    </a:solidFill>
                  </a:rPr>
                  <a:t>) on a grid</a:t>
                </a:r>
                <a:endParaRPr lang="en" dirty="0">
                  <a:solidFill>
                    <a:schemeClr val="bg1">
                      <a:lumMod val="65000"/>
                    </a:schemeClr>
                  </a:solidFill>
                </a:endParaRPr>
              </a:p>
              <a:p>
                <a:pPr lvl="1">
                  <a:buSzPts val="1600"/>
                </a:pPr>
                <a:r>
                  <a:rPr lang="en" sz="1400" dirty="0">
                    <a:solidFill>
                      <a:schemeClr val="bg1">
                        <a:lumMod val="65000"/>
                      </a:schemeClr>
                    </a:solidFill>
                  </a:rPr>
                  <a:t>The solution (</a:t>
                </a:r>
                <a:r>
                  <a:rPr lang="en" sz="1400" dirty="0" err="1">
                    <a:solidFill>
                      <a:schemeClr val="bg1">
                        <a:lumMod val="65000"/>
                      </a:schemeClr>
                    </a:solidFill>
                  </a:rPr>
                  <a:t>psizr</a:t>
                </a:r>
                <a:r>
                  <a:rPr lang="en" sz="1400" dirty="0">
                    <a:solidFill>
                      <a:schemeClr val="bg1">
                        <a:lumMod val="65000"/>
                      </a:schemeClr>
                    </a:solidFill>
                  </a:rPr>
                  <a:t>) </a:t>
                </a:r>
                <a:r>
                  <a:rPr lang="en" sz="1400" dirty="0" err="1">
                    <a:solidFill>
                      <a:schemeClr val="bg1">
                        <a:lumMod val="65000"/>
                      </a:schemeClr>
                    </a:solidFill>
                  </a:rPr>
                  <a:t>satisifies</a:t>
                </a:r>
                <a:r>
                  <a:rPr lang="en" sz="1400" dirty="0">
                    <a:solidFill>
                      <a:schemeClr val="bg1">
                        <a:lumMod val="65000"/>
                      </a:schemeClr>
                    </a:solidFill>
                  </a:rPr>
                  <a:t> the Grad-</a:t>
                </a:r>
                <a:r>
                  <a:rPr lang="en" sz="1400" dirty="0" err="1">
                    <a:solidFill>
                      <a:schemeClr val="bg1">
                        <a:lumMod val="65000"/>
                      </a:schemeClr>
                    </a:solidFill>
                  </a:rPr>
                  <a:t>Shafranov</a:t>
                </a:r>
                <a:r>
                  <a:rPr lang="en" sz="1400" dirty="0">
                    <a:solidFill>
                      <a:schemeClr val="bg1">
                        <a:lumMod val="65000"/>
                      </a:schemeClr>
                    </a:solidFill>
                  </a:rPr>
                  <a:t> equation with spatial derivatives approximated using differences between adjacent points on the grid</a:t>
                </a:r>
              </a:p>
              <a:p>
                <a:pPr indent="-330200">
                  <a:buSzPts val="1600"/>
                </a:pPr>
                <a:r>
                  <a:rPr lang="en" sz="1600" dirty="0" err="1">
                    <a:solidFill>
                      <a:schemeClr val="bg1">
                        <a:lumMod val="65000"/>
                      </a:schemeClr>
                    </a:solidFill>
                  </a:rPr>
                  <a:t>GSevolve</a:t>
                </a:r>
                <a:r>
                  <a:rPr lang="en" sz="1600" dirty="0">
                    <a:solidFill>
                      <a:schemeClr val="bg1">
                        <a:lumMod val="65000"/>
                      </a:schemeClr>
                    </a:solidFill>
                  </a:rPr>
                  <a:t> also calculates how solution changes with independent variables</a:t>
                </a:r>
                <a:endParaRPr lang="en" dirty="0">
                  <a:solidFill>
                    <a:schemeClr val="bg1">
                      <a:lumMod val="65000"/>
                    </a:schemeClr>
                  </a:solidFill>
                </a:endParaRPr>
              </a:p>
              <a:p>
                <a:pPr lvl="1">
                  <a:buSzPts val="1600"/>
                </a:pPr>
                <a:r>
                  <a:rPr lang="en" sz="1400" dirty="0">
                    <a:solidFill>
                      <a:schemeClr val="bg1">
                        <a:lumMod val="65000"/>
                      </a:schemeClr>
                    </a:solidFill>
                  </a:rPr>
                  <a:t>All partial derivatives d(</a:t>
                </a:r>
                <a:r>
                  <a:rPr lang="en" sz="1400" dirty="0" err="1">
                    <a:solidFill>
                      <a:schemeClr val="bg1">
                        <a:lumMod val="65000"/>
                      </a:schemeClr>
                    </a:solidFill>
                  </a:rPr>
                  <a:t>psizr</a:t>
                </a:r>
                <a:r>
                  <a:rPr lang="en" sz="1400" dirty="0">
                    <a:solidFill>
                      <a:schemeClr val="bg1">
                        <a:lumMod val="65000"/>
                      </a:schemeClr>
                    </a:solidFill>
                  </a:rPr>
                  <a:t>)/dx are calculated where x = [coil currents; vessel currents; parameters for </a:t>
                </a:r>
                <a:r>
                  <a:rPr lang="en" sz="1400" i="1" dirty="0">
                    <a:solidFill>
                      <a:schemeClr val="bg1">
                        <a:lumMod val="65000"/>
                      </a:schemeClr>
                    </a:solidFill>
                  </a:rPr>
                  <a:t>F</a:t>
                </a:r>
                <a:r>
                  <a:rPr lang="en" sz="1400" dirty="0">
                    <a:solidFill>
                      <a:schemeClr val="bg1">
                        <a:lumMod val="65000"/>
                      </a:schemeClr>
                    </a:solidFill>
                  </a:rPr>
                  <a:t> and </a:t>
                </a:r>
                <a:r>
                  <a:rPr lang="en" sz="1400" i="1" dirty="0">
                    <a:solidFill>
                      <a:schemeClr val="bg1">
                        <a:lumMod val="65000"/>
                      </a:schemeClr>
                    </a:solidFill>
                  </a:rPr>
                  <a:t>p</a:t>
                </a:r>
                <a:r>
                  <a:rPr lang="en" sz="1400" dirty="0">
                    <a:solidFill>
                      <a:schemeClr val="bg1">
                        <a:lumMod val="65000"/>
                      </a:schemeClr>
                    </a:solidFill>
                  </a:rPr>
                  <a:t> as function of </a:t>
                </a:r>
                <a14:m>
                  <m:oMath xmlns:m="http://schemas.openxmlformats.org/officeDocument/2006/math">
                    <m:r>
                      <a:rPr lang="en" sz="1400" i="1" smtClean="0">
                        <a:solidFill>
                          <a:schemeClr val="bg1">
                            <a:lumMod val="65000"/>
                          </a:schemeClr>
                        </a:solidFill>
                        <a:latin typeface="Cambria Math" panose="02040503050406030204" pitchFamily="18" charset="0"/>
                        <a:ea typeface="Cambria Math" panose="02040503050406030204" pitchFamily="18" charset="0"/>
                        <a:sym typeface="Symbol"/>
                      </a:rPr>
                      <m:t>𝜓</m:t>
                    </m:r>
                  </m:oMath>
                </a14:m>
                <a:r>
                  <a:rPr lang="en" sz="1400" dirty="0">
                    <a:solidFill>
                      <a:schemeClr val="bg1">
                        <a:lumMod val="65000"/>
                      </a:schemeClr>
                    </a:solidFill>
                  </a:rPr>
                  <a:t>]</a:t>
                </a:r>
              </a:p>
              <a:p>
                <a:pPr indent="-330200">
                  <a:buSzPts val="1600"/>
                </a:pPr>
                <a:r>
                  <a:rPr lang="en" sz="1600" dirty="0">
                    <a:solidFill>
                      <a:schemeClr val="bg1">
                        <a:lumMod val="65000"/>
                      </a:schemeClr>
                    </a:solidFill>
                  </a:rPr>
                  <a:t>The evolution of the GS solution then found by solving for dx/</a:t>
                </a:r>
                <a:r>
                  <a:rPr lang="en" sz="1600" dirty="0" err="1">
                    <a:solidFill>
                      <a:schemeClr val="bg1">
                        <a:lumMod val="65000"/>
                      </a:schemeClr>
                    </a:solidFill>
                  </a:rPr>
                  <a:t>dt</a:t>
                </a:r>
                <a:r>
                  <a:rPr lang="en" sz="1600" dirty="0">
                    <a:solidFill>
                      <a:schemeClr val="bg1">
                        <a:lumMod val="65000"/>
                      </a:schemeClr>
                    </a:solidFill>
                  </a:rPr>
                  <a:t> that satisfies:</a:t>
                </a:r>
                <a:endParaRPr lang="en" dirty="0">
                  <a:solidFill>
                    <a:schemeClr val="bg1">
                      <a:lumMod val="65000"/>
                    </a:schemeClr>
                  </a:solidFill>
                </a:endParaRPr>
              </a:p>
              <a:p>
                <a:pPr lvl="1">
                  <a:buSzPts val="1600"/>
                </a:pPr>
                <a:r>
                  <a:rPr lang="en" sz="1400" b="1" dirty="0">
                    <a:solidFill>
                      <a:schemeClr val="bg1">
                        <a:lumMod val="65000"/>
                      </a:schemeClr>
                    </a:solidFill>
                  </a:rPr>
                  <a:t>V = R*x + L*dx/</a:t>
                </a:r>
                <a:r>
                  <a:rPr lang="en" sz="1400" b="1" dirty="0" err="1">
                    <a:solidFill>
                      <a:schemeClr val="bg1">
                        <a:lumMod val="65000"/>
                      </a:schemeClr>
                    </a:solidFill>
                  </a:rPr>
                  <a:t>dt</a:t>
                </a:r>
                <a:r>
                  <a:rPr lang="en" sz="1400" b="1" dirty="0">
                    <a:solidFill>
                      <a:schemeClr val="bg1">
                        <a:lumMod val="65000"/>
                      </a:schemeClr>
                    </a:solidFill>
                  </a:rPr>
                  <a:t> </a:t>
                </a:r>
                <a:r>
                  <a:rPr lang="en" sz="1400" dirty="0">
                    <a:solidFill>
                      <a:schemeClr val="bg1">
                        <a:lumMod val="65000"/>
                      </a:schemeClr>
                    </a:solidFill>
                  </a:rPr>
                  <a:t>(R = resistance, L = mutual inductances including plasma response)</a:t>
                </a:r>
              </a:p>
              <a:p>
                <a:pPr lvl="1">
                  <a:buSzPts val="1600"/>
                </a:pPr>
                <a:r>
                  <a:rPr lang="en" sz="1400" dirty="0">
                    <a:solidFill>
                      <a:schemeClr val="bg1">
                        <a:lumMod val="65000"/>
                      </a:schemeClr>
                    </a:solidFill>
                  </a:rPr>
                  <a:t>For coils this is power supply voltage (</a:t>
                </a:r>
                <a:r>
                  <a:rPr lang="en" sz="1400" b="1" dirty="0" err="1">
                    <a:solidFill>
                      <a:schemeClr val="bg1">
                        <a:lumMod val="65000"/>
                      </a:schemeClr>
                    </a:solidFill>
                  </a:rPr>
                  <a:t>Vc</a:t>
                </a:r>
                <a:r>
                  <a:rPr lang="en" sz="1400" dirty="0">
                    <a:solidFill>
                      <a:schemeClr val="bg1">
                        <a:lumMod val="65000"/>
                      </a:schemeClr>
                    </a:solidFill>
                  </a:rPr>
                  <a:t>) = coil resistance*coil current + induced voltage</a:t>
                </a:r>
              </a:p>
              <a:p>
                <a:pPr lvl="1">
                  <a:buSzPts val="1600"/>
                </a:pPr>
                <a:r>
                  <a:rPr lang="en" sz="1400" dirty="0">
                    <a:solidFill>
                      <a:schemeClr val="bg1">
                        <a:lumMod val="65000"/>
                      </a:schemeClr>
                    </a:solidFill>
                  </a:rPr>
                  <a:t>Same type of equations for vessel elements but V = 0</a:t>
                </a:r>
              </a:p>
              <a:p>
                <a:pPr lvl="1">
                  <a:buSzPts val="1600"/>
                </a:pPr>
                <a:r>
                  <a:rPr lang="en" sz="1400" dirty="0">
                    <a:solidFill>
                      <a:schemeClr val="bg1">
                        <a:lumMod val="65000"/>
                      </a:schemeClr>
                    </a:solidFill>
                  </a:rPr>
                  <a:t>For the plasma the equations are for flux-surface averaged voltage along field lines (</a:t>
                </a:r>
                <a:r>
                  <a:rPr lang="en" sz="1400" b="1" dirty="0" err="1">
                    <a:solidFill>
                      <a:schemeClr val="bg1">
                        <a:lumMod val="65000"/>
                      </a:schemeClr>
                    </a:solidFill>
                  </a:rPr>
                  <a:t>Vp</a:t>
                </a:r>
                <a:r>
                  <a:rPr lang="en" sz="1400" dirty="0">
                    <a:solidFill>
                      <a:schemeClr val="bg1">
                        <a:lumMod val="65000"/>
                      </a:schemeClr>
                    </a:solidFill>
                  </a:rPr>
                  <a:t>)</a:t>
                </a:r>
                <a:br>
                  <a:rPr lang="en" sz="1400" dirty="0">
                    <a:solidFill>
                      <a:schemeClr val="bg1">
                        <a:lumMod val="65000"/>
                      </a:schemeClr>
                    </a:solidFill>
                  </a:rPr>
                </a:br>
                <a:r>
                  <a:rPr lang="en" sz="1400" dirty="0">
                    <a:solidFill>
                      <a:schemeClr val="bg1">
                        <a:lumMod val="65000"/>
                      </a:schemeClr>
                    </a:solidFill>
                  </a:rPr>
                  <a:t>and rate of pressure change (</a:t>
                </a:r>
                <a:r>
                  <a:rPr lang="en" sz="1400" b="1" dirty="0" err="1">
                    <a:solidFill>
                      <a:schemeClr val="bg1">
                        <a:lumMod val="65000"/>
                      </a:schemeClr>
                    </a:solidFill>
                  </a:rPr>
                  <a:t>dp</a:t>
                </a:r>
                <a:r>
                  <a:rPr lang="en" sz="1400" b="1" dirty="0">
                    <a:solidFill>
                      <a:schemeClr val="bg1">
                        <a:lumMod val="65000"/>
                      </a:schemeClr>
                    </a:solidFill>
                  </a:rPr>
                  <a:t>/</a:t>
                </a:r>
                <a:r>
                  <a:rPr lang="en" sz="1400" b="1" dirty="0" err="1">
                    <a:solidFill>
                      <a:schemeClr val="bg1">
                        <a:lumMod val="65000"/>
                      </a:schemeClr>
                    </a:solidFill>
                  </a:rPr>
                  <a:t>dt</a:t>
                </a:r>
                <a:r>
                  <a:rPr lang="en" sz="1400" dirty="0">
                    <a:solidFill>
                      <a:schemeClr val="bg1">
                        <a:lumMod val="65000"/>
                      </a:schemeClr>
                    </a:solidFill>
                  </a:rPr>
                  <a:t>) at several minor radii</a:t>
                </a:r>
              </a:p>
              <a:p>
                <a:pPr indent="-330200">
                  <a:buSzPts val="1600"/>
                </a:pPr>
                <a:endParaRPr lang="en" sz="1600" dirty="0"/>
              </a:p>
              <a:p>
                <a:pPr indent="-330200">
                  <a:buSzPts val="1600"/>
                </a:pPr>
                <a:endParaRPr lang="en" sz="1600" dirty="0"/>
              </a:p>
              <a:p>
                <a:pPr marL="127000" indent="0">
                  <a:buSzPts val="1600"/>
                  <a:buNone/>
                </a:pPr>
                <a:endParaRPr lang="en" sz="1600" dirty="0"/>
              </a:p>
            </p:txBody>
          </p:sp>
        </mc:Choice>
        <mc:Fallback xmlns="">
          <p:sp>
            <p:nvSpPr>
              <p:cNvPr id="71" name="Google Shape;71;p15"/>
              <p:cNvSpPr txBox="1">
                <a:spLocks noGrp="1" noRot="1" noChangeAspect="1" noMove="1" noResize="1" noEditPoints="1" noAdjustHandles="1" noChangeArrowheads="1" noChangeShapeType="1" noTextEdit="1"/>
              </p:cNvSpPr>
              <p:nvPr>
                <p:ph type="body" idx="1"/>
              </p:nvPr>
            </p:nvSpPr>
            <p:spPr>
              <a:xfrm>
                <a:off x="3550" y="702709"/>
                <a:ext cx="8928877" cy="4229081"/>
              </a:xfrm>
              <a:prstGeom prst="rect">
                <a:avLst/>
              </a:prstGeom>
              <a:blipFill>
                <a:blip r:embed="rId3"/>
                <a:stretch>
                  <a:fillRect b="-2695"/>
                </a:stretch>
              </a:blipFill>
            </p:spPr>
            <p:txBody>
              <a:bodyPr/>
              <a:lstStyle/>
              <a:p>
                <a:r>
                  <a:rPr lang="en-US">
                    <a:noFill/>
                  </a:rPr>
                  <a:t> </a:t>
                </a:r>
              </a:p>
            </p:txBody>
          </p:sp>
        </mc:Fallback>
      </mc:AlternateContent>
      <p:pic>
        <p:nvPicPr>
          <p:cNvPr id="7" name="Graphic 7" descr="b06466a4d0fb1e0fce578697927253c4fd5bf917.svg">
            <a:extLst>
              <a:ext uri="{FF2B5EF4-FFF2-40B4-BE49-F238E27FC236}">
                <a16:creationId xmlns:a16="http://schemas.microsoft.com/office/drawing/2014/main" xmlns="" id="{A71C305B-465B-F6DB-DC7E-713FCFFFE8E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4287" y="1060854"/>
            <a:ext cx="3406873" cy="473113"/>
          </a:xfrm>
          <a:prstGeom prst="rect">
            <a:avLst/>
          </a:prstGeom>
        </p:spPr>
      </p:pic>
    </p:spTree>
    <p:extLst>
      <p:ext uri="{BB962C8B-B14F-4D97-AF65-F5344CB8AC3E}">
        <p14:creationId xmlns:p14="http://schemas.microsoft.com/office/powerpoint/2010/main" val="32301618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683D497F816942A369199A50EDDE0A" ma:contentTypeVersion="7" ma:contentTypeDescription="Create a new document." ma:contentTypeScope="" ma:versionID="1ffa06141dc2ba05f672b44d6bff7143">
  <xsd:schema xmlns:xsd="http://www.w3.org/2001/XMLSchema" xmlns:xs="http://www.w3.org/2001/XMLSchema" xmlns:p="http://schemas.microsoft.com/office/2006/metadata/properties" xmlns:ns2="b66ef40d-f128-424d-aaa1-119cdc1d4c80" xmlns:ns3="733f9b3c-106d-4cf6-807f-e3072a869763" targetNamespace="http://schemas.microsoft.com/office/2006/metadata/properties" ma:root="true" ma:fieldsID="9c8ea2ea570d956dcf3b09686059cc17" ns2:_="" ns3:_="">
    <xsd:import namespace="b66ef40d-f128-424d-aaa1-119cdc1d4c80"/>
    <xsd:import namespace="733f9b3c-106d-4cf6-807f-e3072a8697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6ef40d-f128-424d-aaa1-119cdc1d4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3f9b3c-106d-4cf6-807f-e3072a8697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EFFC5-24B1-41D8-918E-AF06094032D0}">
  <ds:schemaRefs>
    <ds:schemaRef ds:uri="http://schemas.microsoft.com/office/2006/metadata/properties"/>
    <ds:schemaRef ds:uri="http://www.w3.org/XML/1998/namespace"/>
    <ds:schemaRef ds:uri="http://schemas.microsoft.com/office/2006/documentManagement/types"/>
    <ds:schemaRef ds:uri="733f9b3c-106d-4cf6-807f-e3072a869763"/>
    <ds:schemaRef ds:uri="http://schemas.openxmlformats.org/package/2006/metadata/core-properties"/>
    <ds:schemaRef ds:uri="http://purl.org/dc/dcmitype/"/>
    <ds:schemaRef ds:uri="http://purl.org/dc/elements/1.1/"/>
    <ds:schemaRef ds:uri="http://schemas.microsoft.com/office/infopath/2007/PartnerControls"/>
    <ds:schemaRef ds:uri="b66ef40d-f128-424d-aaa1-119cdc1d4c80"/>
    <ds:schemaRef ds:uri="http://purl.org/dc/terms/"/>
  </ds:schemaRefs>
</ds:datastoreItem>
</file>

<file path=customXml/itemProps2.xml><?xml version="1.0" encoding="utf-8"?>
<ds:datastoreItem xmlns:ds="http://schemas.openxmlformats.org/officeDocument/2006/customXml" ds:itemID="{8765CA31-E439-43CB-9346-9ABD7B86B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6ef40d-f128-424d-aaa1-119cdc1d4c80"/>
    <ds:schemaRef ds:uri="733f9b3c-106d-4cf6-807f-e3072a869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20E685-0E64-4DE9-848F-F6F95E884E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1463</Words>
  <Application>Microsoft Office PowerPoint</Application>
  <PresentationFormat>On-screen Show (16:9)</PresentationFormat>
  <Paragraphs>330</Paragraphs>
  <Slides>33</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Arial,Sans-Serif</vt:lpstr>
      <vt:lpstr>Cambria Math</vt:lpstr>
      <vt:lpstr>Century Gothic</vt:lpstr>
      <vt:lpstr>Merriweather Sans</vt:lpstr>
      <vt:lpstr>Symbol</vt:lpstr>
      <vt:lpstr>Office Theme</vt:lpstr>
      <vt:lpstr>PowerPoint Presentation</vt:lpstr>
      <vt:lpstr>Overview of the GSevolve simserver simulation</vt:lpstr>
      <vt:lpstr>This work is associated with a GA-NSTX-U experimental collaboration project</vt:lpstr>
      <vt:lpstr>Progress to date on NSTX-U simulation development</vt:lpstr>
      <vt:lpstr>The NSTX-U simulation can be controlled by the actual Plasma Control System (PCS)</vt:lpstr>
      <vt:lpstr>The NSTX-U simulation can be controlled by the actual Plasma Control System (PCS)</vt:lpstr>
      <vt:lpstr>Subsystem Actuators simulates coil current power supplies (PS), neutral beam heating &amp; current drive (HCD), and gas flow</vt:lpstr>
      <vt:lpstr>Subsystem Tokamak simulates particles, pressure, current; resulting voltage on coils, plasma, and dp/dt are input to GSevolve</vt:lpstr>
      <vt:lpstr>The GSevolve module evolves the Grad-Shafranov equation (Fusion Engineering &amp; Design, 2019 Vol 146, part B, pages 2361-2365)</vt:lpstr>
      <vt:lpstr>The GSevolve module evolves the Grad-Shafranov equation (Fusion Engineering &amp; Design, 2019 Vol 146, part B, pages 2361-2365)</vt:lpstr>
      <vt:lpstr>The GSevolve module evolves the Grad-Shafranov equation (Fusion Engineering &amp; Design, 2019 Vol 146, part B, pages 2361-2365)</vt:lpstr>
      <vt:lpstr>The GSevolve module evolves the Grad-Shafranov equation (Fusion Engineering &amp; Design, 2019 Vol 146, part B, pages 2361-2365)</vt:lpstr>
      <vt:lpstr>Subsystem Diagnostics simulates measured signals</vt:lpstr>
      <vt:lpstr>Running a simulation can be as easy as tell it an old shot number, restore PCS settings for that shot, and press "start test shot"</vt:lpstr>
      <vt:lpstr>Running a simulation can be as easy as tell it an old shot number, restore PCS settings for that shot, and press "start test shot"</vt:lpstr>
      <vt:lpstr>Running a simulation can be as easy as tell it an old shot number, restore PCS settings for that shot, and press "start test shot"</vt:lpstr>
      <vt:lpstr>Running a simulation can be as easy as tell it an old shot number, restore PCS settings for that shot, and press "start test shot"</vt:lpstr>
      <vt:lpstr>Running a simulation can be as easy as tell it an old shot number, restore PCS settings for that shot, and press "start test shot"</vt:lpstr>
      <vt:lpstr>Running a simulation can be as easy as tell it an old shot number, restore PCS settings for that shot, and press "start test shot"</vt:lpstr>
      <vt:lpstr>Running a simulation can be as easy as tell it an old shot number, restore PCS settings for that shot, and press "start test shot"</vt:lpstr>
      <vt:lpstr>Shot 204118 reproduced in simulation from start to end</vt:lpstr>
      <vt:lpstr>Shot 204118 reproduced in simulation from start to end</vt:lpstr>
      <vt:lpstr>Shot 204118 reproduced in simulation from start to end</vt:lpstr>
      <vt:lpstr>Shot 204118 reproduced in simulation from start to end</vt:lpstr>
      <vt:lpstr>Shot 204950 ends with Vertical Displacement Event (VDE), reproduced in simulation</vt:lpstr>
      <vt:lpstr>Poorly controlled experimental shots not always reproduced in simulations </vt:lpstr>
      <vt:lpstr>The PCS subsystem contains three options for control</vt:lpstr>
      <vt:lpstr>FITSIM matches all diagnostics well from start to end Useful for analysis and fine-tuning of models</vt:lpstr>
      <vt:lpstr>Future and current work GOAL: Employ GSevolve &amp; numerical optimal control for robust scenario development </vt:lpstr>
      <vt:lpstr>Numerical optimal control informed by the GSevolve model can be used for generalized feedforward control design</vt:lpstr>
      <vt:lpstr>Summary: GSevolve simulation tool will enable robust NSTX-U rampup control</vt:lpstr>
      <vt:lpstr>END</vt:lpstr>
      <vt:lpstr>Subsystem Actuators/PS simulates power supplies for coils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Anders</cp:lastModifiedBy>
  <cp:revision>143</cp:revision>
  <dcterms:modified xsi:type="dcterms:W3CDTF">2022-05-02T15:32:21Z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0x010100EB683D497F816942A369199A50EDDE0A</vt:lpwstr>
  </property>
</Properties>
</file>