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73" r:id="rId1"/>
  </p:sldMasterIdLst>
  <p:notesMasterIdLst>
    <p:notesMasterId r:id="rId20"/>
  </p:notesMasterIdLst>
  <p:handoutMasterIdLst>
    <p:handoutMasterId r:id="rId21"/>
  </p:handoutMasterIdLst>
  <p:sldIdLst>
    <p:sldId id="285" r:id="rId2"/>
    <p:sldId id="1772" r:id="rId3"/>
    <p:sldId id="1782" r:id="rId4"/>
    <p:sldId id="1779" r:id="rId5"/>
    <p:sldId id="1767" r:id="rId6"/>
    <p:sldId id="1770" r:id="rId7"/>
    <p:sldId id="1768" r:id="rId8"/>
    <p:sldId id="1766" r:id="rId9"/>
    <p:sldId id="1777" r:id="rId10"/>
    <p:sldId id="1771" r:id="rId11"/>
    <p:sldId id="1780" r:id="rId12"/>
    <p:sldId id="1775" r:id="rId13"/>
    <p:sldId id="1781" r:id="rId14"/>
    <p:sldId id="1774" r:id="rId15"/>
    <p:sldId id="1700" r:id="rId16"/>
    <p:sldId id="1689" r:id="rId17"/>
    <p:sldId id="1776" r:id="rId18"/>
    <p:sldId id="1778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verview" id="{417E5283-16BE-D542-8635-0A50C4BBB6FF}">
          <p14:sldIdLst>
            <p14:sldId id="285"/>
            <p14:sldId id="1772"/>
            <p14:sldId id="1782"/>
            <p14:sldId id="1779"/>
            <p14:sldId id="1767"/>
            <p14:sldId id="1770"/>
            <p14:sldId id="1768"/>
            <p14:sldId id="1766"/>
            <p14:sldId id="1777"/>
            <p14:sldId id="1771"/>
            <p14:sldId id="1780"/>
            <p14:sldId id="1775"/>
            <p14:sldId id="1781"/>
            <p14:sldId id="1774"/>
            <p14:sldId id="1700"/>
            <p14:sldId id="1689"/>
            <p14:sldId id="1776"/>
            <p14:sldId id="177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B20713E-6E79-C079-E9B1-BEB7A441F773}" name="Bruce E. Koel" initials="BEK" userId="S::bkoel@princeton.edu::5da31ea6-2743-48d0-935a-ba18506d6801" providerId="AD"/>
  <p188:author id="{DAD6DE4A-A0E2-A0B7-37BC-3793D1517D8D}" name="Predrag Krstic" initials="PK" userId="87c9044bc7bcc4a7" providerId="Windows Live"/>
  <p188:author id="{9989474D-BA0A-6651-DD14-0627DBE15EDD}" name="Evan T. Ostrowski" initials="ETO" userId="S::eto@princeton.edu::a051c976-a361-46cd-a5cf-f74ac9317b68" providerId="AD"/>
  <p188:author id="{B329B1ED-602B-286E-5706-BC9469F16AC4}" name="Shota Abe" initials="SA" userId="a75daaa1a64373ac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445256"/>
    <a:srgbClr val="521B93"/>
    <a:srgbClr val="FFFFFF"/>
    <a:srgbClr val="73FB79"/>
    <a:srgbClr val="FF40FF"/>
    <a:srgbClr val="0096FF"/>
    <a:srgbClr val="942093"/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46"/>
    <p:restoredTop sz="94966"/>
  </p:normalViewPr>
  <p:slideViewPr>
    <p:cSldViewPr snapToGrid="0">
      <p:cViewPr varScale="1">
        <p:scale>
          <a:sx n="156" d="100"/>
          <a:sy n="156" d="100"/>
        </p:scale>
        <p:origin x="6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4" d="100"/>
          <a:sy n="94" d="100"/>
        </p:scale>
        <p:origin x="275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906B0EF-C056-8045-80BD-9407EFB49A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C2D0AE-DEBE-214F-B371-F54DC94B3A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1EB8F8-9F38-3E41-9F93-1F29993DBC86}" type="datetimeFigureOut">
              <a:rPr lang="en-US" smtClean="0"/>
              <a:t>3/6/23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F7A219-D3AE-BD40-A931-9AFDCEA85C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A07D5-9CDB-F847-8A13-5ED7D68455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153B26-9622-DA47-A20C-407CED601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55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D56854-B4F0-024D-ACE9-C26F23D6BC6E}" type="datetimeFigureOut">
              <a:rPr lang="en-US" smtClean="0"/>
              <a:t>3/6/23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57C13E-113E-CE42-AE0F-CE20F7293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62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C13E-113E-CE42-AE0F-CE20F7293FE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9434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C13E-113E-CE42-AE0F-CE20F7293F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041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C13E-113E-CE42-AE0F-CE20F7293FE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03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C13E-113E-CE42-AE0F-CE20F7293FE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222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C13E-113E-CE42-AE0F-CE20F7293FE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55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C13E-113E-CE42-AE0F-CE20F7293FE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3106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C13E-113E-CE42-AE0F-CE20F7293FE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947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C13E-113E-CE42-AE0F-CE20F7293FE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912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C13E-113E-CE42-AE0F-CE20F7293FE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5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C13E-113E-CE42-AE0F-CE20F7293F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6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C13E-113E-CE42-AE0F-CE20F7293F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502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C13E-113E-CE42-AE0F-CE20F7293F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87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C13E-113E-CE42-AE0F-CE20F7293F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3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C13E-113E-CE42-AE0F-CE20F7293FE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60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C13E-113E-CE42-AE0F-CE20F7293FE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702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C13E-113E-CE42-AE0F-CE20F7293F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656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C13E-113E-CE42-AE0F-CE20F7293FE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066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D7B5559A-E83F-464C-A06A-C2BE0456D84F}"/>
              </a:ext>
            </a:extLst>
          </p:cNvPr>
          <p:cNvSpPr/>
          <p:nvPr userDrawn="1"/>
        </p:nvSpPr>
        <p:spPr>
          <a:xfrm>
            <a:off x="0" y="971554"/>
            <a:ext cx="8621486" cy="1599161"/>
          </a:xfrm>
          <a:custGeom>
            <a:avLst/>
            <a:gdLst>
              <a:gd name="connsiteX0" fmla="*/ 0 w 8621486"/>
              <a:gd name="connsiteY0" fmla="*/ 0 h 1969477"/>
              <a:gd name="connsiteX1" fmla="*/ 8621486 w 8621486"/>
              <a:gd name="connsiteY1" fmla="*/ 20097 h 1969477"/>
              <a:gd name="connsiteX2" fmla="*/ 7998488 w 8621486"/>
              <a:gd name="connsiteY2" fmla="*/ 1969477 h 1969477"/>
              <a:gd name="connsiteX3" fmla="*/ 0 w 8621486"/>
              <a:gd name="connsiteY3" fmla="*/ 1969477 h 1969477"/>
              <a:gd name="connsiteX4" fmla="*/ 0 w 8621486"/>
              <a:gd name="connsiteY4" fmla="*/ 0 h 196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1486" h="1969477">
                <a:moveTo>
                  <a:pt x="0" y="0"/>
                </a:moveTo>
                <a:lnTo>
                  <a:pt x="8621486" y="20097"/>
                </a:lnTo>
                <a:lnTo>
                  <a:pt x="7998488" y="1969477"/>
                </a:lnTo>
                <a:lnTo>
                  <a:pt x="0" y="1969477"/>
                </a:lnTo>
                <a:lnTo>
                  <a:pt x="0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646B784-112E-5E44-A7F8-F159B4ED1A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3157" y="0"/>
            <a:ext cx="2189587" cy="742950"/>
          </a:xfrm>
          <a:prstGeom prst="rect">
            <a:avLst/>
          </a:prstGeom>
        </p:spPr>
      </p:pic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78614E0A-9203-4356-9AC9-EE8FD767DF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41" y="80846"/>
            <a:ext cx="1681974" cy="62016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75AB4A-F7C5-7163-A61B-F40E04A9DD4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E575951-7E23-9B9B-8785-F1D0011BC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9090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CE60E-8B76-3B4C-950A-C579BFA10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6" y="0"/>
            <a:ext cx="8763001" cy="742950"/>
          </a:xfrm>
        </p:spPr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0F13C71-FBC3-7441-81D6-C6E085DFA9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0508" y="3168871"/>
            <a:ext cx="2670017" cy="1612682"/>
          </a:xfrm>
        </p:spPr>
        <p:txBody>
          <a:bodyPr lIns="0" rIns="0" anchor="t"/>
          <a:lstStyle>
            <a:lvl1pPr marL="0" indent="-457178" algn="ctr">
              <a:buNone/>
              <a:defRPr b="0" i="0"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91EC570-CC0F-7142-989D-AA04A93726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65550" y="3168871"/>
            <a:ext cx="2670017" cy="1612682"/>
          </a:xfrm>
        </p:spPr>
        <p:txBody>
          <a:bodyPr lIns="0" rIns="0" anchor="t"/>
          <a:lstStyle>
            <a:lvl1pPr marL="0" indent="-457178" algn="ctr">
              <a:buNone/>
              <a:defRPr b="0" i="0"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DDDDB395-1304-B848-A7BF-6C6EB996928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940591" y="3168871"/>
            <a:ext cx="2670017" cy="1612682"/>
          </a:xfrm>
        </p:spPr>
        <p:txBody>
          <a:bodyPr lIns="0" rIns="0" anchor="t"/>
          <a:lstStyle>
            <a:lvl1pPr marL="0" indent="-457178" algn="ctr">
              <a:buNone/>
              <a:defRPr b="0" i="0"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444CE4D-F38E-A64D-AD54-96F5C9C900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0639" y="938214"/>
            <a:ext cx="1709738" cy="1993900"/>
          </a:xfr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D2AA2818-9810-2346-980D-AC8CDEB59A6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45681" y="938214"/>
            <a:ext cx="1709738" cy="1993900"/>
          </a:xfr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62FD6D91-DAED-0A47-B63E-FFD9FFA4E34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420722" y="938214"/>
            <a:ext cx="1709738" cy="1993900"/>
          </a:xfr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301BBE96-3AEE-4141-85DE-A85F37024D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6"/>
            <a:ext cx="342900" cy="246221"/>
          </a:xfrm>
          <a:prstGeom prst="rect">
            <a:avLst/>
          </a:prstGeom>
        </p:spPr>
        <p:txBody>
          <a:bodyPr lIns="45720" anchor="b" anchorCtr="0">
            <a:spAutoFit/>
          </a:bodyPr>
          <a:lstStyle>
            <a:lvl1pPr algn="l">
              <a:defRPr sz="1000" b="1">
                <a:latin typeface="Georgia" panose="02040502050405020303" pitchFamily="18" charset="0"/>
                <a:ea typeface="Roboto Slab" pitchFamily="2" charset="0"/>
              </a:defRPr>
            </a:lvl1pPr>
          </a:lstStyle>
          <a:p>
            <a:fld id="{D7DB8F76-31D0-8E48-9A33-E79BFE0EA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F7D4D26E-0D26-9845-A311-4D8D053F5741}"/>
              </a:ext>
            </a:extLst>
          </p:cNvPr>
          <p:cNvSpPr/>
          <p:nvPr userDrawn="1"/>
        </p:nvSpPr>
        <p:spPr>
          <a:xfrm>
            <a:off x="-304800" y="4781552"/>
            <a:ext cx="8724900" cy="409575"/>
          </a:xfrm>
          <a:custGeom>
            <a:avLst/>
            <a:gdLst>
              <a:gd name="connsiteX0" fmla="*/ 8582025 w 8724900"/>
              <a:gd name="connsiteY0" fmla="*/ 381000 h 409575"/>
              <a:gd name="connsiteX1" fmla="*/ 8724900 w 8724900"/>
              <a:gd name="connsiteY1" fmla="*/ 0 h 409575"/>
              <a:gd name="connsiteX2" fmla="*/ 0 w 8724900"/>
              <a:gd name="connsiteY2" fmla="*/ 9525 h 409575"/>
              <a:gd name="connsiteX3" fmla="*/ 285750 w 8724900"/>
              <a:gd name="connsiteY3" fmla="*/ 9525 h 409575"/>
              <a:gd name="connsiteX4" fmla="*/ 285750 w 8724900"/>
              <a:gd name="connsiteY4" fmla="*/ 409575 h 409575"/>
              <a:gd name="connsiteX5" fmla="*/ 8582025 w 8724900"/>
              <a:gd name="connsiteY5" fmla="*/ 381000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24900" h="409575">
                <a:moveTo>
                  <a:pt x="8582025" y="381000"/>
                </a:moveTo>
                <a:lnTo>
                  <a:pt x="8724900" y="0"/>
                </a:lnTo>
                <a:lnTo>
                  <a:pt x="0" y="9525"/>
                </a:lnTo>
                <a:lnTo>
                  <a:pt x="285750" y="9525"/>
                </a:lnTo>
                <a:lnTo>
                  <a:pt x="285750" y="409575"/>
                </a:lnTo>
                <a:lnTo>
                  <a:pt x="8582025" y="38100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9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128A7113-98DF-499C-9764-47B9E6CBDB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3121" y="4746350"/>
            <a:ext cx="359943" cy="466725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E475BC-4547-00FA-0454-86B32F4368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48688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algn="l"/>
            <a:r>
              <a:rPr lang="en-US" dirty="0"/>
              <a:t>Shota Abe, AME Meeting, 11/15/2022</a:t>
            </a:r>
          </a:p>
        </p:txBody>
      </p:sp>
    </p:spTree>
    <p:extLst>
      <p:ext uri="{BB962C8B-B14F-4D97-AF65-F5344CB8AC3E}">
        <p14:creationId xmlns:p14="http://schemas.microsoft.com/office/powerpoint/2010/main" val="3993029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No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19C2B735-F19F-4E45-864C-7834ADBB92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6"/>
            <a:ext cx="342900" cy="246221"/>
          </a:xfrm>
          <a:prstGeom prst="rect">
            <a:avLst/>
          </a:prstGeom>
        </p:spPr>
        <p:txBody>
          <a:bodyPr lIns="45720" anchor="b" anchorCtr="0">
            <a:spAutoFit/>
          </a:bodyPr>
          <a:lstStyle>
            <a:lvl1pPr algn="l">
              <a:defRPr sz="1000" b="1">
                <a:latin typeface="Georgia" panose="02040502050405020303" pitchFamily="18" charset="0"/>
                <a:ea typeface="Roboto Slab" pitchFamily="2" charset="0"/>
              </a:defRPr>
            </a:lvl1pPr>
          </a:lstStyle>
          <a:p>
            <a:fld id="{D7DB8F76-31D0-8E48-9A33-E79BFE0EA8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9AB493BE-AD76-476D-9770-BC28298ABC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3121" y="4746350"/>
            <a:ext cx="359943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467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D7B5559A-E83F-464C-A06A-C2BE0456D84F}"/>
              </a:ext>
            </a:extLst>
          </p:cNvPr>
          <p:cNvSpPr/>
          <p:nvPr userDrawn="1"/>
        </p:nvSpPr>
        <p:spPr>
          <a:xfrm>
            <a:off x="0" y="1847850"/>
            <a:ext cx="8621486" cy="1599161"/>
          </a:xfrm>
          <a:custGeom>
            <a:avLst/>
            <a:gdLst>
              <a:gd name="connsiteX0" fmla="*/ 0 w 8621486"/>
              <a:gd name="connsiteY0" fmla="*/ 0 h 1969477"/>
              <a:gd name="connsiteX1" fmla="*/ 8621486 w 8621486"/>
              <a:gd name="connsiteY1" fmla="*/ 20097 h 1969477"/>
              <a:gd name="connsiteX2" fmla="*/ 7998488 w 8621486"/>
              <a:gd name="connsiteY2" fmla="*/ 1969477 h 1969477"/>
              <a:gd name="connsiteX3" fmla="*/ 0 w 8621486"/>
              <a:gd name="connsiteY3" fmla="*/ 1969477 h 1969477"/>
              <a:gd name="connsiteX4" fmla="*/ 0 w 8621486"/>
              <a:gd name="connsiteY4" fmla="*/ 0 h 196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1486" h="1969477">
                <a:moveTo>
                  <a:pt x="0" y="0"/>
                </a:moveTo>
                <a:lnTo>
                  <a:pt x="8621486" y="20097"/>
                </a:lnTo>
                <a:lnTo>
                  <a:pt x="7998488" y="1969477"/>
                </a:lnTo>
                <a:lnTo>
                  <a:pt x="0" y="1969477"/>
                </a:lnTo>
                <a:lnTo>
                  <a:pt x="0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E0738E-5820-F848-928B-F7F00E979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854510"/>
            <a:ext cx="8086396" cy="1592502"/>
          </a:xfrm>
        </p:spPr>
        <p:txBody>
          <a:bodyPr anchor="ctr" anchorCtr="0"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071D42A7-3D13-4915-80E7-D24CA5CD7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3157" y="0"/>
            <a:ext cx="2189587" cy="742950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CD5FDE3C-EEAB-4180-A9DB-F991F1D7CF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41" y="80846"/>
            <a:ext cx="1681974" cy="62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9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D7B5559A-E83F-464C-A06A-C2BE0456D84F}"/>
              </a:ext>
            </a:extLst>
          </p:cNvPr>
          <p:cNvSpPr>
            <a:spLocks noChangeAspect="1"/>
          </p:cNvSpPr>
          <p:nvPr userDrawn="1"/>
        </p:nvSpPr>
        <p:spPr>
          <a:xfrm>
            <a:off x="-48327" y="3017524"/>
            <a:ext cx="8658926" cy="1181095"/>
          </a:xfrm>
          <a:custGeom>
            <a:avLst/>
            <a:gdLst>
              <a:gd name="connsiteX0" fmla="*/ 0 w 8621486"/>
              <a:gd name="connsiteY0" fmla="*/ 0 h 1969477"/>
              <a:gd name="connsiteX1" fmla="*/ 8621486 w 8621486"/>
              <a:gd name="connsiteY1" fmla="*/ 20097 h 1969477"/>
              <a:gd name="connsiteX2" fmla="*/ 7998488 w 8621486"/>
              <a:gd name="connsiteY2" fmla="*/ 1969477 h 1969477"/>
              <a:gd name="connsiteX3" fmla="*/ 0 w 8621486"/>
              <a:gd name="connsiteY3" fmla="*/ 1969477 h 1969477"/>
              <a:gd name="connsiteX4" fmla="*/ 0 w 8621486"/>
              <a:gd name="connsiteY4" fmla="*/ 0 h 1969477"/>
              <a:gd name="connsiteX0" fmla="*/ 0 w 10284701"/>
              <a:gd name="connsiteY0" fmla="*/ 6023 h 1949380"/>
              <a:gd name="connsiteX1" fmla="*/ 10284701 w 10284701"/>
              <a:gd name="connsiteY1" fmla="*/ 0 h 1949380"/>
              <a:gd name="connsiteX2" fmla="*/ 9661703 w 10284701"/>
              <a:gd name="connsiteY2" fmla="*/ 1949380 h 1949380"/>
              <a:gd name="connsiteX3" fmla="*/ 1663215 w 10284701"/>
              <a:gd name="connsiteY3" fmla="*/ 1949380 h 1949380"/>
              <a:gd name="connsiteX4" fmla="*/ 0 w 10284701"/>
              <a:gd name="connsiteY4" fmla="*/ 6023 h 1949380"/>
              <a:gd name="connsiteX0" fmla="*/ 0 w 10284701"/>
              <a:gd name="connsiteY0" fmla="*/ 6023 h 1958087"/>
              <a:gd name="connsiteX1" fmla="*/ 10284701 w 10284701"/>
              <a:gd name="connsiteY1" fmla="*/ 0 h 1958087"/>
              <a:gd name="connsiteX2" fmla="*/ 9661703 w 10284701"/>
              <a:gd name="connsiteY2" fmla="*/ 1949380 h 1958087"/>
              <a:gd name="connsiteX3" fmla="*/ 13148 w 10284701"/>
              <a:gd name="connsiteY3" fmla="*/ 1958087 h 1958087"/>
              <a:gd name="connsiteX4" fmla="*/ 0 w 10284701"/>
              <a:gd name="connsiteY4" fmla="*/ 6023 h 1958087"/>
              <a:gd name="connsiteX0" fmla="*/ 1265 w 10285966"/>
              <a:gd name="connsiteY0" fmla="*/ 6023 h 1949380"/>
              <a:gd name="connsiteX1" fmla="*/ 10285966 w 10285966"/>
              <a:gd name="connsiteY1" fmla="*/ 0 h 1949380"/>
              <a:gd name="connsiteX2" fmla="*/ 9662968 w 10285966"/>
              <a:gd name="connsiteY2" fmla="*/ 1949380 h 1949380"/>
              <a:gd name="connsiteX3" fmla="*/ 1265 w 10285966"/>
              <a:gd name="connsiteY3" fmla="*/ 1949380 h 1949380"/>
              <a:gd name="connsiteX4" fmla="*/ 1265 w 10285966"/>
              <a:gd name="connsiteY4" fmla="*/ 6023 h 1949380"/>
              <a:gd name="connsiteX0" fmla="*/ 0 w 10820010"/>
              <a:gd name="connsiteY0" fmla="*/ 6022 h 1949380"/>
              <a:gd name="connsiteX1" fmla="*/ 10820010 w 10820010"/>
              <a:gd name="connsiteY1" fmla="*/ 0 h 1949380"/>
              <a:gd name="connsiteX2" fmla="*/ 10197012 w 10820010"/>
              <a:gd name="connsiteY2" fmla="*/ 1949380 h 1949380"/>
              <a:gd name="connsiteX3" fmla="*/ 535309 w 10820010"/>
              <a:gd name="connsiteY3" fmla="*/ 1949380 h 1949380"/>
              <a:gd name="connsiteX4" fmla="*/ 0 w 10820010"/>
              <a:gd name="connsiteY4" fmla="*/ 6022 h 1949380"/>
              <a:gd name="connsiteX0" fmla="*/ 17410 w 10837420"/>
              <a:gd name="connsiteY0" fmla="*/ 6022 h 1956842"/>
              <a:gd name="connsiteX1" fmla="*/ 10837420 w 10837420"/>
              <a:gd name="connsiteY1" fmla="*/ 0 h 1956842"/>
              <a:gd name="connsiteX2" fmla="*/ 10214422 w 10837420"/>
              <a:gd name="connsiteY2" fmla="*/ 1949380 h 1956842"/>
              <a:gd name="connsiteX3" fmla="*/ 505 w 10837420"/>
              <a:gd name="connsiteY3" fmla="*/ 1956842 h 1956842"/>
              <a:gd name="connsiteX4" fmla="*/ 17410 w 10837420"/>
              <a:gd name="connsiteY4" fmla="*/ 6022 h 1956842"/>
              <a:gd name="connsiteX0" fmla="*/ 1266 w 10821276"/>
              <a:gd name="connsiteY0" fmla="*/ 6022 h 1949380"/>
              <a:gd name="connsiteX1" fmla="*/ 10821276 w 10821276"/>
              <a:gd name="connsiteY1" fmla="*/ 0 h 1949380"/>
              <a:gd name="connsiteX2" fmla="*/ 10198278 w 10821276"/>
              <a:gd name="connsiteY2" fmla="*/ 1949380 h 1949380"/>
              <a:gd name="connsiteX3" fmla="*/ 1266 w 10821276"/>
              <a:gd name="connsiteY3" fmla="*/ 1941916 h 1949380"/>
              <a:gd name="connsiteX4" fmla="*/ 1266 w 10821276"/>
              <a:gd name="connsiteY4" fmla="*/ 6022 h 1949380"/>
              <a:gd name="connsiteX0" fmla="*/ 6476 w 10826486"/>
              <a:gd name="connsiteY0" fmla="*/ 6022 h 1949380"/>
              <a:gd name="connsiteX1" fmla="*/ 10826486 w 10826486"/>
              <a:gd name="connsiteY1" fmla="*/ 0 h 1949380"/>
              <a:gd name="connsiteX2" fmla="*/ 10203488 w 10826486"/>
              <a:gd name="connsiteY2" fmla="*/ 1949380 h 1949380"/>
              <a:gd name="connsiteX3" fmla="*/ 840 w 10826486"/>
              <a:gd name="connsiteY3" fmla="*/ 1897139 h 1949380"/>
              <a:gd name="connsiteX4" fmla="*/ 6476 w 10826486"/>
              <a:gd name="connsiteY4" fmla="*/ 6022 h 1949380"/>
              <a:gd name="connsiteX0" fmla="*/ 11901 w 10831911"/>
              <a:gd name="connsiteY0" fmla="*/ 6022 h 1956844"/>
              <a:gd name="connsiteX1" fmla="*/ 10831911 w 10831911"/>
              <a:gd name="connsiteY1" fmla="*/ 0 h 1956844"/>
              <a:gd name="connsiteX2" fmla="*/ 10208913 w 10831911"/>
              <a:gd name="connsiteY2" fmla="*/ 1949380 h 1956844"/>
              <a:gd name="connsiteX3" fmla="*/ 630 w 10831911"/>
              <a:gd name="connsiteY3" fmla="*/ 1956844 h 1956844"/>
              <a:gd name="connsiteX4" fmla="*/ 11901 w 10831911"/>
              <a:gd name="connsiteY4" fmla="*/ 6022 h 1956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31911" h="1956844">
                <a:moveTo>
                  <a:pt x="11901" y="6022"/>
                </a:moveTo>
                <a:lnTo>
                  <a:pt x="10831911" y="0"/>
                </a:lnTo>
                <a:lnTo>
                  <a:pt x="10208913" y="1949380"/>
                </a:lnTo>
                <a:lnTo>
                  <a:pt x="630" y="1956844"/>
                </a:lnTo>
                <a:cubicBezTo>
                  <a:pt x="-3753" y="1306156"/>
                  <a:pt x="16284" y="656710"/>
                  <a:pt x="11901" y="6022"/>
                </a:cubicBezTo>
                <a:close/>
              </a:path>
            </a:pathLst>
          </a:custGeom>
          <a:solidFill>
            <a:srgbClr val="4452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E0738E-5820-F848-928B-F7F00E979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017524"/>
            <a:ext cx="8086396" cy="1181095"/>
          </a:xfrm>
        </p:spPr>
        <p:txBody>
          <a:bodyPr anchor="ctr" anchorCtr="0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A6D06004-1D0D-ED4A-B460-2A4141E593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6"/>
            <a:ext cx="342900" cy="246221"/>
          </a:xfrm>
          <a:prstGeom prst="rect">
            <a:avLst/>
          </a:prstGeom>
        </p:spPr>
        <p:txBody>
          <a:bodyPr lIns="45720" anchor="b" anchorCtr="0">
            <a:spAutoFit/>
          </a:bodyPr>
          <a:lstStyle>
            <a:lvl1pPr algn="l">
              <a:defRPr sz="1000" b="1">
                <a:latin typeface="Georgia" panose="02040502050405020303" pitchFamily="18" charset="0"/>
                <a:ea typeface="Roboto Slab" pitchFamily="2" charset="0"/>
              </a:defRPr>
            </a:lvl1pPr>
          </a:lstStyle>
          <a:p>
            <a:fld id="{D7DB8F76-31D0-8E48-9A33-E79BFE0EA8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43D31E89-27FF-4E3D-A175-C42E3624D7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3157" y="0"/>
            <a:ext cx="2189587" cy="742950"/>
          </a:xfrm>
          <a:prstGeom prst="rect">
            <a:avLst/>
          </a:prstGeom>
        </p:spPr>
      </p:pic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F796BA23-A840-495C-889B-D64DFEE104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41" y="80846"/>
            <a:ext cx="1681974" cy="62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604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333F8D4-27E0-B04B-8249-A4E50EC3F24D}"/>
              </a:ext>
            </a:extLst>
          </p:cNvPr>
          <p:cNvSpPr/>
          <p:nvPr userDrawn="1"/>
        </p:nvSpPr>
        <p:spPr>
          <a:xfrm>
            <a:off x="-291787" y="4787702"/>
            <a:ext cx="8724900" cy="409575"/>
          </a:xfrm>
          <a:custGeom>
            <a:avLst/>
            <a:gdLst>
              <a:gd name="connsiteX0" fmla="*/ 8582025 w 8724900"/>
              <a:gd name="connsiteY0" fmla="*/ 381000 h 409575"/>
              <a:gd name="connsiteX1" fmla="*/ 8724900 w 8724900"/>
              <a:gd name="connsiteY1" fmla="*/ 0 h 409575"/>
              <a:gd name="connsiteX2" fmla="*/ 0 w 8724900"/>
              <a:gd name="connsiteY2" fmla="*/ 9525 h 409575"/>
              <a:gd name="connsiteX3" fmla="*/ 285750 w 8724900"/>
              <a:gd name="connsiteY3" fmla="*/ 9525 h 409575"/>
              <a:gd name="connsiteX4" fmla="*/ 285750 w 8724900"/>
              <a:gd name="connsiteY4" fmla="*/ 409575 h 409575"/>
              <a:gd name="connsiteX5" fmla="*/ 8582025 w 8724900"/>
              <a:gd name="connsiteY5" fmla="*/ 381000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24900" h="409575">
                <a:moveTo>
                  <a:pt x="8582025" y="381000"/>
                </a:moveTo>
                <a:lnTo>
                  <a:pt x="8724900" y="0"/>
                </a:lnTo>
                <a:lnTo>
                  <a:pt x="0" y="9525"/>
                </a:lnTo>
                <a:lnTo>
                  <a:pt x="285750" y="9525"/>
                </a:lnTo>
                <a:lnTo>
                  <a:pt x="285750" y="409575"/>
                </a:lnTo>
                <a:lnTo>
                  <a:pt x="8582025" y="38100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415F9C0-6D68-BA45-9D2F-E592ECB58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8763000" cy="742950"/>
          </a:xfrm>
        </p:spPr>
        <p:txBody>
          <a:bodyPr lIns="0" bIns="0" anchor="b" anchorCtr="0"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482FC28-A0C4-3D42-BBB2-CE05BC0807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971551"/>
            <a:ext cx="8763000" cy="3810000"/>
          </a:xfrm>
        </p:spPr>
        <p:txBody>
          <a:bodyPr anchor="t"/>
          <a:lstStyle>
            <a:lvl1pPr>
              <a:buClr>
                <a:schemeClr val="accent3"/>
              </a:buClr>
              <a:defRPr b="0" i="0"/>
            </a:lvl1pPr>
            <a:lvl2pPr>
              <a:buClr>
                <a:schemeClr val="bg2">
                  <a:lumMod val="50000"/>
                </a:schemeClr>
              </a:buClr>
              <a:defRPr b="0" i="0"/>
            </a:lvl2pPr>
            <a:lvl3pPr>
              <a:buClr>
                <a:schemeClr val="bg2">
                  <a:lumMod val="50000"/>
                </a:schemeClr>
              </a:buClr>
              <a:defRPr b="0" i="0"/>
            </a:lvl3pPr>
            <a:lvl4pPr>
              <a:buClr>
                <a:schemeClr val="bg2">
                  <a:lumMod val="50000"/>
                </a:schemeClr>
              </a:buClr>
              <a:defRPr b="0" i="0"/>
            </a:lvl4pPr>
            <a:lvl5pPr>
              <a:buClr>
                <a:schemeClr val="bg2">
                  <a:lumMod val="50000"/>
                </a:schemeClr>
              </a:buCl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93FBA3A-1640-4E4D-9EA2-78DC1260C7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6"/>
            <a:ext cx="342900" cy="246221"/>
          </a:xfrm>
          <a:prstGeom prst="rect">
            <a:avLst/>
          </a:prstGeom>
        </p:spPr>
        <p:txBody>
          <a:bodyPr lIns="45720" anchor="b" anchorCtr="0">
            <a:spAutoFit/>
          </a:bodyPr>
          <a:lstStyle>
            <a:lvl1pPr algn="l">
              <a:defRPr sz="1000" b="1">
                <a:latin typeface="Georgia" panose="02040502050405020303" pitchFamily="18" charset="0"/>
                <a:ea typeface="Roboto Slab" pitchFamily="2" charset="0"/>
              </a:defRPr>
            </a:lvl1pPr>
          </a:lstStyle>
          <a:p>
            <a:fld id="{D7DB8F76-31D0-8E48-9A33-E79BFE0EA8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13F17F06-CDF2-47EC-810C-B328B1F7EA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3121" y="4746350"/>
            <a:ext cx="359943" cy="466725"/>
          </a:xfrm>
          <a:prstGeom prst="rect">
            <a:avLst/>
          </a:prstGeom>
        </p:spPr>
      </p:pic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B94CEB25-D0FA-DF4B-961A-FEFD545F2921}"/>
              </a:ext>
            </a:extLst>
          </p:cNvPr>
          <p:cNvSpPr txBox="1">
            <a:spLocks/>
          </p:cNvSpPr>
          <p:nvPr userDrawn="1"/>
        </p:nvSpPr>
        <p:spPr>
          <a:xfrm>
            <a:off x="190500" y="4860263"/>
            <a:ext cx="59245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0" dirty="0">
              <a:solidFill>
                <a:schemeClr val="bg1"/>
              </a:solidFill>
            </a:endParaRPr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0079C0D6-918D-33B4-FAC6-9C505A970AC8}"/>
              </a:ext>
            </a:extLst>
          </p:cNvPr>
          <p:cNvSpPr txBox="1">
            <a:spLocks/>
          </p:cNvSpPr>
          <p:nvPr userDrawn="1"/>
        </p:nvSpPr>
        <p:spPr>
          <a:xfrm>
            <a:off x="-1" y="4868863"/>
            <a:ext cx="4825573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14300" algn="l">
              <a:tabLst/>
            </a:pPr>
            <a:r>
              <a:rPr lang="en-US" dirty="0" err="1"/>
              <a:t>S.Abe</a:t>
            </a:r>
            <a:r>
              <a:rPr lang="en-US" dirty="0"/>
              <a:t>, NSTX-U / Magnetic Fusion Science Meeting, </a:t>
            </a:r>
            <a:r>
              <a:rPr lang="en-US" altLang="ja-JP" dirty="0"/>
              <a:t>3/</a:t>
            </a:r>
            <a:r>
              <a:rPr lang="en-US" dirty="0"/>
              <a:t>6/2023</a:t>
            </a:r>
          </a:p>
        </p:txBody>
      </p:sp>
    </p:spTree>
    <p:extLst>
      <p:ext uri="{BB962C8B-B14F-4D97-AF65-F5344CB8AC3E}">
        <p14:creationId xmlns:p14="http://schemas.microsoft.com/office/powerpoint/2010/main" val="1297452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6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C195D7D6-4BC4-7C4F-843D-D8074DC6B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8763000" cy="742949"/>
          </a:xfrm>
        </p:spPr>
        <p:txBody>
          <a:bodyPr l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13">
            <a:extLst>
              <a:ext uri="{FF2B5EF4-FFF2-40B4-BE49-F238E27FC236}">
                <a16:creationId xmlns:a16="http://schemas.microsoft.com/office/drawing/2014/main" id="{D027B659-1AFF-464B-8592-07B3A345E61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1246418"/>
            <a:ext cx="8763000" cy="3535897"/>
          </a:xfrm>
        </p:spPr>
        <p:txBody>
          <a:bodyPr anchor="t">
            <a:normAutofit/>
          </a:bodyPr>
          <a:lstStyle>
            <a:lvl1pPr>
              <a:buClr>
                <a:schemeClr val="accent3"/>
              </a:buClr>
              <a:defRPr b="0" i="0"/>
            </a:lvl1pPr>
            <a:lvl2pPr>
              <a:buClr>
                <a:schemeClr val="bg2">
                  <a:lumMod val="50000"/>
                </a:schemeClr>
              </a:buClr>
              <a:defRPr b="0" i="0"/>
            </a:lvl2pPr>
            <a:lvl3pPr>
              <a:buClr>
                <a:schemeClr val="bg2">
                  <a:lumMod val="50000"/>
                </a:schemeClr>
              </a:buClr>
              <a:defRPr b="0" i="0"/>
            </a:lvl3pPr>
            <a:lvl4pPr>
              <a:buClr>
                <a:schemeClr val="bg2">
                  <a:lumMod val="50000"/>
                </a:schemeClr>
              </a:buClr>
              <a:defRPr b="0" i="0"/>
            </a:lvl4pPr>
            <a:lvl5pPr>
              <a:buClr>
                <a:schemeClr val="bg2">
                  <a:lumMod val="50000"/>
                </a:schemeClr>
              </a:buCl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086DE68-A4A9-5746-AEBB-D66BAE30C5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8494" y="751935"/>
            <a:ext cx="8765006" cy="276999"/>
          </a:xfrm>
        </p:spPr>
        <p:txBody>
          <a:bodyPr wrap="square" lIns="0" tIns="0" bIns="0">
            <a:spAutoFit/>
          </a:bodyPr>
          <a:lstStyle>
            <a:lvl1pPr marL="0" indent="0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Roboto Slab" pitchFamily="2" charset="0"/>
              </a:defRPr>
            </a:lvl1pPr>
            <a:lvl2pPr marL="457178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76692553-C081-CD4D-8DE4-017BC7B87B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6"/>
            <a:ext cx="342900" cy="246221"/>
          </a:xfrm>
          <a:prstGeom prst="rect">
            <a:avLst/>
          </a:prstGeom>
        </p:spPr>
        <p:txBody>
          <a:bodyPr lIns="45720" anchor="b" anchorCtr="0">
            <a:spAutoFit/>
          </a:bodyPr>
          <a:lstStyle>
            <a:lvl1pPr algn="l">
              <a:defRPr sz="1000" b="1">
                <a:latin typeface="Georgia" panose="02040502050405020303" pitchFamily="18" charset="0"/>
                <a:ea typeface="Roboto Slab" pitchFamily="2" charset="0"/>
              </a:defRPr>
            </a:lvl1pPr>
          </a:lstStyle>
          <a:p>
            <a:fld id="{D7DB8F76-31D0-8E48-9A33-E79BFE0EA8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135EDC6E-452D-4946-9B17-71EB56CCA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3121" y="4746350"/>
            <a:ext cx="359943" cy="466725"/>
          </a:xfrm>
          <a:prstGeom prst="rect">
            <a:avLst/>
          </a:prstGeom>
        </p:spPr>
      </p:pic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0806739A-247F-4C09-B998-C1341C6AAFEF}"/>
              </a:ext>
            </a:extLst>
          </p:cNvPr>
          <p:cNvSpPr txBox="1">
            <a:spLocks/>
          </p:cNvSpPr>
          <p:nvPr userDrawn="1"/>
        </p:nvSpPr>
        <p:spPr>
          <a:xfrm>
            <a:off x="190500" y="4827274"/>
            <a:ext cx="59245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cs typeface="Century Gothic" charset="0"/>
              </a:rPr>
              <a:t>APS-DPP63rd, S. Abe, BP11.00078, 10/17/2021</a:t>
            </a:r>
          </a:p>
        </p:txBody>
      </p:sp>
    </p:spTree>
    <p:extLst>
      <p:ext uri="{BB962C8B-B14F-4D97-AF65-F5344CB8AC3E}">
        <p14:creationId xmlns:p14="http://schemas.microsoft.com/office/powerpoint/2010/main" val="2508347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6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1AF4C-84A1-6E45-9B4F-4DEFB2A6B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8763000" cy="742949"/>
          </a:xfrm>
        </p:spPr>
        <p:txBody>
          <a:bodyPr lIns="0" t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AE07A78C-EB72-7240-A700-03660C0F232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2" y="971554"/>
            <a:ext cx="4247492" cy="3806023"/>
          </a:xfrm>
        </p:spPr>
        <p:txBody>
          <a:bodyPr anchor="t"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7825617A-D204-2546-B6BE-6465074B50D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49521" y="976292"/>
            <a:ext cx="4303987" cy="3806023"/>
          </a:xfrm>
        </p:spPr>
        <p:txBody>
          <a:bodyPr anchor="t"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6E8A75-F681-A946-93C9-D642F31DB4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6"/>
            <a:ext cx="342900" cy="246221"/>
          </a:xfrm>
          <a:prstGeom prst="rect">
            <a:avLst/>
          </a:prstGeom>
        </p:spPr>
        <p:txBody>
          <a:bodyPr lIns="45720" anchor="b" anchorCtr="0">
            <a:spAutoFit/>
          </a:bodyPr>
          <a:lstStyle>
            <a:lvl1pPr algn="l">
              <a:defRPr sz="1000" b="1">
                <a:latin typeface="Georgia" panose="02040502050405020303" pitchFamily="18" charset="0"/>
                <a:ea typeface="Roboto Slab" pitchFamily="2" charset="0"/>
              </a:defRPr>
            </a:lvl1pPr>
          </a:lstStyle>
          <a:p>
            <a:fld id="{D7DB8F76-31D0-8E48-9A33-E79BFE0EA8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6CB9C68A-4469-4505-B2FC-4A413267F4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3121" y="4746350"/>
            <a:ext cx="359943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451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+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DAEAE3FF-6605-9D4D-9DEE-948D9572CA84}"/>
              </a:ext>
            </a:extLst>
          </p:cNvPr>
          <p:cNvSpPr/>
          <p:nvPr userDrawn="1"/>
        </p:nvSpPr>
        <p:spPr>
          <a:xfrm>
            <a:off x="-304800" y="4781552"/>
            <a:ext cx="8724900" cy="409575"/>
          </a:xfrm>
          <a:custGeom>
            <a:avLst/>
            <a:gdLst>
              <a:gd name="connsiteX0" fmla="*/ 8582025 w 8724900"/>
              <a:gd name="connsiteY0" fmla="*/ 381000 h 409575"/>
              <a:gd name="connsiteX1" fmla="*/ 8724900 w 8724900"/>
              <a:gd name="connsiteY1" fmla="*/ 0 h 409575"/>
              <a:gd name="connsiteX2" fmla="*/ 0 w 8724900"/>
              <a:gd name="connsiteY2" fmla="*/ 9525 h 409575"/>
              <a:gd name="connsiteX3" fmla="*/ 285750 w 8724900"/>
              <a:gd name="connsiteY3" fmla="*/ 9525 h 409575"/>
              <a:gd name="connsiteX4" fmla="*/ 285750 w 8724900"/>
              <a:gd name="connsiteY4" fmla="*/ 409575 h 409575"/>
              <a:gd name="connsiteX5" fmla="*/ 8582025 w 8724900"/>
              <a:gd name="connsiteY5" fmla="*/ 381000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24900" h="409575">
                <a:moveTo>
                  <a:pt x="8582025" y="381000"/>
                </a:moveTo>
                <a:lnTo>
                  <a:pt x="8724900" y="0"/>
                </a:lnTo>
                <a:lnTo>
                  <a:pt x="0" y="9525"/>
                </a:lnTo>
                <a:lnTo>
                  <a:pt x="285750" y="9525"/>
                </a:lnTo>
                <a:lnTo>
                  <a:pt x="285750" y="409575"/>
                </a:lnTo>
                <a:lnTo>
                  <a:pt x="8582025" y="38100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1AF4C-84A1-6E45-9B4F-4DEFB2A6B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7" y="0"/>
            <a:ext cx="8763001" cy="742950"/>
          </a:xfrm>
        </p:spPr>
        <p:txBody>
          <a:bodyPr lIns="0" t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AE07A78C-EB72-7240-A700-03660C0F232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2" y="1248836"/>
            <a:ext cx="4247492" cy="3533475"/>
          </a:xfrm>
        </p:spPr>
        <p:txBody>
          <a:bodyPr anchor="t"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7825617A-D204-2546-B6BE-6465074B50D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49521" y="1248839"/>
            <a:ext cx="4303987" cy="3533475"/>
          </a:xfrm>
        </p:spPr>
        <p:txBody>
          <a:bodyPr anchor="t"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FDDBC45-1F94-254C-97F2-2FCDF13C63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0506" y="749810"/>
            <a:ext cx="8763001" cy="276999"/>
          </a:xfrm>
        </p:spPr>
        <p:txBody>
          <a:bodyPr wrap="square" lIns="0" tIns="0" bIns="0">
            <a:spAutoFit/>
          </a:bodyPr>
          <a:lstStyle>
            <a:lvl1pPr marL="0" indent="0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  <a:ea typeface="Roboto Slab" pitchFamily="2" charset="0"/>
              </a:defRPr>
            </a:lvl1pPr>
            <a:lvl2pPr marL="457178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57D1CC48-5DE6-4578-9DA7-13C171BFB4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6"/>
            <a:ext cx="342900" cy="246221"/>
          </a:xfrm>
          <a:prstGeom prst="rect">
            <a:avLst/>
          </a:prstGeom>
        </p:spPr>
        <p:txBody>
          <a:bodyPr lIns="45720" anchor="b" anchorCtr="0">
            <a:spAutoFit/>
          </a:bodyPr>
          <a:lstStyle>
            <a:lvl1pPr algn="l">
              <a:defRPr sz="1000" b="1">
                <a:latin typeface="Georgia" panose="02040502050405020303" pitchFamily="18" charset="0"/>
                <a:ea typeface="Roboto Slab" pitchFamily="2" charset="0"/>
              </a:defRPr>
            </a:lvl1pPr>
          </a:lstStyle>
          <a:p>
            <a:fld id="{D7DB8F76-31D0-8E48-9A33-E79BFE0EA8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41E27F03-70EB-4966-B5D2-DBDA23F20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3121" y="4746350"/>
            <a:ext cx="359943" cy="466725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DEE243FE-28A5-B653-B651-528899C982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48688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algn="l"/>
            <a:r>
              <a:rPr lang="en-US" dirty="0"/>
              <a:t>Shota Abe, AME Meeting, 11/15/2022</a:t>
            </a:r>
          </a:p>
        </p:txBody>
      </p:sp>
    </p:spTree>
    <p:extLst>
      <p:ext uri="{BB962C8B-B14F-4D97-AF65-F5344CB8AC3E}">
        <p14:creationId xmlns:p14="http://schemas.microsoft.com/office/powerpoint/2010/main" val="7570601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415F9C0-6D68-BA45-9D2F-E592ECB58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8763000" cy="742949"/>
          </a:xfrm>
        </p:spPr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482FC28-A0C4-3D42-BBB2-CE05BC0807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4216623"/>
            <a:ext cx="8763000" cy="564931"/>
          </a:xfrm>
        </p:spPr>
        <p:txBody>
          <a:bodyPr lIns="0" anchor="t" anchorCtr="0">
            <a:normAutofit/>
          </a:bodyPr>
          <a:lstStyle>
            <a:lvl1pPr marL="0" indent="0">
              <a:buNone/>
              <a:defRPr lang="en-US" sz="1400" b="0" i="1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AA0D0A-D132-514C-A253-6C4777E002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0507" y="971551"/>
            <a:ext cx="8763001" cy="3245726"/>
          </a:xfr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5F59BA7F-76FF-49DA-B657-C1D13732AE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6"/>
            <a:ext cx="342900" cy="246221"/>
          </a:xfrm>
          <a:prstGeom prst="rect">
            <a:avLst/>
          </a:prstGeom>
        </p:spPr>
        <p:txBody>
          <a:bodyPr lIns="45720" anchor="b" anchorCtr="0">
            <a:spAutoFit/>
          </a:bodyPr>
          <a:lstStyle>
            <a:lvl1pPr algn="l">
              <a:defRPr sz="1000" b="1">
                <a:latin typeface="Georgia" panose="02040502050405020303" pitchFamily="18" charset="0"/>
                <a:ea typeface="Roboto Slab" pitchFamily="2" charset="0"/>
              </a:defRPr>
            </a:lvl1pPr>
          </a:lstStyle>
          <a:p>
            <a:fld id="{D7DB8F76-31D0-8E48-9A33-E79BFE0EA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BBB1432-68B3-C34D-92A0-4D6D572441DC}"/>
              </a:ext>
            </a:extLst>
          </p:cNvPr>
          <p:cNvSpPr/>
          <p:nvPr userDrawn="1"/>
        </p:nvSpPr>
        <p:spPr>
          <a:xfrm>
            <a:off x="-304800" y="4781552"/>
            <a:ext cx="8724900" cy="409575"/>
          </a:xfrm>
          <a:custGeom>
            <a:avLst/>
            <a:gdLst>
              <a:gd name="connsiteX0" fmla="*/ 8582025 w 8724900"/>
              <a:gd name="connsiteY0" fmla="*/ 381000 h 409575"/>
              <a:gd name="connsiteX1" fmla="*/ 8724900 w 8724900"/>
              <a:gd name="connsiteY1" fmla="*/ 0 h 409575"/>
              <a:gd name="connsiteX2" fmla="*/ 0 w 8724900"/>
              <a:gd name="connsiteY2" fmla="*/ 9525 h 409575"/>
              <a:gd name="connsiteX3" fmla="*/ 285750 w 8724900"/>
              <a:gd name="connsiteY3" fmla="*/ 9525 h 409575"/>
              <a:gd name="connsiteX4" fmla="*/ 285750 w 8724900"/>
              <a:gd name="connsiteY4" fmla="*/ 409575 h 409575"/>
              <a:gd name="connsiteX5" fmla="*/ 8582025 w 8724900"/>
              <a:gd name="connsiteY5" fmla="*/ 381000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24900" h="409575">
                <a:moveTo>
                  <a:pt x="8582025" y="381000"/>
                </a:moveTo>
                <a:lnTo>
                  <a:pt x="8724900" y="0"/>
                </a:lnTo>
                <a:lnTo>
                  <a:pt x="0" y="9525"/>
                </a:lnTo>
                <a:lnTo>
                  <a:pt x="285750" y="9525"/>
                </a:lnTo>
                <a:lnTo>
                  <a:pt x="285750" y="409575"/>
                </a:lnTo>
                <a:lnTo>
                  <a:pt x="8582025" y="38100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CCD68BD-EB9C-4344-8BD1-38A3EE48C5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3121" y="4746350"/>
            <a:ext cx="359943" cy="466725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2DEFFC06-2F78-28D1-A4F3-A4CF57DA0A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48688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algn="l"/>
            <a:r>
              <a:rPr lang="en-US" dirty="0"/>
              <a:t>Shota Abe, AME Meeting, 11/15/2022</a:t>
            </a:r>
          </a:p>
        </p:txBody>
      </p:sp>
    </p:spTree>
    <p:extLst>
      <p:ext uri="{BB962C8B-B14F-4D97-AF65-F5344CB8AC3E}">
        <p14:creationId xmlns:p14="http://schemas.microsoft.com/office/powerpoint/2010/main" val="28696148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CE60E-8B76-3B4C-950A-C579BFA10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8763000" cy="742950"/>
          </a:xfrm>
        </p:spPr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0F13C71-FBC3-7441-81D6-C6E085DFA9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7611" y="3168871"/>
            <a:ext cx="2670017" cy="1613444"/>
          </a:xfrm>
        </p:spPr>
        <p:txBody>
          <a:bodyPr lIns="0" rIns="0" anchor="t"/>
          <a:lstStyle>
            <a:lvl1pPr marL="0" algn="ctr">
              <a:buNone/>
              <a:defRPr b="0" i="0"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91EC570-CC0F-7142-989D-AA04A93726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86465" y="3168871"/>
            <a:ext cx="2670017" cy="1613444"/>
          </a:xfrm>
        </p:spPr>
        <p:txBody>
          <a:bodyPr lIns="0" rIns="0" anchor="t"/>
          <a:lstStyle>
            <a:lvl1pPr marL="0" algn="ctr">
              <a:buNone/>
              <a:defRPr b="0" i="0"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444CE4D-F38E-A64D-AD54-96F5C9C900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37742" y="938214"/>
            <a:ext cx="1709738" cy="1993900"/>
          </a:xfr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D2AA2818-9810-2346-980D-AC8CDEB59A6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66598" y="938214"/>
            <a:ext cx="1709738" cy="1993900"/>
          </a:xfr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2E5FCD1A-F7DA-4163-B3CB-19E334ED1D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6"/>
            <a:ext cx="342900" cy="246221"/>
          </a:xfrm>
          <a:prstGeom prst="rect">
            <a:avLst/>
          </a:prstGeom>
        </p:spPr>
        <p:txBody>
          <a:bodyPr lIns="45720" anchor="b" anchorCtr="0">
            <a:spAutoFit/>
          </a:bodyPr>
          <a:lstStyle>
            <a:lvl1pPr algn="l">
              <a:defRPr sz="1000" b="1">
                <a:latin typeface="Georgia" panose="02040502050405020303" pitchFamily="18" charset="0"/>
                <a:ea typeface="Roboto Slab" pitchFamily="2" charset="0"/>
              </a:defRPr>
            </a:lvl1pPr>
          </a:lstStyle>
          <a:p>
            <a:fld id="{D7DB8F76-31D0-8E48-9A33-E79BFE0EA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98716E87-BF3B-514C-8712-3ADCBD4FE6DE}"/>
              </a:ext>
            </a:extLst>
          </p:cNvPr>
          <p:cNvSpPr/>
          <p:nvPr userDrawn="1"/>
        </p:nvSpPr>
        <p:spPr>
          <a:xfrm>
            <a:off x="-304800" y="4781552"/>
            <a:ext cx="8724900" cy="409575"/>
          </a:xfrm>
          <a:custGeom>
            <a:avLst/>
            <a:gdLst>
              <a:gd name="connsiteX0" fmla="*/ 8582025 w 8724900"/>
              <a:gd name="connsiteY0" fmla="*/ 381000 h 409575"/>
              <a:gd name="connsiteX1" fmla="*/ 8724900 w 8724900"/>
              <a:gd name="connsiteY1" fmla="*/ 0 h 409575"/>
              <a:gd name="connsiteX2" fmla="*/ 0 w 8724900"/>
              <a:gd name="connsiteY2" fmla="*/ 9525 h 409575"/>
              <a:gd name="connsiteX3" fmla="*/ 285750 w 8724900"/>
              <a:gd name="connsiteY3" fmla="*/ 9525 h 409575"/>
              <a:gd name="connsiteX4" fmla="*/ 285750 w 8724900"/>
              <a:gd name="connsiteY4" fmla="*/ 409575 h 409575"/>
              <a:gd name="connsiteX5" fmla="*/ 8582025 w 8724900"/>
              <a:gd name="connsiteY5" fmla="*/ 381000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24900" h="409575">
                <a:moveTo>
                  <a:pt x="8582025" y="381000"/>
                </a:moveTo>
                <a:lnTo>
                  <a:pt x="8724900" y="0"/>
                </a:lnTo>
                <a:lnTo>
                  <a:pt x="0" y="9525"/>
                </a:lnTo>
                <a:lnTo>
                  <a:pt x="285750" y="9525"/>
                </a:lnTo>
                <a:lnTo>
                  <a:pt x="285750" y="409575"/>
                </a:lnTo>
                <a:lnTo>
                  <a:pt x="8582025" y="38100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87692C23-F1FE-4432-A3A4-FF9648770E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3121" y="4746350"/>
            <a:ext cx="359943" cy="466725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5E5613-EF13-A514-73F5-FCCFF1F192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48688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algn="l"/>
            <a:r>
              <a:rPr lang="en-US" dirty="0"/>
              <a:t>Shota Abe, AME Meeting, 11/15/2022</a:t>
            </a:r>
          </a:p>
        </p:txBody>
      </p:sp>
    </p:spTree>
    <p:extLst>
      <p:ext uri="{BB962C8B-B14F-4D97-AF65-F5344CB8AC3E}">
        <p14:creationId xmlns:p14="http://schemas.microsoft.com/office/powerpoint/2010/main" val="2172562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D61B7E4A-D935-5A41-9E17-BAC1451BD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8763000" cy="742949"/>
          </a:xfrm>
          <a:prstGeom prst="rect">
            <a:avLst/>
          </a:prstGeom>
        </p:spPr>
        <p:txBody>
          <a:bodyPr vert="horz" lIns="0" tIns="45720" rIns="0" bIns="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23E42795-372F-EE4C-A68C-04D9C6A002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05672" y="4823466"/>
            <a:ext cx="347472" cy="246221"/>
          </a:xfrm>
          <a:prstGeom prst="rect">
            <a:avLst/>
          </a:prstGeom>
        </p:spPr>
        <p:txBody>
          <a:bodyPr vert="horz" lIns="45720" tIns="45720" rIns="91440" bIns="45720" rtlCol="0" anchor="b" anchorCtr="0">
            <a:spAutoFit/>
          </a:bodyPr>
          <a:lstStyle>
            <a:lvl1pPr algn="l">
              <a:defRPr sz="1000" b="1">
                <a:solidFill>
                  <a:schemeClr val="tx2"/>
                </a:solidFill>
                <a:latin typeface="Georgia" panose="02040502050405020303" pitchFamily="18" charset="0"/>
                <a:ea typeface="Roboto Slab" pitchFamily="2" charset="0"/>
              </a:defRPr>
            </a:lvl1pPr>
          </a:lstStyle>
          <a:p>
            <a:fld id="{D7DB8F76-31D0-8E48-9A33-E79BFE0EA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1F3B143-53EA-2E43-8866-DBB356BA2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500" y="971551"/>
            <a:ext cx="8763000" cy="381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24016-8DD6-D449-9911-6D1BBD729A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48688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/>
              <a:t>Shota Abe, AME Meeting, 11/15/2022</a:t>
            </a:r>
          </a:p>
        </p:txBody>
      </p:sp>
    </p:spTree>
    <p:extLst>
      <p:ext uri="{BB962C8B-B14F-4D97-AF65-F5344CB8AC3E}">
        <p14:creationId xmlns:p14="http://schemas.microsoft.com/office/powerpoint/2010/main" val="3557104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90" r:id="rId2"/>
    <p:sldLayoutId id="2147483686" r:id="rId3"/>
    <p:sldLayoutId id="2147483684" r:id="rId4"/>
    <p:sldLayoutId id="2147483687" r:id="rId5"/>
    <p:sldLayoutId id="2147483689" r:id="rId6"/>
    <p:sldLayoutId id="2147483679" r:id="rId7"/>
    <p:sldLayoutId id="2147483680" r:id="rId8"/>
    <p:sldLayoutId id="2147483681" r:id="rId9"/>
    <p:sldLayoutId id="2147483682" r:id="rId10"/>
    <p:sldLayoutId id="2147483685" r:id="rId11"/>
  </p:sldLayoutIdLst>
  <p:hf hdr="0" dt="0"/>
  <p:txStyles>
    <p:titleStyle>
      <a:lvl1pPr algn="l" defTabSz="457178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Georgia" panose="02040502050405020303" pitchFamily="18" charset="0"/>
          <a:ea typeface="Roboto Slab" pitchFamily="2" charset="0"/>
          <a:cs typeface="+mj-cs"/>
        </a:defRPr>
      </a:lvl1pPr>
    </p:titleStyle>
    <p:bodyStyle>
      <a:lvl1pPr marL="182872" indent="-182872" algn="l" defTabSz="457178" rtl="0" eaLnBrk="1" latinLnBrk="0" hangingPunct="1">
        <a:spcBef>
          <a:spcPts val="600"/>
        </a:spcBef>
        <a:buClr>
          <a:schemeClr val="accent3"/>
        </a:buClr>
        <a:buFont typeface="Arial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1pPr>
      <a:lvl2pPr marL="457178" indent="-182872" algn="l" defTabSz="457178" rtl="0" eaLnBrk="1" latinLnBrk="0" hangingPunct="1">
        <a:lnSpc>
          <a:spcPct val="90000"/>
        </a:lnSpc>
        <a:spcBef>
          <a:spcPts val="600"/>
        </a:spcBef>
        <a:buClr>
          <a:schemeClr val="bg2">
            <a:lumMod val="50000"/>
          </a:schemeClr>
        </a:buClr>
        <a:buFont typeface="Arial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2pPr>
      <a:lvl3pPr marL="685766" indent="-182872" algn="l" defTabSz="457178" rtl="0" eaLnBrk="1" latinLnBrk="0" hangingPunct="1">
        <a:lnSpc>
          <a:spcPct val="90000"/>
        </a:lnSpc>
        <a:spcBef>
          <a:spcPts val="600"/>
        </a:spcBef>
        <a:buClr>
          <a:schemeClr val="bg2">
            <a:lumMod val="50000"/>
          </a:schemeClr>
        </a:buClr>
        <a:buFont typeface="Roboto" panose="02000000000000000000" pitchFamily="2" charset="0"/>
        <a:buChar char="–"/>
        <a:defRPr sz="1400" b="0" i="0" kern="1200">
          <a:solidFill>
            <a:schemeClr val="tx1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3pPr>
      <a:lvl4pPr marL="914355" indent="-182872" algn="l" defTabSz="457178" rtl="0" eaLnBrk="1" latinLnBrk="0" hangingPunct="1">
        <a:lnSpc>
          <a:spcPct val="90000"/>
        </a:lnSpc>
        <a:spcBef>
          <a:spcPts val="600"/>
        </a:spcBef>
        <a:buClr>
          <a:schemeClr val="bg2">
            <a:lumMod val="50000"/>
          </a:schemeClr>
        </a:buClr>
        <a:buFont typeface="Roboto" panose="02000000000000000000" pitchFamily="2" charset="0"/>
        <a:buChar char="–"/>
        <a:defRPr sz="1200" b="0" i="0" kern="1200">
          <a:solidFill>
            <a:schemeClr val="tx1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4pPr>
      <a:lvl5pPr marL="1142944" indent="-182872" algn="l" defTabSz="457178" rtl="0" eaLnBrk="1" latinLnBrk="0" hangingPunct="1">
        <a:lnSpc>
          <a:spcPct val="90000"/>
        </a:lnSpc>
        <a:spcBef>
          <a:spcPts val="600"/>
        </a:spcBef>
        <a:buClr>
          <a:schemeClr val="bg2">
            <a:lumMod val="50000"/>
          </a:schemeClr>
        </a:buClr>
        <a:buFont typeface="Roboto" panose="02000000000000000000" pitchFamily="2" charset="0"/>
        <a:buChar char="–"/>
        <a:defRPr sz="1000" b="0" i="0" kern="1200">
          <a:solidFill>
            <a:schemeClr val="tx1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5pPr>
      <a:lvl6pPr marL="2514474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12" userDrawn="1">
          <p15:clr>
            <a:srgbClr val="F26B43"/>
          </p15:clr>
        </p15:guide>
        <p15:guide id="2" pos="120" userDrawn="1">
          <p15:clr>
            <a:srgbClr val="F26B43"/>
          </p15:clr>
        </p15:guide>
        <p15:guide id="3" pos="5424" userDrawn="1">
          <p15:clr>
            <a:srgbClr val="F26B43"/>
          </p15:clr>
        </p15:guide>
        <p15:guide id="4" pos="5640" userDrawn="1">
          <p15:clr>
            <a:srgbClr val="F26B43"/>
          </p15:clr>
        </p15:guide>
        <p15:guide id="5" orient="horz" pos="468" userDrawn="1">
          <p15:clr>
            <a:srgbClr val="F26B43"/>
          </p15:clr>
        </p15:guide>
        <p15:guide id="6" orient="horz" pos="61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abe@pppl.gov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s://github.com/ORNL-Fusion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0D7A0B-628A-C946-9D2F-0E492BAE7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394" y="709374"/>
            <a:ext cx="7522349" cy="1592502"/>
          </a:xfrm>
        </p:spPr>
        <p:txBody>
          <a:bodyPr anchor="ctr">
            <a:noAutofit/>
          </a:bodyPr>
          <a:lstStyle/>
          <a:p>
            <a:r>
              <a:rPr lang="en-US" sz="2300" dirty="0">
                <a:solidFill>
                  <a:schemeClr val="bg1"/>
                </a:solidFill>
                <a:latin typeface="Avenir Heavy" panose="02000503020000020003" pitchFamily="2" charset="0"/>
              </a:rPr>
              <a:t>Stuck in the Rough: How Aging Reactor Walls May Exhibit Lower Erosion [DOE Highlight]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B1EC1204-8935-4069-BC21-9F76D72DCBA2}"/>
              </a:ext>
            </a:extLst>
          </p:cNvPr>
          <p:cNvSpPr txBox="1">
            <a:spLocks/>
          </p:cNvSpPr>
          <p:nvPr/>
        </p:nvSpPr>
        <p:spPr>
          <a:xfrm>
            <a:off x="217394" y="3002643"/>
            <a:ext cx="8681073" cy="2404532"/>
          </a:xfrm>
          <a:prstGeom prst="rect">
            <a:avLst/>
          </a:prstGeom>
        </p:spPr>
        <p:txBody>
          <a:bodyPr vert="horz" lIns="0" tIns="45720" rIns="0" bIns="0" rtlCol="0" anchor="t" anchorCtr="0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Georgia" panose="02040502050405020303" pitchFamily="18" charset="0"/>
                <a:ea typeface="Roboto Slab" pitchFamily="2" charset="0"/>
                <a:cs typeface="+mj-cs"/>
              </a:defRPr>
            </a:lvl1pPr>
          </a:lstStyle>
          <a:p>
            <a:r>
              <a:rPr lang="en-US" sz="1500" u="sng" dirty="0">
                <a:solidFill>
                  <a:schemeClr val="bg2">
                    <a:lumMod val="10000"/>
                  </a:schemeClr>
                </a:solidFill>
                <a:latin typeface="Avenir Book" panose="02000503020000020003" pitchFamily="2" charset="0"/>
              </a:rPr>
              <a:t>Shota Abe</a:t>
            </a:r>
            <a:r>
              <a:rPr lang="en-US" sz="1500" baseline="30000" dirty="0">
                <a:solidFill>
                  <a:schemeClr val="bg2">
                    <a:lumMod val="10000"/>
                  </a:schemeClr>
                </a:solidFill>
                <a:latin typeface="Avenir Book" panose="02000503020000020003" pitchFamily="2" charset="0"/>
              </a:rPr>
              <a:t>1,2</a:t>
            </a:r>
            <a:r>
              <a:rPr lang="en-US" sz="1500" dirty="0">
                <a:solidFill>
                  <a:schemeClr val="bg2">
                    <a:lumMod val="10000"/>
                  </a:schemeClr>
                </a:solidFill>
                <a:latin typeface="Avenir Book" panose="02000503020000020003" pitchFamily="2" charset="0"/>
              </a:rPr>
              <a:t>, C.H. Skinner</a:t>
            </a:r>
            <a:r>
              <a:rPr lang="en-US" sz="1500" baseline="30000" dirty="0">
                <a:solidFill>
                  <a:schemeClr val="bg2">
                    <a:lumMod val="10000"/>
                  </a:schemeClr>
                </a:solidFill>
                <a:latin typeface="Avenir Book" panose="02000503020000020003" pitchFamily="2" charset="0"/>
              </a:rPr>
              <a:t>1</a:t>
            </a:r>
            <a:r>
              <a:rPr lang="en-US" sz="1500" dirty="0">
                <a:solidFill>
                  <a:schemeClr val="bg2">
                    <a:lumMod val="10000"/>
                  </a:schemeClr>
                </a:solidFill>
                <a:latin typeface="Avenir Book" panose="02000503020000020003" pitchFamily="2" charset="0"/>
              </a:rPr>
              <a:t>, A. Liu</a:t>
            </a:r>
            <a:r>
              <a:rPr lang="en-US" sz="1500" baseline="30000" dirty="0">
                <a:solidFill>
                  <a:schemeClr val="bg2">
                    <a:lumMod val="10000"/>
                  </a:schemeClr>
                </a:solidFill>
                <a:latin typeface="Avenir Book" panose="02000503020000020003" pitchFamily="2" charset="0"/>
              </a:rPr>
              <a:t>3,1</a:t>
            </a:r>
            <a:r>
              <a:rPr lang="en-US" sz="1500" dirty="0">
                <a:solidFill>
                  <a:schemeClr val="bg2">
                    <a:lumMod val="10000"/>
                  </a:schemeClr>
                </a:solidFill>
                <a:latin typeface="Avenir Book" panose="02000503020000020003" pitchFamily="2" charset="0"/>
              </a:rPr>
              <a:t>, J. Garcia</a:t>
            </a:r>
            <a:r>
              <a:rPr lang="en-US" sz="1500" baseline="30000" dirty="0">
                <a:solidFill>
                  <a:schemeClr val="bg2">
                    <a:lumMod val="10000"/>
                  </a:schemeClr>
                </a:solidFill>
                <a:latin typeface="Avenir Book" panose="02000503020000020003" pitchFamily="2" charset="0"/>
              </a:rPr>
              <a:t>4,1</a:t>
            </a:r>
            <a:r>
              <a:rPr lang="en-US" sz="1500" dirty="0">
                <a:solidFill>
                  <a:schemeClr val="bg2">
                    <a:lumMod val="10000"/>
                  </a:schemeClr>
                </a:solidFill>
                <a:latin typeface="Avenir Book" panose="02000503020000020003" pitchFamily="2" charset="0"/>
              </a:rPr>
              <a:t>, Z. Lin</a:t>
            </a:r>
            <a:r>
              <a:rPr lang="en-US" sz="1500" baseline="30000" dirty="0">
                <a:solidFill>
                  <a:schemeClr val="bg2">
                    <a:lumMod val="10000"/>
                  </a:schemeClr>
                </a:solidFill>
                <a:latin typeface="Avenir Book" panose="02000503020000020003" pitchFamily="2" charset="0"/>
              </a:rPr>
              <a:t>2</a:t>
            </a:r>
            <a:r>
              <a:rPr lang="en-US" sz="1500" dirty="0">
                <a:solidFill>
                  <a:schemeClr val="bg2">
                    <a:lumMod val="10000"/>
                  </a:schemeClr>
                </a:solidFill>
                <a:latin typeface="Avenir Book" panose="02000503020000020003" pitchFamily="2" charset="0"/>
              </a:rPr>
              <a:t>, S. Bringuier</a:t>
            </a:r>
            <a:r>
              <a:rPr lang="en-US" sz="1500" baseline="30000" dirty="0">
                <a:solidFill>
                  <a:schemeClr val="bg2">
                    <a:lumMod val="10000"/>
                  </a:schemeClr>
                </a:solidFill>
                <a:latin typeface="Avenir Book" panose="02000503020000020003" pitchFamily="2" charset="0"/>
              </a:rPr>
              <a:t>5</a:t>
            </a:r>
            <a:r>
              <a:rPr lang="en-US" sz="1500" dirty="0">
                <a:solidFill>
                  <a:schemeClr val="bg2">
                    <a:lumMod val="10000"/>
                  </a:schemeClr>
                </a:solidFill>
                <a:latin typeface="Avenir Book" panose="02000503020000020003" pitchFamily="2" charset="0"/>
              </a:rPr>
              <a:t>, T. Abrams</a:t>
            </a:r>
            <a:r>
              <a:rPr lang="en-US" sz="1500" baseline="30000" dirty="0">
                <a:solidFill>
                  <a:schemeClr val="bg2">
                    <a:lumMod val="10000"/>
                  </a:schemeClr>
                </a:solidFill>
                <a:latin typeface="Avenir Book" panose="02000503020000020003" pitchFamily="2" charset="0"/>
              </a:rPr>
              <a:t>5</a:t>
            </a:r>
            <a:r>
              <a:rPr lang="en-US" sz="1500" dirty="0">
                <a:solidFill>
                  <a:schemeClr val="bg2">
                    <a:lumMod val="10000"/>
                  </a:schemeClr>
                </a:solidFill>
                <a:latin typeface="Avenir Book" panose="02000503020000020003" pitchFamily="2" charset="0"/>
              </a:rPr>
              <a:t>, and B.E. Koel</a:t>
            </a:r>
            <a:r>
              <a:rPr lang="en-US" sz="1500" baseline="30000" dirty="0">
                <a:solidFill>
                  <a:schemeClr val="bg2">
                    <a:lumMod val="10000"/>
                  </a:schemeClr>
                </a:solidFill>
                <a:latin typeface="Avenir Book" panose="02000503020000020003" pitchFamily="2" charset="0"/>
              </a:rPr>
              <a:t>1</a:t>
            </a:r>
            <a:endParaRPr lang="en-US" sz="1500" b="0" dirty="0">
              <a:solidFill>
                <a:schemeClr val="bg2">
                  <a:lumMod val="10000"/>
                </a:schemeClr>
              </a:solidFill>
              <a:latin typeface="Avenir Book" panose="02000503020000020003" pitchFamily="2" charset="0"/>
            </a:endParaRPr>
          </a:p>
          <a:p>
            <a:r>
              <a:rPr lang="en-US" sz="1300" b="0" baseline="30000" dirty="0">
                <a:solidFill>
                  <a:schemeClr val="bg2">
                    <a:lumMod val="10000"/>
                  </a:schemeClr>
                </a:solidFill>
                <a:latin typeface="Avenir Book" panose="02000503020000020003" pitchFamily="2" charset="0"/>
              </a:rPr>
              <a:t>1</a:t>
            </a:r>
            <a:r>
              <a:rPr lang="en-US" sz="1300" b="0" dirty="0">
                <a:solidFill>
                  <a:schemeClr val="bg2">
                    <a:lumMod val="10000"/>
                  </a:schemeClr>
                </a:solidFill>
                <a:latin typeface="Avenir Book" panose="02000503020000020003" pitchFamily="2" charset="0"/>
              </a:rPr>
              <a:t> Princeton Plasma Physics Laboratory, USA</a:t>
            </a:r>
          </a:p>
          <a:p>
            <a:r>
              <a:rPr lang="en-US" sz="1300" b="0" baseline="30000" dirty="0">
                <a:solidFill>
                  <a:schemeClr val="bg2">
                    <a:lumMod val="10000"/>
                  </a:schemeClr>
                </a:solidFill>
                <a:latin typeface="Avenir Book" panose="02000503020000020003" pitchFamily="2" charset="0"/>
              </a:rPr>
              <a:t>2</a:t>
            </a:r>
            <a:r>
              <a:rPr lang="en-US" sz="1300" b="0" dirty="0">
                <a:solidFill>
                  <a:schemeClr val="bg2">
                    <a:lumMod val="10000"/>
                  </a:schemeClr>
                </a:solidFill>
                <a:latin typeface="Avenir Book" panose="02000503020000020003" pitchFamily="2" charset="0"/>
              </a:rPr>
              <a:t> Department of Chemical and Biological Engineering, Princeton University, USA</a:t>
            </a:r>
          </a:p>
          <a:p>
            <a:r>
              <a:rPr lang="en-US" sz="1300" b="0" baseline="30000" dirty="0">
                <a:solidFill>
                  <a:schemeClr val="bg2">
                    <a:lumMod val="10000"/>
                  </a:schemeClr>
                </a:solidFill>
                <a:latin typeface="Avenir Book" panose="02000503020000020003" pitchFamily="2" charset="0"/>
              </a:rPr>
              <a:t>3</a:t>
            </a:r>
            <a:r>
              <a:rPr lang="en-US" sz="1300" b="0" dirty="0">
                <a:solidFill>
                  <a:schemeClr val="bg2">
                    <a:lumMod val="10000"/>
                  </a:schemeClr>
                </a:solidFill>
                <a:latin typeface="Avenir Book" panose="02000503020000020003" pitchFamily="2" charset="0"/>
              </a:rPr>
              <a:t> Department of Nuclear, Plasma, and Radiological Engineering, University of Illinois at Urbana-Champaign, USA</a:t>
            </a:r>
          </a:p>
          <a:p>
            <a:r>
              <a:rPr lang="en-US" sz="1300" b="0" baseline="30000" dirty="0">
                <a:solidFill>
                  <a:schemeClr val="bg2">
                    <a:lumMod val="10000"/>
                  </a:schemeClr>
                </a:solidFill>
                <a:latin typeface="Avenir Book" panose="02000503020000020003" pitchFamily="2" charset="0"/>
              </a:rPr>
              <a:t>4</a:t>
            </a:r>
            <a:r>
              <a:rPr lang="en-US" sz="1300" b="0" dirty="0">
                <a:solidFill>
                  <a:schemeClr val="bg2">
                    <a:lumMod val="10000"/>
                  </a:schemeClr>
                </a:solidFill>
                <a:latin typeface="Avenir Book" panose="02000503020000020003" pitchFamily="2" charset="0"/>
              </a:rPr>
              <a:t> Department of Mechanical Engineering, San Diego State University, USA</a:t>
            </a:r>
          </a:p>
          <a:p>
            <a:r>
              <a:rPr lang="en-US" sz="1300" b="0" baseline="30000" dirty="0">
                <a:solidFill>
                  <a:schemeClr val="bg2">
                    <a:lumMod val="10000"/>
                  </a:schemeClr>
                </a:solidFill>
                <a:latin typeface="Avenir Book" panose="02000503020000020003" pitchFamily="2" charset="0"/>
              </a:rPr>
              <a:t>5</a:t>
            </a:r>
            <a:r>
              <a:rPr lang="en-US" sz="1300" b="0" dirty="0">
                <a:solidFill>
                  <a:schemeClr val="bg2">
                    <a:lumMod val="10000"/>
                  </a:schemeClr>
                </a:solidFill>
                <a:latin typeface="Avenir Book" panose="02000503020000020003" pitchFamily="2" charset="0"/>
              </a:rPr>
              <a:t> General Atomics, San Diego, USA</a:t>
            </a:r>
          </a:p>
          <a:p>
            <a:endParaRPr lang="en-US" sz="1600" b="0" dirty="0">
              <a:solidFill>
                <a:schemeClr val="bg2">
                  <a:lumMod val="10000"/>
                </a:schemeClr>
              </a:solidFill>
              <a:latin typeface="Avenir Book" panose="02000503020000020003" pitchFamily="2" charset="0"/>
            </a:endParaRPr>
          </a:p>
          <a:p>
            <a:r>
              <a:rPr lang="en-US" sz="1600" b="0" dirty="0">
                <a:solidFill>
                  <a:schemeClr val="bg2">
                    <a:lumMod val="10000"/>
                  </a:schemeClr>
                </a:solidFill>
                <a:latin typeface="Avenir Book" panose="02000503020000020003" pitchFamily="2" charset="0"/>
              </a:rPr>
              <a:t>NSTX-U / Magnetic Fusion Science Meeting, PPPL, NJ, USA, March 6, 2023</a:t>
            </a:r>
          </a:p>
        </p:txBody>
      </p:sp>
      <p:pic>
        <p:nvPicPr>
          <p:cNvPr id="2" name="Picture 10" descr="D3D_logo_Revised.tif">
            <a:extLst>
              <a:ext uri="{FF2B5EF4-FFF2-40B4-BE49-F238E27FC236}">
                <a16:creationId xmlns:a16="http://schemas.microsoft.com/office/drawing/2014/main" id="{22A4E883-573B-5DFF-0CE5-945480AEA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0477" y="172972"/>
            <a:ext cx="870063" cy="49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D664E8F8-EF07-CFE3-7717-85B398B5865A}"/>
              </a:ext>
            </a:extLst>
          </p:cNvPr>
          <p:cNvSpPr txBox="1">
            <a:spLocks/>
          </p:cNvSpPr>
          <p:nvPr/>
        </p:nvSpPr>
        <p:spPr>
          <a:xfrm>
            <a:off x="149661" y="2017190"/>
            <a:ext cx="8366930" cy="569381"/>
          </a:xfrm>
          <a:prstGeom prst="rect">
            <a:avLst/>
          </a:prstGeom>
        </p:spPr>
        <p:txBody>
          <a:bodyPr vert="horz" lIns="0" tIns="45720" rIns="0" bIns="0" rtlCol="0" anchor="t" anchorCtr="0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Georgia" panose="02040502050405020303" pitchFamily="18" charset="0"/>
                <a:ea typeface="Roboto Slab" pitchFamily="2" charset="0"/>
                <a:cs typeface="+mj-cs"/>
              </a:defRPr>
            </a:lvl1pPr>
          </a:lstStyle>
          <a:p>
            <a:r>
              <a:rPr lang="en-US" sz="1300" dirty="0">
                <a:latin typeface="Avenir Book" panose="02000503020000020003" pitchFamily="2" charset="0"/>
              </a:rPr>
              <a:t>This work is from: “Computational investigation of ion incident angles and material erosion of micro-rough graphite and silicon carbide divertor surfaces” S. Abe et al., Phys. Plasmas </a:t>
            </a:r>
            <a:r>
              <a:rPr lang="en-US" sz="1300" b="0" dirty="0">
                <a:latin typeface="Avenir Book" panose="02000503020000020003" pitchFamily="2" charset="0"/>
              </a:rPr>
              <a:t>29</a:t>
            </a:r>
            <a:r>
              <a:rPr lang="en-US" sz="1300" dirty="0">
                <a:latin typeface="Avenir Book" panose="02000503020000020003" pitchFamily="2" charset="0"/>
              </a:rPr>
              <a:t>, 102503 (2022), APS Invited</a:t>
            </a:r>
            <a:endParaRPr lang="en-US" sz="1300" b="0" dirty="0">
              <a:latin typeface="Avenir Book" panose="0200050302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18E918-7BBC-B7B6-A695-5421AFD56ED9}"/>
              </a:ext>
            </a:extLst>
          </p:cNvPr>
          <p:cNvSpPr txBox="1"/>
          <p:nvPr/>
        </p:nvSpPr>
        <p:spPr>
          <a:xfrm>
            <a:off x="3686561" y="2663397"/>
            <a:ext cx="1428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400" dirty="0">
                <a:latin typeface="Avenir Book" panose="02000503020000020003" pitchFamily="2" charset="0"/>
                <a:ea typeface="Roboto" panose="02000000000000000000" pitchFamily="2" charset="0"/>
                <a:cs typeface="Arial" panose="020B0604020202020204" pitchFamily="34" charset="0"/>
                <a:hlinkClick r:id="rId3"/>
              </a:rPr>
              <a:t>sabe@pppl.gov</a:t>
            </a:r>
            <a:endParaRPr lang="en-US" altLang="ja-JP" sz="1400" dirty="0">
              <a:latin typeface="Avenir Book" panose="02000503020000020003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34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9"/>
    </mc:Choice>
    <mc:Fallback xmlns="">
      <p:transition spd="slow" advTm="221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2F1ECB-4337-AC49-92B6-63AC5FE14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3" y="0"/>
            <a:ext cx="8734761" cy="742950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Avenir Heavy" panose="02000503020000020003" pitchFamily="2" charset="0"/>
              </a:rPr>
              <a:t>Erosion and ion shadowed area were quantified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EB817E51-C846-4F94-965E-5B631D852E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4"/>
            <a:ext cx="342900" cy="246221"/>
          </a:xfrm>
        </p:spPr>
        <p:txBody>
          <a:bodyPr/>
          <a:lstStyle/>
          <a:p>
            <a:fld id="{D7DB8F76-31D0-8E48-9A33-E79BFE0EA87E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13D0B2-3C15-0992-74EB-CEB3674FE4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350" y="538324"/>
            <a:ext cx="4245521" cy="40668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2624FBA-622E-B961-A233-8D0ED4C632AB}"/>
              </a:ext>
            </a:extLst>
          </p:cNvPr>
          <p:cNvSpPr txBox="1"/>
          <p:nvPr/>
        </p:nvSpPr>
        <p:spPr>
          <a:xfrm>
            <a:off x="2564416" y="2914876"/>
            <a:ext cx="31587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6" indent="-285736">
              <a:buFont typeface="Arial" panose="020B0604020202020204" pitchFamily="34" charset="0"/>
              <a:buChar char="•"/>
              <a:tabLst>
                <a:tab pos="2449391" algn="l"/>
              </a:tabLst>
            </a:pPr>
            <a:r>
              <a:rPr lang="en-US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Large shadowed area in micro-valley</a:t>
            </a:r>
          </a:p>
          <a:p>
            <a:pPr marL="285736" indent="-285736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36" indent="-285736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Redeposition &lt;&lt; Erosion</a:t>
            </a:r>
          </a:p>
          <a:p>
            <a:pPr marL="285736" indent="-285736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Species redeposited at neighboring area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27DDD2-FB00-D966-2C2E-3D19DD85C1FB}"/>
              </a:ext>
            </a:extLst>
          </p:cNvPr>
          <p:cNvSpPr txBox="1"/>
          <p:nvPr/>
        </p:nvSpPr>
        <p:spPr>
          <a:xfrm>
            <a:off x="4043700" y="3561212"/>
            <a:ext cx="4956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~5%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B6058BD-7820-8CCC-9439-AA9B44D59161}"/>
              </a:ext>
            </a:extLst>
          </p:cNvPr>
          <p:cNvSpPr/>
          <p:nvPr/>
        </p:nvSpPr>
        <p:spPr>
          <a:xfrm>
            <a:off x="406404" y="579363"/>
            <a:ext cx="311775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B819C9-7993-EAA6-96C2-6F34F407C3B7}"/>
              </a:ext>
            </a:extLst>
          </p:cNvPr>
          <p:cNvSpPr/>
          <p:nvPr/>
        </p:nvSpPr>
        <p:spPr>
          <a:xfrm>
            <a:off x="2631112" y="573105"/>
            <a:ext cx="311775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572F7AC-1BFB-791C-EEE5-418A7D3459FE}"/>
              </a:ext>
            </a:extLst>
          </p:cNvPr>
          <p:cNvSpPr/>
          <p:nvPr/>
        </p:nvSpPr>
        <p:spPr>
          <a:xfrm>
            <a:off x="373961" y="2691937"/>
            <a:ext cx="311775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D2361B-2A7D-F269-120D-BC79682F7E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6122" y="1616437"/>
            <a:ext cx="2963917" cy="191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41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2F1ECB-4337-AC49-92B6-63AC5FE14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3" y="0"/>
            <a:ext cx="8734761" cy="742950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Avenir Heavy" panose="02000503020000020003" pitchFamily="2" charset="0"/>
              </a:rPr>
              <a:t>Erosion and ion shadowed area were quantified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EB817E51-C846-4F94-965E-5B631D852E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4"/>
            <a:ext cx="342900" cy="246221"/>
          </a:xfrm>
        </p:spPr>
        <p:txBody>
          <a:bodyPr/>
          <a:lstStyle/>
          <a:p>
            <a:fld id="{D7DB8F76-31D0-8E48-9A33-E79BFE0EA87E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13D0B2-3C15-0992-74EB-CEB3674FE4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350" y="538324"/>
            <a:ext cx="4245521" cy="40668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DB54E6-9202-FAC9-385A-9D92C75DFB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5272" y="644979"/>
            <a:ext cx="2480382" cy="18123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2B7455-8E60-69A8-42CB-0AA13BD8C3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9028" y="2458722"/>
            <a:ext cx="2416629" cy="1979513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29012C6C-F129-9ADE-DB6B-3DDAB24F45EA}"/>
              </a:ext>
            </a:extLst>
          </p:cNvPr>
          <p:cNvSpPr/>
          <p:nvPr/>
        </p:nvSpPr>
        <p:spPr>
          <a:xfrm>
            <a:off x="5318667" y="2139099"/>
            <a:ext cx="506185" cy="8653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903D17-8B26-23E2-637F-C2F28DC782CF}"/>
              </a:ext>
            </a:extLst>
          </p:cNvPr>
          <p:cNvSpPr txBox="1"/>
          <p:nvPr/>
        </p:nvSpPr>
        <p:spPr>
          <a:xfrm>
            <a:off x="6977230" y="434606"/>
            <a:ext cx="981854" cy="276999"/>
          </a:xfrm>
          <a:prstGeom prst="rect">
            <a:avLst/>
          </a:prstGeom>
          <a:solidFill>
            <a:srgbClr val="0432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Erosion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7979AA-668A-587F-C342-FD4F9344FBEA}"/>
              </a:ext>
            </a:extLst>
          </p:cNvPr>
          <p:cNvSpPr txBox="1"/>
          <p:nvPr/>
        </p:nvSpPr>
        <p:spPr>
          <a:xfrm>
            <a:off x="6490261" y="4455028"/>
            <a:ext cx="1955799" cy="276999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 Shadowed Area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624FBA-622E-B961-A233-8D0ED4C632AB}"/>
              </a:ext>
            </a:extLst>
          </p:cNvPr>
          <p:cNvSpPr txBox="1"/>
          <p:nvPr/>
        </p:nvSpPr>
        <p:spPr>
          <a:xfrm>
            <a:off x="2564416" y="2914876"/>
            <a:ext cx="31587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6" indent="-285736">
              <a:buFont typeface="Arial" panose="020B0604020202020204" pitchFamily="34" charset="0"/>
              <a:buChar char="•"/>
              <a:tabLst>
                <a:tab pos="2449391" algn="l"/>
              </a:tabLst>
            </a:pPr>
            <a:r>
              <a:rPr lang="en-US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Large shadowed area in micro-valley</a:t>
            </a:r>
          </a:p>
          <a:p>
            <a:pPr marL="285736" indent="-285736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36" indent="-285736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Redeposition &lt;&lt; Erosion</a:t>
            </a:r>
          </a:p>
          <a:p>
            <a:pPr marL="285736" indent="-285736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Species redeposited at neighboring area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27DDD2-FB00-D966-2C2E-3D19DD85C1FB}"/>
              </a:ext>
            </a:extLst>
          </p:cNvPr>
          <p:cNvSpPr txBox="1"/>
          <p:nvPr/>
        </p:nvSpPr>
        <p:spPr>
          <a:xfrm>
            <a:off x="4043700" y="3561212"/>
            <a:ext cx="4956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~5%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B6058BD-7820-8CCC-9439-AA9B44D59161}"/>
              </a:ext>
            </a:extLst>
          </p:cNvPr>
          <p:cNvSpPr/>
          <p:nvPr/>
        </p:nvSpPr>
        <p:spPr>
          <a:xfrm>
            <a:off x="406404" y="579363"/>
            <a:ext cx="311775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B819C9-7993-EAA6-96C2-6F34F407C3B7}"/>
              </a:ext>
            </a:extLst>
          </p:cNvPr>
          <p:cNvSpPr/>
          <p:nvPr/>
        </p:nvSpPr>
        <p:spPr>
          <a:xfrm>
            <a:off x="2631112" y="573105"/>
            <a:ext cx="311775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572F7AC-1BFB-791C-EEE5-418A7D3459FE}"/>
              </a:ext>
            </a:extLst>
          </p:cNvPr>
          <p:cNvSpPr/>
          <p:nvPr/>
        </p:nvSpPr>
        <p:spPr>
          <a:xfrm>
            <a:off x="373961" y="2691937"/>
            <a:ext cx="311775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BB27AA2-888B-00C6-53F0-F3A84B8927CB}"/>
              </a:ext>
            </a:extLst>
          </p:cNvPr>
          <p:cNvSpPr/>
          <p:nvPr/>
        </p:nvSpPr>
        <p:spPr>
          <a:xfrm>
            <a:off x="8056678" y="800061"/>
            <a:ext cx="311775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DC0E578-26C7-A987-E15B-B31D55FC19F2}"/>
              </a:ext>
            </a:extLst>
          </p:cNvPr>
          <p:cNvSpPr/>
          <p:nvPr/>
        </p:nvSpPr>
        <p:spPr>
          <a:xfrm>
            <a:off x="8134281" y="2606375"/>
            <a:ext cx="234168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680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2F1ECB-4337-AC49-92B6-63AC5FE14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3" y="0"/>
            <a:ext cx="8734761" cy="742950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Avenir Heavy" panose="02000503020000020003" pitchFamily="2" charset="0"/>
              </a:rPr>
              <a:t>Erosion and ion shadowed area were quantified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EB817E51-C846-4F94-965E-5B631D852E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4"/>
            <a:ext cx="342900" cy="246221"/>
          </a:xfrm>
        </p:spPr>
        <p:txBody>
          <a:bodyPr/>
          <a:lstStyle/>
          <a:p>
            <a:fld id="{D7DB8F76-31D0-8E48-9A33-E79BFE0EA87E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8E42DB-7830-F109-F3FD-01ACAA04B8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424" y="417178"/>
            <a:ext cx="4219258" cy="4309142"/>
          </a:xfrm>
          <a:prstGeom prst="rect">
            <a:avLst/>
          </a:prstGeom>
        </p:spPr>
      </p:pic>
      <p:pic>
        <p:nvPicPr>
          <p:cNvPr id="19" name="Picture 10" descr="D3D_logo_Revised.tif">
            <a:extLst>
              <a:ext uri="{FF2B5EF4-FFF2-40B4-BE49-F238E27FC236}">
                <a16:creationId xmlns:a16="http://schemas.microsoft.com/office/drawing/2014/main" id="{80FC8B36-F15B-171B-E00F-E4D6F3FB8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6208" y="50963"/>
            <a:ext cx="870063" cy="49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593329-A3FB-FF07-A563-969406F0064C}"/>
              </a:ext>
            </a:extLst>
          </p:cNvPr>
          <p:cNvSpPr/>
          <p:nvPr/>
        </p:nvSpPr>
        <p:spPr>
          <a:xfrm>
            <a:off x="2869228" y="545216"/>
            <a:ext cx="234168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8389812-8C90-6946-07AE-C489AA1F3D21}"/>
              </a:ext>
            </a:extLst>
          </p:cNvPr>
          <p:cNvSpPr/>
          <p:nvPr/>
        </p:nvSpPr>
        <p:spPr>
          <a:xfrm>
            <a:off x="688424" y="522076"/>
            <a:ext cx="234168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FAA1325-AB7F-3BF8-2C1F-3A44964D9B69}"/>
              </a:ext>
            </a:extLst>
          </p:cNvPr>
          <p:cNvSpPr/>
          <p:nvPr/>
        </p:nvSpPr>
        <p:spPr>
          <a:xfrm>
            <a:off x="658467" y="2867091"/>
            <a:ext cx="234168" cy="2063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08A8449-714E-E60D-71F0-5AE3843BB14E}"/>
              </a:ext>
            </a:extLst>
          </p:cNvPr>
          <p:cNvSpPr/>
          <p:nvPr/>
        </p:nvSpPr>
        <p:spPr>
          <a:xfrm>
            <a:off x="2869228" y="2867092"/>
            <a:ext cx="234168" cy="2063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586A21-B524-D3FA-1F21-6A26B5C632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7245" y="545214"/>
            <a:ext cx="2765103" cy="21152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0BB1AB-138F-8691-47A3-D10363AC11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9686" y="2678154"/>
            <a:ext cx="2765103" cy="211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587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67B21AF-9B69-69AD-5620-0F7DF1EB8C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9028" y="2464220"/>
            <a:ext cx="2416629" cy="19732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B19DE7-8D07-70AF-3B9E-E9DC4BCC2D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6577" y="643614"/>
            <a:ext cx="2479076" cy="181237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32F1ECB-4337-AC49-92B6-63AC5FE14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3" y="0"/>
            <a:ext cx="8734761" cy="742950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Avenir Heavy" panose="02000503020000020003" pitchFamily="2" charset="0"/>
              </a:rPr>
              <a:t>Erosion and ion shadowed area were quantified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EB817E51-C846-4F94-965E-5B631D852E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4"/>
            <a:ext cx="342900" cy="246221"/>
          </a:xfrm>
        </p:spPr>
        <p:txBody>
          <a:bodyPr/>
          <a:lstStyle/>
          <a:p>
            <a:fld id="{D7DB8F76-31D0-8E48-9A33-E79BFE0EA87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29012C6C-F129-9ADE-DB6B-3DDAB24F45EA}"/>
              </a:ext>
            </a:extLst>
          </p:cNvPr>
          <p:cNvSpPr/>
          <p:nvPr/>
        </p:nvSpPr>
        <p:spPr>
          <a:xfrm>
            <a:off x="5318667" y="2139099"/>
            <a:ext cx="506185" cy="8653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903D17-8B26-23E2-637F-C2F28DC782CF}"/>
              </a:ext>
            </a:extLst>
          </p:cNvPr>
          <p:cNvSpPr txBox="1"/>
          <p:nvPr/>
        </p:nvSpPr>
        <p:spPr>
          <a:xfrm>
            <a:off x="6977230" y="434606"/>
            <a:ext cx="981854" cy="276999"/>
          </a:xfrm>
          <a:prstGeom prst="rect">
            <a:avLst/>
          </a:prstGeom>
          <a:solidFill>
            <a:srgbClr val="0432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Erosion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7979AA-668A-587F-C342-FD4F9344FBEA}"/>
              </a:ext>
            </a:extLst>
          </p:cNvPr>
          <p:cNvSpPr txBox="1"/>
          <p:nvPr/>
        </p:nvSpPr>
        <p:spPr>
          <a:xfrm>
            <a:off x="6490261" y="4455028"/>
            <a:ext cx="1955799" cy="276999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 Shadowed Area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8E42DB-7830-F109-F3FD-01ACAA04B8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424" y="417178"/>
            <a:ext cx="4219258" cy="4309142"/>
          </a:xfrm>
          <a:prstGeom prst="rect">
            <a:avLst/>
          </a:prstGeom>
        </p:spPr>
      </p:pic>
      <p:pic>
        <p:nvPicPr>
          <p:cNvPr id="19" name="Picture 10" descr="D3D_logo_Revised.tif">
            <a:extLst>
              <a:ext uri="{FF2B5EF4-FFF2-40B4-BE49-F238E27FC236}">
                <a16:creationId xmlns:a16="http://schemas.microsoft.com/office/drawing/2014/main" id="{80FC8B36-F15B-171B-E00F-E4D6F3FB8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6208" y="50963"/>
            <a:ext cx="870063" cy="49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0631AA9-6119-8ED4-1C6C-BC865F6E35CA}"/>
              </a:ext>
            </a:extLst>
          </p:cNvPr>
          <p:cNvSpPr/>
          <p:nvPr/>
        </p:nvSpPr>
        <p:spPr>
          <a:xfrm>
            <a:off x="8129197" y="3800175"/>
            <a:ext cx="234168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B73925F-75A5-34E3-9221-C82716AB306E}"/>
              </a:ext>
            </a:extLst>
          </p:cNvPr>
          <p:cNvSpPr/>
          <p:nvPr/>
        </p:nvSpPr>
        <p:spPr>
          <a:xfrm>
            <a:off x="8129197" y="793913"/>
            <a:ext cx="234168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7593329-A3FB-FF07-A563-969406F0064C}"/>
              </a:ext>
            </a:extLst>
          </p:cNvPr>
          <p:cNvSpPr/>
          <p:nvPr/>
        </p:nvSpPr>
        <p:spPr>
          <a:xfrm>
            <a:off x="2869228" y="545216"/>
            <a:ext cx="234168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8389812-8C90-6946-07AE-C489AA1F3D21}"/>
              </a:ext>
            </a:extLst>
          </p:cNvPr>
          <p:cNvSpPr/>
          <p:nvPr/>
        </p:nvSpPr>
        <p:spPr>
          <a:xfrm>
            <a:off x="688424" y="522076"/>
            <a:ext cx="234168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FAA1325-AB7F-3BF8-2C1F-3A44964D9B69}"/>
              </a:ext>
            </a:extLst>
          </p:cNvPr>
          <p:cNvSpPr/>
          <p:nvPr/>
        </p:nvSpPr>
        <p:spPr>
          <a:xfrm>
            <a:off x="658467" y="2867091"/>
            <a:ext cx="234168" cy="2063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08A8449-714E-E60D-71F0-5AE3843BB14E}"/>
              </a:ext>
            </a:extLst>
          </p:cNvPr>
          <p:cNvSpPr/>
          <p:nvPr/>
        </p:nvSpPr>
        <p:spPr>
          <a:xfrm>
            <a:off x="2869228" y="2867092"/>
            <a:ext cx="234168" cy="2063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781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2F1ECB-4337-AC49-92B6-63AC5FE14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3" y="0"/>
            <a:ext cx="8734761" cy="742950"/>
          </a:xfrm>
        </p:spPr>
        <p:txBody>
          <a:bodyPr anchor="ctr">
            <a:normAutofit/>
          </a:bodyPr>
          <a:lstStyle/>
          <a:p>
            <a:r>
              <a:rPr lang="en-US" i="1" dirty="0" err="1">
                <a:latin typeface="Avenir Heavy" panose="02000503020000020003" pitchFamily="2" charset="0"/>
              </a:rPr>
              <a:t>R</a:t>
            </a:r>
            <a:r>
              <a:rPr lang="en-US" baseline="-25000" dirty="0" err="1">
                <a:latin typeface="Avenir Heavy" panose="02000503020000020003" pitchFamily="2" charset="0"/>
              </a:rPr>
              <a:t>rms</a:t>
            </a:r>
            <a:r>
              <a:rPr lang="en-US" dirty="0">
                <a:latin typeface="Avenir Heavy" panose="02000503020000020003" pitchFamily="2" charset="0"/>
              </a:rPr>
              <a:t> is NOT good parameter to explain PMI! SIAD is!!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EB817E51-C846-4F94-965E-5B631D852E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4"/>
            <a:ext cx="342900" cy="246221"/>
          </a:xfrm>
        </p:spPr>
        <p:txBody>
          <a:bodyPr/>
          <a:lstStyle/>
          <a:p>
            <a:fld id="{D7DB8F76-31D0-8E48-9A33-E79BFE0EA87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903D17-8B26-23E2-637F-C2F28DC782CF}"/>
              </a:ext>
            </a:extLst>
          </p:cNvPr>
          <p:cNvSpPr txBox="1"/>
          <p:nvPr/>
        </p:nvSpPr>
        <p:spPr>
          <a:xfrm>
            <a:off x="4160356" y="783281"/>
            <a:ext cx="981854" cy="276999"/>
          </a:xfrm>
          <a:prstGeom prst="rect">
            <a:avLst/>
          </a:prstGeom>
          <a:solidFill>
            <a:srgbClr val="0432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Erosion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7979AA-668A-587F-C342-FD4F9344FBEA}"/>
              </a:ext>
            </a:extLst>
          </p:cNvPr>
          <p:cNvSpPr txBox="1"/>
          <p:nvPr/>
        </p:nvSpPr>
        <p:spPr>
          <a:xfrm>
            <a:off x="773991" y="779814"/>
            <a:ext cx="1955799" cy="276999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 Shadowed Area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773D3B-A897-4B38-6999-B9997AFDB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81" y="1019953"/>
            <a:ext cx="2937659" cy="23987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361B46-507A-1266-8127-A9B0F08D8E01}"/>
              </a:ext>
            </a:extLst>
          </p:cNvPr>
          <p:cNvSpPr txBox="1"/>
          <p:nvPr/>
        </p:nvSpPr>
        <p:spPr>
          <a:xfrm>
            <a:off x="1029" y="3543427"/>
            <a:ext cx="3161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6" indent="-285736">
              <a:buFont typeface="Arial" panose="020B0604020202020204" pitchFamily="34" charset="0"/>
              <a:buChar char="•"/>
              <a:tabLst>
                <a:tab pos="2449391" algn="l"/>
              </a:tabLst>
            </a:pP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More roughness ≠</a:t>
            </a:r>
            <a:r>
              <a:rPr lang="ja-JP" altLang="en-US" sz="14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ja-JP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more shadow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E7170C-5A5F-53B9-E355-7852B705C0F6}"/>
              </a:ext>
            </a:extLst>
          </p:cNvPr>
          <p:cNvSpPr/>
          <p:nvPr/>
        </p:nvSpPr>
        <p:spPr>
          <a:xfrm>
            <a:off x="507269" y="4067841"/>
            <a:ext cx="4982607" cy="584775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venir Medium" panose="02000503020000020003" pitchFamily="2" charset="0"/>
              </a:rPr>
              <a:t>Go to </a:t>
            </a:r>
            <a:r>
              <a:rPr lang="en-US" sz="1600" b="1" dirty="0">
                <a:solidFill>
                  <a:schemeClr val="bg1"/>
                </a:solidFill>
                <a:latin typeface="Avenir Book" panose="02000503020000020003" pitchFamily="2" charset="0"/>
              </a:rPr>
              <a:t>next slide: </a:t>
            </a:r>
            <a:r>
              <a:rPr lang="en-US" sz="1600" b="1" dirty="0">
                <a:solidFill>
                  <a:schemeClr val="bg1"/>
                </a:solidFill>
                <a:latin typeface="Avenir Black" panose="02000503020000020003" pitchFamily="2" charset="0"/>
              </a:rPr>
              <a:t>SIAD (Surface Inclination Angle Distribution)</a:t>
            </a:r>
            <a:r>
              <a:rPr lang="en-US" sz="1600" b="1" dirty="0">
                <a:solidFill>
                  <a:schemeClr val="bg1"/>
                </a:solidFill>
                <a:latin typeface="Avenir Book" panose="02000503020000020003" pitchFamily="2" charset="0"/>
              </a:rPr>
              <a:t> is the best parameter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FA5464-8D17-F4C0-0420-D9F5102B0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0684" y="1023756"/>
            <a:ext cx="3051522" cy="23987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66E31C-46C1-30CC-A7E4-5254DCFC765C}"/>
              </a:ext>
            </a:extLst>
          </p:cNvPr>
          <p:cNvSpPr txBox="1"/>
          <p:nvPr/>
        </p:nvSpPr>
        <p:spPr>
          <a:xfrm>
            <a:off x="3024040" y="3543428"/>
            <a:ext cx="2937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6" indent="-285736">
              <a:buFont typeface="Arial" panose="020B0604020202020204" pitchFamily="34" charset="0"/>
              <a:buChar char="•"/>
              <a:tabLst>
                <a:tab pos="2449391" algn="l"/>
              </a:tabLst>
            </a:pP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More roughness ≠</a:t>
            </a:r>
            <a:r>
              <a:rPr lang="ja-JP" altLang="en-US" sz="14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ja-JP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less erosion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CAF1B9B-D11C-B409-240D-E06AE9D06A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6015" y="1209463"/>
            <a:ext cx="2827989" cy="22041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20D1341-41F8-934E-F6A5-22F30F307462}"/>
              </a:ext>
            </a:extLst>
          </p:cNvPr>
          <p:cNvSpPr txBox="1"/>
          <p:nvPr/>
        </p:nvSpPr>
        <p:spPr>
          <a:xfrm>
            <a:off x="6465541" y="3585700"/>
            <a:ext cx="2564439" cy="69249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tabLst>
                <a:tab pos="2449391" algn="l"/>
              </a:tabLst>
            </a:pPr>
            <a:r>
              <a:rPr lang="en-US" sz="13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Local incident ion angle (LIIA) </a:t>
            </a: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predicts the erosion (</a:t>
            </a:r>
            <a:r>
              <a:rPr lang="en-US" sz="13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75%</a:t>
            </a: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of smooth surface sputtering yield)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85710E-23D9-45D0-FA4F-3C717734F263}"/>
              </a:ext>
            </a:extLst>
          </p:cNvPr>
          <p:cNvSpPr txBox="1"/>
          <p:nvPr/>
        </p:nvSpPr>
        <p:spPr>
          <a:xfrm>
            <a:off x="5939485" y="4299516"/>
            <a:ext cx="3204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chemeClr val="accent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SIAD can be used to determine LIIA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3721313-14EF-EE13-69B7-BE2DA1CF49EA}"/>
              </a:ext>
            </a:extLst>
          </p:cNvPr>
          <p:cNvCxnSpPr/>
          <p:nvPr/>
        </p:nvCxnSpPr>
        <p:spPr>
          <a:xfrm>
            <a:off x="2998569" y="739149"/>
            <a:ext cx="0" cy="311205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ight Arrow 20">
            <a:extLst>
              <a:ext uri="{FF2B5EF4-FFF2-40B4-BE49-F238E27FC236}">
                <a16:creationId xmlns:a16="http://schemas.microsoft.com/office/drawing/2014/main" id="{47028360-8269-55E0-9120-8D82641C9A50}"/>
              </a:ext>
            </a:extLst>
          </p:cNvPr>
          <p:cNvSpPr/>
          <p:nvPr/>
        </p:nvSpPr>
        <p:spPr>
          <a:xfrm>
            <a:off x="5966321" y="1746424"/>
            <a:ext cx="269718" cy="927087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35F78B-938E-DFD9-4EBA-A9A6898D50A8}"/>
              </a:ext>
            </a:extLst>
          </p:cNvPr>
          <p:cNvSpPr txBox="1"/>
          <p:nvPr/>
        </p:nvSpPr>
        <p:spPr>
          <a:xfrm>
            <a:off x="6659773" y="1032948"/>
            <a:ext cx="2472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chemeClr val="accent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Database sputtering yield</a:t>
            </a:r>
          </a:p>
        </p:txBody>
      </p:sp>
      <p:pic>
        <p:nvPicPr>
          <p:cNvPr id="24" name="Picture 10" descr="D3D_logo_Revised.tif">
            <a:extLst>
              <a:ext uri="{FF2B5EF4-FFF2-40B4-BE49-F238E27FC236}">
                <a16:creationId xmlns:a16="http://schemas.microsoft.com/office/drawing/2014/main" id="{45800344-E896-14F6-6C74-C389A2C64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6208" y="50963"/>
            <a:ext cx="870063" cy="49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6F9CB78-F3C7-D0FD-1C91-9AED0CB95F52}"/>
              </a:ext>
            </a:extLst>
          </p:cNvPr>
          <p:cNvSpPr txBox="1"/>
          <p:nvPr/>
        </p:nvSpPr>
        <p:spPr>
          <a:xfrm>
            <a:off x="6841564" y="608557"/>
            <a:ext cx="218841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900" dirty="0">
                <a:latin typeface="Avenir Book" panose="02000503020000020003" pitchFamily="2" charset="0"/>
              </a:rPr>
              <a:t>Behrisch, Eckstein, “Sputtering by Particle Bombardment“ (2007)</a:t>
            </a:r>
          </a:p>
          <a:p>
            <a:pPr algn="r"/>
            <a:r>
              <a:rPr lang="de-DE" sz="900" dirty="0" err="1">
                <a:latin typeface="Avenir Book" panose="02000503020000020003" pitchFamily="2" charset="0"/>
              </a:rPr>
              <a:t>Bringuir</a:t>
            </a:r>
            <a:r>
              <a:rPr lang="de-DE" sz="900" dirty="0">
                <a:latin typeface="Avenir Book" panose="02000503020000020003" pitchFamily="2" charset="0"/>
              </a:rPr>
              <a:t> NME (2019)</a:t>
            </a:r>
            <a:endParaRPr lang="en-US" sz="900" dirty="0">
              <a:latin typeface="Avenir Book" panose="02000503020000020003" pitchFamily="2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50DDD33-2934-43DA-9EAC-DB0ED6DCBB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617" t="58829" r="53637" b="26987"/>
          <a:stretch/>
        </p:blipFill>
        <p:spPr>
          <a:xfrm>
            <a:off x="653131" y="1283702"/>
            <a:ext cx="846666" cy="3402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62E3B13-5DD5-3B03-D23F-612A497BD332}"/>
              </a:ext>
            </a:extLst>
          </p:cNvPr>
          <p:cNvSpPr/>
          <p:nvPr/>
        </p:nvSpPr>
        <p:spPr>
          <a:xfrm>
            <a:off x="5538348" y="2319101"/>
            <a:ext cx="234168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9725BC1-045E-3510-49F4-A21C6F97E83F}"/>
              </a:ext>
            </a:extLst>
          </p:cNvPr>
          <p:cNvSpPr/>
          <p:nvPr/>
        </p:nvSpPr>
        <p:spPr>
          <a:xfrm>
            <a:off x="5538348" y="2696894"/>
            <a:ext cx="234168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69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3963B-DBA8-6438-C899-FDC4A5BE5512}"/>
              </a:ext>
            </a:extLst>
          </p:cNvPr>
          <p:cNvSpPr txBox="1"/>
          <p:nvPr/>
        </p:nvSpPr>
        <p:spPr>
          <a:xfrm>
            <a:off x="6968728" y="3568651"/>
            <a:ext cx="1804143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chemeClr val="accent2"/>
                </a:solidFill>
                <a:latin typeface="Avenir Book" panose="02000503020000020003" pitchFamily="2" charset="0"/>
                <a:ea typeface="Roboto" panose="02000000000000000000" pitchFamily="2" charset="0"/>
                <a:cs typeface="Arial" panose="020B0604020202020204" pitchFamily="34" charset="0"/>
              </a:rPr>
              <a:t>Incident ion: D</a:t>
            </a:r>
            <a:r>
              <a:rPr lang="en-US" sz="1600" b="1" baseline="30000" dirty="0">
                <a:solidFill>
                  <a:schemeClr val="accent2"/>
                </a:solidFill>
                <a:latin typeface="Avenir Book" panose="02000503020000020003" pitchFamily="2" charset="0"/>
                <a:ea typeface="Roboto" panose="02000000000000000000" pitchFamily="2" charset="0"/>
                <a:cs typeface="Arial" panose="020B0604020202020204" pitchFamily="34" charset="0"/>
              </a:rPr>
              <a:t>+</a:t>
            </a:r>
          </a:p>
          <a:p>
            <a:pPr algn="l"/>
            <a:r>
              <a:rPr lang="en-US" sz="1600" b="1" i="1" dirty="0" err="1">
                <a:solidFill>
                  <a:schemeClr val="accent2"/>
                </a:solidFill>
                <a:latin typeface="Avenir Book" panose="02000503020000020003" pitchFamily="2" charset="0"/>
                <a:ea typeface="Roboto" panose="02000000000000000000" pitchFamily="2" charset="0"/>
                <a:cs typeface="Arial" panose="020B0604020202020204" pitchFamily="34" charset="0"/>
              </a:rPr>
              <a:t>T</a:t>
            </a:r>
            <a:r>
              <a:rPr lang="en-US" sz="1600" b="1" baseline="-25000" dirty="0" err="1">
                <a:solidFill>
                  <a:schemeClr val="accent2"/>
                </a:solidFill>
                <a:latin typeface="Avenir Book" panose="02000503020000020003" pitchFamily="2" charset="0"/>
                <a:ea typeface="Roboto" panose="02000000000000000000" pitchFamily="2" charset="0"/>
                <a:cs typeface="Arial" panose="020B0604020202020204" pitchFamily="34" charset="0"/>
              </a:rPr>
              <a:t>e</a:t>
            </a:r>
            <a:r>
              <a:rPr lang="en-US" sz="1600" b="1" dirty="0">
                <a:solidFill>
                  <a:schemeClr val="accent2"/>
                </a:solidFill>
                <a:latin typeface="Avenir Book" panose="02000503020000020003" pitchFamily="2" charset="0"/>
                <a:ea typeface="Roboto" panose="02000000000000000000" pitchFamily="2" charset="0"/>
                <a:cs typeface="Arial" panose="020B0604020202020204" pitchFamily="34" charset="0"/>
              </a:rPr>
              <a:t> = 10-30 eV</a:t>
            </a:r>
          </a:p>
          <a:p>
            <a:pPr algn="l"/>
            <a:r>
              <a:rPr lang="en-US" sz="1600" b="1" i="1" dirty="0">
                <a:solidFill>
                  <a:schemeClr val="accent2"/>
                </a:solidFill>
                <a:latin typeface="Avenir Book" panose="02000503020000020003" pitchFamily="2" charset="0"/>
                <a:ea typeface="Roboto" panose="02000000000000000000" pitchFamily="2" charset="0"/>
                <a:cs typeface="Arial" panose="020B0604020202020204" pitchFamily="34" charset="0"/>
              </a:rPr>
              <a:t>n</a:t>
            </a:r>
            <a:r>
              <a:rPr lang="en-US" sz="1600" b="1" baseline="-25000" dirty="0">
                <a:solidFill>
                  <a:schemeClr val="accent2"/>
                </a:solidFill>
                <a:latin typeface="Avenir Book" panose="02000503020000020003" pitchFamily="2" charset="0"/>
                <a:ea typeface="Roboto" panose="02000000000000000000" pitchFamily="2" charset="0"/>
                <a:cs typeface="Arial" panose="020B0604020202020204" pitchFamily="34" charset="0"/>
              </a:rPr>
              <a:t>e</a:t>
            </a:r>
            <a:r>
              <a:rPr lang="en-US" sz="1600" b="1" dirty="0">
                <a:solidFill>
                  <a:schemeClr val="accent2"/>
                </a:solidFill>
                <a:latin typeface="Avenir Book" panose="02000503020000020003" pitchFamily="2" charset="0"/>
                <a:ea typeface="Roboto" panose="02000000000000000000" pitchFamily="2" charset="0"/>
                <a:cs typeface="Arial" panose="020B0604020202020204" pitchFamily="34" charset="0"/>
              </a:rPr>
              <a:t> = 10</a:t>
            </a:r>
            <a:r>
              <a:rPr lang="en-US" sz="1600" b="1" baseline="30000" dirty="0">
                <a:solidFill>
                  <a:schemeClr val="accent2"/>
                </a:solidFill>
                <a:latin typeface="Avenir Book" panose="02000503020000020003" pitchFamily="2" charset="0"/>
                <a:ea typeface="Roboto" panose="02000000000000000000" pitchFamily="2" charset="0"/>
                <a:cs typeface="Arial" panose="020B0604020202020204" pitchFamily="34" charset="0"/>
              </a:rPr>
              <a:t>19</a:t>
            </a:r>
            <a:r>
              <a:rPr lang="en-US" sz="1600" b="1" dirty="0">
                <a:solidFill>
                  <a:schemeClr val="accent2"/>
                </a:solidFill>
                <a:latin typeface="Avenir Book" panose="02000503020000020003" pitchFamily="2" charset="0"/>
                <a:ea typeface="Roboto" panose="02000000000000000000" pitchFamily="2" charset="0"/>
                <a:cs typeface="Arial" panose="020B0604020202020204" pitchFamily="34" charset="0"/>
              </a:rPr>
              <a:t>-10</a:t>
            </a:r>
            <a:r>
              <a:rPr lang="en-US" sz="1600" b="1" baseline="30000" dirty="0">
                <a:solidFill>
                  <a:schemeClr val="accent2"/>
                </a:solidFill>
                <a:latin typeface="Avenir Book" panose="02000503020000020003" pitchFamily="2" charset="0"/>
                <a:ea typeface="Roboto" panose="02000000000000000000" pitchFamily="2" charset="0"/>
                <a:cs typeface="Arial" panose="020B0604020202020204" pitchFamily="34" charset="0"/>
              </a:rPr>
              <a:t>20</a:t>
            </a:r>
            <a:r>
              <a:rPr lang="en-US" sz="1600" b="1" dirty="0">
                <a:solidFill>
                  <a:schemeClr val="accent2"/>
                </a:solidFill>
                <a:latin typeface="Avenir Book" panose="02000503020000020003" pitchFamily="2" charset="0"/>
                <a:ea typeface="Roboto" panose="02000000000000000000" pitchFamily="2" charset="0"/>
                <a:cs typeface="Arial" panose="020B0604020202020204" pitchFamily="34" charset="0"/>
              </a:rPr>
              <a:t> m</a:t>
            </a:r>
            <a:r>
              <a:rPr lang="en-US" sz="1600" b="1" baseline="30000" dirty="0">
                <a:solidFill>
                  <a:schemeClr val="accent2"/>
                </a:solidFill>
                <a:latin typeface="Avenir Book" panose="02000503020000020003" pitchFamily="2" charset="0"/>
                <a:ea typeface="Roboto" panose="02000000000000000000" pitchFamily="2" charset="0"/>
                <a:cs typeface="Arial" panose="020B0604020202020204" pitchFamily="34" charset="0"/>
              </a:rPr>
              <a:t>-3</a:t>
            </a:r>
          </a:p>
          <a:p>
            <a:pPr algn="l"/>
            <a:r>
              <a:rPr lang="en-US" sz="1600" b="1" i="1" dirty="0">
                <a:solidFill>
                  <a:schemeClr val="accent2"/>
                </a:solidFill>
                <a:latin typeface="Avenir Book" panose="02000503020000020003" pitchFamily="2" charset="0"/>
                <a:ea typeface="Roboto" panose="02000000000000000000" pitchFamily="2" charset="0"/>
                <a:cs typeface="Arial" panose="020B0604020202020204" pitchFamily="34" charset="0"/>
              </a:rPr>
              <a:t>B</a:t>
            </a:r>
            <a:r>
              <a:rPr lang="en-US" sz="1600" b="1" dirty="0">
                <a:solidFill>
                  <a:schemeClr val="accent2"/>
                </a:solidFill>
                <a:latin typeface="Avenir Book" panose="02000503020000020003" pitchFamily="2" charset="0"/>
                <a:ea typeface="Roboto" panose="02000000000000000000" pitchFamily="2" charset="0"/>
                <a:cs typeface="Arial" panose="020B0604020202020204" pitchFamily="34" charset="0"/>
              </a:rPr>
              <a:t> = 1-5 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32F1ECB-4337-AC49-92B6-63AC5FE14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8015704" cy="742950"/>
          </a:xfrm>
        </p:spPr>
        <p:txBody>
          <a:bodyPr anchor="t">
            <a:normAutofit fontScale="90000"/>
          </a:bodyPr>
          <a:lstStyle/>
          <a:p>
            <a:pPr marL="1546148" indent="-1538210"/>
            <a:r>
              <a:rPr lang="en-US" dirty="0">
                <a:latin typeface="Avenir Heavy" panose="02000503020000020003" pitchFamily="2" charset="0"/>
              </a:rPr>
              <a:t>Takeaway2: General results were found for erosion and redeposition predictions on any divertor surfaces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EB817E51-C846-4F94-965E-5B631D852E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4"/>
            <a:ext cx="342900" cy="246221"/>
          </a:xfrm>
        </p:spPr>
        <p:txBody>
          <a:bodyPr/>
          <a:lstStyle/>
          <a:p>
            <a:fld id="{D7DB8F76-31D0-8E48-9A33-E79BFE0EA87E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71E77A57-7326-C49F-BF08-DF76EA3FC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347" y="1251178"/>
            <a:ext cx="6237509" cy="255440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8634B7E1-16D4-2A16-52A5-B3B586B68A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5301" y="1743081"/>
            <a:ext cx="1955800" cy="142240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4FBD0801-9E06-E60C-F626-FE913D6B3C8D}"/>
              </a:ext>
            </a:extLst>
          </p:cNvPr>
          <p:cNvSpPr txBox="1"/>
          <p:nvPr/>
        </p:nvSpPr>
        <p:spPr>
          <a:xfrm>
            <a:off x="1393954" y="4214983"/>
            <a:ext cx="9818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Erosion</a:t>
            </a:r>
            <a:endParaRPr lang="en-US" sz="16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A79EA54-AED6-CBD3-B514-0D3D14349022}"/>
              </a:ext>
            </a:extLst>
          </p:cNvPr>
          <p:cNvSpPr txBox="1"/>
          <p:nvPr/>
        </p:nvSpPr>
        <p:spPr>
          <a:xfrm>
            <a:off x="4062703" y="943406"/>
            <a:ext cx="1955799" cy="307777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 Shadowed Area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201532A-F9EB-0BA1-7BF0-3669C1C979DD}"/>
              </a:ext>
            </a:extLst>
          </p:cNvPr>
          <p:cNvSpPr txBox="1"/>
          <p:nvPr/>
        </p:nvSpPr>
        <p:spPr>
          <a:xfrm>
            <a:off x="708948" y="943404"/>
            <a:ext cx="2323627" cy="307777"/>
          </a:xfrm>
          <a:prstGeom prst="rect">
            <a:avLst/>
          </a:prstGeom>
          <a:solidFill>
            <a:srgbClr val="445256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Incident Ion Angle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F42B5D2-7883-49A0-F5B3-03D6E04ED474}"/>
              </a:ext>
            </a:extLst>
          </p:cNvPr>
          <p:cNvSpPr txBox="1"/>
          <p:nvPr/>
        </p:nvSpPr>
        <p:spPr>
          <a:xfrm>
            <a:off x="3739221" y="4107264"/>
            <a:ext cx="24793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Impurity Redeposition </a:t>
            </a:r>
          </a:p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Tritium Trapping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CA9023F-D061-CF6A-9165-E439450A94D8}"/>
              </a:ext>
            </a:extLst>
          </p:cNvPr>
          <p:cNvSpPr txBox="1"/>
          <p:nvPr/>
        </p:nvSpPr>
        <p:spPr>
          <a:xfrm>
            <a:off x="4489424" y="3831017"/>
            <a:ext cx="1074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To predict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943C01C-BA82-656E-A619-C7B4D1D0D3A6}"/>
              </a:ext>
            </a:extLst>
          </p:cNvPr>
          <p:cNvSpPr txBox="1"/>
          <p:nvPr/>
        </p:nvSpPr>
        <p:spPr>
          <a:xfrm>
            <a:off x="1350032" y="3937983"/>
            <a:ext cx="1074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To predict</a:t>
            </a:r>
          </a:p>
        </p:txBody>
      </p:sp>
      <p:pic>
        <p:nvPicPr>
          <p:cNvPr id="83" name="Picture 10" descr="D3D_logo_Revised.tif">
            <a:extLst>
              <a:ext uri="{FF2B5EF4-FFF2-40B4-BE49-F238E27FC236}">
                <a16:creationId xmlns:a16="http://schemas.microsoft.com/office/drawing/2014/main" id="{13724B64-0117-07FD-EF7B-0DFE10595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6208" y="50963"/>
            <a:ext cx="870063" cy="49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99C8CB5F-F8A4-9048-CD1E-E33A4BB94FA7}"/>
              </a:ext>
            </a:extLst>
          </p:cNvPr>
          <p:cNvSpPr txBox="1"/>
          <p:nvPr/>
        </p:nvSpPr>
        <p:spPr>
          <a:xfrm>
            <a:off x="6879361" y="1102675"/>
            <a:ext cx="1955799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Surface Inclination Angle </a:t>
            </a:r>
            <a:r>
              <a:rPr lang="el-GR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endParaRPr lang="en-US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DFFE528-C537-BA99-59A9-04DE536EF031}"/>
              </a:ext>
            </a:extLst>
          </p:cNvPr>
          <p:cNvSpPr txBox="1"/>
          <p:nvPr/>
        </p:nvSpPr>
        <p:spPr>
          <a:xfrm>
            <a:off x="7232725" y="864637"/>
            <a:ext cx="1249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Key parameter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F959AF9-A19F-2DF6-D753-DC2BE9F63A2B}"/>
              </a:ext>
            </a:extLst>
          </p:cNvPr>
          <p:cNvSpPr txBox="1"/>
          <p:nvPr/>
        </p:nvSpPr>
        <p:spPr>
          <a:xfrm>
            <a:off x="6380981" y="1484423"/>
            <a:ext cx="8348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Local incident ion angle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3350C488-381F-DF02-8D95-C2E456D022DA}"/>
              </a:ext>
            </a:extLst>
          </p:cNvPr>
          <p:cNvCxnSpPr/>
          <p:nvPr/>
        </p:nvCxnSpPr>
        <p:spPr>
          <a:xfrm>
            <a:off x="7063390" y="1981198"/>
            <a:ext cx="82476" cy="8247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8A6EB669-8E34-D356-BC18-B2AE8CAC7375}"/>
              </a:ext>
            </a:extLst>
          </p:cNvPr>
          <p:cNvCxnSpPr>
            <a:cxnSpLocks/>
          </p:cNvCxnSpPr>
          <p:nvPr/>
        </p:nvCxnSpPr>
        <p:spPr>
          <a:xfrm flipV="1">
            <a:off x="7534370" y="1667142"/>
            <a:ext cx="0" cy="2794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Rectangle 107">
            <a:extLst>
              <a:ext uri="{FF2B5EF4-FFF2-40B4-BE49-F238E27FC236}">
                <a16:creationId xmlns:a16="http://schemas.microsoft.com/office/drawing/2014/main" id="{3171ED07-DD03-5B86-58F5-34B6D1921B33}"/>
              </a:ext>
            </a:extLst>
          </p:cNvPr>
          <p:cNvSpPr/>
          <p:nvPr/>
        </p:nvSpPr>
        <p:spPr>
          <a:xfrm>
            <a:off x="8339671" y="1806858"/>
            <a:ext cx="419659" cy="3552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095D717-985A-2284-7EA9-053888714221}"/>
              </a:ext>
            </a:extLst>
          </p:cNvPr>
          <p:cNvSpPr txBox="1"/>
          <p:nvPr/>
        </p:nvSpPr>
        <p:spPr>
          <a:xfrm>
            <a:off x="8023593" y="1565698"/>
            <a:ext cx="11518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5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Cupak</a:t>
            </a:r>
            <a:r>
              <a:rPr lang="en-US" sz="105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2021 Appl. Surf. Sci.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DD36B81B-FCB1-BB2F-3503-0FA9346AE367}"/>
              </a:ext>
            </a:extLst>
          </p:cNvPr>
          <p:cNvSpPr/>
          <p:nvPr/>
        </p:nvSpPr>
        <p:spPr>
          <a:xfrm>
            <a:off x="3852873" y="1407263"/>
            <a:ext cx="419659" cy="3552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161D7616-1408-1407-AFF6-8F3568A45985}"/>
              </a:ext>
            </a:extLst>
          </p:cNvPr>
          <p:cNvSpPr/>
          <p:nvPr/>
        </p:nvSpPr>
        <p:spPr>
          <a:xfrm>
            <a:off x="2625412" y="1428450"/>
            <a:ext cx="419659" cy="3552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81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73C474-B1C0-D348-873C-7137F518B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>
                <a:solidFill>
                  <a:schemeClr val="accent2"/>
                </a:solidFill>
                <a:latin typeface="Avenir Heavy" panose="02000503020000020003" pitchFamily="2" charset="0"/>
              </a:rPr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B2397A-8939-1D4E-AE6F-43C58CCAEF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43828" y="4692435"/>
            <a:ext cx="257175" cy="400110"/>
          </a:xfrm>
        </p:spPr>
        <p:txBody>
          <a:bodyPr/>
          <a:lstStyle/>
          <a:p>
            <a:fld id="{D7DB8F76-31D0-8E48-9A33-E79BFE0EA87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92AE41-A210-4871-9AD3-5F1987C4F8D0}"/>
              </a:ext>
            </a:extLst>
          </p:cNvPr>
          <p:cNvSpPr txBox="1"/>
          <p:nvPr/>
        </p:nvSpPr>
        <p:spPr>
          <a:xfrm>
            <a:off x="381000" y="3871700"/>
            <a:ext cx="8572500" cy="1220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200" dirty="0">
                <a:latin typeface="Avenir Medium" panose="02000503020000020003" pitchFamily="2" charset="0"/>
                <a:ea typeface="Yu Mincho" panose="02020400000000000000" pitchFamily="18" charset="-128"/>
                <a:cs typeface="Arial" panose="020B0604020202020204" pitchFamily="34" charset="0"/>
              </a:rPr>
              <a:t>Acknowledgements: </a:t>
            </a:r>
            <a:r>
              <a:rPr lang="en-US" sz="1200" dirty="0" err="1">
                <a:latin typeface="Avenir Medium" panose="02000503020000020003" pitchFamily="2" charset="0"/>
                <a:ea typeface="Yu Mincho" panose="02020400000000000000" pitchFamily="18" charset="-128"/>
                <a:cs typeface="Arial" panose="020B0604020202020204" pitchFamily="34" charset="0"/>
              </a:rPr>
              <a:t>Ane</a:t>
            </a:r>
            <a:r>
              <a:rPr lang="en-US" sz="1200" dirty="0">
                <a:latin typeface="Avenir Medium" panose="02000503020000020003" pitchFamily="2" charset="0"/>
                <a:ea typeface="Yu Mincho" panose="02020400000000000000" pitchFamily="18" charset="-128"/>
                <a:cs typeface="Arial" panose="020B0604020202020204" pitchFamily="34" charset="0"/>
              </a:rPr>
              <a:t> Lasa, Jonathan Coburn, Christopher P. </a:t>
            </a:r>
            <a:r>
              <a:rPr lang="en-US" sz="1200" dirty="0" err="1">
                <a:latin typeface="Avenir Medium" panose="02000503020000020003" pitchFamily="2" charset="0"/>
                <a:ea typeface="Yu Mincho" panose="02020400000000000000" pitchFamily="18" charset="-128"/>
                <a:cs typeface="Arial" panose="020B0604020202020204" pitchFamily="34" charset="0"/>
              </a:rPr>
              <a:t>Chrobak</a:t>
            </a:r>
            <a:r>
              <a:rPr lang="en-US" sz="1200" dirty="0">
                <a:latin typeface="Avenir Medium" panose="02000503020000020003" pitchFamily="2" charset="0"/>
                <a:ea typeface="Yu Mincho" panose="02020400000000000000" pitchFamily="18" charset="-128"/>
                <a:cs typeface="Arial" panose="020B0604020202020204" pitchFamily="34" charset="0"/>
              </a:rPr>
              <a:t>, Jerome </a:t>
            </a:r>
            <a:r>
              <a:rPr lang="en-US" sz="1200" dirty="0" err="1">
                <a:latin typeface="Avenir Medium" panose="02000503020000020003" pitchFamily="2" charset="0"/>
                <a:ea typeface="Yu Mincho" panose="02020400000000000000" pitchFamily="18" charset="-128"/>
                <a:cs typeface="Arial" panose="020B0604020202020204" pitchFamily="34" charset="0"/>
              </a:rPr>
              <a:t>Guterl</a:t>
            </a:r>
            <a:r>
              <a:rPr lang="en-US" sz="1200" dirty="0">
                <a:latin typeface="Avenir Medium" panose="02000503020000020003" pitchFamily="2" charset="0"/>
                <a:ea typeface="Yu Mincho" panose="02020400000000000000" pitchFamily="18" charset="-128"/>
                <a:cs typeface="Arial" panose="020B0604020202020204" pitchFamily="34" charset="0"/>
              </a:rPr>
              <a:t>, Igor </a:t>
            </a:r>
            <a:r>
              <a:rPr lang="en-US" sz="1200" dirty="0" err="1">
                <a:latin typeface="Avenir Medium" panose="02000503020000020003" pitchFamily="2" charset="0"/>
                <a:ea typeface="Yu Mincho" panose="02020400000000000000" pitchFamily="18" charset="-128"/>
                <a:cs typeface="Arial" panose="020B0604020202020204" pitchFamily="34" charset="0"/>
              </a:rPr>
              <a:t>Bykov</a:t>
            </a:r>
            <a:r>
              <a:rPr lang="en-US" sz="1200" dirty="0">
                <a:latin typeface="Avenir Medium" panose="02000503020000020003" pitchFamily="2" charset="0"/>
                <a:ea typeface="Yu Mincho" panose="02020400000000000000" pitchFamily="18" charset="-128"/>
                <a:cs typeface="Arial" panose="020B0604020202020204" pitchFamily="34" charset="0"/>
              </a:rPr>
              <a:t>, Eduardo Marin, Arturo </a:t>
            </a:r>
            <a:r>
              <a:rPr lang="en-US" sz="1200" dirty="0" err="1">
                <a:latin typeface="Avenir Medium" panose="02000503020000020003" pitchFamily="2" charset="0"/>
                <a:ea typeface="Yu Mincho" panose="02020400000000000000" pitchFamily="18" charset="-128"/>
                <a:cs typeface="Arial" panose="020B0604020202020204" pitchFamily="34" charset="0"/>
              </a:rPr>
              <a:t>Domingues</a:t>
            </a:r>
            <a:r>
              <a:rPr lang="en-US" sz="1200" dirty="0">
                <a:latin typeface="Avenir Medium" panose="02000503020000020003" pitchFamily="2" charset="0"/>
                <a:ea typeface="Yu Mincho" panose="02020400000000000000" pitchFamily="18" charset="-128"/>
                <a:cs typeface="Arial" panose="020B0604020202020204" pitchFamily="34" charset="0"/>
              </a:rPr>
              <a:t>, DeeDee Ortiz, </a:t>
            </a:r>
            <a:r>
              <a:rPr lang="en-US" sz="1200" dirty="0" err="1">
                <a:latin typeface="Avenir Medium" panose="02000503020000020003" pitchFamily="2" charset="0"/>
                <a:ea typeface="Yu Mincho" panose="02020400000000000000" pitchFamily="18" charset="-128"/>
                <a:cs typeface="Arial" panose="020B0604020202020204" pitchFamily="34" charset="0"/>
              </a:rPr>
              <a:t>Koel</a:t>
            </a:r>
            <a:r>
              <a:rPr lang="en-US" sz="1200" dirty="0">
                <a:latin typeface="Avenir Medium" panose="02000503020000020003" pitchFamily="2" charset="0"/>
                <a:ea typeface="Yu Mincho" panose="02020400000000000000" pitchFamily="18" charset="-128"/>
                <a:cs typeface="Arial" panose="020B0604020202020204" pitchFamily="34" charset="0"/>
              </a:rPr>
              <a:t> (PU) group</a:t>
            </a:r>
          </a:p>
          <a:p>
            <a:pPr>
              <a:spcAft>
                <a:spcPts val="800"/>
              </a:spcAft>
            </a:pPr>
            <a:r>
              <a:rPr lang="en-US" sz="1200" dirty="0">
                <a:latin typeface="Avenir Medium" panose="02000503020000020003" pitchFamily="2" charset="0"/>
                <a:ea typeface="Yu Mincho" panose="02020400000000000000" pitchFamily="18" charset="-128"/>
                <a:cs typeface="Arial" panose="020B0604020202020204" pitchFamily="34" charset="0"/>
              </a:rPr>
              <a:t>This work is supported by U.S. DOE under DE-AC02-09CH11466, DE-FC02–04ER54698, DE-AC02-09CH11466, and Princeton’s High Meadows Environmental Institute</a:t>
            </a:r>
          </a:p>
          <a:p>
            <a:pPr>
              <a:spcAft>
                <a:spcPts val="800"/>
              </a:spcAft>
            </a:pPr>
            <a:endParaRPr lang="en-US" sz="1200" dirty="0">
              <a:latin typeface="Avenir Medium" panose="02000503020000020003" pitchFamily="2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97888A-44D6-E341-AAB8-0B2A444C0618}"/>
              </a:ext>
            </a:extLst>
          </p:cNvPr>
          <p:cNvSpPr txBox="1"/>
          <p:nvPr/>
        </p:nvSpPr>
        <p:spPr>
          <a:xfrm>
            <a:off x="478991" y="1104714"/>
            <a:ext cx="793387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36" indent="-285736">
              <a:buFont typeface="Arial" panose="020B0604020202020204" pitchFamily="34" charset="0"/>
              <a:buChar char="•"/>
              <a:tabLst>
                <a:tab pos="798473" algn="l"/>
              </a:tabLst>
            </a:pPr>
            <a:r>
              <a:rPr lang="en-US" altLang="en-US" sz="1600" b="1" dirty="0">
                <a:solidFill>
                  <a:schemeClr val="accent2"/>
                </a:solidFill>
                <a:latin typeface="Avenir Book" panose="02000503020000020003" pitchFamily="2" charset="0"/>
              </a:rPr>
              <a:t>The Surface Inclination Angle Distribution (SIAD) is the key parameter to predict the Local Incident Ion Angle (LIIA) and ion shadowed area on rough surfaces.</a:t>
            </a:r>
          </a:p>
          <a:p>
            <a:pPr marL="285736" indent="-285736">
              <a:buFont typeface="Arial" panose="020B0604020202020204" pitchFamily="34" charset="0"/>
              <a:buChar char="•"/>
              <a:tabLst>
                <a:tab pos="798473" algn="l"/>
              </a:tabLst>
            </a:pPr>
            <a:endParaRPr lang="en-US" altLang="en-US" sz="1600" b="1" dirty="0">
              <a:solidFill>
                <a:schemeClr val="accent2"/>
              </a:solidFill>
              <a:latin typeface="Avenir Book" panose="02000503020000020003" pitchFamily="2" charset="0"/>
            </a:endParaRPr>
          </a:p>
          <a:p>
            <a:pPr marL="285736" indent="-285736">
              <a:buFont typeface="Arial" panose="020B0604020202020204" pitchFamily="34" charset="0"/>
              <a:buChar char="•"/>
              <a:tabLst>
                <a:tab pos="798473" algn="l"/>
              </a:tabLst>
            </a:pPr>
            <a:r>
              <a:rPr lang="en-US" altLang="en-US" sz="1600" b="1" dirty="0">
                <a:solidFill>
                  <a:schemeClr val="accent2"/>
                </a:solidFill>
                <a:latin typeface="Avenir Book" panose="02000503020000020003" pitchFamily="2" charset="0"/>
              </a:rPr>
              <a:t>Using LIIA and sputtering yield data of a flat surface, we can predict the erosion of rough surfaces.</a:t>
            </a:r>
          </a:p>
          <a:p>
            <a:pPr marL="285736" indent="-285736">
              <a:buFont typeface="Arial" panose="020B0604020202020204" pitchFamily="34" charset="0"/>
              <a:buChar char="•"/>
              <a:tabLst>
                <a:tab pos="798473" algn="l"/>
              </a:tabLst>
            </a:pPr>
            <a:endParaRPr lang="en-US" altLang="en-US" sz="1600" b="1" dirty="0">
              <a:solidFill>
                <a:schemeClr val="accent2"/>
              </a:solidFill>
              <a:latin typeface="Avenir Book" panose="02000503020000020003" pitchFamily="2" charset="0"/>
            </a:endParaRPr>
          </a:p>
          <a:p>
            <a:pPr marL="285736" indent="-285736">
              <a:buFont typeface="Arial" panose="020B0604020202020204" pitchFamily="34" charset="0"/>
              <a:buChar char="•"/>
              <a:tabLst>
                <a:tab pos="798473" algn="l"/>
              </a:tabLst>
            </a:pPr>
            <a:r>
              <a:rPr lang="en-US" altLang="en-US" sz="1600" b="1" dirty="0">
                <a:solidFill>
                  <a:schemeClr val="accent2"/>
                </a:solidFill>
                <a:latin typeface="Avenir Book" panose="02000503020000020003" pitchFamily="2" charset="0"/>
              </a:rPr>
              <a:t>Global IADs were calculated as a function of </a:t>
            </a:r>
            <a:r>
              <a:rPr lang="en-US" altLang="en-US" sz="1600" b="1" i="1" dirty="0">
                <a:solidFill>
                  <a:schemeClr val="accent2"/>
                </a:solidFill>
                <a:latin typeface="Avenir Book" panose="02000503020000020003" pitchFamily="2" charset="0"/>
              </a:rPr>
              <a:t>B</a:t>
            </a:r>
            <a:r>
              <a:rPr lang="en-US" altLang="en-US" sz="1600" b="1" dirty="0">
                <a:solidFill>
                  <a:schemeClr val="accent2"/>
                </a:solidFill>
                <a:latin typeface="Avenir Book" panose="02000503020000020003" pitchFamily="2" charset="0"/>
              </a:rPr>
              <a:t>-field incident angle.</a:t>
            </a:r>
          </a:p>
          <a:p>
            <a:pPr>
              <a:tabLst>
                <a:tab pos="798473" algn="l"/>
              </a:tabLst>
            </a:pPr>
            <a:endParaRPr lang="en-US" altLang="en-US" sz="1400" b="1" dirty="0">
              <a:latin typeface="Avenir Book" panose="02000503020000020003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B24F02-AF6A-D441-902C-970313B6CBFC}"/>
              </a:ext>
            </a:extLst>
          </p:cNvPr>
          <p:cNvSpPr txBox="1"/>
          <p:nvPr/>
        </p:nvSpPr>
        <p:spPr>
          <a:xfrm>
            <a:off x="2849626" y="3136041"/>
            <a:ext cx="3444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752736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2F1ECB-4337-AC49-92B6-63AC5FE14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3" y="0"/>
            <a:ext cx="8734761" cy="742950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Avenir Heavy" panose="02000503020000020003" pitchFamily="2" charset="0"/>
              </a:rPr>
              <a:t>IAD becomes broader due to surface structure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EB817E51-C846-4F94-965E-5B631D852E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4"/>
            <a:ext cx="342900" cy="246221"/>
          </a:xfrm>
        </p:spPr>
        <p:txBody>
          <a:bodyPr/>
          <a:lstStyle/>
          <a:p>
            <a:fld id="{D7DB8F76-31D0-8E48-9A33-E79BFE0EA87E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38C02F-8880-3D1C-CB8C-5C500C3E4A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476" y="1554423"/>
            <a:ext cx="5303108" cy="2034661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37517174-F255-6A90-AFDC-3181F7C0F906}"/>
              </a:ext>
            </a:extLst>
          </p:cNvPr>
          <p:cNvSpPr/>
          <p:nvPr/>
        </p:nvSpPr>
        <p:spPr>
          <a:xfrm rot="10800000">
            <a:off x="5797672" y="2010035"/>
            <a:ext cx="313034" cy="930877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E70E27-98F8-FAE7-F30F-4A39497B7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536" y="1505061"/>
            <a:ext cx="2523910" cy="20921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86B6B4-D6FE-2BA7-D9E6-863F9264EEE7}"/>
              </a:ext>
            </a:extLst>
          </p:cNvPr>
          <p:cNvSpPr txBox="1"/>
          <p:nvPr/>
        </p:nvSpPr>
        <p:spPr>
          <a:xfrm>
            <a:off x="6702885" y="1649192"/>
            <a:ext cx="987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Flat surface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5025F2-4C42-C396-6D06-F1CC4AD6583C}"/>
              </a:ext>
            </a:extLst>
          </p:cNvPr>
          <p:cNvSpPr/>
          <p:nvPr/>
        </p:nvSpPr>
        <p:spPr>
          <a:xfrm>
            <a:off x="2498272" y="1632864"/>
            <a:ext cx="220436" cy="20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EA66E3-4BDB-F676-829E-DD3093184EFA}"/>
              </a:ext>
            </a:extLst>
          </p:cNvPr>
          <p:cNvSpPr/>
          <p:nvPr/>
        </p:nvSpPr>
        <p:spPr>
          <a:xfrm>
            <a:off x="5336722" y="1654153"/>
            <a:ext cx="220436" cy="20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296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2F1ECB-4337-AC49-92B6-63AC5FE14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3" y="0"/>
            <a:ext cx="8734761" cy="742950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Avenir Heavy" panose="02000503020000020003" pitchFamily="2" charset="0"/>
              </a:rPr>
              <a:t>Calculation of local incident ion angle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EB817E51-C846-4F94-965E-5B631D852E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4"/>
            <a:ext cx="342900" cy="246221"/>
          </a:xfrm>
        </p:spPr>
        <p:txBody>
          <a:bodyPr/>
          <a:lstStyle/>
          <a:p>
            <a:fld id="{D7DB8F76-31D0-8E48-9A33-E79BFE0EA87E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7E4FFB-4E47-001E-BD4E-4C017BEF9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872" y="1091583"/>
            <a:ext cx="6790267" cy="29603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98418D-7056-E739-47F6-468AF7D872F4}"/>
              </a:ext>
            </a:extLst>
          </p:cNvPr>
          <p:cNvSpPr/>
          <p:nvPr/>
        </p:nvSpPr>
        <p:spPr>
          <a:xfrm>
            <a:off x="3812725" y="1527240"/>
            <a:ext cx="302079" cy="2444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32606E-518C-672F-559E-117761C57BC1}"/>
              </a:ext>
            </a:extLst>
          </p:cNvPr>
          <p:cNvSpPr/>
          <p:nvPr/>
        </p:nvSpPr>
        <p:spPr>
          <a:xfrm>
            <a:off x="7516588" y="1519077"/>
            <a:ext cx="302079" cy="2444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877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F1EE5C3C-C3AD-AF83-E420-E15122F14A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27"/>
          <a:stretch/>
        </p:blipFill>
        <p:spPr>
          <a:xfrm>
            <a:off x="863113" y="57150"/>
            <a:ext cx="7417774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90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2F1ECB-4337-AC49-92B6-63AC5FE14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3" y="0"/>
            <a:ext cx="8734761" cy="742950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Avenir Heavy" panose="02000503020000020003" pitchFamily="2" charset="0"/>
              </a:rPr>
              <a:t>Surface structure is a key parameter of fusion divertor PMI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EB817E51-C846-4F94-965E-5B631D852E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4"/>
            <a:ext cx="342900" cy="246221"/>
          </a:xfrm>
        </p:spPr>
        <p:txBody>
          <a:bodyPr/>
          <a:lstStyle/>
          <a:p>
            <a:fld id="{D7DB8F76-31D0-8E48-9A33-E79BFE0EA87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C1F62E-5409-B152-6C9D-5F7B24CED324}"/>
              </a:ext>
            </a:extLst>
          </p:cNvPr>
          <p:cNvSpPr/>
          <p:nvPr/>
        </p:nvSpPr>
        <p:spPr>
          <a:xfrm rot="3587940">
            <a:off x="5727275" y="3111259"/>
            <a:ext cx="658307" cy="32688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2642471-7910-9C2E-C202-55C0CB878D0C}"/>
              </a:ext>
            </a:extLst>
          </p:cNvPr>
          <p:cNvSpPr/>
          <p:nvPr/>
        </p:nvSpPr>
        <p:spPr>
          <a:xfrm rot="2288185">
            <a:off x="5873589" y="2864957"/>
            <a:ext cx="658307" cy="4307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3858FF5D-A906-8B50-4D5B-AB7380FA1BAF}"/>
              </a:ext>
            </a:extLst>
          </p:cNvPr>
          <p:cNvSpPr txBox="1">
            <a:spLocks/>
          </p:cNvSpPr>
          <p:nvPr/>
        </p:nvSpPr>
        <p:spPr bwMode="auto">
          <a:xfrm>
            <a:off x="2135271" y="1132579"/>
            <a:ext cx="2064088" cy="5406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69" marR="0" indent="-231769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677863" indent="-22066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5986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58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06" indent="0" algn="ctr">
              <a:buNone/>
            </a:pPr>
            <a:r>
              <a:rPr lang="en-US" sz="1400" dirty="0">
                <a:latin typeface="Avenir Book" panose="02000503020000020003" pitchFamily="2" charset="0"/>
              </a:rPr>
              <a:t>Strong dependency on incident angle</a:t>
            </a:r>
          </a:p>
        </p:txBody>
      </p:sp>
      <p:pic>
        <p:nvPicPr>
          <p:cNvPr id="22" name="Picture 21" descr="A picture containing shape&#10;&#10;Description automatically generated">
            <a:extLst>
              <a:ext uri="{FF2B5EF4-FFF2-40B4-BE49-F238E27FC236}">
                <a16:creationId xmlns:a16="http://schemas.microsoft.com/office/drawing/2014/main" id="{43A6B68A-1C00-0CDB-290D-203836D3A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41" y="1501570"/>
            <a:ext cx="3822985" cy="267852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BE1F652-2295-3E84-15E7-31CEFBB24EED}"/>
              </a:ext>
            </a:extLst>
          </p:cNvPr>
          <p:cNvSpPr txBox="1"/>
          <p:nvPr/>
        </p:nvSpPr>
        <p:spPr>
          <a:xfrm>
            <a:off x="2026454" y="3888812"/>
            <a:ext cx="1367426" cy="307777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Polar Angle (</a:t>
            </a:r>
            <a:r>
              <a:rPr lang="en-US" altLang="ja-JP" sz="1400" i="1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889CC2-F79D-A6B1-AA56-6295974FE9AF}"/>
              </a:ext>
            </a:extLst>
          </p:cNvPr>
          <p:cNvSpPr txBox="1"/>
          <p:nvPr/>
        </p:nvSpPr>
        <p:spPr>
          <a:xfrm rot="16200000">
            <a:off x="-375870" y="2529896"/>
            <a:ext cx="2364430" cy="307777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Sputtering Yield [atoms/ion]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30E8D1-B1B2-D39D-B012-455C3C09D045}"/>
              </a:ext>
            </a:extLst>
          </p:cNvPr>
          <p:cNvSpPr txBox="1"/>
          <p:nvPr/>
        </p:nvSpPr>
        <p:spPr>
          <a:xfrm>
            <a:off x="130015" y="3922316"/>
            <a:ext cx="2188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dirty="0">
                <a:latin typeface="Avenir Book" panose="02000503020000020003" pitchFamily="2" charset="0"/>
              </a:rPr>
              <a:t>Behrisch, Eckstein, “Sputtering by Particle Bombardment“ (2007)</a:t>
            </a:r>
            <a:endParaRPr lang="en-US" sz="900" baseline="30000" dirty="0">
              <a:latin typeface="Avenir Book" panose="02000503020000020003" pitchFamily="2" charset="0"/>
            </a:endParaRPr>
          </a:p>
        </p:txBody>
      </p:sp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73A019D6-C9AA-D2E0-9110-5CFD6D89AE0D}"/>
              </a:ext>
            </a:extLst>
          </p:cNvPr>
          <p:cNvSpPr txBox="1">
            <a:spLocks/>
          </p:cNvSpPr>
          <p:nvPr/>
        </p:nvSpPr>
        <p:spPr bwMode="auto">
          <a:xfrm>
            <a:off x="5262652" y="601212"/>
            <a:ext cx="2753677" cy="5406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69" marR="0" indent="-231769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677863" indent="-22066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5986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58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06" indent="0" algn="ctr">
              <a:buNone/>
            </a:pPr>
            <a:r>
              <a:rPr lang="en-US" sz="1400" dirty="0">
                <a:latin typeface="Avenir Book" panose="02000503020000020003" pitchFamily="2" charset="0"/>
              </a:rPr>
              <a:t>Rough surfaces of PFC</a:t>
            </a:r>
          </a:p>
          <a:p>
            <a:pPr marL="11106" indent="0" algn="ctr">
              <a:buNone/>
            </a:pPr>
            <a:endParaRPr lang="en-US" sz="1400" dirty="0">
              <a:latin typeface="Avenir Book" panose="02000503020000020003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6F2B12-754F-5CD7-B729-C8345CBED267}"/>
              </a:ext>
            </a:extLst>
          </p:cNvPr>
          <p:cNvSpPr txBox="1"/>
          <p:nvPr/>
        </p:nvSpPr>
        <p:spPr>
          <a:xfrm>
            <a:off x="4827415" y="2301782"/>
            <a:ext cx="15103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Avenir Book" panose="02000503020000020003" pitchFamily="2" charset="0"/>
              </a:rPr>
              <a:t>Abrams et al., NF 2021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4AC8795-E14E-13E4-F52A-4B63DD187B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4209" y="842541"/>
            <a:ext cx="1704852" cy="166394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C04268A-F933-547C-CD3B-367C702829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7044" y="2328048"/>
            <a:ext cx="802329" cy="13279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62F8B3A-731F-D764-DEFF-88A17FF68AC3}"/>
              </a:ext>
            </a:extLst>
          </p:cNvPr>
          <p:cNvSpPr txBox="1"/>
          <p:nvPr/>
        </p:nvSpPr>
        <p:spPr>
          <a:xfrm>
            <a:off x="975744" y="498584"/>
            <a:ext cx="335348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081EED2-5CAB-E2F2-BDF6-F2B138DD3C2D}"/>
              </a:ext>
            </a:extLst>
          </p:cNvPr>
          <p:cNvCxnSpPr>
            <a:cxnSpLocks/>
            <a:endCxn id="33" idx="0"/>
          </p:cNvCxnSpPr>
          <p:nvPr/>
        </p:nvCxnSpPr>
        <p:spPr>
          <a:xfrm>
            <a:off x="702242" y="827080"/>
            <a:ext cx="676761" cy="3423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Arc 31">
            <a:extLst>
              <a:ext uri="{FF2B5EF4-FFF2-40B4-BE49-F238E27FC236}">
                <a16:creationId xmlns:a16="http://schemas.microsoft.com/office/drawing/2014/main" id="{302A09A3-7695-54CC-97FC-4477E22A202A}"/>
              </a:ext>
            </a:extLst>
          </p:cNvPr>
          <p:cNvSpPr/>
          <p:nvPr/>
        </p:nvSpPr>
        <p:spPr>
          <a:xfrm rot="16200000">
            <a:off x="1049420" y="841423"/>
            <a:ext cx="659165" cy="673376"/>
          </a:xfrm>
          <a:prstGeom prst="arc">
            <a:avLst>
              <a:gd name="adj1" fmla="val 17824956"/>
              <a:gd name="adj2" fmla="val 21503638"/>
            </a:avLst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3607DF4-BF54-B59A-381F-A7EFC00D1F0C}"/>
              </a:ext>
            </a:extLst>
          </p:cNvPr>
          <p:cNvSpPr/>
          <p:nvPr/>
        </p:nvSpPr>
        <p:spPr>
          <a:xfrm>
            <a:off x="673608" y="1169444"/>
            <a:ext cx="1410789" cy="220575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663089D-354E-522D-ACD8-6F8431A47986}"/>
              </a:ext>
            </a:extLst>
          </p:cNvPr>
          <p:cNvSpPr txBox="1"/>
          <p:nvPr/>
        </p:nvSpPr>
        <p:spPr>
          <a:xfrm>
            <a:off x="412588" y="830500"/>
            <a:ext cx="14616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venir Book" panose="02000503020000020003" pitchFamily="2" charset="0"/>
              </a:rPr>
              <a:t>Ion</a:t>
            </a:r>
            <a:r>
              <a:rPr lang="en-US" sz="2000" b="1" i="1" dirty="0"/>
              <a:t> </a:t>
            </a:r>
            <a:endParaRPr lang="en-US" sz="2000" b="1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2D8B9C5-32E0-BB55-EA72-0250C9C79E9E}"/>
              </a:ext>
            </a:extLst>
          </p:cNvPr>
          <p:cNvCxnSpPr>
            <a:cxnSpLocks/>
          </p:cNvCxnSpPr>
          <p:nvPr/>
        </p:nvCxnSpPr>
        <p:spPr>
          <a:xfrm>
            <a:off x="1371490" y="498586"/>
            <a:ext cx="0" cy="69608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7A80FA40-43A0-BBDA-2625-CFA6877F002F}"/>
              </a:ext>
            </a:extLst>
          </p:cNvPr>
          <p:cNvSpPr/>
          <p:nvPr/>
        </p:nvSpPr>
        <p:spPr>
          <a:xfrm>
            <a:off x="437752" y="641904"/>
            <a:ext cx="203458" cy="203458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B91B3B6-F29B-B402-2F57-6BF1BC0C73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2021" y="845364"/>
            <a:ext cx="1909083" cy="1667326"/>
          </a:xfrm>
          <a:prstGeom prst="rect">
            <a:avLst/>
          </a:prstGeom>
        </p:spPr>
      </p:pic>
      <p:sp>
        <p:nvSpPr>
          <p:cNvPr id="39" name="Content Placeholder 1">
            <a:extLst>
              <a:ext uri="{FF2B5EF4-FFF2-40B4-BE49-F238E27FC236}">
                <a16:creationId xmlns:a16="http://schemas.microsoft.com/office/drawing/2014/main" id="{7F886F2D-0883-7FF0-0038-B84077B8CB57}"/>
              </a:ext>
            </a:extLst>
          </p:cNvPr>
          <p:cNvSpPr txBox="1">
            <a:spLocks/>
          </p:cNvSpPr>
          <p:nvPr/>
        </p:nvSpPr>
        <p:spPr bwMode="auto">
          <a:xfrm>
            <a:off x="3553303" y="601211"/>
            <a:ext cx="2753677" cy="5406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69" marR="0" indent="-231769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677863" indent="-22066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5986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58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06" indent="0" algn="ctr">
              <a:buNone/>
            </a:pPr>
            <a:r>
              <a:rPr lang="en-US" sz="1400" dirty="0" err="1">
                <a:latin typeface="Avenir Book" panose="02000503020000020003" pitchFamily="2" charset="0"/>
              </a:rPr>
              <a:t>SiC</a:t>
            </a:r>
            <a:endParaRPr lang="en-US" sz="1400" dirty="0">
              <a:latin typeface="Avenir Book" panose="02000503020000020003" pitchFamily="2" charset="0"/>
            </a:endParaRPr>
          </a:p>
        </p:txBody>
      </p:sp>
      <p:sp>
        <p:nvSpPr>
          <p:cNvPr id="40" name="Content Placeholder 1">
            <a:extLst>
              <a:ext uri="{FF2B5EF4-FFF2-40B4-BE49-F238E27FC236}">
                <a16:creationId xmlns:a16="http://schemas.microsoft.com/office/drawing/2014/main" id="{52162D67-9885-86CF-7C3E-88B12C22C7D1}"/>
              </a:ext>
            </a:extLst>
          </p:cNvPr>
          <p:cNvSpPr txBox="1">
            <a:spLocks/>
          </p:cNvSpPr>
          <p:nvPr/>
        </p:nvSpPr>
        <p:spPr bwMode="auto">
          <a:xfrm>
            <a:off x="7892168" y="601211"/>
            <a:ext cx="1033099" cy="5406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69" marR="0" indent="-231769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677863" indent="-22066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5986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58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06" indent="0" algn="ctr">
              <a:buNone/>
            </a:pPr>
            <a:r>
              <a:rPr lang="en-US" sz="1400" dirty="0">
                <a:latin typeface="Avenir Book" panose="02000503020000020003" pitchFamily="2" charset="0"/>
              </a:rPr>
              <a:t>Graphite</a:t>
            </a: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C2E9485-B879-04FC-1D56-C9C8BE1099CB}"/>
              </a:ext>
            </a:extLst>
          </p:cNvPr>
          <p:cNvSpPr/>
          <p:nvPr/>
        </p:nvSpPr>
        <p:spPr>
          <a:xfrm>
            <a:off x="5221739" y="3094088"/>
            <a:ext cx="2835505" cy="663145"/>
          </a:xfrm>
          <a:custGeom>
            <a:avLst/>
            <a:gdLst>
              <a:gd name="connsiteX0" fmla="*/ 2099733 w 2099733"/>
              <a:gd name="connsiteY0" fmla="*/ 321733 h 491067"/>
              <a:gd name="connsiteX1" fmla="*/ 1778000 w 2099733"/>
              <a:gd name="connsiteY1" fmla="*/ 50800 h 491067"/>
              <a:gd name="connsiteX2" fmla="*/ 1608667 w 2099733"/>
              <a:gd name="connsiteY2" fmla="*/ 423333 h 491067"/>
              <a:gd name="connsiteX3" fmla="*/ 1388533 w 2099733"/>
              <a:gd name="connsiteY3" fmla="*/ 237067 h 491067"/>
              <a:gd name="connsiteX4" fmla="*/ 1134533 w 2099733"/>
              <a:gd name="connsiteY4" fmla="*/ 491067 h 491067"/>
              <a:gd name="connsiteX5" fmla="*/ 965200 w 2099733"/>
              <a:gd name="connsiteY5" fmla="*/ 152400 h 491067"/>
              <a:gd name="connsiteX6" fmla="*/ 643467 w 2099733"/>
              <a:gd name="connsiteY6" fmla="*/ 440267 h 491067"/>
              <a:gd name="connsiteX7" fmla="*/ 423333 w 2099733"/>
              <a:gd name="connsiteY7" fmla="*/ 0 h 491067"/>
              <a:gd name="connsiteX8" fmla="*/ 152400 w 2099733"/>
              <a:gd name="connsiteY8" fmla="*/ 457200 h 491067"/>
              <a:gd name="connsiteX9" fmla="*/ 0 w 2099733"/>
              <a:gd name="connsiteY9" fmla="*/ 220133 h 49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99733" h="491067">
                <a:moveTo>
                  <a:pt x="2099733" y="321733"/>
                </a:moveTo>
                <a:lnTo>
                  <a:pt x="1778000" y="50800"/>
                </a:lnTo>
                <a:lnTo>
                  <a:pt x="1608667" y="423333"/>
                </a:lnTo>
                <a:lnTo>
                  <a:pt x="1388533" y="237067"/>
                </a:lnTo>
                <a:lnTo>
                  <a:pt x="1134533" y="491067"/>
                </a:lnTo>
                <a:lnTo>
                  <a:pt x="965200" y="152400"/>
                </a:lnTo>
                <a:lnTo>
                  <a:pt x="643467" y="440267"/>
                </a:lnTo>
                <a:lnTo>
                  <a:pt x="423333" y="0"/>
                </a:lnTo>
                <a:lnTo>
                  <a:pt x="152400" y="457200"/>
                </a:lnTo>
                <a:lnTo>
                  <a:pt x="0" y="220133"/>
                </a:lnTo>
              </a:path>
            </a:pathLst>
          </a:cu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46E7A72-686D-FBDD-E2BB-9E6B57128C5A}"/>
              </a:ext>
            </a:extLst>
          </p:cNvPr>
          <p:cNvSpPr/>
          <p:nvPr/>
        </p:nvSpPr>
        <p:spPr>
          <a:xfrm>
            <a:off x="6061237" y="3493840"/>
            <a:ext cx="106136" cy="106136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C074B40-E05A-EF3D-76D2-8EC766710A4A}"/>
              </a:ext>
            </a:extLst>
          </p:cNvPr>
          <p:cNvSpPr/>
          <p:nvPr/>
        </p:nvSpPr>
        <p:spPr>
          <a:xfrm>
            <a:off x="6164653" y="3409477"/>
            <a:ext cx="106136" cy="106136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35025C1-D82A-5293-0840-C26FFB93F438}"/>
              </a:ext>
            </a:extLst>
          </p:cNvPr>
          <p:cNvSpPr/>
          <p:nvPr/>
        </p:nvSpPr>
        <p:spPr>
          <a:xfrm>
            <a:off x="5998645" y="3374098"/>
            <a:ext cx="106136" cy="106136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B580AE36-6A65-8F5C-6F7B-775633226446}"/>
              </a:ext>
            </a:extLst>
          </p:cNvPr>
          <p:cNvSpPr/>
          <p:nvPr/>
        </p:nvSpPr>
        <p:spPr>
          <a:xfrm>
            <a:off x="5946940" y="3248914"/>
            <a:ext cx="106136" cy="106136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B77810-8BD5-6CF6-FF56-7CD841910623}"/>
              </a:ext>
            </a:extLst>
          </p:cNvPr>
          <p:cNvSpPr/>
          <p:nvPr/>
        </p:nvSpPr>
        <p:spPr>
          <a:xfrm>
            <a:off x="6099340" y="3327838"/>
            <a:ext cx="106136" cy="106136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147ACCF-5883-A3AC-FFE7-F6E3496AA385}"/>
              </a:ext>
            </a:extLst>
          </p:cNvPr>
          <p:cNvSpPr/>
          <p:nvPr/>
        </p:nvSpPr>
        <p:spPr>
          <a:xfrm>
            <a:off x="6719821" y="3548272"/>
            <a:ext cx="106136" cy="106136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A1C9368-0574-5C1C-6764-A4AC0614C251}"/>
              </a:ext>
            </a:extLst>
          </p:cNvPr>
          <p:cNvSpPr/>
          <p:nvPr/>
        </p:nvSpPr>
        <p:spPr>
          <a:xfrm>
            <a:off x="6815074" y="3463909"/>
            <a:ext cx="106136" cy="106136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438C49F-4DCE-5F98-1EF7-BB670F49F645}"/>
              </a:ext>
            </a:extLst>
          </p:cNvPr>
          <p:cNvSpPr/>
          <p:nvPr/>
        </p:nvSpPr>
        <p:spPr>
          <a:xfrm>
            <a:off x="6665395" y="3428530"/>
            <a:ext cx="106136" cy="106136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E0488813-6153-90FD-662A-F7D067C605D4}"/>
              </a:ext>
            </a:extLst>
          </p:cNvPr>
          <p:cNvSpPr/>
          <p:nvPr/>
        </p:nvSpPr>
        <p:spPr>
          <a:xfrm>
            <a:off x="7304929" y="3472075"/>
            <a:ext cx="106136" cy="106136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8EF979F-581C-809B-DA4E-A4C107804EDE}"/>
              </a:ext>
            </a:extLst>
          </p:cNvPr>
          <p:cNvSpPr/>
          <p:nvPr/>
        </p:nvSpPr>
        <p:spPr>
          <a:xfrm>
            <a:off x="7212400" y="3395872"/>
            <a:ext cx="106136" cy="106136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CF1AAD80-10DA-1EB9-B131-350D58422A6B}"/>
              </a:ext>
            </a:extLst>
          </p:cNvPr>
          <p:cNvSpPr/>
          <p:nvPr/>
        </p:nvSpPr>
        <p:spPr>
          <a:xfrm>
            <a:off x="5364553" y="3474793"/>
            <a:ext cx="106136" cy="106136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24BC12B-AEE1-44AD-8F64-9CE64BD136B3}"/>
              </a:ext>
            </a:extLst>
          </p:cNvPr>
          <p:cNvSpPr/>
          <p:nvPr/>
        </p:nvSpPr>
        <p:spPr>
          <a:xfrm>
            <a:off x="5304685" y="3390430"/>
            <a:ext cx="106136" cy="106136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A8B11AD-C8A2-05ED-F19A-EE9FC14670EB}"/>
              </a:ext>
            </a:extLst>
          </p:cNvPr>
          <p:cNvSpPr/>
          <p:nvPr/>
        </p:nvSpPr>
        <p:spPr>
          <a:xfrm>
            <a:off x="5432593" y="3379546"/>
            <a:ext cx="106136" cy="106136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7A2ED59-08BF-1D4E-9E9D-9DC1DE189CBF}"/>
              </a:ext>
            </a:extLst>
          </p:cNvPr>
          <p:cNvCxnSpPr>
            <a:cxnSpLocks/>
          </p:cNvCxnSpPr>
          <p:nvPr/>
        </p:nvCxnSpPr>
        <p:spPr>
          <a:xfrm>
            <a:off x="5462533" y="2795114"/>
            <a:ext cx="900731" cy="6511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A357DEEB-A714-EABB-8916-1CA09CB149A0}"/>
              </a:ext>
            </a:extLst>
          </p:cNvPr>
          <p:cNvSpPr/>
          <p:nvPr/>
        </p:nvSpPr>
        <p:spPr>
          <a:xfrm>
            <a:off x="5256024" y="2622516"/>
            <a:ext cx="203458" cy="203458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ontent Placeholder 1">
            <a:extLst>
              <a:ext uri="{FF2B5EF4-FFF2-40B4-BE49-F238E27FC236}">
                <a16:creationId xmlns:a16="http://schemas.microsoft.com/office/drawing/2014/main" id="{4EC30F06-3E33-8F4C-47EF-852814649556}"/>
              </a:ext>
            </a:extLst>
          </p:cNvPr>
          <p:cNvSpPr txBox="1">
            <a:spLocks/>
          </p:cNvSpPr>
          <p:nvPr/>
        </p:nvSpPr>
        <p:spPr bwMode="auto">
          <a:xfrm>
            <a:off x="6456526" y="3830608"/>
            <a:ext cx="1909083" cy="27685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69" marR="0" indent="-231769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677863" indent="-22066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5986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58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06" indent="0" algn="ctr">
              <a:buNone/>
            </a:pPr>
            <a:r>
              <a:rPr lang="en-US" sz="1400" dirty="0">
                <a:solidFill>
                  <a:schemeClr val="bg1"/>
                </a:solidFill>
                <a:latin typeface="Avenir Book" panose="02000503020000020003" pitchFamily="2" charset="0"/>
              </a:rPr>
              <a:t>Impurity &amp; T trapping</a:t>
            </a:r>
          </a:p>
        </p:txBody>
      </p:sp>
      <p:sp>
        <p:nvSpPr>
          <p:cNvPr id="58" name="Content Placeholder 1">
            <a:extLst>
              <a:ext uri="{FF2B5EF4-FFF2-40B4-BE49-F238E27FC236}">
                <a16:creationId xmlns:a16="http://schemas.microsoft.com/office/drawing/2014/main" id="{BF9FBB97-A13D-CFDE-B26D-1EF8D1584D01}"/>
              </a:ext>
            </a:extLst>
          </p:cNvPr>
          <p:cNvSpPr txBox="1">
            <a:spLocks/>
          </p:cNvSpPr>
          <p:nvPr/>
        </p:nvSpPr>
        <p:spPr bwMode="auto">
          <a:xfrm>
            <a:off x="2609224" y="852863"/>
            <a:ext cx="1401860" cy="2768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69" marR="0" indent="-231769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677863" indent="-22066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5986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58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06" indent="0" algn="ctr">
              <a:buNone/>
            </a:pPr>
            <a:r>
              <a:rPr lang="en-US" sz="1400" dirty="0">
                <a:solidFill>
                  <a:schemeClr val="bg1"/>
                </a:solidFill>
                <a:latin typeface="Avenir Book" panose="02000503020000020003" pitchFamily="2" charset="0"/>
              </a:rPr>
              <a:t>Erosion</a:t>
            </a:r>
          </a:p>
        </p:txBody>
      </p:sp>
      <p:sp>
        <p:nvSpPr>
          <p:cNvPr id="59" name="Content Placeholder 1">
            <a:extLst>
              <a:ext uri="{FF2B5EF4-FFF2-40B4-BE49-F238E27FC236}">
                <a16:creationId xmlns:a16="http://schemas.microsoft.com/office/drawing/2014/main" id="{F39EA057-CB33-4374-32D6-B9C06E1C0C45}"/>
              </a:ext>
            </a:extLst>
          </p:cNvPr>
          <p:cNvSpPr txBox="1">
            <a:spLocks/>
          </p:cNvSpPr>
          <p:nvPr/>
        </p:nvSpPr>
        <p:spPr bwMode="auto">
          <a:xfrm>
            <a:off x="4458729" y="3769391"/>
            <a:ext cx="2753677" cy="5406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69" marR="0" indent="-231769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677863" indent="-22066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5986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58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06" indent="0" algn="ctr">
              <a:buNone/>
            </a:pPr>
            <a:r>
              <a:rPr lang="en-US" sz="1400" dirty="0">
                <a:highlight>
                  <a:srgbClr val="FFFF00"/>
                </a:highlight>
                <a:latin typeface="Avenir Black" panose="02000503020000020003" pitchFamily="2" charset="0"/>
              </a:rPr>
              <a:t>Shadowing</a:t>
            </a:r>
            <a:endParaRPr lang="en-US" dirty="0">
              <a:highlight>
                <a:srgbClr val="FFFF00"/>
              </a:highlight>
              <a:latin typeface="Avenir Black" panose="02000503020000020003" pitchFamily="2" charset="0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4000727-865C-FB4C-737B-3EDA8B475435}"/>
              </a:ext>
            </a:extLst>
          </p:cNvPr>
          <p:cNvCxnSpPr>
            <a:cxnSpLocks/>
            <a:endCxn id="59" idx="0"/>
          </p:cNvCxnSpPr>
          <p:nvPr/>
        </p:nvCxnSpPr>
        <p:spPr>
          <a:xfrm flipH="1">
            <a:off x="5835568" y="3575218"/>
            <a:ext cx="162979" cy="19416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560EE34E-005B-D765-972E-41F129EFBA8F}"/>
              </a:ext>
            </a:extLst>
          </p:cNvPr>
          <p:cNvSpPr/>
          <p:nvPr/>
        </p:nvSpPr>
        <p:spPr>
          <a:xfrm>
            <a:off x="1111516" y="4384681"/>
            <a:ext cx="6920968" cy="338554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venir Book" panose="02000503020000020003" pitchFamily="2" charset="0"/>
              </a:rPr>
              <a:t>Effects of rough surfaces on erosion and ion-shadowing are investigated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7FE66F-BB56-FC6F-76D7-82A3244E027B}"/>
              </a:ext>
            </a:extLst>
          </p:cNvPr>
          <p:cNvSpPr/>
          <p:nvPr/>
        </p:nvSpPr>
        <p:spPr>
          <a:xfrm>
            <a:off x="1865109" y="1883758"/>
            <a:ext cx="210142" cy="386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5BDB51-9375-2782-4A92-3835C807D95D}"/>
              </a:ext>
            </a:extLst>
          </p:cNvPr>
          <p:cNvSpPr txBox="1"/>
          <p:nvPr/>
        </p:nvSpPr>
        <p:spPr>
          <a:xfrm>
            <a:off x="1783578" y="1807829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→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04355F-F410-8A07-E0A8-6CA1E12BB55F}"/>
              </a:ext>
            </a:extLst>
          </p:cNvPr>
          <p:cNvSpPr txBox="1"/>
          <p:nvPr/>
        </p:nvSpPr>
        <p:spPr>
          <a:xfrm>
            <a:off x="1784810" y="2024634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→</a:t>
            </a:r>
          </a:p>
        </p:txBody>
      </p:sp>
      <p:pic>
        <p:nvPicPr>
          <p:cNvPr id="8" name="Picture 10" descr="D3D_logo_Revised.tif">
            <a:extLst>
              <a:ext uri="{FF2B5EF4-FFF2-40B4-BE49-F238E27FC236}">
                <a16:creationId xmlns:a16="http://schemas.microsoft.com/office/drawing/2014/main" id="{1881CA93-D176-3438-DC0A-5F76640A4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7295" y="4279206"/>
            <a:ext cx="870063" cy="49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272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2F1ECB-4337-AC49-92B6-63AC5FE14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8015704" cy="742950"/>
          </a:xfrm>
        </p:spPr>
        <p:txBody>
          <a:bodyPr anchor="ctr">
            <a:normAutofit fontScale="90000"/>
          </a:bodyPr>
          <a:lstStyle/>
          <a:p>
            <a:pPr marL="1546148" indent="-1538210"/>
            <a:r>
              <a:rPr lang="en-US" dirty="0">
                <a:latin typeface="Avenir Heavy" panose="02000503020000020003" pitchFamily="2" charset="0"/>
              </a:rPr>
              <a:t>Key parameter: Surface Inclination Angle Distribution (SIAD)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EB817E51-C846-4F94-965E-5B631D852E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4"/>
            <a:ext cx="342900" cy="246221"/>
          </a:xfrm>
        </p:spPr>
        <p:txBody>
          <a:bodyPr/>
          <a:lstStyle/>
          <a:p>
            <a:fld id="{D7DB8F76-31D0-8E48-9A33-E79BFE0EA87E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8634B7E1-16D4-2A16-52A5-B3B586B68A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958" y="2290088"/>
            <a:ext cx="1955800" cy="1422400"/>
          </a:xfrm>
          <a:prstGeom prst="rect">
            <a:avLst/>
          </a:prstGeom>
        </p:spPr>
      </p:pic>
      <p:pic>
        <p:nvPicPr>
          <p:cNvPr id="83" name="Picture 10" descr="D3D_logo_Revised.tif">
            <a:extLst>
              <a:ext uri="{FF2B5EF4-FFF2-40B4-BE49-F238E27FC236}">
                <a16:creationId xmlns:a16="http://schemas.microsoft.com/office/drawing/2014/main" id="{13724B64-0117-07FD-EF7B-0DFE10595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6208" y="50963"/>
            <a:ext cx="870063" cy="49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99C8CB5F-F8A4-9048-CD1E-E33A4BB94FA7}"/>
              </a:ext>
            </a:extLst>
          </p:cNvPr>
          <p:cNvSpPr txBox="1"/>
          <p:nvPr/>
        </p:nvSpPr>
        <p:spPr>
          <a:xfrm>
            <a:off x="3483018" y="1649682"/>
            <a:ext cx="1955799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Surface Inclination Angle </a:t>
            </a:r>
            <a:r>
              <a:rPr lang="el-GR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endParaRPr lang="en-US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DFFE528-C537-BA99-59A9-04DE536EF031}"/>
              </a:ext>
            </a:extLst>
          </p:cNvPr>
          <p:cNvSpPr txBox="1"/>
          <p:nvPr/>
        </p:nvSpPr>
        <p:spPr>
          <a:xfrm>
            <a:off x="3836382" y="1411644"/>
            <a:ext cx="1249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Key parameter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F959AF9-A19F-2DF6-D753-DC2BE9F63A2B}"/>
              </a:ext>
            </a:extLst>
          </p:cNvPr>
          <p:cNvSpPr txBox="1"/>
          <p:nvPr/>
        </p:nvSpPr>
        <p:spPr>
          <a:xfrm>
            <a:off x="2984638" y="2031430"/>
            <a:ext cx="8348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Local incident ion angle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3350C488-381F-DF02-8D95-C2E456D022DA}"/>
              </a:ext>
            </a:extLst>
          </p:cNvPr>
          <p:cNvCxnSpPr/>
          <p:nvPr/>
        </p:nvCxnSpPr>
        <p:spPr>
          <a:xfrm>
            <a:off x="3667047" y="2528205"/>
            <a:ext cx="82476" cy="8247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8A6EB669-8E34-D356-BC18-B2AE8CAC7375}"/>
              </a:ext>
            </a:extLst>
          </p:cNvPr>
          <p:cNvCxnSpPr>
            <a:cxnSpLocks/>
          </p:cNvCxnSpPr>
          <p:nvPr/>
        </p:nvCxnSpPr>
        <p:spPr>
          <a:xfrm flipV="1">
            <a:off x="4138027" y="2214149"/>
            <a:ext cx="0" cy="2794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Rectangle 107">
            <a:extLst>
              <a:ext uri="{FF2B5EF4-FFF2-40B4-BE49-F238E27FC236}">
                <a16:creationId xmlns:a16="http://schemas.microsoft.com/office/drawing/2014/main" id="{3171ED07-DD03-5B86-58F5-34B6D1921B33}"/>
              </a:ext>
            </a:extLst>
          </p:cNvPr>
          <p:cNvSpPr/>
          <p:nvPr/>
        </p:nvSpPr>
        <p:spPr>
          <a:xfrm>
            <a:off x="4943328" y="2353865"/>
            <a:ext cx="419659" cy="3552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095D717-985A-2284-7EA9-053888714221}"/>
              </a:ext>
            </a:extLst>
          </p:cNvPr>
          <p:cNvSpPr txBox="1"/>
          <p:nvPr/>
        </p:nvSpPr>
        <p:spPr>
          <a:xfrm>
            <a:off x="4627250" y="2112705"/>
            <a:ext cx="11518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5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Cupak</a:t>
            </a:r>
            <a:r>
              <a:rPr lang="en-US" sz="105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2021 Appl. Surf. Sci.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1C9775-08AA-F6DB-BDF1-2DEEC90B5B0F}"/>
              </a:ext>
            </a:extLst>
          </p:cNvPr>
          <p:cNvSpPr txBox="1"/>
          <p:nvPr/>
        </p:nvSpPr>
        <p:spPr>
          <a:xfrm>
            <a:off x="1068182" y="2528204"/>
            <a:ext cx="335348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D8B2C25-91E0-46B7-BAF3-13ADE8F246FD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794680" y="2856700"/>
            <a:ext cx="676761" cy="3423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Arc 5">
            <a:extLst>
              <a:ext uri="{FF2B5EF4-FFF2-40B4-BE49-F238E27FC236}">
                <a16:creationId xmlns:a16="http://schemas.microsoft.com/office/drawing/2014/main" id="{0222AA63-CA06-90C3-F419-CD3CAF924C06}"/>
              </a:ext>
            </a:extLst>
          </p:cNvPr>
          <p:cNvSpPr/>
          <p:nvPr/>
        </p:nvSpPr>
        <p:spPr>
          <a:xfrm rot="16200000">
            <a:off x="1141858" y="2871043"/>
            <a:ext cx="659165" cy="673376"/>
          </a:xfrm>
          <a:prstGeom prst="arc">
            <a:avLst>
              <a:gd name="adj1" fmla="val 17824956"/>
              <a:gd name="adj2" fmla="val 21503638"/>
            </a:avLst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F2473E-7356-1FB0-7137-4A33265F7439}"/>
              </a:ext>
            </a:extLst>
          </p:cNvPr>
          <p:cNvSpPr/>
          <p:nvPr/>
        </p:nvSpPr>
        <p:spPr>
          <a:xfrm>
            <a:off x="766046" y="3199064"/>
            <a:ext cx="1410789" cy="220575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FFF04B-0C44-47FF-D7E8-B6C9192C10B7}"/>
              </a:ext>
            </a:extLst>
          </p:cNvPr>
          <p:cNvSpPr txBox="1"/>
          <p:nvPr/>
        </p:nvSpPr>
        <p:spPr>
          <a:xfrm>
            <a:off x="505026" y="2860120"/>
            <a:ext cx="14616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venir Book" panose="02000503020000020003" pitchFamily="2" charset="0"/>
              </a:rPr>
              <a:t>Ion</a:t>
            </a:r>
            <a:r>
              <a:rPr lang="en-US" sz="2000" b="1" i="1" dirty="0"/>
              <a:t> </a:t>
            </a:r>
            <a:endParaRPr lang="en-US" sz="20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322CE02-3354-152C-CA06-0065CD93A196}"/>
              </a:ext>
            </a:extLst>
          </p:cNvPr>
          <p:cNvCxnSpPr>
            <a:cxnSpLocks/>
          </p:cNvCxnSpPr>
          <p:nvPr/>
        </p:nvCxnSpPr>
        <p:spPr>
          <a:xfrm>
            <a:off x="1463928" y="2528206"/>
            <a:ext cx="0" cy="69608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21BBD210-EBAD-7F93-17F5-403FEA0D18AF}"/>
              </a:ext>
            </a:extLst>
          </p:cNvPr>
          <p:cNvSpPr/>
          <p:nvPr/>
        </p:nvSpPr>
        <p:spPr>
          <a:xfrm>
            <a:off x="530190" y="2671524"/>
            <a:ext cx="203458" cy="203458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70CCE09F-0A4C-951B-1355-1EDB33323D7B}"/>
              </a:ext>
            </a:extLst>
          </p:cNvPr>
          <p:cNvSpPr/>
          <p:nvPr/>
        </p:nvSpPr>
        <p:spPr>
          <a:xfrm>
            <a:off x="2342037" y="2935535"/>
            <a:ext cx="604157" cy="34932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533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2F1ECB-4337-AC49-92B6-63AC5FE14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7771086" cy="742950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Avenir Heavy" panose="02000503020000020003" pitchFamily="2" charset="0"/>
              </a:rPr>
              <a:t>Workflow using two models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EB817E51-C846-4F94-965E-5B631D852E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4"/>
            <a:ext cx="342900" cy="246221"/>
          </a:xfrm>
        </p:spPr>
        <p:txBody>
          <a:bodyPr/>
          <a:lstStyle/>
          <a:p>
            <a:fld id="{D7DB8F76-31D0-8E48-9A33-E79BFE0EA87E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6F0590D-927D-711A-20B4-A1ED343A6D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691" y="969905"/>
            <a:ext cx="3789609" cy="25603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7A429D-D4DC-C4E8-D0AF-9ED6FCC442CC}"/>
              </a:ext>
            </a:extLst>
          </p:cNvPr>
          <p:cNvSpPr txBox="1"/>
          <p:nvPr/>
        </p:nvSpPr>
        <p:spPr>
          <a:xfrm>
            <a:off x="4130681" y="426793"/>
            <a:ext cx="1609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Lasa and Coburn 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github.com/ORNL-Fusion/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B2A3266-37BD-10BA-9388-61E9402E2CEC}"/>
              </a:ext>
            </a:extLst>
          </p:cNvPr>
          <p:cNvSpPr txBox="1"/>
          <p:nvPr/>
        </p:nvSpPr>
        <p:spPr>
          <a:xfrm>
            <a:off x="1631847" y="2489481"/>
            <a:ext cx="5833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4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MPS</a:t>
            </a:r>
            <a:endParaRPr lang="en-US" sz="1400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936A19B8-543A-B001-2872-3EB595B32B63}"/>
              </a:ext>
            </a:extLst>
          </p:cNvPr>
          <p:cNvSpPr txBox="1">
            <a:spLocks/>
          </p:cNvSpPr>
          <p:nvPr/>
        </p:nvSpPr>
        <p:spPr bwMode="auto">
          <a:xfrm>
            <a:off x="829309" y="3500086"/>
            <a:ext cx="1925487" cy="5520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69" marR="0" indent="-231769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677863" indent="-22066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5986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58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Incident ion angle distribution (IAD)</a:t>
            </a:r>
            <a:endParaRPr lang="en-US" sz="1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671C75-87BE-68A4-E8F9-6C68C2446A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7246" y="409108"/>
            <a:ext cx="2669354" cy="17154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E900C8-D892-36A4-26A3-7CA95D76B336}"/>
              </a:ext>
            </a:extLst>
          </p:cNvPr>
          <p:cNvSpPr txBox="1"/>
          <p:nvPr/>
        </p:nvSpPr>
        <p:spPr>
          <a:xfrm>
            <a:off x="7289418" y="361888"/>
            <a:ext cx="1432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  <a:latin typeface="Avenir Book" panose="02000503020000020003" pitchFamily="2" charset="0"/>
                <a:ea typeface="Roboto" panose="02000000000000000000" pitchFamily="2" charset="0"/>
                <a:cs typeface="Arial" panose="020B0604020202020204" pitchFamily="34" charset="0"/>
              </a:rPr>
              <a:t>Input surface data</a:t>
            </a:r>
            <a:endParaRPr lang="en-US" sz="1200" dirty="0">
              <a:solidFill>
                <a:schemeClr val="bg1"/>
              </a:solidFill>
              <a:latin typeface="Avenir Book" panose="02000503020000020003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7152DD-3FAB-54F7-B3D8-0126A6C37BE8}"/>
              </a:ext>
            </a:extLst>
          </p:cNvPr>
          <p:cNvSpPr txBox="1"/>
          <p:nvPr/>
        </p:nvSpPr>
        <p:spPr>
          <a:xfrm>
            <a:off x="7155802" y="1787416"/>
            <a:ext cx="1611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Avenir Book" panose="02000503020000020003" pitchFamily="2" charset="0"/>
                <a:ea typeface="Roboto" panose="02000000000000000000" pitchFamily="2" charset="0"/>
                <a:cs typeface="Arial" panose="020B0604020202020204" pitchFamily="34" charset="0"/>
              </a:rPr>
              <a:t>Skinner </a:t>
            </a:r>
          </a:p>
          <a:p>
            <a:pPr algn="r"/>
            <a:r>
              <a:rPr lang="en-US" sz="1000" b="1" dirty="0">
                <a:solidFill>
                  <a:schemeClr val="bg1"/>
                </a:solidFill>
                <a:latin typeface="Avenir Book" panose="02000503020000020003" pitchFamily="2" charset="0"/>
                <a:ea typeface="Roboto" panose="02000000000000000000" pitchFamily="2" charset="0"/>
                <a:cs typeface="Arial" panose="020B0604020202020204" pitchFamily="34" charset="0"/>
              </a:rPr>
              <a:t>NME 2019</a:t>
            </a:r>
            <a:endParaRPr lang="en-US" sz="1000" dirty="0">
              <a:solidFill>
                <a:schemeClr val="bg1"/>
              </a:solidFill>
              <a:latin typeface="Avenir Book" panose="02000503020000020003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61413A-5C55-691E-E7D5-5BCF61C1CF80}"/>
              </a:ext>
            </a:extLst>
          </p:cNvPr>
          <p:cNvSpPr txBox="1"/>
          <p:nvPr/>
        </p:nvSpPr>
        <p:spPr>
          <a:xfrm>
            <a:off x="6472294" y="1817651"/>
            <a:ext cx="161157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Avenir Book" panose="02000503020000020003" pitchFamily="2" charset="0"/>
                <a:ea typeface="Roboto" panose="02000000000000000000" pitchFamily="2" charset="0"/>
                <a:cs typeface="Arial" panose="020B0604020202020204" pitchFamily="34" charset="0"/>
              </a:rPr>
              <a:t>NSTX-U graphite</a:t>
            </a:r>
          </a:p>
          <a:p>
            <a:r>
              <a:rPr lang="en-US" sz="900" b="1" dirty="0">
                <a:solidFill>
                  <a:schemeClr val="bg1"/>
                </a:solidFill>
                <a:latin typeface="Avenir Book" panose="02000503020000020003" pitchFamily="2" charset="0"/>
                <a:ea typeface="Roboto" panose="02000000000000000000" pitchFamily="2" charset="0"/>
                <a:cs typeface="Arial" panose="020B0604020202020204" pitchFamily="34" charset="0"/>
              </a:rPr>
              <a:t>(confocal microscopy)</a:t>
            </a:r>
            <a:endParaRPr lang="en-US" sz="900" dirty="0">
              <a:solidFill>
                <a:schemeClr val="bg1"/>
              </a:solidFill>
              <a:latin typeface="Avenir Book" panose="02000503020000020003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873207-66C5-9449-3935-519939645D63}"/>
              </a:ext>
            </a:extLst>
          </p:cNvPr>
          <p:cNvSpPr txBox="1"/>
          <p:nvPr/>
        </p:nvSpPr>
        <p:spPr>
          <a:xfrm>
            <a:off x="2755452" y="3007108"/>
            <a:ext cx="6415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29448886-1419-6A0F-0E4E-612FCBF5CF66}"/>
              </a:ext>
            </a:extLst>
          </p:cNvPr>
          <p:cNvSpPr/>
          <p:nvPr/>
        </p:nvSpPr>
        <p:spPr>
          <a:xfrm rot="2700000">
            <a:off x="5285343" y="1940307"/>
            <a:ext cx="177216" cy="1176424"/>
          </a:xfrm>
          <a:prstGeom prst="down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8FAED4-2E92-EE7E-1E5F-F387144BDA14}"/>
              </a:ext>
            </a:extLst>
          </p:cNvPr>
          <p:cNvSpPr txBox="1"/>
          <p:nvPr/>
        </p:nvSpPr>
        <p:spPr>
          <a:xfrm>
            <a:off x="4989438" y="2051558"/>
            <a:ext cx="6415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C0B59E87-5FF7-E358-343E-51146967A872}"/>
              </a:ext>
            </a:extLst>
          </p:cNvPr>
          <p:cNvSpPr/>
          <p:nvPr/>
        </p:nvSpPr>
        <p:spPr>
          <a:xfrm rot="16200000">
            <a:off x="5337959" y="2931829"/>
            <a:ext cx="280565" cy="1085816"/>
          </a:xfrm>
          <a:prstGeom prst="downArrow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5D7F962-4910-3C4E-6C74-6273A567A1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7757" y="2250115"/>
            <a:ext cx="2269649" cy="204602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F33624B-3C9F-F408-5575-0AD058DFC79B}"/>
              </a:ext>
            </a:extLst>
          </p:cNvPr>
          <p:cNvSpPr txBox="1"/>
          <p:nvPr/>
        </p:nvSpPr>
        <p:spPr>
          <a:xfrm>
            <a:off x="5050432" y="3129788"/>
            <a:ext cx="8073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C63113-E300-937F-F6ED-B503130154F1}"/>
              </a:ext>
            </a:extLst>
          </p:cNvPr>
          <p:cNvSpPr txBox="1"/>
          <p:nvPr/>
        </p:nvSpPr>
        <p:spPr>
          <a:xfrm>
            <a:off x="6036004" y="4296144"/>
            <a:ext cx="981854" cy="307777"/>
          </a:xfrm>
          <a:prstGeom prst="rect">
            <a:avLst/>
          </a:prstGeom>
          <a:solidFill>
            <a:srgbClr val="0432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Erosion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5AAA85-26DA-DFDA-E8EE-4F02AC3F5886}"/>
              </a:ext>
            </a:extLst>
          </p:cNvPr>
          <p:cNvSpPr txBox="1"/>
          <p:nvPr/>
        </p:nvSpPr>
        <p:spPr>
          <a:xfrm>
            <a:off x="7165377" y="4296144"/>
            <a:ext cx="1808357" cy="307777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 shadowed area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9C95B3-7607-45F4-C15A-B98A3980F0D6}"/>
              </a:ext>
            </a:extLst>
          </p:cNvPr>
          <p:cNvSpPr txBox="1"/>
          <p:nvPr/>
        </p:nvSpPr>
        <p:spPr>
          <a:xfrm>
            <a:off x="3090417" y="688172"/>
            <a:ext cx="20554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Micro-Patterning and Roughness (MPR)</a:t>
            </a:r>
            <a:endParaRPr lang="en-US" sz="1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5B2AFC84-F3F2-61A0-DC6C-E9542484C5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4083" y="3648889"/>
            <a:ext cx="1620163" cy="1135145"/>
          </a:xfrm>
          <a:prstGeom prst="rect">
            <a:avLst/>
          </a:prstGeom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0160D4A8-D38E-49BE-AA5B-73FC795EF8E2}"/>
              </a:ext>
            </a:extLst>
          </p:cNvPr>
          <p:cNvSpPr/>
          <p:nvPr/>
        </p:nvSpPr>
        <p:spPr>
          <a:xfrm rot="10800000">
            <a:off x="3678192" y="3530225"/>
            <a:ext cx="177216" cy="520796"/>
          </a:xfrm>
          <a:prstGeom prst="down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5BAF7-0A8C-3644-1813-E29FA60CEE7B}"/>
              </a:ext>
            </a:extLst>
          </p:cNvPr>
          <p:cNvSpPr txBox="1"/>
          <p:nvPr/>
        </p:nvSpPr>
        <p:spPr>
          <a:xfrm>
            <a:off x="3139885" y="3790623"/>
            <a:ext cx="6415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0F5B77-C320-C792-4906-32A5F2DAFA2B}"/>
              </a:ext>
            </a:extLst>
          </p:cNvPr>
          <p:cNvSpPr txBox="1"/>
          <p:nvPr/>
        </p:nvSpPr>
        <p:spPr>
          <a:xfrm>
            <a:off x="2864980" y="2798528"/>
            <a:ext cx="436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(1)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5A1D70-132E-780A-0710-3EAD81BC88C8}"/>
              </a:ext>
            </a:extLst>
          </p:cNvPr>
          <p:cNvSpPr txBox="1"/>
          <p:nvPr/>
        </p:nvSpPr>
        <p:spPr>
          <a:xfrm>
            <a:off x="5091889" y="1848972"/>
            <a:ext cx="436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(2)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9095AB-47AA-7D3F-D0BB-04684F410274}"/>
              </a:ext>
            </a:extLst>
          </p:cNvPr>
          <p:cNvSpPr txBox="1"/>
          <p:nvPr/>
        </p:nvSpPr>
        <p:spPr>
          <a:xfrm>
            <a:off x="73674" y="4137703"/>
            <a:ext cx="3436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latin typeface="Avenir Book" panose="02000503020000020003" pitchFamily="2" charset="0"/>
                <a:ea typeface="Roboto" panose="02000000000000000000" pitchFamily="2" charset="0"/>
                <a:cs typeface="Arial" panose="020B0604020202020204" pitchFamily="34" charset="0"/>
              </a:rPr>
              <a:t>Difference from previous works</a:t>
            </a:r>
          </a:p>
          <a:p>
            <a:pPr algn="l"/>
            <a:r>
              <a:rPr lang="en-US" sz="1200" b="1" dirty="0">
                <a:latin typeface="Avenir Book" panose="02000503020000020003" pitchFamily="2" charset="0"/>
                <a:ea typeface="Roboto" panose="02000000000000000000" pitchFamily="2" charset="0"/>
                <a:cs typeface="Arial" panose="020B0604020202020204" pitchFamily="34" charset="0"/>
              </a:rPr>
              <a:t>(1) Calculated IADs using verified sheath length</a:t>
            </a:r>
          </a:p>
          <a:p>
            <a:pPr algn="l"/>
            <a:r>
              <a:rPr lang="en-US" sz="1200" b="1" dirty="0">
                <a:latin typeface="Avenir Book" panose="02000503020000020003" pitchFamily="2" charset="0"/>
                <a:ea typeface="Roboto" panose="02000000000000000000" pitchFamily="2" charset="0"/>
                <a:cs typeface="Arial" panose="020B0604020202020204" pitchFamily="34" charset="0"/>
              </a:rPr>
              <a:t>(2) Real (measured) surface data</a:t>
            </a:r>
          </a:p>
        </p:txBody>
      </p:sp>
    </p:spTree>
    <p:extLst>
      <p:ext uri="{BB962C8B-B14F-4D97-AF65-F5344CB8AC3E}">
        <p14:creationId xmlns:p14="http://schemas.microsoft.com/office/powerpoint/2010/main" val="640764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2F1ECB-4337-AC49-92B6-63AC5FE14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3" y="0"/>
            <a:ext cx="8734761" cy="742950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Avenir Heavy" panose="02000503020000020003" pitchFamily="2" charset="0"/>
              </a:rPr>
              <a:t>4 divertor surfaces were scanned for computational study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EB817E51-C846-4F94-965E-5B631D852E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4"/>
            <a:ext cx="342900" cy="246221"/>
          </a:xfrm>
        </p:spPr>
        <p:txBody>
          <a:bodyPr/>
          <a:lstStyle/>
          <a:p>
            <a:fld id="{D7DB8F76-31D0-8E48-9A33-E79BFE0EA87E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61BCFA-B473-8B87-93FC-A36607F701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3085" y="623946"/>
            <a:ext cx="2322439" cy="19106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157E5A-4B38-2144-5C12-35B5FB8ED1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8076" y="2761527"/>
            <a:ext cx="2963917" cy="19106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75A513-F0C5-9BCF-47BF-B44C7E8A24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4888" y="438816"/>
            <a:ext cx="2765103" cy="21152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FEBAE3-0860-259D-EC75-D2BF058283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7329" y="2571756"/>
            <a:ext cx="2765103" cy="2115247"/>
          </a:xfrm>
          <a:prstGeom prst="rect">
            <a:avLst/>
          </a:prstGeom>
        </p:spPr>
      </p:pic>
      <p:pic>
        <p:nvPicPr>
          <p:cNvPr id="11" name="Picture 10" descr="D3D_logo_Revised.tif">
            <a:extLst>
              <a:ext uri="{FF2B5EF4-FFF2-40B4-BE49-F238E27FC236}">
                <a16:creationId xmlns:a16="http://schemas.microsoft.com/office/drawing/2014/main" id="{A5D80557-3250-7DC4-9870-6BCCD229F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3142" y="4247449"/>
            <a:ext cx="870063" cy="49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D19CBBB-7FD4-584E-ECB7-7B7F3332A389}"/>
              </a:ext>
            </a:extLst>
          </p:cNvPr>
          <p:cNvSpPr txBox="1"/>
          <p:nvPr/>
        </p:nvSpPr>
        <p:spPr>
          <a:xfrm>
            <a:off x="329983" y="1157881"/>
            <a:ext cx="138531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DIII-D </a:t>
            </a:r>
            <a:r>
              <a:rPr lang="en-US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DiMES</a:t>
            </a:r>
            <a:endParaRPr lang="en-US" sz="14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Graphite</a:t>
            </a:r>
          </a:p>
          <a:p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130x130 </a:t>
            </a:r>
            <a:r>
              <a:rPr lang="el-GR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μ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m,</a:t>
            </a:r>
          </a:p>
          <a:p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(</a:t>
            </a:r>
            <a:r>
              <a:rPr lang="en-US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) 40x25 </a:t>
            </a:r>
            <a:r>
              <a:rPr lang="el-GR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μ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</a:t>
            </a:r>
          </a:p>
          <a:p>
            <a:r>
              <a:rPr lang="en-US" sz="1400" i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</a:t>
            </a:r>
            <a:r>
              <a:rPr lang="en-US" sz="1400" baseline="-250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RMS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= 1.9 </a:t>
            </a:r>
            <a:r>
              <a:rPr lang="el-GR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μ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m,</a:t>
            </a:r>
          </a:p>
          <a:p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(</a:t>
            </a:r>
            <a:r>
              <a:rPr lang="en-US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) 0.1 </a:t>
            </a:r>
            <a:r>
              <a:rPr lang="el-GR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μ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141CC6-93AF-29E2-2A65-B0E0B4A5E0C2}"/>
              </a:ext>
            </a:extLst>
          </p:cNvPr>
          <p:cNvSpPr txBox="1"/>
          <p:nvPr/>
        </p:nvSpPr>
        <p:spPr>
          <a:xfrm>
            <a:off x="332753" y="2948047"/>
            <a:ext cx="138531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NSTX-U</a:t>
            </a:r>
          </a:p>
          <a:p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Graphite</a:t>
            </a:r>
          </a:p>
          <a:p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85x65 </a:t>
            </a:r>
            <a:r>
              <a:rPr lang="el-GR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μ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m,</a:t>
            </a:r>
          </a:p>
          <a:p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(ii) 16x16 </a:t>
            </a:r>
            <a:r>
              <a:rPr lang="el-GR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μ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</a:t>
            </a:r>
          </a:p>
          <a:p>
            <a:r>
              <a:rPr lang="en-US" sz="1400" i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</a:t>
            </a:r>
            <a:r>
              <a:rPr lang="en-US" sz="1400" baseline="-250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RMS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= 1.3 </a:t>
            </a:r>
            <a:r>
              <a:rPr lang="el-GR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μ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m,</a:t>
            </a:r>
          </a:p>
          <a:p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(ii) 0.3 </a:t>
            </a:r>
            <a:r>
              <a:rPr lang="el-GR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μ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E2EB6E-03CE-0458-3C69-F1D01F4889CF}"/>
              </a:ext>
            </a:extLst>
          </p:cNvPr>
          <p:cNvSpPr txBox="1"/>
          <p:nvPr/>
        </p:nvSpPr>
        <p:spPr>
          <a:xfrm>
            <a:off x="7552429" y="925039"/>
            <a:ext cx="158729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DIII-D tile</a:t>
            </a:r>
          </a:p>
          <a:p>
            <a:r>
              <a:rPr lang="en-US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SiC</a:t>
            </a:r>
            <a:endParaRPr lang="en-US" sz="14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1250x950 </a:t>
            </a:r>
            <a:r>
              <a:rPr lang="el-GR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μ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</a:t>
            </a:r>
          </a:p>
          <a:p>
            <a:r>
              <a:rPr lang="en-US" sz="1400" i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</a:t>
            </a:r>
            <a:r>
              <a:rPr lang="en-US" sz="1400" baseline="-250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RMS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= 6.6 </a:t>
            </a:r>
            <a:r>
              <a:rPr lang="el-GR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μ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</a:t>
            </a:r>
          </a:p>
          <a:p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Before exposures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38FA7D-7D03-05BF-9307-19056F2EC019}"/>
              </a:ext>
            </a:extLst>
          </p:cNvPr>
          <p:cNvSpPr txBox="1"/>
          <p:nvPr/>
        </p:nvSpPr>
        <p:spPr>
          <a:xfrm>
            <a:off x="7556707" y="2973277"/>
            <a:ext cx="143821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DIII-D tile</a:t>
            </a:r>
          </a:p>
          <a:p>
            <a:r>
              <a:rPr lang="en-US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SiC</a:t>
            </a:r>
            <a:endParaRPr lang="en-US" sz="14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1200x1200 </a:t>
            </a:r>
            <a:r>
              <a:rPr lang="el-GR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μ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</a:t>
            </a:r>
          </a:p>
          <a:p>
            <a:r>
              <a:rPr lang="en-US" sz="1400" i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</a:t>
            </a:r>
            <a:r>
              <a:rPr lang="en-US" sz="1400" baseline="-250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RMS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= 8.0 </a:t>
            </a:r>
            <a:r>
              <a:rPr lang="el-GR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μ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</a:t>
            </a:r>
          </a:p>
          <a:p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After exposures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50152D-291C-3A95-C315-7187CD330E1A}"/>
              </a:ext>
            </a:extLst>
          </p:cNvPr>
          <p:cNvSpPr/>
          <p:nvPr/>
        </p:nvSpPr>
        <p:spPr>
          <a:xfrm>
            <a:off x="3942519" y="495684"/>
            <a:ext cx="419659" cy="3552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8C69CF-1AB8-DEAF-26CC-E4280E8D6761}"/>
              </a:ext>
            </a:extLst>
          </p:cNvPr>
          <p:cNvSpPr/>
          <p:nvPr/>
        </p:nvSpPr>
        <p:spPr>
          <a:xfrm>
            <a:off x="7098815" y="556299"/>
            <a:ext cx="419659" cy="3552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866650B-282A-7CB2-4450-B3BFB4CE1A41}"/>
              </a:ext>
            </a:extLst>
          </p:cNvPr>
          <p:cNvSpPr/>
          <p:nvPr/>
        </p:nvSpPr>
        <p:spPr>
          <a:xfrm>
            <a:off x="7098816" y="2675964"/>
            <a:ext cx="419659" cy="3552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CACE672-F271-8606-17BA-AA207F6E3195}"/>
              </a:ext>
            </a:extLst>
          </p:cNvPr>
          <p:cNvSpPr txBox="1"/>
          <p:nvPr/>
        </p:nvSpPr>
        <p:spPr>
          <a:xfrm>
            <a:off x="165617" y="544371"/>
            <a:ext cx="1806905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Measured by</a:t>
            </a:r>
          </a:p>
          <a:p>
            <a:pPr algn="l"/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confocal microscopy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DF1359-E126-F80E-5E04-1E2139E480A5}"/>
              </a:ext>
            </a:extLst>
          </p:cNvPr>
          <p:cNvSpPr txBox="1"/>
          <p:nvPr/>
        </p:nvSpPr>
        <p:spPr>
          <a:xfrm>
            <a:off x="3173064" y="2232004"/>
            <a:ext cx="6944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subarea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44E4A7-60C2-7383-F434-CB867ED3C1C9}"/>
              </a:ext>
            </a:extLst>
          </p:cNvPr>
          <p:cNvSpPr txBox="1"/>
          <p:nvPr/>
        </p:nvSpPr>
        <p:spPr>
          <a:xfrm>
            <a:off x="3373164" y="2796146"/>
            <a:ext cx="6944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subarea</a:t>
            </a:r>
          </a:p>
        </p:txBody>
      </p:sp>
    </p:spTree>
    <p:extLst>
      <p:ext uri="{BB962C8B-B14F-4D97-AF65-F5344CB8AC3E}">
        <p14:creationId xmlns:p14="http://schemas.microsoft.com/office/powerpoint/2010/main" val="1549206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2F1ECB-4337-AC49-92B6-63AC5FE14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7771086" cy="742950"/>
          </a:xfrm>
        </p:spPr>
        <p:txBody>
          <a:bodyPr anchor="ctr">
            <a:normAutofit/>
          </a:bodyPr>
          <a:lstStyle/>
          <a:p>
            <a:r>
              <a:rPr lang="en-US" altLang="ja-JP" dirty="0">
                <a:latin typeface="Avenir Heavy" panose="02000503020000020003" pitchFamily="2" charset="0"/>
              </a:rPr>
              <a:t>IAD calculation inputs and assumptions</a:t>
            </a:r>
            <a:endParaRPr lang="en-US" dirty="0">
              <a:latin typeface="Avenir Heavy" panose="02000503020000020003" pitchFamily="2" charset="0"/>
            </a:endParaRP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EB817E51-C846-4F94-965E-5B631D852E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4"/>
            <a:ext cx="342900" cy="246221"/>
          </a:xfrm>
        </p:spPr>
        <p:txBody>
          <a:bodyPr/>
          <a:lstStyle/>
          <a:p>
            <a:fld id="{D7DB8F76-31D0-8E48-9A33-E79BFE0EA87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A03CD20-0334-8DFD-028F-8DF9D74BB2CD}"/>
              </a:ext>
            </a:extLst>
          </p:cNvPr>
          <p:cNvSpPr txBox="1">
            <a:spLocks/>
          </p:cNvSpPr>
          <p:nvPr/>
        </p:nvSpPr>
        <p:spPr bwMode="auto">
          <a:xfrm>
            <a:off x="254993" y="2262583"/>
            <a:ext cx="2450443" cy="99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69" marR="0" indent="-231769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677863" indent="-22066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5986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58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3673" indent="-285736"/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Potential profile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9BC568-7985-42F3-2247-32354FC30E59}"/>
              </a:ext>
            </a:extLst>
          </p:cNvPr>
          <p:cNvSpPr txBox="1"/>
          <p:nvPr/>
        </p:nvSpPr>
        <p:spPr>
          <a:xfrm>
            <a:off x="254989" y="3057513"/>
            <a:ext cx="3402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36" indent="-285736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MPS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l-G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n-US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Ion gyro radius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77AD483-ECA5-44B1-6401-A701B4196AF3}"/>
                  </a:ext>
                </a:extLst>
              </p:cNvPr>
              <p:cNvSpPr txBox="1"/>
              <p:nvPr/>
            </p:nvSpPr>
            <p:spPr>
              <a:xfrm>
                <a:off x="776950" y="2467896"/>
                <a:ext cx="2228577" cy="3884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600">
                          <a:latin typeface="Cambria Math" panose="02040503050406030204" pitchFamily="18" charset="0"/>
                        </a:rPr>
                        <m:t>Λ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6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𝑳</m:t>
                                  </m:r>
                                </m:e>
                                <m:sub>
                                  <m:r>
                                    <a:rPr lang="en-US" sz="16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𝑴𝑷𝑺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77AD483-ECA5-44B1-6401-A701B4196A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950" y="2467896"/>
                <a:ext cx="2228577" cy="388440"/>
              </a:xfrm>
              <a:prstGeom prst="rect">
                <a:avLst/>
              </a:prstGeom>
              <a:blipFill>
                <a:blip r:embed="rId3"/>
                <a:stretch>
                  <a:fillRect l="-3955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1816B26-69F9-8A90-93B7-E4F445F61C97}"/>
                  </a:ext>
                </a:extLst>
              </p:cNvPr>
              <p:cNvSpPr txBox="1"/>
              <p:nvPr/>
            </p:nvSpPr>
            <p:spPr>
              <a:xfrm>
                <a:off x="1295086" y="2783161"/>
                <a:ext cx="128689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(-3 &lt;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𝛬</m:t>
                    </m:r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&lt; -2.4)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1816B26-69F9-8A90-93B7-E4F445F61C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086" y="2783161"/>
                <a:ext cx="1286892" cy="307777"/>
              </a:xfrm>
              <a:prstGeom prst="rect">
                <a:avLst/>
              </a:prstGeom>
              <a:blipFill>
                <a:blip r:embed="rId4"/>
                <a:stretch>
                  <a:fillRect l="-971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E150B0AF-AF45-AE39-840C-59E3BB314D6D}"/>
              </a:ext>
            </a:extLst>
          </p:cNvPr>
          <p:cNvSpPr txBox="1"/>
          <p:nvPr/>
        </p:nvSpPr>
        <p:spPr>
          <a:xfrm>
            <a:off x="2511415" y="2529166"/>
            <a:ext cx="16377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Borodkina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CPP 2016</a:t>
            </a:r>
          </a:p>
          <a:p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Stangeby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2000 IOP Publishing</a:t>
            </a:r>
            <a:endParaRPr lang="en-US" sz="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Content Placeholder 1">
            <a:extLst>
              <a:ext uri="{FF2B5EF4-FFF2-40B4-BE49-F238E27FC236}">
                <a16:creationId xmlns:a16="http://schemas.microsoft.com/office/drawing/2014/main" id="{516C9E85-EB0B-295A-F3E4-DB037517DB80}"/>
              </a:ext>
            </a:extLst>
          </p:cNvPr>
          <p:cNvSpPr txBox="1">
            <a:spLocks/>
          </p:cNvSpPr>
          <p:nvPr/>
        </p:nvSpPr>
        <p:spPr bwMode="auto">
          <a:xfrm>
            <a:off x="2309929" y="1019091"/>
            <a:ext cx="4290710" cy="29816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69" marR="0" indent="-231769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677863" indent="-22066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5986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58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indent="0" algn="ctr">
              <a:buNone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Incident ion angle distribution (IAD) calc.</a:t>
            </a:r>
            <a:endParaRPr lang="en-US" sz="16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Content Placeholder 1">
            <a:extLst>
              <a:ext uri="{FF2B5EF4-FFF2-40B4-BE49-F238E27FC236}">
                <a16:creationId xmlns:a16="http://schemas.microsoft.com/office/drawing/2014/main" id="{003981D2-1AA0-0A6D-1C61-F095077A0267}"/>
              </a:ext>
            </a:extLst>
          </p:cNvPr>
          <p:cNvSpPr txBox="1">
            <a:spLocks/>
          </p:cNvSpPr>
          <p:nvPr/>
        </p:nvSpPr>
        <p:spPr bwMode="auto">
          <a:xfrm>
            <a:off x="472570" y="3449613"/>
            <a:ext cx="3614978" cy="583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69" marR="0" indent="-231769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677863" indent="-22066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5986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58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indent="0">
              <a:buNone/>
            </a:pP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This factor </a:t>
            </a:r>
            <a:r>
              <a:rPr lang="en-US" sz="1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”3”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was determined in </a:t>
            </a:r>
            <a:r>
              <a:rPr lang="en-US" sz="1400" b="0" i="1" dirty="0">
                <a:latin typeface="Arial" panose="020B0604020202020204" pitchFamily="34" charset="0"/>
                <a:cs typeface="Arial" panose="020B0604020202020204" pitchFamily="34" charset="0"/>
              </a:rPr>
              <a:t>Abe et al., </a:t>
            </a:r>
            <a:r>
              <a:rPr lang="en-US" sz="14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1400" b="0" i="1" dirty="0">
                <a:latin typeface="Arial" panose="020B0604020202020204" pitchFamily="34" charset="0"/>
                <a:cs typeface="Arial" panose="020B0604020202020204" pitchFamily="34" charset="0"/>
              </a:rPr>
              <a:t>. Fusion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r>
              <a:rPr lang="en-US" sz="1400" b="0" i="1" dirty="0">
                <a:latin typeface="Arial" panose="020B0604020202020204" pitchFamily="34" charset="0"/>
                <a:cs typeface="Arial" panose="020B0604020202020204" pitchFamily="34" charset="0"/>
              </a:rPr>
              <a:t>, 066001 (2022)</a:t>
            </a:r>
            <a:endParaRPr lang="en-US" sz="1400" i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Content Placeholder 1">
            <a:extLst>
              <a:ext uri="{FF2B5EF4-FFF2-40B4-BE49-F238E27FC236}">
                <a16:creationId xmlns:a16="http://schemas.microsoft.com/office/drawing/2014/main" id="{DBE404CA-CC6F-0831-380D-D5452947F64E}"/>
              </a:ext>
            </a:extLst>
          </p:cNvPr>
          <p:cNvSpPr txBox="1">
            <a:spLocks/>
          </p:cNvSpPr>
          <p:nvPr/>
        </p:nvSpPr>
        <p:spPr bwMode="auto">
          <a:xfrm>
            <a:off x="253010" y="1578762"/>
            <a:ext cx="3896180" cy="73983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69" marR="0" indent="-231769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677863" indent="-22066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5986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58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3673" indent="-285736"/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Equation-of-motion (EOM)</a:t>
            </a:r>
          </a:p>
          <a:p>
            <a:pPr marL="7937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= 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CC2037E-AA95-5704-F09B-3E6155B58298}"/>
                  </a:ext>
                </a:extLst>
              </p:cNvPr>
              <p:cNvSpPr txBox="1"/>
              <p:nvPr/>
            </p:nvSpPr>
            <p:spPr>
              <a:xfrm>
                <a:off x="4149190" y="2390280"/>
                <a:ext cx="4023659" cy="5955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36" indent="-285736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Initial velocity distribution</a:t>
                </a:r>
              </a:p>
              <a:p>
                <a:pPr marL="115882" indent="58735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1600" baseline="-25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0,</m:t>
                        </m:r>
                        <m:r>
                          <m:rPr>
                            <m:nor/>
                          </m:rPr>
                          <a:rPr lang="en-US" sz="1600" baseline="-25000"/>
                          <m:t>⊥</m:t>
                        </m:r>
                      </m:sub>
                    </m:sSub>
                  </m:oMath>
                </a14:m>
                <a:r>
                  <a:rPr lang="en-US" sz="1600" dirty="0"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0,∥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: 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Maxwell-Boltzmann</a:t>
                </a:r>
                <a:r>
                  <a:rPr lang="en-US" sz="1600" dirty="0"/>
                  <a:t> </a:t>
                </a:r>
                <a:r>
                  <a:rPr lang="en-US" sz="14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400" dirty="0"/>
                  <a:t>)</a:t>
                </a:r>
                <a:endParaRPr lang="en-US" sz="1600" dirty="0"/>
              </a:p>
            </p:txBody>
          </p:sp>
        </mc:Choice>
        <mc:Fallback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CC2037E-AA95-5704-F09B-3E6155B582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9190" y="2390280"/>
                <a:ext cx="4023659" cy="595548"/>
              </a:xfrm>
              <a:prstGeom prst="rect">
                <a:avLst/>
              </a:prstGeom>
              <a:blipFill>
                <a:blip r:embed="rId5"/>
                <a:stretch>
                  <a:fillRect l="-629" t="-416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Box 66">
            <a:extLst>
              <a:ext uri="{FF2B5EF4-FFF2-40B4-BE49-F238E27FC236}">
                <a16:creationId xmlns:a16="http://schemas.microsoft.com/office/drawing/2014/main" id="{B4E98DC4-9D0A-8533-835F-7012F0428C37}"/>
              </a:ext>
            </a:extLst>
          </p:cNvPr>
          <p:cNvSpPr txBox="1"/>
          <p:nvPr/>
        </p:nvSpPr>
        <p:spPr>
          <a:xfrm>
            <a:off x="4118950" y="3202058"/>
            <a:ext cx="4853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36" indent="-285736">
              <a:buFont typeface="Arial" panose="020B0604020202020204" pitchFamily="34" charset="0"/>
              <a:buChar char="•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Collisionless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(~mm) &lt;&lt;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MFP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(~cm)</a:t>
            </a:r>
          </a:p>
          <a:p>
            <a:pPr marL="169855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9855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D63F57-D41C-122B-F5A3-CDB2DA7F997C}"/>
              </a:ext>
            </a:extLst>
          </p:cNvPr>
          <p:cNvSpPr txBox="1"/>
          <p:nvPr/>
        </p:nvSpPr>
        <p:spPr>
          <a:xfrm>
            <a:off x="4105661" y="3580256"/>
            <a:ext cx="433551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9855"/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1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ChargeExchange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 0.1 mm </a:t>
            </a:r>
            <a:r>
              <a:rPr lang="en-US" sz="1400" dirty="0">
                <a:latin typeface="+mj-lt"/>
                <a:cs typeface="Times New Roman" panose="02020603050405020304" pitchFamily="18" charset="0"/>
              </a:rPr>
              <a:t>when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ITER)</a:t>
            </a:r>
          </a:p>
          <a:p>
            <a:pPr marL="169855"/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Hence, we examined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-10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5D270810-B2C1-27A3-F8EC-CF952F9F7B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106" b="12839"/>
          <a:stretch/>
        </p:blipFill>
        <p:spPr>
          <a:xfrm>
            <a:off x="7271026" y="0"/>
            <a:ext cx="2156067" cy="22316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2C818E-BE74-0757-1167-3D157B611793}"/>
              </a:ext>
            </a:extLst>
          </p:cNvPr>
          <p:cNvSpPr txBox="1"/>
          <p:nvPr/>
        </p:nvSpPr>
        <p:spPr>
          <a:xfrm>
            <a:off x="7406305" y="1974891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</a:t>
            </a:r>
            <a:r>
              <a:rPr lang="en-US" sz="2000" baseline="-2500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589410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2F1ECB-4337-AC49-92B6-63AC5FE14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8472652" cy="742950"/>
          </a:xfrm>
        </p:spPr>
        <p:txBody>
          <a:bodyPr anchor="ctr">
            <a:normAutofit fontScale="90000"/>
          </a:bodyPr>
          <a:lstStyle/>
          <a:p>
            <a:r>
              <a:rPr lang="en-US" dirty="0">
                <a:latin typeface="Avenir Heavy" panose="02000503020000020003" pitchFamily="2" charset="0"/>
              </a:rPr>
              <a:t>Takeaway1: General IADs at divertor surface were also found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EB817E51-C846-4F94-965E-5B631D852E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4"/>
            <a:ext cx="342900" cy="246221"/>
          </a:xfrm>
        </p:spPr>
        <p:txBody>
          <a:bodyPr/>
          <a:lstStyle/>
          <a:p>
            <a:fld id="{D7DB8F76-31D0-8E48-9A33-E79BFE0EA87E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758BAD8-4886-2C64-5CC9-F8E6E054FE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0510" y="966769"/>
            <a:ext cx="3240904" cy="222185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C95862D-DA42-DF99-AC6C-450A303B7C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090" y="966769"/>
            <a:ext cx="3240904" cy="222185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0E52B151-B2FF-6E0E-7219-8517EE7440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429" y="742954"/>
            <a:ext cx="2512088" cy="128744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E54CF9C7-CCB5-E739-E238-1230649743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787" y="2145339"/>
            <a:ext cx="1558488" cy="967771"/>
          </a:xfrm>
          <a:prstGeom prst="rect">
            <a:avLst/>
          </a:prstGeom>
        </p:spPr>
      </p:pic>
      <p:sp>
        <p:nvSpPr>
          <p:cNvPr id="78" name="Content Placeholder 1">
            <a:extLst>
              <a:ext uri="{FF2B5EF4-FFF2-40B4-BE49-F238E27FC236}">
                <a16:creationId xmlns:a16="http://schemas.microsoft.com/office/drawing/2014/main" id="{7C682E52-75B2-2198-D053-353193E33024}"/>
              </a:ext>
            </a:extLst>
          </p:cNvPr>
          <p:cNvSpPr txBox="1">
            <a:spLocks/>
          </p:cNvSpPr>
          <p:nvPr/>
        </p:nvSpPr>
        <p:spPr bwMode="auto">
          <a:xfrm>
            <a:off x="3419119" y="681614"/>
            <a:ext cx="4825323" cy="29816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69" marR="0" indent="-231769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677863" indent="-22066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5986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58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indent="0" algn="ctr">
              <a:buNone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Incident ion angle distribution (IAD) calculation</a:t>
            </a:r>
            <a:endParaRPr lang="en-US" sz="16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E14F2CC-6C9F-CFFC-1780-89B503AD75F5}"/>
              </a:ext>
            </a:extLst>
          </p:cNvPr>
          <p:cNvSpPr txBox="1"/>
          <p:nvPr/>
        </p:nvSpPr>
        <p:spPr>
          <a:xfrm>
            <a:off x="3117819" y="3254442"/>
            <a:ext cx="5527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6" indent="-285736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2"/>
                </a:solidFill>
                <a:latin typeface="Avenir Book" panose="02000503020000020003" pitchFamily="2" charset="0"/>
              </a:rPr>
              <a:t>Polar IADs are sensitive to B-field incident angle </a:t>
            </a:r>
            <a:r>
              <a:rPr lang="el-GR" sz="16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600" b="1" dirty="0">
                <a:solidFill>
                  <a:schemeClr val="accent2"/>
                </a:solidFill>
                <a:latin typeface="Avenir Book" panose="02000503020000020003" pitchFamily="2" charset="0"/>
              </a:rPr>
              <a:t> </a:t>
            </a:r>
          </a:p>
          <a:p>
            <a:pPr marL="285736" indent="-285736">
              <a:buFont typeface="Arial" panose="020B0604020202020204" pitchFamily="34" charset="0"/>
              <a:buChar char="•"/>
            </a:pPr>
            <a:r>
              <a:rPr lang="el-GR" sz="16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600" b="1" dirty="0">
                <a:solidFill>
                  <a:schemeClr val="accent2"/>
                </a:solidFill>
                <a:latin typeface="Avenir Book" panose="02000503020000020003" pitchFamily="2" charset="0"/>
              </a:rPr>
              <a:t> = 88.5° case was verified by micro-trench experiment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5131508-FDEC-16FD-6BD7-019D623714C9}"/>
              </a:ext>
            </a:extLst>
          </p:cNvPr>
          <p:cNvSpPr txBox="1"/>
          <p:nvPr/>
        </p:nvSpPr>
        <p:spPr>
          <a:xfrm>
            <a:off x="372791" y="3585045"/>
            <a:ext cx="1804143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chemeClr val="accent2"/>
                </a:solidFill>
                <a:latin typeface="Avenir Book" panose="02000503020000020003" pitchFamily="2" charset="0"/>
                <a:ea typeface="Roboto" panose="02000000000000000000" pitchFamily="2" charset="0"/>
                <a:cs typeface="Arial" panose="020B0604020202020204" pitchFamily="34" charset="0"/>
              </a:rPr>
              <a:t>Incident ion: D</a:t>
            </a:r>
            <a:r>
              <a:rPr lang="en-US" sz="1600" b="1" baseline="30000" dirty="0">
                <a:solidFill>
                  <a:schemeClr val="accent2"/>
                </a:solidFill>
                <a:latin typeface="Avenir Book" panose="02000503020000020003" pitchFamily="2" charset="0"/>
                <a:ea typeface="Roboto" panose="02000000000000000000" pitchFamily="2" charset="0"/>
                <a:cs typeface="Arial" panose="020B0604020202020204" pitchFamily="34" charset="0"/>
              </a:rPr>
              <a:t>+</a:t>
            </a:r>
          </a:p>
          <a:p>
            <a:pPr algn="l"/>
            <a:r>
              <a:rPr lang="en-US" sz="1600" b="1" i="1" dirty="0" err="1">
                <a:solidFill>
                  <a:schemeClr val="accent2"/>
                </a:solidFill>
                <a:latin typeface="Avenir Book" panose="02000503020000020003" pitchFamily="2" charset="0"/>
                <a:ea typeface="Roboto" panose="02000000000000000000" pitchFamily="2" charset="0"/>
                <a:cs typeface="Arial" panose="020B0604020202020204" pitchFamily="34" charset="0"/>
              </a:rPr>
              <a:t>T</a:t>
            </a:r>
            <a:r>
              <a:rPr lang="en-US" sz="1600" b="1" baseline="-25000" dirty="0" err="1">
                <a:solidFill>
                  <a:schemeClr val="accent2"/>
                </a:solidFill>
                <a:latin typeface="Avenir Book" panose="02000503020000020003" pitchFamily="2" charset="0"/>
                <a:ea typeface="Roboto" panose="02000000000000000000" pitchFamily="2" charset="0"/>
                <a:cs typeface="Arial" panose="020B0604020202020204" pitchFamily="34" charset="0"/>
              </a:rPr>
              <a:t>e</a:t>
            </a:r>
            <a:r>
              <a:rPr lang="en-US" sz="1600" b="1" dirty="0">
                <a:solidFill>
                  <a:schemeClr val="accent2"/>
                </a:solidFill>
                <a:latin typeface="Avenir Book" panose="02000503020000020003" pitchFamily="2" charset="0"/>
                <a:ea typeface="Roboto" panose="02000000000000000000" pitchFamily="2" charset="0"/>
                <a:cs typeface="Arial" panose="020B0604020202020204" pitchFamily="34" charset="0"/>
              </a:rPr>
              <a:t> = 10-30 eV</a:t>
            </a:r>
          </a:p>
          <a:p>
            <a:pPr algn="l"/>
            <a:r>
              <a:rPr lang="en-US" sz="1600" b="1" i="1" dirty="0">
                <a:solidFill>
                  <a:schemeClr val="accent2"/>
                </a:solidFill>
                <a:latin typeface="Avenir Book" panose="02000503020000020003" pitchFamily="2" charset="0"/>
                <a:ea typeface="Roboto" panose="02000000000000000000" pitchFamily="2" charset="0"/>
                <a:cs typeface="Arial" panose="020B0604020202020204" pitchFamily="34" charset="0"/>
              </a:rPr>
              <a:t>n</a:t>
            </a:r>
            <a:r>
              <a:rPr lang="en-US" sz="1600" b="1" baseline="-25000" dirty="0">
                <a:solidFill>
                  <a:schemeClr val="accent2"/>
                </a:solidFill>
                <a:latin typeface="Avenir Book" panose="02000503020000020003" pitchFamily="2" charset="0"/>
                <a:ea typeface="Roboto" panose="02000000000000000000" pitchFamily="2" charset="0"/>
                <a:cs typeface="Arial" panose="020B0604020202020204" pitchFamily="34" charset="0"/>
              </a:rPr>
              <a:t>e</a:t>
            </a:r>
            <a:r>
              <a:rPr lang="en-US" sz="1600" b="1" dirty="0">
                <a:solidFill>
                  <a:schemeClr val="accent2"/>
                </a:solidFill>
                <a:latin typeface="Avenir Book" panose="02000503020000020003" pitchFamily="2" charset="0"/>
                <a:ea typeface="Roboto" panose="02000000000000000000" pitchFamily="2" charset="0"/>
                <a:cs typeface="Arial" panose="020B0604020202020204" pitchFamily="34" charset="0"/>
              </a:rPr>
              <a:t> = 10</a:t>
            </a:r>
            <a:r>
              <a:rPr lang="en-US" sz="1600" b="1" baseline="30000" dirty="0">
                <a:solidFill>
                  <a:schemeClr val="accent2"/>
                </a:solidFill>
                <a:latin typeface="Avenir Book" panose="02000503020000020003" pitchFamily="2" charset="0"/>
                <a:ea typeface="Roboto" panose="02000000000000000000" pitchFamily="2" charset="0"/>
                <a:cs typeface="Arial" panose="020B0604020202020204" pitchFamily="34" charset="0"/>
              </a:rPr>
              <a:t>19</a:t>
            </a:r>
            <a:r>
              <a:rPr lang="en-US" sz="1600" b="1" dirty="0">
                <a:solidFill>
                  <a:schemeClr val="accent2"/>
                </a:solidFill>
                <a:latin typeface="Avenir Book" panose="02000503020000020003" pitchFamily="2" charset="0"/>
                <a:ea typeface="Roboto" panose="02000000000000000000" pitchFamily="2" charset="0"/>
                <a:cs typeface="Arial" panose="020B0604020202020204" pitchFamily="34" charset="0"/>
              </a:rPr>
              <a:t>-10</a:t>
            </a:r>
            <a:r>
              <a:rPr lang="en-US" sz="1600" b="1" baseline="30000" dirty="0">
                <a:solidFill>
                  <a:schemeClr val="accent2"/>
                </a:solidFill>
                <a:latin typeface="Avenir Book" panose="02000503020000020003" pitchFamily="2" charset="0"/>
                <a:ea typeface="Roboto" panose="02000000000000000000" pitchFamily="2" charset="0"/>
                <a:cs typeface="Arial" panose="020B0604020202020204" pitchFamily="34" charset="0"/>
              </a:rPr>
              <a:t>20</a:t>
            </a:r>
            <a:r>
              <a:rPr lang="en-US" sz="1600" b="1" dirty="0">
                <a:solidFill>
                  <a:schemeClr val="accent2"/>
                </a:solidFill>
                <a:latin typeface="Avenir Book" panose="02000503020000020003" pitchFamily="2" charset="0"/>
                <a:ea typeface="Roboto" panose="02000000000000000000" pitchFamily="2" charset="0"/>
                <a:cs typeface="Arial" panose="020B0604020202020204" pitchFamily="34" charset="0"/>
              </a:rPr>
              <a:t> m</a:t>
            </a:r>
            <a:r>
              <a:rPr lang="en-US" sz="1600" b="1" baseline="30000" dirty="0">
                <a:solidFill>
                  <a:schemeClr val="accent2"/>
                </a:solidFill>
                <a:latin typeface="Avenir Book" panose="02000503020000020003" pitchFamily="2" charset="0"/>
                <a:ea typeface="Roboto" panose="02000000000000000000" pitchFamily="2" charset="0"/>
                <a:cs typeface="Arial" panose="020B0604020202020204" pitchFamily="34" charset="0"/>
              </a:rPr>
              <a:t>-3</a:t>
            </a:r>
          </a:p>
          <a:p>
            <a:pPr algn="l"/>
            <a:r>
              <a:rPr lang="en-US" sz="1600" b="1" i="1" dirty="0">
                <a:solidFill>
                  <a:schemeClr val="accent2"/>
                </a:solidFill>
                <a:latin typeface="Avenir Book" panose="02000503020000020003" pitchFamily="2" charset="0"/>
                <a:ea typeface="Roboto" panose="02000000000000000000" pitchFamily="2" charset="0"/>
                <a:cs typeface="Arial" panose="020B0604020202020204" pitchFamily="34" charset="0"/>
              </a:rPr>
              <a:t>B</a:t>
            </a:r>
            <a:r>
              <a:rPr lang="en-US" sz="1600" b="1" dirty="0">
                <a:solidFill>
                  <a:schemeClr val="accent2"/>
                </a:solidFill>
                <a:latin typeface="Avenir Book" panose="02000503020000020003" pitchFamily="2" charset="0"/>
                <a:ea typeface="Roboto" panose="02000000000000000000" pitchFamily="2" charset="0"/>
                <a:cs typeface="Arial" panose="020B0604020202020204" pitchFamily="34" charset="0"/>
              </a:rPr>
              <a:t> = 1-5 T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E78C2F4-E480-7854-6AEA-C64EFE9448B4}"/>
              </a:ext>
            </a:extLst>
          </p:cNvPr>
          <p:cNvSpPr txBox="1"/>
          <p:nvPr/>
        </p:nvSpPr>
        <p:spPr>
          <a:xfrm>
            <a:off x="326779" y="3301914"/>
            <a:ext cx="21048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  <a:latin typeface="Avenir Book" panose="02000503020000020003" pitchFamily="2" charset="0"/>
              </a:rPr>
              <a:t>Plasma parameters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F1F2C00-F530-5087-1C4F-1D1D8D507BB0}"/>
              </a:ext>
            </a:extLst>
          </p:cNvPr>
          <p:cNvSpPr txBox="1"/>
          <p:nvPr/>
        </p:nvSpPr>
        <p:spPr>
          <a:xfrm>
            <a:off x="7876222" y="3692642"/>
            <a:ext cx="11416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Abe 2021 NME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DD65D9D-507E-8B1F-2CB5-7074887B70EF}"/>
              </a:ext>
            </a:extLst>
          </p:cNvPr>
          <p:cNvSpPr/>
          <p:nvPr/>
        </p:nvSpPr>
        <p:spPr>
          <a:xfrm>
            <a:off x="3211162" y="4107039"/>
            <a:ext cx="5115863" cy="584775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venir Book" panose="02000503020000020003" pitchFamily="2" charset="0"/>
              </a:rPr>
              <a:t>Those IADs are global for any divertor plasmas having plasma parameters shown on the left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67C3E52-8321-76F0-AD85-AB3DE348BDBF}"/>
              </a:ext>
            </a:extLst>
          </p:cNvPr>
          <p:cNvSpPr txBox="1"/>
          <p:nvPr/>
        </p:nvSpPr>
        <p:spPr>
          <a:xfrm>
            <a:off x="3070063" y="1113688"/>
            <a:ext cx="1091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  <a:latin typeface="Avenir Book" panose="02000503020000020003" pitchFamily="2" charset="0"/>
              </a:rPr>
              <a:t>Result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046078C-4731-DED7-CD1B-FD3AA20B7627}"/>
              </a:ext>
            </a:extLst>
          </p:cNvPr>
          <p:cNvSpPr txBox="1"/>
          <p:nvPr/>
        </p:nvSpPr>
        <p:spPr>
          <a:xfrm>
            <a:off x="6198643" y="1113688"/>
            <a:ext cx="1091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  <a:latin typeface="Avenir Book" panose="02000503020000020003" pitchFamily="2" charset="0"/>
              </a:rPr>
              <a:t>Result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F2714659-D038-3D80-93DF-098C1062BF54}"/>
              </a:ext>
            </a:extLst>
          </p:cNvPr>
          <p:cNvSpPr/>
          <p:nvPr/>
        </p:nvSpPr>
        <p:spPr>
          <a:xfrm>
            <a:off x="1925311" y="845819"/>
            <a:ext cx="419659" cy="3552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4480BFCF-7A53-3942-93F1-02335C7CD83E}"/>
              </a:ext>
            </a:extLst>
          </p:cNvPr>
          <p:cNvSpPr/>
          <p:nvPr/>
        </p:nvSpPr>
        <p:spPr>
          <a:xfrm>
            <a:off x="1509710" y="2102489"/>
            <a:ext cx="419659" cy="3552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C87A3A9-0A01-7583-0EF5-976039E0A99D}"/>
              </a:ext>
            </a:extLst>
          </p:cNvPr>
          <p:cNvSpPr/>
          <p:nvPr/>
        </p:nvSpPr>
        <p:spPr>
          <a:xfrm>
            <a:off x="5069962" y="1159676"/>
            <a:ext cx="419659" cy="3552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5D19DF4-8F04-5705-31B6-5A17DE9A5E87}"/>
              </a:ext>
            </a:extLst>
          </p:cNvPr>
          <p:cNvSpPr/>
          <p:nvPr/>
        </p:nvSpPr>
        <p:spPr>
          <a:xfrm>
            <a:off x="8198539" y="1181154"/>
            <a:ext cx="419659" cy="3552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57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2F1ECB-4337-AC49-92B6-63AC5FE14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3" y="0"/>
            <a:ext cx="8734761" cy="742950"/>
          </a:xfrm>
        </p:spPr>
        <p:txBody>
          <a:bodyPr anchor="t">
            <a:normAutofit/>
          </a:bodyPr>
          <a:lstStyle/>
          <a:p>
            <a:r>
              <a:rPr lang="en-US" dirty="0" err="1">
                <a:latin typeface="Avenir Heavy" panose="02000503020000020003" pitchFamily="2" charset="0"/>
              </a:rPr>
              <a:t>DiMES</a:t>
            </a:r>
            <a:r>
              <a:rPr lang="en-US" dirty="0">
                <a:latin typeface="Avenir Heavy" panose="02000503020000020003" pitchFamily="2" charset="0"/>
              </a:rPr>
              <a:t> graphite surface was experimentally benchmarked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EB817E51-C846-4F94-965E-5B631D852E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4"/>
            <a:ext cx="342900" cy="246221"/>
          </a:xfrm>
        </p:spPr>
        <p:txBody>
          <a:bodyPr/>
          <a:lstStyle/>
          <a:p>
            <a:fld id="{D7DB8F76-31D0-8E48-9A33-E79BFE0EA87E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8D9F3E-DBE0-BBF0-5FB3-ABEFCD222F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856" y="349336"/>
            <a:ext cx="2809103" cy="24001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1261E1-FC97-D3BE-549B-2C6EE43480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4174" y="524217"/>
            <a:ext cx="1995803" cy="19758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C1FB37-4F30-A071-4A26-481ACC5A90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0387" y="2816698"/>
            <a:ext cx="2511218" cy="192080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E679F1-67FD-4E5A-CB02-A3AB057851B4}"/>
              </a:ext>
            </a:extLst>
          </p:cNvPr>
          <p:cNvCxnSpPr>
            <a:cxnSpLocks/>
          </p:cNvCxnSpPr>
          <p:nvPr/>
        </p:nvCxnSpPr>
        <p:spPr>
          <a:xfrm flipV="1">
            <a:off x="1183758" y="561660"/>
            <a:ext cx="2366634" cy="734148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B59A49-5C8F-0100-F653-84E14CE0D552}"/>
              </a:ext>
            </a:extLst>
          </p:cNvPr>
          <p:cNvCxnSpPr>
            <a:cxnSpLocks/>
          </p:cNvCxnSpPr>
          <p:nvPr/>
        </p:nvCxnSpPr>
        <p:spPr>
          <a:xfrm>
            <a:off x="1027814" y="2048493"/>
            <a:ext cx="2522576" cy="426632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Up-Down Arrow 21">
            <a:extLst>
              <a:ext uri="{FF2B5EF4-FFF2-40B4-BE49-F238E27FC236}">
                <a16:creationId xmlns:a16="http://schemas.microsoft.com/office/drawing/2014/main" id="{CE5866D2-C65A-514E-13EA-98E5EB6CBA39}"/>
              </a:ext>
            </a:extLst>
          </p:cNvPr>
          <p:cNvSpPr/>
          <p:nvPr/>
        </p:nvSpPr>
        <p:spPr>
          <a:xfrm>
            <a:off x="4423840" y="2523319"/>
            <a:ext cx="190499" cy="270092"/>
          </a:xfrm>
          <a:prstGeom prst="upDown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815BFF4-659B-A6CE-BF69-2909DF5EFE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8836" y="1281762"/>
            <a:ext cx="2746426" cy="257997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D130482-8FF0-0BA3-E7F2-FF9A59E51853}"/>
              </a:ext>
            </a:extLst>
          </p:cNvPr>
          <p:cNvSpPr txBox="1"/>
          <p:nvPr/>
        </p:nvSpPr>
        <p:spPr>
          <a:xfrm>
            <a:off x="3468773" y="2580217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Exp.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79EC66-84F9-6EDF-95D4-398FBFEE3CCD}"/>
              </a:ext>
            </a:extLst>
          </p:cNvPr>
          <p:cNvSpPr txBox="1"/>
          <p:nvPr/>
        </p:nvSpPr>
        <p:spPr>
          <a:xfrm>
            <a:off x="3878398" y="4360679"/>
            <a:ext cx="1611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Avenir Book" panose="02000503020000020003" pitchFamily="2" charset="0"/>
                <a:ea typeface="Roboto" panose="02000000000000000000" pitchFamily="2" charset="0"/>
                <a:cs typeface="Arial" panose="020B0604020202020204" pitchFamily="34" charset="0"/>
              </a:rPr>
              <a:t>Skinner </a:t>
            </a:r>
          </a:p>
          <a:p>
            <a:pPr algn="r"/>
            <a:r>
              <a:rPr lang="en-US" sz="1000" b="1" dirty="0">
                <a:solidFill>
                  <a:schemeClr val="bg1"/>
                </a:solidFill>
                <a:latin typeface="Avenir Book" panose="02000503020000020003" pitchFamily="2" charset="0"/>
                <a:ea typeface="Roboto" panose="02000000000000000000" pitchFamily="2" charset="0"/>
                <a:cs typeface="Arial" panose="020B0604020202020204" pitchFamily="34" charset="0"/>
              </a:rPr>
              <a:t>NME 2019</a:t>
            </a:r>
            <a:endParaRPr lang="en-US" sz="1000" dirty="0">
              <a:solidFill>
                <a:schemeClr val="bg1"/>
              </a:solidFill>
              <a:latin typeface="Avenir Book" panose="02000503020000020003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46A383-3A19-1D5A-4E31-0B6D0BC6B4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820" y="2935698"/>
            <a:ext cx="2322439" cy="191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08864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Theme">
  <a:themeElements>
    <a:clrScheme name="Custom 7">
      <a:dk1>
        <a:sysClr val="windowText" lastClr="000000"/>
      </a:dk1>
      <a:lt1>
        <a:sysClr val="window" lastClr="FFFFFF"/>
      </a:lt1>
      <a:dk2>
        <a:srgbClr val="445256"/>
      </a:dk2>
      <a:lt2>
        <a:srgbClr val="D5EDF4"/>
      </a:lt2>
      <a:accent1>
        <a:srgbClr val="47A5AE"/>
      </a:accent1>
      <a:accent2>
        <a:srgbClr val="244A58"/>
      </a:accent2>
      <a:accent3>
        <a:srgbClr val="F58025"/>
      </a:accent3>
      <a:accent4>
        <a:srgbClr val="FFB400"/>
      </a:accent4>
      <a:accent5>
        <a:srgbClr val="AE2659"/>
      </a:accent5>
      <a:accent6>
        <a:srgbClr val="70BF54"/>
      </a:accent6>
      <a:hlink>
        <a:srgbClr val="2C89C5"/>
      </a:hlink>
      <a:folHlink>
        <a:srgbClr val="2B7FAB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>
            <a:lumMod val="20000"/>
            <a:lumOff val="80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dirty="0" smtClean="0">
            <a:latin typeface="Arial" panose="020B0604020202020204" pitchFamily="34" charset="0"/>
            <a:ea typeface="Roboto" panose="02000000000000000000" pitchFamily="2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24059</TotalTime>
  <Words>1053</Words>
  <Application>Microsoft Macintosh PowerPoint</Application>
  <PresentationFormat>On-screen Show (16:9)</PresentationFormat>
  <Paragraphs>208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Avenir Black</vt:lpstr>
      <vt:lpstr>Avenir Book</vt:lpstr>
      <vt:lpstr>Avenir Heavy</vt:lpstr>
      <vt:lpstr>Avenir Medium</vt:lpstr>
      <vt:lpstr>Calibri</vt:lpstr>
      <vt:lpstr>Cambria Math</vt:lpstr>
      <vt:lpstr>Georgia</vt:lpstr>
      <vt:lpstr>Roboto</vt:lpstr>
      <vt:lpstr>Times New Roman</vt:lpstr>
      <vt:lpstr>1_Default Theme</vt:lpstr>
      <vt:lpstr>Stuck in the Rough: How Aging Reactor Walls May Exhibit Lower Erosion [DOE Highlight]</vt:lpstr>
      <vt:lpstr>PowerPoint Presentation</vt:lpstr>
      <vt:lpstr>Surface structure is a key parameter of fusion divertor PMI</vt:lpstr>
      <vt:lpstr>Key parameter: Surface Inclination Angle Distribution (SIAD)</vt:lpstr>
      <vt:lpstr>Workflow using two models</vt:lpstr>
      <vt:lpstr>4 divertor surfaces were scanned for computational study</vt:lpstr>
      <vt:lpstr>IAD calculation inputs and assumptions</vt:lpstr>
      <vt:lpstr>Takeaway1: General IADs at divertor surface were also found</vt:lpstr>
      <vt:lpstr>DiMES graphite surface was experimentally benchmarked</vt:lpstr>
      <vt:lpstr>Erosion and ion shadowed area were quantified</vt:lpstr>
      <vt:lpstr>Erosion and ion shadowed area were quantified</vt:lpstr>
      <vt:lpstr>Erosion and ion shadowed area were quantified</vt:lpstr>
      <vt:lpstr>Erosion and ion shadowed area were quantified</vt:lpstr>
      <vt:lpstr>Rrms is NOT good parameter to explain PMI! SIAD is!!</vt:lpstr>
      <vt:lpstr>Takeaway2: General results were found for erosion and redeposition predictions on any divertor surfaces</vt:lpstr>
      <vt:lpstr>Summary</vt:lpstr>
      <vt:lpstr>IAD becomes broader due to surface structure</vt:lpstr>
      <vt:lpstr>Calculation of local incident ion angle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Shota Abe</cp:lastModifiedBy>
  <cp:revision>353</cp:revision>
  <cp:lastPrinted>2022-10-15T15:57:23Z</cp:lastPrinted>
  <dcterms:created xsi:type="dcterms:W3CDTF">2020-06-11T16:38:14Z</dcterms:created>
  <dcterms:modified xsi:type="dcterms:W3CDTF">2023-03-06T19:49:36Z</dcterms:modified>
</cp:coreProperties>
</file>