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3" r:id="rId1"/>
  </p:sldMasterIdLst>
  <p:notesMasterIdLst>
    <p:notesMasterId r:id="rId31"/>
  </p:notesMasterIdLst>
  <p:handoutMasterIdLst>
    <p:handoutMasterId r:id="rId32"/>
  </p:handoutMasterIdLst>
  <p:sldIdLst>
    <p:sldId id="285" r:id="rId2"/>
    <p:sldId id="1735" r:id="rId3"/>
    <p:sldId id="1747" r:id="rId4"/>
    <p:sldId id="1748" r:id="rId5"/>
    <p:sldId id="1736" r:id="rId6"/>
    <p:sldId id="1773" r:id="rId7"/>
    <p:sldId id="1695" r:id="rId8"/>
    <p:sldId id="1749" r:id="rId9"/>
    <p:sldId id="1742" r:id="rId10"/>
    <p:sldId id="1743" r:id="rId11"/>
    <p:sldId id="1744" r:id="rId12"/>
    <p:sldId id="1673" r:id="rId13"/>
    <p:sldId id="1727" r:id="rId14"/>
    <p:sldId id="1696" r:id="rId15"/>
    <p:sldId id="1728" r:id="rId16"/>
    <p:sldId id="1774" r:id="rId17"/>
    <p:sldId id="1729" r:id="rId18"/>
    <p:sldId id="1755" r:id="rId19"/>
    <p:sldId id="1751" r:id="rId20"/>
    <p:sldId id="1730" r:id="rId21"/>
    <p:sldId id="1698" r:id="rId22"/>
    <p:sldId id="1772" r:id="rId23"/>
    <p:sldId id="1705" r:id="rId24"/>
    <p:sldId id="1706" r:id="rId25"/>
    <p:sldId id="1771" r:id="rId26"/>
    <p:sldId id="1775" r:id="rId27"/>
    <p:sldId id="1776" r:id="rId28"/>
    <p:sldId id="269" r:id="rId29"/>
    <p:sldId id="1689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417E5283-16BE-D542-8635-0A50C4BBB6FF}">
          <p14:sldIdLst>
            <p14:sldId id="285"/>
          </p14:sldIdLst>
        </p14:section>
        <p14:section name="Untitled Section" id="{B488E724-5780-8C42-A9BA-F86D46C666AA}">
          <p14:sldIdLst>
            <p14:sldId id="1735"/>
            <p14:sldId id="1747"/>
            <p14:sldId id="1748"/>
            <p14:sldId id="1736"/>
            <p14:sldId id="1773"/>
            <p14:sldId id="1695"/>
            <p14:sldId id="1749"/>
            <p14:sldId id="1742"/>
            <p14:sldId id="1743"/>
            <p14:sldId id="1744"/>
            <p14:sldId id="1673"/>
            <p14:sldId id="1727"/>
            <p14:sldId id="1696"/>
            <p14:sldId id="1728"/>
            <p14:sldId id="1774"/>
            <p14:sldId id="1729"/>
            <p14:sldId id="1755"/>
            <p14:sldId id="1751"/>
            <p14:sldId id="1730"/>
            <p14:sldId id="1698"/>
            <p14:sldId id="1772"/>
            <p14:sldId id="1705"/>
            <p14:sldId id="1706"/>
            <p14:sldId id="1771"/>
            <p14:sldId id="1775"/>
            <p14:sldId id="1776"/>
            <p14:sldId id="269"/>
            <p14:sldId id="1689"/>
          </p14:sldIdLst>
        </p14:section>
        <p14:section name="Sample Layouts" id="{BD7E83EB-4012-9149-A95A-C0C9C6370C5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FFFF"/>
    <a:srgbClr val="73FB79"/>
    <a:srgbClr val="FF40FF"/>
    <a:srgbClr val="0096FF"/>
    <a:srgbClr val="942093"/>
    <a:srgbClr val="445256"/>
    <a:srgbClr val="521B93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/>
    <p:restoredTop sz="94966"/>
  </p:normalViewPr>
  <p:slideViewPr>
    <p:cSldViewPr snapToGrid="0">
      <p:cViewPr varScale="1">
        <p:scale>
          <a:sx n="156" d="100"/>
          <a:sy n="156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275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06B0EF-C056-8045-80BD-9407EFB49A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2D0AE-DEBE-214F-B371-F54DC94B3A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EB8F8-9F38-3E41-9F93-1F29993DBC86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7A219-D3AE-BD40-A931-9AFDCEA85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A07D5-9CDB-F847-8A13-5ED7D68455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53B26-9622-DA47-A20C-407CED601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55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6854-B4F0-024D-ACE9-C26F23D6BC6E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7C13E-113E-CE42-AE0F-CE20F729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2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7C13E-113E-CE42-AE0F-CE20F7293F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49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7C13E-113E-CE42-AE0F-CE20F7293F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9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7C13E-113E-CE42-AE0F-CE20F7293F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0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7C13E-113E-CE42-AE0F-CE20F7293F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94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7C13E-113E-CE42-AE0F-CE20F7293F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73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7C13E-113E-CE42-AE0F-CE20F7293F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2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7C13E-113E-CE42-AE0F-CE20F7293F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6059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15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4" name="Google Shape;39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7B5559A-E83F-464C-A06A-C2BE0456D84F}"/>
              </a:ext>
            </a:extLst>
          </p:cNvPr>
          <p:cNvSpPr/>
          <p:nvPr userDrawn="1"/>
        </p:nvSpPr>
        <p:spPr>
          <a:xfrm>
            <a:off x="0" y="971550"/>
            <a:ext cx="8621486" cy="1599161"/>
          </a:xfrm>
          <a:custGeom>
            <a:avLst/>
            <a:gdLst>
              <a:gd name="connsiteX0" fmla="*/ 0 w 8621486"/>
              <a:gd name="connsiteY0" fmla="*/ 0 h 1969477"/>
              <a:gd name="connsiteX1" fmla="*/ 8621486 w 8621486"/>
              <a:gd name="connsiteY1" fmla="*/ 20097 h 1969477"/>
              <a:gd name="connsiteX2" fmla="*/ 7998488 w 8621486"/>
              <a:gd name="connsiteY2" fmla="*/ 1969477 h 1969477"/>
              <a:gd name="connsiteX3" fmla="*/ 0 w 8621486"/>
              <a:gd name="connsiteY3" fmla="*/ 1969477 h 1969477"/>
              <a:gd name="connsiteX4" fmla="*/ 0 w 8621486"/>
              <a:gd name="connsiteY4" fmla="*/ 0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486" h="1969477">
                <a:moveTo>
                  <a:pt x="0" y="0"/>
                </a:moveTo>
                <a:lnTo>
                  <a:pt x="8621486" y="20097"/>
                </a:lnTo>
                <a:lnTo>
                  <a:pt x="7998488" y="1969477"/>
                </a:lnTo>
                <a:lnTo>
                  <a:pt x="0" y="1969477"/>
                </a:lnTo>
                <a:lnTo>
                  <a:pt x="0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0738E-5820-F848-928B-F7F00E97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978210"/>
            <a:ext cx="8086396" cy="1592502"/>
          </a:xfrm>
        </p:spPr>
        <p:txBody>
          <a:bodyPr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46B784-112E-5E44-A7F8-F159B4ED1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149" y="0"/>
            <a:ext cx="2189587" cy="742950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8614E0A-9203-4356-9AC9-EE8FD767DF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1" y="80845"/>
            <a:ext cx="1681974" cy="620169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5FD68A16-4890-446D-8B58-6D0ED309E4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90500" y="4827270"/>
            <a:ext cx="592455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>
                <a:cs typeface="Century Gothic" charset="0"/>
              </a:rPr>
              <a:t> PS&amp;T Seminar @PPPL(virtual), S. Abe, 2/24/2022 </a:t>
            </a:r>
            <a:endParaRPr lang="en-US" b="1" dirty="0"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9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E60E-8B76-3B4C-950A-C579BFA1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8" y="0"/>
            <a:ext cx="8763001" cy="742950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F13C71-FBC3-7441-81D6-C6E085DFA9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0500" y="3168869"/>
            <a:ext cx="2670017" cy="1612682"/>
          </a:xfrm>
        </p:spPr>
        <p:txBody>
          <a:bodyPr lIns="0" rIns="0" anchor="t"/>
          <a:lstStyle>
            <a:lvl1pPr marL="0" indent="-457200" algn="ctr">
              <a:buNone/>
              <a:defRPr b="0" i="0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91EC570-CC0F-7142-989D-AA04A9372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65542" y="3168869"/>
            <a:ext cx="2670017" cy="1612682"/>
          </a:xfrm>
        </p:spPr>
        <p:txBody>
          <a:bodyPr lIns="0" rIns="0" anchor="t"/>
          <a:lstStyle>
            <a:lvl1pPr marL="0" indent="-457200" algn="ctr">
              <a:buNone/>
              <a:defRPr b="0" i="0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DDDB395-1304-B848-A7BF-6C6EB99692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0583" y="3168869"/>
            <a:ext cx="2670017" cy="1612682"/>
          </a:xfrm>
        </p:spPr>
        <p:txBody>
          <a:bodyPr lIns="0" rIns="0" anchor="t"/>
          <a:lstStyle>
            <a:lvl1pPr marL="0" indent="-457200" algn="ctr">
              <a:buNone/>
              <a:defRPr b="0" i="0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444CE4D-F38E-A64D-AD54-96F5C9C900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639" y="938213"/>
            <a:ext cx="1709738" cy="1993900"/>
          </a:xfrm>
        </p:spPr>
        <p:txBody>
          <a:bodyPr/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D2AA2818-9810-2346-980D-AC8CDEB59A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45681" y="938213"/>
            <a:ext cx="1709738" cy="1993900"/>
          </a:xfrm>
        </p:spPr>
        <p:txBody>
          <a:bodyPr/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62FD6D91-DAED-0A47-B63E-FFD9FFA4E3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0722" y="938213"/>
            <a:ext cx="1709738" cy="1993900"/>
          </a:xfrm>
        </p:spPr>
        <p:txBody>
          <a:bodyPr/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301BBE96-3AEE-4141-85DE-A85F37024D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</p:spPr>
        <p:txBody>
          <a:bodyPr lIns="45720" anchor="b" anchorCtr="0">
            <a:spAutoFit/>
          </a:bodyPr>
          <a:lstStyle>
            <a:lvl1pPr algn="l">
              <a:defRPr sz="1000" b="1"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fld id="{D7DB8F76-31D0-8E48-9A33-E79BFE0EA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7D4D26E-0D26-9845-A311-4D8D053F5741}"/>
              </a:ext>
            </a:extLst>
          </p:cNvPr>
          <p:cNvSpPr/>
          <p:nvPr userDrawn="1"/>
        </p:nvSpPr>
        <p:spPr>
          <a:xfrm>
            <a:off x="-304800" y="4781550"/>
            <a:ext cx="8724900" cy="409575"/>
          </a:xfrm>
          <a:custGeom>
            <a:avLst/>
            <a:gdLst>
              <a:gd name="connsiteX0" fmla="*/ 8582025 w 8724900"/>
              <a:gd name="connsiteY0" fmla="*/ 381000 h 409575"/>
              <a:gd name="connsiteX1" fmla="*/ 8724900 w 8724900"/>
              <a:gd name="connsiteY1" fmla="*/ 0 h 409575"/>
              <a:gd name="connsiteX2" fmla="*/ 0 w 8724900"/>
              <a:gd name="connsiteY2" fmla="*/ 9525 h 409575"/>
              <a:gd name="connsiteX3" fmla="*/ 285750 w 8724900"/>
              <a:gd name="connsiteY3" fmla="*/ 9525 h 409575"/>
              <a:gd name="connsiteX4" fmla="*/ 285750 w 8724900"/>
              <a:gd name="connsiteY4" fmla="*/ 409575 h 409575"/>
              <a:gd name="connsiteX5" fmla="*/ 8582025 w 8724900"/>
              <a:gd name="connsiteY5" fmla="*/ 38100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4900" h="409575">
                <a:moveTo>
                  <a:pt x="8582025" y="381000"/>
                </a:moveTo>
                <a:lnTo>
                  <a:pt x="8724900" y="0"/>
                </a:lnTo>
                <a:lnTo>
                  <a:pt x="0" y="9525"/>
                </a:lnTo>
                <a:lnTo>
                  <a:pt x="285750" y="9525"/>
                </a:lnTo>
                <a:lnTo>
                  <a:pt x="285750" y="409575"/>
                </a:lnTo>
                <a:lnTo>
                  <a:pt x="8582025" y="38100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108A3-2E50-EA4D-B58D-AEE9DBC2D57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0500" y="4827270"/>
            <a:ext cx="3086100" cy="274637"/>
          </a:xfrm>
          <a:prstGeom prst="rect">
            <a:avLst/>
          </a:prstGeom>
        </p:spPr>
        <p:txBody>
          <a:bodyPr/>
          <a:lstStyle/>
          <a:p>
            <a:r>
              <a:rPr lang="en-US" b="1">
                <a:cs typeface="Century Gothic" charset="0"/>
              </a:rPr>
              <a:t> PS&amp;T Seminar @PPPL(virtual), S. Abe, 2/24/2022 </a:t>
            </a:r>
            <a:endParaRPr lang="en-US" b="1" dirty="0">
              <a:cs typeface="Century Gothic" charset="0"/>
            </a:endParaRPr>
          </a:p>
        </p:txBody>
      </p: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128A7113-98DF-499C-9764-47B9E6CBD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113" y="4746350"/>
            <a:ext cx="359943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2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9C2B735-F19F-4E45-864C-7834ADBB92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</p:spPr>
        <p:txBody>
          <a:bodyPr lIns="45720" anchor="b" anchorCtr="0">
            <a:spAutoFit/>
          </a:bodyPr>
          <a:lstStyle>
            <a:lvl1pPr algn="l">
              <a:defRPr sz="1000" b="1"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fld id="{D7DB8F76-31D0-8E48-9A33-E79BFE0EA8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AB493BE-AD76-476D-9770-BC28298AB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113" y="4746350"/>
            <a:ext cx="359943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6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1_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8763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1"/>
          </p:nvPr>
        </p:nvSpPr>
        <p:spPr>
          <a:xfrm>
            <a:off x="190500" y="971551"/>
            <a:ext cx="87630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 b="0" i="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600"/>
              <a:buChar char="•"/>
              <a:defRPr b="0" i="0"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400"/>
              <a:buChar char="–"/>
              <a:defRPr b="0" i="0"/>
            </a:lvl3pPr>
            <a:lvl4pPr marL="1828800" lvl="3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200"/>
              <a:buChar char="–"/>
              <a:defRPr b="0" i="0"/>
            </a:lvl4pPr>
            <a:lvl5pPr marL="2286000" lvl="4" indent="-2921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000"/>
              <a:buChar char="–"/>
              <a:defRPr b="0" i="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l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37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33113" y="4746350"/>
            <a:ext cx="35994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7"/>
          <p:cNvSpPr/>
          <p:nvPr/>
        </p:nvSpPr>
        <p:spPr>
          <a:xfrm>
            <a:off x="-291787" y="4787702"/>
            <a:ext cx="8724900" cy="409575"/>
          </a:xfrm>
          <a:custGeom>
            <a:avLst/>
            <a:gdLst/>
            <a:ahLst/>
            <a:cxnLst/>
            <a:rect l="l" t="t" r="r" b="b"/>
            <a:pathLst>
              <a:path w="8724900" h="409575" extrusionOk="0">
                <a:moveTo>
                  <a:pt x="8582025" y="381000"/>
                </a:moveTo>
                <a:lnTo>
                  <a:pt x="8724900" y="0"/>
                </a:lnTo>
                <a:lnTo>
                  <a:pt x="0" y="9525"/>
                </a:lnTo>
                <a:lnTo>
                  <a:pt x="285750" y="9525"/>
                </a:lnTo>
                <a:lnTo>
                  <a:pt x="285750" y="409575"/>
                </a:lnTo>
                <a:lnTo>
                  <a:pt x="8582025" y="38100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37"/>
          <p:cNvSpPr txBox="1"/>
          <p:nvPr/>
        </p:nvSpPr>
        <p:spPr>
          <a:xfrm>
            <a:off x="190500" y="4860259"/>
            <a:ext cx="59245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S.Abe</a:t>
            </a:r>
            <a:r>
              <a:rPr lang="en-US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NSTX-U / Magnetic Fusion Science Meeting, 3/6/2023</a:t>
            </a:r>
          </a:p>
        </p:txBody>
      </p:sp>
    </p:spTree>
    <p:extLst>
      <p:ext uri="{BB962C8B-B14F-4D97-AF65-F5344CB8AC3E}">
        <p14:creationId xmlns:p14="http://schemas.microsoft.com/office/powerpoint/2010/main" val="895093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7B5559A-E83F-464C-A06A-C2BE0456D84F}"/>
              </a:ext>
            </a:extLst>
          </p:cNvPr>
          <p:cNvSpPr/>
          <p:nvPr userDrawn="1"/>
        </p:nvSpPr>
        <p:spPr>
          <a:xfrm>
            <a:off x="0" y="1847850"/>
            <a:ext cx="8621486" cy="1599161"/>
          </a:xfrm>
          <a:custGeom>
            <a:avLst/>
            <a:gdLst>
              <a:gd name="connsiteX0" fmla="*/ 0 w 8621486"/>
              <a:gd name="connsiteY0" fmla="*/ 0 h 1969477"/>
              <a:gd name="connsiteX1" fmla="*/ 8621486 w 8621486"/>
              <a:gd name="connsiteY1" fmla="*/ 20097 h 1969477"/>
              <a:gd name="connsiteX2" fmla="*/ 7998488 w 8621486"/>
              <a:gd name="connsiteY2" fmla="*/ 1969477 h 1969477"/>
              <a:gd name="connsiteX3" fmla="*/ 0 w 8621486"/>
              <a:gd name="connsiteY3" fmla="*/ 1969477 h 1969477"/>
              <a:gd name="connsiteX4" fmla="*/ 0 w 8621486"/>
              <a:gd name="connsiteY4" fmla="*/ 0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486" h="1969477">
                <a:moveTo>
                  <a:pt x="0" y="0"/>
                </a:moveTo>
                <a:lnTo>
                  <a:pt x="8621486" y="20097"/>
                </a:lnTo>
                <a:lnTo>
                  <a:pt x="7998488" y="1969477"/>
                </a:lnTo>
                <a:lnTo>
                  <a:pt x="0" y="1969477"/>
                </a:lnTo>
                <a:lnTo>
                  <a:pt x="0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0738E-5820-F848-928B-F7F00E97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854510"/>
            <a:ext cx="8086396" cy="1592502"/>
          </a:xfrm>
        </p:spPr>
        <p:txBody>
          <a:bodyPr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1D42A7-3D13-4915-80E7-D24CA5CD7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149" y="0"/>
            <a:ext cx="2189587" cy="742950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CD5FDE3C-EEAB-4180-A9DB-F991F1D7CF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1" y="80845"/>
            <a:ext cx="1681974" cy="620169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FDBE191-685D-4A07-83C9-26FACF7E17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90500" y="4827270"/>
            <a:ext cx="592455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>
                <a:cs typeface="Century Gothic" charset="0"/>
              </a:rPr>
              <a:t> PS&amp;T Seminar @PPPL(virtual), S. Abe, 2/24/2022 </a:t>
            </a:r>
            <a:endParaRPr lang="en-US" b="1" dirty="0"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7B5559A-E83F-464C-A06A-C2BE0456D84F}"/>
              </a:ext>
            </a:extLst>
          </p:cNvPr>
          <p:cNvSpPr>
            <a:spLocks noChangeAspect="1"/>
          </p:cNvSpPr>
          <p:nvPr userDrawn="1"/>
        </p:nvSpPr>
        <p:spPr>
          <a:xfrm>
            <a:off x="-48327" y="3017520"/>
            <a:ext cx="8658926" cy="1181095"/>
          </a:xfrm>
          <a:custGeom>
            <a:avLst/>
            <a:gdLst>
              <a:gd name="connsiteX0" fmla="*/ 0 w 8621486"/>
              <a:gd name="connsiteY0" fmla="*/ 0 h 1969477"/>
              <a:gd name="connsiteX1" fmla="*/ 8621486 w 8621486"/>
              <a:gd name="connsiteY1" fmla="*/ 20097 h 1969477"/>
              <a:gd name="connsiteX2" fmla="*/ 7998488 w 8621486"/>
              <a:gd name="connsiteY2" fmla="*/ 1969477 h 1969477"/>
              <a:gd name="connsiteX3" fmla="*/ 0 w 8621486"/>
              <a:gd name="connsiteY3" fmla="*/ 1969477 h 1969477"/>
              <a:gd name="connsiteX4" fmla="*/ 0 w 8621486"/>
              <a:gd name="connsiteY4" fmla="*/ 0 h 1969477"/>
              <a:gd name="connsiteX0" fmla="*/ 0 w 10284701"/>
              <a:gd name="connsiteY0" fmla="*/ 6023 h 1949380"/>
              <a:gd name="connsiteX1" fmla="*/ 10284701 w 10284701"/>
              <a:gd name="connsiteY1" fmla="*/ 0 h 1949380"/>
              <a:gd name="connsiteX2" fmla="*/ 9661703 w 10284701"/>
              <a:gd name="connsiteY2" fmla="*/ 1949380 h 1949380"/>
              <a:gd name="connsiteX3" fmla="*/ 1663215 w 10284701"/>
              <a:gd name="connsiteY3" fmla="*/ 1949380 h 1949380"/>
              <a:gd name="connsiteX4" fmla="*/ 0 w 10284701"/>
              <a:gd name="connsiteY4" fmla="*/ 6023 h 1949380"/>
              <a:gd name="connsiteX0" fmla="*/ 0 w 10284701"/>
              <a:gd name="connsiteY0" fmla="*/ 6023 h 1958087"/>
              <a:gd name="connsiteX1" fmla="*/ 10284701 w 10284701"/>
              <a:gd name="connsiteY1" fmla="*/ 0 h 1958087"/>
              <a:gd name="connsiteX2" fmla="*/ 9661703 w 10284701"/>
              <a:gd name="connsiteY2" fmla="*/ 1949380 h 1958087"/>
              <a:gd name="connsiteX3" fmla="*/ 13148 w 10284701"/>
              <a:gd name="connsiteY3" fmla="*/ 1958087 h 1958087"/>
              <a:gd name="connsiteX4" fmla="*/ 0 w 10284701"/>
              <a:gd name="connsiteY4" fmla="*/ 6023 h 1958087"/>
              <a:gd name="connsiteX0" fmla="*/ 1265 w 10285966"/>
              <a:gd name="connsiteY0" fmla="*/ 6023 h 1949380"/>
              <a:gd name="connsiteX1" fmla="*/ 10285966 w 10285966"/>
              <a:gd name="connsiteY1" fmla="*/ 0 h 1949380"/>
              <a:gd name="connsiteX2" fmla="*/ 9662968 w 10285966"/>
              <a:gd name="connsiteY2" fmla="*/ 1949380 h 1949380"/>
              <a:gd name="connsiteX3" fmla="*/ 1265 w 10285966"/>
              <a:gd name="connsiteY3" fmla="*/ 1949380 h 1949380"/>
              <a:gd name="connsiteX4" fmla="*/ 1265 w 10285966"/>
              <a:gd name="connsiteY4" fmla="*/ 6023 h 1949380"/>
              <a:gd name="connsiteX0" fmla="*/ 0 w 10820010"/>
              <a:gd name="connsiteY0" fmla="*/ 6022 h 1949380"/>
              <a:gd name="connsiteX1" fmla="*/ 10820010 w 10820010"/>
              <a:gd name="connsiteY1" fmla="*/ 0 h 1949380"/>
              <a:gd name="connsiteX2" fmla="*/ 10197012 w 10820010"/>
              <a:gd name="connsiteY2" fmla="*/ 1949380 h 1949380"/>
              <a:gd name="connsiteX3" fmla="*/ 535309 w 10820010"/>
              <a:gd name="connsiteY3" fmla="*/ 1949380 h 1949380"/>
              <a:gd name="connsiteX4" fmla="*/ 0 w 10820010"/>
              <a:gd name="connsiteY4" fmla="*/ 6022 h 1949380"/>
              <a:gd name="connsiteX0" fmla="*/ 17410 w 10837420"/>
              <a:gd name="connsiteY0" fmla="*/ 6022 h 1956842"/>
              <a:gd name="connsiteX1" fmla="*/ 10837420 w 10837420"/>
              <a:gd name="connsiteY1" fmla="*/ 0 h 1956842"/>
              <a:gd name="connsiteX2" fmla="*/ 10214422 w 10837420"/>
              <a:gd name="connsiteY2" fmla="*/ 1949380 h 1956842"/>
              <a:gd name="connsiteX3" fmla="*/ 505 w 10837420"/>
              <a:gd name="connsiteY3" fmla="*/ 1956842 h 1956842"/>
              <a:gd name="connsiteX4" fmla="*/ 17410 w 10837420"/>
              <a:gd name="connsiteY4" fmla="*/ 6022 h 1956842"/>
              <a:gd name="connsiteX0" fmla="*/ 1266 w 10821276"/>
              <a:gd name="connsiteY0" fmla="*/ 6022 h 1949380"/>
              <a:gd name="connsiteX1" fmla="*/ 10821276 w 10821276"/>
              <a:gd name="connsiteY1" fmla="*/ 0 h 1949380"/>
              <a:gd name="connsiteX2" fmla="*/ 10198278 w 10821276"/>
              <a:gd name="connsiteY2" fmla="*/ 1949380 h 1949380"/>
              <a:gd name="connsiteX3" fmla="*/ 1266 w 10821276"/>
              <a:gd name="connsiteY3" fmla="*/ 1941916 h 1949380"/>
              <a:gd name="connsiteX4" fmla="*/ 1266 w 10821276"/>
              <a:gd name="connsiteY4" fmla="*/ 6022 h 1949380"/>
              <a:gd name="connsiteX0" fmla="*/ 6476 w 10826486"/>
              <a:gd name="connsiteY0" fmla="*/ 6022 h 1949380"/>
              <a:gd name="connsiteX1" fmla="*/ 10826486 w 10826486"/>
              <a:gd name="connsiteY1" fmla="*/ 0 h 1949380"/>
              <a:gd name="connsiteX2" fmla="*/ 10203488 w 10826486"/>
              <a:gd name="connsiteY2" fmla="*/ 1949380 h 1949380"/>
              <a:gd name="connsiteX3" fmla="*/ 840 w 10826486"/>
              <a:gd name="connsiteY3" fmla="*/ 1897139 h 1949380"/>
              <a:gd name="connsiteX4" fmla="*/ 6476 w 10826486"/>
              <a:gd name="connsiteY4" fmla="*/ 6022 h 1949380"/>
              <a:gd name="connsiteX0" fmla="*/ 11901 w 10831911"/>
              <a:gd name="connsiteY0" fmla="*/ 6022 h 1956844"/>
              <a:gd name="connsiteX1" fmla="*/ 10831911 w 10831911"/>
              <a:gd name="connsiteY1" fmla="*/ 0 h 1956844"/>
              <a:gd name="connsiteX2" fmla="*/ 10208913 w 10831911"/>
              <a:gd name="connsiteY2" fmla="*/ 1949380 h 1956844"/>
              <a:gd name="connsiteX3" fmla="*/ 630 w 10831911"/>
              <a:gd name="connsiteY3" fmla="*/ 1956844 h 1956844"/>
              <a:gd name="connsiteX4" fmla="*/ 11901 w 10831911"/>
              <a:gd name="connsiteY4" fmla="*/ 6022 h 195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1911" h="1956844">
                <a:moveTo>
                  <a:pt x="11901" y="6022"/>
                </a:moveTo>
                <a:lnTo>
                  <a:pt x="10831911" y="0"/>
                </a:lnTo>
                <a:lnTo>
                  <a:pt x="10208913" y="1949380"/>
                </a:lnTo>
                <a:lnTo>
                  <a:pt x="630" y="1956844"/>
                </a:lnTo>
                <a:cubicBezTo>
                  <a:pt x="-3753" y="1306156"/>
                  <a:pt x="16284" y="656710"/>
                  <a:pt x="11901" y="6022"/>
                </a:cubicBezTo>
                <a:close/>
              </a:path>
            </a:pathLst>
          </a:custGeom>
          <a:solidFill>
            <a:srgbClr val="4452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0738E-5820-F848-928B-F7F00E97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3017520"/>
            <a:ext cx="8086396" cy="1181095"/>
          </a:xfrm>
        </p:spPr>
        <p:txBody>
          <a:bodyPr anchor="ctr" anchorCtr="0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6D06004-1D0D-ED4A-B460-2A4141E593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</p:spPr>
        <p:txBody>
          <a:bodyPr lIns="45720" anchor="b" anchorCtr="0">
            <a:spAutoFit/>
          </a:bodyPr>
          <a:lstStyle>
            <a:lvl1pPr algn="l">
              <a:defRPr sz="1000" b="1"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fld id="{D7DB8F76-31D0-8E48-9A33-E79BFE0EA8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D31E89-27FF-4E3D-A175-C42E3624D7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149" y="0"/>
            <a:ext cx="2189587" cy="742950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F796BA23-A840-495C-889B-D64DFEE104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1" y="80845"/>
            <a:ext cx="1681974" cy="620169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1FD8D0F-63E8-45D5-A610-930CE6DBDC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90500" y="4827270"/>
            <a:ext cx="592455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>
                <a:cs typeface="Century Gothic" charset="0"/>
              </a:rPr>
              <a:t> PS&amp;T Seminar @PPPL(virtual), S. Abe, 2/24/2022 </a:t>
            </a:r>
            <a:endParaRPr lang="en-US" b="1" dirty="0"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0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3333F8D4-27E0-B04B-8249-A4E50EC3F24D}"/>
              </a:ext>
            </a:extLst>
          </p:cNvPr>
          <p:cNvSpPr/>
          <p:nvPr userDrawn="1"/>
        </p:nvSpPr>
        <p:spPr>
          <a:xfrm>
            <a:off x="-291787" y="4787702"/>
            <a:ext cx="8724900" cy="409575"/>
          </a:xfrm>
          <a:custGeom>
            <a:avLst/>
            <a:gdLst>
              <a:gd name="connsiteX0" fmla="*/ 8582025 w 8724900"/>
              <a:gd name="connsiteY0" fmla="*/ 381000 h 409575"/>
              <a:gd name="connsiteX1" fmla="*/ 8724900 w 8724900"/>
              <a:gd name="connsiteY1" fmla="*/ 0 h 409575"/>
              <a:gd name="connsiteX2" fmla="*/ 0 w 8724900"/>
              <a:gd name="connsiteY2" fmla="*/ 9525 h 409575"/>
              <a:gd name="connsiteX3" fmla="*/ 285750 w 8724900"/>
              <a:gd name="connsiteY3" fmla="*/ 9525 h 409575"/>
              <a:gd name="connsiteX4" fmla="*/ 285750 w 8724900"/>
              <a:gd name="connsiteY4" fmla="*/ 409575 h 409575"/>
              <a:gd name="connsiteX5" fmla="*/ 8582025 w 8724900"/>
              <a:gd name="connsiteY5" fmla="*/ 38100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4900" h="409575">
                <a:moveTo>
                  <a:pt x="8582025" y="381000"/>
                </a:moveTo>
                <a:lnTo>
                  <a:pt x="8724900" y="0"/>
                </a:lnTo>
                <a:lnTo>
                  <a:pt x="0" y="9525"/>
                </a:lnTo>
                <a:lnTo>
                  <a:pt x="285750" y="9525"/>
                </a:lnTo>
                <a:lnTo>
                  <a:pt x="285750" y="409575"/>
                </a:lnTo>
                <a:lnTo>
                  <a:pt x="8582025" y="38100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15F9C0-6D68-BA45-9D2F-E592ECB5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8763000" cy="742950"/>
          </a:xfrm>
        </p:spPr>
        <p:txBody>
          <a:bodyPr lIns="0" bIns="0" anchor="b" anchorCtr="0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482FC28-A0C4-3D42-BBB2-CE05BC0807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" y="971551"/>
            <a:ext cx="8763000" cy="3810000"/>
          </a:xfrm>
        </p:spPr>
        <p:txBody>
          <a:bodyPr anchor="t"/>
          <a:lstStyle>
            <a:lvl1pPr>
              <a:buClr>
                <a:schemeClr val="accent3"/>
              </a:buClr>
              <a:defRPr b="0" i="0"/>
            </a:lvl1pPr>
            <a:lvl2pPr>
              <a:buClr>
                <a:schemeClr val="bg2">
                  <a:lumMod val="50000"/>
                </a:schemeClr>
              </a:buClr>
              <a:defRPr b="0" i="0"/>
            </a:lvl2pPr>
            <a:lvl3pPr>
              <a:buClr>
                <a:schemeClr val="bg2">
                  <a:lumMod val="50000"/>
                </a:schemeClr>
              </a:buClr>
              <a:defRPr b="0" i="0"/>
            </a:lvl3pPr>
            <a:lvl4pPr>
              <a:buClr>
                <a:schemeClr val="bg2">
                  <a:lumMod val="50000"/>
                </a:schemeClr>
              </a:buClr>
              <a:defRPr b="0" i="0"/>
            </a:lvl4pPr>
            <a:lvl5pPr>
              <a:buClr>
                <a:schemeClr val="bg2">
                  <a:lumMod val="50000"/>
                </a:schemeClr>
              </a:buCl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3FBA3A-1640-4E4D-9EA2-78DC1260C7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</p:spPr>
        <p:txBody>
          <a:bodyPr lIns="45720" anchor="b" anchorCtr="0">
            <a:spAutoFit/>
          </a:bodyPr>
          <a:lstStyle>
            <a:lvl1pPr algn="l">
              <a:defRPr sz="1000" b="1"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fld id="{D7DB8F76-31D0-8E48-9A33-E79BFE0EA8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13F17F06-CDF2-47EC-810C-B328B1F7E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113" y="4746350"/>
            <a:ext cx="359943" cy="466725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94CEB25-D0FA-DF4B-961A-FEFD545F2921}"/>
              </a:ext>
            </a:extLst>
          </p:cNvPr>
          <p:cNvSpPr txBox="1">
            <a:spLocks/>
          </p:cNvSpPr>
          <p:nvPr userDrawn="1"/>
        </p:nvSpPr>
        <p:spPr>
          <a:xfrm>
            <a:off x="190500" y="4860259"/>
            <a:ext cx="59245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14300" algn="l">
              <a:tabLst/>
            </a:pPr>
            <a:r>
              <a:rPr lang="en-US" dirty="0" err="1"/>
              <a:t>S.Abe</a:t>
            </a:r>
            <a:r>
              <a:rPr lang="en-US" dirty="0"/>
              <a:t>, NSTX-U / Magnetic Fusion Science Meeting, </a:t>
            </a:r>
            <a:r>
              <a:rPr lang="en-US" altLang="ja-JP" dirty="0"/>
              <a:t>3/</a:t>
            </a:r>
            <a:r>
              <a:rPr lang="en-US" dirty="0"/>
              <a:t>6/2023</a:t>
            </a:r>
          </a:p>
        </p:txBody>
      </p:sp>
    </p:spTree>
    <p:extLst>
      <p:ext uri="{BB962C8B-B14F-4D97-AF65-F5344CB8AC3E}">
        <p14:creationId xmlns:p14="http://schemas.microsoft.com/office/powerpoint/2010/main" val="129745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FFEE58F0-9063-6B42-B97C-26199D3430C9}"/>
              </a:ext>
            </a:extLst>
          </p:cNvPr>
          <p:cNvSpPr/>
          <p:nvPr userDrawn="1"/>
        </p:nvSpPr>
        <p:spPr>
          <a:xfrm>
            <a:off x="-304800" y="4781550"/>
            <a:ext cx="8724900" cy="409575"/>
          </a:xfrm>
          <a:custGeom>
            <a:avLst/>
            <a:gdLst>
              <a:gd name="connsiteX0" fmla="*/ 8582025 w 8724900"/>
              <a:gd name="connsiteY0" fmla="*/ 381000 h 409575"/>
              <a:gd name="connsiteX1" fmla="*/ 8724900 w 8724900"/>
              <a:gd name="connsiteY1" fmla="*/ 0 h 409575"/>
              <a:gd name="connsiteX2" fmla="*/ 0 w 8724900"/>
              <a:gd name="connsiteY2" fmla="*/ 9525 h 409575"/>
              <a:gd name="connsiteX3" fmla="*/ 285750 w 8724900"/>
              <a:gd name="connsiteY3" fmla="*/ 9525 h 409575"/>
              <a:gd name="connsiteX4" fmla="*/ 285750 w 8724900"/>
              <a:gd name="connsiteY4" fmla="*/ 409575 h 409575"/>
              <a:gd name="connsiteX5" fmla="*/ 8582025 w 8724900"/>
              <a:gd name="connsiteY5" fmla="*/ 38100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4900" h="409575">
                <a:moveTo>
                  <a:pt x="8582025" y="381000"/>
                </a:moveTo>
                <a:lnTo>
                  <a:pt x="8724900" y="0"/>
                </a:lnTo>
                <a:lnTo>
                  <a:pt x="0" y="9525"/>
                </a:lnTo>
                <a:lnTo>
                  <a:pt x="285750" y="9525"/>
                </a:lnTo>
                <a:lnTo>
                  <a:pt x="285750" y="409575"/>
                </a:lnTo>
                <a:lnTo>
                  <a:pt x="8582025" y="38100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195D7D6-4BC4-7C4F-843D-D8074DC6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8763000" cy="742949"/>
          </a:xfrm>
        </p:spPr>
        <p:txBody>
          <a:bodyPr l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027B659-1AFF-464B-8592-07B3A345E61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" y="1246414"/>
            <a:ext cx="8763000" cy="3535897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 b="0" i="0"/>
            </a:lvl1pPr>
            <a:lvl2pPr>
              <a:buClr>
                <a:schemeClr val="bg2">
                  <a:lumMod val="50000"/>
                </a:schemeClr>
              </a:buClr>
              <a:defRPr b="0" i="0"/>
            </a:lvl2pPr>
            <a:lvl3pPr>
              <a:buClr>
                <a:schemeClr val="bg2">
                  <a:lumMod val="50000"/>
                </a:schemeClr>
              </a:buClr>
              <a:defRPr b="0" i="0"/>
            </a:lvl3pPr>
            <a:lvl4pPr>
              <a:buClr>
                <a:schemeClr val="bg2">
                  <a:lumMod val="50000"/>
                </a:schemeClr>
              </a:buClr>
              <a:defRPr b="0" i="0"/>
            </a:lvl4pPr>
            <a:lvl5pPr>
              <a:buClr>
                <a:schemeClr val="bg2">
                  <a:lumMod val="50000"/>
                </a:schemeClr>
              </a:buCl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086DE68-A4A9-5746-AEBB-D66BAE30C5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494" y="751932"/>
            <a:ext cx="8765006" cy="2769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Roboto Slab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6692553-C081-CD4D-8DE4-017BC7B87B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</p:spPr>
        <p:txBody>
          <a:bodyPr lIns="45720" anchor="b" anchorCtr="0">
            <a:spAutoFit/>
          </a:bodyPr>
          <a:lstStyle>
            <a:lvl1pPr algn="l">
              <a:defRPr sz="1000" b="1"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fld id="{D7DB8F76-31D0-8E48-9A33-E79BFE0EA8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135EDC6E-452D-4946-9B17-71EB56CCA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113" y="4746350"/>
            <a:ext cx="359943" cy="466725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0806739A-247F-4C09-B998-C1341C6AAFEF}"/>
              </a:ext>
            </a:extLst>
          </p:cNvPr>
          <p:cNvSpPr txBox="1">
            <a:spLocks/>
          </p:cNvSpPr>
          <p:nvPr userDrawn="1"/>
        </p:nvSpPr>
        <p:spPr>
          <a:xfrm>
            <a:off x="190500" y="4827270"/>
            <a:ext cx="59245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cs typeface="Century Gothic" charset="0"/>
              </a:rPr>
              <a:t>PCRF meeting @PPPL(virtual), S. Abe, 1/5/2022</a:t>
            </a:r>
          </a:p>
        </p:txBody>
      </p:sp>
    </p:spTree>
    <p:extLst>
      <p:ext uri="{BB962C8B-B14F-4D97-AF65-F5344CB8AC3E}">
        <p14:creationId xmlns:p14="http://schemas.microsoft.com/office/powerpoint/2010/main" val="250834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35397BAA-4B62-6F45-BE72-756F60581E03}"/>
              </a:ext>
            </a:extLst>
          </p:cNvPr>
          <p:cNvSpPr/>
          <p:nvPr userDrawn="1"/>
        </p:nvSpPr>
        <p:spPr>
          <a:xfrm>
            <a:off x="-304800" y="4781550"/>
            <a:ext cx="8724900" cy="409575"/>
          </a:xfrm>
          <a:custGeom>
            <a:avLst/>
            <a:gdLst>
              <a:gd name="connsiteX0" fmla="*/ 8582025 w 8724900"/>
              <a:gd name="connsiteY0" fmla="*/ 381000 h 409575"/>
              <a:gd name="connsiteX1" fmla="*/ 8724900 w 8724900"/>
              <a:gd name="connsiteY1" fmla="*/ 0 h 409575"/>
              <a:gd name="connsiteX2" fmla="*/ 0 w 8724900"/>
              <a:gd name="connsiteY2" fmla="*/ 9525 h 409575"/>
              <a:gd name="connsiteX3" fmla="*/ 285750 w 8724900"/>
              <a:gd name="connsiteY3" fmla="*/ 9525 h 409575"/>
              <a:gd name="connsiteX4" fmla="*/ 285750 w 8724900"/>
              <a:gd name="connsiteY4" fmla="*/ 409575 h 409575"/>
              <a:gd name="connsiteX5" fmla="*/ 8582025 w 8724900"/>
              <a:gd name="connsiteY5" fmla="*/ 38100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4900" h="409575">
                <a:moveTo>
                  <a:pt x="8582025" y="381000"/>
                </a:moveTo>
                <a:lnTo>
                  <a:pt x="8724900" y="0"/>
                </a:lnTo>
                <a:lnTo>
                  <a:pt x="0" y="9525"/>
                </a:lnTo>
                <a:lnTo>
                  <a:pt x="285750" y="9525"/>
                </a:lnTo>
                <a:lnTo>
                  <a:pt x="285750" y="409575"/>
                </a:lnTo>
                <a:lnTo>
                  <a:pt x="8582025" y="38100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1AF4C-84A1-6E45-9B4F-4DEFB2A6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8763000" cy="742949"/>
          </a:xfrm>
        </p:spPr>
        <p:txBody>
          <a:bodyPr lIns="0" t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AE07A78C-EB72-7240-A700-03660C0F23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2" y="971550"/>
            <a:ext cx="4247492" cy="3806023"/>
          </a:xfrm>
        </p:spPr>
        <p:txBody>
          <a:bodyPr anchor="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7825617A-D204-2546-B6BE-6465074B50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9513" y="976289"/>
            <a:ext cx="4303987" cy="3806023"/>
          </a:xfrm>
        </p:spPr>
        <p:txBody>
          <a:bodyPr anchor="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E8A75-F681-A946-93C9-D642F31DB4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</p:spPr>
        <p:txBody>
          <a:bodyPr lIns="45720" anchor="b" anchorCtr="0">
            <a:spAutoFit/>
          </a:bodyPr>
          <a:lstStyle>
            <a:lvl1pPr algn="l">
              <a:defRPr sz="1000" b="1"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fld id="{D7DB8F76-31D0-8E48-9A33-E79BFE0EA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38AD9-0393-9D4A-AE06-F8CE004FAB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0500" y="4827270"/>
            <a:ext cx="3086100" cy="274637"/>
          </a:xfrm>
          <a:prstGeom prst="rect">
            <a:avLst/>
          </a:prstGeom>
        </p:spPr>
        <p:txBody>
          <a:bodyPr/>
          <a:lstStyle/>
          <a:p>
            <a:r>
              <a:rPr lang="en-US" b="1">
                <a:cs typeface="Century Gothic" charset="0"/>
              </a:rPr>
              <a:t> PS&amp;T Seminar @PPPL(virtual), S. Abe, 2/24/2022 </a:t>
            </a:r>
            <a:endParaRPr lang="en-US" b="1" dirty="0">
              <a:cs typeface="Century Gothic" charset="0"/>
            </a:endParaRP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6CB9C68A-4469-4505-B2FC-4A413267F4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113" y="4746350"/>
            <a:ext cx="359943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45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AEAE3FF-6605-9D4D-9DEE-948D9572CA84}"/>
              </a:ext>
            </a:extLst>
          </p:cNvPr>
          <p:cNvSpPr/>
          <p:nvPr userDrawn="1"/>
        </p:nvSpPr>
        <p:spPr>
          <a:xfrm>
            <a:off x="-304800" y="4781550"/>
            <a:ext cx="8724900" cy="409575"/>
          </a:xfrm>
          <a:custGeom>
            <a:avLst/>
            <a:gdLst>
              <a:gd name="connsiteX0" fmla="*/ 8582025 w 8724900"/>
              <a:gd name="connsiteY0" fmla="*/ 381000 h 409575"/>
              <a:gd name="connsiteX1" fmla="*/ 8724900 w 8724900"/>
              <a:gd name="connsiteY1" fmla="*/ 0 h 409575"/>
              <a:gd name="connsiteX2" fmla="*/ 0 w 8724900"/>
              <a:gd name="connsiteY2" fmla="*/ 9525 h 409575"/>
              <a:gd name="connsiteX3" fmla="*/ 285750 w 8724900"/>
              <a:gd name="connsiteY3" fmla="*/ 9525 h 409575"/>
              <a:gd name="connsiteX4" fmla="*/ 285750 w 8724900"/>
              <a:gd name="connsiteY4" fmla="*/ 409575 h 409575"/>
              <a:gd name="connsiteX5" fmla="*/ 8582025 w 8724900"/>
              <a:gd name="connsiteY5" fmla="*/ 38100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4900" h="409575">
                <a:moveTo>
                  <a:pt x="8582025" y="381000"/>
                </a:moveTo>
                <a:lnTo>
                  <a:pt x="8724900" y="0"/>
                </a:lnTo>
                <a:lnTo>
                  <a:pt x="0" y="9525"/>
                </a:lnTo>
                <a:lnTo>
                  <a:pt x="285750" y="9525"/>
                </a:lnTo>
                <a:lnTo>
                  <a:pt x="285750" y="409575"/>
                </a:lnTo>
                <a:lnTo>
                  <a:pt x="8582025" y="38100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1AF4C-84A1-6E45-9B4F-4DEFB2A6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0"/>
            <a:ext cx="8763001" cy="742950"/>
          </a:xfrm>
        </p:spPr>
        <p:txBody>
          <a:bodyPr lIns="0" t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AE07A78C-EB72-7240-A700-03660C0F23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2" y="1248836"/>
            <a:ext cx="4247492" cy="3533475"/>
          </a:xfrm>
        </p:spPr>
        <p:txBody>
          <a:bodyPr anchor="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7825617A-D204-2546-B6BE-6465074B50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9513" y="1248837"/>
            <a:ext cx="4303987" cy="3533475"/>
          </a:xfrm>
        </p:spPr>
        <p:txBody>
          <a:bodyPr anchor="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DDBC45-1F94-254C-97F2-2FCDF13C6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498" y="749808"/>
            <a:ext cx="8763001" cy="2769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Roboto Slab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7D1CC48-5DE6-4578-9DA7-13C171BFB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</p:spPr>
        <p:txBody>
          <a:bodyPr lIns="45720" anchor="b" anchorCtr="0">
            <a:spAutoFit/>
          </a:bodyPr>
          <a:lstStyle>
            <a:lvl1pPr algn="l">
              <a:defRPr sz="1000" b="1"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fld id="{D7DB8F76-31D0-8E48-9A33-E79BFE0EA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10C73-1654-3249-88E7-670C4293AF3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90500" y="4827270"/>
            <a:ext cx="3086100" cy="274637"/>
          </a:xfrm>
          <a:prstGeom prst="rect">
            <a:avLst/>
          </a:prstGeom>
        </p:spPr>
        <p:txBody>
          <a:bodyPr/>
          <a:lstStyle/>
          <a:p>
            <a:r>
              <a:rPr lang="en-US" b="1">
                <a:cs typeface="Century Gothic" charset="0"/>
              </a:rPr>
              <a:t> PS&amp;T Seminar @PPPL(virtual), S. Abe, 2/24/2022 </a:t>
            </a:r>
            <a:endParaRPr lang="en-US" b="1" dirty="0">
              <a:cs typeface="Century Gothic" charset="0"/>
            </a:endParaRP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41E27F03-70EB-4966-B5D2-DBDA23F20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113" y="4746350"/>
            <a:ext cx="359943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60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15F9C0-6D68-BA45-9D2F-E592ECB5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8763000" cy="742949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482FC28-A0C4-3D42-BBB2-CE05BC0807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" y="4216619"/>
            <a:ext cx="8763000" cy="564931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lang="en-US" sz="1400" b="0" i="1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A0D0A-D132-514C-A253-6C4777E002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0499" y="971550"/>
            <a:ext cx="8763001" cy="3245726"/>
          </a:xfrm>
        </p:spPr>
        <p:txBody>
          <a:bodyPr/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F59BA7F-76FF-49DA-B657-C1D13732A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</p:spPr>
        <p:txBody>
          <a:bodyPr lIns="45720" anchor="b" anchorCtr="0">
            <a:spAutoFit/>
          </a:bodyPr>
          <a:lstStyle>
            <a:lvl1pPr algn="l">
              <a:defRPr sz="1000" b="1"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fld id="{D7DB8F76-31D0-8E48-9A33-E79BFE0EA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BBB1432-68B3-C34D-92A0-4D6D572441DC}"/>
              </a:ext>
            </a:extLst>
          </p:cNvPr>
          <p:cNvSpPr/>
          <p:nvPr userDrawn="1"/>
        </p:nvSpPr>
        <p:spPr>
          <a:xfrm>
            <a:off x="-304800" y="4781550"/>
            <a:ext cx="8724900" cy="409575"/>
          </a:xfrm>
          <a:custGeom>
            <a:avLst/>
            <a:gdLst>
              <a:gd name="connsiteX0" fmla="*/ 8582025 w 8724900"/>
              <a:gd name="connsiteY0" fmla="*/ 381000 h 409575"/>
              <a:gd name="connsiteX1" fmla="*/ 8724900 w 8724900"/>
              <a:gd name="connsiteY1" fmla="*/ 0 h 409575"/>
              <a:gd name="connsiteX2" fmla="*/ 0 w 8724900"/>
              <a:gd name="connsiteY2" fmla="*/ 9525 h 409575"/>
              <a:gd name="connsiteX3" fmla="*/ 285750 w 8724900"/>
              <a:gd name="connsiteY3" fmla="*/ 9525 h 409575"/>
              <a:gd name="connsiteX4" fmla="*/ 285750 w 8724900"/>
              <a:gd name="connsiteY4" fmla="*/ 409575 h 409575"/>
              <a:gd name="connsiteX5" fmla="*/ 8582025 w 8724900"/>
              <a:gd name="connsiteY5" fmla="*/ 38100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4900" h="409575">
                <a:moveTo>
                  <a:pt x="8582025" y="381000"/>
                </a:moveTo>
                <a:lnTo>
                  <a:pt x="8724900" y="0"/>
                </a:lnTo>
                <a:lnTo>
                  <a:pt x="0" y="9525"/>
                </a:lnTo>
                <a:lnTo>
                  <a:pt x="285750" y="9525"/>
                </a:lnTo>
                <a:lnTo>
                  <a:pt x="285750" y="409575"/>
                </a:lnTo>
                <a:lnTo>
                  <a:pt x="8582025" y="38100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1A182C-6A2C-9447-B230-6437405E3C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0500" y="4827270"/>
            <a:ext cx="3086100" cy="274637"/>
          </a:xfrm>
          <a:prstGeom prst="rect">
            <a:avLst/>
          </a:prstGeom>
        </p:spPr>
        <p:txBody>
          <a:bodyPr/>
          <a:lstStyle/>
          <a:p>
            <a:r>
              <a:rPr lang="en-US" b="1">
                <a:cs typeface="Century Gothic" charset="0"/>
              </a:rPr>
              <a:t> PS&amp;T Seminar @PPPL(virtual), S. Abe, 2/24/2022 </a:t>
            </a:r>
            <a:endParaRPr lang="en-US" b="1" dirty="0">
              <a:cs typeface="Century Gothic" charset="0"/>
            </a:endParaRP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7CCD68BD-EB9C-4344-8BD1-38A3EE48C5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113" y="4746350"/>
            <a:ext cx="359943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14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E60E-8B76-3B4C-950A-C579BFA1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8763000" cy="742950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F13C71-FBC3-7441-81D6-C6E085DFA9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7603" y="3168869"/>
            <a:ext cx="2670017" cy="1613444"/>
          </a:xfrm>
        </p:spPr>
        <p:txBody>
          <a:bodyPr lIns="0" rIns="0" anchor="t"/>
          <a:lstStyle>
            <a:lvl1pPr marL="0" algn="ctr">
              <a:buNone/>
              <a:defRPr b="0" i="0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91EC570-CC0F-7142-989D-AA04A9372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6459" y="3168869"/>
            <a:ext cx="2670017" cy="1613444"/>
          </a:xfrm>
        </p:spPr>
        <p:txBody>
          <a:bodyPr lIns="0" rIns="0" anchor="t"/>
          <a:lstStyle>
            <a:lvl1pPr marL="0" algn="ctr">
              <a:buNone/>
              <a:defRPr b="0" i="0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444CE4D-F38E-A64D-AD54-96F5C9C900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37742" y="938213"/>
            <a:ext cx="1709738" cy="1993900"/>
          </a:xfrm>
        </p:spPr>
        <p:txBody>
          <a:bodyPr/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D2AA2818-9810-2346-980D-AC8CDEB59A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66598" y="938213"/>
            <a:ext cx="1709738" cy="1993900"/>
          </a:xfrm>
        </p:spPr>
        <p:txBody>
          <a:bodyPr/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E5FCD1A-F7DA-4163-B3CB-19E334ED1D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</p:spPr>
        <p:txBody>
          <a:bodyPr lIns="45720" anchor="b" anchorCtr="0">
            <a:spAutoFit/>
          </a:bodyPr>
          <a:lstStyle>
            <a:lvl1pPr algn="l">
              <a:defRPr sz="1000" b="1"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fld id="{D7DB8F76-31D0-8E48-9A33-E79BFE0EA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8716E87-BF3B-514C-8712-3ADCBD4FE6DE}"/>
              </a:ext>
            </a:extLst>
          </p:cNvPr>
          <p:cNvSpPr/>
          <p:nvPr userDrawn="1"/>
        </p:nvSpPr>
        <p:spPr>
          <a:xfrm>
            <a:off x="-304800" y="4781550"/>
            <a:ext cx="8724900" cy="409575"/>
          </a:xfrm>
          <a:custGeom>
            <a:avLst/>
            <a:gdLst>
              <a:gd name="connsiteX0" fmla="*/ 8582025 w 8724900"/>
              <a:gd name="connsiteY0" fmla="*/ 381000 h 409575"/>
              <a:gd name="connsiteX1" fmla="*/ 8724900 w 8724900"/>
              <a:gd name="connsiteY1" fmla="*/ 0 h 409575"/>
              <a:gd name="connsiteX2" fmla="*/ 0 w 8724900"/>
              <a:gd name="connsiteY2" fmla="*/ 9525 h 409575"/>
              <a:gd name="connsiteX3" fmla="*/ 285750 w 8724900"/>
              <a:gd name="connsiteY3" fmla="*/ 9525 h 409575"/>
              <a:gd name="connsiteX4" fmla="*/ 285750 w 8724900"/>
              <a:gd name="connsiteY4" fmla="*/ 409575 h 409575"/>
              <a:gd name="connsiteX5" fmla="*/ 8582025 w 8724900"/>
              <a:gd name="connsiteY5" fmla="*/ 38100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4900" h="409575">
                <a:moveTo>
                  <a:pt x="8582025" y="381000"/>
                </a:moveTo>
                <a:lnTo>
                  <a:pt x="8724900" y="0"/>
                </a:lnTo>
                <a:lnTo>
                  <a:pt x="0" y="9525"/>
                </a:lnTo>
                <a:lnTo>
                  <a:pt x="285750" y="9525"/>
                </a:lnTo>
                <a:lnTo>
                  <a:pt x="285750" y="409575"/>
                </a:lnTo>
                <a:lnTo>
                  <a:pt x="8582025" y="38100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138CD3-2C01-C84D-8B63-1667014DA38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90500" y="4827270"/>
            <a:ext cx="3086100" cy="274637"/>
          </a:xfrm>
          <a:prstGeom prst="rect">
            <a:avLst/>
          </a:prstGeom>
        </p:spPr>
        <p:txBody>
          <a:bodyPr/>
          <a:lstStyle/>
          <a:p>
            <a:r>
              <a:rPr lang="en-US" b="1">
                <a:cs typeface="Century Gothic" charset="0"/>
              </a:rPr>
              <a:t> PS&amp;T Seminar @PPPL(virtual), S. Abe, 2/24/2022 </a:t>
            </a:r>
            <a:endParaRPr lang="en-US" b="1" dirty="0">
              <a:cs typeface="Century Gothic" charset="0"/>
            </a:endParaRP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7692C23-F1FE-4432-A3A4-FF9648770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113" y="4746350"/>
            <a:ext cx="359943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6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D61B7E4A-D935-5A41-9E17-BAC1451B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8763000" cy="74294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3E42795-372F-EE4C-A68C-04D9C6A00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5672" y="4823460"/>
            <a:ext cx="347472" cy="246221"/>
          </a:xfrm>
          <a:prstGeom prst="rect">
            <a:avLst/>
          </a:prstGeom>
        </p:spPr>
        <p:txBody>
          <a:bodyPr vert="horz" lIns="45720" tIns="45720" rIns="91440" bIns="45720" rtlCol="0" anchor="b" anchorCtr="0">
            <a:spAutoFit/>
          </a:bodyPr>
          <a:lstStyle>
            <a:lvl1pPr algn="l">
              <a:defRPr sz="1000" b="1">
                <a:solidFill>
                  <a:schemeClr val="tx2"/>
                </a:solidFill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fld id="{D7DB8F76-31D0-8E48-9A33-E79BFE0EA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F3B143-53EA-2E43-8866-DBB356BA2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971551"/>
            <a:ext cx="8763000" cy="381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10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86" r:id="rId3"/>
    <p:sldLayoutId id="2147483684" r:id="rId4"/>
    <p:sldLayoutId id="2147483687" r:id="rId5"/>
    <p:sldLayoutId id="2147483689" r:id="rId6"/>
    <p:sldLayoutId id="2147483679" r:id="rId7"/>
    <p:sldLayoutId id="2147483680" r:id="rId8"/>
    <p:sldLayoutId id="2147483681" r:id="rId9"/>
    <p:sldLayoutId id="2147483682" r:id="rId10"/>
    <p:sldLayoutId id="2147483685" r:id="rId11"/>
    <p:sldLayoutId id="2147483691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Georgia" panose="02040502050405020303" pitchFamily="18" charset="0"/>
          <a:ea typeface="Roboto Slab" pitchFamily="2" charset="0"/>
          <a:cs typeface="+mj-cs"/>
        </a:defRPr>
      </a:lvl1pPr>
    </p:titleStyle>
    <p:bodyStyle>
      <a:lvl1pPr marL="182880" indent="-182880" algn="l" defTabSz="457200" rtl="0" eaLnBrk="1" latinLnBrk="0" hangingPunct="1">
        <a:spcBef>
          <a:spcPts val="600"/>
        </a:spcBef>
        <a:buClr>
          <a:schemeClr val="accent3"/>
        </a:buClr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457200" indent="-182880" algn="l" defTabSz="457200" rtl="0" eaLnBrk="1" latinLnBrk="0" hangingPunct="1">
        <a:lnSpc>
          <a:spcPct val="90000"/>
        </a:lnSpc>
        <a:spcBef>
          <a:spcPts val="600"/>
        </a:spcBef>
        <a:buClr>
          <a:schemeClr val="bg2">
            <a:lumMod val="50000"/>
          </a:schemeClr>
        </a:buClr>
        <a:buFont typeface="Arial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685800" indent="-182880" algn="l" defTabSz="457200" rtl="0" eaLnBrk="1" latinLnBrk="0" hangingPunct="1">
        <a:lnSpc>
          <a:spcPct val="90000"/>
        </a:lnSpc>
        <a:spcBef>
          <a:spcPts val="600"/>
        </a:spcBef>
        <a:buClr>
          <a:schemeClr val="bg2">
            <a:lumMod val="50000"/>
          </a:schemeClr>
        </a:buClr>
        <a:buFont typeface="Roboto" panose="02000000000000000000" pitchFamily="2" charset="0"/>
        <a:buChar char="–"/>
        <a:defRPr sz="14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914400" indent="-182880" algn="l" defTabSz="457200" rtl="0" eaLnBrk="1" latinLnBrk="0" hangingPunct="1">
        <a:lnSpc>
          <a:spcPct val="90000"/>
        </a:lnSpc>
        <a:spcBef>
          <a:spcPts val="600"/>
        </a:spcBef>
        <a:buClr>
          <a:schemeClr val="bg2">
            <a:lumMod val="50000"/>
          </a:schemeClr>
        </a:buClr>
        <a:buFont typeface="Roboto" panose="02000000000000000000" pitchFamily="2" charset="0"/>
        <a:buChar char="–"/>
        <a:defRPr sz="12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1143000" indent="-182880" algn="l" defTabSz="457200" rtl="0" eaLnBrk="1" latinLnBrk="0" hangingPunct="1">
        <a:lnSpc>
          <a:spcPct val="90000"/>
        </a:lnSpc>
        <a:spcBef>
          <a:spcPts val="600"/>
        </a:spcBef>
        <a:buClr>
          <a:schemeClr val="bg2">
            <a:lumMod val="50000"/>
          </a:schemeClr>
        </a:buClr>
        <a:buFont typeface="Roboto" panose="02000000000000000000" pitchFamily="2" charset="0"/>
        <a:buChar char="–"/>
        <a:defRPr sz="10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12" userDrawn="1">
          <p15:clr>
            <a:srgbClr val="F26B43"/>
          </p15:clr>
        </p15:guide>
        <p15:guide id="2" pos="120" userDrawn="1">
          <p15:clr>
            <a:srgbClr val="F26B43"/>
          </p15:clr>
        </p15:guide>
        <p15:guide id="3" pos="5424" userDrawn="1">
          <p15:clr>
            <a:srgbClr val="F26B43"/>
          </p15:clr>
        </p15:guide>
        <p15:guide id="4" pos="5640" userDrawn="1">
          <p15:clr>
            <a:srgbClr val="F26B43"/>
          </p15:clr>
        </p15:guide>
        <p15:guide id="5" orient="horz" pos="468" userDrawn="1">
          <p15:clr>
            <a:srgbClr val="F26B43"/>
          </p15:clr>
        </p15:guide>
        <p15:guide id="6" orient="horz" pos="6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1.png"/><Relationship Id="rId7" Type="http://schemas.openxmlformats.org/officeDocument/2006/relationships/image" Target="../media/image6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0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openxmlformats.org/officeDocument/2006/relationships/image" Target="../media/image7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32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0D7A0B-628A-C946-9D2F-0E492BAE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94" y="960198"/>
            <a:ext cx="7995877" cy="1592502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venir Heavy" panose="02000503020000020003" pitchFamily="2" charset="0"/>
              </a:rPr>
              <a:t>Summary and updates of the micro-trench method for impurity deposition and incident ion angle measurements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1EC1204-8935-4069-BC21-9F76D72DCBA2}"/>
              </a:ext>
            </a:extLst>
          </p:cNvPr>
          <p:cNvSpPr txBox="1">
            <a:spLocks/>
          </p:cNvSpPr>
          <p:nvPr/>
        </p:nvSpPr>
        <p:spPr>
          <a:xfrm>
            <a:off x="217395" y="2860087"/>
            <a:ext cx="5396650" cy="2055365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Georgia" panose="02040502050405020303" pitchFamily="18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2100" dirty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rPr>
              <a:t>Shota Abe</a:t>
            </a:r>
            <a:endParaRPr lang="en-US" sz="1800" b="0" dirty="0">
              <a:solidFill>
                <a:schemeClr val="bg2">
                  <a:lumMod val="1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1400" b="0" dirty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rPr>
              <a:t>Staff Research Physicist, Princeton Plasma Physics Laboratory, USA</a:t>
            </a:r>
          </a:p>
          <a:p>
            <a:endParaRPr lang="en-US" sz="1600" b="0" dirty="0">
              <a:solidFill>
                <a:schemeClr val="bg2">
                  <a:lumMod val="1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1600" b="0" dirty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rPr>
              <a:t>NSTX-U / Magnetic Fusion Science Meeting</a:t>
            </a:r>
          </a:p>
          <a:p>
            <a:r>
              <a:rPr lang="en-US" sz="1600" b="0" dirty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rPr>
              <a:t>PPPL, NJ, USA, March 6, 2023</a:t>
            </a:r>
          </a:p>
          <a:p>
            <a:endParaRPr lang="en-US" sz="1600" b="0" dirty="0">
              <a:solidFill>
                <a:schemeClr val="bg2">
                  <a:lumMod val="1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9" name="Picture 10" descr="D3D_logo_Revised.tif">
            <a:extLst>
              <a:ext uri="{FF2B5EF4-FFF2-40B4-BE49-F238E27FC236}">
                <a16:creationId xmlns:a16="http://schemas.microsoft.com/office/drawing/2014/main" id="{16D1684F-2249-0309-7343-9B300187A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653" y="130432"/>
            <a:ext cx="1025309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picture containing indoor, silver&#10;&#10;Description automatically generated">
            <a:extLst>
              <a:ext uri="{FF2B5EF4-FFF2-40B4-BE49-F238E27FC236}">
                <a16:creationId xmlns:a16="http://schemas.microsoft.com/office/drawing/2014/main" id="{84D2AAE7-BA03-73DF-AC11-E374EC9A3D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0"/>
          <a:stretch/>
        </p:blipFill>
        <p:spPr>
          <a:xfrm>
            <a:off x="5784952" y="2769027"/>
            <a:ext cx="3141653" cy="223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4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F1ECB-4337-AC49-92B6-63AC5FE1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7463028" cy="7429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Heavy" panose="02000503020000020003" pitchFamily="2" charset="0"/>
              </a:rPr>
              <a:t>Micro-trench technique uses ion shadowing effect to reveal D ion incident direction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F8F847C-3315-1E46-9E2E-96DDE56922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20" y="1594880"/>
            <a:ext cx="2763750" cy="2456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48869C-5633-F149-8AEF-0CF4FFB1FE49}"/>
              </a:ext>
            </a:extLst>
          </p:cNvPr>
          <p:cNvSpPr txBox="1"/>
          <p:nvPr/>
        </p:nvSpPr>
        <p:spPr>
          <a:xfrm>
            <a:off x="350131" y="833728"/>
            <a:ext cx="525312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Micro trenches fabricated by focused ion (Ga) beam (FIB)</a:t>
            </a:r>
            <a:endParaRPr lang="en-US" sz="1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A11BE-988D-6B43-9B0F-4F6E322D3C53}"/>
              </a:ext>
            </a:extLst>
          </p:cNvPr>
          <p:cNvSpPr txBox="1"/>
          <p:nvPr/>
        </p:nvSpPr>
        <p:spPr>
          <a:xfrm>
            <a:off x="1165345" y="1620784"/>
            <a:ext cx="786521" cy="374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entury Gothic" panose="020B0502020202020204" pitchFamily="34" charset="0"/>
              </a:rPr>
              <a:t>S1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8005E3-FF2E-984C-A994-537027E84CA6}"/>
              </a:ext>
            </a:extLst>
          </p:cNvPr>
          <p:cNvSpPr/>
          <p:nvPr/>
        </p:nvSpPr>
        <p:spPr>
          <a:xfrm>
            <a:off x="1649041" y="2733604"/>
            <a:ext cx="9674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Micro-</a:t>
            </a:r>
          </a:p>
          <a:p>
            <a:pPr algn="r"/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trenches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BB576FB-2BD3-B642-9ADE-37497A25D83F}"/>
              </a:ext>
            </a:extLst>
          </p:cNvPr>
          <p:cNvSpPr/>
          <p:nvPr/>
        </p:nvSpPr>
        <p:spPr>
          <a:xfrm rot="16200000">
            <a:off x="7707270" y="3173239"/>
            <a:ext cx="986971" cy="775422"/>
          </a:xfrm>
          <a:prstGeom prst="arc">
            <a:avLst/>
          </a:prstGeom>
          <a:ln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49332F-583E-634A-A78B-05D2436A573C}"/>
              </a:ext>
            </a:extLst>
          </p:cNvPr>
          <p:cNvCxnSpPr>
            <a:cxnSpLocks/>
          </p:cNvCxnSpPr>
          <p:nvPr/>
        </p:nvCxnSpPr>
        <p:spPr>
          <a:xfrm>
            <a:off x="7191977" y="3798798"/>
            <a:ext cx="431671" cy="0"/>
          </a:xfrm>
          <a:prstGeom prst="line">
            <a:avLst/>
          </a:prstGeom>
          <a:ln w="635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34EE93-A525-E541-ABEC-98EBEEE8AA59}"/>
              </a:ext>
            </a:extLst>
          </p:cNvPr>
          <p:cNvCxnSpPr>
            <a:cxnSpLocks/>
          </p:cNvCxnSpPr>
          <p:nvPr/>
        </p:nvCxnSpPr>
        <p:spPr>
          <a:xfrm>
            <a:off x="6675367" y="3229013"/>
            <a:ext cx="1049167" cy="603031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949775-5249-414D-8320-8839BE07787A}"/>
              </a:ext>
            </a:extLst>
          </p:cNvPr>
          <p:cNvCxnSpPr>
            <a:cxnSpLocks/>
          </p:cNvCxnSpPr>
          <p:nvPr/>
        </p:nvCxnSpPr>
        <p:spPr>
          <a:xfrm>
            <a:off x="7144691" y="3212866"/>
            <a:ext cx="768448" cy="4242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Rectangular Callout 13">
            <a:extLst>
              <a:ext uri="{FF2B5EF4-FFF2-40B4-BE49-F238E27FC236}">
                <a16:creationId xmlns:a16="http://schemas.microsoft.com/office/drawing/2014/main" id="{4134273E-D4A0-574D-A9A9-7CFAAB863B7B}"/>
              </a:ext>
            </a:extLst>
          </p:cNvPr>
          <p:cNvSpPr/>
          <p:nvPr/>
        </p:nvSpPr>
        <p:spPr>
          <a:xfrm>
            <a:off x="6442501" y="4002221"/>
            <a:ext cx="1033573" cy="282992"/>
          </a:xfrm>
          <a:prstGeom prst="wedgeRectCallout">
            <a:avLst>
              <a:gd name="adj1" fmla="val 31496"/>
              <a:gd name="adj2" fmla="val 3117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Shadowed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0DEF5C-EDD8-5C46-844C-D955A2797841}"/>
              </a:ext>
            </a:extLst>
          </p:cNvPr>
          <p:cNvCxnSpPr>
            <a:cxnSpLocks/>
          </p:cNvCxnSpPr>
          <p:nvPr/>
        </p:nvCxnSpPr>
        <p:spPr>
          <a:xfrm>
            <a:off x="7774555" y="3904552"/>
            <a:ext cx="0" cy="188766"/>
          </a:xfrm>
          <a:prstGeom prst="line">
            <a:avLst/>
          </a:prstGeom>
          <a:ln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ular Callout 101">
            <a:extLst>
              <a:ext uri="{FF2B5EF4-FFF2-40B4-BE49-F238E27FC236}">
                <a16:creationId xmlns:a16="http://schemas.microsoft.com/office/drawing/2014/main" id="{D01CE225-B281-244B-857B-2C9E36C5AFF7}"/>
              </a:ext>
            </a:extLst>
          </p:cNvPr>
          <p:cNvSpPr/>
          <p:nvPr/>
        </p:nvSpPr>
        <p:spPr>
          <a:xfrm>
            <a:off x="7664293" y="3999019"/>
            <a:ext cx="1033573" cy="282992"/>
          </a:xfrm>
          <a:prstGeom prst="wedgeRectCallout">
            <a:avLst>
              <a:gd name="adj1" fmla="val -25051"/>
              <a:gd name="adj2" fmla="val -1750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Sputtered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03320D-E791-D84A-825B-5BE2571740B3}"/>
              </a:ext>
            </a:extLst>
          </p:cNvPr>
          <p:cNvCxnSpPr>
            <a:cxnSpLocks/>
          </p:cNvCxnSpPr>
          <p:nvPr/>
        </p:nvCxnSpPr>
        <p:spPr>
          <a:xfrm>
            <a:off x="6914495" y="3224355"/>
            <a:ext cx="999429" cy="57444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C9BB5E-6EA5-9041-B619-9F1DC84B661E}"/>
              </a:ext>
            </a:extLst>
          </p:cNvPr>
          <p:cNvCxnSpPr>
            <a:cxnSpLocks/>
          </p:cNvCxnSpPr>
          <p:nvPr/>
        </p:nvCxnSpPr>
        <p:spPr>
          <a:xfrm>
            <a:off x="7176993" y="3904552"/>
            <a:ext cx="0" cy="110913"/>
          </a:xfrm>
          <a:prstGeom prst="line">
            <a:avLst/>
          </a:prstGeom>
          <a:ln w="254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09D5ECB-A6C2-ED43-9EA0-AB24057F43ED}"/>
              </a:ext>
            </a:extLst>
          </p:cNvPr>
          <p:cNvSpPr txBox="1"/>
          <p:nvPr/>
        </p:nvSpPr>
        <p:spPr>
          <a:xfrm>
            <a:off x="290251" y="1302454"/>
            <a:ext cx="126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Si sample disc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C3BDB3-D58C-1B41-81F3-3AC28FB42328}"/>
              </a:ext>
            </a:extLst>
          </p:cNvPr>
          <p:cNvGrpSpPr/>
          <p:nvPr/>
        </p:nvGrpSpPr>
        <p:grpSpPr>
          <a:xfrm>
            <a:off x="6194606" y="1202638"/>
            <a:ext cx="2606202" cy="1214517"/>
            <a:chOff x="2271457" y="3409066"/>
            <a:chExt cx="2606202" cy="121451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19771BF-AD94-564D-87FC-96DEA863F720}"/>
                </a:ext>
              </a:extLst>
            </p:cNvPr>
            <p:cNvGrpSpPr/>
            <p:nvPr/>
          </p:nvGrpSpPr>
          <p:grpSpPr>
            <a:xfrm>
              <a:off x="2271457" y="3409066"/>
              <a:ext cx="2555571" cy="1214517"/>
              <a:chOff x="3395944" y="3638018"/>
              <a:chExt cx="2555571" cy="1214517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91E4CC31-0DEC-B349-8BA1-F23312AAB0EF}"/>
                  </a:ext>
                </a:extLst>
              </p:cNvPr>
              <p:cNvSpPr/>
              <p:nvPr/>
            </p:nvSpPr>
            <p:spPr>
              <a:xfrm>
                <a:off x="3695995" y="4239049"/>
                <a:ext cx="2255520" cy="345440"/>
              </a:xfrm>
              <a:custGeom>
                <a:avLst/>
                <a:gdLst>
                  <a:gd name="connsiteX0" fmla="*/ 0 w 2255520"/>
                  <a:gd name="connsiteY0" fmla="*/ 20320 h 345440"/>
                  <a:gd name="connsiteX1" fmla="*/ 619760 w 2255520"/>
                  <a:gd name="connsiteY1" fmla="*/ 20320 h 345440"/>
                  <a:gd name="connsiteX2" fmla="*/ 629920 w 2255520"/>
                  <a:gd name="connsiteY2" fmla="*/ 345440 h 345440"/>
                  <a:gd name="connsiteX3" fmla="*/ 1432560 w 2255520"/>
                  <a:gd name="connsiteY3" fmla="*/ 335280 h 345440"/>
                  <a:gd name="connsiteX4" fmla="*/ 1432560 w 2255520"/>
                  <a:gd name="connsiteY4" fmla="*/ 10160 h 345440"/>
                  <a:gd name="connsiteX5" fmla="*/ 2255520 w 2255520"/>
                  <a:gd name="connsiteY5" fmla="*/ 0 h 345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5520" h="345440">
                    <a:moveTo>
                      <a:pt x="0" y="20320"/>
                    </a:moveTo>
                    <a:lnTo>
                      <a:pt x="619760" y="20320"/>
                    </a:lnTo>
                    <a:lnTo>
                      <a:pt x="629920" y="345440"/>
                    </a:lnTo>
                    <a:lnTo>
                      <a:pt x="1432560" y="335280"/>
                    </a:lnTo>
                    <a:lnTo>
                      <a:pt x="1432560" y="10160"/>
                    </a:lnTo>
                    <a:lnTo>
                      <a:pt x="2255520" y="0"/>
                    </a:lnTo>
                  </a:path>
                </a:pathLst>
              </a:custGeom>
              <a:noFill/>
              <a:ln w="508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A873265-38A8-8149-940E-54C381A37A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5995" y="4195464"/>
                <a:ext cx="403069" cy="0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7CBFF5A5-EC45-0E45-9757-CACED3D9024E}"/>
                  </a:ext>
                </a:extLst>
              </p:cNvPr>
              <p:cNvSpPr/>
              <p:nvPr/>
            </p:nvSpPr>
            <p:spPr>
              <a:xfrm>
                <a:off x="3855962" y="4014731"/>
                <a:ext cx="986971" cy="775422"/>
              </a:xfrm>
              <a:prstGeom prst="arc">
                <a:avLst>
                  <a:gd name="adj1" fmla="val 13143448"/>
                  <a:gd name="adj2" fmla="val 60442"/>
                </a:avLst>
              </a:prstGeom>
              <a:ln>
                <a:solidFill>
                  <a:srgbClr val="00B05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23C9EFF8-ABB1-3341-9492-3EC2B8E0D1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9639" y="3891573"/>
                <a:ext cx="376323" cy="199253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triangle"/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0D06C87-B6B5-894C-922B-27BC9DA0FCF0}"/>
                  </a:ext>
                </a:extLst>
              </p:cNvPr>
              <p:cNvSpPr txBox="1"/>
              <p:nvPr/>
            </p:nvSpPr>
            <p:spPr>
              <a:xfrm>
                <a:off x="3395944" y="3638018"/>
                <a:ext cx="661026" cy="2769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entury Gothic" panose="020B0502020202020204" pitchFamily="34" charset="0"/>
                  </a:rPr>
                  <a:t>D Ions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83D68D8-57C8-AF4D-B4C0-DB4DB39AFF83}"/>
                  </a:ext>
                </a:extLst>
              </p:cNvPr>
              <p:cNvSpPr txBox="1"/>
              <p:nvPr/>
            </p:nvSpPr>
            <p:spPr>
              <a:xfrm>
                <a:off x="3652802" y="4265089"/>
                <a:ext cx="540533" cy="2769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entury Gothic" panose="020B0502020202020204" pitchFamily="34" charset="0"/>
                  </a:rPr>
                  <a:t>Al</a:t>
                </a:r>
                <a:r>
                  <a:rPr lang="en-US" sz="1200" dirty="0">
                    <a:latin typeface="Century Gothic" panose="020B0502020202020204" pitchFamily="34" charset="0"/>
                  </a:rPr>
                  <a:t>  </a:t>
                </a:r>
                <a:r>
                  <a:rPr lang="en-US" sz="1200" b="1" dirty="0">
                    <a:solidFill>
                      <a:schemeClr val="bg1"/>
                    </a:solidFill>
                    <a:highlight>
                      <a:srgbClr val="00B050"/>
                    </a:highlight>
                    <a:latin typeface="Century Gothic" panose="020B0502020202020204" pitchFamily="34" charset="0"/>
                  </a:rPr>
                  <a:t>C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317C4E-51AB-E641-97E9-CAA45FFAE478}"/>
                  </a:ext>
                </a:extLst>
              </p:cNvPr>
              <p:cNvSpPr txBox="1"/>
              <p:nvPr/>
            </p:nvSpPr>
            <p:spPr>
              <a:xfrm>
                <a:off x="4458467" y="4575536"/>
                <a:ext cx="1234521" cy="2769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Micro-trench</a:t>
                </a:r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01B12478-C3DC-2D4E-94DB-67FF9083C0C0}"/>
                  </a:ext>
                </a:extLst>
              </p:cNvPr>
              <p:cNvSpPr/>
              <p:nvPr/>
            </p:nvSpPr>
            <p:spPr>
              <a:xfrm>
                <a:off x="3906593" y="3821583"/>
                <a:ext cx="1527868" cy="779899"/>
              </a:xfrm>
              <a:prstGeom prst="arc">
                <a:avLst>
                  <a:gd name="adj1" fmla="val 11341750"/>
                  <a:gd name="adj2" fmla="val 20796613"/>
                </a:avLst>
              </a:prstGeom>
              <a:ln>
                <a:solidFill>
                  <a:srgbClr val="00B05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03E2E2-05C9-024C-B0F0-4C45D334AB58}"/>
                </a:ext>
              </a:extLst>
            </p:cNvPr>
            <p:cNvSpPr txBox="1"/>
            <p:nvPr/>
          </p:nvSpPr>
          <p:spPr>
            <a:xfrm>
              <a:off x="4467635" y="3936354"/>
              <a:ext cx="41002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b="1" baseline="-25000" dirty="0">
                <a:solidFill>
                  <a:srgbClr val="0000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0F569B2-D287-0F4C-825A-2599F7DD143C}"/>
              </a:ext>
            </a:extLst>
          </p:cNvPr>
          <p:cNvGrpSpPr/>
          <p:nvPr/>
        </p:nvGrpSpPr>
        <p:grpSpPr>
          <a:xfrm>
            <a:off x="6478147" y="3453136"/>
            <a:ext cx="2283379" cy="408540"/>
            <a:chOff x="4940936" y="3928342"/>
            <a:chExt cx="2283379" cy="408540"/>
          </a:xfrm>
        </p:grpSpPr>
        <p:sp>
          <p:nvSpPr>
            <p:cNvPr id="36" name="Freeform 86">
              <a:extLst>
                <a:ext uri="{FF2B5EF4-FFF2-40B4-BE49-F238E27FC236}">
                  <a16:creationId xmlns:a16="http://schemas.microsoft.com/office/drawing/2014/main" id="{2AF87803-D06E-E145-854B-446C5AFA5F21}"/>
                </a:ext>
              </a:extLst>
            </p:cNvPr>
            <p:cNvSpPr/>
            <p:nvPr/>
          </p:nvSpPr>
          <p:spPr>
            <a:xfrm>
              <a:off x="4968795" y="3991442"/>
              <a:ext cx="2255520" cy="345440"/>
            </a:xfrm>
            <a:custGeom>
              <a:avLst/>
              <a:gdLst>
                <a:gd name="connsiteX0" fmla="*/ 0 w 2255520"/>
                <a:gd name="connsiteY0" fmla="*/ 20320 h 345440"/>
                <a:gd name="connsiteX1" fmla="*/ 619760 w 2255520"/>
                <a:gd name="connsiteY1" fmla="*/ 20320 h 345440"/>
                <a:gd name="connsiteX2" fmla="*/ 629920 w 2255520"/>
                <a:gd name="connsiteY2" fmla="*/ 345440 h 345440"/>
                <a:gd name="connsiteX3" fmla="*/ 1432560 w 2255520"/>
                <a:gd name="connsiteY3" fmla="*/ 335280 h 345440"/>
                <a:gd name="connsiteX4" fmla="*/ 1432560 w 2255520"/>
                <a:gd name="connsiteY4" fmla="*/ 10160 h 345440"/>
                <a:gd name="connsiteX5" fmla="*/ 2255520 w 2255520"/>
                <a:gd name="connsiteY5" fmla="*/ 0 h 34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5520" h="345440">
                  <a:moveTo>
                    <a:pt x="0" y="20320"/>
                  </a:moveTo>
                  <a:lnTo>
                    <a:pt x="619760" y="20320"/>
                  </a:lnTo>
                  <a:lnTo>
                    <a:pt x="629920" y="345440"/>
                  </a:lnTo>
                  <a:lnTo>
                    <a:pt x="1432560" y="335280"/>
                  </a:lnTo>
                  <a:lnTo>
                    <a:pt x="1432560" y="10160"/>
                  </a:lnTo>
                  <a:lnTo>
                    <a:pt x="2255520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B105D0-461A-C24E-B4A6-6872CDADA526}"/>
                </a:ext>
              </a:extLst>
            </p:cNvPr>
            <p:cNvSpPr txBox="1"/>
            <p:nvPr/>
          </p:nvSpPr>
          <p:spPr>
            <a:xfrm>
              <a:off x="4940936" y="3928342"/>
              <a:ext cx="220041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b="1" baseline="-25000" dirty="0">
                <a:solidFill>
                  <a:srgbClr val="0000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9" name="Arrow: Right 66">
            <a:extLst>
              <a:ext uri="{FF2B5EF4-FFF2-40B4-BE49-F238E27FC236}">
                <a16:creationId xmlns:a16="http://schemas.microsoft.com/office/drawing/2014/main" id="{59BEDFFA-A7CE-FB48-B5F5-9AEBB7D81F1B}"/>
              </a:ext>
            </a:extLst>
          </p:cNvPr>
          <p:cNvSpPr/>
          <p:nvPr/>
        </p:nvSpPr>
        <p:spPr>
          <a:xfrm rot="5400000">
            <a:off x="7350504" y="2567150"/>
            <a:ext cx="353676" cy="29848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965F08-804D-A346-877C-98630E3EA0E0}"/>
              </a:ext>
            </a:extLst>
          </p:cNvPr>
          <p:cNvSpPr txBox="1"/>
          <p:nvPr/>
        </p:nvSpPr>
        <p:spPr>
          <a:xfrm>
            <a:off x="8366643" y="3368374"/>
            <a:ext cx="507327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200" b="1" baseline="-250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8822184-306D-F44C-9EC9-121B6A116D5F}"/>
              </a:ext>
            </a:extLst>
          </p:cNvPr>
          <p:cNvCxnSpPr>
            <a:cxnSpLocks/>
          </p:cNvCxnSpPr>
          <p:nvPr/>
        </p:nvCxnSpPr>
        <p:spPr>
          <a:xfrm>
            <a:off x="6906567" y="1171849"/>
            <a:ext cx="450892" cy="68924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CA78F42-1B39-BA4A-867A-84FBC0B8A335}"/>
              </a:ext>
            </a:extLst>
          </p:cNvPr>
          <p:cNvCxnSpPr>
            <a:cxnSpLocks/>
          </p:cNvCxnSpPr>
          <p:nvPr/>
        </p:nvCxnSpPr>
        <p:spPr>
          <a:xfrm>
            <a:off x="7366281" y="1150278"/>
            <a:ext cx="450892" cy="68924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275BE7C-BCC9-C64F-BD97-91E598703DE8}"/>
              </a:ext>
            </a:extLst>
          </p:cNvPr>
          <p:cNvSpPr txBox="1"/>
          <p:nvPr/>
        </p:nvSpPr>
        <p:spPr>
          <a:xfrm>
            <a:off x="7319674" y="906479"/>
            <a:ext cx="1564247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entury Gothic" panose="020B0502020202020204" pitchFamily="34" charset="0"/>
              </a:rPr>
              <a:t>from graphite walls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5F2D30-FE41-F54D-92DA-F79D18C316D7}"/>
              </a:ext>
            </a:extLst>
          </p:cNvPr>
          <p:cNvSpPr txBox="1"/>
          <p:nvPr/>
        </p:nvSpPr>
        <p:spPr>
          <a:xfrm>
            <a:off x="6808841" y="899641"/>
            <a:ext cx="661026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00B050"/>
                </a:highlight>
                <a:latin typeface="Century Gothic" panose="020B0502020202020204" pitchFamily="34" charset="0"/>
              </a:rPr>
              <a:t>C 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163A43-8A98-CA44-8B13-5CC47D124B22}"/>
              </a:ext>
            </a:extLst>
          </p:cNvPr>
          <p:cNvSpPr txBox="1"/>
          <p:nvPr/>
        </p:nvSpPr>
        <p:spPr>
          <a:xfrm>
            <a:off x="6537827" y="2938139"/>
            <a:ext cx="661026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D 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FD42D1-18AB-9042-86AF-A1BE4EB89DD6}"/>
              </a:ext>
            </a:extLst>
          </p:cNvPr>
          <p:cNvSpPr txBox="1"/>
          <p:nvPr/>
        </p:nvSpPr>
        <p:spPr>
          <a:xfrm>
            <a:off x="7691773" y="1087885"/>
            <a:ext cx="1258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highlight>
                  <a:srgbClr val="FFFF00"/>
                </a:highlight>
                <a:latin typeface="Century Gothic" panose="020B0502020202020204" pitchFamily="34" charset="0"/>
                <a:cs typeface="Arial" panose="020B0604020202020204" pitchFamily="34" charset="0"/>
              </a:rPr>
              <a:t>1-3%</a:t>
            </a:r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 of ion flux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53" name="Picture 10" descr="D3D_logo_Revised.tif">
            <a:extLst>
              <a:ext uri="{FF2B5EF4-FFF2-40B4-BE49-F238E27FC236}">
                <a16:creationId xmlns:a16="http://schemas.microsoft.com/office/drawing/2014/main" id="{A5594A75-D9A5-6141-AD4E-A8089896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817" y="76312"/>
            <a:ext cx="1025309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04834D-B1A4-D5BD-14EA-4E37B1A8CB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47914" y="3932781"/>
            <a:ext cx="767761" cy="845563"/>
          </a:xfrm>
          <a:prstGeom prst="rect">
            <a:avLst/>
          </a:prstGeom>
        </p:spPr>
      </p:pic>
      <p:pic>
        <p:nvPicPr>
          <p:cNvPr id="56" name="Picture 6">
            <a:extLst>
              <a:ext uri="{FF2B5EF4-FFF2-40B4-BE49-F238E27FC236}">
                <a16:creationId xmlns:a16="http://schemas.microsoft.com/office/drawing/2014/main" id="{1AECB1BB-4EBC-03F3-F8CB-9D41ECBC9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352" y="1150278"/>
            <a:ext cx="2714626" cy="36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0F3F32A-A151-61D5-845A-6D9CE6C61D2B}"/>
              </a:ext>
            </a:extLst>
          </p:cNvPr>
          <p:cNvSpPr txBox="1"/>
          <p:nvPr/>
        </p:nvSpPr>
        <p:spPr>
          <a:xfrm>
            <a:off x="3454973" y="4498270"/>
            <a:ext cx="2491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reddit.com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@u/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DankPastaMaster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95B24F-E0B9-1C77-49DF-9CB0ABF57B87}"/>
              </a:ext>
            </a:extLst>
          </p:cNvPr>
          <p:cNvSpPr txBox="1"/>
          <p:nvPr/>
        </p:nvSpPr>
        <p:spPr>
          <a:xfrm>
            <a:off x="7020834" y="4545897"/>
            <a:ext cx="2255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Avenir Book" panose="02000503020000020003" pitchFamily="2" charset="0"/>
              </a:rPr>
              <a:t>S. Abe 2021 NME </a:t>
            </a:r>
            <a:r>
              <a:rPr lang="da-DK" sz="1200" b="1" dirty="0">
                <a:latin typeface="Avenir Book" panose="02000503020000020003" pitchFamily="2" charset="0"/>
              </a:rPr>
              <a:t>27</a:t>
            </a:r>
            <a:r>
              <a:rPr lang="da-DK" sz="1200" dirty="0">
                <a:latin typeface="Avenir Book" panose="02000503020000020003" pitchFamily="2" charset="0"/>
              </a:rPr>
              <a:t> 100965</a:t>
            </a:r>
            <a:endParaRPr lang="en-US" sz="12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9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F1ECB-4337-AC49-92B6-63AC5FE1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7463028" cy="74295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venir Heavy" panose="02000503020000020003" pitchFamily="2" charset="0"/>
              </a:rPr>
              <a:t>Engineered samples exposed on </a:t>
            </a:r>
            <a:r>
              <a:rPr lang="en-US" dirty="0" err="1">
                <a:latin typeface="Avenir Heavy" panose="02000503020000020003" pitchFamily="2" charset="0"/>
              </a:rPr>
              <a:t>DiMES</a:t>
            </a:r>
            <a:endParaRPr lang="en-US" dirty="0">
              <a:latin typeface="Avenir Heavy" panose="02000503020000020003" pitchFamily="2" charset="0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3" name="Picture 10" descr="D3D_logo_Revised.tif">
            <a:extLst>
              <a:ext uri="{FF2B5EF4-FFF2-40B4-BE49-F238E27FC236}">
                <a16:creationId xmlns:a16="http://schemas.microsoft.com/office/drawing/2014/main" id="{A5594A75-D9A5-6141-AD4E-A8089896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817" y="76312"/>
            <a:ext cx="1025309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10272B31-0F9D-280C-33D3-87ECDFF43B77}"/>
              </a:ext>
            </a:extLst>
          </p:cNvPr>
          <p:cNvGrpSpPr/>
          <p:nvPr/>
        </p:nvGrpSpPr>
        <p:grpSpPr>
          <a:xfrm>
            <a:off x="406389" y="997368"/>
            <a:ext cx="2033236" cy="3521168"/>
            <a:chOff x="486313" y="960671"/>
            <a:chExt cx="2033236" cy="352116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F754788-7B28-CA72-0D84-FC8F95FA3A0E}"/>
                </a:ext>
              </a:extLst>
            </p:cNvPr>
            <p:cNvGrpSpPr/>
            <p:nvPr/>
          </p:nvGrpSpPr>
          <p:grpSpPr>
            <a:xfrm>
              <a:off x="486313" y="960671"/>
              <a:ext cx="2033236" cy="3167005"/>
              <a:chOff x="486313" y="960671"/>
              <a:chExt cx="2033236" cy="3167005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841CB7AF-6FB6-9DED-6871-ABE5008C31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6313" y="960671"/>
                <a:ext cx="2033236" cy="3167005"/>
                <a:chOff x="2376168" y="1758238"/>
                <a:chExt cx="1838351" cy="2918538"/>
              </a:xfrm>
            </p:grpSpPr>
            <p:grpSp>
              <p:nvGrpSpPr>
                <p:cNvPr id="62" name="Group 62">
                  <a:extLst>
                    <a:ext uri="{FF2B5EF4-FFF2-40B4-BE49-F238E27FC236}">
                      <a16:creationId xmlns:a16="http://schemas.microsoft.com/office/drawing/2014/main" id="{7B78AA40-8B18-886C-DF91-AB143006D2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76168" y="1758238"/>
                  <a:ext cx="1466801" cy="2713497"/>
                  <a:chOff x="2456078" y="1768012"/>
                  <a:chExt cx="1466851" cy="2713599"/>
                </a:xfrm>
              </p:grpSpPr>
              <p:pic>
                <p:nvPicPr>
                  <p:cNvPr id="75" name="Picture 50">
                    <a:extLst>
                      <a:ext uri="{FF2B5EF4-FFF2-40B4-BE49-F238E27FC236}">
                        <a16:creationId xmlns:a16="http://schemas.microsoft.com/office/drawing/2014/main" id="{4DB24676-6850-07B1-9ECE-1751443E25E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56078" y="1768012"/>
                    <a:ext cx="1466851" cy="27135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76" name="Group 7">
                    <a:extLst>
                      <a:ext uri="{FF2B5EF4-FFF2-40B4-BE49-F238E27FC236}">
                        <a16:creationId xmlns:a16="http://schemas.microsoft.com/office/drawing/2014/main" id="{648D5D9A-5712-D0DF-482E-B4B440760B3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8843" y="2225021"/>
                    <a:ext cx="1056422" cy="2062598"/>
                    <a:chOff x="2878986" y="2679921"/>
                    <a:chExt cx="1055961" cy="2001808"/>
                  </a:xfrm>
                </p:grpSpPr>
                <p:sp>
                  <p:nvSpPr>
                    <p:cNvPr id="80" name="Freeform 13">
                      <a:extLst>
                        <a:ext uri="{FF2B5EF4-FFF2-40B4-BE49-F238E27FC236}">
                          <a16:creationId xmlns:a16="http://schemas.microsoft.com/office/drawing/2014/main" id="{D99DF9A9-5F4B-4161-C1C3-1705B28B8E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03942" y="2679921"/>
                      <a:ext cx="1031005" cy="1831203"/>
                    </a:xfrm>
                    <a:custGeom>
                      <a:avLst/>
                      <a:gdLst>
                        <a:gd name="T0" fmla="*/ 0 w 275"/>
                        <a:gd name="T1" fmla="*/ 2147483647 h 464"/>
                        <a:gd name="T2" fmla="*/ 2147483647 w 275"/>
                        <a:gd name="T3" fmla="*/ 2147483647 h 464"/>
                        <a:gd name="T4" fmla="*/ 2147483647 w 275"/>
                        <a:gd name="T5" fmla="*/ 2147483647 h 464"/>
                        <a:gd name="T6" fmla="*/ 2147483647 w 275"/>
                        <a:gd name="T7" fmla="*/ 2147483647 h 464"/>
                        <a:gd name="T8" fmla="*/ 2147483647 w 275"/>
                        <a:gd name="T9" fmla="*/ 2147483647 h 464"/>
                        <a:gd name="T10" fmla="*/ 2147483647 w 275"/>
                        <a:gd name="T11" fmla="*/ 2147483647 h 464"/>
                        <a:gd name="T12" fmla="*/ 2147483647 w 275"/>
                        <a:gd name="T13" fmla="*/ 2147483647 h 464"/>
                        <a:gd name="T14" fmla="*/ 2147483647 w 275"/>
                        <a:gd name="T15" fmla="*/ 2147483647 h 464"/>
                        <a:gd name="T16" fmla="*/ 2147483647 w 275"/>
                        <a:gd name="T17" fmla="*/ 0 h 464"/>
                        <a:gd name="T18" fmla="*/ 2147483647 w 275"/>
                        <a:gd name="T19" fmla="*/ 2147483647 h 464"/>
                        <a:gd name="T20" fmla="*/ 2147483647 w 275"/>
                        <a:gd name="T21" fmla="*/ 2147483647 h 464"/>
                        <a:gd name="T22" fmla="*/ 2147483647 w 275"/>
                        <a:gd name="T23" fmla="*/ 2147483647 h 464"/>
                        <a:gd name="T24" fmla="*/ 2147483647 w 275"/>
                        <a:gd name="T25" fmla="*/ 2147483647 h 464"/>
                        <a:gd name="T26" fmla="*/ 2147483647 w 275"/>
                        <a:gd name="T27" fmla="*/ 2147483647 h 464"/>
                        <a:gd name="T28" fmla="*/ 2147483647 w 275"/>
                        <a:gd name="T29" fmla="*/ 2147483647 h 464"/>
                        <a:gd name="T30" fmla="*/ 2147483647 w 275"/>
                        <a:gd name="T31" fmla="*/ 2147483647 h 464"/>
                        <a:gd name="T32" fmla="*/ 2147483647 w 275"/>
                        <a:gd name="T33" fmla="*/ 2147483647 h 464"/>
                        <a:gd name="T34" fmla="*/ 2147483647 w 275"/>
                        <a:gd name="T35" fmla="*/ 2147483647 h 464"/>
                        <a:gd name="T36" fmla="*/ 2147483647 w 275"/>
                        <a:gd name="T37" fmla="*/ 2147483647 h 464"/>
                        <a:gd name="T38" fmla="*/ 2147483647 w 275"/>
                        <a:gd name="T39" fmla="*/ 2147483647 h 464"/>
                        <a:gd name="T40" fmla="*/ 2147483647 w 275"/>
                        <a:gd name="T41" fmla="*/ 2147483647 h 464"/>
                        <a:gd name="T42" fmla="*/ 2147483647 w 275"/>
                        <a:gd name="T43" fmla="*/ 2147483647 h 464"/>
                        <a:gd name="T44" fmla="*/ 2147483647 w 275"/>
                        <a:gd name="T45" fmla="*/ 2147483647 h 464"/>
                        <a:gd name="T46" fmla="*/ 2147483647 w 275"/>
                        <a:gd name="T47" fmla="*/ 2147483647 h 464"/>
                        <a:gd name="T48" fmla="*/ 2147483647 w 275"/>
                        <a:gd name="T49" fmla="*/ 2147483647 h 464"/>
                        <a:gd name="T50" fmla="*/ 2147483647 w 275"/>
                        <a:gd name="T51" fmla="*/ 2147483647 h 464"/>
                        <a:gd name="T52" fmla="*/ 2147483647 w 275"/>
                        <a:gd name="T53" fmla="*/ 2147483647 h 464"/>
                        <a:gd name="T54" fmla="*/ 2147483647 w 275"/>
                        <a:gd name="T55" fmla="*/ 2147483647 h 464"/>
                        <a:gd name="T56" fmla="*/ 2147483647 w 275"/>
                        <a:gd name="T57" fmla="*/ 2147483647 h 464"/>
                        <a:gd name="T58" fmla="*/ 2147483647 w 275"/>
                        <a:gd name="T59" fmla="*/ 2147483647 h 464"/>
                        <a:gd name="T60" fmla="*/ 2147483647 w 275"/>
                        <a:gd name="T61" fmla="*/ 2147483647 h 464"/>
                        <a:gd name="T62" fmla="*/ 2147483647 w 275"/>
                        <a:gd name="T63" fmla="*/ 2147483647 h 464"/>
                        <a:gd name="T64" fmla="*/ 2147483647 w 275"/>
                        <a:gd name="T65" fmla="*/ 2147483647 h 464"/>
                        <a:gd name="T66" fmla="*/ 2147483647 w 275"/>
                        <a:gd name="T67" fmla="*/ 2147483647 h 464"/>
                        <a:gd name="T68" fmla="*/ 2147483647 w 275"/>
                        <a:gd name="T69" fmla="*/ 2147483647 h 464"/>
                        <a:gd name="T70" fmla="*/ 2147483647 w 275"/>
                        <a:gd name="T71" fmla="*/ 2147483647 h 464"/>
                        <a:gd name="T72" fmla="*/ 2147483647 w 275"/>
                        <a:gd name="T73" fmla="*/ 2147483647 h 464"/>
                        <a:gd name="T74" fmla="*/ 2147483647 w 275"/>
                        <a:gd name="T75" fmla="*/ 2147483647 h 464"/>
                        <a:gd name="T76" fmla="*/ 2147483647 w 275"/>
                        <a:gd name="T77" fmla="*/ 2147483647 h 464"/>
                        <a:gd name="T78" fmla="*/ 0 w 275"/>
                        <a:gd name="T79" fmla="*/ 2147483647 h 464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275"/>
                        <a:gd name="T121" fmla="*/ 0 h 464"/>
                        <a:gd name="T122" fmla="*/ 275 w 275"/>
                        <a:gd name="T123" fmla="*/ 464 h 464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275" h="464">
                          <a:moveTo>
                            <a:pt x="0" y="216"/>
                          </a:moveTo>
                          <a:lnTo>
                            <a:pt x="0" y="192"/>
                          </a:lnTo>
                          <a:lnTo>
                            <a:pt x="1" y="168"/>
                          </a:lnTo>
                          <a:lnTo>
                            <a:pt x="3" y="143"/>
                          </a:lnTo>
                          <a:lnTo>
                            <a:pt x="6" y="127"/>
                          </a:lnTo>
                          <a:lnTo>
                            <a:pt x="10" y="107"/>
                          </a:lnTo>
                          <a:lnTo>
                            <a:pt x="13" y="94"/>
                          </a:lnTo>
                          <a:lnTo>
                            <a:pt x="19" y="77"/>
                          </a:lnTo>
                          <a:lnTo>
                            <a:pt x="25" y="62"/>
                          </a:lnTo>
                          <a:lnTo>
                            <a:pt x="32" y="49"/>
                          </a:lnTo>
                          <a:lnTo>
                            <a:pt x="38" y="39"/>
                          </a:lnTo>
                          <a:lnTo>
                            <a:pt x="45" y="30"/>
                          </a:lnTo>
                          <a:lnTo>
                            <a:pt x="53" y="21"/>
                          </a:lnTo>
                          <a:lnTo>
                            <a:pt x="64" y="13"/>
                          </a:lnTo>
                          <a:lnTo>
                            <a:pt x="71" y="9"/>
                          </a:lnTo>
                          <a:lnTo>
                            <a:pt x="84" y="4"/>
                          </a:lnTo>
                          <a:lnTo>
                            <a:pt x="97" y="1"/>
                          </a:lnTo>
                          <a:lnTo>
                            <a:pt x="109" y="0"/>
                          </a:lnTo>
                          <a:lnTo>
                            <a:pt x="122" y="2"/>
                          </a:lnTo>
                          <a:lnTo>
                            <a:pt x="135" y="5"/>
                          </a:lnTo>
                          <a:lnTo>
                            <a:pt x="148" y="9"/>
                          </a:lnTo>
                          <a:lnTo>
                            <a:pt x="155" y="12"/>
                          </a:lnTo>
                          <a:lnTo>
                            <a:pt x="168" y="18"/>
                          </a:lnTo>
                          <a:lnTo>
                            <a:pt x="174" y="22"/>
                          </a:lnTo>
                          <a:lnTo>
                            <a:pt x="187" y="31"/>
                          </a:lnTo>
                          <a:lnTo>
                            <a:pt x="194" y="36"/>
                          </a:lnTo>
                          <a:lnTo>
                            <a:pt x="205" y="46"/>
                          </a:lnTo>
                          <a:lnTo>
                            <a:pt x="213" y="54"/>
                          </a:lnTo>
                          <a:lnTo>
                            <a:pt x="219" y="61"/>
                          </a:lnTo>
                          <a:lnTo>
                            <a:pt x="227" y="70"/>
                          </a:lnTo>
                          <a:lnTo>
                            <a:pt x="236" y="82"/>
                          </a:lnTo>
                          <a:lnTo>
                            <a:pt x="244" y="94"/>
                          </a:lnTo>
                          <a:lnTo>
                            <a:pt x="250" y="107"/>
                          </a:lnTo>
                          <a:lnTo>
                            <a:pt x="256" y="119"/>
                          </a:lnTo>
                          <a:lnTo>
                            <a:pt x="261" y="131"/>
                          </a:lnTo>
                          <a:lnTo>
                            <a:pt x="265" y="143"/>
                          </a:lnTo>
                          <a:lnTo>
                            <a:pt x="271" y="165"/>
                          </a:lnTo>
                          <a:lnTo>
                            <a:pt x="274" y="180"/>
                          </a:lnTo>
                          <a:lnTo>
                            <a:pt x="275" y="204"/>
                          </a:lnTo>
                          <a:lnTo>
                            <a:pt x="273" y="228"/>
                          </a:lnTo>
                          <a:lnTo>
                            <a:pt x="270" y="240"/>
                          </a:lnTo>
                          <a:lnTo>
                            <a:pt x="265" y="259"/>
                          </a:lnTo>
                          <a:lnTo>
                            <a:pt x="258" y="277"/>
                          </a:lnTo>
                          <a:lnTo>
                            <a:pt x="253" y="289"/>
                          </a:lnTo>
                          <a:lnTo>
                            <a:pt x="247" y="301"/>
                          </a:lnTo>
                          <a:lnTo>
                            <a:pt x="240" y="314"/>
                          </a:lnTo>
                          <a:lnTo>
                            <a:pt x="233" y="326"/>
                          </a:lnTo>
                          <a:lnTo>
                            <a:pt x="226" y="336"/>
                          </a:lnTo>
                          <a:lnTo>
                            <a:pt x="219" y="345"/>
                          </a:lnTo>
                          <a:lnTo>
                            <a:pt x="213" y="353"/>
                          </a:lnTo>
                          <a:lnTo>
                            <a:pt x="204" y="362"/>
                          </a:lnTo>
                          <a:lnTo>
                            <a:pt x="194" y="374"/>
                          </a:lnTo>
                          <a:lnTo>
                            <a:pt x="187" y="380"/>
                          </a:lnTo>
                          <a:lnTo>
                            <a:pt x="180" y="387"/>
                          </a:lnTo>
                          <a:lnTo>
                            <a:pt x="168" y="398"/>
                          </a:lnTo>
                          <a:lnTo>
                            <a:pt x="161" y="404"/>
                          </a:lnTo>
                          <a:lnTo>
                            <a:pt x="152" y="411"/>
                          </a:lnTo>
                          <a:lnTo>
                            <a:pt x="142" y="419"/>
                          </a:lnTo>
                          <a:lnTo>
                            <a:pt x="135" y="424"/>
                          </a:lnTo>
                          <a:lnTo>
                            <a:pt x="122" y="434"/>
                          </a:lnTo>
                          <a:lnTo>
                            <a:pt x="116" y="438"/>
                          </a:lnTo>
                          <a:lnTo>
                            <a:pt x="103" y="447"/>
                          </a:lnTo>
                          <a:lnTo>
                            <a:pt x="97" y="451"/>
                          </a:lnTo>
                          <a:lnTo>
                            <a:pt x="83" y="459"/>
                          </a:lnTo>
                          <a:lnTo>
                            <a:pt x="76" y="464"/>
                          </a:lnTo>
                          <a:lnTo>
                            <a:pt x="68" y="447"/>
                          </a:lnTo>
                          <a:lnTo>
                            <a:pt x="61" y="435"/>
                          </a:lnTo>
                          <a:lnTo>
                            <a:pt x="55" y="423"/>
                          </a:lnTo>
                          <a:lnTo>
                            <a:pt x="49" y="411"/>
                          </a:lnTo>
                          <a:lnTo>
                            <a:pt x="43" y="399"/>
                          </a:lnTo>
                          <a:lnTo>
                            <a:pt x="38" y="387"/>
                          </a:lnTo>
                          <a:lnTo>
                            <a:pt x="32" y="372"/>
                          </a:lnTo>
                          <a:lnTo>
                            <a:pt x="25" y="354"/>
                          </a:lnTo>
                          <a:lnTo>
                            <a:pt x="20" y="338"/>
                          </a:lnTo>
                          <a:lnTo>
                            <a:pt x="16" y="326"/>
                          </a:lnTo>
                          <a:lnTo>
                            <a:pt x="12" y="311"/>
                          </a:lnTo>
                          <a:lnTo>
                            <a:pt x="8" y="289"/>
                          </a:lnTo>
                          <a:lnTo>
                            <a:pt x="6" y="277"/>
                          </a:lnTo>
                          <a:lnTo>
                            <a:pt x="2" y="253"/>
                          </a:lnTo>
                          <a:lnTo>
                            <a:pt x="0" y="228"/>
                          </a:lnTo>
                          <a:lnTo>
                            <a:pt x="0" y="216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1" name="Freeform 14">
                      <a:extLst>
                        <a:ext uri="{FF2B5EF4-FFF2-40B4-BE49-F238E27FC236}">
                          <a16:creationId xmlns:a16="http://schemas.microsoft.com/office/drawing/2014/main" id="{4422E761-86F3-FE97-461F-23E258308F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94387" y="4459993"/>
                      <a:ext cx="79482" cy="221736"/>
                    </a:xfrm>
                    <a:custGeom>
                      <a:avLst/>
                      <a:gdLst>
                        <a:gd name="T0" fmla="*/ 2147483647 w 45"/>
                        <a:gd name="T1" fmla="*/ 2147483647 h 98"/>
                        <a:gd name="T2" fmla="*/ 2147483647 w 45"/>
                        <a:gd name="T3" fmla="*/ 2147483647 h 98"/>
                        <a:gd name="T4" fmla="*/ 2147483647 w 45"/>
                        <a:gd name="T5" fmla="*/ 2147483647 h 98"/>
                        <a:gd name="T6" fmla="*/ 2147483647 w 45"/>
                        <a:gd name="T7" fmla="*/ 2147483647 h 98"/>
                        <a:gd name="T8" fmla="*/ 2147483647 w 45"/>
                        <a:gd name="T9" fmla="*/ 2147483647 h 98"/>
                        <a:gd name="T10" fmla="*/ 2147483647 w 45"/>
                        <a:gd name="T11" fmla="*/ 2147483647 h 98"/>
                        <a:gd name="T12" fmla="*/ 2147483647 w 45"/>
                        <a:gd name="T13" fmla="*/ 2147483647 h 98"/>
                        <a:gd name="T14" fmla="*/ 2147483647 w 45"/>
                        <a:gd name="T15" fmla="*/ 2147483647 h 98"/>
                        <a:gd name="T16" fmla="*/ 2147483647 w 45"/>
                        <a:gd name="T17" fmla="*/ 2147483647 h 98"/>
                        <a:gd name="T18" fmla="*/ 2147483647 w 45"/>
                        <a:gd name="T19" fmla="*/ 2147483647 h 98"/>
                        <a:gd name="T20" fmla="*/ 2147483647 w 45"/>
                        <a:gd name="T21" fmla="*/ 2147483647 h 98"/>
                        <a:gd name="T22" fmla="*/ 2147483647 w 45"/>
                        <a:gd name="T23" fmla="*/ 2147483647 h 98"/>
                        <a:gd name="T24" fmla="*/ 2147483647 w 45"/>
                        <a:gd name="T25" fmla="*/ 2147483647 h 98"/>
                        <a:gd name="T26" fmla="*/ 2147483647 w 45"/>
                        <a:gd name="T27" fmla="*/ 2147483647 h 98"/>
                        <a:gd name="T28" fmla="*/ 2147483647 w 45"/>
                        <a:gd name="T29" fmla="*/ 2147483647 h 98"/>
                        <a:gd name="T30" fmla="*/ 2147483647 w 45"/>
                        <a:gd name="T31" fmla="*/ 2147483647 h 98"/>
                        <a:gd name="T32" fmla="*/ 2147483647 w 45"/>
                        <a:gd name="T33" fmla="*/ 2147483647 h 98"/>
                        <a:gd name="T34" fmla="*/ 2147483647 w 45"/>
                        <a:gd name="T35" fmla="*/ 2147483647 h 98"/>
                        <a:gd name="T36" fmla="*/ 2147483647 w 45"/>
                        <a:gd name="T37" fmla="*/ 2147483647 h 98"/>
                        <a:gd name="T38" fmla="*/ 2147483647 w 45"/>
                        <a:gd name="T39" fmla="*/ 2147483647 h 98"/>
                        <a:gd name="T40" fmla="*/ 2147483647 w 45"/>
                        <a:gd name="T41" fmla="*/ 2147483647 h 98"/>
                        <a:gd name="T42" fmla="*/ 2147483647 w 45"/>
                        <a:gd name="T43" fmla="*/ 2147483647 h 98"/>
                        <a:gd name="T44" fmla="*/ 2147483647 w 45"/>
                        <a:gd name="T45" fmla="*/ 2147483647 h 98"/>
                        <a:gd name="T46" fmla="*/ 2147483647 w 45"/>
                        <a:gd name="T47" fmla="*/ 2147483647 h 98"/>
                        <a:gd name="T48" fmla="*/ 2147483647 w 45"/>
                        <a:gd name="T49" fmla="*/ 2147483647 h 98"/>
                        <a:gd name="T50" fmla="*/ 2147483647 w 45"/>
                        <a:gd name="T51" fmla="*/ 2147483647 h 98"/>
                        <a:gd name="T52" fmla="*/ 2147483647 w 45"/>
                        <a:gd name="T53" fmla="*/ 2147483647 h 98"/>
                        <a:gd name="T54" fmla="*/ 2147483647 w 45"/>
                        <a:gd name="T55" fmla="*/ 2147483647 h 98"/>
                        <a:gd name="T56" fmla="*/ 2147483647 w 45"/>
                        <a:gd name="T57" fmla="*/ 2147483647 h 98"/>
                        <a:gd name="T58" fmla="*/ 2147483647 w 45"/>
                        <a:gd name="T59" fmla="*/ 2147483647 h 98"/>
                        <a:gd name="T60" fmla="*/ 2147483647 w 45"/>
                        <a:gd name="T61" fmla="*/ 2147483647 h 98"/>
                        <a:gd name="T62" fmla="*/ 2147483647 w 45"/>
                        <a:gd name="T63" fmla="*/ 2147483647 h 98"/>
                        <a:gd name="T64" fmla="*/ 2147483647 w 45"/>
                        <a:gd name="T65" fmla="*/ 2147483647 h 98"/>
                        <a:gd name="T66" fmla="*/ 2147483647 w 45"/>
                        <a:gd name="T67" fmla="*/ 2147483647 h 98"/>
                        <a:gd name="T68" fmla="*/ 2147483647 w 45"/>
                        <a:gd name="T69" fmla="*/ 2147483647 h 98"/>
                        <a:gd name="T70" fmla="*/ 2147483647 w 45"/>
                        <a:gd name="T71" fmla="*/ 2147483647 h 98"/>
                        <a:gd name="T72" fmla="*/ 2147483647 w 45"/>
                        <a:gd name="T73" fmla="*/ 2147483647 h 98"/>
                        <a:gd name="T74" fmla="*/ 2147483647 w 45"/>
                        <a:gd name="T75" fmla="*/ 2147483647 h 98"/>
                        <a:gd name="T76" fmla="*/ 0 w 45"/>
                        <a:gd name="T77" fmla="*/ 2147483647 h 98"/>
                        <a:gd name="T78" fmla="*/ 2147483647 w 45"/>
                        <a:gd name="T79" fmla="*/ 2147483647 h 98"/>
                        <a:gd name="T80" fmla="*/ 2147483647 w 45"/>
                        <a:gd name="T81" fmla="*/ 2147483647 h 98"/>
                        <a:gd name="T82" fmla="*/ 2147483647 w 45"/>
                        <a:gd name="T83" fmla="*/ 2147483647 h 98"/>
                        <a:gd name="T84" fmla="*/ 2147483647 w 45"/>
                        <a:gd name="T85" fmla="*/ 2147483647 h 98"/>
                        <a:gd name="T86" fmla="*/ 2147483647 w 45"/>
                        <a:gd name="T87" fmla="*/ 2147483647 h 98"/>
                        <a:gd name="T88" fmla="*/ 2147483647 w 45"/>
                        <a:gd name="T89" fmla="*/ 2147483647 h 98"/>
                        <a:gd name="T90" fmla="*/ 2147483647 w 45"/>
                        <a:gd name="T91" fmla="*/ 2147483647 h 98"/>
                        <a:gd name="T92" fmla="*/ 2147483647 w 45"/>
                        <a:gd name="T93" fmla="*/ 2147483647 h 98"/>
                        <a:gd name="T94" fmla="*/ 2147483647 w 45"/>
                        <a:gd name="T95" fmla="*/ 2147483647 h 98"/>
                        <a:gd name="T96" fmla="*/ 2147483647 w 45"/>
                        <a:gd name="T97" fmla="*/ 2147483647 h 98"/>
                        <a:gd name="T98" fmla="*/ 2147483647 w 45"/>
                        <a:gd name="T99" fmla="*/ 2147483647 h 98"/>
                        <a:gd name="T100" fmla="*/ 2147483647 w 45"/>
                        <a:gd name="T101" fmla="*/ 2147483647 h 98"/>
                        <a:gd name="T102" fmla="*/ 2147483647 w 45"/>
                        <a:gd name="T103" fmla="*/ 2147483647 h 98"/>
                        <a:gd name="T104" fmla="*/ 2147483647 w 45"/>
                        <a:gd name="T105" fmla="*/ 2147483647 h 98"/>
                        <a:gd name="T106" fmla="*/ 2147483647 w 45"/>
                        <a:gd name="T107" fmla="*/ 2147483647 h 98"/>
                        <a:gd name="T108" fmla="*/ 2147483647 w 45"/>
                        <a:gd name="T109" fmla="*/ 2147483647 h 98"/>
                        <a:gd name="T110" fmla="*/ 2147483647 w 45"/>
                        <a:gd name="T111" fmla="*/ 2147483647 h 98"/>
                        <a:gd name="T112" fmla="*/ 2147483647 w 45"/>
                        <a:gd name="T113" fmla="*/ 2147483647 h 98"/>
                        <a:gd name="T114" fmla="*/ 2147483647 w 45"/>
                        <a:gd name="T115" fmla="*/ 2147483647 h 98"/>
                        <a:gd name="T116" fmla="*/ 2147483647 w 45"/>
                        <a:gd name="T117" fmla="*/ 2147483647 h 98"/>
                        <a:gd name="T118" fmla="*/ 2147483647 w 45"/>
                        <a:gd name="T119" fmla="*/ 2147483647 h 98"/>
                        <a:gd name="T120" fmla="*/ 2147483647 w 45"/>
                        <a:gd name="T121" fmla="*/ 0 h 98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45"/>
                        <a:gd name="T184" fmla="*/ 0 h 98"/>
                        <a:gd name="T185" fmla="*/ 45 w 45"/>
                        <a:gd name="T186" fmla="*/ 98 h 98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45" h="98">
                          <a:moveTo>
                            <a:pt x="45" y="98"/>
                          </a:moveTo>
                          <a:lnTo>
                            <a:pt x="45" y="97"/>
                          </a:lnTo>
                          <a:lnTo>
                            <a:pt x="44" y="96"/>
                          </a:lnTo>
                          <a:lnTo>
                            <a:pt x="44" y="95"/>
                          </a:lnTo>
                          <a:lnTo>
                            <a:pt x="43" y="94"/>
                          </a:lnTo>
                          <a:lnTo>
                            <a:pt x="42" y="94"/>
                          </a:lnTo>
                          <a:lnTo>
                            <a:pt x="42" y="92"/>
                          </a:lnTo>
                          <a:lnTo>
                            <a:pt x="41" y="91"/>
                          </a:lnTo>
                          <a:lnTo>
                            <a:pt x="40" y="91"/>
                          </a:lnTo>
                          <a:lnTo>
                            <a:pt x="40" y="89"/>
                          </a:lnTo>
                          <a:lnTo>
                            <a:pt x="39" y="89"/>
                          </a:lnTo>
                          <a:lnTo>
                            <a:pt x="38" y="88"/>
                          </a:lnTo>
                          <a:lnTo>
                            <a:pt x="38" y="87"/>
                          </a:lnTo>
                          <a:lnTo>
                            <a:pt x="37" y="86"/>
                          </a:lnTo>
                          <a:lnTo>
                            <a:pt x="37" y="85"/>
                          </a:lnTo>
                          <a:lnTo>
                            <a:pt x="36" y="84"/>
                          </a:lnTo>
                          <a:lnTo>
                            <a:pt x="35" y="83"/>
                          </a:lnTo>
                          <a:lnTo>
                            <a:pt x="34" y="81"/>
                          </a:lnTo>
                          <a:lnTo>
                            <a:pt x="33" y="80"/>
                          </a:lnTo>
                          <a:lnTo>
                            <a:pt x="33" y="79"/>
                          </a:lnTo>
                          <a:lnTo>
                            <a:pt x="32" y="78"/>
                          </a:lnTo>
                          <a:lnTo>
                            <a:pt x="31" y="77"/>
                          </a:lnTo>
                          <a:lnTo>
                            <a:pt x="31" y="76"/>
                          </a:lnTo>
                          <a:lnTo>
                            <a:pt x="30" y="75"/>
                          </a:lnTo>
                          <a:lnTo>
                            <a:pt x="30" y="74"/>
                          </a:lnTo>
                          <a:lnTo>
                            <a:pt x="29" y="73"/>
                          </a:lnTo>
                          <a:lnTo>
                            <a:pt x="28" y="72"/>
                          </a:lnTo>
                          <a:lnTo>
                            <a:pt x="27" y="70"/>
                          </a:lnTo>
                          <a:lnTo>
                            <a:pt x="27" y="69"/>
                          </a:lnTo>
                          <a:lnTo>
                            <a:pt x="26" y="67"/>
                          </a:lnTo>
                          <a:lnTo>
                            <a:pt x="25" y="66"/>
                          </a:lnTo>
                          <a:lnTo>
                            <a:pt x="24" y="65"/>
                          </a:lnTo>
                          <a:lnTo>
                            <a:pt x="24" y="64"/>
                          </a:lnTo>
                          <a:lnTo>
                            <a:pt x="23" y="63"/>
                          </a:lnTo>
                          <a:lnTo>
                            <a:pt x="22" y="61"/>
                          </a:lnTo>
                          <a:lnTo>
                            <a:pt x="21" y="61"/>
                          </a:lnTo>
                          <a:lnTo>
                            <a:pt x="21" y="59"/>
                          </a:lnTo>
                          <a:lnTo>
                            <a:pt x="20" y="58"/>
                          </a:lnTo>
                          <a:lnTo>
                            <a:pt x="19" y="56"/>
                          </a:lnTo>
                          <a:lnTo>
                            <a:pt x="18" y="55"/>
                          </a:lnTo>
                          <a:lnTo>
                            <a:pt x="17" y="54"/>
                          </a:lnTo>
                          <a:lnTo>
                            <a:pt x="17" y="53"/>
                          </a:lnTo>
                          <a:lnTo>
                            <a:pt x="16" y="52"/>
                          </a:lnTo>
                          <a:lnTo>
                            <a:pt x="15" y="50"/>
                          </a:lnTo>
                          <a:lnTo>
                            <a:pt x="14" y="49"/>
                          </a:lnTo>
                          <a:lnTo>
                            <a:pt x="13" y="47"/>
                          </a:lnTo>
                          <a:lnTo>
                            <a:pt x="12" y="45"/>
                          </a:lnTo>
                          <a:lnTo>
                            <a:pt x="11" y="44"/>
                          </a:lnTo>
                          <a:lnTo>
                            <a:pt x="10" y="42"/>
                          </a:lnTo>
                          <a:lnTo>
                            <a:pt x="9" y="41"/>
                          </a:lnTo>
                          <a:lnTo>
                            <a:pt x="9" y="40"/>
                          </a:lnTo>
                          <a:lnTo>
                            <a:pt x="8" y="39"/>
                          </a:lnTo>
                          <a:lnTo>
                            <a:pt x="7" y="38"/>
                          </a:lnTo>
                          <a:lnTo>
                            <a:pt x="7" y="36"/>
                          </a:lnTo>
                          <a:lnTo>
                            <a:pt x="6" y="35"/>
                          </a:lnTo>
                          <a:lnTo>
                            <a:pt x="6" y="34"/>
                          </a:lnTo>
                          <a:lnTo>
                            <a:pt x="5" y="33"/>
                          </a:lnTo>
                          <a:lnTo>
                            <a:pt x="4" y="31"/>
                          </a:lnTo>
                          <a:lnTo>
                            <a:pt x="3" y="30"/>
                          </a:lnTo>
                          <a:lnTo>
                            <a:pt x="2" y="28"/>
                          </a:lnTo>
                          <a:lnTo>
                            <a:pt x="1" y="27"/>
                          </a:lnTo>
                          <a:lnTo>
                            <a:pt x="1" y="25"/>
                          </a:lnTo>
                          <a:lnTo>
                            <a:pt x="0" y="25"/>
                          </a:lnTo>
                          <a:lnTo>
                            <a:pt x="1" y="25"/>
                          </a:lnTo>
                          <a:lnTo>
                            <a:pt x="1" y="24"/>
                          </a:lnTo>
                          <a:lnTo>
                            <a:pt x="2" y="23"/>
                          </a:lnTo>
                          <a:lnTo>
                            <a:pt x="3" y="23"/>
                          </a:lnTo>
                          <a:lnTo>
                            <a:pt x="4" y="22"/>
                          </a:lnTo>
                          <a:lnTo>
                            <a:pt x="5" y="22"/>
                          </a:lnTo>
                          <a:lnTo>
                            <a:pt x="6" y="21"/>
                          </a:lnTo>
                          <a:lnTo>
                            <a:pt x="7" y="20"/>
                          </a:lnTo>
                          <a:lnTo>
                            <a:pt x="9" y="19"/>
                          </a:lnTo>
                          <a:lnTo>
                            <a:pt x="10" y="18"/>
                          </a:lnTo>
                          <a:lnTo>
                            <a:pt x="12" y="17"/>
                          </a:lnTo>
                          <a:lnTo>
                            <a:pt x="13" y="17"/>
                          </a:lnTo>
                          <a:lnTo>
                            <a:pt x="14" y="16"/>
                          </a:lnTo>
                          <a:lnTo>
                            <a:pt x="16" y="15"/>
                          </a:lnTo>
                          <a:lnTo>
                            <a:pt x="17" y="14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2" y="11"/>
                          </a:lnTo>
                          <a:lnTo>
                            <a:pt x="23" y="10"/>
                          </a:lnTo>
                          <a:lnTo>
                            <a:pt x="24" y="10"/>
                          </a:lnTo>
                          <a:lnTo>
                            <a:pt x="26" y="9"/>
                          </a:lnTo>
                          <a:lnTo>
                            <a:pt x="27" y="8"/>
                          </a:lnTo>
                          <a:lnTo>
                            <a:pt x="28" y="7"/>
                          </a:lnTo>
                          <a:lnTo>
                            <a:pt x="29" y="6"/>
                          </a:lnTo>
                          <a:lnTo>
                            <a:pt x="30" y="6"/>
                          </a:lnTo>
                          <a:lnTo>
                            <a:pt x="31" y="5"/>
                          </a:lnTo>
                          <a:lnTo>
                            <a:pt x="33" y="4"/>
                          </a:lnTo>
                          <a:lnTo>
                            <a:pt x="34" y="3"/>
                          </a:lnTo>
                          <a:lnTo>
                            <a:pt x="35" y="2"/>
                          </a:lnTo>
                          <a:lnTo>
                            <a:pt x="36" y="2"/>
                          </a:lnTo>
                          <a:lnTo>
                            <a:pt x="37" y="1"/>
                          </a:lnTo>
                          <a:lnTo>
                            <a:pt x="38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82" name="Freeform 15">
                      <a:extLst>
                        <a:ext uri="{FF2B5EF4-FFF2-40B4-BE49-F238E27FC236}">
                          <a16:creationId xmlns:a16="http://schemas.microsoft.com/office/drawing/2014/main" id="{AB9BA5EF-717E-9B7A-E218-AC653FB914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78986" y="4430100"/>
                      <a:ext cx="314802" cy="246885"/>
                    </a:xfrm>
                    <a:custGeom>
                      <a:avLst/>
                      <a:gdLst>
                        <a:gd name="T0" fmla="*/ 2147483647 w 93"/>
                        <a:gd name="T1" fmla="*/ 0 h 76"/>
                        <a:gd name="T2" fmla="*/ 2147483647 w 93"/>
                        <a:gd name="T3" fmla="*/ 2147483647 h 76"/>
                        <a:gd name="T4" fmla="*/ 2147483647 w 93"/>
                        <a:gd name="T5" fmla="*/ 2147483647 h 76"/>
                        <a:gd name="T6" fmla="*/ 2147483647 w 93"/>
                        <a:gd name="T7" fmla="*/ 2147483647 h 76"/>
                        <a:gd name="T8" fmla="*/ 2147483647 w 93"/>
                        <a:gd name="T9" fmla="*/ 2147483647 h 76"/>
                        <a:gd name="T10" fmla="*/ 2147483647 w 93"/>
                        <a:gd name="T11" fmla="*/ 2147483647 h 76"/>
                        <a:gd name="T12" fmla="*/ 2147483647 w 93"/>
                        <a:gd name="T13" fmla="*/ 2147483647 h 76"/>
                        <a:gd name="T14" fmla="*/ 2147483647 w 93"/>
                        <a:gd name="T15" fmla="*/ 2147483647 h 76"/>
                        <a:gd name="T16" fmla="*/ 2147483647 w 93"/>
                        <a:gd name="T17" fmla="*/ 2147483647 h 76"/>
                        <a:gd name="T18" fmla="*/ 2147483647 w 93"/>
                        <a:gd name="T19" fmla="*/ 2147483647 h 76"/>
                        <a:gd name="T20" fmla="*/ 2147483647 w 93"/>
                        <a:gd name="T21" fmla="*/ 2147483647 h 76"/>
                        <a:gd name="T22" fmla="*/ 2147483647 w 93"/>
                        <a:gd name="T23" fmla="*/ 2147483647 h 76"/>
                        <a:gd name="T24" fmla="*/ 2147483647 w 93"/>
                        <a:gd name="T25" fmla="*/ 2147483647 h 76"/>
                        <a:gd name="T26" fmla="*/ 2147483647 w 93"/>
                        <a:gd name="T27" fmla="*/ 2147483647 h 76"/>
                        <a:gd name="T28" fmla="*/ 2147483647 w 93"/>
                        <a:gd name="T29" fmla="*/ 2147483647 h 76"/>
                        <a:gd name="T30" fmla="*/ 2147483647 w 93"/>
                        <a:gd name="T31" fmla="*/ 2147483647 h 76"/>
                        <a:gd name="T32" fmla="*/ 2147483647 w 93"/>
                        <a:gd name="T33" fmla="*/ 2147483647 h 76"/>
                        <a:gd name="T34" fmla="*/ 2147483647 w 93"/>
                        <a:gd name="T35" fmla="*/ 2147483647 h 76"/>
                        <a:gd name="T36" fmla="*/ 2147483647 w 93"/>
                        <a:gd name="T37" fmla="*/ 2147483647 h 76"/>
                        <a:gd name="T38" fmla="*/ 2147483647 w 93"/>
                        <a:gd name="T39" fmla="*/ 2147483647 h 76"/>
                        <a:gd name="T40" fmla="*/ 2147483647 w 93"/>
                        <a:gd name="T41" fmla="*/ 2147483647 h 76"/>
                        <a:gd name="T42" fmla="*/ 2147483647 w 93"/>
                        <a:gd name="T43" fmla="*/ 2147483647 h 76"/>
                        <a:gd name="T44" fmla="*/ 2147483647 w 93"/>
                        <a:gd name="T45" fmla="*/ 2147483647 h 76"/>
                        <a:gd name="T46" fmla="*/ 2147483647 w 93"/>
                        <a:gd name="T47" fmla="*/ 2147483647 h 76"/>
                        <a:gd name="T48" fmla="*/ 2147483647 w 93"/>
                        <a:gd name="T49" fmla="*/ 2147483647 h 76"/>
                        <a:gd name="T50" fmla="*/ 2147483647 w 93"/>
                        <a:gd name="T51" fmla="*/ 2147483647 h 76"/>
                        <a:gd name="T52" fmla="*/ 2147483647 w 93"/>
                        <a:gd name="T53" fmla="*/ 2147483647 h 76"/>
                        <a:gd name="T54" fmla="*/ 2147483647 w 93"/>
                        <a:gd name="T55" fmla="*/ 2147483647 h 76"/>
                        <a:gd name="T56" fmla="*/ 2147483647 w 93"/>
                        <a:gd name="T57" fmla="*/ 2147483647 h 76"/>
                        <a:gd name="T58" fmla="*/ 2147483647 w 93"/>
                        <a:gd name="T59" fmla="*/ 2147483647 h 76"/>
                        <a:gd name="T60" fmla="*/ 2147483647 w 93"/>
                        <a:gd name="T61" fmla="*/ 2147483647 h 76"/>
                        <a:gd name="T62" fmla="*/ 2147483647 w 93"/>
                        <a:gd name="T63" fmla="*/ 2147483647 h 76"/>
                        <a:gd name="T64" fmla="*/ 2147483647 w 93"/>
                        <a:gd name="T65" fmla="*/ 2147483647 h 76"/>
                        <a:gd name="T66" fmla="*/ 2147483647 w 93"/>
                        <a:gd name="T67" fmla="*/ 2147483647 h 76"/>
                        <a:gd name="T68" fmla="*/ 2147483647 w 93"/>
                        <a:gd name="T69" fmla="*/ 2147483647 h 76"/>
                        <a:gd name="T70" fmla="*/ 2147483647 w 93"/>
                        <a:gd name="T71" fmla="*/ 2147483647 h 76"/>
                        <a:gd name="T72" fmla="*/ 2147483647 w 93"/>
                        <a:gd name="T73" fmla="*/ 2147483647 h 76"/>
                        <a:gd name="T74" fmla="*/ 2147483647 w 93"/>
                        <a:gd name="T75" fmla="*/ 2147483647 h 76"/>
                        <a:gd name="T76" fmla="*/ 2147483647 w 93"/>
                        <a:gd name="T77" fmla="*/ 2147483647 h 76"/>
                        <a:gd name="T78" fmla="*/ 2147483647 w 93"/>
                        <a:gd name="T79" fmla="*/ 2147483647 h 76"/>
                        <a:gd name="T80" fmla="*/ 2147483647 w 93"/>
                        <a:gd name="T81" fmla="*/ 2147483647 h 76"/>
                        <a:gd name="T82" fmla="*/ 2147483647 w 93"/>
                        <a:gd name="T83" fmla="*/ 2147483647 h 76"/>
                        <a:gd name="T84" fmla="*/ 2147483647 w 93"/>
                        <a:gd name="T85" fmla="*/ 2147483647 h 76"/>
                        <a:gd name="T86" fmla="*/ 2147483647 w 93"/>
                        <a:gd name="T87" fmla="*/ 2147483647 h 76"/>
                        <a:gd name="T88" fmla="*/ 2147483647 w 93"/>
                        <a:gd name="T89" fmla="*/ 2147483647 h 76"/>
                        <a:gd name="T90" fmla="*/ 2147483647 w 93"/>
                        <a:gd name="T91" fmla="*/ 2147483647 h 76"/>
                        <a:gd name="T92" fmla="*/ 2147483647 w 93"/>
                        <a:gd name="T93" fmla="*/ 2147483647 h 76"/>
                        <a:gd name="T94" fmla="*/ 2147483647 w 93"/>
                        <a:gd name="T95" fmla="*/ 2147483647 h 76"/>
                        <a:gd name="T96" fmla="*/ 2147483647 w 93"/>
                        <a:gd name="T97" fmla="*/ 2147483647 h 76"/>
                        <a:gd name="T98" fmla="*/ 2147483647 w 93"/>
                        <a:gd name="T99" fmla="*/ 2147483647 h 76"/>
                        <a:gd name="T100" fmla="*/ 2147483647 w 93"/>
                        <a:gd name="T101" fmla="*/ 2147483647 h 76"/>
                        <a:gd name="T102" fmla="*/ 2147483647 w 93"/>
                        <a:gd name="T103" fmla="*/ 2147483647 h 76"/>
                        <a:gd name="T104" fmla="*/ 2147483647 w 93"/>
                        <a:gd name="T105" fmla="*/ 2147483647 h 76"/>
                        <a:gd name="T106" fmla="*/ 2147483647 w 93"/>
                        <a:gd name="T107" fmla="*/ 2147483647 h 76"/>
                        <a:gd name="T108" fmla="*/ 2147483647 w 93"/>
                        <a:gd name="T109" fmla="*/ 2147483647 h 76"/>
                        <a:gd name="T110" fmla="*/ 2147483647 w 93"/>
                        <a:gd name="T111" fmla="*/ 2147483647 h 76"/>
                        <a:gd name="T112" fmla="*/ 2147483647 w 93"/>
                        <a:gd name="T113" fmla="*/ 2147483647 h 76"/>
                        <a:gd name="T114" fmla="*/ 2147483647 w 93"/>
                        <a:gd name="T115" fmla="*/ 2147483647 h 76"/>
                        <a:gd name="T116" fmla="*/ 2147483647 w 93"/>
                        <a:gd name="T117" fmla="*/ 2147483647 h 76"/>
                        <a:gd name="T118" fmla="*/ 2147483647 w 93"/>
                        <a:gd name="T119" fmla="*/ 2147483647 h 76"/>
                        <a:gd name="T120" fmla="*/ 2147483647 w 93"/>
                        <a:gd name="T121" fmla="*/ 2147483647 h 76"/>
                        <a:gd name="T122" fmla="*/ 2147483647 w 93"/>
                        <a:gd name="T123" fmla="*/ 2147483647 h 7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93"/>
                        <a:gd name="T187" fmla="*/ 0 h 76"/>
                        <a:gd name="T188" fmla="*/ 93 w 93"/>
                        <a:gd name="T189" fmla="*/ 76 h 76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93" h="76">
                          <a:moveTo>
                            <a:pt x="79" y="0"/>
                          </a:moveTo>
                          <a:lnTo>
                            <a:pt x="80" y="0"/>
                          </a:lnTo>
                          <a:lnTo>
                            <a:pt x="80" y="2"/>
                          </a:lnTo>
                          <a:lnTo>
                            <a:pt x="81" y="3"/>
                          </a:lnTo>
                          <a:lnTo>
                            <a:pt x="82" y="5"/>
                          </a:lnTo>
                          <a:lnTo>
                            <a:pt x="82" y="6"/>
                          </a:lnTo>
                          <a:lnTo>
                            <a:pt x="83" y="6"/>
                          </a:lnTo>
                          <a:lnTo>
                            <a:pt x="84" y="8"/>
                          </a:lnTo>
                          <a:lnTo>
                            <a:pt x="84" y="10"/>
                          </a:lnTo>
                          <a:lnTo>
                            <a:pt x="85" y="11"/>
                          </a:lnTo>
                          <a:lnTo>
                            <a:pt x="86" y="13"/>
                          </a:lnTo>
                          <a:lnTo>
                            <a:pt x="87" y="13"/>
                          </a:lnTo>
                          <a:lnTo>
                            <a:pt x="87" y="14"/>
                          </a:lnTo>
                          <a:lnTo>
                            <a:pt x="88" y="16"/>
                          </a:lnTo>
                          <a:lnTo>
                            <a:pt x="89" y="17"/>
                          </a:lnTo>
                          <a:lnTo>
                            <a:pt x="89" y="18"/>
                          </a:lnTo>
                          <a:lnTo>
                            <a:pt x="90" y="19"/>
                          </a:lnTo>
                          <a:lnTo>
                            <a:pt x="91" y="20"/>
                          </a:lnTo>
                          <a:lnTo>
                            <a:pt x="91" y="21"/>
                          </a:lnTo>
                          <a:lnTo>
                            <a:pt x="92" y="22"/>
                          </a:lnTo>
                          <a:lnTo>
                            <a:pt x="92" y="23"/>
                          </a:lnTo>
                          <a:lnTo>
                            <a:pt x="93" y="24"/>
                          </a:lnTo>
                          <a:lnTo>
                            <a:pt x="92" y="25"/>
                          </a:lnTo>
                          <a:lnTo>
                            <a:pt x="91" y="26"/>
                          </a:lnTo>
                          <a:lnTo>
                            <a:pt x="89" y="27"/>
                          </a:lnTo>
                          <a:lnTo>
                            <a:pt x="88" y="27"/>
                          </a:lnTo>
                          <a:lnTo>
                            <a:pt x="87" y="28"/>
                          </a:lnTo>
                          <a:lnTo>
                            <a:pt x="86" y="28"/>
                          </a:lnTo>
                          <a:lnTo>
                            <a:pt x="85" y="29"/>
                          </a:lnTo>
                          <a:lnTo>
                            <a:pt x="84" y="30"/>
                          </a:lnTo>
                          <a:lnTo>
                            <a:pt x="82" y="30"/>
                          </a:lnTo>
                          <a:lnTo>
                            <a:pt x="81" y="31"/>
                          </a:lnTo>
                          <a:lnTo>
                            <a:pt x="80" y="32"/>
                          </a:lnTo>
                          <a:lnTo>
                            <a:pt x="78" y="33"/>
                          </a:lnTo>
                          <a:lnTo>
                            <a:pt x="77" y="34"/>
                          </a:lnTo>
                          <a:lnTo>
                            <a:pt x="75" y="34"/>
                          </a:lnTo>
                          <a:lnTo>
                            <a:pt x="74" y="35"/>
                          </a:lnTo>
                          <a:lnTo>
                            <a:pt x="73" y="36"/>
                          </a:lnTo>
                          <a:lnTo>
                            <a:pt x="72" y="36"/>
                          </a:lnTo>
                          <a:lnTo>
                            <a:pt x="71" y="37"/>
                          </a:lnTo>
                          <a:lnTo>
                            <a:pt x="70" y="37"/>
                          </a:lnTo>
                          <a:lnTo>
                            <a:pt x="69" y="38"/>
                          </a:lnTo>
                          <a:lnTo>
                            <a:pt x="68" y="38"/>
                          </a:lnTo>
                          <a:lnTo>
                            <a:pt x="67" y="39"/>
                          </a:lnTo>
                          <a:lnTo>
                            <a:pt x="66" y="39"/>
                          </a:lnTo>
                          <a:lnTo>
                            <a:pt x="66" y="40"/>
                          </a:lnTo>
                          <a:lnTo>
                            <a:pt x="64" y="40"/>
                          </a:lnTo>
                          <a:lnTo>
                            <a:pt x="64" y="41"/>
                          </a:lnTo>
                          <a:lnTo>
                            <a:pt x="63" y="41"/>
                          </a:lnTo>
                          <a:lnTo>
                            <a:pt x="61" y="42"/>
                          </a:lnTo>
                          <a:lnTo>
                            <a:pt x="60" y="43"/>
                          </a:lnTo>
                          <a:lnTo>
                            <a:pt x="59" y="43"/>
                          </a:lnTo>
                          <a:lnTo>
                            <a:pt x="58" y="44"/>
                          </a:lnTo>
                          <a:lnTo>
                            <a:pt x="57" y="44"/>
                          </a:lnTo>
                          <a:lnTo>
                            <a:pt x="56" y="45"/>
                          </a:lnTo>
                          <a:lnTo>
                            <a:pt x="55" y="45"/>
                          </a:lnTo>
                          <a:lnTo>
                            <a:pt x="54" y="46"/>
                          </a:lnTo>
                          <a:lnTo>
                            <a:pt x="53" y="46"/>
                          </a:lnTo>
                          <a:lnTo>
                            <a:pt x="52" y="47"/>
                          </a:lnTo>
                          <a:lnTo>
                            <a:pt x="50" y="48"/>
                          </a:lnTo>
                          <a:lnTo>
                            <a:pt x="49" y="49"/>
                          </a:lnTo>
                          <a:lnTo>
                            <a:pt x="47" y="49"/>
                          </a:lnTo>
                          <a:lnTo>
                            <a:pt x="46" y="50"/>
                          </a:lnTo>
                          <a:lnTo>
                            <a:pt x="45" y="51"/>
                          </a:lnTo>
                          <a:lnTo>
                            <a:pt x="43" y="52"/>
                          </a:lnTo>
                          <a:lnTo>
                            <a:pt x="42" y="52"/>
                          </a:lnTo>
                          <a:lnTo>
                            <a:pt x="40" y="53"/>
                          </a:lnTo>
                          <a:lnTo>
                            <a:pt x="39" y="54"/>
                          </a:lnTo>
                          <a:lnTo>
                            <a:pt x="38" y="55"/>
                          </a:lnTo>
                          <a:lnTo>
                            <a:pt x="37" y="55"/>
                          </a:lnTo>
                          <a:lnTo>
                            <a:pt x="36" y="55"/>
                          </a:lnTo>
                          <a:lnTo>
                            <a:pt x="35" y="56"/>
                          </a:lnTo>
                          <a:lnTo>
                            <a:pt x="34" y="56"/>
                          </a:lnTo>
                          <a:lnTo>
                            <a:pt x="34" y="57"/>
                          </a:lnTo>
                          <a:lnTo>
                            <a:pt x="32" y="58"/>
                          </a:lnTo>
                          <a:lnTo>
                            <a:pt x="31" y="58"/>
                          </a:lnTo>
                          <a:lnTo>
                            <a:pt x="29" y="59"/>
                          </a:lnTo>
                          <a:lnTo>
                            <a:pt x="28" y="60"/>
                          </a:lnTo>
                          <a:lnTo>
                            <a:pt x="26" y="61"/>
                          </a:lnTo>
                          <a:lnTo>
                            <a:pt x="25" y="61"/>
                          </a:lnTo>
                          <a:lnTo>
                            <a:pt x="24" y="62"/>
                          </a:lnTo>
                          <a:lnTo>
                            <a:pt x="23" y="63"/>
                          </a:lnTo>
                          <a:lnTo>
                            <a:pt x="22" y="63"/>
                          </a:lnTo>
                          <a:lnTo>
                            <a:pt x="21" y="64"/>
                          </a:lnTo>
                          <a:lnTo>
                            <a:pt x="20" y="64"/>
                          </a:lnTo>
                          <a:lnTo>
                            <a:pt x="18" y="65"/>
                          </a:lnTo>
                          <a:lnTo>
                            <a:pt x="17" y="66"/>
                          </a:lnTo>
                          <a:lnTo>
                            <a:pt x="15" y="67"/>
                          </a:lnTo>
                          <a:lnTo>
                            <a:pt x="14" y="68"/>
                          </a:lnTo>
                          <a:lnTo>
                            <a:pt x="13" y="68"/>
                          </a:lnTo>
                          <a:lnTo>
                            <a:pt x="12" y="69"/>
                          </a:lnTo>
                          <a:lnTo>
                            <a:pt x="11" y="69"/>
                          </a:lnTo>
                          <a:lnTo>
                            <a:pt x="10" y="70"/>
                          </a:lnTo>
                          <a:lnTo>
                            <a:pt x="9" y="70"/>
                          </a:lnTo>
                          <a:lnTo>
                            <a:pt x="8" y="71"/>
                          </a:lnTo>
                          <a:lnTo>
                            <a:pt x="7" y="72"/>
                          </a:lnTo>
                          <a:lnTo>
                            <a:pt x="6" y="72"/>
                          </a:lnTo>
                          <a:lnTo>
                            <a:pt x="4" y="73"/>
                          </a:lnTo>
                          <a:lnTo>
                            <a:pt x="3" y="74"/>
                          </a:lnTo>
                          <a:lnTo>
                            <a:pt x="1" y="75"/>
                          </a:lnTo>
                          <a:lnTo>
                            <a:pt x="0" y="76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  <p:sp>
                <p:nvSpPr>
                  <p:cNvPr id="77" name="Rectangle 10">
                    <a:extLst>
                      <a:ext uri="{FF2B5EF4-FFF2-40B4-BE49-F238E27FC236}">
                        <a16:creationId xmlns:a16="http://schemas.microsoft.com/office/drawing/2014/main" id="{5ECC1E2E-5B9E-87D2-0825-9DB5062D04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78365" y="4273727"/>
                    <a:ext cx="63500" cy="69824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marL="342900" indent="-3429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8" name="TextBox 14">
                    <a:extLst>
                      <a:ext uri="{FF2B5EF4-FFF2-40B4-BE49-F238E27FC236}">
                        <a16:creationId xmlns:a16="http://schemas.microsoft.com/office/drawing/2014/main" id="{7F05AF4B-D884-F698-F793-33ED62728B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8617" y="3253937"/>
                    <a:ext cx="704496" cy="2959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2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DiMES</a:t>
                    </a:r>
                    <a:endParaRPr lang="en-US" alt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9" name="Straight Arrow Connector 16">
                    <a:extLst>
                      <a:ext uri="{FF2B5EF4-FFF2-40B4-BE49-F238E27FC236}">
                        <a16:creationId xmlns:a16="http://schemas.microsoft.com/office/drawing/2014/main" id="{F60C96E3-67E4-6CB2-73BB-F666F9CAB7BC}"/>
                      </a:ext>
                    </a:extLst>
                  </p:cNvPr>
                  <p:cNvCxnSpPr>
                    <a:cxnSpLocks noChangeShapeType="1"/>
                    <a:stCxn id="78" idx="2"/>
                    <a:endCxn id="77" idx="0"/>
                  </p:cNvCxnSpPr>
                  <p:nvPr/>
                </p:nvCxnSpPr>
                <p:spPr bwMode="auto">
                  <a:xfrm>
                    <a:off x="2980865" y="3549928"/>
                    <a:ext cx="29250" cy="723800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C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3" name="Group 98">
                  <a:extLst>
                    <a:ext uri="{FF2B5EF4-FFF2-40B4-BE49-F238E27FC236}">
                      <a16:creationId xmlns:a16="http://schemas.microsoft.com/office/drawing/2014/main" id="{F7E4537B-1772-098A-9C43-D45D2561C5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69602" y="3727119"/>
                  <a:ext cx="656884" cy="949657"/>
                  <a:chOff x="3535870" y="3770922"/>
                  <a:chExt cx="711793" cy="949693"/>
                </a:xfrm>
              </p:grpSpPr>
              <p:sp>
                <p:nvSpPr>
                  <p:cNvPr id="68" name="Rectangle 96">
                    <a:extLst>
                      <a:ext uri="{FF2B5EF4-FFF2-40B4-BE49-F238E27FC236}">
                        <a16:creationId xmlns:a16="http://schemas.microsoft.com/office/drawing/2014/main" id="{1CECDA54-987C-A380-47AD-8D67C6FA88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36462" y="3770927"/>
                    <a:ext cx="711201" cy="94968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algn="ctr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>
                    <a:lvl1pPr marL="342900" indent="-3429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200"/>
                  </a:p>
                </p:txBody>
              </p:sp>
              <p:grpSp>
                <p:nvGrpSpPr>
                  <p:cNvPr id="69" name="Group 95">
                    <a:extLst>
                      <a:ext uri="{FF2B5EF4-FFF2-40B4-BE49-F238E27FC236}">
                        <a16:creationId xmlns:a16="http://schemas.microsoft.com/office/drawing/2014/main" id="{6AEB0AFE-2FF8-9567-9110-AA3F8076AB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35870" y="3770922"/>
                    <a:ext cx="708729" cy="913833"/>
                    <a:chOff x="4880114" y="1971813"/>
                    <a:chExt cx="1318225" cy="1637063"/>
                  </a:xfrm>
                </p:grpSpPr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55EECB2F-5AB1-B9B9-F6C6-E00D72DD904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909179" y="3486558"/>
                      <a:ext cx="1289160" cy="122318"/>
                    </a:xfrm>
                    <a:prstGeom prst="rect">
                      <a:avLst/>
                    </a:prstGeom>
                    <a:solidFill>
                      <a:schemeClr val="bg2">
                        <a:lumMod val="60000"/>
                        <a:lumOff val="40000"/>
                      </a:scheme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342860" indent="-342860">
                        <a:defRPr/>
                      </a:pPr>
                      <a:endParaRPr lang="en-US" sz="1200"/>
                    </a:p>
                  </p:txBody>
                </p:sp>
                <p:sp>
                  <p:nvSpPr>
                    <p:cNvPr id="71" name="Rectangle 75">
                      <a:extLst>
                        <a:ext uri="{FF2B5EF4-FFF2-40B4-BE49-F238E27FC236}">
                          <a16:creationId xmlns:a16="http://schemas.microsoft.com/office/drawing/2014/main" id="{0B99E192-9B54-D796-AEF3-78E3774A9D7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47886" y="3491468"/>
                      <a:ext cx="260807" cy="100632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 w="9525" algn="ctr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marL="342900" indent="-342900"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 sz="1200"/>
                    </a:p>
                  </p:txBody>
                </p:sp>
                <p:cxnSp>
                  <p:nvCxnSpPr>
                    <p:cNvPr id="72" name="Straight Connector 70">
                      <a:extLst>
                        <a:ext uri="{FF2B5EF4-FFF2-40B4-BE49-F238E27FC236}">
                          <a16:creationId xmlns:a16="http://schemas.microsoft.com/office/drawing/2014/main" id="{B7A42D75-9708-84B8-01DC-E001A68B3B17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880114" y="2153250"/>
                      <a:ext cx="618133" cy="1332425"/>
                    </a:xfrm>
                    <a:prstGeom prst="line">
                      <a:avLst/>
                    </a:prstGeom>
                    <a:noFill/>
                    <a:ln w="12700" algn="ctr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73" name="Rectangle 86">
                      <a:extLst>
                        <a:ext uri="{FF2B5EF4-FFF2-40B4-BE49-F238E27FC236}">
                          <a16:creationId xmlns:a16="http://schemas.microsoft.com/office/drawing/2014/main" id="{EC070A27-9C1D-39B0-6258-258C381A313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51436" y="3476119"/>
                      <a:ext cx="45719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marL="342900" indent="-342900"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 sz="1200"/>
                    </a:p>
                  </p:txBody>
                </p:sp>
                <p:sp>
                  <p:nvSpPr>
                    <p:cNvPr id="74" name="Freeform 92">
                      <a:extLst>
                        <a:ext uri="{FF2B5EF4-FFF2-40B4-BE49-F238E27FC236}">
                          <a16:creationId xmlns:a16="http://schemas.microsoft.com/office/drawing/2014/main" id="{A8B97D14-20C9-8679-AB6B-06DEC2336F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88177" y="1971813"/>
                      <a:ext cx="1212079" cy="649202"/>
                    </a:xfrm>
                    <a:custGeom>
                      <a:avLst/>
                      <a:gdLst>
                        <a:gd name="T0" fmla="*/ 0 w 2863850"/>
                        <a:gd name="T1" fmla="*/ 11514 h 1454150"/>
                        <a:gd name="T2" fmla="*/ 8431 w 2863850"/>
                        <a:gd name="T3" fmla="*/ 5782 h 1454150"/>
                        <a:gd name="T4" fmla="*/ 16460 w 2863850"/>
                        <a:gd name="T5" fmla="*/ 0 h 1454150"/>
                        <a:gd name="T6" fmla="*/ 0 60000 65536"/>
                        <a:gd name="T7" fmla="*/ 0 60000 65536"/>
                        <a:gd name="T8" fmla="*/ 0 60000 65536"/>
                        <a:gd name="T9" fmla="*/ 0 w 2863850"/>
                        <a:gd name="T10" fmla="*/ 0 h 1454150"/>
                        <a:gd name="T11" fmla="*/ 2863850 w 2863850"/>
                        <a:gd name="T12" fmla="*/ 1454150 h 145415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863850" h="1454150">
                          <a:moveTo>
                            <a:pt x="0" y="1454150"/>
                          </a:moveTo>
                          <a:lnTo>
                            <a:pt x="1466850" y="730250"/>
                          </a:lnTo>
                          <a:lnTo>
                            <a:pt x="2863850" y="0"/>
                          </a:lnTo>
                        </a:path>
                      </a:pathLst>
                    </a:custGeom>
                    <a:noFill/>
                    <a:ln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200"/>
                    </a:p>
                  </p:txBody>
                </p:sp>
              </p:grpSp>
            </p:grpSp>
            <p:sp>
              <p:nvSpPr>
                <p:cNvPr id="64" name="Rectangle 97">
                  <a:extLst>
                    <a:ext uri="{FF2B5EF4-FFF2-40B4-BE49-F238E27FC236}">
                      <a16:creationId xmlns:a16="http://schemas.microsoft.com/office/drawing/2014/main" id="{E5AC8951-DA6F-F34D-5631-CEC865405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1957" y="3962759"/>
                  <a:ext cx="269796" cy="332139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200"/>
                </a:p>
              </p:txBody>
            </p:sp>
            <p:cxnSp>
              <p:nvCxnSpPr>
                <p:cNvPr id="65" name="Straight Connector 100">
                  <a:extLst>
                    <a:ext uri="{FF2B5EF4-FFF2-40B4-BE49-F238E27FC236}">
                      <a16:creationId xmlns:a16="http://schemas.microsoft.com/office/drawing/2014/main" id="{E52B7D72-D380-7698-8B7E-45DD71052F3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3077318" y="3724366"/>
                  <a:ext cx="398875" cy="236629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6" name="Straight Connector 101">
                  <a:extLst>
                    <a:ext uri="{FF2B5EF4-FFF2-40B4-BE49-F238E27FC236}">
                      <a16:creationId xmlns:a16="http://schemas.microsoft.com/office/drawing/2014/main" id="{34248683-BFD5-932B-E854-2BA2786EE91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068397" y="4291058"/>
                  <a:ext cx="407795" cy="33814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7" name="TextBox 38">
                  <a:extLst>
                    <a:ext uri="{FF2B5EF4-FFF2-40B4-BE49-F238E27FC236}">
                      <a16:creationId xmlns:a16="http://schemas.microsoft.com/office/drawing/2014/main" id="{3D232F1B-54D0-C001-6054-0540D27564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22708" y="4116847"/>
                  <a:ext cx="491811" cy="241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LP</a:t>
                  </a:r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1D1BD80-4D59-1E71-CF69-1DB1B0F0CD4F}"/>
                  </a:ext>
                </a:extLst>
              </p:cNvPr>
              <p:cNvSpPr txBox="1"/>
              <p:nvPr/>
            </p:nvSpPr>
            <p:spPr>
              <a:xfrm>
                <a:off x="677137" y="2397939"/>
                <a:ext cx="15780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highlight>
                      <a:srgbClr val="FFFFFF"/>
                    </a:highlight>
                  </a:rPr>
                  <a:t>DiMES head location</a:t>
                </a:r>
              </a:p>
            </p:txBody>
          </p:sp>
        </p:grpSp>
        <p:sp>
          <p:nvSpPr>
            <p:cNvPr id="55" name="TextBox 38">
              <a:extLst>
                <a:ext uri="{FF2B5EF4-FFF2-40B4-BE49-F238E27FC236}">
                  <a16:creationId xmlns:a16="http://schemas.microsoft.com/office/drawing/2014/main" id="{19C4DDFA-9D42-CD3C-E291-A226F80F8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088" y="4204840"/>
              <a:ext cx="6331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OSP</a:t>
              </a:r>
            </a:p>
          </p:txBody>
        </p:sp>
        <p:cxnSp>
          <p:nvCxnSpPr>
            <p:cNvPr id="58" name="Straight Arrow Connector 16">
              <a:extLst>
                <a:ext uri="{FF2B5EF4-FFF2-40B4-BE49-F238E27FC236}">
                  <a16:creationId xmlns:a16="http://schemas.microsoft.com/office/drawing/2014/main" id="{ADD287D3-20FE-FFAA-4E10-25C093CABB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035441" y="4087862"/>
              <a:ext cx="1275" cy="174892"/>
            </a:xfrm>
            <a:prstGeom prst="straightConnector1">
              <a:avLst/>
            </a:prstGeom>
            <a:noFill/>
            <a:ln w="9525" algn="ctr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16">
              <a:extLst>
                <a:ext uri="{FF2B5EF4-FFF2-40B4-BE49-F238E27FC236}">
                  <a16:creationId xmlns:a16="http://schemas.microsoft.com/office/drawing/2014/main" id="{7881772E-B92E-9288-0632-C89DBC1C1C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1105" y="3730263"/>
              <a:ext cx="0" cy="26618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87F7A59-B997-4151-98E5-5130BECEDEB5}"/>
              </a:ext>
            </a:extLst>
          </p:cNvPr>
          <p:cNvGrpSpPr/>
          <p:nvPr/>
        </p:nvGrpSpPr>
        <p:grpSpPr>
          <a:xfrm>
            <a:off x="6056571" y="2449811"/>
            <a:ext cx="2137198" cy="1903466"/>
            <a:chOff x="2445131" y="2065551"/>
            <a:chExt cx="2137198" cy="1903466"/>
          </a:xfrm>
        </p:grpSpPr>
        <p:pic>
          <p:nvPicPr>
            <p:cNvPr id="84" name="Picture 83" descr="Diagram&#10;&#10;Description automatically generated">
              <a:extLst>
                <a:ext uri="{FF2B5EF4-FFF2-40B4-BE49-F238E27FC236}">
                  <a16:creationId xmlns:a16="http://schemas.microsoft.com/office/drawing/2014/main" id="{7EDA5F69-95E9-9930-AB29-D449A0FBC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0872" y="2296413"/>
              <a:ext cx="1881457" cy="1672604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5D9F773-F311-C607-DEB6-95FFAC7C25B3}"/>
                </a:ext>
              </a:extLst>
            </p:cNvPr>
            <p:cNvSpPr txBox="1"/>
            <p:nvPr/>
          </p:nvSpPr>
          <p:spPr>
            <a:xfrm>
              <a:off x="3616297" y="2322316"/>
              <a:ext cx="786521" cy="374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S1</a:t>
              </a:r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1F6E730-E41B-F8E2-52FD-2DC0C149C6B4}"/>
                </a:ext>
              </a:extLst>
            </p:cNvPr>
            <p:cNvSpPr/>
            <p:nvPr/>
          </p:nvSpPr>
          <p:spPr>
            <a:xfrm>
              <a:off x="3619213" y="3109440"/>
              <a:ext cx="699230" cy="415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0070C0"/>
                  </a:solidFill>
                  <a:latin typeface="Avenir Book" panose="02000503020000020003" pitchFamily="2" charset="0"/>
                </a:rPr>
                <a:t>Micro-</a:t>
              </a:r>
            </a:p>
            <a:p>
              <a:pPr algn="r"/>
              <a:r>
                <a:rPr lang="en-US" sz="1050" b="1" dirty="0">
                  <a:solidFill>
                    <a:srgbClr val="0070C0"/>
                  </a:solidFill>
                  <a:latin typeface="Avenir Book" panose="02000503020000020003" pitchFamily="2" charset="0"/>
                </a:rPr>
                <a:t>trenches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76859DA-DB63-7358-D5DB-0FD2CC301A2A}"/>
                </a:ext>
              </a:extLst>
            </p:cNvPr>
            <p:cNvSpPr txBox="1"/>
            <p:nvPr/>
          </p:nvSpPr>
          <p:spPr>
            <a:xfrm>
              <a:off x="2445131" y="2065551"/>
              <a:ext cx="12630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Avenir Book" panose="02000503020000020003" pitchFamily="2" charset="0"/>
                </a:rPr>
                <a:t>Si sample disc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CCEE583-B9C1-4A40-4602-E6825DB67828}"/>
              </a:ext>
            </a:extLst>
          </p:cNvPr>
          <p:cNvSpPr txBox="1"/>
          <p:nvPr/>
        </p:nvSpPr>
        <p:spPr>
          <a:xfrm>
            <a:off x="3055987" y="1031523"/>
            <a:ext cx="407959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venir Book" panose="02000503020000020003" pitchFamily="2" charset="0"/>
              </a:rPr>
              <a:t>DIII-D attached deuterium L-mode plasma</a:t>
            </a:r>
          </a:p>
          <a:p>
            <a:r>
              <a:rPr lang="en-US" sz="1600" b="1" i="1" dirty="0" err="1">
                <a:latin typeface="Avenir Book" panose="02000503020000020003" pitchFamily="2" charset="0"/>
              </a:rPr>
              <a:t>T</a:t>
            </a:r>
            <a:r>
              <a:rPr lang="en-US" sz="1600" b="1" baseline="-25000" dirty="0" err="1">
                <a:latin typeface="Avenir Book" panose="02000503020000020003" pitchFamily="2" charset="0"/>
              </a:rPr>
              <a:t>e</a:t>
            </a:r>
            <a:r>
              <a:rPr lang="en-US" sz="1600" b="1" dirty="0">
                <a:latin typeface="Avenir Book" panose="02000503020000020003" pitchFamily="2" charset="0"/>
              </a:rPr>
              <a:t> ~ 30 eV, </a:t>
            </a:r>
            <a:r>
              <a:rPr lang="en-US" sz="1600" b="1" i="1" dirty="0">
                <a:latin typeface="Avenir Book" panose="02000503020000020003" pitchFamily="2" charset="0"/>
              </a:rPr>
              <a:t>n</a:t>
            </a:r>
            <a:r>
              <a:rPr lang="en-US" sz="1600" b="1" baseline="-25000" dirty="0">
                <a:latin typeface="Avenir Book" panose="02000503020000020003" pitchFamily="2" charset="0"/>
              </a:rPr>
              <a:t>e</a:t>
            </a:r>
            <a:r>
              <a:rPr lang="en-US" sz="1600" b="1" dirty="0">
                <a:latin typeface="Avenir Book" panose="02000503020000020003" pitchFamily="2" charset="0"/>
              </a:rPr>
              <a:t> ~ 10</a:t>
            </a:r>
            <a:r>
              <a:rPr lang="en-US" sz="1600" b="1" baseline="30000" dirty="0">
                <a:latin typeface="Avenir Book" panose="02000503020000020003" pitchFamily="2" charset="0"/>
              </a:rPr>
              <a:t>19</a:t>
            </a:r>
            <a:r>
              <a:rPr lang="en-US" sz="1600" b="1" dirty="0">
                <a:latin typeface="Avenir Book" panose="02000503020000020003" pitchFamily="2" charset="0"/>
              </a:rPr>
              <a:t> m</a:t>
            </a:r>
            <a:r>
              <a:rPr lang="en-US" sz="1600" b="1" baseline="30000" dirty="0">
                <a:latin typeface="Avenir Book" panose="02000503020000020003" pitchFamily="2" charset="0"/>
              </a:rPr>
              <a:t>-3</a:t>
            </a:r>
            <a:r>
              <a:rPr lang="en-US" sz="1600" b="1" dirty="0">
                <a:latin typeface="Avenir Book" panose="02000503020000020003" pitchFamily="2" charset="0"/>
              </a:rPr>
              <a:t>, </a:t>
            </a:r>
            <a:r>
              <a:rPr lang="en-US" sz="1600" b="1" i="1" dirty="0">
                <a:latin typeface="Avenir Book" panose="02000503020000020003" pitchFamily="2" charset="0"/>
              </a:rPr>
              <a:t>I</a:t>
            </a:r>
            <a:r>
              <a:rPr lang="en-US" sz="1600" b="1" baseline="-25000" dirty="0">
                <a:latin typeface="Avenir Book" panose="02000503020000020003" pitchFamily="2" charset="0"/>
              </a:rPr>
              <a:t>┴</a:t>
            </a:r>
            <a:r>
              <a:rPr lang="en-US" sz="1600" b="1" dirty="0">
                <a:latin typeface="Avenir Book" panose="02000503020000020003" pitchFamily="2" charset="0"/>
              </a:rPr>
              <a:t> ~ 10</a:t>
            </a:r>
            <a:r>
              <a:rPr lang="en-US" sz="1600" b="1" baseline="30000" dirty="0">
                <a:latin typeface="Avenir Book" panose="02000503020000020003" pitchFamily="2" charset="0"/>
              </a:rPr>
              <a:t>22</a:t>
            </a:r>
            <a:r>
              <a:rPr lang="en-US" sz="1600" b="1" dirty="0">
                <a:latin typeface="Avenir Book" panose="02000503020000020003" pitchFamily="2" charset="0"/>
              </a:rPr>
              <a:t> cm</a:t>
            </a:r>
            <a:r>
              <a:rPr lang="en-US" sz="1600" b="1" baseline="30000" dirty="0">
                <a:latin typeface="Avenir Book" panose="02000503020000020003" pitchFamily="2" charset="0"/>
              </a:rPr>
              <a:t>-2</a:t>
            </a:r>
            <a:r>
              <a:rPr lang="en-US" sz="1600" b="1" dirty="0">
                <a:latin typeface="Avenir Book" panose="02000503020000020003" pitchFamily="2" charset="0"/>
              </a:rPr>
              <a:t>s</a:t>
            </a:r>
            <a:r>
              <a:rPr lang="en-US" sz="1600" b="1" baseline="30000" dirty="0">
                <a:latin typeface="Avenir Book" panose="02000503020000020003" pitchFamily="2" charset="0"/>
              </a:rPr>
              <a:t>-1</a:t>
            </a:r>
            <a:r>
              <a:rPr lang="en-US" sz="1600" b="1" dirty="0">
                <a:latin typeface="Avenir Book" panose="02000503020000020003" pitchFamily="2" charset="0"/>
              </a:rPr>
              <a:t>,</a:t>
            </a:r>
            <a:endParaRPr lang="en-US" sz="1600" b="1" baseline="30000" dirty="0">
              <a:latin typeface="Avenir Book" panose="02000503020000020003" pitchFamily="2" charset="0"/>
            </a:endParaRPr>
          </a:p>
          <a:p>
            <a:r>
              <a:rPr lang="en-US" sz="1600" b="1" i="1" dirty="0" err="1">
                <a:latin typeface="Avenir Book" panose="02000503020000020003" pitchFamily="2" charset="0"/>
              </a:rPr>
              <a:t>t</a:t>
            </a:r>
            <a:r>
              <a:rPr lang="en-US" sz="1600" b="1" baseline="-25000" dirty="0" err="1">
                <a:latin typeface="Avenir Book" panose="02000503020000020003" pitchFamily="2" charset="0"/>
              </a:rPr>
              <a:t>exp</a:t>
            </a:r>
            <a:r>
              <a:rPr lang="en-US" sz="1600" b="1" dirty="0">
                <a:latin typeface="Avenir Book" panose="02000503020000020003" pitchFamily="2" charset="0"/>
              </a:rPr>
              <a:t> = 10 s , </a:t>
            </a:r>
            <a:r>
              <a:rPr lang="en-US" sz="1600" b="1" i="1" dirty="0" err="1">
                <a:latin typeface="Avenir Book" panose="02000503020000020003" pitchFamily="2" charset="0"/>
              </a:rPr>
              <a:t>T</a:t>
            </a:r>
            <a:r>
              <a:rPr lang="en-US" sz="1600" b="1" baseline="-25000" dirty="0" err="1">
                <a:latin typeface="Avenir Book" panose="02000503020000020003" pitchFamily="2" charset="0"/>
              </a:rPr>
              <a:t>surf</a:t>
            </a:r>
            <a:r>
              <a:rPr lang="en-US" sz="1600" b="1" dirty="0">
                <a:latin typeface="Avenir Book" panose="02000503020000020003" pitchFamily="2" charset="0"/>
              </a:rPr>
              <a:t> &lt; 250 ºC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87349F4-0B57-CE75-71CB-942F70FCA2C9}"/>
              </a:ext>
            </a:extLst>
          </p:cNvPr>
          <p:cNvSpPr txBox="1"/>
          <p:nvPr/>
        </p:nvSpPr>
        <p:spPr>
          <a:xfrm>
            <a:off x="2964923" y="790223"/>
            <a:ext cx="2276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venir Book" panose="02000503020000020003" pitchFamily="2" charset="0"/>
              </a:rPr>
              <a:t>Plasma parameters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2D8FA2-F156-0734-FF56-27FBD71E36B2}"/>
              </a:ext>
            </a:extLst>
          </p:cNvPr>
          <p:cNvGrpSpPr/>
          <p:nvPr/>
        </p:nvGrpSpPr>
        <p:grpSpPr>
          <a:xfrm>
            <a:off x="2964923" y="2094060"/>
            <a:ext cx="2738068" cy="2705013"/>
            <a:chOff x="4421018" y="2023631"/>
            <a:chExt cx="2143068" cy="2117196"/>
          </a:xfrm>
        </p:grpSpPr>
        <p:pic>
          <p:nvPicPr>
            <p:cNvPr id="92" name="Picture 91" descr="Shape, circle&#10;&#10;Description automatically generated">
              <a:extLst>
                <a:ext uri="{FF2B5EF4-FFF2-40B4-BE49-F238E27FC236}">
                  <a16:creationId xmlns:a16="http://schemas.microsoft.com/office/drawing/2014/main" id="{6E303196-D0BB-156F-8DCF-15A90BE32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9392" y="2229354"/>
              <a:ext cx="1964694" cy="1911473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BC4E68D-919F-91B4-AE09-7A56A41B268C}"/>
                </a:ext>
              </a:extLst>
            </p:cNvPr>
            <p:cNvSpPr txBox="1"/>
            <p:nvPr/>
          </p:nvSpPr>
          <p:spPr>
            <a:xfrm>
              <a:off x="5750888" y="2405637"/>
              <a:ext cx="7748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IB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E741723-F43B-9C71-E204-7F65AD268EDB}"/>
                </a:ext>
              </a:extLst>
            </p:cNvPr>
            <p:cNvSpPr/>
            <p:nvPr/>
          </p:nvSpPr>
          <p:spPr>
            <a:xfrm>
              <a:off x="4421018" y="2196337"/>
              <a:ext cx="774376" cy="240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400" b="1" dirty="0">
                  <a:highlight>
                    <a:srgbClr val="FFFF00"/>
                  </a:highlight>
                  <a:latin typeface="Avenir Book" panose="02000503020000020003" pitchFamily="2" charset="0"/>
                </a:rPr>
                <a:t>C</a:t>
              </a:r>
              <a:r>
                <a:rPr lang="en-US" sz="1100" b="1" dirty="0">
                  <a:highlight>
                    <a:srgbClr val="FFFF00"/>
                  </a:highlight>
                  <a:latin typeface="Avenir Book" panose="02000503020000020003" pitchFamily="2" charset="0"/>
                </a:rPr>
                <a:t> </a:t>
              </a:r>
              <a:r>
                <a:rPr lang="en-US" sz="1100" dirty="0">
                  <a:highlight>
                    <a:srgbClr val="FFFF00"/>
                  </a:highlight>
                  <a:latin typeface="Avenir Book" panose="02000503020000020003" pitchFamily="2" charset="0"/>
                </a:rPr>
                <a:t>- Graphite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E66162D-842C-A43A-F094-1F80AD130B1C}"/>
                </a:ext>
              </a:extLst>
            </p:cNvPr>
            <p:cNvCxnSpPr/>
            <p:nvPr/>
          </p:nvCxnSpPr>
          <p:spPr>
            <a:xfrm>
              <a:off x="5149029" y="2426160"/>
              <a:ext cx="122343" cy="17115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4BE61D4-F0C1-9218-761A-1189455F04D4}"/>
                </a:ext>
              </a:extLst>
            </p:cNvPr>
            <p:cNvSpPr txBox="1"/>
            <p:nvPr/>
          </p:nvSpPr>
          <p:spPr>
            <a:xfrm>
              <a:off x="5149029" y="2023631"/>
              <a:ext cx="1269761" cy="264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Avenir Book" panose="02000503020000020003" pitchFamily="2" charset="0"/>
                </a:rPr>
                <a:t>DiMES head</a:t>
              </a:r>
            </a:p>
          </p:txBody>
        </p: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28E29F0-A5EE-3755-0BBD-D65A8995477E}"/>
              </a:ext>
            </a:extLst>
          </p:cNvPr>
          <p:cNvCxnSpPr>
            <a:cxnSpLocks/>
          </p:cNvCxnSpPr>
          <p:nvPr/>
        </p:nvCxnSpPr>
        <p:spPr>
          <a:xfrm flipH="1">
            <a:off x="4786966" y="3376173"/>
            <a:ext cx="1525346" cy="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9" name="Content Placeholder 1">
            <a:extLst>
              <a:ext uri="{FF2B5EF4-FFF2-40B4-BE49-F238E27FC236}">
                <a16:creationId xmlns:a16="http://schemas.microsoft.com/office/drawing/2014/main" id="{E7077D2F-64FC-7DF1-631C-8E1D3D355E0E}"/>
              </a:ext>
            </a:extLst>
          </p:cNvPr>
          <p:cNvSpPr txBox="1">
            <a:spLocks/>
          </p:cNvSpPr>
          <p:nvPr/>
        </p:nvSpPr>
        <p:spPr bwMode="auto">
          <a:xfrm>
            <a:off x="1692788" y="765619"/>
            <a:ext cx="877386" cy="3932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2900" indent="0" algn="ctr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685800" indent="0" algn="ctr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028700" indent="0" algn="ctr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371600" indent="0" algn="ctr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1450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DIII-D</a:t>
            </a:r>
            <a:endParaRPr lang="en-US" sz="1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0147AC9-FCA0-4B4F-3B28-353262858B63}"/>
              </a:ext>
            </a:extLst>
          </p:cNvPr>
          <p:cNvSpPr/>
          <p:nvPr/>
        </p:nvSpPr>
        <p:spPr>
          <a:xfrm>
            <a:off x="6331780" y="3255999"/>
            <a:ext cx="143875" cy="9206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A6F4F1F-A1F3-A0BF-4C91-E9DC374719D2}"/>
              </a:ext>
            </a:extLst>
          </p:cNvPr>
          <p:cNvSpPr/>
          <p:nvPr/>
        </p:nvSpPr>
        <p:spPr>
          <a:xfrm>
            <a:off x="6409677" y="3624520"/>
            <a:ext cx="143875" cy="9206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77F1880-5D97-E682-BC26-17193ADF2A44}"/>
              </a:ext>
            </a:extLst>
          </p:cNvPr>
          <p:cNvSpPr/>
          <p:nvPr/>
        </p:nvSpPr>
        <p:spPr>
          <a:xfrm>
            <a:off x="6423159" y="4094860"/>
            <a:ext cx="594837" cy="11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320395F-FB12-57FB-CD07-137FA0A8CBDE}"/>
              </a:ext>
            </a:extLst>
          </p:cNvPr>
          <p:cNvSpPr/>
          <p:nvPr/>
        </p:nvSpPr>
        <p:spPr>
          <a:xfrm>
            <a:off x="6546601" y="4141753"/>
            <a:ext cx="861468" cy="148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8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73C474-B1C0-D348-873C-7137F518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1" y="0"/>
            <a:ext cx="5815772" cy="7429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45256"/>
                </a:solidFill>
                <a:latin typeface="Avenir Heavy" panose="02000503020000020003" pitchFamily="2" charset="0"/>
              </a:rPr>
              <a:t>Impurities are redeposited and trapped in the D ion shadowed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B2397A-8939-1D4E-AE6F-43C58CCAE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7" name="Picture 36" descr="A picture containing indoor, silver&#10;&#10;Description automatically generated">
            <a:extLst>
              <a:ext uri="{FF2B5EF4-FFF2-40B4-BE49-F238E27FC236}">
                <a16:creationId xmlns:a16="http://schemas.microsoft.com/office/drawing/2014/main" id="{E2056F2B-DC94-6746-B45C-D0B9A111A0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0"/>
          <a:stretch/>
        </p:blipFill>
        <p:spPr>
          <a:xfrm>
            <a:off x="5796270" y="1537118"/>
            <a:ext cx="3141653" cy="2237483"/>
          </a:xfrm>
          <a:prstGeom prst="rect">
            <a:avLst/>
          </a:prstGeom>
        </p:spPr>
      </p:pic>
      <p:pic>
        <p:nvPicPr>
          <p:cNvPr id="38" name="Picture 37" descr="A picture containing indoor, white, old, picture frame&#10;&#10;Description automatically generated">
            <a:extLst>
              <a:ext uri="{FF2B5EF4-FFF2-40B4-BE49-F238E27FC236}">
                <a16:creationId xmlns:a16="http://schemas.microsoft.com/office/drawing/2014/main" id="{9217734F-8F54-3B43-AF09-37316544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24" y="1510689"/>
            <a:ext cx="2231329" cy="2237426"/>
          </a:xfrm>
          <a:prstGeom prst="rect">
            <a:avLst/>
          </a:prstGeom>
        </p:spPr>
      </p:pic>
      <p:pic>
        <p:nvPicPr>
          <p:cNvPr id="39" name="Picture 38" descr="A picture containing text, indoor, black&#10;&#10;Description automatically generated">
            <a:extLst>
              <a:ext uri="{FF2B5EF4-FFF2-40B4-BE49-F238E27FC236}">
                <a16:creationId xmlns:a16="http://schemas.microsoft.com/office/drawing/2014/main" id="{2344EE3E-BB31-F449-BBB7-D9E6C65B87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4972" y="1291658"/>
            <a:ext cx="2876475" cy="2671629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C5FE2D2-0663-5E49-AF46-1B85B1247BC1}"/>
              </a:ext>
            </a:extLst>
          </p:cNvPr>
          <p:cNvCxnSpPr>
            <a:cxnSpLocks/>
          </p:cNvCxnSpPr>
          <p:nvPr/>
        </p:nvCxnSpPr>
        <p:spPr>
          <a:xfrm rot="10800000" flipH="1">
            <a:off x="2917821" y="3979363"/>
            <a:ext cx="542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41F4716-C1B2-B24A-BE45-77481699CFA3}"/>
              </a:ext>
            </a:extLst>
          </p:cNvPr>
          <p:cNvCxnSpPr>
            <a:cxnSpLocks/>
          </p:cNvCxnSpPr>
          <p:nvPr/>
        </p:nvCxnSpPr>
        <p:spPr>
          <a:xfrm rot="5400000" flipH="1">
            <a:off x="2675277" y="3732633"/>
            <a:ext cx="542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38075E1-95A6-9D4E-89BC-C5267AA66129}"/>
              </a:ext>
            </a:extLst>
          </p:cNvPr>
          <p:cNvSpPr txBox="1"/>
          <p:nvPr/>
        </p:nvSpPr>
        <p:spPr>
          <a:xfrm>
            <a:off x="2557307" y="3337875"/>
            <a:ext cx="389850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0AD973-4D88-0B49-BA98-0C12169A8C3A}"/>
              </a:ext>
            </a:extLst>
          </p:cNvPr>
          <p:cNvSpPr txBox="1"/>
          <p:nvPr/>
        </p:nvSpPr>
        <p:spPr>
          <a:xfrm>
            <a:off x="3377017" y="3743767"/>
            <a:ext cx="52610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91558ADA-F248-3344-BED4-41C6F2860996}"/>
              </a:ext>
            </a:extLst>
          </p:cNvPr>
          <p:cNvSpPr txBox="1">
            <a:spLocks/>
          </p:cNvSpPr>
          <p:nvPr/>
        </p:nvSpPr>
        <p:spPr>
          <a:xfrm>
            <a:off x="2500228" y="4299198"/>
            <a:ext cx="5857614" cy="400573"/>
          </a:xfrm>
          <a:prstGeom prst="rect">
            <a:avLst/>
          </a:prstGeom>
        </p:spPr>
        <p:txBody>
          <a:bodyPr/>
          <a:lstStyle>
            <a:lvl1pPr marL="182880" indent="-182880" algn="l" defTabSz="4572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6858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9144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1430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>
              <a:buFont typeface="Arial"/>
              <a:buNone/>
            </a:pPr>
            <a:r>
              <a:rPr lang="en-US"/>
              <a:t>Dark area = impurity deposition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7C5EEFC-6D85-4348-BC7A-605B3BCEF717}"/>
              </a:ext>
            </a:extLst>
          </p:cNvPr>
          <p:cNvSpPr txBox="1"/>
          <p:nvPr/>
        </p:nvSpPr>
        <p:spPr>
          <a:xfrm>
            <a:off x="299539" y="841018"/>
            <a:ext cx="193509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Before exposure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4B516E8-B510-8242-BAFA-1166095DC4C9}"/>
              </a:ext>
            </a:extLst>
          </p:cNvPr>
          <p:cNvCxnSpPr>
            <a:cxnSpLocks/>
          </p:cNvCxnSpPr>
          <p:nvPr/>
        </p:nvCxnSpPr>
        <p:spPr>
          <a:xfrm flipH="1" flipV="1">
            <a:off x="7503648" y="1591588"/>
            <a:ext cx="1393655" cy="964121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headEnd type="triangle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951DA38-32C5-C445-A50C-B28EFA6E0D84}"/>
              </a:ext>
            </a:extLst>
          </p:cNvPr>
          <p:cNvCxnSpPr>
            <a:cxnSpLocks/>
          </p:cNvCxnSpPr>
          <p:nvPr/>
        </p:nvCxnSpPr>
        <p:spPr>
          <a:xfrm flipV="1">
            <a:off x="5844582" y="1589514"/>
            <a:ext cx="1465856" cy="1073080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headEnd type="triangle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78411AC8-4356-994C-929D-DA8E4B14D837}"/>
              </a:ext>
            </a:extLst>
          </p:cNvPr>
          <p:cNvSpPr txBox="1"/>
          <p:nvPr/>
        </p:nvSpPr>
        <p:spPr>
          <a:xfrm>
            <a:off x="6737530" y="1407213"/>
            <a:ext cx="3605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E874E82-A912-AE45-98A5-EDE9EB39C1F1}"/>
              </a:ext>
            </a:extLst>
          </p:cNvPr>
          <p:cNvSpPr txBox="1"/>
          <p:nvPr/>
        </p:nvSpPr>
        <p:spPr>
          <a:xfrm>
            <a:off x="7839975" y="1377474"/>
            <a:ext cx="3605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CBAC22C-D339-224B-A70B-2FA2DB8CC9D3}"/>
              </a:ext>
            </a:extLst>
          </p:cNvPr>
          <p:cNvCxnSpPr>
            <a:cxnSpLocks/>
          </p:cNvCxnSpPr>
          <p:nvPr/>
        </p:nvCxnSpPr>
        <p:spPr>
          <a:xfrm>
            <a:off x="5911858" y="3340100"/>
            <a:ext cx="450043" cy="3267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8F4BBED1-2368-CB4A-ADA6-2EF4674BA527}"/>
              </a:ext>
            </a:extLst>
          </p:cNvPr>
          <p:cNvSpPr txBox="1"/>
          <p:nvPr/>
        </p:nvSpPr>
        <p:spPr>
          <a:xfrm>
            <a:off x="6314457" y="3296572"/>
            <a:ext cx="52610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63F25CC-E86C-DD47-8F32-7C4E9C3FB732}"/>
              </a:ext>
            </a:extLst>
          </p:cNvPr>
          <p:cNvSpPr txBox="1"/>
          <p:nvPr/>
        </p:nvSpPr>
        <p:spPr>
          <a:xfrm>
            <a:off x="5784118" y="1487922"/>
            <a:ext cx="88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Tilted view</a:t>
            </a:r>
          </a:p>
        </p:txBody>
      </p:sp>
      <p:sp>
        <p:nvSpPr>
          <p:cNvPr id="83" name="Arrow: Right 32">
            <a:extLst>
              <a:ext uri="{FF2B5EF4-FFF2-40B4-BE49-F238E27FC236}">
                <a16:creationId xmlns:a16="http://schemas.microsoft.com/office/drawing/2014/main" id="{70D972C8-2CCB-7F4C-9F68-B045C8CF9980}"/>
              </a:ext>
            </a:extLst>
          </p:cNvPr>
          <p:cNvSpPr/>
          <p:nvPr/>
        </p:nvSpPr>
        <p:spPr>
          <a:xfrm>
            <a:off x="2500228" y="2338694"/>
            <a:ext cx="208825" cy="58850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5BD8C22-68E8-BF40-AE9A-31F32415EDE5}"/>
              </a:ext>
            </a:extLst>
          </p:cNvPr>
          <p:cNvSpPr txBox="1"/>
          <p:nvPr/>
        </p:nvSpPr>
        <p:spPr>
          <a:xfrm>
            <a:off x="5496239" y="1198564"/>
            <a:ext cx="5100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µm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559C710-790D-8541-B0C8-D7EFA2483318}"/>
              </a:ext>
            </a:extLst>
          </p:cNvPr>
          <p:cNvCxnSpPr>
            <a:cxnSpLocks/>
          </p:cNvCxnSpPr>
          <p:nvPr/>
        </p:nvCxnSpPr>
        <p:spPr>
          <a:xfrm>
            <a:off x="2909529" y="1574468"/>
            <a:ext cx="0" cy="5459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2E019ED0-6ADF-2746-AE1F-D2928D11B1E2}"/>
              </a:ext>
            </a:extLst>
          </p:cNvPr>
          <p:cNvSpPr txBox="1"/>
          <p:nvPr/>
        </p:nvSpPr>
        <p:spPr>
          <a:xfrm>
            <a:off x="2584995" y="1447747"/>
            <a:ext cx="33855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4BA9EFF-000E-D345-96E5-6002D3BD9CF8}"/>
              </a:ext>
            </a:extLst>
          </p:cNvPr>
          <p:cNvCxnSpPr>
            <a:cxnSpLocks/>
          </p:cNvCxnSpPr>
          <p:nvPr/>
        </p:nvCxnSpPr>
        <p:spPr>
          <a:xfrm rot="10800000" flipH="1">
            <a:off x="3249406" y="1242699"/>
            <a:ext cx="542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3691E7C-CE11-BD4B-B2A2-EFB4E71D6DD1}"/>
              </a:ext>
            </a:extLst>
          </p:cNvPr>
          <p:cNvSpPr txBox="1"/>
          <p:nvPr/>
        </p:nvSpPr>
        <p:spPr>
          <a:xfrm>
            <a:off x="2961736" y="958530"/>
            <a:ext cx="32092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DDE7421-E73E-3548-8976-805E661D064E}"/>
              </a:ext>
            </a:extLst>
          </p:cNvPr>
          <p:cNvSpPr txBox="1"/>
          <p:nvPr/>
        </p:nvSpPr>
        <p:spPr>
          <a:xfrm>
            <a:off x="4698126" y="841018"/>
            <a:ext cx="193509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After exposure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B3BBD69-1815-074C-9C6F-6DF94033C7F7}"/>
              </a:ext>
            </a:extLst>
          </p:cNvPr>
          <p:cNvSpPr txBox="1"/>
          <p:nvPr/>
        </p:nvSpPr>
        <p:spPr>
          <a:xfrm>
            <a:off x="0" y="4394189"/>
            <a:ext cx="172442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SEM images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3" name="Picture 10" descr="D3D_logo_Revised.tif">
            <a:extLst>
              <a:ext uri="{FF2B5EF4-FFF2-40B4-BE49-F238E27FC236}">
                <a16:creationId xmlns:a16="http://schemas.microsoft.com/office/drawing/2014/main" id="{48F6474E-4470-544C-A8E3-893FEFC8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817" y="76312"/>
            <a:ext cx="1025309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934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73C474-B1C0-D348-873C-7137F518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1" y="0"/>
            <a:ext cx="5857609" cy="7429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45256"/>
                </a:solidFill>
                <a:latin typeface="Avenir Heavy" panose="02000503020000020003" pitchFamily="2" charset="0"/>
              </a:rPr>
              <a:t>Impurities are redeposited and trapped in the D ion shadowed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B2397A-8939-1D4E-AE6F-43C58CCAE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7" name="Picture 36" descr="A picture containing indoor, silver&#10;&#10;Description automatically generated">
            <a:extLst>
              <a:ext uri="{FF2B5EF4-FFF2-40B4-BE49-F238E27FC236}">
                <a16:creationId xmlns:a16="http://schemas.microsoft.com/office/drawing/2014/main" id="{E2056F2B-DC94-6746-B45C-D0B9A111A0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0"/>
          <a:stretch/>
        </p:blipFill>
        <p:spPr>
          <a:xfrm>
            <a:off x="5796270" y="1537118"/>
            <a:ext cx="3141653" cy="2237483"/>
          </a:xfrm>
          <a:prstGeom prst="rect">
            <a:avLst/>
          </a:prstGeom>
        </p:spPr>
      </p:pic>
      <p:pic>
        <p:nvPicPr>
          <p:cNvPr id="38" name="Picture 37" descr="A picture containing indoor, white, old, picture frame&#10;&#10;Description automatically generated">
            <a:extLst>
              <a:ext uri="{FF2B5EF4-FFF2-40B4-BE49-F238E27FC236}">
                <a16:creationId xmlns:a16="http://schemas.microsoft.com/office/drawing/2014/main" id="{9217734F-8F54-3B43-AF09-37316544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24" y="1510689"/>
            <a:ext cx="2231329" cy="2237426"/>
          </a:xfrm>
          <a:prstGeom prst="rect">
            <a:avLst/>
          </a:prstGeom>
        </p:spPr>
      </p:pic>
      <p:pic>
        <p:nvPicPr>
          <p:cNvPr id="39" name="Picture 38" descr="A picture containing text, indoor, black&#10;&#10;Description automatically generated">
            <a:extLst>
              <a:ext uri="{FF2B5EF4-FFF2-40B4-BE49-F238E27FC236}">
                <a16:creationId xmlns:a16="http://schemas.microsoft.com/office/drawing/2014/main" id="{2344EE3E-BB31-F449-BBB7-D9E6C65B87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4972" y="1291658"/>
            <a:ext cx="2876475" cy="2671629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C5FE2D2-0663-5E49-AF46-1B85B1247BC1}"/>
              </a:ext>
            </a:extLst>
          </p:cNvPr>
          <p:cNvCxnSpPr>
            <a:cxnSpLocks/>
          </p:cNvCxnSpPr>
          <p:nvPr/>
        </p:nvCxnSpPr>
        <p:spPr>
          <a:xfrm rot="10800000" flipH="1">
            <a:off x="2917821" y="3979363"/>
            <a:ext cx="542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41F4716-C1B2-B24A-BE45-77481699CFA3}"/>
              </a:ext>
            </a:extLst>
          </p:cNvPr>
          <p:cNvCxnSpPr>
            <a:cxnSpLocks/>
          </p:cNvCxnSpPr>
          <p:nvPr/>
        </p:nvCxnSpPr>
        <p:spPr>
          <a:xfrm rot="5400000" flipH="1">
            <a:off x="2675277" y="3732633"/>
            <a:ext cx="542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38075E1-95A6-9D4E-89BC-C5267AA66129}"/>
              </a:ext>
            </a:extLst>
          </p:cNvPr>
          <p:cNvSpPr txBox="1"/>
          <p:nvPr/>
        </p:nvSpPr>
        <p:spPr>
          <a:xfrm>
            <a:off x="2557307" y="3337875"/>
            <a:ext cx="389850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0AD973-4D88-0B49-BA98-0C12169A8C3A}"/>
              </a:ext>
            </a:extLst>
          </p:cNvPr>
          <p:cNvSpPr txBox="1"/>
          <p:nvPr/>
        </p:nvSpPr>
        <p:spPr>
          <a:xfrm>
            <a:off x="3377017" y="3743767"/>
            <a:ext cx="52610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91558ADA-F248-3344-BED4-41C6F2860996}"/>
              </a:ext>
            </a:extLst>
          </p:cNvPr>
          <p:cNvSpPr txBox="1">
            <a:spLocks/>
          </p:cNvSpPr>
          <p:nvPr/>
        </p:nvSpPr>
        <p:spPr>
          <a:xfrm>
            <a:off x="2500228" y="4299198"/>
            <a:ext cx="5857614" cy="400573"/>
          </a:xfrm>
          <a:prstGeom prst="rect">
            <a:avLst/>
          </a:prstGeom>
        </p:spPr>
        <p:txBody>
          <a:bodyPr/>
          <a:lstStyle>
            <a:lvl1pPr marL="182880" indent="-182880" algn="l" defTabSz="4572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6858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9144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1430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>
              <a:buFont typeface="Arial"/>
              <a:buNone/>
            </a:pPr>
            <a:r>
              <a:rPr lang="en-US"/>
              <a:t>Dark area = impurity deposition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7C5EEFC-6D85-4348-BC7A-605B3BCEF717}"/>
              </a:ext>
            </a:extLst>
          </p:cNvPr>
          <p:cNvSpPr txBox="1"/>
          <p:nvPr/>
        </p:nvSpPr>
        <p:spPr>
          <a:xfrm>
            <a:off x="299539" y="841018"/>
            <a:ext cx="193509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Before exposure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4B516E8-B510-8242-BAFA-1166095DC4C9}"/>
              </a:ext>
            </a:extLst>
          </p:cNvPr>
          <p:cNvCxnSpPr>
            <a:cxnSpLocks/>
          </p:cNvCxnSpPr>
          <p:nvPr/>
        </p:nvCxnSpPr>
        <p:spPr>
          <a:xfrm flipH="1" flipV="1">
            <a:off x="7503648" y="1591588"/>
            <a:ext cx="1393655" cy="964121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headEnd type="triangle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951DA38-32C5-C445-A50C-B28EFA6E0D84}"/>
              </a:ext>
            </a:extLst>
          </p:cNvPr>
          <p:cNvCxnSpPr>
            <a:cxnSpLocks/>
          </p:cNvCxnSpPr>
          <p:nvPr/>
        </p:nvCxnSpPr>
        <p:spPr>
          <a:xfrm flipV="1">
            <a:off x="5844582" y="1589514"/>
            <a:ext cx="1465856" cy="1073080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headEnd type="triangle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78411AC8-4356-994C-929D-DA8E4B14D837}"/>
              </a:ext>
            </a:extLst>
          </p:cNvPr>
          <p:cNvSpPr txBox="1"/>
          <p:nvPr/>
        </p:nvSpPr>
        <p:spPr>
          <a:xfrm>
            <a:off x="6737530" y="1407213"/>
            <a:ext cx="3605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E874E82-A912-AE45-98A5-EDE9EB39C1F1}"/>
              </a:ext>
            </a:extLst>
          </p:cNvPr>
          <p:cNvSpPr txBox="1"/>
          <p:nvPr/>
        </p:nvSpPr>
        <p:spPr>
          <a:xfrm>
            <a:off x="7839975" y="1377474"/>
            <a:ext cx="3605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CBAC22C-D339-224B-A70B-2FA2DB8CC9D3}"/>
              </a:ext>
            </a:extLst>
          </p:cNvPr>
          <p:cNvCxnSpPr>
            <a:cxnSpLocks/>
          </p:cNvCxnSpPr>
          <p:nvPr/>
        </p:nvCxnSpPr>
        <p:spPr>
          <a:xfrm>
            <a:off x="5911858" y="3340100"/>
            <a:ext cx="450043" cy="3267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8F4BBED1-2368-CB4A-ADA6-2EF4674BA527}"/>
              </a:ext>
            </a:extLst>
          </p:cNvPr>
          <p:cNvSpPr txBox="1"/>
          <p:nvPr/>
        </p:nvSpPr>
        <p:spPr>
          <a:xfrm>
            <a:off x="6314457" y="3296572"/>
            <a:ext cx="52610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63F25CC-E86C-DD47-8F32-7C4E9C3FB732}"/>
              </a:ext>
            </a:extLst>
          </p:cNvPr>
          <p:cNvSpPr txBox="1"/>
          <p:nvPr/>
        </p:nvSpPr>
        <p:spPr>
          <a:xfrm>
            <a:off x="5784118" y="1487922"/>
            <a:ext cx="88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Tilted view</a:t>
            </a:r>
          </a:p>
        </p:txBody>
      </p:sp>
      <p:sp>
        <p:nvSpPr>
          <p:cNvPr id="83" name="Arrow: Right 32">
            <a:extLst>
              <a:ext uri="{FF2B5EF4-FFF2-40B4-BE49-F238E27FC236}">
                <a16:creationId xmlns:a16="http://schemas.microsoft.com/office/drawing/2014/main" id="{70D972C8-2CCB-7F4C-9F68-B045C8CF9980}"/>
              </a:ext>
            </a:extLst>
          </p:cNvPr>
          <p:cNvSpPr/>
          <p:nvPr/>
        </p:nvSpPr>
        <p:spPr>
          <a:xfrm>
            <a:off x="2500228" y="2338694"/>
            <a:ext cx="208825" cy="58850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5BD8C22-68E8-BF40-AE9A-31F32415EDE5}"/>
              </a:ext>
            </a:extLst>
          </p:cNvPr>
          <p:cNvSpPr txBox="1"/>
          <p:nvPr/>
        </p:nvSpPr>
        <p:spPr>
          <a:xfrm>
            <a:off x="5496239" y="1198564"/>
            <a:ext cx="5100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µm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559C710-790D-8541-B0C8-D7EFA2483318}"/>
              </a:ext>
            </a:extLst>
          </p:cNvPr>
          <p:cNvCxnSpPr>
            <a:cxnSpLocks/>
          </p:cNvCxnSpPr>
          <p:nvPr/>
        </p:nvCxnSpPr>
        <p:spPr>
          <a:xfrm>
            <a:off x="2909529" y="1574468"/>
            <a:ext cx="0" cy="5459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2E019ED0-6ADF-2746-AE1F-D2928D11B1E2}"/>
              </a:ext>
            </a:extLst>
          </p:cNvPr>
          <p:cNvSpPr txBox="1"/>
          <p:nvPr/>
        </p:nvSpPr>
        <p:spPr>
          <a:xfrm>
            <a:off x="2584995" y="1447747"/>
            <a:ext cx="33855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4BA9EFF-000E-D345-96E5-6002D3BD9CF8}"/>
              </a:ext>
            </a:extLst>
          </p:cNvPr>
          <p:cNvCxnSpPr>
            <a:cxnSpLocks/>
          </p:cNvCxnSpPr>
          <p:nvPr/>
        </p:nvCxnSpPr>
        <p:spPr>
          <a:xfrm rot="10800000" flipH="1">
            <a:off x="3249406" y="1242699"/>
            <a:ext cx="542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3691E7C-CE11-BD4B-B2A2-EFB4E71D6DD1}"/>
              </a:ext>
            </a:extLst>
          </p:cNvPr>
          <p:cNvSpPr txBox="1"/>
          <p:nvPr/>
        </p:nvSpPr>
        <p:spPr>
          <a:xfrm>
            <a:off x="2961736" y="958530"/>
            <a:ext cx="32092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DDE7421-E73E-3548-8976-805E661D064E}"/>
              </a:ext>
            </a:extLst>
          </p:cNvPr>
          <p:cNvSpPr txBox="1"/>
          <p:nvPr/>
        </p:nvSpPr>
        <p:spPr>
          <a:xfrm>
            <a:off x="4698126" y="841018"/>
            <a:ext cx="193509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After exposure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B3BBD69-1815-074C-9C6F-6DF94033C7F7}"/>
              </a:ext>
            </a:extLst>
          </p:cNvPr>
          <p:cNvSpPr txBox="1"/>
          <p:nvPr/>
        </p:nvSpPr>
        <p:spPr>
          <a:xfrm>
            <a:off x="0" y="4394189"/>
            <a:ext cx="172442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SEM images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8AB166-D1CD-A04B-A001-CA8A9CD4C5F1}"/>
              </a:ext>
            </a:extLst>
          </p:cNvPr>
          <p:cNvSpPr/>
          <p:nvPr/>
        </p:nvSpPr>
        <p:spPr>
          <a:xfrm>
            <a:off x="3930937" y="2120435"/>
            <a:ext cx="1522511" cy="1623332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</a:rPr>
              <a:t>Erosion</a:t>
            </a:r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A4799621-0ED0-3C41-9564-02EAF98CDC80}"/>
              </a:ext>
            </a:extLst>
          </p:cNvPr>
          <p:cNvSpPr txBox="1">
            <a:spLocks/>
          </p:cNvSpPr>
          <p:nvPr/>
        </p:nvSpPr>
        <p:spPr bwMode="auto">
          <a:xfrm>
            <a:off x="3469095" y="1642943"/>
            <a:ext cx="1466291" cy="40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>
              <a:buFont typeface="Arial"/>
              <a:buNone/>
            </a:pPr>
            <a:r>
              <a:rPr lang="en-US" sz="1800" dirty="0">
                <a:solidFill>
                  <a:srgbClr val="FF40FF"/>
                </a:solidFill>
                <a:latin typeface="Century Gothic" panose="020B0502020202020204" pitchFamily="34" charset="0"/>
              </a:rPr>
              <a:t>Deposition</a:t>
            </a:r>
          </a:p>
        </p:txBody>
      </p:sp>
      <p:pic>
        <p:nvPicPr>
          <p:cNvPr id="30" name="Picture 10" descr="D3D_logo_Revised.tif">
            <a:extLst>
              <a:ext uri="{FF2B5EF4-FFF2-40B4-BE49-F238E27FC236}">
                <a16:creationId xmlns:a16="http://schemas.microsoft.com/office/drawing/2014/main" id="{DB0E825C-BD82-CB4F-9C2D-115378FFF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817" y="76312"/>
            <a:ext cx="1025309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29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F1ECB-4337-AC49-92B6-63AC5FE1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7538168" cy="7429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Avenir Heavy" panose="02000503020000020003" pitchFamily="2" charset="0"/>
              </a:rPr>
              <a:t>Polar and azimuthal ion incident angles measured by analyzing the impurity deposition pattern</a:t>
            </a:r>
            <a:endParaRPr lang="en-US" dirty="0">
              <a:latin typeface="Avenir Heavy" panose="02000503020000020003" pitchFamily="2" charset="0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A picture containing text, indoor, black&#10;&#10;Description automatically generated">
            <a:extLst>
              <a:ext uri="{FF2B5EF4-FFF2-40B4-BE49-F238E27FC236}">
                <a16:creationId xmlns:a16="http://schemas.microsoft.com/office/drawing/2014/main" id="{9DA32885-1158-7746-AEF3-457DA3AD91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839" y="1544508"/>
            <a:ext cx="2876475" cy="2671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471974-DE3B-5844-A5C1-278F6BD59A7E}"/>
              </a:ext>
            </a:extLst>
          </p:cNvPr>
          <p:cNvSpPr txBox="1"/>
          <p:nvPr/>
        </p:nvSpPr>
        <p:spPr>
          <a:xfrm>
            <a:off x="5456239" y="1260673"/>
            <a:ext cx="5100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µm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8F8B1E-B99F-ED4C-BB11-0DF3D00AEA3D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02057" y="4282601"/>
            <a:ext cx="542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00FF59-AA2D-0E4A-A834-5D68881CF5CF}"/>
              </a:ext>
            </a:extLst>
          </p:cNvPr>
          <p:cNvCxnSpPr>
            <a:cxnSpLocks/>
          </p:cNvCxnSpPr>
          <p:nvPr/>
        </p:nvCxnSpPr>
        <p:spPr>
          <a:xfrm rot="5400000" flipH="1">
            <a:off x="2859513" y="4035871"/>
            <a:ext cx="542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A093AEC-4B2B-E044-831F-DF1005BA9087}"/>
              </a:ext>
            </a:extLst>
          </p:cNvPr>
          <p:cNvSpPr txBox="1"/>
          <p:nvPr/>
        </p:nvSpPr>
        <p:spPr>
          <a:xfrm>
            <a:off x="3102056" y="3430804"/>
            <a:ext cx="389850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1DC4C-E199-AE41-A59B-ABB3E0907712}"/>
              </a:ext>
            </a:extLst>
          </p:cNvPr>
          <p:cNvSpPr txBox="1"/>
          <p:nvPr/>
        </p:nvSpPr>
        <p:spPr>
          <a:xfrm>
            <a:off x="3561253" y="4047005"/>
            <a:ext cx="52610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6A25312-3CF0-AD4E-83AE-073D228475AB}"/>
              </a:ext>
            </a:extLst>
          </p:cNvPr>
          <p:cNvSpPr txBox="1">
            <a:spLocks/>
          </p:cNvSpPr>
          <p:nvPr/>
        </p:nvSpPr>
        <p:spPr>
          <a:xfrm>
            <a:off x="6907778" y="1137003"/>
            <a:ext cx="1341312" cy="353024"/>
          </a:xfrm>
          <a:prstGeom prst="rect">
            <a:avLst/>
          </a:prstGeom>
        </p:spPr>
        <p:txBody>
          <a:bodyPr/>
          <a:lstStyle>
            <a:lvl1pPr marL="182880" indent="-182880" algn="l" defTabSz="4572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6858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9144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1430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>
              <a:buFont typeface="Arial"/>
              <a:buNone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C ~ 30 at.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EB009F-FC8B-4047-BDB8-07E40AE2CDE9}"/>
              </a:ext>
            </a:extLst>
          </p:cNvPr>
          <p:cNvSpPr txBox="1"/>
          <p:nvPr/>
        </p:nvSpPr>
        <p:spPr>
          <a:xfrm>
            <a:off x="3447867" y="903193"/>
            <a:ext cx="2325282" cy="29828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SEM image after exposure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59A368-5B73-C549-87E6-CBC8753791E1}"/>
              </a:ext>
            </a:extLst>
          </p:cNvPr>
          <p:cNvSpPr txBox="1"/>
          <p:nvPr/>
        </p:nvSpPr>
        <p:spPr>
          <a:xfrm>
            <a:off x="6219757" y="904216"/>
            <a:ext cx="2517450" cy="29238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 EDS intensity (deposition)</a:t>
            </a:r>
            <a:endParaRPr lang="en-US" sz="13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3E8623-8FA1-074F-8B0F-1FF4B6A751F5}"/>
              </a:ext>
            </a:extLst>
          </p:cNvPr>
          <p:cNvSpPr txBox="1"/>
          <p:nvPr/>
        </p:nvSpPr>
        <p:spPr>
          <a:xfrm>
            <a:off x="8316136" y="1262778"/>
            <a:ext cx="5100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µm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341E74-A6F9-4141-9DAC-3A4BD96FC134}"/>
              </a:ext>
            </a:extLst>
          </p:cNvPr>
          <p:cNvGrpSpPr/>
          <p:nvPr/>
        </p:nvGrpSpPr>
        <p:grpSpPr>
          <a:xfrm>
            <a:off x="8588908" y="1827437"/>
            <a:ext cx="652427" cy="2224193"/>
            <a:chOff x="5909950" y="1739844"/>
            <a:chExt cx="652427" cy="222419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EC3285B-B0F2-E94B-8771-B9AF75DF8C08}"/>
                </a:ext>
              </a:extLst>
            </p:cNvPr>
            <p:cNvGrpSpPr/>
            <p:nvPr/>
          </p:nvGrpSpPr>
          <p:grpSpPr>
            <a:xfrm>
              <a:off x="5909950" y="1942948"/>
              <a:ext cx="652427" cy="2021089"/>
              <a:chOff x="5909950" y="1942948"/>
              <a:chExt cx="652427" cy="2021089"/>
            </a:xfrm>
          </p:grpSpPr>
          <p:pic>
            <p:nvPicPr>
              <p:cNvPr id="19" name="Picture 1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D46A796-8A0B-9C48-9EC6-B3AA0EED2D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07668" y="2256042"/>
                <a:ext cx="233848" cy="170799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7AFC6C-4E6C-6047-BAA6-1DA4B6DCD774}"/>
                  </a:ext>
                </a:extLst>
              </p:cNvPr>
              <p:cNvSpPr txBox="1"/>
              <p:nvPr/>
            </p:nvSpPr>
            <p:spPr>
              <a:xfrm>
                <a:off x="5909950" y="1942948"/>
                <a:ext cx="6524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300" b="1" dirty="0">
                    <a:latin typeface="Century Gothic" panose="020B0502020202020204" pitchFamily="34" charset="0"/>
                  </a:rPr>
                  <a:t>Max</a:t>
                </a:r>
              </a:p>
              <a:p>
                <a:pPr>
                  <a:lnSpc>
                    <a:spcPts val="1200"/>
                  </a:lnSpc>
                </a:pPr>
                <a:r>
                  <a:rPr lang="en-US" sz="1300" b="1" dirty="0">
                    <a:latin typeface="Century Gothic" panose="020B0502020202020204" pitchFamily="34" charset="0"/>
                  </a:rPr>
                  <a:t>Int.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78CD17-1433-A248-B9FE-B36553130F9E}"/>
                </a:ext>
              </a:extLst>
            </p:cNvPr>
            <p:cNvSpPr txBox="1"/>
            <p:nvPr/>
          </p:nvSpPr>
          <p:spPr>
            <a:xfrm>
              <a:off x="5909950" y="1739844"/>
              <a:ext cx="59078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entury Gothic" panose="020B0502020202020204" pitchFamily="34" charset="0"/>
                </a:rPr>
                <a:t>[</a:t>
              </a:r>
              <a:r>
                <a:rPr lang="en-US" sz="1200" b="1" dirty="0" err="1">
                  <a:latin typeface="Century Gothic" panose="020B0502020202020204" pitchFamily="34" charset="0"/>
                </a:rPr>
                <a:t>a.u</a:t>
              </a:r>
              <a:r>
                <a:rPr lang="en-US" sz="1200" b="1" dirty="0">
                  <a:latin typeface="Century Gothic" panose="020B0502020202020204" pitchFamily="34" charset="0"/>
                </a:rPr>
                <a:t>.]</a:t>
              </a:r>
            </a:p>
          </p:txBody>
        </p:sp>
      </p:grp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59A30CE7-33C1-7540-9513-8FC6D36CC5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41" t="7041"/>
          <a:stretch/>
        </p:blipFill>
        <p:spPr>
          <a:xfrm>
            <a:off x="6014561" y="1464623"/>
            <a:ext cx="2927843" cy="2740048"/>
          </a:xfrm>
          <a:prstGeom prst="rect">
            <a:avLst/>
          </a:prstGeom>
        </p:spPr>
      </p:pic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04061163-B95B-0A42-8ED7-0E0AF712B6D6}"/>
              </a:ext>
            </a:extLst>
          </p:cNvPr>
          <p:cNvSpPr txBox="1">
            <a:spLocks/>
          </p:cNvSpPr>
          <p:nvPr/>
        </p:nvSpPr>
        <p:spPr>
          <a:xfrm>
            <a:off x="6219758" y="670927"/>
            <a:ext cx="2606415" cy="353024"/>
          </a:xfrm>
          <a:prstGeom prst="rect">
            <a:avLst/>
          </a:prstGeom>
        </p:spPr>
        <p:txBody>
          <a:bodyPr/>
          <a:lstStyle>
            <a:lvl1pPr marL="182880" indent="-182880" algn="l" defTabSz="4572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6858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9144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1430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>
              <a:buFont typeface="Arial"/>
              <a:buNone/>
            </a:pP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Energy dispersive X-ray spectroscopy</a:t>
            </a:r>
          </a:p>
        </p:txBody>
      </p:sp>
      <p:pic>
        <p:nvPicPr>
          <p:cNvPr id="41" name="Picture 10" descr="D3D_logo_Revised.tif">
            <a:extLst>
              <a:ext uri="{FF2B5EF4-FFF2-40B4-BE49-F238E27FC236}">
                <a16:creationId xmlns:a16="http://schemas.microsoft.com/office/drawing/2014/main" id="{6C79A383-99DD-2E47-8FF5-26C57A97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817" y="76312"/>
            <a:ext cx="1025309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834A9A7D-1B8E-2ED0-4D26-D14A3C903F4B}"/>
              </a:ext>
            </a:extLst>
          </p:cNvPr>
          <p:cNvSpPr txBox="1">
            <a:spLocks/>
          </p:cNvSpPr>
          <p:nvPr/>
        </p:nvSpPr>
        <p:spPr>
          <a:xfrm>
            <a:off x="5520366" y="4172736"/>
            <a:ext cx="3733208" cy="516079"/>
          </a:xfrm>
          <a:prstGeom prst="rect">
            <a:avLst/>
          </a:prstGeom>
        </p:spPr>
        <p:txBody>
          <a:bodyPr/>
          <a:lstStyle>
            <a:lvl1pPr marL="182880" indent="-182880" algn="l" defTabSz="4572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6858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9144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1430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 algn="ctr">
              <a:buFont typeface="Arial"/>
              <a:buNone/>
            </a:pPr>
            <a:r>
              <a:rPr lang="en-US" sz="1400" b="1" dirty="0">
                <a:solidFill>
                  <a:schemeClr val="accent5"/>
                </a:solidFill>
                <a:latin typeface="Avenir Book" panose="02000503020000020003" pitchFamily="2" charset="0"/>
              </a:rPr>
              <a:t>C concentration in shadowed area &gt; 10x</a:t>
            </a:r>
          </a:p>
          <a:p>
            <a:pPr marL="7937" indent="0" algn="ctr">
              <a:buFont typeface="Arial"/>
              <a:buNone/>
            </a:pPr>
            <a:r>
              <a:rPr lang="en-US" sz="1400" b="1" dirty="0">
                <a:solidFill>
                  <a:srgbClr val="00B050"/>
                </a:solidFill>
                <a:latin typeface="Avenir Book" panose="02000503020000020003" pitchFamily="2" charset="0"/>
              </a:rPr>
              <a:t>Gross deposition rate ~ 10 nm/s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045B72-FBFF-8D41-8A2A-ED554C64E015}"/>
              </a:ext>
            </a:extLst>
          </p:cNvPr>
          <p:cNvSpPr/>
          <p:nvPr/>
        </p:nvSpPr>
        <p:spPr>
          <a:xfrm>
            <a:off x="5086719" y="4559167"/>
            <a:ext cx="10005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solidFill>
                  <a:srgbClr val="0432FF"/>
                </a:solidFill>
                <a:latin typeface="Avenir Book" panose="02000503020000020003" pitchFamily="2" charset="0"/>
              </a:rPr>
              <a:t>Abe 2021 PS</a:t>
            </a:r>
            <a:endParaRPr lang="en-US" sz="11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3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F1ECB-4337-AC49-92B6-63AC5FE1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7408577" cy="7429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Avenir Heavy" panose="02000503020000020003" pitchFamily="2" charset="0"/>
              </a:rPr>
              <a:t>Polar and azimuthal ion incident angles measured by analyzing the impurity deposition pattern</a:t>
            </a:r>
            <a:endParaRPr lang="en-US" dirty="0">
              <a:latin typeface="Avenir Heavy" panose="02000503020000020003" pitchFamily="2" charset="0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A picture containing text, indoor, black&#10;&#10;Description automatically generated">
            <a:extLst>
              <a:ext uri="{FF2B5EF4-FFF2-40B4-BE49-F238E27FC236}">
                <a16:creationId xmlns:a16="http://schemas.microsoft.com/office/drawing/2014/main" id="{9DA32885-1158-7746-AEF3-457DA3AD91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839" y="1544508"/>
            <a:ext cx="2876475" cy="2671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471974-DE3B-5844-A5C1-278F6BD59A7E}"/>
              </a:ext>
            </a:extLst>
          </p:cNvPr>
          <p:cNvSpPr txBox="1"/>
          <p:nvPr/>
        </p:nvSpPr>
        <p:spPr>
          <a:xfrm>
            <a:off x="5456239" y="1260673"/>
            <a:ext cx="5100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µm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8F8B1E-B99F-ED4C-BB11-0DF3D00AEA3D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02057" y="4282601"/>
            <a:ext cx="542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00FF59-AA2D-0E4A-A834-5D68881CF5CF}"/>
              </a:ext>
            </a:extLst>
          </p:cNvPr>
          <p:cNvCxnSpPr>
            <a:cxnSpLocks/>
          </p:cNvCxnSpPr>
          <p:nvPr/>
        </p:nvCxnSpPr>
        <p:spPr>
          <a:xfrm rot="5400000" flipH="1">
            <a:off x="2859513" y="4035871"/>
            <a:ext cx="542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A093AEC-4B2B-E044-831F-DF1005BA9087}"/>
              </a:ext>
            </a:extLst>
          </p:cNvPr>
          <p:cNvSpPr txBox="1"/>
          <p:nvPr/>
        </p:nvSpPr>
        <p:spPr>
          <a:xfrm>
            <a:off x="3102056" y="3430804"/>
            <a:ext cx="389850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1DC4C-E199-AE41-A59B-ABB3E0907712}"/>
              </a:ext>
            </a:extLst>
          </p:cNvPr>
          <p:cNvSpPr txBox="1"/>
          <p:nvPr/>
        </p:nvSpPr>
        <p:spPr>
          <a:xfrm>
            <a:off x="3561253" y="4047005"/>
            <a:ext cx="52610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6A25312-3CF0-AD4E-83AE-073D228475AB}"/>
              </a:ext>
            </a:extLst>
          </p:cNvPr>
          <p:cNvSpPr txBox="1">
            <a:spLocks/>
          </p:cNvSpPr>
          <p:nvPr/>
        </p:nvSpPr>
        <p:spPr>
          <a:xfrm>
            <a:off x="6907778" y="1137003"/>
            <a:ext cx="1341312" cy="353024"/>
          </a:xfrm>
          <a:prstGeom prst="rect">
            <a:avLst/>
          </a:prstGeom>
        </p:spPr>
        <p:txBody>
          <a:bodyPr/>
          <a:lstStyle>
            <a:lvl1pPr marL="182880" indent="-182880" algn="l" defTabSz="4572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6858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9144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1430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>
              <a:buFont typeface="Arial"/>
              <a:buNone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C ~ 30 at.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EB009F-FC8B-4047-BDB8-07E40AE2CDE9}"/>
              </a:ext>
            </a:extLst>
          </p:cNvPr>
          <p:cNvSpPr txBox="1"/>
          <p:nvPr/>
        </p:nvSpPr>
        <p:spPr>
          <a:xfrm>
            <a:off x="3447867" y="903193"/>
            <a:ext cx="2325282" cy="29828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SEM image after exposure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59A368-5B73-C549-87E6-CBC8753791E1}"/>
              </a:ext>
            </a:extLst>
          </p:cNvPr>
          <p:cNvSpPr txBox="1"/>
          <p:nvPr/>
        </p:nvSpPr>
        <p:spPr>
          <a:xfrm>
            <a:off x="6219757" y="904216"/>
            <a:ext cx="2517450" cy="29238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 EDS intensity (deposition)</a:t>
            </a:r>
            <a:endParaRPr lang="en-US" sz="13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3E8623-8FA1-074F-8B0F-1FF4B6A751F5}"/>
              </a:ext>
            </a:extLst>
          </p:cNvPr>
          <p:cNvSpPr txBox="1"/>
          <p:nvPr/>
        </p:nvSpPr>
        <p:spPr>
          <a:xfrm>
            <a:off x="8316136" y="1262778"/>
            <a:ext cx="5100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µm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341E74-A6F9-4141-9DAC-3A4BD96FC134}"/>
              </a:ext>
            </a:extLst>
          </p:cNvPr>
          <p:cNvGrpSpPr/>
          <p:nvPr/>
        </p:nvGrpSpPr>
        <p:grpSpPr>
          <a:xfrm>
            <a:off x="8588908" y="1827437"/>
            <a:ext cx="652427" cy="2224193"/>
            <a:chOff x="5909950" y="1739844"/>
            <a:chExt cx="652427" cy="222419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EC3285B-B0F2-E94B-8771-B9AF75DF8C08}"/>
                </a:ext>
              </a:extLst>
            </p:cNvPr>
            <p:cNvGrpSpPr/>
            <p:nvPr/>
          </p:nvGrpSpPr>
          <p:grpSpPr>
            <a:xfrm>
              <a:off x="5909950" y="1942948"/>
              <a:ext cx="652427" cy="2021089"/>
              <a:chOff x="5909950" y="1942948"/>
              <a:chExt cx="652427" cy="2021089"/>
            </a:xfrm>
          </p:grpSpPr>
          <p:pic>
            <p:nvPicPr>
              <p:cNvPr id="19" name="Picture 1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D46A796-8A0B-9C48-9EC6-B3AA0EED2D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07668" y="2256042"/>
                <a:ext cx="233848" cy="170799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7AFC6C-4E6C-6047-BAA6-1DA4B6DCD774}"/>
                  </a:ext>
                </a:extLst>
              </p:cNvPr>
              <p:cNvSpPr txBox="1"/>
              <p:nvPr/>
            </p:nvSpPr>
            <p:spPr>
              <a:xfrm>
                <a:off x="5909950" y="1942948"/>
                <a:ext cx="6524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300" b="1" dirty="0">
                    <a:latin typeface="Century Gothic" panose="020B0502020202020204" pitchFamily="34" charset="0"/>
                  </a:rPr>
                  <a:t>Max</a:t>
                </a:r>
              </a:p>
              <a:p>
                <a:pPr>
                  <a:lnSpc>
                    <a:spcPts val="1200"/>
                  </a:lnSpc>
                </a:pPr>
                <a:r>
                  <a:rPr lang="en-US" sz="1300" b="1" dirty="0">
                    <a:latin typeface="Century Gothic" panose="020B0502020202020204" pitchFamily="34" charset="0"/>
                  </a:rPr>
                  <a:t>Int.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78CD17-1433-A248-B9FE-B36553130F9E}"/>
                </a:ext>
              </a:extLst>
            </p:cNvPr>
            <p:cNvSpPr txBox="1"/>
            <p:nvPr/>
          </p:nvSpPr>
          <p:spPr>
            <a:xfrm>
              <a:off x="5909950" y="1739844"/>
              <a:ext cx="59078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entury Gothic" panose="020B0502020202020204" pitchFamily="34" charset="0"/>
                </a:rPr>
                <a:t>[</a:t>
              </a:r>
              <a:r>
                <a:rPr lang="en-US" sz="1200" b="1" dirty="0" err="1">
                  <a:latin typeface="Century Gothic" panose="020B0502020202020204" pitchFamily="34" charset="0"/>
                </a:rPr>
                <a:t>a.u</a:t>
              </a:r>
              <a:r>
                <a:rPr lang="en-US" sz="1200" b="1" dirty="0">
                  <a:latin typeface="Century Gothic" panose="020B0502020202020204" pitchFamily="34" charset="0"/>
                </a:rPr>
                <a:t>.]</a:t>
              </a:r>
            </a:p>
          </p:txBody>
        </p:sp>
      </p:grp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59A30CE7-33C1-7540-9513-8FC6D36CC5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41" t="7041"/>
          <a:stretch/>
        </p:blipFill>
        <p:spPr>
          <a:xfrm>
            <a:off x="6014561" y="1464623"/>
            <a:ext cx="2927843" cy="2740048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E7CC9C-4078-2C4B-BA24-F75147A51394}"/>
              </a:ext>
            </a:extLst>
          </p:cNvPr>
          <p:cNvCxnSpPr>
            <a:cxnSpLocks/>
          </p:cNvCxnSpPr>
          <p:nvPr/>
        </p:nvCxnSpPr>
        <p:spPr>
          <a:xfrm>
            <a:off x="6325190" y="1794382"/>
            <a:ext cx="1547140" cy="123618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3A1640A-1310-9A46-AAEA-0BF9FD697F63}"/>
                  </a:ext>
                </a:extLst>
              </p:cNvPr>
              <p:cNvSpPr txBox="1"/>
              <p:nvPr/>
            </p:nvSpPr>
            <p:spPr>
              <a:xfrm>
                <a:off x="1616521" y="3145148"/>
                <a:ext cx="1219745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𝝋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= </a:t>
                </a:r>
                <a:r>
                  <a:rPr lang="en-US" b="1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-40º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3A1640A-1310-9A46-AAEA-0BF9FD697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521" y="3145148"/>
                <a:ext cx="1219745" cy="369332"/>
              </a:xfrm>
              <a:prstGeom prst="rect">
                <a:avLst/>
              </a:prstGeom>
              <a:blipFill>
                <a:blip r:embed="rId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A95B6813-FC73-9640-8213-A1B67B088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42" y="1499509"/>
            <a:ext cx="2320716" cy="1341664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EFE9EA-896F-D94A-AED9-AE9F8FA90890}"/>
              </a:ext>
            </a:extLst>
          </p:cNvPr>
          <p:cNvCxnSpPr>
            <a:cxnSpLocks/>
          </p:cNvCxnSpPr>
          <p:nvPr/>
        </p:nvCxnSpPr>
        <p:spPr>
          <a:xfrm>
            <a:off x="6453730" y="1785983"/>
            <a:ext cx="935035" cy="72262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C3DC0B1-E7D7-FA43-985B-3564E32E5F6A}"/>
                  </a:ext>
                </a:extLst>
              </p:cNvPr>
              <p:cNvSpPr txBox="1"/>
              <p:nvPr/>
            </p:nvSpPr>
            <p:spPr>
              <a:xfrm>
                <a:off x="7599077" y="2929250"/>
                <a:ext cx="4617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</m:oMath>
                  </m:oMathPara>
                </a14:m>
                <a:endParaRPr lang="en-US" dirty="0">
                  <a:highlight>
                    <a:srgbClr val="00FFFF"/>
                  </a:highlight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C3DC0B1-E7D7-FA43-985B-3564E32E5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077" y="2929250"/>
                <a:ext cx="46173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B35C09-4469-514D-A921-9FC90557659E}"/>
                  </a:ext>
                </a:extLst>
              </p:cNvPr>
              <p:cNvSpPr txBox="1"/>
              <p:nvPr/>
            </p:nvSpPr>
            <p:spPr>
              <a:xfrm>
                <a:off x="7109501" y="2106821"/>
                <a:ext cx="4287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𝜽</m:t>
                      </m:r>
                    </m:oMath>
                  </m:oMathPara>
                </a14:m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B35C09-4469-514D-A921-9FC905576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501" y="2106821"/>
                <a:ext cx="4287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03CC7F-ABA3-B94D-850D-2D71D7A8B7CF}"/>
                  </a:ext>
                </a:extLst>
              </p:cNvPr>
              <p:cNvSpPr txBox="1"/>
              <p:nvPr/>
            </p:nvSpPr>
            <p:spPr>
              <a:xfrm>
                <a:off x="281940" y="3129759"/>
                <a:ext cx="1219745" cy="40011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80º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03CC7F-ABA3-B94D-850D-2D71D7A8B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" y="3129759"/>
                <a:ext cx="1219745" cy="400110"/>
              </a:xfrm>
              <a:prstGeom prst="rect">
                <a:avLst/>
              </a:prstGeom>
              <a:blipFill>
                <a:blip r:embed="rId9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CACB1145-92F9-C949-806E-1B5CB38EB752}"/>
              </a:ext>
            </a:extLst>
          </p:cNvPr>
          <p:cNvSpPr txBox="1">
            <a:spLocks/>
          </p:cNvSpPr>
          <p:nvPr/>
        </p:nvSpPr>
        <p:spPr>
          <a:xfrm>
            <a:off x="132990" y="3483647"/>
            <a:ext cx="2839973" cy="542240"/>
          </a:xfrm>
          <a:prstGeom prst="rect">
            <a:avLst/>
          </a:prstGeom>
        </p:spPr>
        <p:txBody>
          <a:bodyPr/>
          <a:lstStyle>
            <a:lvl1pPr marL="182880" indent="-182880" algn="l" defTabSz="4572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6858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9144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1430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 algn="ctr">
              <a:buFont typeface="Arial"/>
              <a:buNone/>
            </a:pPr>
            <a:r>
              <a:rPr lang="en-US" sz="1600" dirty="0">
                <a:solidFill>
                  <a:schemeClr val="accent5"/>
                </a:solidFill>
              </a:rPr>
              <a:t>First detailed experimental measurement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77BBEB-A7DE-594B-93B3-B7BDA9A1A558}"/>
              </a:ext>
            </a:extLst>
          </p:cNvPr>
          <p:cNvSpPr txBox="1"/>
          <p:nvPr/>
        </p:nvSpPr>
        <p:spPr>
          <a:xfrm>
            <a:off x="1073914" y="4438311"/>
            <a:ext cx="6631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Avenir Book" panose="02000503020000020003" pitchFamily="2" charset="0"/>
              </a:rPr>
              <a:t>What is the important physics behind this observation?</a:t>
            </a: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5B13DE2D-D215-3F42-B52C-0E0C1E4F237E}"/>
              </a:ext>
            </a:extLst>
          </p:cNvPr>
          <p:cNvSpPr txBox="1">
            <a:spLocks/>
          </p:cNvSpPr>
          <p:nvPr/>
        </p:nvSpPr>
        <p:spPr>
          <a:xfrm>
            <a:off x="6219758" y="670927"/>
            <a:ext cx="2606415" cy="353024"/>
          </a:xfrm>
          <a:prstGeom prst="rect">
            <a:avLst/>
          </a:prstGeom>
        </p:spPr>
        <p:txBody>
          <a:bodyPr/>
          <a:lstStyle>
            <a:lvl1pPr marL="182880" indent="-182880" algn="l" defTabSz="4572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6858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9144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14300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Roboto" panose="02000000000000000000" pitchFamily="2" charset="0"/>
              <a:buChar char="–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>
              <a:buFont typeface="Arial"/>
              <a:buNone/>
            </a:pP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Energy dispersive X-ray spectroscopy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E76FB5-EAA2-2E42-B9EB-48CD9F58312D}"/>
              </a:ext>
            </a:extLst>
          </p:cNvPr>
          <p:cNvSpPr/>
          <p:nvPr/>
        </p:nvSpPr>
        <p:spPr>
          <a:xfrm>
            <a:off x="0" y="4091547"/>
            <a:ext cx="16658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solidFill>
                  <a:srgbClr val="0432FF"/>
                </a:solidFill>
                <a:latin typeface="Avenir Book" panose="02000503020000020003" pitchFamily="2" charset="0"/>
              </a:rPr>
              <a:t>Abe 2021 NME</a:t>
            </a:r>
          </a:p>
          <a:p>
            <a:r>
              <a:rPr lang="en-US" altLang="en-US" sz="1100" b="1" dirty="0">
                <a:solidFill>
                  <a:srgbClr val="0432FF"/>
                </a:solidFill>
                <a:latin typeface="Avenir Book" panose="02000503020000020003" pitchFamily="2" charset="0"/>
              </a:rPr>
              <a:t>Abe 2022 </a:t>
            </a:r>
            <a:r>
              <a:rPr lang="en-US" altLang="en-US" sz="1100" b="1" dirty="0" err="1">
                <a:solidFill>
                  <a:srgbClr val="0432FF"/>
                </a:solidFill>
                <a:latin typeface="Avenir Book" panose="02000503020000020003" pitchFamily="2" charset="0"/>
              </a:rPr>
              <a:t>Nucl</a:t>
            </a:r>
            <a:r>
              <a:rPr lang="en-US" altLang="en-US" sz="1100" b="1" dirty="0">
                <a:solidFill>
                  <a:srgbClr val="0432FF"/>
                </a:solidFill>
                <a:latin typeface="Avenir Book" panose="02000503020000020003" pitchFamily="2" charset="0"/>
              </a:rPr>
              <a:t>. Fusion</a:t>
            </a:r>
            <a:endParaRPr lang="en-US" sz="1100" dirty="0">
              <a:solidFill>
                <a:srgbClr val="0432FF"/>
              </a:solidFill>
            </a:endParaRPr>
          </a:p>
        </p:txBody>
      </p:sp>
      <p:pic>
        <p:nvPicPr>
          <p:cNvPr id="34" name="Picture 10" descr="D3D_logo_Revised.tif">
            <a:extLst>
              <a:ext uri="{FF2B5EF4-FFF2-40B4-BE49-F238E27FC236}">
                <a16:creationId xmlns:a16="http://schemas.microsoft.com/office/drawing/2014/main" id="{AD5FE02B-94CF-1A41-89DD-C7078D9F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817" y="76312"/>
            <a:ext cx="1025309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62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0F99-92A2-CC02-8419-4648BB8A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38" y="3017520"/>
            <a:ext cx="6910692" cy="1181095"/>
          </a:xfrm>
        </p:spPr>
        <p:txBody>
          <a:bodyPr>
            <a:noAutofit/>
          </a:bodyPr>
          <a:lstStyle/>
          <a:p>
            <a:r>
              <a:rPr lang="en-US" dirty="0">
                <a:latin typeface="Avenir Heavy" panose="02000503020000020003" pitchFamily="2" charset="0"/>
              </a:rPr>
              <a:t>Sheath length determination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2C3245-F4ED-3E75-E50F-724BA572D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52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34D374BC-CD3A-1449-B60E-42778C6523F0}"/>
              </a:ext>
            </a:extLst>
          </p:cNvPr>
          <p:cNvSpPr txBox="1">
            <a:spLocks/>
          </p:cNvSpPr>
          <p:nvPr/>
        </p:nvSpPr>
        <p:spPr>
          <a:xfrm>
            <a:off x="190500" y="0"/>
            <a:ext cx="6887936" cy="74295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Georgia" panose="02040502050405020303" pitchFamily="18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2"/>
                </a:solidFill>
                <a:latin typeface="Avenir Heavy" panose="02000503020000020003" pitchFamily="2" charset="0"/>
              </a:rPr>
              <a:t>’Reverse engineering’ of sheath potential (length) from the measured ion incident angle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3499DB-9C0E-004F-A0A3-E41F73904D23}"/>
              </a:ext>
            </a:extLst>
          </p:cNvPr>
          <p:cNvGrpSpPr/>
          <p:nvPr/>
        </p:nvGrpSpPr>
        <p:grpSpPr>
          <a:xfrm>
            <a:off x="1211119" y="745258"/>
            <a:ext cx="1461667" cy="1031180"/>
            <a:chOff x="2145855" y="3484792"/>
            <a:chExt cx="1461667" cy="10311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D072A3-0F88-274A-B870-F76A179CEA0A}"/>
                </a:ext>
              </a:extLst>
            </p:cNvPr>
            <p:cNvSpPr txBox="1"/>
            <p:nvPr/>
          </p:nvSpPr>
          <p:spPr>
            <a:xfrm>
              <a:off x="2168737" y="3752478"/>
              <a:ext cx="373820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l-GR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C58FA4A-AB07-334F-9A6F-E84221525A67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2225367" y="3835359"/>
              <a:ext cx="676761" cy="3423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81A412E8-E911-5F40-B91C-B2F1FE9AECA1}"/>
                </a:ext>
              </a:extLst>
            </p:cNvPr>
            <p:cNvSpPr/>
            <p:nvPr/>
          </p:nvSpPr>
          <p:spPr>
            <a:xfrm rot="16200000">
              <a:off x="2572545" y="3849702"/>
              <a:ext cx="659165" cy="673376"/>
            </a:xfrm>
            <a:prstGeom prst="arc">
              <a:avLst>
                <a:gd name="adj1" fmla="val 16259030"/>
                <a:gd name="adj2" fmla="val 17891172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819A32B-F07F-7A48-8C41-B7A2A3C370CB}"/>
                </a:ext>
              </a:extLst>
            </p:cNvPr>
            <p:cNvSpPr/>
            <p:nvPr/>
          </p:nvSpPr>
          <p:spPr>
            <a:xfrm>
              <a:off x="2196733" y="4177719"/>
              <a:ext cx="1410789" cy="220575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8E29B9-04CC-D04D-9FBD-F4AFD2957E03}"/>
                </a:ext>
              </a:extLst>
            </p:cNvPr>
            <p:cNvSpPr txBox="1"/>
            <p:nvPr/>
          </p:nvSpPr>
          <p:spPr>
            <a:xfrm>
              <a:off x="2145855" y="3484792"/>
              <a:ext cx="3619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i="1" dirty="0"/>
                <a:t>B</a:t>
              </a:r>
              <a:endParaRPr lang="en-US" sz="2000" b="1" dirty="0"/>
            </a:p>
          </p:txBody>
        </p:sp>
      </p:grpSp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144CFEA5-E51F-B144-89C7-EEBBDCE6E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137" y="1658760"/>
            <a:ext cx="3034486" cy="2420285"/>
          </a:xfrm>
          <a:prstGeom prst="rect">
            <a:avLst/>
          </a:prstGeom>
        </p:spPr>
      </p:pic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B54EB46F-3E20-FA48-B497-C8335CFC43A3}"/>
              </a:ext>
            </a:extLst>
          </p:cNvPr>
          <p:cNvSpPr txBox="1">
            <a:spLocks/>
          </p:cNvSpPr>
          <p:nvPr/>
        </p:nvSpPr>
        <p:spPr bwMode="auto">
          <a:xfrm>
            <a:off x="3723716" y="4245938"/>
            <a:ext cx="5293062" cy="6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venir Heavy" panose="02000503020000020003" pitchFamily="2" charset="0"/>
              </a:rPr>
              <a:t>Sheath potential (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Avenir Heavy" panose="02000503020000020003" pitchFamily="2" charset="0"/>
              </a:rPr>
              <a:t>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venir Heavy" panose="02000503020000020003" pitchFamily="2" charset="0"/>
              </a:rPr>
              <a:t>-field) affects the ion trajectory</a:t>
            </a:r>
          </a:p>
        </p:txBody>
      </p:sp>
      <p:pic>
        <p:nvPicPr>
          <p:cNvPr id="38" name="Picture 10" descr="D3D_logo_Revised.tif">
            <a:extLst>
              <a:ext uri="{FF2B5EF4-FFF2-40B4-BE49-F238E27FC236}">
                <a16:creationId xmlns:a16="http://schemas.microsoft.com/office/drawing/2014/main" id="{5AF633A5-3B19-F94B-B324-81290180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817" y="76312"/>
            <a:ext cx="1025309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85B925-8977-6CE2-54F2-5D23C1547A6E}"/>
              </a:ext>
            </a:extLst>
          </p:cNvPr>
          <p:cNvSpPr txBox="1"/>
          <p:nvPr/>
        </p:nvSpPr>
        <p:spPr>
          <a:xfrm>
            <a:off x="2707780" y="3314949"/>
            <a:ext cx="20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Plasma parameters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Ion velocity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6B9782-5550-82CC-2351-2C558D9C5506}"/>
              </a:ext>
            </a:extLst>
          </p:cNvPr>
          <p:cNvCxnSpPr/>
          <p:nvPr/>
        </p:nvCxnSpPr>
        <p:spPr>
          <a:xfrm>
            <a:off x="4579888" y="3583586"/>
            <a:ext cx="253370" cy="858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27F338D-CADA-0927-A08A-6E3D60B4A496}"/>
              </a:ext>
            </a:extLst>
          </p:cNvPr>
          <p:cNvSpPr txBox="1"/>
          <p:nvPr/>
        </p:nvSpPr>
        <p:spPr>
          <a:xfrm>
            <a:off x="3040289" y="3077114"/>
            <a:ext cx="201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>
                <a:solidFill>
                  <a:srgbClr val="0432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Measured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405BB2-BC84-6358-503C-C1AC4F378CF1}"/>
              </a:ext>
            </a:extLst>
          </p:cNvPr>
          <p:cNvSpPr txBox="1"/>
          <p:nvPr/>
        </p:nvSpPr>
        <p:spPr>
          <a:xfrm>
            <a:off x="7925055" y="2041003"/>
            <a:ext cx="102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Incident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ion angle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0A7B72-B89E-A04D-9D97-36BC67CFE9E1}"/>
              </a:ext>
            </a:extLst>
          </p:cNvPr>
          <p:cNvSpPr txBox="1"/>
          <p:nvPr/>
        </p:nvSpPr>
        <p:spPr>
          <a:xfrm>
            <a:off x="7854359" y="1752454"/>
            <a:ext cx="201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>
                <a:solidFill>
                  <a:srgbClr val="0432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Measured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A9674CA-D9F3-832A-85C6-3C465D910D87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7749623" y="2333391"/>
            <a:ext cx="175432" cy="722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D276EE77-1FC9-8DD5-559A-D522602F03E8}"/>
              </a:ext>
            </a:extLst>
          </p:cNvPr>
          <p:cNvSpPr txBox="1">
            <a:spLocks/>
          </p:cNvSpPr>
          <p:nvPr/>
        </p:nvSpPr>
        <p:spPr bwMode="auto">
          <a:xfrm>
            <a:off x="3543253" y="726269"/>
            <a:ext cx="5484966" cy="61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687" indent="-285750"/>
            <a:r>
              <a:rPr lang="en-US" sz="1600" b="0" dirty="0">
                <a:latin typeface="Century Gothic" panose="020B0502020202020204" pitchFamily="34" charset="0"/>
              </a:rPr>
              <a:t>When </a:t>
            </a:r>
            <a:r>
              <a:rPr lang="el-GR" sz="1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α</a:t>
            </a:r>
            <a:r>
              <a:rPr lang="en-US" sz="1600" dirty="0">
                <a:latin typeface="Century Gothic" panose="020B0502020202020204" pitchFamily="34" charset="0"/>
              </a:rPr>
              <a:t> &lt; 5º</a:t>
            </a:r>
            <a:r>
              <a:rPr lang="en-US" sz="1600" b="0" dirty="0">
                <a:latin typeface="Century Gothic" panose="020B0502020202020204" pitchFamily="34" charset="0"/>
              </a:rPr>
              <a:t>, </a:t>
            </a:r>
            <a:r>
              <a:rPr lang="en-US" sz="1600" dirty="0">
                <a:latin typeface="Century Gothic" panose="020B0502020202020204" pitchFamily="34" charset="0"/>
              </a:rPr>
              <a:t>wide electric sheath</a:t>
            </a:r>
            <a:r>
              <a:rPr lang="en-US" sz="1600" b="0" dirty="0">
                <a:latin typeface="Century Gothic" panose="020B0502020202020204" pitchFamily="34" charset="0"/>
              </a:rPr>
              <a:t>, magnetic pre-sheath (</a:t>
            </a:r>
            <a:r>
              <a:rPr lang="en-US" sz="1600" dirty="0">
                <a:latin typeface="Century Gothic" panose="020B0502020202020204" pitchFamily="34" charset="0"/>
              </a:rPr>
              <a:t>MPS</a:t>
            </a:r>
            <a:r>
              <a:rPr lang="en-US" sz="1600" b="0" dirty="0">
                <a:latin typeface="Century Gothic" panose="020B0502020202020204" pitchFamily="34" charset="0"/>
              </a:rPr>
              <a:t>) or </a:t>
            </a:r>
            <a:r>
              <a:rPr lang="en-US" sz="1600" b="0" dirty="0" err="1">
                <a:latin typeface="Century Gothic" panose="020B0502020202020204" pitchFamily="34" charset="0"/>
              </a:rPr>
              <a:t>Chodura</a:t>
            </a:r>
            <a:r>
              <a:rPr lang="en-US" sz="1600" b="0" dirty="0">
                <a:latin typeface="Century Gothic" panose="020B0502020202020204" pitchFamily="34" charset="0"/>
              </a:rPr>
              <a:t> sheath : </a:t>
            </a:r>
            <a:r>
              <a:rPr lang="en-US" sz="1600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600" baseline="-250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MPS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~ </a:t>
            </a:r>
            <a:r>
              <a:rPr lang="en-US" sz="1600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×</a:t>
            </a:r>
            <a:r>
              <a:rPr lang="el-GR" sz="1600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ρ</a:t>
            </a:r>
            <a:r>
              <a:rPr lang="en-US" sz="1600" baseline="-25000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</a:t>
            </a:r>
            <a:endParaRPr lang="en-US" sz="1600" baseline="-25000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93687" indent="-285750"/>
            <a:r>
              <a:rPr lang="en-US" sz="1600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600" baseline="-250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MPS</a:t>
            </a:r>
            <a:r>
              <a:rPr lang="en-US" sz="1600" b="0" dirty="0">
                <a:latin typeface="Century Gothic" panose="020B0502020202020204" pitchFamily="34" charset="0"/>
              </a:rPr>
              <a:t> is an input parameter of PMI codes: ERO </a:t>
            </a:r>
            <a:r>
              <a:rPr lang="en-US" sz="1600" b="0" dirty="0" err="1">
                <a:latin typeface="Century Gothic" panose="020B0502020202020204" pitchFamily="34" charset="0"/>
              </a:rPr>
              <a:t>etc</a:t>
            </a:r>
            <a:endParaRPr lang="en-US" sz="1600" b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36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34D374BC-CD3A-1449-B60E-42778C6523F0}"/>
              </a:ext>
            </a:extLst>
          </p:cNvPr>
          <p:cNvSpPr txBox="1">
            <a:spLocks/>
          </p:cNvSpPr>
          <p:nvPr/>
        </p:nvSpPr>
        <p:spPr>
          <a:xfrm>
            <a:off x="190500" y="0"/>
            <a:ext cx="6887936" cy="74295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Georgia" panose="02040502050405020303" pitchFamily="18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2"/>
                </a:solidFill>
                <a:latin typeface="Avenir Heavy" panose="02000503020000020003" pitchFamily="2" charset="0"/>
              </a:rPr>
              <a:t>’Reverse engineering’ of sheath potential (length) from the measured ion incident angle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3499DB-9C0E-004F-A0A3-E41F73904D23}"/>
              </a:ext>
            </a:extLst>
          </p:cNvPr>
          <p:cNvGrpSpPr/>
          <p:nvPr/>
        </p:nvGrpSpPr>
        <p:grpSpPr>
          <a:xfrm>
            <a:off x="1211119" y="745258"/>
            <a:ext cx="1461667" cy="1031180"/>
            <a:chOff x="2145855" y="3484792"/>
            <a:chExt cx="1461667" cy="10311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D072A3-0F88-274A-B870-F76A179CEA0A}"/>
                </a:ext>
              </a:extLst>
            </p:cNvPr>
            <p:cNvSpPr txBox="1"/>
            <p:nvPr/>
          </p:nvSpPr>
          <p:spPr>
            <a:xfrm>
              <a:off x="2168737" y="3752478"/>
              <a:ext cx="373820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l-GR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C58FA4A-AB07-334F-9A6F-E84221525A67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2225367" y="3835359"/>
              <a:ext cx="676761" cy="3423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81A412E8-E911-5F40-B91C-B2F1FE9AECA1}"/>
                </a:ext>
              </a:extLst>
            </p:cNvPr>
            <p:cNvSpPr/>
            <p:nvPr/>
          </p:nvSpPr>
          <p:spPr>
            <a:xfrm rot="16200000">
              <a:off x="2572545" y="3849702"/>
              <a:ext cx="659165" cy="673376"/>
            </a:xfrm>
            <a:prstGeom prst="arc">
              <a:avLst>
                <a:gd name="adj1" fmla="val 16259030"/>
                <a:gd name="adj2" fmla="val 17891172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819A32B-F07F-7A48-8C41-B7A2A3C370CB}"/>
                </a:ext>
              </a:extLst>
            </p:cNvPr>
            <p:cNvSpPr/>
            <p:nvPr/>
          </p:nvSpPr>
          <p:spPr>
            <a:xfrm>
              <a:off x="2196733" y="4177719"/>
              <a:ext cx="1410789" cy="220575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8E29B9-04CC-D04D-9FBD-F4AFD2957E03}"/>
                </a:ext>
              </a:extLst>
            </p:cNvPr>
            <p:cNvSpPr txBox="1"/>
            <p:nvPr/>
          </p:nvSpPr>
          <p:spPr>
            <a:xfrm>
              <a:off x="2145855" y="3484792"/>
              <a:ext cx="3619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i="1" dirty="0"/>
                <a:t>B</a:t>
              </a:r>
              <a:endParaRPr lang="en-US" sz="2000" b="1" dirty="0"/>
            </a:p>
          </p:txBody>
        </p:sp>
      </p:grpSp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144CFEA5-E51F-B144-89C7-EEBBDCE6E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137" y="1658760"/>
            <a:ext cx="3034486" cy="2420285"/>
          </a:xfrm>
          <a:prstGeom prst="rect">
            <a:avLst/>
          </a:prstGeom>
        </p:spPr>
      </p:pic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B54EB46F-3E20-FA48-B497-C8335CFC43A3}"/>
              </a:ext>
            </a:extLst>
          </p:cNvPr>
          <p:cNvSpPr txBox="1">
            <a:spLocks/>
          </p:cNvSpPr>
          <p:nvPr/>
        </p:nvSpPr>
        <p:spPr bwMode="auto">
          <a:xfrm>
            <a:off x="3723716" y="4245938"/>
            <a:ext cx="5293062" cy="6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venir Heavy" panose="02000503020000020003" pitchFamily="2" charset="0"/>
              </a:rPr>
              <a:t>Sheath potential (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Avenir Heavy" panose="02000503020000020003" pitchFamily="2" charset="0"/>
              </a:rPr>
              <a:t>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venir Heavy" panose="02000503020000020003" pitchFamily="2" charset="0"/>
              </a:rPr>
              <a:t>-field) affects the ion trajectory</a:t>
            </a:r>
          </a:p>
        </p:txBody>
      </p:sp>
      <p:pic>
        <p:nvPicPr>
          <p:cNvPr id="38" name="Picture 10" descr="D3D_logo_Revised.tif">
            <a:extLst>
              <a:ext uri="{FF2B5EF4-FFF2-40B4-BE49-F238E27FC236}">
                <a16:creationId xmlns:a16="http://schemas.microsoft.com/office/drawing/2014/main" id="{5AF633A5-3B19-F94B-B324-81290180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817" y="76312"/>
            <a:ext cx="1025309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85B925-8977-6CE2-54F2-5D23C1547A6E}"/>
              </a:ext>
            </a:extLst>
          </p:cNvPr>
          <p:cNvSpPr txBox="1"/>
          <p:nvPr/>
        </p:nvSpPr>
        <p:spPr>
          <a:xfrm>
            <a:off x="2707780" y="3314949"/>
            <a:ext cx="20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Plasma parameters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Ion velocity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6B9782-5550-82CC-2351-2C558D9C5506}"/>
              </a:ext>
            </a:extLst>
          </p:cNvPr>
          <p:cNvCxnSpPr/>
          <p:nvPr/>
        </p:nvCxnSpPr>
        <p:spPr>
          <a:xfrm>
            <a:off x="4579888" y="3583586"/>
            <a:ext cx="253370" cy="858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27F338D-CADA-0927-A08A-6E3D60B4A496}"/>
              </a:ext>
            </a:extLst>
          </p:cNvPr>
          <p:cNvSpPr txBox="1"/>
          <p:nvPr/>
        </p:nvSpPr>
        <p:spPr>
          <a:xfrm>
            <a:off x="3040289" y="3077114"/>
            <a:ext cx="201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>
                <a:solidFill>
                  <a:srgbClr val="0432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Measured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405BB2-BC84-6358-503C-C1AC4F378CF1}"/>
              </a:ext>
            </a:extLst>
          </p:cNvPr>
          <p:cNvSpPr txBox="1"/>
          <p:nvPr/>
        </p:nvSpPr>
        <p:spPr>
          <a:xfrm>
            <a:off x="7925055" y="2041003"/>
            <a:ext cx="102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Incident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ion angle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0A7B72-B89E-A04D-9D97-36BC67CFE9E1}"/>
              </a:ext>
            </a:extLst>
          </p:cNvPr>
          <p:cNvSpPr txBox="1"/>
          <p:nvPr/>
        </p:nvSpPr>
        <p:spPr>
          <a:xfrm>
            <a:off x="7854359" y="1752454"/>
            <a:ext cx="201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>
                <a:solidFill>
                  <a:srgbClr val="0432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Measured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A9674CA-D9F3-832A-85C6-3C465D910D87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7749623" y="2333391"/>
            <a:ext cx="175432" cy="722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96CAADB-2901-4677-D46F-0C52A7BB6972}"/>
              </a:ext>
            </a:extLst>
          </p:cNvPr>
          <p:cNvSpPr/>
          <p:nvPr/>
        </p:nvSpPr>
        <p:spPr>
          <a:xfrm>
            <a:off x="5499252" y="3421899"/>
            <a:ext cx="474818" cy="28320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AF5937-8D8E-CA87-469A-1EB041B8C747}"/>
              </a:ext>
            </a:extLst>
          </p:cNvPr>
          <p:cNvCxnSpPr>
            <a:cxnSpLocks/>
          </p:cNvCxnSpPr>
          <p:nvPr/>
        </p:nvCxnSpPr>
        <p:spPr>
          <a:xfrm>
            <a:off x="5997873" y="3569733"/>
            <a:ext cx="575982" cy="11161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E0B8CEE-C0FB-6633-D193-7C648019C38E}"/>
              </a:ext>
            </a:extLst>
          </p:cNvPr>
          <p:cNvSpPr txBox="1"/>
          <p:nvPr/>
        </p:nvSpPr>
        <p:spPr>
          <a:xfrm>
            <a:off x="6573511" y="3592243"/>
            <a:ext cx="1842106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i="1" dirty="0">
                <a:solidFill>
                  <a:schemeClr val="bg1"/>
                </a:solidFill>
                <a:latin typeface="Avenir Book" panose="02000503020000020003" pitchFamily="2" charset="0"/>
                <a:ea typeface="Roboto" panose="02000000000000000000" pitchFamily="2" charset="0"/>
                <a:cs typeface="Arial" panose="020B0604020202020204" pitchFamily="34" charset="0"/>
              </a:rPr>
              <a:t>k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ea typeface="Roboto" panose="02000000000000000000" pitchFamily="2" charset="0"/>
                <a:cs typeface="Arial" panose="020B0604020202020204" pitchFamily="34" charset="0"/>
              </a:rPr>
              <a:t>: Free parameter</a:t>
            </a:r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D276EE77-1FC9-8DD5-559A-D522602F03E8}"/>
              </a:ext>
            </a:extLst>
          </p:cNvPr>
          <p:cNvSpPr txBox="1">
            <a:spLocks/>
          </p:cNvSpPr>
          <p:nvPr/>
        </p:nvSpPr>
        <p:spPr bwMode="auto">
          <a:xfrm>
            <a:off x="3543253" y="726269"/>
            <a:ext cx="5484966" cy="61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687" indent="-285750"/>
            <a:r>
              <a:rPr lang="en-US" sz="1600" b="0" dirty="0">
                <a:latin typeface="Century Gothic" panose="020B0502020202020204" pitchFamily="34" charset="0"/>
              </a:rPr>
              <a:t>When </a:t>
            </a:r>
            <a:r>
              <a:rPr lang="el-GR" sz="1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α</a:t>
            </a:r>
            <a:r>
              <a:rPr lang="en-US" sz="1600" dirty="0">
                <a:latin typeface="Century Gothic" panose="020B0502020202020204" pitchFamily="34" charset="0"/>
              </a:rPr>
              <a:t> &lt; 5º</a:t>
            </a:r>
            <a:r>
              <a:rPr lang="en-US" sz="1600" b="0" dirty="0">
                <a:latin typeface="Century Gothic" panose="020B0502020202020204" pitchFamily="34" charset="0"/>
              </a:rPr>
              <a:t>, </a:t>
            </a:r>
            <a:r>
              <a:rPr lang="en-US" sz="1600" dirty="0">
                <a:latin typeface="Century Gothic" panose="020B0502020202020204" pitchFamily="34" charset="0"/>
              </a:rPr>
              <a:t>wide electric sheath</a:t>
            </a:r>
            <a:r>
              <a:rPr lang="en-US" sz="1600" b="0" dirty="0">
                <a:latin typeface="Century Gothic" panose="020B0502020202020204" pitchFamily="34" charset="0"/>
              </a:rPr>
              <a:t>, magnetic pre-sheath (</a:t>
            </a:r>
            <a:r>
              <a:rPr lang="en-US" sz="1600" dirty="0">
                <a:latin typeface="Century Gothic" panose="020B0502020202020204" pitchFamily="34" charset="0"/>
              </a:rPr>
              <a:t>MPS</a:t>
            </a:r>
            <a:r>
              <a:rPr lang="en-US" sz="1600" b="0" dirty="0">
                <a:latin typeface="Century Gothic" panose="020B0502020202020204" pitchFamily="34" charset="0"/>
              </a:rPr>
              <a:t>) or </a:t>
            </a:r>
            <a:r>
              <a:rPr lang="en-US" sz="1600" b="0" dirty="0" err="1">
                <a:latin typeface="Century Gothic" panose="020B0502020202020204" pitchFamily="34" charset="0"/>
              </a:rPr>
              <a:t>Chodura</a:t>
            </a:r>
            <a:r>
              <a:rPr lang="en-US" sz="1600" b="0" dirty="0">
                <a:latin typeface="Century Gothic" panose="020B0502020202020204" pitchFamily="34" charset="0"/>
              </a:rPr>
              <a:t> sheath : </a:t>
            </a:r>
            <a:r>
              <a:rPr lang="en-US" sz="1600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600" baseline="-250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MPS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~ </a:t>
            </a:r>
            <a:r>
              <a:rPr lang="en-US" sz="1600" i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×</a:t>
            </a:r>
            <a:r>
              <a:rPr lang="el-GR" sz="1600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ρ</a:t>
            </a:r>
            <a:r>
              <a:rPr lang="en-US" sz="1600" baseline="-25000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</a:t>
            </a:r>
            <a:endParaRPr lang="en-US" sz="1600" baseline="-25000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93687" indent="-285750"/>
            <a:r>
              <a:rPr lang="en-US" sz="1600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600" baseline="-250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MPS</a:t>
            </a:r>
            <a:r>
              <a:rPr lang="en-US" sz="1600" b="0" dirty="0">
                <a:latin typeface="Century Gothic" panose="020B0502020202020204" pitchFamily="34" charset="0"/>
              </a:rPr>
              <a:t> is an input parameter of PMI codes: ERO </a:t>
            </a:r>
            <a:r>
              <a:rPr lang="en-US" sz="1600" b="0" dirty="0" err="1">
                <a:latin typeface="Century Gothic" panose="020B0502020202020204" pitchFamily="34" charset="0"/>
              </a:rPr>
              <a:t>etc</a:t>
            </a:r>
            <a:endParaRPr lang="en-US" sz="1600" b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65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34D374BC-CD3A-1449-B60E-42778C6523F0}"/>
              </a:ext>
            </a:extLst>
          </p:cNvPr>
          <p:cNvSpPr txBox="1">
            <a:spLocks/>
          </p:cNvSpPr>
          <p:nvPr/>
        </p:nvSpPr>
        <p:spPr>
          <a:xfrm>
            <a:off x="190500" y="0"/>
            <a:ext cx="6798130" cy="74295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Georgia" panose="02040502050405020303" pitchFamily="18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2"/>
                </a:solidFill>
                <a:latin typeface="Avenir Heavy" panose="02000503020000020003" pitchFamily="2" charset="0"/>
              </a:rPr>
              <a:t>’Reverse engineering’ of sheath potential (length) from the measured ion incident angle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3499DB-9C0E-004F-A0A3-E41F73904D23}"/>
              </a:ext>
            </a:extLst>
          </p:cNvPr>
          <p:cNvGrpSpPr/>
          <p:nvPr/>
        </p:nvGrpSpPr>
        <p:grpSpPr>
          <a:xfrm>
            <a:off x="1211119" y="745258"/>
            <a:ext cx="1461667" cy="1031180"/>
            <a:chOff x="2145855" y="3484792"/>
            <a:chExt cx="1461667" cy="10311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D072A3-0F88-274A-B870-F76A179CEA0A}"/>
                </a:ext>
              </a:extLst>
            </p:cNvPr>
            <p:cNvSpPr txBox="1"/>
            <p:nvPr/>
          </p:nvSpPr>
          <p:spPr>
            <a:xfrm>
              <a:off x="2168737" y="3752478"/>
              <a:ext cx="373820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l-GR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C58FA4A-AB07-334F-9A6F-E84221525A67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2225367" y="3835359"/>
              <a:ext cx="676761" cy="3423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81A412E8-E911-5F40-B91C-B2F1FE9AECA1}"/>
                </a:ext>
              </a:extLst>
            </p:cNvPr>
            <p:cNvSpPr/>
            <p:nvPr/>
          </p:nvSpPr>
          <p:spPr>
            <a:xfrm rot="16200000">
              <a:off x="2572545" y="3849702"/>
              <a:ext cx="659165" cy="673376"/>
            </a:xfrm>
            <a:prstGeom prst="arc">
              <a:avLst>
                <a:gd name="adj1" fmla="val 16259030"/>
                <a:gd name="adj2" fmla="val 17891172"/>
              </a:avLst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819A32B-F07F-7A48-8C41-B7A2A3C370CB}"/>
                </a:ext>
              </a:extLst>
            </p:cNvPr>
            <p:cNvSpPr/>
            <p:nvPr/>
          </p:nvSpPr>
          <p:spPr>
            <a:xfrm>
              <a:off x="2196733" y="4177719"/>
              <a:ext cx="1410789" cy="220575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8E29B9-04CC-D04D-9FBD-F4AFD2957E03}"/>
                </a:ext>
              </a:extLst>
            </p:cNvPr>
            <p:cNvSpPr txBox="1"/>
            <p:nvPr/>
          </p:nvSpPr>
          <p:spPr>
            <a:xfrm>
              <a:off x="2145855" y="3484792"/>
              <a:ext cx="3619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i="1" dirty="0"/>
                <a:t>B</a:t>
              </a:r>
              <a:endParaRPr lang="en-US" sz="2000" b="1" dirty="0"/>
            </a:p>
          </p:txBody>
        </p:sp>
      </p:grp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C89B516-9A21-4146-BF67-368CF09CD833}"/>
              </a:ext>
            </a:extLst>
          </p:cNvPr>
          <p:cNvSpPr txBox="1">
            <a:spLocks/>
          </p:cNvSpPr>
          <p:nvPr/>
        </p:nvSpPr>
        <p:spPr bwMode="auto">
          <a:xfrm>
            <a:off x="3543253" y="726269"/>
            <a:ext cx="5484966" cy="61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687" indent="-285750"/>
            <a:r>
              <a:rPr lang="en-US" sz="1600" b="0" dirty="0">
                <a:latin typeface="Century Gothic" panose="020B0502020202020204" pitchFamily="34" charset="0"/>
              </a:rPr>
              <a:t>When </a:t>
            </a:r>
            <a:r>
              <a:rPr lang="el-GR" sz="1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α</a:t>
            </a:r>
            <a:r>
              <a:rPr lang="en-US" sz="1600" dirty="0">
                <a:latin typeface="Century Gothic" panose="020B0502020202020204" pitchFamily="34" charset="0"/>
              </a:rPr>
              <a:t> &lt; 5º</a:t>
            </a:r>
            <a:r>
              <a:rPr lang="en-US" sz="1600" b="0" dirty="0">
                <a:latin typeface="Century Gothic" panose="020B0502020202020204" pitchFamily="34" charset="0"/>
              </a:rPr>
              <a:t>, </a:t>
            </a:r>
            <a:r>
              <a:rPr lang="en-US" sz="1600" dirty="0">
                <a:latin typeface="Century Gothic" panose="020B0502020202020204" pitchFamily="34" charset="0"/>
              </a:rPr>
              <a:t>wide electric sheath</a:t>
            </a:r>
            <a:r>
              <a:rPr lang="en-US" sz="1600" b="0" dirty="0">
                <a:latin typeface="Century Gothic" panose="020B0502020202020204" pitchFamily="34" charset="0"/>
              </a:rPr>
              <a:t>, magnetic pre-sheath (</a:t>
            </a:r>
            <a:r>
              <a:rPr lang="en-US" sz="1600" dirty="0">
                <a:latin typeface="Century Gothic" panose="020B0502020202020204" pitchFamily="34" charset="0"/>
              </a:rPr>
              <a:t>MPS</a:t>
            </a:r>
            <a:r>
              <a:rPr lang="en-US" sz="1600" b="0" dirty="0">
                <a:latin typeface="Century Gothic" panose="020B0502020202020204" pitchFamily="34" charset="0"/>
              </a:rPr>
              <a:t>) or </a:t>
            </a:r>
            <a:r>
              <a:rPr lang="en-US" sz="1600" b="0" dirty="0" err="1">
                <a:latin typeface="Century Gothic" panose="020B0502020202020204" pitchFamily="34" charset="0"/>
              </a:rPr>
              <a:t>Chodura</a:t>
            </a:r>
            <a:r>
              <a:rPr lang="en-US" sz="1600" b="0" dirty="0">
                <a:latin typeface="Century Gothic" panose="020B0502020202020204" pitchFamily="34" charset="0"/>
              </a:rPr>
              <a:t> sheath : </a:t>
            </a:r>
            <a:r>
              <a:rPr lang="en-US" sz="1600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600" baseline="-250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MPS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~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×</a:t>
            </a:r>
            <a:r>
              <a:rPr lang="el-GR" sz="1600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ρ</a:t>
            </a:r>
            <a:r>
              <a:rPr lang="en-US" sz="1600" baseline="-25000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</a:t>
            </a:r>
            <a:endParaRPr lang="en-US" sz="1600" baseline="-25000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93687" indent="-285750"/>
            <a:r>
              <a:rPr lang="en-US" sz="1600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600" baseline="-250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MPS</a:t>
            </a:r>
            <a:r>
              <a:rPr lang="en-US" sz="1600" b="0" dirty="0">
                <a:latin typeface="Century Gothic" panose="020B0502020202020204" pitchFamily="34" charset="0"/>
              </a:rPr>
              <a:t> is an input parameter of PMI codes: ERO </a:t>
            </a:r>
            <a:r>
              <a:rPr lang="en-US" sz="1600" b="0" dirty="0" err="1">
                <a:latin typeface="Century Gothic" panose="020B0502020202020204" pitchFamily="34" charset="0"/>
              </a:rPr>
              <a:t>etc</a:t>
            </a:r>
            <a:endParaRPr lang="en-US" sz="1600" b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144CFEA5-E51F-B144-89C7-EEBBDCE6E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137" y="1658760"/>
            <a:ext cx="3034486" cy="2420285"/>
          </a:xfrm>
          <a:prstGeom prst="rect">
            <a:avLst/>
          </a:prstGeom>
        </p:spPr>
      </p:pic>
      <p:pic>
        <p:nvPicPr>
          <p:cNvPr id="38" name="Picture 10" descr="D3D_logo_Revised.tif">
            <a:extLst>
              <a:ext uri="{FF2B5EF4-FFF2-40B4-BE49-F238E27FC236}">
                <a16:creationId xmlns:a16="http://schemas.microsoft.com/office/drawing/2014/main" id="{5AF633A5-3B19-F94B-B324-81290180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817" y="76312"/>
            <a:ext cx="1025309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96CAADB-2901-4677-D46F-0C52A7BB6972}"/>
              </a:ext>
            </a:extLst>
          </p:cNvPr>
          <p:cNvSpPr/>
          <p:nvPr/>
        </p:nvSpPr>
        <p:spPr>
          <a:xfrm>
            <a:off x="5499252" y="3421899"/>
            <a:ext cx="474818" cy="28320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AF5937-8D8E-CA87-469A-1EB041B8C747}"/>
              </a:ext>
            </a:extLst>
          </p:cNvPr>
          <p:cNvCxnSpPr>
            <a:cxnSpLocks/>
          </p:cNvCxnSpPr>
          <p:nvPr/>
        </p:nvCxnSpPr>
        <p:spPr>
          <a:xfrm>
            <a:off x="5997873" y="3569733"/>
            <a:ext cx="575982" cy="11161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 descr="A picture containing text, laser&#10;&#10;Description automatically generated">
            <a:extLst>
              <a:ext uri="{FF2B5EF4-FFF2-40B4-BE49-F238E27FC236}">
                <a16:creationId xmlns:a16="http://schemas.microsoft.com/office/drawing/2014/main" id="{6639FD0A-4435-E12D-322B-F424FCAF4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0" y="1716813"/>
            <a:ext cx="3907099" cy="2562148"/>
          </a:xfrm>
          <a:prstGeom prst="rect">
            <a:avLst/>
          </a:prstGeom>
        </p:spPr>
      </p:pic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BE65F293-8ACF-C8E7-91FB-CF64BEE402E6}"/>
              </a:ext>
            </a:extLst>
          </p:cNvPr>
          <p:cNvSpPr txBox="1">
            <a:spLocks/>
          </p:cNvSpPr>
          <p:nvPr/>
        </p:nvSpPr>
        <p:spPr bwMode="auto">
          <a:xfrm>
            <a:off x="563361" y="4234910"/>
            <a:ext cx="2471986" cy="61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>
              <a:buFont typeface="Arial"/>
              <a:buNone/>
            </a:pPr>
            <a:r>
              <a:rPr lang="en-US" sz="12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Sheath potential profile by </a:t>
            </a:r>
            <a:r>
              <a:rPr lang="en-US" sz="1200" dirty="0">
                <a:solidFill>
                  <a:schemeClr val="accent2"/>
                </a:solidFill>
                <a:latin typeface="Century Gothic" panose="020B0502020202020204" pitchFamily="34" charset="0"/>
              </a:rPr>
              <a:t>kinetic simulation</a:t>
            </a:r>
            <a:endParaRPr lang="en-US" sz="1200" b="0" baseline="30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1D03A8-4463-5B7A-5639-654DB5720B0D}"/>
              </a:ext>
            </a:extLst>
          </p:cNvPr>
          <p:cNvCxnSpPr>
            <a:cxnSpLocks/>
          </p:cNvCxnSpPr>
          <p:nvPr/>
        </p:nvCxnSpPr>
        <p:spPr>
          <a:xfrm flipH="1">
            <a:off x="1459593" y="2735009"/>
            <a:ext cx="3399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583FF42-1455-B643-FC11-A58035C1C193}"/>
              </a:ext>
            </a:extLst>
          </p:cNvPr>
          <p:cNvSpPr txBox="1"/>
          <p:nvPr/>
        </p:nvSpPr>
        <p:spPr>
          <a:xfrm>
            <a:off x="1799354" y="2571750"/>
            <a:ext cx="1460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MPS (No DS)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43639C7-4683-B2CF-063C-FD2DDF61C052}"/>
              </a:ext>
            </a:extLst>
          </p:cNvPr>
          <p:cNvCxnSpPr>
            <a:cxnSpLocks/>
          </p:cNvCxnSpPr>
          <p:nvPr/>
        </p:nvCxnSpPr>
        <p:spPr>
          <a:xfrm>
            <a:off x="881166" y="1981907"/>
            <a:ext cx="1" cy="2057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A993CD5-E35D-B851-8D7E-5614E148730C}"/>
              </a:ext>
            </a:extLst>
          </p:cNvPr>
          <p:cNvSpPr txBox="1"/>
          <p:nvPr/>
        </p:nvSpPr>
        <p:spPr>
          <a:xfrm>
            <a:off x="844148" y="1904740"/>
            <a:ext cx="133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DS boundary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2D3A43-304E-1D48-E32A-F46FDE4184CA}"/>
              </a:ext>
            </a:extLst>
          </p:cNvPr>
          <p:cNvSpPr txBox="1"/>
          <p:nvPr/>
        </p:nvSpPr>
        <p:spPr>
          <a:xfrm>
            <a:off x="2280063" y="1722096"/>
            <a:ext cx="1694726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latin typeface="Century Gothic" panose="020B0502020202020204" pitchFamily="34" charset="0"/>
              </a:rPr>
              <a:t>Coulette</a:t>
            </a:r>
            <a:r>
              <a:rPr lang="en-US" sz="1000" dirty="0">
                <a:latin typeface="Century Gothic" panose="020B0502020202020204" pitchFamily="34" charset="0"/>
              </a:rPr>
              <a:t> PPCF 2016</a:t>
            </a:r>
          </a:p>
          <a:p>
            <a:endParaRPr lang="en-US" sz="1000" b="0" baseline="30000" dirty="0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B5F3F2-150A-26FB-31E7-B07A679DB88B}"/>
              </a:ext>
            </a:extLst>
          </p:cNvPr>
          <p:cNvSpPr txBox="1"/>
          <p:nvPr/>
        </p:nvSpPr>
        <p:spPr>
          <a:xfrm>
            <a:off x="847623" y="3056944"/>
            <a:ext cx="1123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α</a:t>
            </a:r>
            <a:r>
              <a:rPr lang="en-US" b="1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= 2º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C29316-D196-C95D-83A8-DCEA5F753458}"/>
              </a:ext>
            </a:extLst>
          </p:cNvPr>
          <p:cNvSpPr txBox="1"/>
          <p:nvPr/>
        </p:nvSpPr>
        <p:spPr>
          <a:xfrm>
            <a:off x="814033" y="2419713"/>
            <a:ext cx="8238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10º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D3C8C2-4EFC-5A3C-C89A-A14E1DAFE484}"/>
              </a:ext>
            </a:extLst>
          </p:cNvPr>
          <p:cNvSpPr txBox="1"/>
          <p:nvPr/>
        </p:nvSpPr>
        <p:spPr>
          <a:xfrm>
            <a:off x="974100" y="2128727"/>
            <a:ext cx="4854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90º</a:t>
            </a:r>
            <a:endParaRPr lang="en-US" sz="16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69EBB0-32CC-5371-AB33-EEFFE060BD64}"/>
              </a:ext>
            </a:extLst>
          </p:cNvPr>
          <p:cNvSpPr txBox="1"/>
          <p:nvPr/>
        </p:nvSpPr>
        <p:spPr>
          <a:xfrm>
            <a:off x="2099646" y="2836381"/>
            <a:ext cx="1460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52D4E7-8116-7564-DF57-CEC592E47477}"/>
                  </a:ext>
                </a:extLst>
              </p:cNvPr>
              <p:cNvSpPr txBox="1"/>
              <p:nvPr/>
            </p:nvSpPr>
            <p:spPr>
              <a:xfrm>
                <a:off x="1847047" y="3136404"/>
                <a:ext cx="2228577" cy="388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𝑴𝑷𝑺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52D4E7-8116-7564-DF57-CEC592E47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047" y="3136404"/>
                <a:ext cx="2228577" cy="388440"/>
              </a:xfrm>
              <a:prstGeom prst="rect">
                <a:avLst/>
              </a:prstGeom>
              <a:blipFill>
                <a:blip r:embed="rId5"/>
                <a:stretch>
                  <a:fillRect l="-395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3E0BCC1-92C5-5688-CD6D-38CC05BC0235}"/>
              </a:ext>
            </a:extLst>
          </p:cNvPr>
          <p:cNvSpPr txBox="1"/>
          <p:nvPr/>
        </p:nvSpPr>
        <p:spPr>
          <a:xfrm>
            <a:off x="2254298" y="3474958"/>
            <a:ext cx="19036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latin typeface="+mj-lt"/>
              </a:rPr>
              <a:t>Borodkina</a:t>
            </a:r>
            <a:r>
              <a:rPr lang="en-US" sz="900" dirty="0">
                <a:latin typeface="+mj-lt"/>
              </a:rPr>
              <a:t> CPP 2016</a:t>
            </a:r>
            <a:endParaRPr lang="en-US" sz="900" b="0" baseline="30000" dirty="0"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FEE4FA5-0173-9488-8C02-B0743D1929BD}"/>
              </a:ext>
            </a:extLst>
          </p:cNvPr>
          <p:cNvSpPr txBox="1"/>
          <p:nvPr/>
        </p:nvSpPr>
        <p:spPr>
          <a:xfrm>
            <a:off x="6573511" y="3592243"/>
            <a:ext cx="1842106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i="1" dirty="0">
                <a:solidFill>
                  <a:schemeClr val="bg1"/>
                </a:solidFill>
                <a:latin typeface="Avenir Book" panose="02000503020000020003" pitchFamily="2" charset="0"/>
                <a:ea typeface="Roboto" panose="02000000000000000000" pitchFamily="2" charset="0"/>
                <a:cs typeface="Arial" panose="020B0604020202020204" pitchFamily="34" charset="0"/>
              </a:rPr>
              <a:t>k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ea typeface="Roboto" panose="02000000000000000000" pitchFamily="2" charset="0"/>
                <a:cs typeface="Arial" panose="020B0604020202020204" pitchFamily="34" charset="0"/>
              </a:rPr>
              <a:t>: Free parameter</a:t>
            </a:r>
          </a:p>
        </p:txBody>
      </p:sp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A9E48549-FF2A-0AF0-F985-112EACA49867}"/>
              </a:ext>
            </a:extLst>
          </p:cNvPr>
          <p:cNvSpPr txBox="1">
            <a:spLocks/>
          </p:cNvSpPr>
          <p:nvPr/>
        </p:nvSpPr>
        <p:spPr bwMode="auto">
          <a:xfrm>
            <a:off x="3723716" y="4245938"/>
            <a:ext cx="5293062" cy="6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venir Heavy" panose="02000503020000020003" pitchFamily="2" charset="0"/>
              </a:rPr>
              <a:t>Sheath potential (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Avenir Heavy" panose="02000503020000020003" pitchFamily="2" charset="0"/>
              </a:rPr>
              <a:t>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venir Heavy" panose="02000503020000020003" pitchFamily="2" charset="0"/>
              </a:rPr>
              <a:t>-field) affects the ion trajectory</a:t>
            </a:r>
          </a:p>
        </p:txBody>
      </p:sp>
    </p:spTree>
    <p:extLst>
      <p:ext uri="{BB962C8B-B14F-4D97-AF65-F5344CB8AC3E}">
        <p14:creationId xmlns:p14="http://schemas.microsoft.com/office/powerpoint/2010/main" val="408693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F1ECB-4337-AC49-92B6-63AC5FE1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Avenir Black" panose="02000503020000020003" pitchFamily="2" charset="0"/>
              </a:rPr>
              <a:t>Keyword: Shadowing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5A023D4-9D94-D939-A207-A4EBDB386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4676" y="1731738"/>
            <a:ext cx="3798534" cy="24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74B51EB-C91A-4652-AC0D-6722A18BE36C}"/>
              </a:ext>
            </a:extLst>
          </p:cNvPr>
          <p:cNvSpPr txBox="1"/>
          <p:nvPr/>
        </p:nvSpPr>
        <p:spPr>
          <a:xfrm>
            <a:off x="5675169" y="1027291"/>
            <a:ext cx="2467342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Shadowing is useful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14F580-55D5-BA8A-6309-35CC2C67A02C}"/>
              </a:ext>
            </a:extLst>
          </p:cNvPr>
          <p:cNvSpPr txBox="1"/>
          <p:nvPr/>
        </p:nvSpPr>
        <p:spPr>
          <a:xfrm>
            <a:off x="5367798" y="1593949"/>
            <a:ext cx="326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Sundial has measured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time &amp; season</a:t>
            </a: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since 1500 BC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1C6A3EF-E594-DA69-B02E-9D194983350A}"/>
              </a:ext>
            </a:extLst>
          </p:cNvPr>
          <p:cNvSpPr txBox="1"/>
          <p:nvPr/>
        </p:nvSpPr>
        <p:spPr>
          <a:xfrm>
            <a:off x="867781" y="3937081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2076862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F1ECB-4337-AC49-92B6-63AC5FE1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8539482" cy="742950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Avenir Heavy" panose="02000503020000020003" pitchFamily="2" charset="0"/>
              </a:rPr>
              <a:t>Ion trajectories calculated for various sheath lengths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210F11-0B93-1B41-83CD-E771111B7DDD}"/>
              </a:ext>
            </a:extLst>
          </p:cNvPr>
          <p:cNvSpPr txBox="1"/>
          <p:nvPr/>
        </p:nvSpPr>
        <p:spPr>
          <a:xfrm>
            <a:off x="362976" y="821217"/>
            <a:ext cx="358170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Book" panose="02000503020000020003" pitchFamily="2" charset="0"/>
              </a:rPr>
              <a:t>DIII-D attached deuterium L-mode plasma</a:t>
            </a:r>
          </a:p>
          <a:p>
            <a:r>
              <a:rPr lang="en-US" sz="1400" i="1" dirty="0" err="1">
                <a:latin typeface="Avenir Book" panose="02000503020000020003" pitchFamily="2" charset="0"/>
              </a:rPr>
              <a:t>T</a:t>
            </a:r>
            <a:r>
              <a:rPr lang="en-US" sz="1400" baseline="-25000" dirty="0" err="1">
                <a:latin typeface="Avenir Book" panose="02000503020000020003" pitchFamily="2" charset="0"/>
              </a:rPr>
              <a:t>e</a:t>
            </a:r>
            <a:r>
              <a:rPr lang="en-US" sz="1400" dirty="0">
                <a:latin typeface="Avenir Book" panose="02000503020000020003" pitchFamily="2" charset="0"/>
              </a:rPr>
              <a:t> ~ 30 eV, </a:t>
            </a:r>
            <a:r>
              <a:rPr lang="en-US" sz="1400" i="1" dirty="0">
                <a:latin typeface="Avenir Book" panose="02000503020000020003" pitchFamily="2" charset="0"/>
              </a:rPr>
              <a:t>n</a:t>
            </a:r>
            <a:r>
              <a:rPr lang="en-US" sz="1400" baseline="-25000" dirty="0">
                <a:latin typeface="Avenir Book" panose="02000503020000020003" pitchFamily="2" charset="0"/>
              </a:rPr>
              <a:t>e</a:t>
            </a:r>
            <a:r>
              <a:rPr lang="en-US" sz="1400" dirty="0">
                <a:latin typeface="Avenir Book" panose="02000503020000020003" pitchFamily="2" charset="0"/>
              </a:rPr>
              <a:t> ~ 10</a:t>
            </a:r>
            <a:r>
              <a:rPr lang="en-US" sz="1400" baseline="30000" dirty="0">
                <a:latin typeface="Avenir Book" panose="02000503020000020003" pitchFamily="2" charset="0"/>
              </a:rPr>
              <a:t>19</a:t>
            </a:r>
            <a:r>
              <a:rPr lang="en-US" sz="1400" dirty="0">
                <a:latin typeface="Avenir Book" panose="02000503020000020003" pitchFamily="2" charset="0"/>
              </a:rPr>
              <a:t> m</a:t>
            </a:r>
            <a:r>
              <a:rPr lang="en-US" sz="1400" baseline="30000" dirty="0">
                <a:latin typeface="Avenir Book" panose="02000503020000020003" pitchFamily="2" charset="0"/>
              </a:rPr>
              <a:t>-3</a:t>
            </a:r>
            <a:r>
              <a:rPr lang="en-US" sz="1400" dirty="0">
                <a:latin typeface="Avenir Book" panose="02000503020000020003" pitchFamily="2" charset="0"/>
              </a:rPr>
              <a:t>,</a:t>
            </a:r>
            <a:r>
              <a:rPr lang="el-GR" sz="1400" b="0" i="1" dirty="0">
                <a:latin typeface="Avenir Book" panose="02000503020000020003" pitchFamily="2" charset="0"/>
                <a:cs typeface="Times New Roman" panose="02020603050405020304" pitchFamily="18" charset="0"/>
              </a:rPr>
              <a:t> </a:t>
            </a:r>
            <a:r>
              <a:rPr lang="el-GR" sz="1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b="0" i="1" dirty="0">
                <a:latin typeface="Avenir Book" panose="02000503020000020003" pitchFamily="2" charset="0"/>
                <a:cs typeface="Times New Roman" panose="02020603050405020304" pitchFamily="18" charset="0"/>
              </a:rPr>
              <a:t> = </a:t>
            </a:r>
            <a:r>
              <a:rPr lang="en-US" sz="1400" b="0" dirty="0">
                <a:latin typeface="Avenir Book" panose="02000503020000020003" pitchFamily="2" charset="0"/>
                <a:cs typeface="Times New Roman" panose="02020603050405020304" pitchFamily="18" charset="0"/>
              </a:rPr>
              <a:t>1.5</a:t>
            </a:r>
            <a:r>
              <a:rPr lang="en-US" sz="1400" b="0" dirty="0">
                <a:latin typeface="Avenir Book" panose="02000503020000020003" pitchFamily="2" charset="0"/>
              </a:rPr>
              <a:t>º</a:t>
            </a:r>
            <a:endParaRPr lang="en-US" sz="1400" dirty="0">
              <a:latin typeface="Avenir Book" panose="02000503020000020003" pitchFamily="2" charset="0"/>
            </a:endParaRPr>
          </a:p>
        </p:txBody>
      </p:sp>
      <p:pic>
        <p:nvPicPr>
          <p:cNvPr id="68" name="Picture 67" descr="Diagram&#10;&#10;Description automatically generated">
            <a:extLst>
              <a:ext uri="{FF2B5EF4-FFF2-40B4-BE49-F238E27FC236}">
                <a16:creationId xmlns:a16="http://schemas.microsoft.com/office/drawing/2014/main" id="{BA634883-88DF-6F44-BCE4-94332FC54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37" y="1422704"/>
            <a:ext cx="1880967" cy="2706677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23E1BCD-B38B-AE48-BBF8-9C631E194D2E}"/>
              </a:ext>
            </a:extLst>
          </p:cNvPr>
          <p:cNvCxnSpPr>
            <a:cxnSpLocks/>
          </p:cNvCxnSpPr>
          <p:nvPr/>
        </p:nvCxnSpPr>
        <p:spPr>
          <a:xfrm>
            <a:off x="728119" y="3067787"/>
            <a:ext cx="4749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CFEFC4-D8DB-DE42-A53E-A2100920BFA0}"/>
                  </a:ext>
                </a:extLst>
              </p:cNvPr>
              <p:cNvSpPr txBox="1"/>
              <p:nvPr/>
            </p:nvSpPr>
            <p:spPr>
              <a:xfrm>
                <a:off x="253555" y="2814052"/>
                <a:ext cx="5989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1" i="0" baseline="-250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CFEFC4-D8DB-DE42-A53E-A2100920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55" y="2814052"/>
                <a:ext cx="598967" cy="400110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EC1FCD1-9357-B547-8B13-8FA2BAC2B8BD}"/>
              </a:ext>
            </a:extLst>
          </p:cNvPr>
          <p:cNvCxnSpPr>
            <a:cxnSpLocks/>
          </p:cNvCxnSpPr>
          <p:nvPr/>
        </p:nvCxnSpPr>
        <p:spPr>
          <a:xfrm>
            <a:off x="1817009" y="3047335"/>
            <a:ext cx="63979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FE24D4B-E157-924E-BDD2-6DBA9BAAB02D}"/>
              </a:ext>
            </a:extLst>
          </p:cNvPr>
          <p:cNvSpPr txBox="1"/>
          <p:nvPr/>
        </p:nvSpPr>
        <p:spPr>
          <a:xfrm>
            <a:off x="1965795" y="2706984"/>
            <a:ext cx="51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+mj-lt"/>
              </a:rPr>
              <a:t>E</a:t>
            </a:r>
            <a:endParaRPr lang="en-US" sz="1400" b="1" i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32" name="Picture 10" descr="D3D_logo_Revised.tif">
            <a:extLst>
              <a:ext uri="{FF2B5EF4-FFF2-40B4-BE49-F238E27FC236}">
                <a16:creationId xmlns:a16="http://schemas.microsoft.com/office/drawing/2014/main" id="{067BF6B5-A866-0548-AA7C-E4B899D3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817" y="76312"/>
            <a:ext cx="1025309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4FD26A-673C-B689-B3D4-07294F5FF413}"/>
              </a:ext>
            </a:extLst>
          </p:cNvPr>
          <p:cNvCxnSpPr>
            <a:cxnSpLocks/>
          </p:cNvCxnSpPr>
          <p:nvPr/>
        </p:nvCxnSpPr>
        <p:spPr>
          <a:xfrm>
            <a:off x="2280005" y="3311399"/>
            <a:ext cx="575982" cy="11161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25F5E9B-B565-917A-A708-D7419C5B852F}"/>
              </a:ext>
            </a:extLst>
          </p:cNvPr>
          <p:cNvSpPr txBox="1"/>
          <p:nvPr/>
        </p:nvSpPr>
        <p:spPr>
          <a:xfrm>
            <a:off x="2855643" y="3333909"/>
            <a:ext cx="1616475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ea typeface="Roboto" panose="02000000000000000000" pitchFamily="2" charset="0"/>
                <a:cs typeface="Arial" panose="020B0604020202020204" pitchFamily="34" charset="0"/>
              </a:rPr>
              <a:t>Free parameter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51A869-E405-C55A-4499-ED948297B45C}"/>
              </a:ext>
            </a:extLst>
          </p:cNvPr>
          <p:cNvCxnSpPr/>
          <p:nvPr/>
        </p:nvCxnSpPr>
        <p:spPr>
          <a:xfrm>
            <a:off x="525517" y="1433214"/>
            <a:ext cx="0" cy="14781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9AF37A6-25D2-EF11-8082-D35D1761892B}"/>
              </a:ext>
            </a:extLst>
          </p:cNvPr>
          <p:cNvSpPr/>
          <p:nvPr/>
        </p:nvSpPr>
        <p:spPr>
          <a:xfrm>
            <a:off x="1757718" y="3081658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×</a:t>
            </a:r>
            <a:r>
              <a:rPr lang="el-GR" i="1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ρ</a:t>
            </a:r>
            <a:r>
              <a:rPr lang="en-US" baseline="-25000" dirty="0" err="1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i</a:t>
            </a:r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66690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F1ECB-4337-AC49-92B6-63AC5FE1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8539482" cy="742950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Avenir Heavy" panose="02000503020000020003" pitchFamily="2" charset="0"/>
              </a:rPr>
              <a:t>Ion trajectories calculated for various sheath lengths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3" name="Picture 32" descr="Chart&#10;&#10;Description automatically generated">
            <a:extLst>
              <a:ext uri="{FF2B5EF4-FFF2-40B4-BE49-F238E27FC236}">
                <a16:creationId xmlns:a16="http://schemas.microsoft.com/office/drawing/2014/main" id="{446B8FD4-E462-2C4F-9E11-F2B970A595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213" y="1668744"/>
            <a:ext cx="2869962" cy="2042688"/>
          </a:xfrm>
          <a:prstGeom prst="rect">
            <a:avLst/>
          </a:prstGeom>
        </p:spPr>
      </p:pic>
      <p:pic>
        <p:nvPicPr>
          <p:cNvPr id="34" name="Picture 33" descr="Chart, histogram&#10;&#10;Description automatically generated">
            <a:extLst>
              <a:ext uri="{FF2B5EF4-FFF2-40B4-BE49-F238E27FC236}">
                <a16:creationId xmlns:a16="http://schemas.microsoft.com/office/drawing/2014/main" id="{AC8FD902-29DC-364E-A9C2-744BF45C8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39"/>
          <a:stretch/>
        </p:blipFill>
        <p:spPr>
          <a:xfrm>
            <a:off x="6059670" y="1679803"/>
            <a:ext cx="2670312" cy="2027060"/>
          </a:xfrm>
          <a:prstGeom prst="rect">
            <a:avLst/>
          </a:prstGeom>
        </p:spPr>
      </p:pic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69F3A86F-2D51-9E4A-BC57-79B2B3CFB0CA}"/>
              </a:ext>
            </a:extLst>
          </p:cNvPr>
          <p:cNvSpPr txBox="1">
            <a:spLocks/>
          </p:cNvSpPr>
          <p:nvPr/>
        </p:nvSpPr>
        <p:spPr bwMode="auto">
          <a:xfrm>
            <a:off x="4736515" y="977705"/>
            <a:ext cx="3876111" cy="3833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 algn="ctr">
              <a:buNone/>
            </a:pPr>
            <a:r>
              <a:rPr lang="en-US" sz="1800" b="0" dirty="0">
                <a:solidFill>
                  <a:schemeClr val="bg1"/>
                </a:solidFill>
                <a:latin typeface="Avenir Book" panose="02000503020000020003" pitchFamily="2" charset="0"/>
              </a:rPr>
              <a:t>IADs by Equation-of-Motion</a:t>
            </a:r>
            <a:endParaRPr lang="en-US" sz="1600" b="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F6E3220C-0913-E847-833A-37545668F889}"/>
              </a:ext>
            </a:extLst>
          </p:cNvPr>
          <p:cNvSpPr txBox="1">
            <a:spLocks/>
          </p:cNvSpPr>
          <p:nvPr/>
        </p:nvSpPr>
        <p:spPr bwMode="auto">
          <a:xfrm>
            <a:off x="959419" y="4287302"/>
            <a:ext cx="7554191" cy="604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None/>
            </a:pPr>
            <a:r>
              <a:rPr lang="en-US" dirty="0">
                <a:solidFill>
                  <a:schemeClr val="accent5"/>
                </a:solidFill>
                <a:latin typeface="Avenir Book" panose="02000503020000020003" pitchFamily="2" charset="0"/>
              </a:rPr>
              <a:t>First experimental determination of the tokamak sheath length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CEA445-FAC3-EB46-B4B7-31B6F8211605}"/>
              </a:ext>
            </a:extLst>
          </p:cNvPr>
          <p:cNvSpPr txBox="1"/>
          <p:nvPr/>
        </p:nvSpPr>
        <p:spPr>
          <a:xfrm>
            <a:off x="4206380" y="3740148"/>
            <a:ext cx="40790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 Book" panose="02000503020000020003" pitchFamily="2" charset="0"/>
                <a:cs typeface="Times New Roman" panose="02020603050405020304" pitchFamily="18" charset="0"/>
              </a:rPr>
              <a:t>agreed with </a:t>
            </a:r>
            <a:r>
              <a:rPr lang="en-US" sz="1400" b="1" i="1" dirty="0">
                <a:solidFill>
                  <a:srgbClr val="FF0000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k </a:t>
            </a:r>
            <a:r>
              <a:rPr lang="en-US" sz="1400" b="1" dirty="0">
                <a:solidFill>
                  <a:srgbClr val="FF0000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~ 3</a:t>
            </a:r>
            <a:r>
              <a:rPr lang="en-US" sz="1400" dirty="0">
                <a:solidFill>
                  <a:srgbClr val="FF0000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Avenir Book" panose="02000503020000020003" pitchFamily="2" charset="0"/>
                <a:cs typeface="Times New Roman" panose="02020603050405020304" pitchFamily="18" charset="0"/>
              </a:rPr>
              <a:t>of kinetic model prediction</a:t>
            </a:r>
            <a:endParaRPr lang="en-US" sz="1600" baseline="30000" dirty="0">
              <a:latin typeface="Avenir Book" panose="02000503020000020003" pitchFamily="2" charset="0"/>
            </a:endParaRPr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3B6D39BC-063E-1640-93AA-84D541DE1B5C}"/>
              </a:ext>
            </a:extLst>
          </p:cNvPr>
          <p:cNvSpPr txBox="1">
            <a:spLocks/>
          </p:cNvSpPr>
          <p:nvPr/>
        </p:nvSpPr>
        <p:spPr bwMode="auto">
          <a:xfrm>
            <a:off x="3590330" y="1801512"/>
            <a:ext cx="1982036" cy="3833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>
              <a:buNone/>
            </a:pPr>
            <a:r>
              <a:rPr lang="en-US" sz="1600" b="0" dirty="0">
                <a:latin typeface="Century Gothic" panose="020B0502020202020204" pitchFamily="34" charset="0"/>
              </a:rPr>
              <a:t>Polar</a:t>
            </a:r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B1126A64-2247-EB47-BE7A-5B50FD37F084}"/>
              </a:ext>
            </a:extLst>
          </p:cNvPr>
          <p:cNvSpPr txBox="1">
            <a:spLocks/>
          </p:cNvSpPr>
          <p:nvPr/>
        </p:nvSpPr>
        <p:spPr bwMode="auto">
          <a:xfrm>
            <a:off x="6351885" y="1807895"/>
            <a:ext cx="870488" cy="3833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>
              <a:buNone/>
            </a:pPr>
            <a:r>
              <a:rPr lang="en-US" sz="1600" b="0" dirty="0">
                <a:latin typeface="Century Gothic" panose="020B0502020202020204" pitchFamily="34" charset="0"/>
              </a:rPr>
              <a:t>Azim.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B0865F8-77AF-B94A-B0B5-8D2082D8CE25}"/>
                  </a:ext>
                </a:extLst>
              </p:cNvPr>
              <p:cNvSpPr txBox="1"/>
              <p:nvPr/>
            </p:nvSpPr>
            <p:spPr>
              <a:xfrm>
                <a:off x="6310816" y="1969908"/>
                <a:ext cx="4617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highlight>
                            <a:srgbClr val="00FFFF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</m:oMath>
                  </m:oMathPara>
                </a14:m>
                <a:endParaRPr lang="en-US" dirty="0">
                  <a:highlight>
                    <a:srgbClr val="00FFFF"/>
                  </a:highlight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B0865F8-77AF-B94A-B0B5-8D2082D8C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816" y="1969908"/>
                <a:ext cx="46173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E69563E-DE3B-D741-9AC2-6756DFA3FEBA}"/>
                  </a:ext>
                </a:extLst>
              </p:cNvPr>
              <p:cNvSpPr txBox="1"/>
              <p:nvPr/>
            </p:nvSpPr>
            <p:spPr>
              <a:xfrm>
                <a:off x="3566908" y="1996054"/>
                <a:ext cx="4287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highlight>
                            <a:srgbClr val="00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𝜽</m:t>
                      </m:r>
                    </m:oMath>
                  </m:oMathPara>
                </a14:m>
                <a:endParaRPr lang="en-US" dirty="0">
                  <a:highlight>
                    <a:srgbClr val="00FF00"/>
                  </a:highlight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E69563E-DE3B-D741-9AC2-6756DFA3F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908" y="1996054"/>
                <a:ext cx="4287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86DA71E3-49B4-6148-AC22-2B4EEC26AF27}"/>
              </a:ext>
            </a:extLst>
          </p:cNvPr>
          <p:cNvSpPr txBox="1"/>
          <p:nvPr/>
        </p:nvSpPr>
        <p:spPr>
          <a:xfrm>
            <a:off x="3657447" y="2550106"/>
            <a:ext cx="8210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Century Gothic" panose="020B0502020202020204" pitchFamily="34" charset="0"/>
              </a:rPr>
              <a:t>k</a:t>
            </a:r>
            <a:r>
              <a:rPr lang="en-US" sz="1400" b="1" dirty="0">
                <a:latin typeface="Century Gothic" panose="020B0502020202020204" pitchFamily="34" charset="0"/>
              </a:rPr>
              <a:t> = 0.5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75ADA3-4725-724F-BDDB-BA94B5626378}"/>
              </a:ext>
            </a:extLst>
          </p:cNvPr>
          <p:cNvSpPr txBox="1"/>
          <p:nvPr/>
        </p:nvSpPr>
        <p:spPr>
          <a:xfrm>
            <a:off x="6726623" y="3901347"/>
            <a:ext cx="158208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latin typeface="Avenir Book" panose="02000503020000020003" pitchFamily="2" charset="0"/>
              </a:rPr>
              <a:t>Coulette</a:t>
            </a:r>
            <a:r>
              <a:rPr lang="en-US" sz="900" dirty="0">
                <a:latin typeface="Avenir Book" panose="02000503020000020003" pitchFamily="2" charset="0"/>
              </a:rPr>
              <a:t> PPCF 2016</a:t>
            </a:r>
          </a:p>
          <a:p>
            <a:endParaRPr lang="en-US" sz="900" b="0" baseline="30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499BB7F-29BB-8C42-9D46-0FDB433B6676}"/>
              </a:ext>
            </a:extLst>
          </p:cNvPr>
          <p:cNvSpPr txBox="1"/>
          <p:nvPr/>
        </p:nvSpPr>
        <p:spPr>
          <a:xfrm>
            <a:off x="4353380" y="2204520"/>
            <a:ext cx="305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E54403-A521-6647-B638-B0B7578AB020}"/>
              </a:ext>
            </a:extLst>
          </p:cNvPr>
          <p:cNvSpPr txBox="1"/>
          <p:nvPr/>
        </p:nvSpPr>
        <p:spPr>
          <a:xfrm>
            <a:off x="7019865" y="1942333"/>
            <a:ext cx="305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985003-01E3-4146-BC1B-05E7DBC09936}"/>
              </a:ext>
            </a:extLst>
          </p:cNvPr>
          <p:cNvSpPr txBox="1"/>
          <p:nvPr/>
        </p:nvSpPr>
        <p:spPr>
          <a:xfrm>
            <a:off x="6490343" y="2707416"/>
            <a:ext cx="8210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0.5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290E046-175B-1140-AE4D-F3C674804F39}"/>
              </a:ext>
            </a:extLst>
          </p:cNvPr>
          <p:cNvSpPr txBox="1"/>
          <p:nvPr/>
        </p:nvSpPr>
        <p:spPr>
          <a:xfrm>
            <a:off x="7209310" y="2134279"/>
            <a:ext cx="305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46F9E5E-A940-EA4F-9DE5-2F9E6877158E}"/>
              </a:ext>
            </a:extLst>
          </p:cNvPr>
          <p:cNvSpPr txBox="1"/>
          <p:nvPr/>
        </p:nvSpPr>
        <p:spPr>
          <a:xfrm>
            <a:off x="8144521" y="2599262"/>
            <a:ext cx="305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9CE6B85-D600-1D4B-9258-A90D5F6BA548}"/>
              </a:ext>
            </a:extLst>
          </p:cNvPr>
          <p:cNvSpPr txBox="1"/>
          <p:nvPr/>
        </p:nvSpPr>
        <p:spPr>
          <a:xfrm>
            <a:off x="7600591" y="2258200"/>
            <a:ext cx="7081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= 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3B6615B-B48E-3B46-BF3B-FA1E35D68D0E}"/>
              </a:ext>
            </a:extLst>
          </p:cNvPr>
          <p:cNvCxnSpPr/>
          <p:nvPr/>
        </p:nvCxnSpPr>
        <p:spPr>
          <a:xfrm>
            <a:off x="5400165" y="1604705"/>
            <a:ext cx="0" cy="2135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F6707A-DA27-504E-9459-BEA52B20E09C}"/>
              </a:ext>
            </a:extLst>
          </p:cNvPr>
          <p:cNvCxnSpPr/>
          <p:nvPr/>
        </p:nvCxnSpPr>
        <p:spPr>
          <a:xfrm>
            <a:off x="7868056" y="1615095"/>
            <a:ext cx="0" cy="2135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1">
            <a:extLst>
              <a:ext uri="{FF2B5EF4-FFF2-40B4-BE49-F238E27FC236}">
                <a16:creationId xmlns:a16="http://schemas.microsoft.com/office/drawing/2014/main" id="{E30D0BED-EF05-9743-B22E-31D01FD66CBE}"/>
              </a:ext>
            </a:extLst>
          </p:cNvPr>
          <p:cNvSpPr txBox="1">
            <a:spLocks/>
          </p:cNvSpPr>
          <p:nvPr/>
        </p:nvSpPr>
        <p:spPr bwMode="auto">
          <a:xfrm>
            <a:off x="5391268" y="1470826"/>
            <a:ext cx="870488" cy="3833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>
              <a:buNone/>
            </a:pPr>
            <a:r>
              <a:rPr lang="en-US" sz="1600" dirty="0">
                <a:latin typeface="Century Gothic" panose="020B0502020202020204" pitchFamily="34" charset="0"/>
              </a:rPr>
              <a:t>Exp.</a:t>
            </a:r>
          </a:p>
        </p:txBody>
      </p:sp>
      <p:sp>
        <p:nvSpPr>
          <p:cNvPr id="66" name="Content Placeholder 1">
            <a:extLst>
              <a:ext uri="{FF2B5EF4-FFF2-40B4-BE49-F238E27FC236}">
                <a16:creationId xmlns:a16="http://schemas.microsoft.com/office/drawing/2014/main" id="{3C0FFE4A-EFEB-8B47-A0C9-9E2840067F50}"/>
              </a:ext>
            </a:extLst>
          </p:cNvPr>
          <p:cNvSpPr txBox="1">
            <a:spLocks/>
          </p:cNvSpPr>
          <p:nvPr/>
        </p:nvSpPr>
        <p:spPr bwMode="auto">
          <a:xfrm>
            <a:off x="7873462" y="1467682"/>
            <a:ext cx="870488" cy="3833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>
              <a:buNone/>
            </a:pPr>
            <a:r>
              <a:rPr lang="en-US" sz="1600" dirty="0">
                <a:latin typeface="Century Gothic" panose="020B0502020202020204" pitchFamily="34" charset="0"/>
              </a:rPr>
              <a:t>Exp.</a:t>
            </a:r>
          </a:p>
        </p:txBody>
      </p:sp>
      <p:pic>
        <p:nvPicPr>
          <p:cNvPr id="68" name="Picture 67" descr="Diagram&#10;&#10;Description automatically generated">
            <a:extLst>
              <a:ext uri="{FF2B5EF4-FFF2-40B4-BE49-F238E27FC236}">
                <a16:creationId xmlns:a16="http://schemas.microsoft.com/office/drawing/2014/main" id="{BA634883-88DF-6F44-BCE4-94332FC54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37" y="1422704"/>
            <a:ext cx="1880967" cy="2706677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23E1BCD-B38B-AE48-BBF8-9C631E194D2E}"/>
              </a:ext>
            </a:extLst>
          </p:cNvPr>
          <p:cNvCxnSpPr>
            <a:cxnSpLocks/>
          </p:cNvCxnSpPr>
          <p:nvPr/>
        </p:nvCxnSpPr>
        <p:spPr>
          <a:xfrm>
            <a:off x="728119" y="3067787"/>
            <a:ext cx="4749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CFEFC4-D8DB-DE42-A53E-A2100920BFA0}"/>
                  </a:ext>
                </a:extLst>
              </p:cNvPr>
              <p:cNvSpPr txBox="1"/>
              <p:nvPr/>
            </p:nvSpPr>
            <p:spPr>
              <a:xfrm>
                <a:off x="253555" y="2814052"/>
                <a:ext cx="5989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1" i="0" baseline="-250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CFEFC4-D8DB-DE42-A53E-A2100920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55" y="2814052"/>
                <a:ext cx="598967" cy="400110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EC1FCD1-9357-B547-8B13-8FA2BAC2B8BD}"/>
              </a:ext>
            </a:extLst>
          </p:cNvPr>
          <p:cNvCxnSpPr>
            <a:cxnSpLocks/>
          </p:cNvCxnSpPr>
          <p:nvPr/>
        </p:nvCxnSpPr>
        <p:spPr>
          <a:xfrm>
            <a:off x="1817009" y="3047335"/>
            <a:ext cx="63979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FE24D4B-E157-924E-BDD2-6DBA9BAAB02D}"/>
              </a:ext>
            </a:extLst>
          </p:cNvPr>
          <p:cNvSpPr txBox="1"/>
          <p:nvPr/>
        </p:nvSpPr>
        <p:spPr>
          <a:xfrm>
            <a:off x="1965795" y="2706984"/>
            <a:ext cx="51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+mj-lt"/>
              </a:rPr>
              <a:t>E</a:t>
            </a:r>
            <a:endParaRPr lang="en-US" sz="1400" b="1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DA73948-4B65-764B-9C55-8270E49C8113}"/>
              </a:ext>
            </a:extLst>
          </p:cNvPr>
          <p:cNvSpPr txBox="1"/>
          <p:nvPr/>
        </p:nvSpPr>
        <p:spPr>
          <a:xfrm>
            <a:off x="5376677" y="2127555"/>
            <a:ext cx="7081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= 3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DEA4329-DF44-FA4E-8FEE-097E6FBF0A49}"/>
              </a:ext>
            </a:extLst>
          </p:cNvPr>
          <p:cNvSpPr/>
          <p:nvPr/>
        </p:nvSpPr>
        <p:spPr>
          <a:xfrm>
            <a:off x="7172504" y="4574406"/>
            <a:ext cx="16658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solidFill>
                  <a:srgbClr val="0432FF"/>
                </a:solidFill>
                <a:latin typeface="Avenir Book" panose="02000503020000020003" pitchFamily="2" charset="0"/>
              </a:rPr>
              <a:t>Abe. 2022 </a:t>
            </a:r>
            <a:r>
              <a:rPr lang="en-US" altLang="en-US" sz="1100" b="1" dirty="0" err="1">
                <a:solidFill>
                  <a:srgbClr val="0432FF"/>
                </a:solidFill>
                <a:latin typeface="Avenir Book" panose="02000503020000020003" pitchFamily="2" charset="0"/>
              </a:rPr>
              <a:t>Nucl</a:t>
            </a:r>
            <a:r>
              <a:rPr lang="en-US" altLang="en-US" sz="1100" b="1" dirty="0">
                <a:solidFill>
                  <a:srgbClr val="0432FF"/>
                </a:solidFill>
                <a:latin typeface="Avenir Book" panose="02000503020000020003" pitchFamily="2" charset="0"/>
              </a:rPr>
              <a:t>. Fusion</a:t>
            </a:r>
            <a:endParaRPr lang="en-US" sz="1100" dirty="0">
              <a:solidFill>
                <a:srgbClr val="0432FF"/>
              </a:solidFill>
            </a:endParaRPr>
          </a:p>
        </p:txBody>
      </p:sp>
      <p:pic>
        <p:nvPicPr>
          <p:cNvPr id="75" name="Picture 10" descr="D3D_logo_Revised.tif">
            <a:extLst>
              <a:ext uri="{FF2B5EF4-FFF2-40B4-BE49-F238E27FC236}">
                <a16:creationId xmlns:a16="http://schemas.microsoft.com/office/drawing/2014/main" id="{5AA5B2C9-63F7-E14D-AA17-8371B375B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817" y="76312"/>
            <a:ext cx="1025309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200E72A-2C9F-DBED-D660-B470032A83E1}"/>
              </a:ext>
            </a:extLst>
          </p:cNvPr>
          <p:cNvSpPr/>
          <p:nvPr/>
        </p:nvSpPr>
        <p:spPr>
          <a:xfrm>
            <a:off x="2381397" y="2062289"/>
            <a:ext cx="147809" cy="130646"/>
          </a:xfrm>
          <a:prstGeom prst="ellipse">
            <a:avLst/>
          </a:prstGeom>
          <a:noFill/>
          <a:ln w="28575">
            <a:solidFill>
              <a:srgbClr val="0432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F190659-3133-9644-66FF-BDC6D50A38A5}"/>
              </a:ext>
            </a:extLst>
          </p:cNvPr>
          <p:cNvSpPr/>
          <p:nvPr/>
        </p:nvSpPr>
        <p:spPr>
          <a:xfrm>
            <a:off x="2585917" y="2068639"/>
            <a:ext cx="450526" cy="130646"/>
          </a:xfrm>
          <a:prstGeom prst="rightArrow">
            <a:avLst/>
          </a:prstGeom>
          <a:solidFill>
            <a:srgbClr val="043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714708B-D05D-B8BF-9CAB-059C5AB0964F}"/>
              </a:ext>
            </a:extLst>
          </p:cNvPr>
          <p:cNvCxnSpPr/>
          <p:nvPr/>
        </p:nvCxnSpPr>
        <p:spPr>
          <a:xfrm>
            <a:off x="525517" y="1433214"/>
            <a:ext cx="0" cy="14781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4B34321A-32BA-DD15-0289-74D9CD8B354F}"/>
              </a:ext>
            </a:extLst>
          </p:cNvPr>
          <p:cNvSpPr/>
          <p:nvPr/>
        </p:nvSpPr>
        <p:spPr>
          <a:xfrm>
            <a:off x="1757718" y="3081658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×</a:t>
            </a:r>
            <a:r>
              <a:rPr lang="el-GR" i="1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ρ</a:t>
            </a:r>
            <a:r>
              <a:rPr lang="en-US" baseline="-25000" dirty="0" err="1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i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134640-221E-F79E-0E35-8B83769C6958}"/>
              </a:ext>
            </a:extLst>
          </p:cNvPr>
          <p:cNvSpPr txBox="1"/>
          <p:nvPr/>
        </p:nvSpPr>
        <p:spPr>
          <a:xfrm>
            <a:off x="362976" y="821217"/>
            <a:ext cx="358170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Book" panose="02000503020000020003" pitchFamily="2" charset="0"/>
              </a:rPr>
              <a:t>DIII-D attached deuterium L-mode plasma</a:t>
            </a:r>
          </a:p>
          <a:p>
            <a:r>
              <a:rPr lang="en-US" sz="1400" i="1" dirty="0" err="1">
                <a:latin typeface="Avenir Book" panose="02000503020000020003" pitchFamily="2" charset="0"/>
              </a:rPr>
              <a:t>T</a:t>
            </a:r>
            <a:r>
              <a:rPr lang="en-US" sz="1400" baseline="-25000" dirty="0" err="1">
                <a:latin typeface="Avenir Book" panose="02000503020000020003" pitchFamily="2" charset="0"/>
              </a:rPr>
              <a:t>e</a:t>
            </a:r>
            <a:r>
              <a:rPr lang="en-US" sz="1400" dirty="0">
                <a:latin typeface="Avenir Book" panose="02000503020000020003" pitchFamily="2" charset="0"/>
              </a:rPr>
              <a:t> ~ 30 eV, </a:t>
            </a:r>
            <a:r>
              <a:rPr lang="en-US" sz="1400" i="1" dirty="0">
                <a:latin typeface="Avenir Book" panose="02000503020000020003" pitchFamily="2" charset="0"/>
              </a:rPr>
              <a:t>n</a:t>
            </a:r>
            <a:r>
              <a:rPr lang="en-US" sz="1400" baseline="-25000" dirty="0">
                <a:latin typeface="Avenir Book" panose="02000503020000020003" pitchFamily="2" charset="0"/>
              </a:rPr>
              <a:t>e</a:t>
            </a:r>
            <a:r>
              <a:rPr lang="en-US" sz="1400" dirty="0">
                <a:latin typeface="Avenir Book" panose="02000503020000020003" pitchFamily="2" charset="0"/>
              </a:rPr>
              <a:t> ~ 10</a:t>
            </a:r>
            <a:r>
              <a:rPr lang="en-US" sz="1400" baseline="30000" dirty="0">
                <a:latin typeface="Avenir Book" panose="02000503020000020003" pitchFamily="2" charset="0"/>
              </a:rPr>
              <a:t>19</a:t>
            </a:r>
            <a:r>
              <a:rPr lang="en-US" sz="1400" dirty="0">
                <a:latin typeface="Avenir Book" panose="02000503020000020003" pitchFamily="2" charset="0"/>
              </a:rPr>
              <a:t> m</a:t>
            </a:r>
            <a:r>
              <a:rPr lang="en-US" sz="1400" baseline="30000" dirty="0">
                <a:latin typeface="Avenir Book" panose="02000503020000020003" pitchFamily="2" charset="0"/>
              </a:rPr>
              <a:t>-3</a:t>
            </a:r>
            <a:r>
              <a:rPr lang="en-US" sz="1400" dirty="0">
                <a:latin typeface="Avenir Book" panose="02000503020000020003" pitchFamily="2" charset="0"/>
              </a:rPr>
              <a:t>,</a:t>
            </a:r>
            <a:r>
              <a:rPr lang="el-GR" sz="1400" b="0" i="1" dirty="0">
                <a:latin typeface="Avenir Book" panose="02000503020000020003" pitchFamily="2" charset="0"/>
                <a:cs typeface="Times New Roman" panose="02020603050405020304" pitchFamily="18" charset="0"/>
              </a:rPr>
              <a:t> </a:t>
            </a:r>
            <a:r>
              <a:rPr lang="el-GR" sz="1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b="0" i="1" dirty="0">
                <a:latin typeface="Avenir Book" panose="02000503020000020003" pitchFamily="2" charset="0"/>
                <a:cs typeface="Times New Roman" panose="02020603050405020304" pitchFamily="18" charset="0"/>
              </a:rPr>
              <a:t> = </a:t>
            </a:r>
            <a:r>
              <a:rPr lang="en-US" sz="1400" b="0" dirty="0">
                <a:latin typeface="Avenir Book" panose="02000503020000020003" pitchFamily="2" charset="0"/>
                <a:cs typeface="Times New Roman" panose="02020603050405020304" pitchFamily="18" charset="0"/>
              </a:rPr>
              <a:t>1.5</a:t>
            </a:r>
            <a:r>
              <a:rPr lang="en-US" sz="1400" b="0" dirty="0">
                <a:latin typeface="Avenir Book" panose="02000503020000020003" pitchFamily="2" charset="0"/>
              </a:rPr>
              <a:t>º</a:t>
            </a:r>
            <a:endParaRPr lang="en-US" sz="1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7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0F99-92A2-CC02-8419-4648BB8A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38" y="3017520"/>
            <a:ext cx="6910692" cy="1181095"/>
          </a:xfrm>
        </p:spPr>
        <p:txBody>
          <a:bodyPr>
            <a:noAutofit/>
          </a:bodyPr>
          <a:lstStyle/>
          <a:p>
            <a:r>
              <a:rPr lang="en-US" dirty="0">
                <a:latin typeface="Avenir Heavy" panose="02000503020000020003" pitchFamily="2" charset="0"/>
              </a:rPr>
              <a:t>Deposition and erosion measurements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2C3245-F4ED-3E75-E50F-724BA572D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20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F1ECB-4337-AC49-92B6-63AC5FE1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5602989" cy="7429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Heavy" panose="02000503020000020003" pitchFamily="2" charset="0"/>
              </a:rPr>
              <a:t>Micro-trench also measured Si erosion and C deposition rates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F4ECF94-16CE-EF40-87F1-8A1EF7037B7E}"/>
              </a:ext>
            </a:extLst>
          </p:cNvPr>
          <p:cNvGrpSpPr/>
          <p:nvPr/>
        </p:nvGrpSpPr>
        <p:grpSpPr>
          <a:xfrm>
            <a:off x="1249889" y="2913290"/>
            <a:ext cx="3703173" cy="917965"/>
            <a:chOff x="1249889" y="2913290"/>
            <a:chExt cx="3703173" cy="917965"/>
          </a:xfrm>
        </p:grpSpPr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32EEF6C8-7EA7-E84B-9C53-DE28DE898B55}"/>
                </a:ext>
              </a:extLst>
            </p:cNvPr>
            <p:cNvSpPr/>
            <p:nvPr/>
          </p:nvSpPr>
          <p:spPr>
            <a:xfrm>
              <a:off x="1390223" y="2913290"/>
              <a:ext cx="1799474" cy="917965"/>
            </a:xfrm>
            <a:prstGeom prst="arc">
              <a:avLst>
                <a:gd name="adj1" fmla="val 11623761"/>
                <a:gd name="adj2" fmla="val 20820514"/>
              </a:avLst>
            </a:prstGeom>
            <a:solidFill>
              <a:srgbClr val="00B050"/>
            </a:solidFill>
            <a:ln w="63500" cap="rnd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905F9F8-FFA4-8E44-A776-CA9A9153BE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2138" y="3180583"/>
              <a:ext cx="3480924" cy="6134"/>
            </a:xfrm>
            <a:prstGeom prst="line">
              <a:avLst/>
            </a:prstGeom>
            <a:ln w="3175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CDD8613-B971-EF41-949D-E6B2482C360E}"/>
                </a:ext>
              </a:extLst>
            </p:cNvPr>
            <p:cNvSpPr/>
            <p:nvPr/>
          </p:nvSpPr>
          <p:spPr>
            <a:xfrm>
              <a:off x="1249889" y="3199633"/>
              <a:ext cx="2028662" cy="353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1224B32-C394-6F4D-A98F-7A1CE10DE6C0}"/>
              </a:ext>
            </a:extLst>
          </p:cNvPr>
          <p:cNvCxnSpPr>
            <a:cxnSpLocks/>
          </p:cNvCxnSpPr>
          <p:nvPr/>
        </p:nvCxnSpPr>
        <p:spPr>
          <a:xfrm flipV="1">
            <a:off x="4987115" y="2225965"/>
            <a:ext cx="1009873" cy="392381"/>
          </a:xfrm>
          <a:prstGeom prst="line">
            <a:avLst/>
          </a:prstGeom>
          <a:ln w="57150" cap="rnd">
            <a:solidFill>
              <a:srgbClr val="FF4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0109E4C-B436-F147-A104-279A2994387C}"/>
              </a:ext>
            </a:extLst>
          </p:cNvPr>
          <p:cNvCxnSpPr>
            <a:cxnSpLocks/>
          </p:cNvCxnSpPr>
          <p:nvPr/>
        </p:nvCxnSpPr>
        <p:spPr>
          <a:xfrm flipV="1">
            <a:off x="5047666" y="2225965"/>
            <a:ext cx="1055217" cy="409999"/>
          </a:xfrm>
          <a:prstGeom prst="line">
            <a:avLst/>
          </a:prstGeom>
          <a:ln w="571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C2232CE-CA85-C341-815A-C4F30A52B3B8}"/>
              </a:ext>
            </a:extLst>
          </p:cNvPr>
          <p:cNvCxnSpPr>
            <a:cxnSpLocks/>
          </p:cNvCxnSpPr>
          <p:nvPr/>
        </p:nvCxnSpPr>
        <p:spPr>
          <a:xfrm>
            <a:off x="1369065" y="3284495"/>
            <a:ext cx="3668347" cy="0"/>
          </a:xfrm>
          <a:prstGeom prst="line">
            <a:avLst/>
          </a:prstGeom>
          <a:ln w="57150" cap="sq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CA998BA-5A9B-8642-A1ED-B5A7784E3CCA}"/>
              </a:ext>
            </a:extLst>
          </p:cNvPr>
          <p:cNvCxnSpPr>
            <a:cxnSpLocks/>
          </p:cNvCxnSpPr>
          <p:nvPr/>
        </p:nvCxnSpPr>
        <p:spPr>
          <a:xfrm>
            <a:off x="1369065" y="2231134"/>
            <a:ext cx="0" cy="1047011"/>
          </a:xfrm>
          <a:prstGeom prst="line">
            <a:avLst/>
          </a:prstGeom>
          <a:ln w="57150" cap="sq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1C84612-C30B-1245-A7B6-6DF64CD92863}"/>
              </a:ext>
            </a:extLst>
          </p:cNvPr>
          <p:cNvCxnSpPr/>
          <p:nvPr/>
        </p:nvCxnSpPr>
        <p:spPr>
          <a:xfrm>
            <a:off x="443580" y="2230365"/>
            <a:ext cx="974034" cy="0"/>
          </a:xfrm>
          <a:prstGeom prst="line">
            <a:avLst/>
          </a:prstGeom>
          <a:ln w="57150" cap="sq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85AF01D-0A7C-F04B-88E9-3545F815F96E}"/>
              </a:ext>
            </a:extLst>
          </p:cNvPr>
          <p:cNvCxnSpPr>
            <a:cxnSpLocks/>
          </p:cNvCxnSpPr>
          <p:nvPr/>
        </p:nvCxnSpPr>
        <p:spPr>
          <a:xfrm>
            <a:off x="1423963" y="2230365"/>
            <a:ext cx="0" cy="988115"/>
          </a:xfrm>
          <a:prstGeom prst="line">
            <a:avLst/>
          </a:prstGeom>
          <a:ln w="57150" cap="sq">
            <a:solidFill>
              <a:srgbClr val="FF4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5B3E36A-699C-B243-9CB1-887AAB0642E9}"/>
              </a:ext>
            </a:extLst>
          </p:cNvPr>
          <p:cNvCxnSpPr>
            <a:cxnSpLocks/>
          </p:cNvCxnSpPr>
          <p:nvPr/>
        </p:nvCxnSpPr>
        <p:spPr>
          <a:xfrm>
            <a:off x="1423964" y="3228481"/>
            <a:ext cx="3571769" cy="0"/>
          </a:xfrm>
          <a:prstGeom prst="line">
            <a:avLst/>
          </a:prstGeom>
          <a:ln w="57150" cap="sq">
            <a:solidFill>
              <a:srgbClr val="FF4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AE781CA-AF5E-184F-963C-28F430DCA3CF}"/>
              </a:ext>
            </a:extLst>
          </p:cNvPr>
          <p:cNvCxnSpPr>
            <a:cxnSpLocks/>
          </p:cNvCxnSpPr>
          <p:nvPr/>
        </p:nvCxnSpPr>
        <p:spPr>
          <a:xfrm>
            <a:off x="4985641" y="2635964"/>
            <a:ext cx="0" cy="592517"/>
          </a:xfrm>
          <a:prstGeom prst="line">
            <a:avLst/>
          </a:prstGeom>
          <a:ln w="57150" cap="rnd">
            <a:solidFill>
              <a:srgbClr val="FF4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5E3CB39-9C34-F643-AC09-0BDD1FBB90EB}"/>
              </a:ext>
            </a:extLst>
          </p:cNvPr>
          <p:cNvCxnSpPr>
            <a:cxnSpLocks/>
          </p:cNvCxnSpPr>
          <p:nvPr/>
        </p:nvCxnSpPr>
        <p:spPr>
          <a:xfrm>
            <a:off x="6109816" y="2225965"/>
            <a:ext cx="414552" cy="0"/>
          </a:xfrm>
          <a:prstGeom prst="line">
            <a:avLst/>
          </a:prstGeom>
          <a:ln w="571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Content Placeholder 1">
            <a:extLst>
              <a:ext uri="{FF2B5EF4-FFF2-40B4-BE49-F238E27FC236}">
                <a16:creationId xmlns:a16="http://schemas.microsoft.com/office/drawing/2014/main" id="{786956CC-D132-6A46-B346-45E7A64B95FB}"/>
              </a:ext>
            </a:extLst>
          </p:cNvPr>
          <p:cNvSpPr txBox="1">
            <a:spLocks/>
          </p:cNvSpPr>
          <p:nvPr/>
        </p:nvSpPr>
        <p:spPr bwMode="auto">
          <a:xfrm>
            <a:off x="110187" y="1930187"/>
            <a:ext cx="1207881" cy="46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>
              <a:buFont typeface="Arial"/>
              <a:buNone/>
            </a:pPr>
            <a:r>
              <a:rPr lang="en-US" sz="1600" dirty="0">
                <a:latin typeface="Century Gothic" panose="020B0502020202020204" pitchFamily="34" charset="0"/>
              </a:rPr>
              <a:t>Si</a:t>
            </a:r>
            <a:r>
              <a:rPr lang="en-US" sz="1600" b="0" dirty="0">
                <a:latin typeface="Century Gothic" panose="020B0502020202020204" pitchFamily="34" charset="0"/>
              </a:rPr>
              <a:t> surface</a:t>
            </a:r>
            <a:endParaRPr lang="en-US" sz="1400" b="0" baseline="-25000" dirty="0">
              <a:latin typeface="Century Gothic" panose="020B0502020202020204" pitchFamily="34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F089817-FE70-1543-A2E5-706C67C8571B}"/>
              </a:ext>
            </a:extLst>
          </p:cNvPr>
          <p:cNvCxnSpPr>
            <a:cxnSpLocks/>
          </p:cNvCxnSpPr>
          <p:nvPr/>
        </p:nvCxnSpPr>
        <p:spPr>
          <a:xfrm>
            <a:off x="5042175" y="2635964"/>
            <a:ext cx="0" cy="648531"/>
          </a:xfrm>
          <a:prstGeom prst="line">
            <a:avLst/>
          </a:prstGeom>
          <a:ln w="571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D0F6D1B4-8219-EF41-9A84-085766C76FFD}"/>
              </a:ext>
            </a:extLst>
          </p:cNvPr>
          <p:cNvSpPr txBox="1"/>
          <p:nvPr/>
        </p:nvSpPr>
        <p:spPr>
          <a:xfrm>
            <a:off x="2190646" y="3527617"/>
            <a:ext cx="1191139" cy="369332"/>
          </a:xfrm>
          <a:prstGeom prst="rect">
            <a:avLst/>
          </a:prstGeom>
          <a:solidFill>
            <a:srgbClr val="FF4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Ga layer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0848964-6118-214D-A986-345521247E02}"/>
              </a:ext>
            </a:extLst>
          </p:cNvPr>
          <p:cNvSpPr txBox="1"/>
          <p:nvPr/>
        </p:nvSpPr>
        <p:spPr>
          <a:xfrm>
            <a:off x="2190646" y="3933027"/>
            <a:ext cx="176173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 deposition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D4FAF62-4465-1846-8351-B6E9CC05B314}"/>
              </a:ext>
            </a:extLst>
          </p:cNvPr>
          <p:cNvCxnSpPr>
            <a:cxnSpLocks/>
          </p:cNvCxnSpPr>
          <p:nvPr/>
        </p:nvCxnSpPr>
        <p:spPr>
          <a:xfrm>
            <a:off x="481285" y="1498915"/>
            <a:ext cx="2631347" cy="1597292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C9BA5FF9-BE4E-AD4E-B8A5-BB9A35CB9478}"/>
              </a:ext>
            </a:extLst>
          </p:cNvPr>
          <p:cNvSpPr txBox="1"/>
          <p:nvPr/>
        </p:nvSpPr>
        <p:spPr>
          <a:xfrm>
            <a:off x="161389" y="1226610"/>
            <a:ext cx="146888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D</a:t>
            </a:r>
            <a:r>
              <a:rPr lang="en-US" sz="2000" b="1" baseline="30000" dirty="0"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91" name="Content Placeholder 1">
            <a:extLst>
              <a:ext uri="{FF2B5EF4-FFF2-40B4-BE49-F238E27FC236}">
                <a16:creationId xmlns:a16="http://schemas.microsoft.com/office/drawing/2014/main" id="{DB74D4BF-A758-C94F-A33D-57BB12E1F534}"/>
              </a:ext>
            </a:extLst>
          </p:cNvPr>
          <p:cNvSpPr txBox="1">
            <a:spLocks/>
          </p:cNvSpPr>
          <p:nvPr/>
        </p:nvSpPr>
        <p:spPr bwMode="auto">
          <a:xfrm>
            <a:off x="3353090" y="3620486"/>
            <a:ext cx="2440410" cy="46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 algn="r">
              <a:lnSpc>
                <a:spcPts val="1200"/>
              </a:lnSpc>
              <a:buFont typeface="Arial"/>
              <a:buNone/>
            </a:pPr>
            <a:r>
              <a:rPr lang="en-US" sz="1600" dirty="0">
                <a:latin typeface="Century Gothic" panose="020B0502020202020204" pitchFamily="34" charset="0"/>
              </a:rPr>
              <a:t>Original trench surface </a:t>
            </a:r>
          </a:p>
          <a:p>
            <a:pPr marL="7937" indent="0" algn="r">
              <a:lnSpc>
                <a:spcPts val="1200"/>
              </a:lnSpc>
              <a:buFont typeface="Arial"/>
              <a:buNone/>
            </a:pPr>
            <a:r>
              <a:rPr lang="en-US" sz="1600" dirty="0">
                <a:latin typeface="Century Gothic" panose="020B0502020202020204" pitchFamily="34" charset="0"/>
              </a:rPr>
              <a:t>~30 nm (TRIM)</a:t>
            </a:r>
            <a:endParaRPr lang="en-US" sz="1400" b="0" baseline="-25000" dirty="0">
              <a:latin typeface="Century Gothic" panose="020B0502020202020204" pitchFamily="34" charset="0"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6D46851-2E02-4C47-B338-5B6EED54DBBE}"/>
              </a:ext>
            </a:extLst>
          </p:cNvPr>
          <p:cNvCxnSpPr>
            <a:cxnSpLocks/>
          </p:cNvCxnSpPr>
          <p:nvPr/>
        </p:nvCxnSpPr>
        <p:spPr>
          <a:xfrm>
            <a:off x="1918156" y="896872"/>
            <a:ext cx="522334" cy="145815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EF3B3CD-3503-ED41-B2B6-120D7A0179AC}"/>
              </a:ext>
            </a:extLst>
          </p:cNvPr>
          <p:cNvCxnSpPr>
            <a:cxnSpLocks/>
          </p:cNvCxnSpPr>
          <p:nvPr/>
        </p:nvCxnSpPr>
        <p:spPr>
          <a:xfrm>
            <a:off x="2756218" y="889520"/>
            <a:ext cx="522334" cy="145815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D58E53E-4039-4A40-B42E-3280990D9D17}"/>
              </a:ext>
            </a:extLst>
          </p:cNvPr>
          <p:cNvCxnSpPr>
            <a:cxnSpLocks/>
          </p:cNvCxnSpPr>
          <p:nvPr/>
        </p:nvCxnSpPr>
        <p:spPr>
          <a:xfrm>
            <a:off x="3575171" y="901855"/>
            <a:ext cx="522334" cy="145815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C789A4CE-A3FB-B44F-9DC4-3B9F3E099390}"/>
              </a:ext>
            </a:extLst>
          </p:cNvPr>
          <p:cNvSpPr txBox="1"/>
          <p:nvPr/>
        </p:nvSpPr>
        <p:spPr>
          <a:xfrm>
            <a:off x="2106285" y="774599"/>
            <a:ext cx="146888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entury Gothic" panose="020B0502020202020204" pitchFamily="34" charset="0"/>
              </a:rPr>
              <a:t>C</a:t>
            </a:r>
            <a:r>
              <a:rPr lang="en-US" sz="2000" b="1" baseline="30000" dirty="0" err="1">
                <a:latin typeface="Century Gothic" panose="020B0502020202020204" pitchFamily="34" charset="0"/>
              </a:rPr>
              <a:t>x</a:t>
            </a:r>
            <a:r>
              <a:rPr lang="en-US" sz="2000" b="1" baseline="30000" dirty="0"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AB28CF2-6145-1E48-9741-2EE50DFB3CCF}"/>
              </a:ext>
            </a:extLst>
          </p:cNvPr>
          <p:cNvSpPr txBox="1"/>
          <p:nvPr/>
        </p:nvSpPr>
        <p:spPr>
          <a:xfrm>
            <a:off x="6289207" y="502606"/>
            <a:ext cx="674450" cy="369332"/>
          </a:xfrm>
          <a:prstGeom prst="rect">
            <a:avLst/>
          </a:prstGeom>
          <a:solidFill>
            <a:srgbClr val="FF4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B3D3063-9D1F-9842-8DC1-B1BACB2550D5}"/>
              </a:ext>
            </a:extLst>
          </p:cNvPr>
          <p:cNvSpPr txBox="1"/>
          <p:nvPr/>
        </p:nvSpPr>
        <p:spPr>
          <a:xfrm>
            <a:off x="6438717" y="2820563"/>
            <a:ext cx="41455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pic>
        <p:nvPicPr>
          <p:cNvPr id="99" name="Picture 98" descr="A picture containing text, light, green&#10;&#10;Description automatically generated">
            <a:extLst>
              <a:ext uri="{FF2B5EF4-FFF2-40B4-BE49-F238E27FC236}">
                <a16:creationId xmlns:a16="http://schemas.microsoft.com/office/drawing/2014/main" id="{41F2EDB5-816C-7F49-ADD6-9EE62D06A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28" t="8278" r="9156" b="2504"/>
          <a:stretch/>
        </p:blipFill>
        <p:spPr>
          <a:xfrm>
            <a:off x="6972446" y="2788638"/>
            <a:ext cx="1911255" cy="1913737"/>
          </a:xfrm>
          <a:prstGeom prst="rect">
            <a:avLst/>
          </a:prstGeom>
        </p:spPr>
      </p:pic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B3579A7-FFB2-324E-9358-D6F44AAC05A0}"/>
              </a:ext>
            </a:extLst>
          </p:cNvPr>
          <p:cNvCxnSpPr>
            <a:cxnSpLocks/>
          </p:cNvCxnSpPr>
          <p:nvPr/>
        </p:nvCxnSpPr>
        <p:spPr>
          <a:xfrm rot="10800000" flipH="1">
            <a:off x="8207497" y="2641732"/>
            <a:ext cx="542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5C1804A2-D0F8-9541-9266-B400390C1102}"/>
              </a:ext>
            </a:extLst>
          </p:cNvPr>
          <p:cNvSpPr txBox="1"/>
          <p:nvPr/>
        </p:nvSpPr>
        <p:spPr>
          <a:xfrm>
            <a:off x="8666693" y="2406136"/>
            <a:ext cx="44916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102" name="Picture 10" descr="D3D_logo_Revised.tif">
            <a:extLst>
              <a:ext uri="{FF2B5EF4-FFF2-40B4-BE49-F238E27FC236}">
                <a16:creationId xmlns:a16="http://schemas.microsoft.com/office/drawing/2014/main" id="{701B4606-9498-9D45-AF85-6C8668F19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817" y="76312"/>
            <a:ext cx="1025309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13A143-BA84-EC42-9E32-E9D1218E33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90" t="6058" r="9397" b="19141"/>
          <a:stretch/>
        </p:blipFill>
        <p:spPr>
          <a:xfrm>
            <a:off x="6991618" y="602138"/>
            <a:ext cx="1875056" cy="19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35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875C7B-7AE3-5AA8-F612-012764EC2E08}"/>
              </a:ext>
            </a:extLst>
          </p:cNvPr>
          <p:cNvSpPr/>
          <p:nvPr/>
        </p:nvSpPr>
        <p:spPr>
          <a:xfrm>
            <a:off x="1472138" y="1003361"/>
            <a:ext cx="3678200" cy="800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venir Heavy" panose="02000503020000020003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2F1ECB-4337-AC49-92B6-63AC5FE1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1" y="0"/>
            <a:ext cx="5767836" cy="7429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Heavy" panose="02000503020000020003" pitchFamily="2" charset="0"/>
              </a:rPr>
              <a:t>Micro-trench also measured Si erosion and C deposition rates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AB28CF2-6145-1E48-9741-2EE50DFB3CCF}"/>
              </a:ext>
            </a:extLst>
          </p:cNvPr>
          <p:cNvSpPr txBox="1"/>
          <p:nvPr/>
        </p:nvSpPr>
        <p:spPr>
          <a:xfrm>
            <a:off x="6289207" y="502606"/>
            <a:ext cx="674450" cy="369332"/>
          </a:xfrm>
          <a:prstGeom prst="rect">
            <a:avLst/>
          </a:prstGeom>
          <a:solidFill>
            <a:srgbClr val="FF4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B3D3063-9D1F-9842-8DC1-B1BACB2550D5}"/>
              </a:ext>
            </a:extLst>
          </p:cNvPr>
          <p:cNvSpPr txBox="1"/>
          <p:nvPr/>
        </p:nvSpPr>
        <p:spPr>
          <a:xfrm>
            <a:off x="6438717" y="2820563"/>
            <a:ext cx="41455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pic>
        <p:nvPicPr>
          <p:cNvPr id="99" name="Picture 98" descr="A picture containing text, light, green&#10;&#10;Description automatically generated">
            <a:extLst>
              <a:ext uri="{FF2B5EF4-FFF2-40B4-BE49-F238E27FC236}">
                <a16:creationId xmlns:a16="http://schemas.microsoft.com/office/drawing/2014/main" id="{41F2EDB5-816C-7F49-ADD6-9EE62D06A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28" t="8278" r="9156" b="2504"/>
          <a:stretch/>
        </p:blipFill>
        <p:spPr>
          <a:xfrm>
            <a:off x="6972446" y="2788638"/>
            <a:ext cx="1911255" cy="1913737"/>
          </a:xfrm>
          <a:prstGeom prst="rect">
            <a:avLst/>
          </a:prstGeom>
        </p:spPr>
      </p:pic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B3579A7-FFB2-324E-9358-D6F44AAC05A0}"/>
              </a:ext>
            </a:extLst>
          </p:cNvPr>
          <p:cNvCxnSpPr>
            <a:cxnSpLocks/>
          </p:cNvCxnSpPr>
          <p:nvPr/>
        </p:nvCxnSpPr>
        <p:spPr>
          <a:xfrm rot="10800000" flipH="1">
            <a:off x="8207497" y="2641732"/>
            <a:ext cx="542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5C1804A2-D0F8-9541-9266-B400390C1102}"/>
              </a:ext>
            </a:extLst>
          </p:cNvPr>
          <p:cNvSpPr txBox="1"/>
          <p:nvPr/>
        </p:nvSpPr>
        <p:spPr>
          <a:xfrm>
            <a:off x="8666693" y="2406136"/>
            <a:ext cx="44916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30262A-B4EC-4540-AA79-B987F6E2CDDE}"/>
              </a:ext>
            </a:extLst>
          </p:cNvPr>
          <p:cNvGrpSpPr/>
          <p:nvPr/>
        </p:nvGrpSpPr>
        <p:grpSpPr>
          <a:xfrm>
            <a:off x="1249889" y="2913290"/>
            <a:ext cx="3703173" cy="917965"/>
            <a:chOff x="1249889" y="2913290"/>
            <a:chExt cx="3703173" cy="917965"/>
          </a:xfrm>
        </p:grpSpPr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3A8530EA-451A-8544-A2F0-3D0D592657F3}"/>
                </a:ext>
              </a:extLst>
            </p:cNvPr>
            <p:cNvSpPr/>
            <p:nvPr/>
          </p:nvSpPr>
          <p:spPr>
            <a:xfrm>
              <a:off x="1390223" y="2913290"/>
              <a:ext cx="1799474" cy="917965"/>
            </a:xfrm>
            <a:prstGeom prst="arc">
              <a:avLst>
                <a:gd name="adj1" fmla="val 11623761"/>
                <a:gd name="adj2" fmla="val 20820514"/>
              </a:avLst>
            </a:prstGeom>
            <a:solidFill>
              <a:srgbClr val="00B050"/>
            </a:solidFill>
            <a:ln w="63500" cap="rnd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C669DA4-ADD9-8A48-994A-EC8AFD3DF2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2138" y="3180583"/>
              <a:ext cx="3480924" cy="6134"/>
            </a:xfrm>
            <a:prstGeom prst="line">
              <a:avLst/>
            </a:prstGeom>
            <a:ln w="3175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8EF5CC7-7D32-D745-AEE8-1496D7544D64}"/>
                </a:ext>
              </a:extLst>
            </p:cNvPr>
            <p:cNvSpPr/>
            <p:nvPr/>
          </p:nvSpPr>
          <p:spPr>
            <a:xfrm>
              <a:off x="1249889" y="3199633"/>
              <a:ext cx="2028662" cy="353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977B0609-485B-3B42-893D-8802E663D28D}"/>
              </a:ext>
            </a:extLst>
          </p:cNvPr>
          <p:cNvSpPr txBox="1">
            <a:spLocks/>
          </p:cNvSpPr>
          <p:nvPr/>
        </p:nvSpPr>
        <p:spPr bwMode="auto">
          <a:xfrm>
            <a:off x="110187" y="1930187"/>
            <a:ext cx="1207881" cy="46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>
              <a:buFont typeface="Arial"/>
              <a:buNone/>
            </a:pPr>
            <a:r>
              <a:rPr lang="en-US" sz="1600" dirty="0">
                <a:latin typeface="Century Gothic" panose="020B0502020202020204" pitchFamily="34" charset="0"/>
              </a:rPr>
              <a:t>Si</a:t>
            </a:r>
            <a:r>
              <a:rPr lang="en-US" sz="1600" b="0" dirty="0">
                <a:latin typeface="Century Gothic" panose="020B0502020202020204" pitchFamily="34" charset="0"/>
              </a:rPr>
              <a:t> surface</a:t>
            </a:r>
            <a:endParaRPr lang="en-US" sz="1400" b="0" baseline="-25000" dirty="0">
              <a:latin typeface="Century Gothic" panose="020B0502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F2AE1E-952C-4F49-86E6-3772EE1B2E55}"/>
              </a:ext>
            </a:extLst>
          </p:cNvPr>
          <p:cNvCxnSpPr>
            <a:cxnSpLocks/>
          </p:cNvCxnSpPr>
          <p:nvPr/>
        </p:nvCxnSpPr>
        <p:spPr>
          <a:xfrm flipV="1">
            <a:off x="5047666" y="2225965"/>
            <a:ext cx="1055217" cy="409999"/>
          </a:xfrm>
          <a:prstGeom prst="line">
            <a:avLst/>
          </a:prstGeom>
          <a:ln w="57150" cap="sq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197CBBA-87E4-8C44-8510-08E76E5F4646}"/>
              </a:ext>
            </a:extLst>
          </p:cNvPr>
          <p:cNvCxnSpPr>
            <a:cxnSpLocks/>
          </p:cNvCxnSpPr>
          <p:nvPr/>
        </p:nvCxnSpPr>
        <p:spPr>
          <a:xfrm>
            <a:off x="1369065" y="3284495"/>
            <a:ext cx="3668347" cy="0"/>
          </a:xfrm>
          <a:prstGeom prst="line">
            <a:avLst/>
          </a:prstGeom>
          <a:ln w="57150" cap="sq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F6C8704-B04C-614B-9D17-0A63F752D731}"/>
              </a:ext>
            </a:extLst>
          </p:cNvPr>
          <p:cNvCxnSpPr>
            <a:cxnSpLocks/>
          </p:cNvCxnSpPr>
          <p:nvPr/>
        </p:nvCxnSpPr>
        <p:spPr>
          <a:xfrm>
            <a:off x="1369065" y="2526649"/>
            <a:ext cx="0" cy="751496"/>
          </a:xfrm>
          <a:prstGeom prst="line">
            <a:avLst/>
          </a:prstGeom>
          <a:ln w="57150" cap="sq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00879B5-5B4F-D044-A06C-99B65756B475}"/>
              </a:ext>
            </a:extLst>
          </p:cNvPr>
          <p:cNvCxnSpPr>
            <a:cxnSpLocks/>
          </p:cNvCxnSpPr>
          <p:nvPr/>
        </p:nvCxnSpPr>
        <p:spPr>
          <a:xfrm>
            <a:off x="443580" y="2230365"/>
            <a:ext cx="925485" cy="0"/>
          </a:xfrm>
          <a:prstGeom prst="line">
            <a:avLst/>
          </a:prstGeom>
          <a:ln w="57150" cap="sq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6418B8E-CBF6-274A-B0E2-F9A0B984B5C3}"/>
              </a:ext>
            </a:extLst>
          </p:cNvPr>
          <p:cNvCxnSpPr>
            <a:cxnSpLocks/>
          </p:cNvCxnSpPr>
          <p:nvPr/>
        </p:nvCxnSpPr>
        <p:spPr>
          <a:xfrm>
            <a:off x="1423963" y="2526649"/>
            <a:ext cx="0" cy="691831"/>
          </a:xfrm>
          <a:prstGeom prst="line">
            <a:avLst/>
          </a:prstGeom>
          <a:ln w="57150" cap="sq">
            <a:solidFill>
              <a:srgbClr val="FF4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4150B69-9CC4-8B49-9971-1AFF1C622D8E}"/>
              </a:ext>
            </a:extLst>
          </p:cNvPr>
          <p:cNvCxnSpPr>
            <a:cxnSpLocks/>
          </p:cNvCxnSpPr>
          <p:nvPr/>
        </p:nvCxnSpPr>
        <p:spPr>
          <a:xfrm>
            <a:off x="1423964" y="3228481"/>
            <a:ext cx="3571769" cy="0"/>
          </a:xfrm>
          <a:prstGeom prst="line">
            <a:avLst/>
          </a:prstGeom>
          <a:ln w="57150" cap="sq">
            <a:solidFill>
              <a:srgbClr val="FF4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17C55D-47BF-084E-A8D8-D95BC2B1ADE7}"/>
              </a:ext>
            </a:extLst>
          </p:cNvPr>
          <p:cNvCxnSpPr>
            <a:cxnSpLocks/>
          </p:cNvCxnSpPr>
          <p:nvPr/>
        </p:nvCxnSpPr>
        <p:spPr>
          <a:xfrm>
            <a:off x="4985641" y="2936648"/>
            <a:ext cx="0" cy="291833"/>
          </a:xfrm>
          <a:prstGeom prst="line">
            <a:avLst/>
          </a:prstGeom>
          <a:ln w="57150" cap="rnd">
            <a:solidFill>
              <a:srgbClr val="FF4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D412DCE-17BC-5B4B-9D81-4D10C713AFFE}"/>
              </a:ext>
            </a:extLst>
          </p:cNvPr>
          <p:cNvCxnSpPr>
            <a:cxnSpLocks/>
          </p:cNvCxnSpPr>
          <p:nvPr/>
        </p:nvCxnSpPr>
        <p:spPr>
          <a:xfrm>
            <a:off x="6109816" y="2225965"/>
            <a:ext cx="414552" cy="0"/>
          </a:xfrm>
          <a:prstGeom prst="line">
            <a:avLst/>
          </a:prstGeom>
          <a:ln w="57150" cap="sq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6A54714-879A-934B-92C2-08FD7A68ECA9}"/>
              </a:ext>
            </a:extLst>
          </p:cNvPr>
          <p:cNvCxnSpPr>
            <a:cxnSpLocks/>
          </p:cNvCxnSpPr>
          <p:nvPr/>
        </p:nvCxnSpPr>
        <p:spPr>
          <a:xfrm>
            <a:off x="5042175" y="2949886"/>
            <a:ext cx="0" cy="328259"/>
          </a:xfrm>
          <a:prstGeom prst="line">
            <a:avLst/>
          </a:prstGeom>
          <a:ln w="571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811C1FB-7D9B-B34B-A082-D99E6367535C}"/>
              </a:ext>
            </a:extLst>
          </p:cNvPr>
          <p:cNvSpPr txBox="1"/>
          <p:nvPr/>
        </p:nvSpPr>
        <p:spPr>
          <a:xfrm>
            <a:off x="2190646" y="3527617"/>
            <a:ext cx="1191139" cy="369332"/>
          </a:xfrm>
          <a:prstGeom prst="rect">
            <a:avLst/>
          </a:prstGeom>
          <a:solidFill>
            <a:srgbClr val="FF4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Ga layer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DF0FA76-6FE9-494E-B07D-AD28824BFD10}"/>
              </a:ext>
            </a:extLst>
          </p:cNvPr>
          <p:cNvSpPr txBox="1"/>
          <p:nvPr/>
        </p:nvSpPr>
        <p:spPr>
          <a:xfrm>
            <a:off x="2190646" y="3933027"/>
            <a:ext cx="176173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 deposition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0363EAD-F8F2-7344-AC6D-72CDEA9CBF9C}"/>
              </a:ext>
            </a:extLst>
          </p:cNvPr>
          <p:cNvCxnSpPr>
            <a:cxnSpLocks/>
          </p:cNvCxnSpPr>
          <p:nvPr/>
        </p:nvCxnSpPr>
        <p:spPr>
          <a:xfrm flipV="1">
            <a:off x="5042257" y="2526649"/>
            <a:ext cx="1055217" cy="409999"/>
          </a:xfrm>
          <a:prstGeom prst="line">
            <a:avLst/>
          </a:prstGeom>
          <a:ln w="571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47150A3-FA10-8348-9149-76E1A89CF8C8}"/>
              </a:ext>
            </a:extLst>
          </p:cNvPr>
          <p:cNvCxnSpPr>
            <a:cxnSpLocks/>
          </p:cNvCxnSpPr>
          <p:nvPr/>
        </p:nvCxnSpPr>
        <p:spPr>
          <a:xfrm>
            <a:off x="438171" y="2531049"/>
            <a:ext cx="925485" cy="0"/>
          </a:xfrm>
          <a:prstGeom prst="line">
            <a:avLst/>
          </a:prstGeom>
          <a:ln w="57150" cap="sq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4F8B3CD-E4F3-DB42-8FB7-C467861559AF}"/>
              </a:ext>
            </a:extLst>
          </p:cNvPr>
          <p:cNvCxnSpPr>
            <a:cxnSpLocks/>
          </p:cNvCxnSpPr>
          <p:nvPr/>
        </p:nvCxnSpPr>
        <p:spPr>
          <a:xfrm>
            <a:off x="6104407" y="2526649"/>
            <a:ext cx="414552" cy="0"/>
          </a:xfrm>
          <a:prstGeom prst="line">
            <a:avLst/>
          </a:prstGeom>
          <a:ln w="571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18A335B-F255-4F4A-997B-B87C7502AC91}"/>
              </a:ext>
            </a:extLst>
          </p:cNvPr>
          <p:cNvCxnSpPr>
            <a:cxnSpLocks/>
          </p:cNvCxnSpPr>
          <p:nvPr/>
        </p:nvCxnSpPr>
        <p:spPr>
          <a:xfrm>
            <a:off x="1365883" y="2230728"/>
            <a:ext cx="0" cy="300684"/>
          </a:xfrm>
          <a:prstGeom prst="line">
            <a:avLst/>
          </a:prstGeom>
          <a:ln w="57150" cap="sq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3D6A02B-721C-8A4B-B6CF-8CD34F0AFA09}"/>
              </a:ext>
            </a:extLst>
          </p:cNvPr>
          <p:cNvCxnSpPr>
            <a:cxnSpLocks/>
          </p:cNvCxnSpPr>
          <p:nvPr/>
        </p:nvCxnSpPr>
        <p:spPr>
          <a:xfrm>
            <a:off x="5041591" y="2639127"/>
            <a:ext cx="0" cy="328259"/>
          </a:xfrm>
          <a:prstGeom prst="line">
            <a:avLst/>
          </a:prstGeom>
          <a:ln w="57150" cap="sq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AC188AF-5B64-764B-BCFF-99DA569C32C5}"/>
              </a:ext>
            </a:extLst>
          </p:cNvPr>
          <p:cNvCxnSpPr>
            <a:cxnSpLocks/>
          </p:cNvCxnSpPr>
          <p:nvPr/>
        </p:nvCxnSpPr>
        <p:spPr>
          <a:xfrm>
            <a:off x="339962" y="2231374"/>
            <a:ext cx="0" cy="29051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1">
            <a:extLst>
              <a:ext uri="{FF2B5EF4-FFF2-40B4-BE49-F238E27FC236}">
                <a16:creationId xmlns:a16="http://schemas.microsoft.com/office/drawing/2014/main" id="{F44FF3F9-F488-1E43-810E-C66F407351E5}"/>
              </a:ext>
            </a:extLst>
          </p:cNvPr>
          <p:cNvSpPr txBox="1">
            <a:spLocks/>
          </p:cNvSpPr>
          <p:nvPr/>
        </p:nvSpPr>
        <p:spPr bwMode="auto">
          <a:xfrm>
            <a:off x="102853" y="2670939"/>
            <a:ext cx="1990258" cy="46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>
              <a:lnSpc>
                <a:spcPts val="12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Erosion</a:t>
            </a:r>
          </a:p>
          <a:p>
            <a:pPr marL="7937" indent="0">
              <a:lnSpc>
                <a:spcPts val="12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Rate</a:t>
            </a:r>
          </a:p>
          <a:p>
            <a:pPr marL="7937" indent="0">
              <a:lnSpc>
                <a:spcPts val="1200"/>
              </a:lnSpc>
              <a:buNone/>
            </a:pPr>
            <a:r>
              <a:rPr lang="en-US" b="0" dirty="0">
                <a:solidFill>
                  <a:srgbClr val="FF0000"/>
                </a:solidFill>
                <a:latin typeface="Century Gothic" panose="020B0502020202020204" pitchFamily="34" charset="0"/>
              </a:rPr>
              <a:t>by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AFM</a:t>
            </a:r>
            <a:endParaRPr lang="en-US" sz="1600" b="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85AFC87-B6FC-BA4B-AFF8-37A220BC362F}"/>
              </a:ext>
            </a:extLst>
          </p:cNvPr>
          <p:cNvCxnSpPr>
            <a:cxnSpLocks/>
          </p:cNvCxnSpPr>
          <p:nvPr/>
        </p:nvCxnSpPr>
        <p:spPr>
          <a:xfrm>
            <a:off x="1743716" y="3712283"/>
            <a:ext cx="3625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Content Placeholder 1">
            <a:extLst>
              <a:ext uri="{FF2B5EF4-FFF2-40B4-BE49-F238E27FC236}">
                <a16:creationId xmlns:a16="http://schemas.microsoft.com/office/drawing/2014/main" id="{A19C102B-F9A3-FE47-8568-AECC362B9152}"/>
              </a:ext>
            </a:extLst>
          </p:cNvPr>
          <p:cNvSpPr txBox="1">
            <a:spLocks/>
          </p:cNvSpPr>
          <p:nvPr/>
        </p:nvSpPr>
        <p:spPr bwMode="auto">
          <a:xfrm>
            <a:off x="381925" y="3526499"/>
            <a:ext cx="1374044" cy="46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 algn="r">
              <a:buFont typeface="Arial"/>
              <a:buNone/>
            </a:pP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Reference</a:t>
            </a:r>
            <a:endParaRPr lang="en-US" sz="1400" b="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Content Placeholder 1">
            <a:extLst>
              <a:ext uri="{FF2B5EF4-FFF2-40B4-BE49-F238E27FC236}">
                <a16:creationId xmlns:a16="http://schemas.microsoft.com/office/drawing/2014/main" id="{49D909D4-D79F-224D-9982-FCFBEB596B06}"/>
              </a:ext>
            </a:extLst>
          </p:cNvPr>
          <p:cNvSpPr txBox="1">
            <a:spLocks/>
          </p:cNvSpPr>
          <p:nvPr/>
        </p:nvSpPr>
        <p:spPr bwMode="auto">
          <a:xfrm>
            <a:off x="3353090" y="3620486"/>
            <a:ext cx="2440410" cy="46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marR="0" indent="-23176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77863" indent="-2206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 algn="r">
              <a:lnSpc>
                <a:spcPts val="1200"/>
              </a:lnSpc>
              <a:buFont typeface="Arial"/>
              <a:buNone/>
            </a:pPr>
            <a:r>
              <a:rPr lang="en-US" sz="1600" dirty="0">
                <a:latin typeface="Century Gothic" panose="020B0502020202020204" pitchFamily="34" charset="0"/>
              </a:rPr>
              <a:t>Original trench surface </a:t>
            </a:r>
          </a:p>
          <a:p>
            <a:pPr marL="7937" indent="0" algn="r">
              <a:lnSpc>
                <a:spcPts val="1200"/>
              </a:lnSpc>
              <a:buFont typeface="Arial"/>
              <a:buNone/>
            </a:pPr>
            <a:r>
              <a:rPr lang="en-US" sz="1600" dirty="0">
                <a:latin typeface="Century Gothic" panose="020B0502020202020204" pitchFamily="34" charset="0"/>
              </a:rPr>
              <a:t>~30 nm (TRIM)</a:t>
            </a:r>
            <a:endParaRPr lang="en-US" sz="1400" b="0" baseline="-25000" dirty="0">
              <a:latin typeface="Century Gothic" panose="020B0502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3286A1-8665-184F-8453-2CD387478AD5}"/>
              </a:ext>
            </a:extLst>
          </p:cNvPr>
          <p:cNvSpPr txBox="1"/>
          <p:nvPr/>
        </p:nvSpPr>
        <p:spPr>
          <a:xfrm>
            <a:off x="714127" y="4360896"/>
            <a:ext cx="52442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deposition rate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(without D sputtering) by AFM</a:t>
            </a:r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10" descr="D3D_logo_Revised.tif">
            <a:extLst>
              <a:ext uri="{FF2B5EF4-FFF2-40B4-BE49-F238E27FC236}">
                <a16:creationId xmlns:a16="http://schemas.microsoft.com/office/drawing/2014/main" id="{14AC42BC-F3F4-6C4F-9A9B-1615922DE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817" y="76312"/>
            <a:ext cx="1025309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13A143-BA84-EC42-9E32-E9D1218E33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90" t="6058" r="9397" b="19141"/>
          <a:stretch/>
        </p:blipFill>
        <p:spPr>
          <a:xfrm>
            <a:off x="6991618" y="602138"/>
            <a:ext cx="1875056" cy="1913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B6F5CA-988F-CF46-A141-7860BC7821A2}"/>
              </a:ext>
            </a:extLst>
          </p:cNvPr>
          <p:cNvSpPr txBox="1"/>
          <p:nvPr/>
        </p:nvSpPr>
        <p:spPr>
          <a:xfrm>
            <a:off x="3913832" y="1018991"/>
            <a:ext cx="146888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Heavy" panose="02000503020000020003" pitchFamily="2" charset="0"/>
              </a:rPr>
              <a:t>3.5 nm/s</a:t>
            </a:r>
            <a:endParaRPr lang="en-US" sz="2000" b="1" baseline="30000" dirty="0">
              <a:latin typeface="Avenir Heavy" panose="0200050302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1D5E38-B3E4-A8A3-428F-EF222DBF5503}"/>
              </a:ext>
            </a:extLst>
          </p:cNvPr>
          <p:cNvSpPr txBox="1"/>
          <p:nvPr/>
        </p:nvSpPr>
        <p:spPr>
          <a:xfrm>
            <a:off x="1861369" y="1011420"/>
            <a:ext cx="219520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Heavy" panose="02000503020000020003" pitchFamily="2" charset="0"/>
              </a:rPr>
              <a:t>Si erosion rate</a:t>
            </a:r>
            <a:endParaRPr lang="en-US" sz="2000" b="1" baseline="30000" dirty="0">
              <a:latin typeface="Avenir Heavy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0EBE3-027C-D391-653C-1349B8B64333}"/>
              </a:ext>
            </a:extLst>
          </p:cNvPr>
          <p:cNvSpPr txBox="1"/>
          <p:nvPr/>
        </p:nvSpPr>
        <p:spPr>
          <a:xfrm>
            <a:off x="1472138" y="1411530"/>
            <a:ext cx="23608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Heavy" panose="02000503020000020003" pitchFamily="2" charset="0"/>
              </a:rPr>
              <a:t>C deposition rate</a:t>
            </a:r>
            <a:endParaRPr lang="en-US" sz="2000" b="1" baseline="30000" dirty="0">
              <a:latin typeface="Avenir Heavy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A8F6E-A493-58A1-5F82-1E27C52E4E72}"/>
              </a:ext>
            </a:extLst>
          </p:cNvPr>
          <p:cNvSpPr txBox="1"/>
          <p:nvPr/>
        </p:nvSpPr>
        <p:spPr>
          <a:xfrm>
            <a:off x="3975754" y="1419101"/>
            <a:ext cx="146888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Heavy" panose="02000503020000020003" pitchFamily="2" charset="0"/>
              </a:rPr>
              <a:t>11 nm/s</a:t>
            </a:r>
            <a:endParaRPr lang="en-US" sz="2000" b="1" baseline="30000" dirty="0">
              <a:latin typeface="Avenir Heavy" panose="0200050302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E26A4-460E-6200-438B-AE930830CFD2}"/>
              </a:ext>
            </a:extLst>
          </p:cNvPr>
          <p:cNvSpPr txBox="1"/>
          <p:nvPr/>
        </p:nvSpPr>
        <p:spPr>
          <a:xfrm>
            <a:off x="1646110" y="730634"/>
            <a:ext cx="3413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Result of L-mode discharges</a:t>
            </a:r>
          </a:p>
        </p:txBody>
      </p:sp>
    </p:spTree>
    <p:extLst>
      <p:ext uri="{BB962C8B-B14F-4D97-AF65-F5344CB8AC3E}">
        <p14:creationId xmlns:p14="http://schemas.microsoft.com/office/powerpoint/2010/main" val="3016982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0F99-92A2-CC02-8419-4648BB8A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38" y="3017520"/>
            <a:ext cx="6910692" cy="1181095"/>
          </a:xfrm>
        </p:spPr>
        <p:txBody>
          <a:bodyPr>
            <a:noAutofit/>
          </a:bodyPr>
          <a:lstStyle/>
          <a:p>
            <a:r>
              <a:rPr lang="en-US" dirty="0">
                <a:latin typeface="Avenir Heavy" panose="02000503020000020003" pitchFamily="2" charset="0"/>
              </a:rPr>
              <a:t>Ongoing/upcoming works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2C3245-F4ED-3E75-E50F-724BA572D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19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771144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 dirty="0">
                <a:latin typeface="Avenir"/>
                <a:sym typeface="Avenir"/>
              </a:rPr>
              <a:t>Gross deposition measurement of IPD coatings in DIII-D</a:t>
            </a:r>
            <a:endParaRPr dirty="0"/>
          </a:p>
        </p:txBody>
      </p:sp>
      <p:sp>
        <p:nvSpPr>
          <p:cNvPr id="397" name="Google Shape;397;p14"/>
          <p:cNvSpPr txBox="1">
            <a:spLocks noGrp="1"/>
          </p:cNvSpPr>
          <p:nvPr>
            <p:ph type="sldNum" idx="12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2" name="Google Shape;146;p3">
            <a:extLst>
              <a:ext uri="{FF2B5EF4-FFF2-40B4-BE49-F238E27FC236}">
                <a16:creationId xmlns:a16="http://schemas.microsoft.com/office/drawing/2014/main" id="{44EC5BD3-DD59-FB49-A9EB-D6AAA401FA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8428"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4" name="Google Shape;47;p2">
            <a:extLst>
              <a:ext uri="{FF2B5EF4-FFF2-40B4-BE49-F238E27FC236}">
                <a16:creationId xmlns:a16="http://schemas.microsoft.com/office/drawing/2014/main" id="{8E590378-A00D-7795-8795-C837C2455E66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01" y="1106150"/>
            <a:ext cx="1315626" cy="258155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48;p2">
            <a:extLst>
              <a:ext uri="{FF2B5EF4-FFF2-40B4-BE49-F238E27FC236}">
                <a16:creationId xmlns:a16="http://schemas.microsoft.com/office/drawing/2014/main" id="{CCC9E58C-7FD2-8EFD-E81F-13D0DE3072F7}"/>
              </a:ext>
            </a:extLst>
          </p:cNvPr>
          <p:cNvSpPr/>
          <p:nvPr/>
        </p:nvSpPr>
        <p:spPr>
          <a:xfrm>
            <a:off x="920663" y="2186025"/>
            <a:ext cx="438900" cy="42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50;p2">
            <a:extLst>
              <a:ext uri="{FF2B5EF4-FFF2-40B4-BE49-F238E27FC236}">
                <a16:creationId xmlns:a16="http://schemas.microsoft.com/office/drawing/2014/main" id="{D3AA6CBD-02F9-6007-A1D1-F1EEDCC31EDB}"/>
              </a:ext>
            </a:extLst>
          </p:cNvPr>
          <p:cNvSpPr txBox="1"/>
          <p:nvPr/>
        </p:nvSpPr>
        <p:spPr>
          <a:xfrm>
            <a:off x="861350" y="1846813"/>
            <a:ext cx="1491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USN</a:t>
            </a:r>
            <a:endParaRPr sz="1400" b="1" i="0" u="none" strike="noStrike" cap="none">
              <a:solidFill>
                <a:srgbClr val="FF00FF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LSN</a:t>
            </a:r>
            <a:endParaRPr sz="1400" b="1" i="0" u="none" strike="noStrike" cap="none">
              <a:solidFill>
                <a:srgbClr val="FF00FF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51;p2">
            <a:extLst>
              <a:ext uri="{FF2B5EF4-FFF2-40B4-BE49-F238E27FC236}">
                <a16:creationId xmlns:a16="http://schemas.microsoft.com/office/drawing/2014/main" id="{B60DBF80-18B1-D596-0B5A-23F290985D6B}"/>
              </a:ext>
            </a:extLst>
          </p:cNvPr>
          <p:cNvSpPr/>
          <p:nvPr/>
        </p:nvSpPr>
        <p:spPr>
          <a:xfrm>
            <a:off x="914700" y="1028438"/>
            <a:ext cx="116400" cy="257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46E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52;p2">
            <a:extLst>
              <a:ext uri="{FF2B5EF4-FFF2-40B4-BE49-F238E27FC236}">
                <a16:creationId xmlns:a16="http://schemas.microsoft.com/office/drawing/2014/main" id="{BAF9AD2D-98C4-D24A-C7C4-A81CCC703822}"/>
              </a:ext>
            </a:extLst>
          </p:cNvPr>
          <p:cNvSpPr txBox="1"/>
          <p:nvPr/>
        </p:nvSpPr>
        <p:spPr>
          <a:xfrm>
            <a:off x="482300" y="3703450"/>
            <a:ext cx="3804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0" i="1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Bortolon et al 2019 Nucl. Mater. and Energy 19 384-389</a:t>
            </a:r>
            <a:endParaRPr sz="1000" b="0" i="1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0" i="1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R. Lunsford et al 2019 Nucl. Fusion 59 126034</a:t>
            </a:r>
            <a:endParaRPr sz="1000" b="0" i="1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0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F. Effenberg et al 2022 Nucl. Fusion 62 106015</a:t>
            </a:r>
            <a:endParaRPr sz="1000" b="0" i="1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53;p2">
            <a:extLst>
              <a:ext uri="{FF2B5EF4-FFF2-40B4-BE49-F238E27FC236}">
                <a16:creationId xmlns:a16="http://schemas.microsoft.com/office/drawing/2014/main" id="{6F1A95FB-E60E-A542-9824-A3AEB7486840}"/>
              </a:ext>
            </a:extLst>
          </p:cNvPr>
          <p:cNvSpPr txBox="1"/>
          <p:nvPr/>
        </p:nvSpPr>
        <p:spPr>
          <a:xfrm>
            <a:off x="643125" y="742950"/>
            <a:ext cx="64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46E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IPD</a:t>
            </a:r>
            <a:endParaRPr sz="1400" b="1" i="0" u="none" strike="noStrike" cap="none">
              <a:solidFill>
                <a:srgbClr val="F46E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54;p2">
            <a:extLst>
              <a:ext uri="{FF2B5EF4-FFF2-40B4-BE49-F238E27FC236}">
                <a16:creationId xmlns:a16="http://schemas.microsoft.com/office/drawing/2014/main" id="{EF68ED9D-784F-1472-F255-9BC9F6C4847D}"/>
              </a:ext>
            </a:extLst>
          </p:cNvPr>
          <p:cNvSpPr txBox="1"/>
          <p:nvPr/>
        </p:nvSpPr>
        <p:spPr>
          <a:xfrm>
            <a:off x="1842600" y="957038"/>
            <a:ext cx="5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IPD</a:t>
            </a:r>
            <a:endParaRPr sz="1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" name="Google Shape;55;p2">
            <a:extLst>
              <a:ext uri="{FF2B5EF4-FFF2-40B4-BE49-F238E27FC236}">
                <a16:creationId xmlns:a16="http://schemas.microsoft.com/office/drawing/2014/main" id="{83F19F7D-C902-5B52-F243-C878779BCF5F}"/>
              </a:ext>
            </a:extLst>
          </p:cNvPr>
          <p:cNvCxnSpPr/>
          <p:nvPr/>
        </p:nvCxnSpPr>
        <p:spPr>
          <a:xfrm flipH="1">
            <a:off x="1944525" y="1191075"/>
            <a:ext cx="24300" cy="195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" name="Google Shape;68;p2">
            <a:extLst>
              <a:ext uri="{FF2B5EF4-FFF2-40B4-BE49-F238E27FC236}">
                <a16:creationId xmlns:a16="http://schemas.microsoft.com/office/drawing/2014/main" id="{67D2A03C-BA65-316B-AD62-B0B86F18315A}"/>
              </a:ext>
            </a:extLst>
          </p:cNvPr>
          <p:cNvSpPr txBox="1"/>
          <p:nvPr/>
        </p:nvSpPr>
        <p:spPr>
          <a:xfrm>
            <a:off x="1842600" y="957038"/>
            <a:ext cx="5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IPD</a:t>
            </a:r>
            <a:endParaRPr sz="1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D23448-56EC-DA1F-43D9-AC05E430C7C9}"/>
              </a:ext>
            </a:extLst>
          </p:cNvPr>
          <p:cNvSpPr txBox="1"/>
          <p:nvPr/>
        </p:nvSpPr>
        <p:spPr>
          <a:xfrm>
            <a:off x="4742110" y="1447473"/>
            <a:ext cx="42957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Effective (net) B:C film growth rate ~1-2 nm/s   (0.1 nm per mg of B) was found in DIII-D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Gross deposition rate?</a:t>
            </a: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MT can answer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 will apply the micro-trench method for </a:t>
            </a:r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boron</a:t>
            </a: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 </a:t>
            </a:r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lithium</a:t>
            </a: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IPD this year in DIII-D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along with composition analysis of the deposited layers</a:t>
            </a:r>
          </a:p>
        </p:txBody>
      </p:sp>
      <p:pic>
        <p:nvPicPr>
          <p:cNvPr id="47" name="Google Shape;96;p4">
            <a:extLst>
              <a:ext uri="{FF2B5EF4-FFF2-40B4-BE49-F238E27FC236}">
                <a16:creationId xmlns:a16="http://schemas.microsoft.com/office/drawing/2014/main" id="{223ADE41-0741-6D96-A22B-AAD590B44AE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8601" y="1302164"/>
            <a:ext cx="2596744" cy="245636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102;p4">
            <a:extLst>
              <a:ext uri="{FF2B5EF4-FFF2-40B4-BE49-F238E27FC236}">
                <a16:creationId xmlns:a16="http://schemas.microsoft.com/office/drawing/2014/main" id="{935D393A-8EB0-D84F-233C-232EDC94B007}"/>
              </a:ext>
            </a:extLst>
          </p:cNvPr>
          <p:cNvSpPr txBox="1"/>
          <p:nvPr/>
        </p:nvSpPr>
        <p:spPr>
          <a:xfrm>
            <a:off x="2949245" y="2186025"/>
            <a:ext cx="155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RTWC with boron powder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4715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771144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 dirty="0">
                <a:latin typeface="Avenir"/>
                <a:ea typeface="Avenir"/>
                <a:cs typeface="Avenir"/>
                <a:sym typeface="Avenir"/>
              </a:rPr>
              <a:t>Applications for different plasma parameters</a:t>
            </a:r>
            <a:endParaRPr dirty="0"/>
          </a:p>
        </p:txBody>
      </p:sp>
      <p:sp>
        <p:nvSpPr>
          <p:cNvPr id="397" name="Google Shape;397;p14"/>
          <p:cNvSpPr txBox="1">
            <a:spLocks noGrp="1"/>
          </p:cNvSpPr>
          <p:nvPr>
            <p:ph type="sldNum" idx="12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2" name="Google Shape;146;p3">
            <a:extLst>
              <a:ext uri="{FF2B5EF4-FFF2-40B4-BE49-F238E27FC236}">
                <a16:creationId xmlns:a16="http://schemas.microsoft.com/office/drawing/2014/main" id="{44EC5BD3-DD59-FB49-A9EB-D6AAA401FA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8428"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7B18DF-FA47-33B9-4894-D7198C8F3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071"/>
          <a:stretch/>
        </p:blipFill>
        <p:spPr>
          <a:xfrm>
            <a:off x="573981" y="665389"/>
            <a:ext cx="2673822" cy="2273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780436-04F3-05DD-DC5E-CB8557460CC4}"/>
              </a:ext>
            </a:extLst>
          </p:cNvPr>
          <p:cNvSpPr txBox="1"/>
          <p:nvPr/>
        </p:nvSpPr>
        <p:spPr>
          <a:xfrm>
            <a:off x="4248150" y="742950"/>
            <a:ext cx="48958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 did the model validation with D plasmas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 about other ion species?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 and He plasma measurements as a collaboration with </a:t>
            </a:r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LHD</a:t>
            </a: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NIFS (Prof. </a:t>
            </a:r>
            <a:r>
              <a:rPr lang="en-US" sz="16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Masuzaki</a:t>
            </a: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 in 2024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LHD has FIB for micro-trench </a:t>
            </a:r>
            <a:r>
              <a:rPr lang="en-US" sz="16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fablication</a:t>
            </a: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EDS for composition analysis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Answers C gross deposition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Deep trench gives C incident angle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Adjustable angle of the LHD probe head lets us investigate different B field incident angle (DIII-D we tried only </a:t>
            </a:r>
            <a:r>
              <a:rPr lang="el-GR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α</a:t>
            </a: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=88°)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/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DIII-D</a:t>
            </a: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plans H plasma discharge in June 2023</a:t>
            </a:r>
          </a:p>
          <a:p>
            <a:pPr algn="l"/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H-mode</a:t>
            </a: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exposure as collaboration with Sandia (Dr. Coburn) in April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CFFFD-B99E-C0C5-B609-EB206BD81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0795"/>
            <a:ext cx="2266255" cy="1553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8653BD-52EB-5AF6-0951-B5FD81DF2F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819" y="3140795"/>
            <a:ext cx="2266255" cy="1553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993191-EC1E-7707-6B83-CE0E01A0D477}"/>
              </a:ext>
            </a:extLst>
          </p:cNvPr>
          <p:cNvSpPr txBox="1"/>
          <p:nvPr/>
        </p:nvSpPr>
        <p:spPr>
          <a:xfrm>
            <a:off x="2598629" y="2717712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Tokitani</a:t>
            </a:r>
            <a:r>
              <a:rPr lang="en-US" sz="1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2011</a:t>
            </a:r>
          </a:p>
        </p:txBody>
      </p:sp>
    </p:spTree>
    <p:extLst>
      <p:ext uri="{BB962C8B-B14F-4D97-AF65-F5344CB8AC3E}">
        <p14:creationId xmlns:p14="http://schemas.microsoft.com/office/powerpoint/2010/main" val="3561651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771144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Investigations on Incident Ion Angle, Sheath and Roughness Effects for better PMI understanding</a:t>
            </a:r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sldNum" idx="12"/>
          </p:nvPr>
        </p:nvSpPr>
        <p:spPr>
          <a:xfrm>
            <a:off x="8801100" y="4846320"/>
            <a:ext cx="3429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398" name="Google Shape;3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38" y="736888"/>
            <a:ext cx="2470291" cy="172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4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648" y="2291730"/>
            <a:ext cx="2475909" cy="231995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4"/>
          <p:cNvSpPr txBox="1"/>
          <p:nvPr/>
        </p:nvSpPr>
        <p:spPr>
          <a:xfrm>
            <a:off x="5694365" y="2457635"/>
            <a:ext cx="1479892" cy="276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Equation-of-motion</a:t>
            </a:r>
            <a:endParaRPr/>
          </a:p>
        </p:txBody>
      </p:sp>
      <p:sp>
        <p:nvSpPr>
          <p:cNvPr id="401" name="Google Shape;401;p14"/>
          <p:cNvSpPr txBox="1"/>
          <p:nvPr/>
        </p:nvSpPr>
        <p:spPr>
          <a:xfrm>
            <a:off x="7307398" y="2272969"/>
            <a:ext cx="1027845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MPR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Monte-Carlo</a:t>
            </a:r>
            <a:endParaRPr/>
          </a:p>
        </p:txBody>
      </p:sp>
      <p:pic>
        <p:nvPicPr>
          <p:cNvPr id="402" name="Google Shape;402;p14"/>
          <p:cNvPicPr preferRelativeResize="0"/>
          <p:nvPr/>
        </p:nvPicPr>
        <p:blipFill rotWithShape="1">
          <a:blip r:embed="rId5">
            <a:alphaModFix/>
          </a:blip>
          <a:srcRect l="2800" t="-5210" r="55285" b="5208"/>
          <a:stretch/>
        </p:blipFill>
        <p:spPr>
          <a:xfrm>
            <a:off x="882571" y="889188"/>
            <a:ext cx="1624327" cy="142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69540" y="2770530"/>
            <a:ext cx="1936855" cy="193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17438" y="2770530"/>
            <a:ext cx="1936855" cy="193685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4"/>
          <p:cNvSpPr txBox="1"/>
          <p:nvPr/>
        </p:nvSpPr>
        <p:spPr>
          <a:xfrm>
            <a:off x="3828789" y="4666565"/>
            <a:ext cx="4445105" cy="4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-US" sz="1600" b="0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Jhovanna</a:t>
            </a:r>
            <a:r>
              <a:rPr lang="en-US" sz="1600" b="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 Garcia, </a:t>
            </a:r>
            <a:r>
              <a:rPr lang="en-US" sz="1600" b="0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Euichan</a:t>
            </a:r>
            <a:r>
              <a:rPr lang="en-US" sz="1600" b="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 Jung, Anurag </a:t>
            </a:r>
            <a:r>
              <a:rPr lang="en-US" sz="1600" b="0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Maan</a:t>
            </a:r>
            <a:r>
              <a:rPr lang="en-US" sz="1600" b="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 (PPPL)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06" name="Google Shape;406;p14"/>
          <p:cNvSpPr txBox="1"/>
          <p:nvPr/>
        </p:nvSpPr>
        <p:spPr>
          <a:xfrm>
            <a:off x="929882" y="711418"/>
            <a:ext cx="1670201" cy="276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Ion Angle Probe (IAP)</a:t>
            </a:r>
            <a:endParaRPr/>
          </a:p>
        </p:txBody>
      </p:sp>
      <p:sp>
        <p:nvSpPr>
          <p:cNvPr id="407" name="Google Shape;407;p14"/>
          <p:cNvSpPr txBox="1"/>
          <p:nvPr/>
        </p:nvSpPr>
        <p:spPr>
          <a:xfrm>
            <a:off x="5064226" y="4159952"/>
            <a:ext cx="1846980" cy="523220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Confocal Microscopy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SS LTX Wall</a:t>
            </a:r>
            <a:endParaRPr/>
          </a:p>
        </p:txBody>
      </p:sp>
      <p:sp>
        <p:nvSpPr>
          <p:cNvPr id="408" name="Google Shape;408;p14"/>
          <p:cNvSpPr txBox="1"/>
          <p:nvPr/>
        </p:nvSpPr>
        <p:spPr>
          <a:xfrm>
            <a:off x="7256139" y="4338981"/>
            <a:ext cx="1763656" cy="307777"/>
          </a:xfrm>
          <a:prstGeom prst="rect">
            <a:avLst/>
          </a:prstGeom>
          <a:solidFill>
            <a:srgbClr val="0000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MPR Calculation</a:t>
            </a:r>
            <a:endParaRPr/>
          </a:p>
        </p:txBody>
      </p:sp>
      <p:sp>
        <p:nvSpPr>
          <p:cNvPr id="409" name="Google Shape;409;p14"/>
          <p:cNvSpPr/>
          <p:nvPr/>
        </p:nvSpPr>
        <p:spPr>
          <a:xfrm>
            <a:off x="6968799" y="3492066"/>
            <a:ext cx="215247" cy="49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23D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10" name="Google Shape;410;p14"/>
          <p:cNvCxnSpPr/>
          <p:nvPr/>
        </p:nvCxnSpPr>
        <p:spPr>
          <a:xfrm>
            <a:off x="683192" y="1298418"/>
            <a:ext cx="416885" cy="182672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1" name="Google Shape;411;p14"/>
          <p:cNvSpPr txBox="1"/>
          <p:nvPr/>
        </p:nvSpPr>
        <p:spPr>
          <a:xfrm>
            <a:off x="0" y="1020347"/>
            <a:ext cx="1064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Microtrench</a:t>
            </a:r>
            <a:endParaRPr sz="12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endParaRPr/>
          </a:p>
        </p:txBody>
      </p:sp>
      <p:cxnSp>
        <p:nvCxnSpPr>
          <p:cNvPr id="412" name="Google Shape;412;p14"/>
          <p:cNvCxnSpPr/>
          <p:nvPr/>
        </p:nvCxnSpPr>
        <p:spPr>
          <a:xfrm>
            <a:off x="678661" y="1862191"/>
            <a:ext cx="338538" cy="45013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3" name="Google Shape;413;p14"/>
          <p:cNvSpPr txBox="1"/>
          <p:nvPr/>
        </p:nvSpPr>
        <p:spPr>
          <a:xfrm>
            <a:off x="60251" y="1540960"/>
            <a:ext cx="8867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Langmuir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Prove</a:t>
            </a:r>
            <a:endParaRPr/>
          </a:p>
        </p:txBody>
      </p:sp>
      <p:cxnSp>
        <p:nvCxnSpPr>
          <p:cNvPr id="414" name="Google Shape;414;p14"/>
          <p:cNvCxnSpPr/>
          <p:nvPr/>
        </p:nvCxnSpPr>
        <p:spPr>
          <a:xfrm flipH="1">
            <a:off x="891634" y="1792511"/>
            <a:ext cx="461213" cy="405723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5" name="Google Shape;415;p14"/>
          <p:cNvSpPr txBox="1"/>
          <p:nvPr/>
        </p:nvSpPr>
        <p:spPr>
          <a:xfrm>
            <a:off x="269124" y="2059734"/>
            <a:ext cx="6607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Heater</a:t>
            </a:r>
            <a:endParaRPr/>
          </a:p>
        </p:txBody>
      </p:sp>
      <p:cxnSp>
        <p:nvCxnSpPr>
          <p:cNvPr id="416" name="Google Shape;416;p14"/>
          <p:cNvCxnSpPr/>
          <p:nvPr/>
        </p:nvCxnSpPr>
        <p:spPr>
          <a:xfrm rot="10800000">
            <a:off x="1995121" y="3353603"/>
            <a:ext cx="65532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7" name="Google Shape;417;p14"/>
          <p:cNvSpPr txBox="1"/>
          <p:nvPr/>
        </p:nvSpPr>
        <p:spPr>
          <a:xfrm>
            <a:off x="2171591" y="3005162"/>
            <a:ext cx="433131" cy="276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IAP</a:t>
            </a:r>
            <a:endParaRPr/>
          </a:p>
        </p:txBody>
      </p:sp>
      <p:pic>
        <p:nvPicPr>
          <p:cNvPr id="418" name="Google Shape;418;p14" descr="A picture containing indoor, silver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t="1470"/>
          <a:stretch/>
        </p:blipFill>
        <p:spPr>
          <a:xfrm>
            <a:off x="2796884" y="820497"/>
            <a:ext cx="2006307" cy="1428891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4"/>
          <p:cNvSpPr txBox="1"/>
          <p:nvPr/>
        </p:nvSpPr>
        <p:spPr>
          <a:xfrm>
            <a:off x="4120511" y="927365"/>
            <a:ext cx="6286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 μm</a:t>
            </a:r>
            <a:endParaRPr/>
          </a:p>
        </p:txBody>
      </p:sp>
      <p:sp>
        <p:nvSpPr>
          <p:cNvPr id="420" name="Google Shape;420;p14"/>
          <p:cNvSpPr txBox="1"/>
          <p:nvPr/>
        </p:nvSpPr>
        <p:spPr>
          <a:xfrm>
            <a:off x="2780563" y="2227587"/>
            <a:ext cx="21291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Expected Deposition Pattern</a:t>
            </a:r>
            <a:endParaRPr/>
          </a:p>
        </p:txBody>
      </p:sp>
      <p:cxnSp>
        <p:nvCxnSpPr>
          <p:cNvPr id="421" name="Google Shape;421;p14"/>
          <p:cNvCxnSpPr/>
          <p:nvPr/>
        </p:nvCxnSpPr>
        <p:spPr>
          <a:xfrm>
            <a:off x="3806665" y="927365"/>
            <a:ext cx="0" cy="536949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2" name="Google Shape;422;p14"/>
          <p:cNvSpPr txBox="1"/>
          <p:nvPr/>
        </p:nvSpPr>
        <p:spPr>
          <a:xfrm>
            <a:off x="2723070" y="761150"/>
            <a:ext cx="1051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Incident 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Angle</a:t>
            </a:r>
            <a:endParaRPr/>
          </a:p>
        </p:txBody>
      </p:sp>
      <p:sp>
        <p:nvSpPr>
          <p:cNvPr id="423" name="Google Shape;423;p14"/>
          <p:cNvSpPr txBox="1"/>
          <p:nvPr/>
        </p:nvSpPr>
        <p:spPr>
          <a:xfrm>
            <a:off x="2796884" y="2638604"/>
            <a:ext cx="227937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Microtrench Method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Incident Ion Angle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Li deposition Rate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Net Li Sputtering Rate</a:t>
            </a:r>
            <a:endParaRPr/>
          </a:p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14"/>
          <p:cNvPicPr preferRelativeResize="0"/>
          <p:nvPr/>
        </p:nvPicPr>
        <p:blipFill rotWithShape="1">
          <a:blip r:embed="rId9">
            <a:alphaModFix/>
          </a:blip>
          <a:srcRect t="-5496"/>
          <a:stretch/>
        </p:blipFill>
        <p:spPr>
          <a:xfrm>
            <a:off x="1405776" y="3412801"/>
            <a:ext cx="174017" cy="15308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4"/>
          <p:cNvSpPr txBox="1"/>
          <p:nvPr/>
        </p:nvSpPr>
        <p:spPr>
          <a:xfrm>
            <a:off x="15198" y="4601956"/>
            <a:ext cx="247375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 Abe, PoP,NF,NME,PS 2021-2022</a:t>
            </a:r>
            <a:endParaRPr/>
          </a:p>
        </p:txBody>
      </p:sp>
      <p:sp>
        <p:nvSpPr>
          <p:cNvPr id="426" name="Google Shape;426;p14"/>
          <p:cNvSpPr txBox="1"/>
          <p:nvPr/>
        </p:nvSpPr>
        <p:spPr>
          <a:xfrm>
            <a:off x="3170219" y="3657579"/>
            <a:ext cx="195716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MPR Calculation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Sputtering Yield on Rough-surface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Shadowed Area</a:t>
            </a:r>
            <a:endParaRPr/>
          </a:p>
        </p:txBody>
      </p:sp>
      <p:pic>
        <p:nvPicPr>
          <p:cNvPr id="2" name="Google Shape;146;p3">
            <a:extLst>
              <a:ext uri="{FF2B5EF4-FFF2-40B4-BE49-F238E27FC236}">
                <a16:creationId xmlns:a16="http://schemas.microsoft.com/office/drawing/2014/main" id="{44EC5BD3-DD59-FB49-A9EB-D6AAA401FA3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b="38428"/>
          <a:stretch/>
        </p:blipFill>
        <p:spPr>
          <a:xfrm>
            <a:off x="7920827" y="50959"/>
            <a:ext cx="1181664" cy="4001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73C474-B1C0-D348-873C-7137F518B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err="1">
                <a:solidFill>
                  <a:schemeClr val="accent5"/>
                </a:solidFill>
                <a:latin typeface="Avenir Book" panose="02000503020000020003" pitchFamily="2" charset="0"/>
              </a:rPr>
              <a:t>sabe@pppl.gov</a:t>
            </a:r>
            <a:endParaRPr lang="en-US" dirty="0">
              <a:solidFill>
                <a:schemeClr val="accent5"/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B2397A-8939-1D4E-AE6F-43C58CCAE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2AE41-A210-4871-9AD3-5F1987C4F8D0}"/>
              </a:ext>
            </a:extLst>
          </p:cNvPr>
          <p:cNvSpPr txBox="1"/>
          <p:nvPr/>
        </p:nvSpPr>
        <p:spPr>
          <a:xfrm>
            <a:off x="190500" y="3964084"/>
            <a:ext cx="876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b="1" dirty="0">
                <a:effectLst/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Acknowledgements: </a:t>
            </a:r>
            <a:r>
              <a:rPr lang="en-US" sz="1200" dirty="0">
                <a:effectLst/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Bruce E.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Koel</a:t>
            </a:r>
            <a:r>
              <a:rPr lang="en-US" sz="1200" dirty="0">
                <a:effectLst/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(PU) </a:t>
            </a:r>
            <a:r>
              <a:rPr lang="en-US" sz="1200" dirty="0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group, C.H. Skinner, I. </a:t>
            </a:r>
            <a:r>
              <a:rPr lang="en-US" sz="1200" dirty="0" err="1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Bykov</a:t>
            </a:r>
            <a:r>
              <a:rPr lang="en-US" sz="1200" dirty="0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Y.W. Yeh, A. Lasa, J. Coburn, D.L. </a:t>
            </a:r>
            <a:r>
              <a:rPr lang="en-US" sz="1200" dirty="0" err="1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Rudakov</a:t>
            </a:r>
            <a:r>
              <a:rPr lang="en-US" sz="1200" dirty="0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C.J. </a:t>
            </a:r>
            <a:r>
              <a:rPr lang="en-US" sz="1200" dirty="0" err="1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Lasnier</a:t>
            </a:r>
            <a:r>
              <a:rPr lang="en-US" sz="1200" dirty="0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H.Q. Wang, A.G. McLean, T. Abrams, C. </a:t>
            </a:r>
            <a:r>
              <a:rPr lang="en-US" sz="1200" dirty="0" err="1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Chrobak</a:t>
            </a:r>
            <a:r>
              <a:rPr lang="en-US" sz="1200" dirty="0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R. </a:t>
            </a:r>
            <a:r>
              <a:rPr lang="en-US" sz="1200" dirty="0" err="1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Akhmechet</a:t>
            </a:r>
            <a:r>
              <a:rPr lang="en-US" sz="1200" dirty="0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Z. </a:t>
            </a:r>
            <a:r>
              <a:rPr lang="en-US" sz="1200" dirty="0" err="1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Lewicka</a:t>
            </a:r>
            <a:r>
              <a:rPr lang="en-US" sz="1200" dirty="0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D. Barth, J. Schreiber, G. Cheng, D. </a:t>
            </a:r>
            <a:r>
              <a:rPr lang="en-US" sz="1200" dirty="0" err="1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Buchenauer</a:t>
            </a:r>
            <a:r>
              <a:rPr lang="en-US" sz="1200" dirty="0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J. Whaley, R. </a:t>
            </a:r>
            <a:r>
              <a:rPr lang="en-US" sz="1200" dirty="0" err="1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Kolasinski</a:t>
            </a:r>
            <a:r>
              <a:rPr lang="en-US" sz="1200" dirty="0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F. Zhao, B. Harrop, D. </a:t>
            </a:r>
            <a:r>
              <a:rPr lang="en-US" sz="1200" dirty="0" err="1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Coulette</a:t>
            </a:r>
            <a:r>
              <a:rPr lang="en-US" sz="1200" dirty="0">
                <a:latin typeface="Century Gothic" panose="020B0502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G. Manfredi</a:t>
            </a:r>
            <a:endParaRPr lang="en-US" sz="1200" dirty="0">
              <a:effectLst/>
              <a:latin typeface="Century Gothic" panose="020B0502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7888A-44D6-E341-AAB8-0B2A444C0618}"/>
              </a:ext>
            </a:extLst>
          </p:cNvPr>
          <p:cNvSpPr txBox="1"/>
          <p:nvPr/>
        </p:nvSpPr>
        <p:spPr>
          <a:xfrm>
            <a:off x="487456" y="742950"/>
            <a:ext cx="526788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tabLst>
                <a:tab pos="798513" algn="l"/>
              </a:tabLst>
            </a:pPr>
            <a:r>
              <a:rPr lang="en-US" altLang="en-US" sz="1400" b="1" dirty="0">
                <a:solidFill>
                  <a:schemeClr val="accent3"/>
                </a:solidFill>
                <a:latin typeface="Avenir Book" panose="02000503020000020003" pitchFamily="2" charset="0"/>
              </a:rPr>
              <a:t>Micro-trench technique </a:t>
            </a:r>
            <a:r>
              <a:rPr lang="en-US" altLang="en-US" sz="1400" b="1" dirty="0">
                <a:latin typeface="Avenir Book" panose="02000503020000020003" pitchFamily="2" charset="0"/>
              </a:rPr>
              <a:t>for: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tabLst>
                <a:tab pos="798513" algn="l"/>
              </a:tabLst>
            </a:pPr>
            <a:r>
              <a:rPr lang="en-US" altLang="en-US" sz="1400" b="1" dirty="0">
                <a:latin typeface="Avenir Book" panose="02000503020000020003" pitchFamily="2" charset="0"/>
              </a:rPr>
              <a:t>Incident ion angle measurement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tabLst>
                <a:tab pos="798513" algn="l"/>
              </a:tabLst>
            </a:pPr>
            <a:r>
              <a:rPr lang="en-US" altLang="en-US" sz="1400" b="1" dirty="0">
                <a:latin typeface="Avenir Book" panose="02000503020000020003" pitchFamily="2" charset="0"/>
              </a:rPr>
              <a:t>Impurity deposition (gross) rate measurement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tabLst>
                <a:tab pos="798513" algn="l"/>
              </a:tabLst>
            </a:pPr>
            <a:r>
              <a:rPr lang="en-US" altLang="en-US" sz="1400" b="1" dirty="0">
                <a:latin typeface="Avenir Book" panose="02000503020000020003" pitchFamily="2" charset="0"/>
              </a:rPr>
              <a:t>Erosion rate measurement</a:t>
            </a:r>
          </a:p>
          <a:p>
            <a:pPr eaLnBrk="1" hangingPunct="1">
              <a:tabLst>
                <a:tab pos="798513" algn="l"/>
              </a:tabLst>
            </a:pPr>
            <a:endParaRPr lang="en-US" altLang="en-US" sz="1200" b="1" dirty="0">
              <a:solidFill>
                <a:srgbClr val="00B050"/>
              </a:solidFill>
              <a:latin typeface="Avenir Book" panose="02000503020000020003" pitchFamily="2" charset="0"/>
            </a:endParaRPr>
          </a:p>
          <a:p>
            <a:pPr eaLnBrk="1" hangingPunct="1">
              <a:tabLst>
                <a:tab pos="798513" algn="l"/>
              </a:tabLst>
            </a:pPr>
            <a:r>
              <a:rPr lang="en-US" altLang="en-US" sz="1400" b="1" dirty="0">
                <a:latin typeface="Avenir Book" panose="02000503020000020003" pitchFamily="2" charset="0"/>
              </a:rPr>
              <a:t>References:</a:t>
            </a:r>
          </a:p>
          <a:p>
            <a:pPr eaLnBrk="1" hangingPunct="1">
              <a:tabLst>
                <a:tab pos="798513" algn="l"/>
              </a:tabLst>
            </a:pPr>
            <a:r>
              <a:rPr lang="en-US" altLang="en-US" sz="1400" b="1" dirty="0">
                <a:solidFill>
                  <a:srgbClr val="00B050"/>
                </a:solidFill>
                <a:latin typeface="Avenir Book" panose="02000503020000020003" pitchFamily="2" charset="0"/>
              </a:rPr>
              <a:t>DIII-D </a:t>
            </a:r>
            <a:r>
              <a:rPr lang="en-US" altLang="en-US" sz="1400" b="1" dirty="0" err="1">
                <a:solidFill>
                  <a:srgbClr val="00B050"/>
                </a:solidFill>
                <a:latin typeface="Avenir Book" panose="02000503020000020003" pitchFamily="2" charset="0"/>
              </a:rPr>
              <a:t>DiMES</a:t>
            </a:r>
            <a:r>
              <a:rPr lang="en-US" altLang="en-US" sz="1400" b="1" dirty="0">
                <a:solidFill>
                  <a:srgbClr val="00B050"/>
                </a:solidFill>
                <a:latin typeface="Avenir Book" panose="02000503020000020003" pitchFamily="2" charset="0"/>
              </a:rPr>
              <a:t> micro-trench</a:t>
            </a:r>
          </a:p>
          <a:p>
            <a:pPr eaLnBrk="1" hangingPunct="1">
              <a:tabLst>
                <a:tab pos="798513" algn="l"/>
              </a:tabLst>
            </a:pPr>
            <a:r>
              <a:rPr lang="en-US" altLang="en-US" sz="1400" b="1" dirty="0">
                <a:latin typeface="Avenir Book" panose="02000503020000020003" pitchFamily="2" charset="0"/>
              </a:rPr>
              <a:t>S. Abe et al.	2022 </a:t>
            </a:r>
            <a:r>
              <a:rPr lang="en-US" altLang="en-US" sz="1400" b="1" dirty="0" err="1">
                <a:latin typeface="Avenir Book" panose="02000503020000020003" pitchFamily="2" charset="0"/>
              </a:rPr>
              <a:t>Nucl</a:t>
            </a:r>
            <a:r>
              <a:rPr lang="en-US" altLang="en-US" sz="1400" b="1" dirty="0">
                <a:latin typeface="Avenir Book" panose="02000503020000020003" pitchFamily="2" charset="0"/>
              </a:rPr>
              <a:t>. Fusion 62 066001</a:t>
            </a:r>
          </a:p>
          <a:p>
            <a:pPr eaLnBrk="1" hangingPunct="1">
              <a:tabLst>
                <a:tab pos="798513" algn="l"/>
              </a:tabLst>
            </a:pPr>
            <a:r>
              <a:rPr lang="en-US" altLang="en-US" sz="1400" b="1" dirty="0">
                <a:latin typeface="Avenir Book" panose="02000503020000020003" pitchFamily="2" charset="0"/>
              </a:rPr>
              <a:t>			2021 Phys. Scr. 96 124039 </a:t>
            </a:r>
          </a:p>
          <a:p>
            <a:pPr eaLnBrk="1" hangingPunct="1">
              <a:tabLst>
                <a:tab pos="798513" algn="l"/>
              </a:tabLst>
            </a:pPr>
            <a:r>
              <a:rPr lang="en-US" altLang="en-US" sz="1400" b="1" dirty="0">
                <a:latin typeface="Avenir Book" panose="02000503020000020003" pitchFamily="2" charset="0"/>
              </a:rPr>
              <a:t>			2021 </a:t>
            </a:r>
            <a:r>
              <a:rPr lang="en-US" altLang="en-US" sz="1400" b="1" dirty="0" err="1">
                <a:latin typeface="Avenir Book" panose="02000503020000020003" pitchFamily="2" charset="0"/>
              </a:rPr>
              <a:t>Nucl</a:t>
            </a:r>
            <a:r>
              <a:rPr lang="en-US" altLang="en-US" sz="1400" b="1" dirty="0">
                <a:latin typeface="Avenir Book" panose="02000503020000020003" pitchFamily="2" charset="0"/>
              </a:rPr>
              <a:t>. Mater. Energy 27 100965</a:t>
            </a:r>
          </a:p>
          <a:p>
            <a:pPr eaLnBrk="1" hangingPunct="1">
              <a:tabLst>
                <a:tab pos="798513" algn="l"/>
              </a:tabLst>
            </a:pPr>
            <a:r>
              <a:rPr lang="en-US" altLang="en-US" sz="1400" b="1" dirty="0">
                <a:latin typeface="Avenir Book" panose="02000503020000020003" pitchFamily="2" charset="0"/>
              </a:rPr>
              <a:t>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B24F02-AF6A-D441-902C-970313B6CBFC}"/>
              </a:ext>
            </a:extLst>
          </p:cNvPr>
          <p:cNvSpPr txBox="1"/>
          <p:nvPr/>
        </p:nvSpPr>
        <p:spPr>
          <a:xfrm>
            <a:off x="5211792" y="2654680"/>
            <a:ext cx="344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5273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un 37">
            <a:extLst>
              <a:ext uri="{FF2B5EF4-FFF2-40B4-BE49-F238E27FC236}">
                <a16:creationId xmlns:a16="http://schemas.microsoft.com/office/drawing/2014/main" id="{500D6D17-6E5D-4F36-AD07-174019D0B71A}"/>
              </a:ext>
            </a:extLst>
          </p:cNvPr>
          <p:cNvSpPr/>
          <p:nvPr/>
        </p:nvSpPr>
        <p:spPr>
          <a:xfrm>
            <a:off x="1439055" y="1042941"/>
            <a:ext cx="614596" cy="614596"/>
          </a:xfrm>
          <a:prstGeom prst="su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2F1ECB-4337-AC49-92B6-63AC5FE1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Avenir Black" panose="02000503020000020003" pitchFamily="2" charset="0"/>
              </a:rPr>
              <a:t>Keyword: Shadowing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5A023D4-9D94-D939-A207-A4EBDB386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4676" y="1731738"/>
            <a:ext cx="3798534" cy="24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48F110-4213-F4EF-0FB5-1A91A192CF29}"/>
              </a:ext>
            </a:extLst>
          </p:cNvPr>
          <p:cNvCxnSpPr>
            <a:cxnSpLocks/>
          </p:cNvCxnSpPr>
          <p:nvPr/>
        </p:nvCxnSpPr>
        <p:spPr>
          <a:xfrm>
            <a:off x="1962824" y="1562538"/>
            <a:ext cx="2204441" cy="216195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74B51EB-C91A-4652-AC0D-6722A18BE36C}"/>
              </a:ext>
            </a:extLst>
          </p:cNvPr>
          <p:cNvSpPr txBox="1"/>
          <p:nvPr/>
        </p:nvSpPr>
        <p:spPr>
          <a:xfrm>
            <a:off x="5675169" y="1027291"/>
            <a:ext cx="2467342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Shadowing is useful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14F580-55D5-BA8A-6309-35CC2C67A02C}"/>
              </a:ext>
            </a:extLst>
          </p:cNvPr>
          <p:cNvSpPr txBox="1"/>
          <p:nvPr/>
        </p:nvSpPr>
        <p:spPr>
          <a:xfrm>
            <a:off x="5367798" y="1593949"/>
            <a:ext cx="326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Sundial has measured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time &amp; season</a:t>
            </a: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since 1500 BC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4B6310D-CF98-EAFA-AAAE-32E6F2DD0DCE}"/>
              </a:ext>
            </a:extLst>
          </p:cNvPr>
          <p:cNvSpPr txBox="1"/>
          <p:nvPr/>
        </p:nvSpPr>
        <p:spPr>
          <a:xfrm>
            <a:off x="6291206" y="2579854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Sun location</a:t>
            </a:r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A258785C-3091-0D3E-73FF-A96A3BB1BE3D}"/>
              </a:ext>
            </a:extLst>
          </p:cNvPr>
          <p:cNvSpPr/>
          <p:nvPr/>
        </p:nvSpPr>
        <p:spPr>
          <a:xfrm>
            <a:off x="5676163" y="2490816"/>
            <a:ext cx="614596" cy="614596"/>
          </a:xfrm>
          <a:prstGeom prst="su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own Arrow 77">
            <a:extLst>
              <a:ext uri="{FF2B5EF4-FFF2-40B4-BE49-F238E27FC236}">
                <a16:creationId xmlns:a16="http://schemas.microsoft.com/office/drawing/2014/main" id="{2ADD2D3F-75A2-9C5D-26E8-DCEF8FAC8F96}"/>
              </a:ext>
            </a:extLst>
          </p:cNvPr>
          <p:cNvSpPr/>
          <p:nvPr/>
        </p:nvSpPr>
        <p:spPr>
          <a:xfrm rot="10800000">
            <a:off x="6729546" y="2198873"/>
            <a:ext cx="179294" cy="361971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75D556-420E-366A-DB82-61796FB8E2D8}"/>
              </a:ext>
            </a:extLst>
          </p:cNvPr>
          <p:cNvSpPr txBox="1"/>
          <p:nvPr/>
        </p:nvSpPr>
        <p:spPr>
          <a:xfrm>
            <a:off x="867781" y="3937081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307918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un 37">
            <a:extLst>
              <a:ext uri="{FF2B5EF4-FFF2-40B4-BE49-F238E27FC236}">
                <a16:creationId xmlns:a16="http://schemas.microsoft.com/office/drawing/2014/main" id="{500D6D17-6E5D-4F36-AD07-174019D0B71A}"/>
              </a:ext>
            </a:extLst>
          </p:cNvPr>
          <p:cNvSpPr/>
          <p:nvPr/>
        </p:nvSpPr>
        <p:spPr>
          <a:xfrm>
            <a:off x="1439055" y="1042941"/>
            <a:ext cx="614596" cy="614596"/>
          </a:xfrm>
          <a:prstGeom prst="su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2F1ECB-4337-AC49-92B6-63AC5FE1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Avenir Black" panose="02000503020000020003" pitchFamily="2" charset="0"/>
              </a:rPr>
              <a:t>Keyword: Shadowing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5A023D4-9D94-D939-A207-A4EBDB386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4676" y="1731738"/>
            <a:ext cx="3798534" cy="24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48F110-4213-F4EF-0FB5-1A91A192CF29}"/>
              </a:ext>
            </a:extLst>
          </p:cNvPr>
          <p:cNvCxnSpPr>
            <a:cxnSpLocks/>
          </p:cNvCxnSpPr>
          <p:nvPr/>
        </p:nvCxnSpPr>
        <p:spPr>
          <a:xfrm>
            <a:off x="1962824" y="1562538"/>
            <a:ext cx="2204441" cy="216195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C4ACE3E-D049-E369-78DD-6208B5726755}"/>
              </a:ext>
            </a:extLst>
          </p:cNvPr>
          <p:cNvSpPr txBox="1"/>
          <p:nvPr/>
        </p:nvSpPr>
        <p:spPr>
          <a:xfrm>
            <a:off x="3080323" y="1809392"/>
            <a:ext cx="939681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Incident</a:t>
            </a:r>
          </a:p>
          <a:p>
            <a:pPr algn="l"/>
            <a:r>
              <a:rPr lang="en-US" sz="1400" b="1" dirty="0">
                <a:solidFill>
                  <a:schemeClr val="accent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photon</a:t>
            </a:r>
          </a:p>
          <a:p>
            <a:pPr algn="l"/>
            <a:r>
              <a:rPr lang="en-US" sz="1400" b="1" dirty="0">
                <a:solidFill>
                  <a:schemeClr val="accent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direction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4B51EB-C91A-4652-AC0D-6722A18BE36C}"/>
              </a:ext>
            </a:extLst>
          </p:cNvPr>
          <p:cNvSpPr txBox="1"/>
          <p:nvPr/>
        </p:nvSpPr>
        <p:spPr>
          <a:xfrm>
            <a:off x="5675169" y="1027291"/>
            <a:ext cx="2467342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Shadowing is useful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14F580-55D5-BA8A-6309-35CC2C67A02C}"/>
              </a:ext>
            </a:extLst>
          </p:cNvPr>
          <p:cNvSpPr txBox="1"/>
          <p:nvPr/>
        </p:nvSpPr>
        <p:spPr>
          <a:xfrm>
            <a:off x="5367798" y="1593949"/>
            <a:ext cx="326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Sundial has measured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time &amp; season</a:t>
            </a: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since 1500 BC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D0DDAA-C17C-5364-B21C-7A9C3F9E76FB}"/>
              </a:ext>
            </a:extLst>
          </p:cNvPr>
          <p:cNvCxnSpPr>
            <a:cxnSpLocks/>
          </p:cNvCxnSpPr>
          <p:nvPr/>
        </p:nvCxnSpPr>
        <p:spPr>
          <a:xfrm>
            <a:off x="4161522" y="2437561"/>
            <a:ext cx="0" cy="1277878"/>
          </a:xfrm>
          <a:prstGeom prst="line">
            <a:avLst/>
          </a:prstGeom>
          <a:ln w="38100">
            <a:solidFill>
              <a:srgbClr val="73FB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4032665-29CA-6684-86FF-CE591EA98CDF}"/>
              </a:ext>
            </a:extLst>
          </p:cNvPr>
          <p:cNvCxnSpPr>
            <a:cxnSpLocks/>
          </p:cNvCxnSpPr>
          <p:nvPr/>
        </p:nvCxnSpPr>
        <p:spPr>
          <a:xfrm flipH="1" flipV="1">
            <a:off x="2445189" y="2757054"/>
            <a:ext cx="1114032" cy="1307706"/>
          </a:xfrm>
          <a:prstGeom prst="line">
            <a:avLst/>
          </a:prstGeom>
          <a:ln w="381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rc 69">
            <a:extLst>
              <a:ext uri="{FF2B5EF4-FFF2-40B4-BE49-F238E27FC236}">
                <a16:creationId xmlns:a16="http://schemas.microsoft.com/office/drawing/2014/main" id="{62C2756E-12E3-B9B5-6E8E-F7B64F0CD475}"/>
              </a:ext>
            </a:extLst>
          </p:cNvPr>
          <p:cNvSpPr/>
          <p:nvPr/>
        </p:nvSpPr>
        <p:spPr>
          <a:xfrm rot="16200000">
            <a:off x="3605406" y="3219882"/>
            <a:ext cx="1116154" cy="939681"/>
          </a:xfrm>
          <a:prstGeom prst="arc">
            <a:avLst>
              <a:gd name="adj1" fmla="val 18821757"/>
              <a:gd name="adj2" fmla="val 0"/>
            </a:avLst>
          </a:prstGeom>
          <a:ln w="38100">
            <a:solidFill>
              <a:srgbClr val="73FB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B098F3C3-6265-12A0-3B19-6864738B8899}"/>
              </a:ext>
            </a:extLst>
          </p:cNvPr>
          <p:cNvSpPr/>
          <p:nvPr/>
        </p:nvSpPr>
        <p:spPr>
          <a:xfrm rot="5400000">
            <a:off x="1293271" y="1343552"/>
            <a:ext cx="2333063" cy="2827003"/>
          </a:xfrm>
          <a:prstGeom prst="arc">
            <a:avLst>
              <a:gd name="adj1" fmla="val 18047055"/>
              <a:gd name="adj2" fmla="val 19200939"/>
            </a:avLst>
          </a:prstGeom>
          <a:ln w="381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4B6310D-CF98-EAFA-AAAE-32E6F2DD0DCE}"/>
              </a:ext>
            </a:extLst>
          </p:cNvPr>
          <p:cNvSpPr txBox="1"/>
          <p:nvPr/>
        </p:nvSpPr>
        <p:spPr>
          <a:xfrm>
            <a:off x="6291206" y="2579854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Sun location</a:t>
            </a:r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A258785C-3091-0D3E-73FF-A96A3BB1BE3D}"/>
              </a:ext>
            </a:extLst>
          </p:cNvPr>
          <p:cNvSpPr/>
          <p:nvPr/>
        </p:nvSpPr>
        <p:spPr>
          <a:xfrm>
            <a:off x="5676163" y="2490816"/>
            <a:ext cx="614596" cy="614596"/>
          </a:xfrm>
          <a:prstGeom prst="su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own Arrow 77">
            <a:extLst>
              <a:ext uri="{FF2B5EF4-FFF2-40B4-BE49-F238E27FC236}">
                <a16:creationId xmlns:a16="http://schemas.microsoft.com/office/drawing/2014/main" id="{2ADD2D3F-75A2-9C5D-26E8-DCEF8FAC8F96}"/>
              </a:ext>
            </a:extLst>
          </p:cNvPr>
          <p:cNvSpPr/>
          <p:nvPr/>
        </p:nvSpPr>
        <p:spPr>
          <a:xfrm rot="10800000">
            <a:off x="6729546" y="2198873"/>
            <a:ext cx="179294" cy="361971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60D289C-F2B9-2422-991A-26CAF4ED93D2}"/>
              </a:ext>
            </a:extLst>
          </p:cNvPr>
          <p:cNvSpPr txBox="1"/>
          <p:nvPr/>
        </p:nvSpPr>
        <p:spPr>
          <a:xfrm>
            <a:off x="5466591" y="3404100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Incident photon angles</a:t>
            </a:r>
          </a:p>
        </p:txBody>
      </p:sp>
      <p:sp>
        <p:nvSpPr>
          <p:cNvPr id="81" name="Down Arrow 80">
            <a:extLst>
              <a:ext uri="{FF2B5EF4-FFF2-40B4-BE49-F238E27FC236}">
                <a16:creationId xmlns:a16="http://schemas.microsoft.com/office/drawing/2014/main" id="{9CEFA2B3-153C-01A7-3822-81BCFDDE5394}"/>
              </a:ext>
            </a:extLst>
          </p:cNvPr>
          <p:cNvSpPr/>
          <p:nvPr/>
        </p:nvSpPr>
        <p:spPr>
          <a:xfrm rot="10800000">
            <a:off x="6729546" y="3033164"/>
            <a:ext cx="179294" cy="361971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1BF0337-5310-B6E8-A6B5-D59081E83E15}"/>
              </a:ext>
            </a:extLst>
          </p:cNvPr>
          <p:cNvSpPr txBox="1"/>
          <p:nvPr/>
        </p:nvSpPr>
        <p:spPr>
          <a:xfrm>
            <a:off x="5243235" y="3847827"/>
            <a:ext cx="1361748" cy="338554"/>
          </a:xfrm>
          <a:prstGeom prst="rect">
            <a:avLst/>
          </a:prstGeom>
          <a:solidFill>
            <a:srgbClr val="FF4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Azimuth </a:t>
            </a:r>
            <a:r>
              <a:rPr lang="el-GR" sz="1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ϕ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BD32861-1A23-A59E-AEFE-12F02723B300}"/>
              </a:ext>
            </a:extLst>
          </p:cNvPr>
          <p:cNvSpPr txBox="1"/>
          <p:nvPr/>
        </p:nvSpPr>
        <p:spPr>
          <a:xfrm>
            <a:off x="6979629" y="3847827"/>
            <a:ext cx="1853453" cy="338554"/>
          </a:xfrm>
          <a:prstGeom prst="rect">
            <a:avLst/>
          </a:prstGeom>
          <a:solidFill>
            <a:srgbClr val="73FB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Polar (Altitude) </a:t>
            </a:r>
            <a:r>
              <a:rPr lang="el-GR" sz="1600" b="1" i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θ</a:t>
            </a:r>
            <a:endParaRPr lang="en-US" sz="1600" b="1" i="1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3901145-0A16-0EEB-D78F-CA9AAF9D0D0C}"/>
              </a:ext>
            </a:extLst>
          </p:cNvPr>
          <p:cNvSpPr txBox="1"/>
          <p:nvPr/>
        </p:nvSpPr>
        <p:spPr>
          <a:xfrm>
            <a:off x="5243235" y="4205115"/>
            <a:ext cx="1361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4D5C302-C137-DD0C-CE65-1575F936F3AD}"/>
              </a:ext>
            </a:extLst>
          </p:cNvPr>
          <p:cNvSpPr txBox="1"/>
          <p:nvPr/>
        </p:nvSpPr>
        <p:spPr>
          <a:xfrm>
            <a:off x="7108140" y="4205115"/>
            <a:ext cx="169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Time &amp; season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C96F0C1-EA3C-A7C4-AAD4-4D888D9D4820}"/>
                  </a:ext>
                </a:extLst>
              </p:cNvPr>
              <p:cNvSpPr txBox="1"/>
              <p:nvPr/>
            </p:nvSpPr>
            <p:spPr>
              <a:xfrm>
                <a:off x="3424780" y="3441363"/>
                <a:ext cx="4617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highlight>
                            <a:srgbClr val="FF40FF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𝝋</m:t>
                      </m:r>
                    </m:oMath>
                  </m:oMathPara>
                </a14:m>
                <a:endParaRPr lang="en-US" sz="2400" dirty="0">
                  <a:highlight>
                    <a:srgbClr val="FF40FF"/>
                  </a:highlight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C96F0C1-EA3C-A7C4-AAD4-4D888D9D4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780" y="3441363"/>
                <a:ext cx="461730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C7A5136-966F-9BA7-BCCB-BECA95D848C3}"/>
                  </a:ext>
                </a:extLst>
              </p:cNvPr>
              <p:cNvSpPr txBox="1"/>
              <p:nvPr/>
            </p:nvSpPr>
            <p:spPr>
              <a:xfrm>
                <a:off x="3657797" y="2749131"/>
                <a:ext cx="4287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highlight>
                            <a:srgbClr val="73FB79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𝜽</m:t>
                      </m:r>
                    </m:oMath>
                  </m:oMathPara>
                </a14:m>
                <a:endParaRPr lang="en-US" sz="2400" dirty="0">
                  <a:highlight>
                    <a:srgbClr val="73FB79"/>
                  </a:highlight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C7A5136-966F-9BA7-BCCB-BECA95D84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797" y="2749131"/>
                <a:ext cx="42872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F3C7221-5E6C-35F5-29A2-07706A745B79}"/>
              </a:ext>
            </a:extLst>
          </p:cNvPr>
          <p:cNvSpPr txBox="1"/>
          <p:nvPr/>
        </p:nvSpPr>
        <p:spPr>
          <a:xfrm>
            <a:off x="867781" y="3937081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320915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F1ECB-4337-AC49-92B6-63AC5FE1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Avenir Heavy" panose="02000503020000020003" pitchFamily="2" charset="0"/>
              </a:rPr>
              <a:t>Shadowing affects erosion (melting) patterns on the surface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3344B1E7-5F6A-7AFE-E28C-46CDE52F5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475" y="975920"/>
            <a:ext cx="27146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BA5A9D-E7A1-EC72-222B-3A0F2904AE18}"/>
              </a:ext>
            </a:extLst>
          </p:cNvPr>
          <p:cNvSpPr txBox="1"/>
          <p:nvPr/>
        </p:nvSpPr>
        <p:spPr>
          <a:xfrm>
            <a:off x="6774741" y="4336351"/>
            <a:ext cx="2137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reddit.com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@u/banana-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nou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F6634-F19F-191F-C087-5EE5C4311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52" y="975920"/>
            <a:ext cx="2714625" cy="361949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DB57FAF-D576-D8B7-98FC-F55075780472}"/>
              </a:ext>
            </a:extLst>
          </p:cNvPr>
          <p:cNvSpPr txBox="1"/>
          <p:nvPr/>
        </p:nvSpPr>
        <p:spPr>
          <a:xfrm>
            <a:off x="356352" y="4318420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reddit.com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F03B754C-2EA4-6ED6-EAB2-24118B0A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413" y="975918"/>
            <a:ext cx="2714626" cy="36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45F1B08-AD1F-8B41-CAB2-159BC6E443E8}"/>
              </a:ext>
            </a:extLst>
          </p:cNvPr>
          <p:cNvSpPr txBox="1"/>
          <p:nvPr/>
        </p:nvSpPr>
        <p:spPr>
          <a:xfrm>
            <a:off x="3500034" y="4323910"/>
            <a:ext cx="2491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reddit.com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@u/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DankPastaMaster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2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0F99-92A2-CC02-8419-4648BB8A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38" y="3017520"/>
            <a:ext cx="6910692" cy="1181095"/>
          </a:xfrm>
        </p:spPr>
        <p:txBody>
          <a:bodyPr>
            <a:noAutofit/>
          </a:bodyPr>
          <a:lstStyle/>
          <a:p>
            <a:r>
              <a:rPr lang="en-US" dirty="0">
                <a:latin typeface="Avenir Heavy" panose="02000503020000020003" pitchFamily="2" charset="0"/>
              </a:rPr>
              <a:t>Incident ion angle measurement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2C3245-F4ED-3E75-E50F-724BA572D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6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F1ECB-4337-AC49-92B6-63AC5FE1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7463028" cy="7429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Heavy" panose="02000503020000020003" pitchFamily="2" charset="0"/>
              </a:rPr>
              <a:t>Micro-trench technique uses ion shadowing effect to reveal D ion incident direction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A picture containing indoor, wall, white&#10;&#10;Description automatically generated">
            <a:extLst>
              <a:ext uri="{FF2B5EF4-FFF2-40B4-BE49-F238E27FC236}">
                <a16:creationId xmlns:a16="http://schemas.microsoft.com/office/drawing/2014/main" id="{E538171B-09B9-0141-9D1F-F4FCE6EFB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365" y="3445601"/>
            <a:ext cx="2042987" cy="1282235"/>
          </a:xfrm>
          <a:prstGeom prst="rect">
            <a:avLst/>
          </a:prstGeom>
        </p:spPr>
      </p:pic>
      <p:pic>
        <p:nvPicPr>
          <p:cNvPr id="6" name="Picture 5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496C61B5-C968-2742-B0F2-3EB70D42D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921" y="1656780"/>
            <a:ext cx="2048434" cy="1725318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F8F847C-3315-1E46-9E2E-96DDE56922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20" y="1594880"/>
            <a:ext cx="2763750" cy="2456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48869C-5633-F149-8AEF-0CF4FFB1FE49}"/>
              </a:ext>
            </a:extLst>
          </p:cNvPr>
          <p:cNvSpPr txBox="1"/>
          <p:nvPr/>
        </p:nvSpPr>
        <p:spPr>
          <a:xfrm>
            <a:off x="350131" y="833728"/>
            <a:ext cx="525312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Micro trenches fabricated by focused ion (Ga) beam (FIB)</a:t>
            </a:r>
            <a:endParaRPr lang="en-US" sz="1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A11BE-988D-6B43-9B0F-4F6E322D3C53}"/>
              </a:ext>
            </a:extLst>
          </p:cNvPr>
          <p:cNvSpPr txBox="1"/>
          <p:nvPr/>
        </p:nvSpPr>
        <p:spPr>
          <a:xfrm>
            <a:off x="1165345" y="1620784"/>
            <a:ext cx="786521" cy="374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entury Gothic" panose="020B0502020202020204" pitchFamily="34" charset="0"/>
              </a:rPr>
              <a:t>S1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8005E3-FF2E-984C-A994-537027E84CA6}"/>
              </a:ext>
            </a:extLst>
          </p:cNvPr>
          <p:cNvSpPr/>
          <p:nvPr/>
        </p:nvSpPr>
        <p:spPr>
          <a:xfrm>
            <a:off x="1649041" y="2733604"/>
            <a:ext cx="9674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Micro-</a:t>
            </a:r>
          </a:p>
          <a:p>
            <a:pPr algn="r"/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trenches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48DDC4-FFC3-CB4A-8BA7-93B42F49803B}"/>
              </a:ext>
            </a:extLst>
          </p:cNvPr>
          <p:cNvSpPr txBox="1"/>
          <p:nvPr/>
        </p:nvSpPr>
        <p:spPr>
          <a:xfrm>
            <a:off x="3633880" y="1369823"/>
            <a:ext cx="1960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30x30x4 µm deep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9D5ECB-A6C2-ED43-9EA0-AB24057F43ED}"/>
              </a:ext>
            </a:extLst>
          </p:cNvPr>
          <p:cNvSpPr txBox="1"/>
          <p:nvPr/>
        </p:nvSpPr>
        <p:spPr>
          <a:xfrm>
            <a:off x="290251" y="1302454"/>
            <a:ext cx="126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Si sample disc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0A3504-0C39-7B4D-BD2D-8ED41971F156}"/>
              </a:ext>
            </a:extLst>
          </p:cNvPr>
          <p:cNvSpPr txBox="1"/>
          <p:nvPr/>
        </p:nvSpPr>
        <p:spPr>
          <a:xfrm>
            <a:off x="1991686" y="4184629"/>
            <a:ext cx="16121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Century Gothic" panose="020B0502020202020204" pitchFamily="34" charset="0"/>
              </a:rPr>
              <a:t>45º</a:t>
            </a:r>
          </a:p>
          <a:p>
            <a:pPr algn="r"/>
            <a:r>
              <a:rPr lang="en-US" sz="1600" dirty="0">
                <a:latin typeface="Century Gothic" panose="020B0502020202020204" pitchFamily="34" charset="0"/>
              </a:rPr>
              <a:t>view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17455D-8958-5547-9299-087CAD78B7DC}"/>
              </a:ext>
            </a:extLst>
          </p:cNvPr>
          <p:cNvSpPr txBox="1"/>
          <p:nvPr/>
        </p:nvSpPr>
        <p:spPr>
          <a:xfrm>
            <a:off x="3052199" y="1183076"/>
            <a:ext cx="3063356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dirty="0">
                <a:latin typeface="Century Gothic" panose="020B0502020202020204" pitchFamily="34" charset="0"/>
              </a:rPr>
              <a:t>SEM before exposure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4FBC885-143A-4A47-AF6E-1A2D24B4F5B2}"/>
              </a:ext>
            </a:extLst>
          </p:cNvPr>
          <p:cNvCxnSpPr>
            <a:cxnSpLocks/>
          </p:cNvCxnSpPr>
          <p:nvPr/>
        </p:nvCxnSpPr>
        <p:spPr>
          <a:xfrm>
            <a:off x="2939088" y="2181271"/>
            <a:ext cx="605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D9B67F4-AE6F-AB48-8BA3-F2064106FE80}"/>
              </a:ext>
            </a:extLst>
          </p:cNvPr>
          <p:cNvSpPr txBox="1"/>
          <p:nvPr/>
        </p:nvSpPr>
        <p:spPr>
          <a:xfrm>
            <a:off x="2795668" y="2806097"/>
            <a:ext cx="815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Century Gothic" panose="020B0502020202020204" pitchFamily="34" charset="0"/>
              </a:rPr>
              <a:t>Top</a:t>
            </a:r>
          </a:p>
          <a:p>
            <a:pPr algn="r"/>
            <a:r>
              <a:rPr lang="en-US" sz="1600" dirty="0">
                <a:latin typeface="Century Gothic" panose="020B0502020202020204" pitchFamily="34" charset="0"/>
              </a:rPr>
              <a:t>view</a:t>
            </a:r>
          </a:p>
        </p:txBody>
      </p:sp>
      <p:pic>
        <p:nvPicPr>
          <p:cNvPr id="53" name="Picture 10" descr="D3D_logo_Revised.tif">
            <a:extLst>
              <a:ext uri="{FF2B5EF4-FFF2-40B4-BE49-F238E27FC236}">
                <a16:creationId xmlns:a16="http://schemas.microsoft.com/office/drawing/2014/main" id="{A5594A75-D9A5-6141-AD4E-A8089896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817" y="76312"/>
            <a:ext cx="1025309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04834D-B1A4-D5BD-14EA-4E37B1A8CB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47914" y="3932781"/>
            <a:ext cx="767761" cy="8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7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F1ECB-4337-AC49-92B6-63AC5FE1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7463028" cy="7429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Heavy" panose="02000503020000020003" pitchFamily="2" charset="0"/>
              </a:rPr>
              <a:t>Micro-trench technique uses ion shadowing effect to reveal D ion incident direction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A picture containing indoor, wall, white&#10;&#10;Description automatically generated">
            <a:extLst>
              <a:ext uri="{FF2B5EF4-FFF2-40B4-BE49-F238E27FC236}">
                <a16:creationId xmlns:a16="http://schemas.microsoft.com/office/drawing/2014/main" id="{E538171B-09B9-0141-9D1F-F4FCE6EFB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365" y="3445601"/>
            <a:ext cx="2042987" cy="1282235"/>
          </a:xfrm>
          <a:prstGeom prst="rect">
            <a:avLst/>
          </a:prstGeom>
        </p:spPr>
      </p:pic>
      <p:pic>
        <p:nvPicPr>
          <p:cNvPr id="6" name="Picture 5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496C61B5-C968-2742-B0F2-3EB70D42D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921" y="1656780"/>
            <a:ext cx="2048434" cy="1725318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F8F847C-3315-1E46-9E2E-96DDE56922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20" y="1594880"/>
            <a:ext cx="2763750" cy="2456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48869C-5633-F149-8AEF-0CF4FFB1FE49}"/>
              </a:ext>
            </a:extLst>
          </p:cNvPr>
          <p:cNvSpPr txBox="1"/>
          <p:nvPr/>
        </p:nvSpPr>
        <p:spPr>
          <a:xfrm>
            <a:off x="350131" y="833728"/>
            <a:ext cx="525312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Micro trenches fabricated by focused ion (Ga) beam (FIB)</a:t>
            </a:r>
            <a:endParaRPr lang="en-US" sz="1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A11BE-988D-6B43-9B0F-4F6E322D3C53}"/>
              </a:ext>
            </a:extLst>
          </p:cNvPr>
          <p:cNvSpPr txBox="1"/>
          <p:nvPr/>
        </p:nvSpPr>
        <p:spPr>
          <a:xfrm>
            <a:off x="1165345" y="1620784"/>
            <a:ext cx="786521" cy="374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entury Gothic" panose="020B0502020202020204" pitchFamily="34" charset="0"/>
              </a:rPr>
              <a:t>S1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8005E3-FF2E-984C-A994-537027E84CA6}"/>
              </a:ext>
            </a:extLst>
          </p:cNvPr>
          <p:cNvSpPr/>
          <p:nvPr/>
        </p:nvSpPr>
        <p:spPr>
          <a:xfrm>
            <a:off x="1649041" y="2733604"/>
            <a:ext cx="9674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Micro-</a:t>
            </a:r>
          </a:p>
          <a:p>
            <a:pPr algn="r"/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trenches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48DDC4-FFC3-CB4A-8BA7-93B42F49803B}"/>
              </a:ext>
            </a:extLst>
          </p:cNvPr>
          <p:cNvSpPr txBox="1"/>
          <p:nvPr/>
        </p:nvSpPr>
        <p:spPr>
          <a:xfrm>
            <a:off x="3633880" y="1369823"/>
            <a:ext cx="1960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30x30x4 µm deep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9D5ECB-A6C2-ED43-9EA0-AB24057F43ED}"/>
              </a:ext>
            </a:extLst>
          </p:cNvPr>
          <p:cNvSpPr txBox="1"/>
          <p:nvPr/>
        </p:nvSpPr>
        <p:spPr>
          <a:xfrm>
            <a:off x="290251" y="1302454"/>
            <a:ext cx="126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Si sample disc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0A3504-0C39-7B4D-BD2D-8ED41971F156}"/>
              </a:ext>
            </a:extLst>
          </p:cNvPr>
          <p:cNvSpPr txBox="1"/>
          <p:nvPr/>
        </p:nvSpPr>
        <p:spPr>
          <a:xfrm>
            <a:off x="1991686" y="4184629"/>
            <a:ext cx="16121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Century Gothic" panose="020B0502020202020204" pitchFamily="34" charset="0"/>
              </a:rPr>
              <a:t>45º</a:t>
            </a:r>
          </a:p>
          <a:p>
            <a:pPr algn="r"/>
            <a:r>
              <a:rPr lang="en-US" sz="1600" dirty="0">
                <a:latin typeface="Century Gothic" panose="020B0502020202020204" pitchFamily="34" charset="0"/>
              </a:rPr>
              <a:t>view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12E36A-B4EB-5043-91A3-F4A62B52E32C}"/>
              </a:ext>
            </a:extLst>
          </p:cNvPr>
          <p:cNvSpPr txBox="1"/>
          <p:nvPr/>
        </p:nvSpPr>
        <p:spPr>
          <a:xfrm>
            <a:off x="2154576" y="1333096"/>
            <a:ext cx="123452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  <a:latin typeface="Century Gothic" panose="020B0502020202020204" pitchFamily="34" charset="0"/>
              </a:rPr>
              <a:t>Reported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2A97516-2E76-C64E-82B8-C6B03FEE2F2C}"/>
              </a:ext>
            </a:extLst>
          </p:cNvPr>
          <p:cNvCxnSpPr>
            <a:cxnSpLocks/>
          </p:cNvCxnSpPr>
          <p:nvPr/>
        </p:nvCxnSpPr>
        <p:spPr>
          <a:xfrm>
            <a:off x="2756215" y="1690962"/>
            <a:ext cx="0" cy="32792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A17455D-8958-5547-9299-087CAD78B7DC}"/>
              </a:ext>
            </a:extLst>
          </p:cNvPr>
          <p:cNvSpPr txBox="1"/>
          <p:nvPr/>
        </p:nvSpPr>
        <p:spPr>
          <a:xfrm>
            <a:off x="3052199" y="1183076"/>
            <a:ext cx="3063356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dirty="0">
                <a:latin typeface="Century Gothic" panose="020B0502020202020204" pitchFamily="34" charset="0"/>
              </a:rPr>
              <a:t>SEM before exposure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4FBC885-143A-4A47-AF6E-1A2D24B4F5B2}"/>
              </a:ext>
            </a:extLst>
          </p:cNvPr>
          <p:cNvCxnSpPr>
            <a:cxnSpLocks/>
          </p:cNvCxnSpPr>
          <p:nvPr/>
        </p:nvCxnSpPr>
        <p:spPr>
          <a:xfrm>
            <a:off x="2939088" y="2181271"/>
            <a:ext cx="605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D9B67F4-AE6F-AB48-8BA3-F2064106FE80}"/>
              </a:ext>
            </a:extLst>
          </p:cNvPr>
          <p:cNvSpPr txBox="1"/>
          <p:nvPr/>
        </p:nvSpPr>
        <p:spPr>
          <a:xfrm>
            <a:off x="2795668" y="2806097"/>
            <a:ext cx="815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Century Gothic" panose="020B0502020202020204" pitchFamily="34" charset="0"/>
              </a:rPr>
              <a:t>Top</a:t>
            </a:r>
          </a:p>
          <a:p>
            <a:pPr algn="r"/>
            <a:r>
              <a:rPr lang="en-US" sz="1600" dirty="0">
                <a:latin typeface="Century Gothic" panose="020B0502020202020204" pitchFamily="34" charset="0"/>
              </a:rPr>
              <a:t>view</a:t>
            </a:r>
          </a:p>
        </p:txBody>
      </p:sp>
      <p:pic>
        <p:nvPicPr>
          <p:cNvPr id="53" name="Picture 10" descr="D3D_logo_Revised.tif">
            <a:extLst>
              <a:ext uri="{FF2B5EF4-FFF2-40B4-BE49-F238E27FC236}">
                <a16:creationId xmlns:a16="http://schemas.microsoft.com/office/drawing/2014/main" id="{A5594A75-D9A5-6141-AD4E-A8089896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817" y="76312"/>
            <a:ext cx="1025309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04834D-B1A4-D5BD-14EA-4E37B1A8CB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47914" y="3932781"/>
            <a:ext cx="767761" cy="845563"/>
          </a:xfrm>
          <a:prstGeom prst="rect">
            <a:avLst/>
          </a:prstGeom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D406B909-866C-FCF4-3074-48FF5125D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53506" y="1196597"/>
            <a:ext cx="3054158" cy="15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C491740-1A4D-34A7-D9D9-F7F78FB2E7C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3506" y="3012528"/>
            <a:ext cx="1412192" cy="1370760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9F55B8E-073A-B8C0-5C71-E1DC685A31CE}"/>
              </a:ext>
            </a:extLst>
          </p:cNvPr>
          <p:cNvCxnSpPr>
            <a:cxnSpLocks/>
          </p:cNvCxnSpPr>
          <p:nvPr/>
        </p:nvCxnSpPr>
        <p:spPr>
          <a:xfrm>
            <a:off x="6589715" y="3012528"/>
            <a:ext cx="0" cy="414690"/>
          </a:xfrm>
          <a:prstGeom prst="line">
            <a:avLst/>
          </a:prstGeom>
          <a:ln>
            <a:solidFill>
              <a:srgbClr val="FFFF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497C7358-0D63-F05F-CFDD-39F9EF7EA5C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3506" y="3012528"/>
            <a:ext cx="1564987" cy="1367445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F5646B0-2EF4-CB1B-0A44-9DD10209662C}"/>
              </a:ext>
            </a:extLst>
          </p:cNvPr>
          <p:cNvCxnSpPr>
            <a:cxnSpLocks/>
          </p:cNvCxnSpPr>
          <p:nvPr/>
        </p:nvCxnSpPr>
        <p:spPr>
          <a:xfrm>
            <a:off x="8543471" y="3012528"/>
            <a:ext cx="0" cy="470124"/>
          </a:xfrm>
          <a:prstGeom prst="line">
            <a:avLst/>
          </a:prstGeom>
          <a:ln>
            <a:solidFill>
              <a:srgbClr val="FFFF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Sun 61">
            <a:extLst>
              <a:ext uri="{FF2B5EF4-FFF2-40B4-BE49-F238E27FC236}">
                <a16:creationId xmlns:a16="http://schemas.microsoft.com/office/drawing/2014/main" id="{D19F81BD-717E-6A90-A718-8730D4991798}"/>
              </a:ext>
            </a:extLst>
          </p:cNvPr>
          <p:cNvSpPr/>
          <p:nvPr/>
        </p:nvSpPr>
        <p:spPr>
          <a:xfrm>
            <a:off x="5919260" y="925694"/>
            <a:ext cx="614596" cy="614596"/>
          </a:xfrm>
          <a:prstGeom prst="su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9E809AB-186D-A020-7ABA-AAD22A918CBA}"/>
              </a:ext>
            </a:extLst>
          </p:cNvPr>
          <p:cNvCxnSpPr>
            <a:cxnSpLocks/>
          </p:cNvCxnSpPr>
          <p:nvPr/>
        </p:nvCxnSpPr>
        <p:spPr>
          <a:xfrm>
            <a:off x="6513668" y="1408012"/>
            <a:ext cx="1080371" cy="51720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3E0DA89-E056-E2FC-647C-2D80E217D94B}"/>
              </a:ext>
            </a:extLst>
          </p:cNvPr>
          <p:cNvCxnSpPr>
            <a:cxnSpLocks/>
          </p:cNvCxnSpPr>
          <p:nvPr/>
        </p:nvCxnSpPr>
        <p:spPr>
          <a:xfrm>
            <a:off x="7922722" y="3238488"/>
            <a:ext cx="189761" cy="413441"/>
          </a:xfrm>
          <a:prstGeom prst="straightConnector1">
            <a:avLst/>
          </a:prstGeom>
          <a:ln w="28575">
            <a:solidFill>
              <a:srgbClr val="73FB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791A7C1-96A0-B778-039A-F538CB4953E5}"/>
              </a:ext>
            </a:extLst>
          </p:cNvPr>
          <p:cNvSpPr txBox="1"/>
          <p:nvPr/>
        </p:nvSpPr>
        <p:spPr>
          <a:xfrm>
            <a:off x="8271893" y="3015086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600" i="1" dirty="0" err="1">
                <a:highlight>
                  <a:srgbClr val="FF00FF"/>
                </a:highligh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5C87BA2-4123-CBA1-78A5-E049D639EC90}"/>
              </a:ext>
            </a:extLst>
          </p:cNvPr>
          <p:cNvSpPr txBox="1"/>
          <p:nvPr/>
        </p:nvSpPr>
        <p:spPr>
          <a:xfrm>
            <a:off x="7738623" y="3313375"/>
            <a:ext cx="336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600" i="1" dirty="0">
                <a:highlight>
                  <a:srgbClr val="00FF00"/>
                </a:highligh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θ</a:t>
            </a:r>
            <a:r>
              <a:rPr lang="en-US" sz="1600" i="1" dirty="0">
                <a:highlight>
                  <a:srgbClr val="00FF00"/>
                </a:highligh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1600" dirty="0">
              <a:highlight>
                <a:srgbClr val="00FF00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BCCB7D62-C414-44B8-BDD7-4DB6A2036B8B}"/>
              </a:ext>
            </a:extLst>
          </p:cNvPr>
          <p:cNvSpPr/>
          <p:nvPr/>
        </p:nvSpPr>
        <p:spPr>
          <a:xfrm rot="5400000">
            <a:off x="8319209" y="2803379"/>
            <a:ext cx="451329" cy="445215"/>
          </a:xfrm>
          <a:prstGeom prst="arc">
            <a:avLst>
              <a:gd name="adj1" fmla="val 19540241"/>
              <a:gd name="adj2" fmla="val 21551199"/>
            </a:avLst>
          </a:prstGeom>
          <a:ln w="381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20B96D-53FC-DAC9-2E90-20EF8EC2ECB7}"/>
              </a:ext>
            </a:extLst>
          </p:cNvPr>
          <p:cNvSpPr txBox="1"/>
          <p:nvPr/>
        </p:nvSpPr>
        <p:spPr>
          <a:xfrm>
            <a:off x="8215999" y="2216605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amazon.com</a:t>
            </a:r>
            <a:endParaRPr lang="en-US" sz="105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35E090E-5A96-AC33-A95B-760A1C787BA3}"/>
              </a:ext>
            </a:extLst>
          </p:cNvPr>
          <p:cNvSpPr txBox="1"/>
          <p:nvPr/>
        </p:nvSpPr>
        <p:spPr>
          <a:xfrm>
            <a:off x="6895056" y="4363121"/>
            <a:ext cx="9492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C.H. Skinner</a:t>
            </a:r>
          </a:p>
        </p:txBody>
      </p:sp>
    </p:spTree>
    <p:extLst>
      <p:ext uri="{BB962C8B-B14F-4D97-AF65-F5344CB8AC3E}">
        <p14:creationId xmlns:p14="http://schemas.microsoft.com/office/powerpoint/2010/main" val="154723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F1ECB-4337-AC49-92B6-63AC5FE1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7463028" cy="7429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Heavy" panose="02000503020000020003" pitchFamily="2" charset="0"/>
              </a:rPr>
              <a:t>Micro-trench technique uses ion shadowing effect to reveal D ion incident direction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B817E51-C846-4F94-965E-5B631D852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1100" y="4846320"/>
            <a:ext cx="342900" cy="246221"/>
          </a:xfrm>
        </p:spPr>
        <p:txBody>
          <a:bodyPr/>
          <a:lstStyle/>
          <a:p>
            <a:fld id="{D7DB8F76-31D0-8E48-9A33-E79BFE0EA87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A picture containing indoor, wall, white&#10;&#10;Description automatically generated">
            <a:extLst>
              <a:ext uri="{FF2B5EF4-FFF2-40B4-BE49-F238E27FC236}">
                <a16:creationId xmlns:a16="http://schemas.microsoft.com/office/drawing/2014/main" id="{E538171B-09B9-0141-9D1F-F4FCE6EFB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365" y="3445601"/>
            <a:ext cx="2042987" cy="1282235"/>
          </a:xfrm>
          <a:prstGeom prst="rect">
            <a:avLst/>
          </a:prstGeom>
        </p:spPr>
      </p:pic>
      <p:pic>
        <p:nvPicPr>
          <p:cNvPr id="6" name="Picture 5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496C61B5-C968-2742-B0F2-3EB70D42D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921" y="1656780"/>
            <a:ext cx="2048434" cy="1725318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F8F847C-3315-1E46-9E2E-96DDE56922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20" y="1594880"/>
            <a:ext cx="2763750" cy="2456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48869C-5633-F149-8AEF-0CF4FFB1FE49}"/>
              </a:ext>
            </a:extLst>
          </p:cNvPr>
          <p:cNvSpPr txBox="1"/>
          <p:nvPr/>
        </p:nvSpPr>
        <p:spPr>
          <a:xfrm>
            <a:off x="350131" y="833728"/>
            <a:ext cx="525312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Micro trenches fabricated by focused ion (Ga) beam (FIB)</a:t>
            </a:r>
            <a:endParaRPr lang="en-US" sz="1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A11BE-988D-6B43-9B0F-4F6E322D3C53}"/>
              </a:ext>
            </a:extLst>
          </p:cNvPr>
          <p:cNvSpPr txBox="1"/>
          <p:nvPr/>
        </p:nvSpPr>
        <p:spPr>
          <a:xfrm>
            <a:off x="1165345" y="1620784"/>
            <a:ext cx="786521" cy="374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entury Gothic" panose="020B0502020202020204" pitchFamily="34" charset="0"/>
              </a:rPr>
              <a:t>S1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8005E3-FF2E-984C-A994-537027E84CA6}"/>
              </a:ext>
            </a:extLst>
          </p:cNvPr>
          <p:cNvSpPr/>
          <p:nvPr/>
        </p:nvSpPr>
        <p:spPr>
          <a:xfrm>
            <a:off x="1649041" y="2733604"/>
            <a:ext cx="9674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Micro-</a:t>
            </a:r>
          </a:p>
          <a:p>
            <a:pPr algn="r"/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trenches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BB576FB-2BD3-B642-9ADE-37497A25D83F}"/>
              </a:ext>
            </a:extLst>
          </p:cNvPr>
          <p:cNvSpPr/>
          <p:nvPr/>
        </p:nvSpPr>
        <p:spPr>
          <a:xfrm rot="16200000">
            <a:off x="7707270" y="3173239"/>
            <a:ext cx="986971" cy="775422"/>
          </a:xfrm>
          <a:prstGeom prst="arc">
            <a:avLst/>
          </a:prstGeom>
          <a:ln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49332F-583E-634A-A78B-05D2436A573C}"/>
              </a:ext>
            </a:extLst>
          </p:cNvPr>
          <p:cNvCxnSpPr>
            <a:cxnSpLocks/>
          </p:cNvCxnSpPr>
          <p:nvPr/>
        </p:nvCxnSpPr>
        <p:spPr>
          <a:xfrm>
            <a:off x="7191977" y="3798798"/>
            <a:ext cx="431671" cy="0"/>
          </a:xfrm>
          <a:prstGeom prst="line">
            <a:avLst/>
          </a:prstGeom>
          <a:ln w="635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34EE93-A525-E541-ABEC-98EBEEE8AA59}"/>
              </a:ext>
            </a:extLst>
          </p:cNvPr>
          <p:cNvCxnSpPr>
            <a:cxnSpLocks/>
          </p:cNvCxnSpPr>
          <p:nvPr/>
        </p:nvCxnSpPr>
        <p:spPr>
          <a:xfrm>
            <a:off x="6675367" y="3229013"/>
            <a:ext cx="1049167" cy="603031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949775-5249-414D-8320-8839BE07787A}"/>
              </a:ext>
            </a:extLst>
          </p:cNvPr>
          <p:cNvCxnSpPr>
            <a:cxnSpLocks/>
          </p:cNvCxnSpPr>
          <p:nvPr/>
        </p:nvCxnSpPr>
        <p:spPr>
          <a:xfrm>
            <a:off x="7144691" y="3212866"/>
            <a:ext cx="768448" cy="4242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Rectangular Callout 13">
            <a:extLst>
              <a:ext uri="{FF2B5EF4-FFF2-40B4-BE49-F238E27FC236}">
                <a16:creationId xmlns:a16="http://schemas.microsoft.com/office/drawing/2014/main" id="{4134273E-D4A0-574D-A9A9-7CFAAB863B7B}"/>
              </a:ext>
            </a:extLst>
          </p:cNvPr>
          <p:cNvSpPr/>
          <p:nvPr/>
        </p:nvSpPr>
        <p:spPr>
          <a:xfrm>
            <a:off x="6442501" y="4002221"/>
            <a:ext cx="1033573" cy="282992"/>
          </a:xfrm>
          <a:prstGeom prst="wedgeRectCallout">
            <a:avLst>
              <a:gd name="adj1" fmla="val 31496"/>
              <a:gd name="adj2" fmla="val 3117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Shadowed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0DEF5C-EDD8-5C46-844C-D955A2797841}"/>
              </a:ext>
            </a:extLst>
          </p:cNvPr>
          <p:cNvCxnSpPr>
            <a:cxnSpLocks/>
          </p:cNvCxnSpPr>
          <p:nvPr/>
        </p:nvCxnSpPr>
        <p:spPr>
          <a:xfrm>
            <a:off x="7774555" y="3904552"/>
            <a:ext cx="0" cy="188766"/>
          </a:xfrm>
          <a:prstGeom prst="line">
            <a:avLst/>
          </a:prstGeom>
          <a:ln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ular Callout 101">
            <a:extLst>
              <a:ext uri="{FF2B5EF4-FFF2-40B4-BE49-F238E27FC236}">
                <a16:creationId xmlns:a16="http://schemas.microsoft.com/office/drawing/2014/main" id="{D01CE225-B281-244B-857B-2C9E36C5AFF7}"/>
              </a:ext>
            </a:extLst>
          </p:cNvPr>
          <p:cNvSpPr/>
          <p:nvPr/>
        </p:nvSpPr>
        <p:spPr>
          <a:xfrm>
            <a:off x="7664293" y="3999019"/>
            <a:ext cx="1033573" cy="282992"/>
          </a:xfrm>
          <a:prstGeom prst="wedgeRectCallout">
            <a:avLst>
              <a:gd name="adj1" fmla="val -25051"/>
              <a:gd name="adj2" fmla="val -1750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Sputtered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03320D-E791-D84A-825B-5BE2571740B3}"/>
              </a:ext>
            </a:extLst>
          </p:cNvPr>
          <p:cNvCxnSpPr>
            <a:cxnSpLocks/>
          </p:cNvCxnSpPr>
          <p:nvPr/>
        </p:nvCxnSpPr>
        <p:spPr>
          <a:xfrm>
            <a:off x="6914495" y="3224355"/>
            <a:ext cx="999429" cy="57444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C9BB5E-6EA5-9041-B619-9F1DC84B661E}"/>
              </a:ext>
            </a:extLst>
          </p:cNvPr>
          <p:cNvCxnSpPr>
            <a:cxnSpLocks/>
          </p:cNvCxnSpPr>
          <p:nvPr/>
        </p:nvCxnSpPr>
        <p:spPr>
          <a:xfrm>
            <a:off x="7176993" y="3904552"/>
            <a:ext cx="0" cy="110913"/>
          </a:xfrm>
          <a:prstGeom prst="line">
            <a:avLst/>
          </a:prstGeom>
          <a:ln w="254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48DDC4-FFC3-CB4A-8BA7-93B42F49803B}"/>
              </a:ext>
            </a:extLst>
          </p:cNvPr>
          <p:cNvSpPr txBox="1"/>
          <p:nvPr/>
        </p:nvSpPr>
        <p:spPr>
          <a:xfrm>
            <a:off x="3633880" y="1369823"/>
            <a:ext cx="1960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30x30x4 µm deep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9D5ECB-A6C2-ED43-9EA0-AB24057F43ED}"/>
              </a:ext>
            </a:extLst>
          </p:cNvPr>
          <p:cNvSpPr txBox="1"/>
          <p:nvPr/>
        </p:nvSpPr>
        <p:spPr>
          <a:xfrm>
            <a:off x="290251" y="1302454"/>
            <a:ext cx="126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Si sample disc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C3BDB3-D58C-1B41-81F3-3AC28FB42328}"/>
              </a:ext>
            </a:extLst>
          </p:cNvPr>
          <p:cNvGrpSpPr/>
          <p:nvPr/>
        </p:nvGrpSpPr>
        <p:grpSpPr>
          <a:xfrm>
            <a:off x="6194606" y="1202638"/>
            <a:ext cx="2606202" cy="1214517"/>
            <a:chOff x="2271457" y="3409066"/>
            <a:chExt cx="2606202" cy="121451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19771BF-AD94-564D-87FC-96DEA863F720}"/>
                </a:ext>
              </a:extLst>
            </p:cNvPr>
            <p:cNvGrpSpPr/>
            <p:nvPr/>
          </p:nvGrpSpPr>
          <p:grpSpPr>
            <a:xfrm>
              <a:off x="2271457" y="3409066"/>
              <a:ext cx="2555571" cy="1214517"/>
              <a:chOff x="3395944" y="3638018"/>
              <a:chExt cx="2555571" cy="1214517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91E4CC31-0DEC-B349-8BA1-F23312AAB0EF}"/>
                  </a:ext>
                </a:extLst>
              </p:cNvPr>
              <p:cNvSpPr/>
              <p:nvPr/>
            </p:nvSpPr>
            <p:spPr>
              <a:xfrm>
                <a:off x="3695995" y="4239049"/>
                <a:ext cx="2255520" cy="345440"/>
              </a:xfrm>
              <a:custGeom>
                <a:avLst/>
                <a:gdLst>
                  <a:gd name="connsiteX0" fmla="*/ 0 w 2255520"/>
                  <a:gd name="connsiteY0" fmla="*/ 20320 h 345440"/>
                  <a:gd name="connsiteX1" fmla="*/ 619760 w 2255520"/>
                  <a:gd name="connsiteY1" fmla="*/ 20320 h 345440"/>
                  <a:gd name="connsiteX2" fmla="*/ 629920 w 2255520"/>
                  <a:gd name="connsiteY2" fmla="*/ 345440 h 345440"/>
                  <a:gd name="connsiteX3" fmla="*/ 1432560 w 2255520"/>
                  <a:gd name="connsiteY3" fmla="*/ 335280 h 345440"/>
                  <a:gd name="connsiteX4" fmla="*/ 1432560 w 2255520"/>
                  <a:gd name="connsiteY4" fmla="*/ 10160 h 345440"/>
                  <a:gd name="connsiteX5" fmla="*/ 2255520 w 2255520"/>
                  <a:gd name="connsiteY5" fmla="*/ 0 h 345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5520" h="345440">
                    <a:moveTo>
                      <a:pt x="0" y="20320"/>
                    </a:moveTo>
                    <a:lnTo>
                      <a:pt x="619760" y="20320"/>
                    </a:lnTo>
                    <a:lnTo>
                      <a:pt x="629920" y="345440"/>
                    </a:lnTo>
                    <a:lnTo>
                      <a:pt x="1432560" y="335280"/>
                    </a:lnTo>
                    <a:lnTo>
                      <a:pt x="1432560" y="10160"/>
                    </a:lnTo>
                    <a:lnTo>
                      <a:pt x="2255520" y="0"/>
                    </a:lnTo>
                  </a:path>
                </a:pathLst>
              </a:custGeom>
              <a:noFill/>
              <a:ln w="508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A873265-38A8-8149-940E-54C381A37A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5995" y="4195464"/>
                <a:ext cx="403069" cy="0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7CBFF5A5-EC45-0E45-9757-CACED3D9024E}"/>
                  </a:ext>
                </a:extLst>
              </p:cNvPr>
              <p:cNvSpPr/>
              <p:nvPr/>
            </p:nvSpPr>
            <p:spPr>
              <a:xfrm>
                <a:off x="3855962" y="4014731"/>
                <a:ext cx="986971" cy="775422"/>
              </a:xfrm>
              <a:prstGeom prst="arc">
                <a:avLst>
                  <a:gd name="adj1" fmla="val 13143448"/>
                  <a:gd name="adj2" fmla="val 60442"/>
                </a:avLst>
              </a:prstGeom>
              <a:ln>
                <a:solidFill>
                  <a:srgbClr val="00B05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23C9EFF8-ABB1-3341-9492-3EC2B8E0D1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9639" y="3891573"/>
                <a:ext cx="376323" cy="199253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triangle"/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0D06C87-B6B5-894C-922B-27BC9DA0FCF0}"/>
                  </a:ext>
                </a:extLst>
              </p:cNvPr>
              <p:cNvSpPr txBox="1"/>
              <p:nvPr/>
            </p:nvSpPr>
            <p:spPr>
              <a:xfrm>
                <a:off x="3395944" y="3638018"/>
                <a:ext cx="661026" cy="2769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entury Gothic" panose="020B0502020202020204" pitchFamily="34" charset="0"/>
                  </a:rPr>
                  <a:t>D Ions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83D68D8-57C8-AF4D-B4C0-DB4DB39AFF83}"/>
                  </a:ext>
                </a:extLst>
              </p:cNvPr>
              <p:cNvSpPr txBox="1"/>
              <p:nvPr/>
            </p:nvSpPr>
            <p:spPr>
              <a:xfrm>
                <a:off x="3652802" y="4265089"/>
                <a:ext cx="540533" cy="2769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entury Gothic" panose="020B0502020202020204" pitchFamily="34" charset="0"/>
                  </a:rPr>
                  <a:t>Al</a:t>
                </a:r>
                <a:r>
                  <a:rPr lang="en-US" sz="1200" dirty="0">
                    <a:latin typeface="Century Gothic" panose="020B0502020202020204" pitchFamily="34" charset="0"/>
                  </a:rPr>
                  <a:t>  </a:t>
                </a:r>
                <a:r>
                  <a:rPr lang="en-US" sz="1200" b="1" dirty="0">
                    <a:solidFill>
                      <a:schemeClr val="bg1"/>
                    </a:solidFill>
                    <a:highlight>
                      <a:srgbClr val="00B050"/>
                    </a:highlight>
                    <a:latin typeface="Century Gothic" panose="020B0502020202020204" pitchFamily="34" charset="0"/>
                  </a:rPr>
                  <a:t>C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317C4E-51AB-E641-97E9-CAA45FFAE478}"/>
                  </a:ext>
                </a:extLst>
              </p:cNvPr>
              <p:cNvSpPr txBox="1"/>
              <p:nvPr/>
            </p:nvSpPr>
            <p:spPr>
              <a:xfrm>
                <a:off x="4458467" y="4575536"/>
                <a:ext cx="1234521" cy="2769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Micro-trench</a:t>
                </a:r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01B12478-C3DC-2D4E-94DB-67FF9083C0C0}"/>
                  </a:ext>
                </a:extLst>
              </p:cNvPr>
              <p:cNvSpPr/>
              <p:nvPr/>
            </p:nvSpPr>
            <p:spPr>
              <a:xfrm>
                <a:off x="3906593" y="3821583"/>
                <a:ext cx="1527868" cy="779899"/>
              </a:xfrm>
              <a:prstGeom prst="arc">
                <a:avLst>
                  <a:gd name="adj1" fmla="val 11341750"/>
                  <a:gd name="adj2" fmla="val 20796613"/>
                </a:avLst>
              </a:prstGeom>
              <a:ln>
                <a:solidFill>
                  <a:srgbClr val="00B05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03E2E2-05C9-024C-B0F0-4C45D334AB58}"/>
                </a:ext>
              </a:extLst>
            </p:cNvPr>
            <p:cNvSpPr txBox="1"/>
            <p:nvPr/>
          </p:nvSpPr>
          <p:spPr>
            <a:xfrm>
              <a:off x="4467635" y="3936354"/>
              <a:ext cx="41002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b="1" baseline="-25000" dirty="0">
                <a:solidFill>
                  <a:srgbClr val="0000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0F569B2-D287-0F4C-825A-2599F7DD143C}"/>
              </a:ext>
            </a:extLst>
          </p:cNvPr>
          <p:cNvGrpSpPr/>
          <p:nvPr/>
        </p:nvGrpSpPr>
        <p:grpSpPr>
          <a:xfrm>
            <a:off x="6478147" y="3453136"/>
            <a:ext cx="2283379" cy="408540"/>
            <a:chOff x="4940936" y="3928342"/>
            <a:chExt cx="2283379" cy="408540"/>
          </a:xfrm>
        </p:grpSpPr>
        <p:sp>
          <p:nvSpPr>
            <p:cNvPr id="36" name="Freeform 86">
              <a:extLst>
                <a:ext uri="{FF2B5EF4-FFF2-40B4-BE49-F238E27FC236}">
                  <a16:creationId xmlns:a16="http://schemas.microsoft.com/office/drawing/2014/main" id="{2AF87803-D06E-E145-854B-446C5AFA5F21}"/>
                </a:ext>
              </a:extLst>
            </p:cNvPr>
            <p:cNvSpPr/>
            <p:nvPr/>
          </p:nvSpPr>
          <p:spPr>
            <a:xfrm>
              <a:off x="4968795" y="3991442"/>
              <a:ext cx="2255520" cy="345440"/>
            </a:xfrm>
            <a:custGeom>
              <a:avLst/>
              <a:gdLst>
                <a:gd name="connsiteX0" fmla="*/ 0 w 2255520"/>
                <a:gd name="connsiteY0" fmla="*/ 20320 h 345440"/>
                <a:gd name="connsiteX1" fmla="*/ 619760 w 2255520"/>
                <a:gd name="connsiteY1" fmla="*/ 20320 h 345440"/>
                <a:gd name="connsiteX2" fmla="*/ 629920 w 2255520"/>
                <a:gd name="connsiteY2" fmla="*/ 345440 h 345440"/>
                <a:gd name="connsiteX3" fmla="*/ 1432560 w 2255520"/>
                <a:gd name="connsiteY3" fmla="*/ 335280 h 345440"/>
                <a:gd name="connsiteX4" fmla="*/ 1432560 w 2255520"/>
                <a:gd name="connsiteY4" fmla="*/ 10160 h 345440"/>
                <a:gd name="connsiteX5" fmla="*/ 2255520 w 2255520"/>
                <a:gd name="connsiteY5" fmla="*/ 0 h 34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5520" h="345440">
                  <a:moveTo>
                    <a:pt x="0" y="20320"/>
                  </a:moveTo>
                  <a:lnTo>
                    <a:pt x="619760" y="20320"/>
                  </a:lnTo>
                  <a:lnTo>
                    <a:pt x="629920" y="345440"/>
                  </a:lnTo>
                  <a:lnTo>
                    <a:pt x="1432560" y="335280"/>
                  </a:lnTo>
                  <a:lnTo>
                    <a:pt x="1432560" y="10160"/>
                  </a:lnTo>
                  <a:lnTo>
                    <a:pt x="2255520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B105D0-461A-C24E-B4A6-6872CDADA526}"/>
                </a:ext>
              </a:extLst>
            </p:cNvPr>
            <p:cNvSpPr txBox="1"/>
            <p:nvPr/>
          </p:nvSpPr>
          <p:spPr>
            <a:xfrm>
              <a:off x="4940936" y="3928342"/>
              <a:ext cx="220041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b="1" baseline="-25000" dirty="0">
                <a:solidFill>
                  <a:srgbClr val="0000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90A3504-0C39-7B4D-BD2D-8ED41971F156}"/>
              </a:ext>
            </a:extLst>
          </p:cNvPr>
          <p:cNvSpPr txBox="1"/>
          <p:nvPr/>
        </p:nvSpPr>
        <p:spPr>
          <a:xfrm>
            <a:off x="1991686" y="4184629"/>
            <a:ext cx="16121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Century Gothic" panose="020B0502020202020204" pitchFamily="34" charset="0"/>
              </a:rPr>
              <a:t>45º</a:t>
            </a:r>
          </a:p>
          <a:p>
            <a:pPr algn="r"/>
            <a:r>
              <a:rPr lang="en-US" sz="1600" dirty="0">
                <a:latin typeface="Century Gothic" panose="020B0502020202020204" pitchFamily="34" charset="0"/>
              </a:rPr>
              <a:t>view</a:t>
            </a:r>
          </a:p>
        </p:txBody>
      </p:sp>
      <p:sp>
        <p:nvSpPr>
          <p:cNvPr id="39" name="Arrow: Right 66">
            <a:extLst>
              <a:ext uri="{FF2B5EF4-FFF2-40B4-BE49-F238E27FC236}">
                <a16:creationId xmlns:a16="http://schemas.microsoft.com/office/drawing/2014/main" id="{59BEDFFA-A7CE-FB48-B5F5-9AEBB7D81F1B}"/>
              </a:ext>
            </a:extLst>
          </p:cNvPr>
          <p:cNvSpPr/>
          <p:nvPr/>
        </p:nvSpPr>
        <p:spPr>
          <a:xfrm rot="5400000">
            <a:off x="7350504" y="2567150"/>
            <a:ext cx="353676" cy="29848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965F08-804D-A346-877C-98630E3EA0E0}"/>
              </a:ext>
            </a:extLst>
          </p:cNvPr>
          <p:cNvSpPr txBox="1"/>
          <p:nvPr/>
        </p:nvSpPr>
        <p:spPr>
          <a:xfrm>
            <a:off x="8366643" y="3368374"/>
            <a:ext cx="507327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200" b="1" baseline="-250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12E36A-B4EB-5043-91A3-F4A62B52E32C}"/>
              </a:ext>
            </a:extLst>
          </p:cNvPr>
          <p:cNvSpPr txBox="1"/>
          <p:nvPr/>
        </p:nvSpPr>
        <p:spPr>
          <a:xfrm>
            <a:off x="2154576" y="1333096"/>
            <a:ext cx="123452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  <a:latin typeface="Century Gothic" panose="020B0502020202020204" pitchFamily="34" charset="0"/>
              </a:rPr>
              <a:t>Reported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2A97516-2E76-C64E-82B8-C6B03FEE2F2C}"/>
              </a:ext>
            </a:extLst>
          </p:cNvPr>
          <p:cNvCxnSpPr>
            <a:cxnSpLocks/>
          </p:cNvCxnSpPr>
          <p:nvPr/>
        </p:nvCxnSpPr>
        <p:spPr>
          <a:xfrm>
            <a:off x="2756215" y="1690962"/>
            <a:ext cx="0" cy="32792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A17455D-8958-5547-9299-087CAD78B7DC}"/>
              </a:ext>
            </a:extLst>
          </p:cNvPr>
          <p:cNvSpPr txBox="1"/>
          <p:nvPr/>
        </p:nvSpPr>
        <p:spPr>
          <a:xfrm>
            <a:off x="3052199" y="1183076"/>
            <a:ext cx="3063356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dirty="0">
                <a:latin typeface="Century Gothic" panose="020B0502020202020204" pitchFamily="34" charset="0"/>
              </a:rPr>
              <a:t>SEM before exposure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4FBC885-143A-4A47-AF6E-1A2D24B4F5B2}"/>
              </a:ext>
            </a:extLst>
          </p:cNvPr>
          <p:cNvCxnSpPr>
            <a:cxnSpLocks/>
          </p:cNvCxnSpPr>
          <p:nvPr/>
        </p:nvCxnSpPr>
        <p:spPr>
          <a:xfrm>
            <a:off x="2939088" y="2181271"/>
            <a:ext cx="605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8822184-306D-F44C-9EC9-121B6A116D5F}"/>
              </a:ext>
            </a:extLst>
          </p:cNvPr>
          <p:cNvCxnSpPr>
            <a:cxnSpLocks/>
          </p:cNvCxnSpPr>
          <p:nvPr/>
        </p:nvCxnSpPr>
        <p:spPr>
          <a:xfrm>
            <a:off x="6906567" y="1171849"/>
            <a:ext cx="450892" cy="68924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CA78F42-1B39-BA4A-867A-84FBC0B8A335}"/>
              </a:ext>
            </a:extLst>
          </p:cNvPr>
          <p:cNvCxnSpPr>
            <a:cxnSpLocks/>
          </p:cNvCxnSpPr>
          <p:nvPr/>
        </p:nvCxnSpPr>
        <p:spPr>
          <a:xfrm>
            <a:off x="7366281" y="1150278"/>
            <a:ext cx="450892" cy="68924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275BE7C-BCC9-C64F-BD97-91E598703DE8}"/>
              </a:ext>
            </a:extLst>
          </p:cNvPr>
          <p:cNvSpPr txBox="1"/>
          <p:nvPr/>
        </p:nvSpPr>
        <p:spPr>
          <a:xfrm>
            <a:off x="7319674" y="906479"/>
            <a:ext cx="1564247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entury Gothic" panose="020B0502020202020204" pitchFamily="34" charset="0"/>
              </a:rPr>
              <a:t>from graphite walls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5F2D30-FE41-F54D-92DA-F79D18C316D7}"/>
              </a:ext>
            </a:extLst>
          </p:cNvPr>
          <p:cNvSpPr txBox="1"/>
          <p:nvPr/>
        </p:nvSpPr>
        <p:spPr>
          <a:xfrm>
            <a:off x="6808841" y="899641"/>
            <a:ext cx="661026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00B050"/>
                </a:highlight>
                <a:latin typeface="Century Gothic" panose="020B0502020202020204" pitchFamily="34" charset="0"/>
              </a:rPr>
              <a:t>C 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163A43-8A98-CA44-8B13-5CC47D124B22}"/>
              </a:ext>
            </a:extLst>
          </p:cNvPr>
          <p:cNvSpPr txBox="1"/>
          <p:nvPr/>
        </p:nvSpPr>
        <p:spPr>
          <a:xfrm>
            <a:off x="6537827" y="2938139"/>
            <a:ext cx="661026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D 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FD42D1-18AB-9042-86AF-A1BE4EB89DD6}"/>
              </a:ext>
            </a:extLst>
          </p:cNvPr>
          <p:cNvSpPr txBox="1"/>
          <p:nvPr/>
        </p:nvSpPr>
        <p:spPr>
          <a:xfrm>
            <a:off x="7691773" y="1087885"/>
            <a:ext cx="1258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highlight>
                  <a:srgbClr val="FFFF00"/>
                </a:highlight>
                <a:latin typeface="Century Gothic" panose="020B0502020202020204" pitchFamily="34" charset="0"/>
                <a:cs typeface="Arial" panose="020B0604020202020204" pitchFamily="34" charset="0"/>
              </a:rPr>
              <a:t>1-3%</a:t>
            </a:r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 of ion flux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9B67F4-AE6F-AB48-8BA3-F2064106FE80}"/>
              </a:ext>
            </a:extLst>
          </p:cNvPr>
          <p:cNvSpPr txBox="1"/>
          <p:nvPr/>
        </p:nvSpPr>
        <p:spPr>
          <a:xfrm>
            <a:off x="2795668" y="2806097"/>
            <a:ext cx="815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Century Gothic" panose="020B0502020202020204" pitchFamily="34" charset="0"/>
              </a:rPr>
              <a:t>Top</a:t>
            </a:r>
          </a:p>
          <a:p>
            <a:pPr algn="r"/>
            <a:r>
              <a:rPr lang="en-US" sz="1600" dirty="0">
                <a:latin typeface="Century Gothic" panose="020B0502020202020204" pitchFamily="34" charset="0"/>
              </a:rPr>
              <a:t>view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2E4AA9-1D38-4047-B2DE-DAD61B762FD8}"/>
              </a:ext>
            </a:extLst>
          </p:cNvPr>
          <p:cNvSpPr txBox="1"/>
          <p:nvPr/>
        </p:nvSpPr>
        <p:spPr>
          <a:xfrm>
            <a:off x="7020834" y="4545897"/>
            <a:ext cx="2255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Avenir Book" panose="02000503020000020003" pitchFamily="2" charset="0"/>
              </a:rPr>
              <a:t>S. Abe 2021 NME </a:t>
            </a:r>
            <a:r>
              <a:rPr lang="da-DK" sz="1200" b="1" dirty="0">
                <a:latin typeface="Avenir Book" panose="02000503020000020003" pitchFamily="2" charset="0"/>
              </a:rPr>
              <a:t>27</a:t>
            </a:r>
            <a:r>
              <a:rPr lang="da-DK" sz="1200" dirty="0">
                <a:latin typeface="Avenir Book" panose="02000503020000020003" pitchFamily="2" charset="0"/>
              </a:rPr>
              <a:t> 100965</a:t>
            </a:r>
            <a:endParaRPr lang="en-US" sz="1200" dirty="0">
              <a:latin typeface="Avenir Book" panose="02000503020000020003" pitchFamily="2" charset="0"/>
            </a:endParaRPr>
          </a:p>
        </p:txBody>
      </p:sp>
      <p:pic>
        <p:nvPicPr>
          <p:cNvPr id="53" name="Picture 10" descr="D3D_logo_Revised.tif">
            <a:extLst>
              <a:ext uri="{FF2B5EF4-FFF2-40B4-BE49-F238E27FC236}">
                <a16:creationId xmlns:a16="http://schemas.microsoft.com/office/drawing/2014/main" id="{A5594A75-D9A5-6141-AD4E-A8089896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817" y="76312"/>
            <a:ext cx="1025309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04834D-B1A4-D5BD-14EA-4E37B1A8CB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47914" y="3932781"/>
            <a:ext cx="767761" cy="8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0288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Custom 7">
      <a:dk1>
        <a:sysClr val="windowText" lastClr="000000"/>
      </a:dk1>
      <a:lt1>
        <a:sysClr val="window" lastClr="FFFFFF"/>
      </a:lt1>
      <a:dk2>
        <a:srgbClr val="445256"/>
      </a:dk2>
      <a:lt2>
        <a:srgbClr val="D5EDF4"/>
      </a:lt2>
      <a:accent1>
        <a:srgbClr val="47A5AE"/>
      </a:accent1>
      <a:accent2>
        <a:srgbClr val="244A58"/>
      </a:accent2>
      <a:accent3>
        <a:srgbClr val="F58025"/>
      </a:accent3>
      <a:accent4>
        <a:srgbClr val="FFB400"/>
      </a:accent4>
      <a:accent5>
        <a:srgbClr val="AE2659"/>
      </a:accent5>
      <a:accent6>
        <a:srgbClr val="70BF54"/>
      </a:accent6>
      <a:hlink>
        <a:srgbClr val="2C89C5"/>
      </a:hlink>
      <a:folHlink>
        <a:srgbClr val="2B7FAB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smtClean="0"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11102</TotalTime>
  <Words>1617</Words>
  <Application>Microsoft Macintosh PowerPoint</Application>
  <PresentationFormat>On-screen Show (16:9)</PresentationFormat>
  <Paragraphs>404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Avenir</vt:lpstr>
      <vt:lpstr>Avenir Black</vt:lpstr>
      <vt:lpstr>Avenir Book</vt:lpstr>
      <vt:lpstr>Avenir Heavy</vt:lpstr>
      <vt:lpstr>Calibri</vt:lpstr>
      <vt:lpstr>Cambria Math</vt:lpstr>
      <vt:lpstr>Century Gothic</vt:lpstr>
      <vt:lpstr>Georgia</vt:lpstr>
      <vt:lpstr>Roboto</vt:lpstr>
      <vt:lpstr>Times New Roman</vt:lpstr>
      <vt:lpstr>Wingdings</vt:lpstr>
      <vt:lpstr>1_Default Theme</vt:lpstr>
      <vt:lpstr>Summary and updates of the micro-trench method for impurity deposition and incident ion angle measurements</vt:lpstr>
      <vt:lpstr>Keyword: Shadowing</vt:lpstr>
      <vt:lpstr>Keyword: Shadowing</vt:lpstr>
      <vt:lpstr>Keyword: Shadowing</vt:lpstr>
      <vt:lpstr>Shadowing affects erosion (melting) patterns on the surface</vt:lpstr>
      <vt:lpstr>Incident ion angle measurement</vt:lpstr>
      <vt:lpstr>Micro-trench technique uses ion shadowing effect to reveal D ion incident direction</vt:lpstr>
      <vt:lpstr>Micro-trench technique uses ion shadowing effect to reveal D ion incident direction</vt:lpstr>
      <vt:lpstr>Micro-trench technique uses ion shadowing effect to reveal D ion incident direction</vt:lpstr>
      <vt:lpstr>Micro-trench technique uses ion shadowing effect to reveal D ion incident direction</vt:lpstr>
      <vt:lpstr>Engineered samples exposed on DiMES</vt:lpstr>
      <vt:lpstr>Impurities are redeposited and trapped in the D ion shadowed area</vt:lpstr>
      <vt:lpstr>Impurities are redeposited and trapped in the D ion shadowed area</vt:lpstr>
      <vt:lpstr>Polar and azimuthal ion incident angles measured by analyzing the impurity deposition pattern</vt:lpstr>
      <vt:lpstr>Polar and azimuthal ion incident angles measured by analyzing the impurity deposition pattern</vt:lpstr>
      <vt:lpstr>Sheath length determination</vt:lpstr>
      <vt:lpstr>PowerPoint Presentation</vt:lpstr>
      <vt:lpstr>PowerPoint Presentation</vt:lpstr>
      <vt:lpstr>PowerPoint Presentation</vt:lpstr>
      <vt:lpstr>Ion trajectories calculated for various sheath lengths</vt:lpstr>
      <vt:lpstr>Ion trajectories calculated for various sheath lengths</vt:lpstr>
      <vt:lpstr>Deposition and erosion measurements</vt:lpstr>
      <vt:lpstr>Micro-trench also measured Si erosion and C deposition rates</vt:lpstr>
      <vt:lpstr>Micro-trench also measured Si erosion and C deposition rates</vt:lpstr>
      <vt:lpstr>Ongoing/upcoming works</vt:lpstr>
      <vt:lpstr>Gross deposition measurement of IPD coatings in DIII-D</vt:lpstr>
      <vt:lpstr>Applications for different plasma parameters</vt:lpstr>
      <vt:lpstr>Investigations on Incident Ion Angle, Sheath and Roughness Effects for better PMI understanding</vt:lpstr>
      <vt:lpstr>sabe@pppl.gov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Shota Abe</cp:lastModifiedBy>
  <cp:revision>182</cp:revision>
  <cp:lastPrinted>2021-11-05T15:26:39Z</cp:lastPrinted>
  <dcterms:created xsi:type="dcterms:W3CDTF">2020-06-11T16:38:14Z</dcterms:created>
  <dcterms:modified xsi:type="dcterms:W3CDTF">2023-03-06T18:15:02Z</dcterms:modified>
</cp:coreProperties>
</file>