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3" r:id="rId3"/>
    <p:sldId id="257" r:id="rId4"/>
    <p:sldId id="258" r:id="rId5"/>
    <p:sldId id="292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1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Avenir" panose="02000503020000020003" pitchFamily="2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iPQX/qf4tRByGea+wnHDj/9F0b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0FFA08-15CD-4696-98B2-281ABCC31146}">
  <a:tblStyle styleId="{E40FFA08-15CD-4696-98B2-281ABCC311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94"/>
  </p:normalViewPr>
  <p:slideViewPr>
    <p:cSldViewPr snapToGrid="0">
      <p:cViewPr varScale="1">
        <p:scale>
          <a:sx n="156" d="100"/>
          <a:sy n="156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549942-06D6-2FC1-61C4-71EC9D5E7D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4F330-7941-B707-8CB4-1624F5F0B6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EE2B1-707F-C94B-8573-68CEFFCFAF38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0B9B1-A022-5EE1-374C-E8EB580011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68F63-7459-C5F5-A140-96C5434E08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DEF60-C4E0-624E-B185-BC30610F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80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79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244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af29324ce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" name="Google Shape;584;g1af29324ced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g1af29324ced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4" name="Google Shape;74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83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>
  <p:cSld name="Mai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6"/>
          <p:cNvSpPr/>
          <p:nvPr/>
        </p:nvSpPr>
        <p:spPr>
          <a:xfrm>
            <a:off x="0" y="971550"/>
            <a:ext cx="8621486" cy="1599161"/>
          </a:xfrm>
          <a:custGeom>
            <a:avLst/>
            <a:gdLst/>
            <a:ahLst/>
            <a:cxnLst/>
            <a:rect l="l" t="t" r="r" b="b"/>
            <a:pathLst>
              <a:path w="8621486" h="1969477" extrusionOk="0">
                <a:moveTo>
                  <a:pt x="0" y="0"/>
                </a:moveTo>
                <a:lnTo>
                  <a:pt x="8621486" y="20097"/>
                </a:lnTo>
                <a:lnTo>
                  <a:pt x="7998488" y="1969477"/>
                </a:lnTo>
                <a:lnTo>
                  <a:pt x="0" y="1969477"/>
                </a:lnTo>
                <a:lnTo>
                  <a:pt x="0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36"/>
          <p:cNvSpPr txBox="1">
            <a:spLocks noGrp="1"/>
          </p:cNvSpPr>
          <p:nvPr>
            <p:ph type="title"/>
          </p:nvPr>
        </p:nvSpPr>
        <p:spPr>
          <a:xfrm>
            <a:off x="190500" y="978210"/>
            <a:ext cx="8086396" cy="159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36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3149" y="0"/>
            <a:ext cx="2189587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6" descr="Text&#10;&#10;Description automatically generated with medium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41" y="80845"/>
            <a:ext cx="1681974" cy="620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6"/>
          <p:cNvSpPr txBox="1">
            <a:spLocks noGrp="1"/>
          </p:cNvSpPr>
          <p:nvPr>
            <p:ph type="ftr" idx="11"/>
          </p:nvPr>
        </p:nvSpPr>
        <p:spPr>
          <a:xfrm>
            <a:off x="190500" y="4827270"/>
            <a:ext cx="59245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 x3">
  <p:cSld name="Gallery x3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5"/>
          <p:cNvSpPr txBox="1">
            <a:spLocks noGrp="1"/>
          </p:cNvSpPr>
          <p:nvPr>
            <p:ph type="title"/>
          </p:nvPr>
        </p:nvSpPr>
        <p:spPr>
          <a:xfrm>
            <a:off x="190498" y="0"/>
            <a:ext cx="8763001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body" idx="1"/>
          </p:nvPr>
        </p:nvSpPr>
        <p:spPr>
          <a:xfrm>
            <a:off x="190500" y="3168869"/>
            <a:ext cx="2670017" cy="1612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1800"/>
              <a:buNone/>
              <a:defRPr b="0" i="0"/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body" idx="2"/>
          </p:nvPr>
        </p:nvSpPr>
        <p:spPr>
          <a:xfrm>
            <a:off x="3065542" y="3168869"/>
            <a:ext cx="2670017" cy="1612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1800"/>
              <a:buNone/>
              <a:defRPr b="0" i="0"/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5"/>
          <p:cNvSpPr txBox="1">
            <a:spLocks noGrp="1"/>
          </p:cNvSpPr>
          <p:nvPr>
            <p:ph type="body" idx="3"/>
          </p:nvPr>
        </p:nvSpPr>
        <p:spPr>
          <a:xfrm>
            <a:off x="5940583" y="3168869"/>
            <a:ext cx="2670017" cy="1612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1800"/>
              <a:buNone/>
              <a:defRPr b="0" i="0"/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5"/>
          <p:cNvSpPr>
            <a:spLocks noGrp="1"/>
          </p:cNvSpPr>
          <p:nvPr>
            <p:ph type="pic" idx="4"/>
          </p:nvPr>
        </p:nvSpPr>
        <p:spPr>
          <a:xfrm>
            <a:off x="670639" y="938213"/>
            <a:ext cx="1709738" cy="19939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45"/>
          <p:cNvSpPr>
            <a:spLocks noGrp="1"/>
          </p:cNvSpPr>
          <p:nvPr>
            <p:ph type="pic" idx="5"/>
          </p:nvPr>
        </p:nvSpPr>
        <p:spPr>
          <a:xfrm>
            <a:off x="3545681" y="938213"/>
            <a:ext cx="1709738" cy="19939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45"/>
          <p:cNvSpPr>
            <a:spLocks noGrp="1"/>
          </p:cNvSpPr>
          <p:nvPr>
            <p:ph type="pic" idx="6"/>
          </p:nvPr>
        </p:nvSpPr>
        <p:spPr>
          <a:xfrm>
            <a:off x="6420722" y="938213"/>
            <a:ext cx="1709738" cy="19939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45"/>
          <p:cNvSpPr txBox="1">
            <a:spLocks noGrp="1"/>
          </p:cNvSpPr>
          <p:nvPr>
            <p:ph type="sldNum" idx="12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45"/>
          <p:cNvSpPr/>
          <p:nvPr/>
        </p:nvSpPr>
        <p:spPr>
          <a:xfrm>
            <a:off x="-304800" y="4781550"/>
            <a:ext cx="8724900" cy="409575"/>
          </a:xfrm>
          <a:custGeom>
            <a:avLst/>
            <a:gdLst/>
            <a:ahLst/>
            <a:cxnLst/>
            <a:rect l="l" t="t" r="r" b="b"/>
            <a:pathLst>
              <a:path w="8724900" h="409575" extrusionOk="0">
                <a:moveTo>
                  <a:pt x="8582025" y="381000"/>
                </a:moveTo>
                <a:lnTo>
                  <a:pt x="8724900" y="0"/>
                </a:lnTo>
                <a:lnTo>
                  <a:pt x="0" y="9525"/>
                </a:lnTo>
                <a:lnTo>
                  <a:pt x="285750" y="9525"/>
                </a:lnTo>
                <a:lnTo>
                  <a:pt x="285750" y="409575"/>
                </a:lnTo>
                <a:lnTo>
                  <a:pt x="8582025" y="38100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p45"/>
          <p:cNvSpPr txBox="1">
            <a:spLocks noGrp="1"/>
          </p:cNvSpPr>
          <p:nvPr>
            <p:ph type="ftr" idx="11"/>
          </p:nvPr>
        </p:nvSpPr>
        <p:spPr>
          <a:xfrm>
            <a:off x="190500" y="4827270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93" name="Google Shape;93;p45" descr="Text&#10;&#10;Description automatically generated with medium confidenc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NoFooter">
  <p:cSld name="Blank_NoFoot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6"/>
          <p:cNvSpPr txBox="1">
            <a:spLocks noGrp="1"/>
          </p:cNvSpPr>
          <p:nvPr>
            <p:ph type="sldNum" idx="12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46" descr="Text&#10;&#10;Description automatically generated with medium confidenc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8763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190500" y="971551"/>
            <a:ext cx="87630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b="0" i="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600"/>
              <a:buChar char="•"/>
              <a:defRPr b="0" i="0"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400"/>
              <a:buChar char="–"/>
              <a:defRPr b="0" i="0"/>
            </a:lvl3pPr>
            <a:lvl4pPr marL="1828800" lvl="3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200"/>
              <a:buChar char="–"/>
              <a:defRPr b="0" i="0"/>
            </a:lvl4pPr>
            <a:lvl5pPr marL="2286000" lvl="4" indent="-2921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000"/>
              <a:buChar char="–"/>
              <a:defRPr b="0" i="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37" descr="Text&#10;&#10;Description automatically generated with medium confidenc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7"/>
          <p:cNvSpPr/>
          <p:nvPr/>
        </p:nvSpPr>
        <p:spPr>
          <a:xfrm>
            <a:off x="-291787" y="4787702"/>
            <a:ext cx="8724900" cy="409575"/>
          </a:xfrm>
          <a:custGeom>
            <a:avLst/>
            <a:gdLst/>
            <a:ahLst/>
            <a:cxnLst/>
            <a:rect l="l" t="t" r="r" b="b"/>
            <a:pathLst>
              <a:path w="8724900" h="409575" extrusionOk="0">
                <a:moveTo>
                  <a:pt x="8582025" y="381000"/>
                </a:moveTo>
                <a:lnTo>
                  <a:pt x="8724900" y="0"/>
                </a:lnTo>
                <a:lnTo>
                  <a:pt x="0" y="9525"/>
                </a:lnTo>
                <a:lnTo>
                  <a:pt x="285750" y="9525"/>
                </a:lnTo>
                <a:lnTo>
                  <a:pt x="285750" y="409575"/>
                </a:lnTo>
                <a:lnTo>
                  <a:pt x="8582025" y="38100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37"/>
          <p:cNvSpPr txBox="1"/>
          <p:nvPr/>
        </p:nvSpPr>
        <p:spPr>
          <a:xfrm>
            <a:off x="190500" y="4860259"/>
            <a:ext cx="59245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S. Abe, NSTX-U Meeting, 6/26/2023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 Title">
  <p:cSld name="1_Main 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8"/>
          <p:cNvSpPr/>
          <p:nvPr/>
        </p:nvSpPr>
        <p:spPr>
          <a:xfrm>
            <a:off x="0" y="1847850"/>
            <a:ext cx="8621486" cy="1599161"/>
          </a:xfrm>
          <a:custGeom>
            <a:avLst/>
            <a:gdLst/>
            <a:ahLst/>
            <a:cxnLst/>
            <a:rect l="l" t="t" r="r" b="b"/>
            <a:pathLst>
              <a:path w="8621486" h="1969477" extrusionOk="0">
                <a:moveTo>
                  <a:pt x="0" y="0"/>
                </a:moveTo>
                <a:lnTo>
                  <a:pt x="8621486" y="20097"/>
                </a:lnTo>
                <a:lnTo>
                  <a:pt x="7998488" y="1969477"/>
                </a:lnTo>
                <a:lnTo>
                  <a:pt x="0" y="1969477"/>
                </a:lnTo>
                <a:lnTo>
                  <a:pt x="0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190500" y="1854510"/>
            <a:ext cx="8086396" cy="159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38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3149" y="0"/>
            <a:ext cx="2189587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8" descr="Text&#10;&#10;Description automatically generated with medium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41" y="80845"/>
            <a:ext cx="1681974" cy="62016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190500" y="4827270"/>
            <a:ext cx="59245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">
  <p:cSld name="Chapter 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/>
          <p:nvPr/>
        </p:nvSpPr>
        <p:spPr>
          <a:xfrm>
            <a:off x="-48327" y="3017520"/>
            <a:ext cx="8658926" cy="1181095"/>
          </a:xfrm>
          <a:custGeom>
            <a:avLst/>
            <a:gdLst/>
            <a:ahLst/>
            <a:cxnLst/>
            <a:rect l="l" t="t" r="r" b="b"/>
            <a:pathLst>
              <a:path w="10831911" h="1956844" extrusionOk="0">
                <a:moveTo>
                  <a:pt x="11901" y="6022"/>
                </a:moveTo>
                <a:lnTo>
                  <a:pt x="10831911" y="0"/>
                </a:lnTo>
                <a:lnTo>
                  <a:pt x="10208913" y="1949380"/>
                </a:lnTo>
                <a:lnTo>
                  <a:pt x="630" y="1956844"/>
                </a:lnTo>
                <a:cubicBezTo>
                  <a:pt x="-3753" y="1306156"/>
                  <a:pt x="16284" y="656710"/>
                  <a:pt x="11901" y="6022"/>
                </a:cubicBez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190500" y="3017520"/>
            <a:ext cx="8086396" cy="118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 sz="2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39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3149" y="0"/>
            <a:ext cx="2189587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9" descr="Text&#10;&#10;Description automatically generated with medium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41" y="80845"/>
            <a:ext cx="1681974" cy="62016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190500" y="4827270"/>
            <a:ext cx="59245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">
  <p:cSld name="Subhea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/>
          <p:nvPr/>
        </p:nvSpPr>
        <p:spPr>
          <a:xfrm>
            <a:off x="-304800" y="4781550"/>
            <a:ext cx="8724900" cy="409575"/>
          </a:xfrm>
          <a:custGeom>
            <a:avLst/>
            <a:gdLst/>
            <a:ahLst/>
            <a:cxnLst/>
            <a:rect l="l" t="t" r="r" b="b"/>
            <a:pathLst>
              <a:path w="8724900" h="409575" extrusionOk="0">
                <a:moveTo>
                  <a:pt x="8582025" y="381000"/>
                </a:moveTo>
                <a:lnTo>
                  <a:pt x="8724900" y="0"/>
                </a:lnTo>
                <a:lnTo>
                  <a:pt x="0" y="9525"/>
                </a:lnTo>
                <a:lnTo>
                  <a:pt x="285750" y="9525"/>
                </a:lnTo>
                <a:lnTo>
                  <a:pt x="285750" y="409575"/>
                </a:lnTo>
                <a:lnTo>
                  <a:pt x="8582025" y="38100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8763000" cy="74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190500" y="1246414"/>
            <a:ext cx="8763000" cy="3535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b="0" i="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600"/>
              <a:buChar char="•"/>
              <a:defRPr b="0" i="0"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400"/>
              <a:buChar char="–"/>
              <a:defRPr b="0" i="0"/>
            </a:lvl3pPr>
            <a:lvl4pPr marL="1828800" lvl="3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200"/>
              <a:buChar char="–"/>
              <a:defRPr b="0" i="0"/>
            </a:lvl4pPr>
            <a:lvl5pPr marL="2286000" lvl="4" indent="-2921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000"/>
              <a:buChar char="–"/>
              <a:defRPr b="0" i="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188494" y="751932"/>
            <a:ext cx="87650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69BA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" name="Google Shape;45;p40" descr="Text&#10;&#10;Description automatically generated with medium confidenc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0"/>
          <p:cNvSpPr txBox="1"/>
          <p:nvPr/>
        </p:nvSpPr>
        <p:spPr>
          <a:xfrm>
            <a:off x="190500" y="4827270"/>
            <a:ext cx="59245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PCRF meeting @PPPL(virtual), S. Abe, 1/5/2022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1"/>
          <p:cNvSpPr/>
          <p:nvPr/>
        </p:nvSpPr>
        <p:spPr>
          <a:xfrm>
            <a:off x="-304800" y="4781550"/>
            <a:ext cx="8724900" cy="409575"/>
          </a:xfrm>
          <a:custGeom>
            <a:avLst/>
            <a:gdLst/>
            <a:ahLst/>
            <a:cxnLst/>
            <a:rect l="l" t="t" r="r" b="b"/>
            <a:pathLst>
              <a:path w="8724900" h="409575" extrusionOk="0">
                <a:moveTo>
                  <a:pt x="8582025" y="381000"/>
                </a:moveTo>
                <a:lnTo>
                  <a:pt x="8724900" y="0"/>
                </a:lnTo>
                <a:lnTo>
                  <a:pt x="0" y="9525"/>
                </a:lnTo>
                <a:lnTo>
                  <a:pt x="285750" y="9525"/>
                </a:lnTo>
                <a:lnTo>
                  <a:pt x="285750" y="409575"/>
                </a:lnTo>
                <a:lnTo>
                  <a:pt x="8582025" y="38100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" name="Google Shape;49;p41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8763000" cy="74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body" idx="1"/>
          </p:nvPr>
        </p:nvSpPr>
        <p:spPr>
          <a:xfrm>
            <a:off x="190502" y="971550"/>
            <a:ext cx="4247492" cy="380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b="0" i="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b="0" i="0"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b="0" i="0"/>
            </a:lvl3pPr>
            <a:lvl4pPr marL="1828800" lvl="3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b="0" i="0"/>
            </a:lvl4pPr>
            <a:lvl5pPr marL="2286000" lvl="4" indent="-2921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b="0" i="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body" idx="2"/>
          </p:nvPr>
        </p:nvSpPr>
        <p:spPr>
          <a:xfrm>
            <a:off x="4649513" y="976289"/>
            <a:ext cx="4303987" cy="380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b="0" i="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b="0" i="0"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b="0" i="0"/>
            </a:lvl3pPr>
            <a:lvl4pPr marL="1828800" lvl="3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b="0" i="0"/>
            </a:lvl4pPr>
            <a:lvl5pPr marL="2286000" lvl="4" indent="-2921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b="0" i="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ftr" idx="11"/>
          </p:nvPr>
        </p:nvSpPr>
        <p:spPr>
          <a:xfrm>
            <a:off x="190500" y="4827270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54" name="Google Shape;54;p41" descr="Text&#10;&#10;Description automatically generated with medium confidenc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+ Subhead">
  <p:cSld name="Two Content + Subhead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2"/>
          <p:cNvSpPr/>
          <p:nvPr/>
        </p:nvSpPr>
        <p:spPr>
          <a:xfrm>
            <a:off x="-304800" y="4781550"/>
            <a:ext cx="8724900" cy="409575"/>
          </a:xfrm>
          <a:custGeom>
            <a:avLst/>
            <a:gdLst/>
            <a:ahLst/>
            <a:cxnLst/>
            <a:rect l="l" t="t" r="r" b="b"/>
            <a:pathLst>
              <a:path w="8724900" h="409575" extrusionOk="0">
                <a:moveTo>
                  <a:pt x="8582025" y="381000"/>
                </a:moveTo>
                <a:lnTo>
                  <a:pt x="8724900" y="0"/>
                </a:lnTo>
                <a:lnTo>
                  <a:pt x="0" y="9525"/>
                </a:lnTo>
                <a:lnTo>
                  <a:pt x="285750" y="9525"/>
                </a:lnTo>
                <a:lnTo>
                  <a:pt x="285750" y="409575"/>
                </a:lnTo>
                <a:lnTo>
                  <a:pt x="8582025" y="38100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42"/>
          <p:cNvSpPr txBox="1">
            <a:spLocks noGrp="1"/>
          </p:cNvSpPr>
          <p:nvPr>
            <p:ph type="title"/>
          </p:nvPr>
        </p:nvSpPr>
        <p:spPr>
          <a:xfrm>
            <a:off x="190499" y="0"/>
            <a:ext cx="8763001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body" idx="1"/>
          </p:nvPr>
        </p:nvSpPr>
        <p:spPr>
          <a:xfrm>
            <a:off x="190502" y="1248836"/>
            <a:ext cx="4247492" cy="35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b="0" i="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b="0" i="0"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b="0" i="0"/>
            </a:lvl3pPr>
            <a:lvl4pPr marL="1828800" lvl="3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b="0" i="0"/>
            </a:lvl4pPr>
            <a:lvl5pPr marL="2286000" lvl="4" indent="-2921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b="0" i="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2"/>
          </p:nvPr>
        </p:nvSpPr>
        <p:spPr>
          <a:xfrm>
            <a:off x="4649513" y="1248837"/>
            <a:ext cx="4303987" cy="35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b="0" i="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b="0" i="0"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b="0" i="0"/>
            </a:lvl3pPr>
            <a:lvl4pPr marL="1828800" lvl="3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b="0" i="0"/>
            </a:lvl4pPr>
            <a:lvl5pPr marL="2286000" lvl="4" indent="-2921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b="0" i="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3"/>
          </p:nvPr>
        </p:nvSpPr>
        <p:spPr>
          <a:xfrm>
            <a:off x="190498" y="749808"/>
            <a:ext cx="87630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69BA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sldNum" idx="12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ftr" idx="11"/>
          </p:nvPr>
        </p:nvSpPr>
        <p:spPr>
          <a:xfrm>
            <a:off x="190500" y="4827270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63" name="Google Shape;63;p42" descr="Text&#10;&#10;Description automatically generated with medium confidenc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3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8763000" cy="74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body" idx="1"/>
          </p:nvPr>
        </p:nvSpPr>
        <p:spPr>
          <a:xfrm>
            <a:off x="190500" y="4216619"/>
            <a:ext cx="8763000" cy="56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 b="0" i="1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190499" y="971550"/>
            <a:ext cx="8763001" cy="3245726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>
            <a:spLocks noGrp="1"/>
          </p:cNvSpPr>
          <p:nvPr>
            <p:ph type="sldNum" idx="12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43"/>
          <p:cNvSpPr/>
          <p:nvPr/>
        </p:nvSpPr>
        <p:spPr>
          <a:xfrm>
            <a:off x="-304800" y="4781550"/>
            <a:ext cx="8724900" cy="409575"/>
          </a:xfrm>
          <a:custGeom>
            <a:avLst/>
            <a:gdLst/>
            <a:ahLst/>
            <a:cxnLst/>
            <a:rect l="l" t="t" r="r" b="b"/>
            <a:pathLst>
              <a:path w="8724900" h="409575" extrusionOk="0">
                <a:moveTo>
                  <a:pt x="8582025" y="381000"/>
                </a:moveTo>
                <a:lnTo>
                  <a:pt x="8724900" y="0"/>
                </a:lnTo>
                <a:lnTo>
                  <a:pt x="0" y="9525"/>
                </a:lnTo>
                <a:lnTo>
                  <a:pt x="285750" y="9525"/>
                </a:lnTo>
                <a:lnTo>
                  <a:pt x="285750" y="409575"/>
                </a:lnTo>
                <a:lnTo>
                  <a:pt x="8582025" y="38100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190500" y="4827270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71" name="Google Shape;71;p43" descr="Text&#10;&#10;Description automatically generated with medium confidenc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 x2">
  <p:cSld name="Gallery x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8763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>
            <a:off x="1057603" y="3168869"/>
            <a:ext cx="2670017" cy="161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1800"/>
              <a:buNone/>
              <a:defRPr b="0" i="0"/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body" idx="2"/>
          </p:nvPr>
        </p:nvSpPr>
        <p:spPr>
          <a:xfrm>
            <a:off x="4886459" y="3168869"/>
            <a:ext cx="2670017" cy="161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1800"/>
              <a:buNone/>
              <a:defRPr b="0" i="0"/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>
            <a:spLocks noGrp="1"/>
          </p:cNvSpPr>
          <p:nvPr>
            <p:ph type="pic" idx="3"/>
          </p:nvPr>
        </p:nvSpPr>
        <p:spPr>
          <a:xfrm>
            <a:off x="1537742" y="938213"/>
            <a:ext cx="1709738" cy="19939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44"/>
          <p:cNvSpPr>
            <a:spLocks noGrp="1"/>
          </p:cNvSpPr>
          <p:nvPr>
            <p:ph type="pic" idx="4"/>
          </p:nvPr>
        </p:nvSpPr>
        <p:spPr>
          <a:xfrm>
            <a:off x="5366598" y="938213"/>
            <a:ext cx="1709738" cy="19939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44"/>
          <p:cNvSpPr txBox="1">
            <a:spLocks noGrp="1"/>
          </p:cNvSpPr>
          <p:nvPr>
            <p:ph type="sldNum" idx="12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l">
              <a:spcBef>
                <a:spcPts val="0"/>
              </a:spcBef>
              <a:buNone/>
              <a:defRPr sz="10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44"/>
          <p:cNvSpPr/>
          <p:nvPr/>
        </p:nvSpPr>
        <p:spPr>
          <a:xfrm>
            <a:off x="-304800" y="4781550"/>
            <a:ext cx="8724900" cy="409575"/>
          </a:xfrm>
          <a:custGeom>
            <a:avLst/>
            <a:gdLst/>
            <a:ahLst/>
            <a:cxnLst/>
            <a:rect l="l" t="t" r="r" b="b"/>
            <a:pathLst>
              <a:path w="8724900" h="409575" extrusionOk="0">
                <a:moveTo>
                  <a:pt x="8582025" y="381000"/>
                </a:moveTo>
                <a:lnTo>
                  <a:pt x="8724900" y="0"/>
                </a:lnTo>
                <a:lnTo>
                  <a:pt x="0" y="9525"/>
                </a:lnTo>
                <a:lnTo>
                  <a:pt x="285750" y="9525"/>
                </a:lnTo>
                <a:lnTo>
                  <a:pt x="285750" y="409575"/>
                </a:lnTo>
                <a:lnTo>
                  <a:pt x="8582025" y="38100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44"/>
          <p:cNvSpPr txBox="1">
            <a:spLocks noGrp="1"/>
          </p:cNvSpPr>
          <p:nvPr>
            <p:ph type="ftr" idx="11"/>
          </p:nvPr>
        </p:nvSpPr>
        <p:spPr>
          <a:xfrm>
            <a:off x="190500" y="4827270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81" name="Google Shape;81;p44" descr="Text&#10;&#10;Description automatically generated with medium confidenc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8763000" cy="74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sldNum" idx="12"/>
          </p:nvPr>
        </p:nvSpPr>
        <p:spPr>
          <a:xfrm>
            <a:off x="8805672" y="4823460"/>
            <a:ext cx="34747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body" idx="1"/>
          </p:nvPr>
        </p:nvSpPr>
        <p:spPr>
          <a:xfrm>
            <a:off x="190500" y="971551"/>
            <a:ext cx="87630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400"/>
              <a:buFont typeface="Roboto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200"/>
              <a:buFont typeface="Roboto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000"/>
              <a:buFont typeface="Roboto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12">
          <p15:clr>
            <a:srgbClr val="F26B43"/>
          </p15:clr>
        </p15:guide>
        <p15:guide id="2" pos="120">
          <p15:clr>
            <a:srgbClr val="F26B43"/>
          </p15:clr>
        </p15:guide>
        <p15:guide id="3" pos="5424">
          <p15:clr>
            <a:srgbClr val="F26B43"/>
          </p15:clr>
        </p15:guide>
        <p15:guide id="4" pos="5640">
          <p15:clr>
            <a:srgbClr val="F26B43"/>
          </p15:clr>
        </p15:guide>
        <p15:guide id="5" orient="horz" pos="468">
          <p15:clr>
            <a:srgbClr val="F26B43"/>
          </p15:clr>
        </p15:guide>
        <p15:guide id="6" orient="horz" pos="6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0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0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217395" y="960198"/>
            <a:ext cx="7538676" cy="159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n-US" sz="2800" dirty="0">
                <a:latin typeface="Avenir"/>
                <a:ea typeface="Avenir"/>
                <a:cs typeface="Avenir"/>
                <a:sym typeface="Avenir"/>
              </a:rPr>
              <a:t>Recent progress on investigations into </a:t>
            </a:r>
            <a:br>
              <a:rPr lang="en-US" sz="2800" dirty="0">
                <a:latin typeface="Avenir"/>
                <a:ea typeface="Avenir"/>
                <a:cs typeface="Avenir"/>
                <a:sym typeface="Avenir"/>
              </a:rPr>
            </a:br>
            <a:r>
              <a:rPr lang="en-US" sz="2800" dirty="0">
                <a:latin typeface="Avenir"/>
                <a:ea typeface="Avenir"/>
                <a:cs typeface="Avenir"/>
                <a:sym typeface="Avenir"/>
              </a:rPr>
              <a:t>plasma-lithium surface interactions in LTX-β</a:t>
            </a:r>
            <a:br>
              <a:rPr lang="en-US" sz="2800" dirty="0">
                <a:latin typeface="Avenir"/>
                <a:ea typeface="Avenir"/>
                <a:cs typeface="Avenir"/>
                <a:sym typeface="Avenir"/>
              </a:rPr>
            </a:br>
            <a:r>
              <a:rPr lang="en-US" sz="2800" dirty="0">
                <a:latin typeface="Avenir"/>
                <a:ea typeface="Avenir"/>
                <a:cs typeface="Avenir"/>
                <a:sym typeface="Avenir"/>
              </a:rPr>
              <a:t>(ISLA-7 Encore)</a:t>
            </a:r>
            <a:endParaRPr sz="32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17395" y="2799778"/>
            <a:ext cx="8709149" cy="205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1E24"/>
              </a:buClr>
              <a:buSzPts val="1300"/>
              <a:buFont typeface="Avenir"/>
              <a:buNone/>
            </a:pPr>
            <a:r>
              <a:rPr lang="en-US" sz="1300" b="1" i="0" u="sng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Shota Abe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1,2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, Anurag Maan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, Evan T. Ostrowski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, Promise O. Adebayo-Ige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1300" b="1" i="0" u="none" strike="noStrike" cap="none" dirty="0" err="1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Kaifu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 Gan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1300" b="1" i="0" u="none" strike="noStrike" cap="none" dirty="0" err="1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Euichan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 J</a:t>
            </a:r>
            <a:r>
              <a:rPr lang="en-US" sz="1300" b="1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u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ng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1E24"/>
              </a:buClr>
              <a:buSzPts val="1300"/>
              <a:buFont typeface="Avenir"/>
              <a:buNone/>
            </a:pPr>
            <a:r>
              <a:rPr lang="en-US" sz="1300" b="1" i="0" u="none" strike="noStrike" cap="none" dirty="0" err="1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Jhovanna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 Garcia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1,4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, Brady Moore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1,5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, Sophie M. Redd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1,6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1300" b="1" i="0" u="none" strike="noStrike" cap="none" dirty="0" err="1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Zihan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 Lin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, Dennis P. Boyle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, Predrag Krstic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7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1E24"/>
              </a:buClr>
              <a:buSzPts val="1300"/>
              <a:buFont typeface="Avenir"/>
              <a:buNone/>
            </a:pP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Rajesh Maingi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, Brian Wirth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, Bruce E. Koel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, and Dick Majeski</a:t>
            </a:r>
            <a:r>
              <a:rPr lang="en-US" sz="1300" b="1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r>
              <a:rPr lang="en-US" sz="1300" b="1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300" b="0" i="0" u="none" strike="noStrike" cap="none" dirty="0">
              <a:solidFill>
                <a:srgbClr val="091E2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1E24"/>
              </a:buClr>
              <a:buSzPts val="1200"/>
              <a:buFont typeface="Avenir"/>
              <a:buNone/>
            </a:pPr>
            <a:r>
              <a:rPr lang="en-US" sz="1200" b="0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r>
              <a:rPr lang="en-US" sz="1200" b="0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Princeton Plasma Physics Laboratory, USA</a:t>
            </a:r>
            <a:r>
              <a:rPr lang="en-US" sz="1200" b="0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   2</a:t>
            </a:r>
            <a:r>
              <a:rPr lang="en-US" sz="1200" b="0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Department of Chemical and Biological Engineering, Princeton University, USA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1E24"/>
              </a:buClr>
              <a:buSzPts val="1200"/>
              <a:buFont typeface="Avenir"/>
              <a:buNone/>
            </a:pPr>
            <a:r>
              <a:rPr lang="en-US" sz="1200" b="0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r>
              <a:rPr lang="en-US" sz="1200" b="0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University of Tennessee, Knoxville, USA</a:t>
            </a:r>
            <a:r>
              <a:rPr lang="en-US" sz="1200" b="0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    4</a:t>
            </a:r>
            <a:r>
              <a:rPr lang="en-US" sz="1200" b="0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San Diego State University, USA   </a:t>
            </a:r>
            <a:r>
              <a:rPr lang="en-US" sz="1200" b="0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5</a:t>
            </a:r>
            <a:r>
              <a:rPr lang="en-US" sz="1200" b="0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University of Illinois, Urbana-Champaign, USA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1E24"/>
              </a:buClr>
              <a:buSzPts val="1200"/>
              <a:buFont typeface="Avenir"/>
              <a:buNone/>
            </a:pPr>
            <a:r>
              <a:rPr lang="en-US" sz="1200" b="0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6</a:t>
            </a:r>
            <a:r>
              <a:rPr lang="en-US" sz="1200" b="0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University of Colorado Boulder, USA	</a:t>
            </a:r>
            <a:r>
              <a:rPr lang="en-US" sz="1200" b="0" i="0" u="none" strike="noStrike" cap="none" baseline="30000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7</a:t>
            </a:r>
            <a:r>
              <a:rPr lang="en-US" sz="1200" b="0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TheoretiK, USA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endParaRPr sz="1400" b="0" i="0" u="none" strike="noStrike" cap="none" dirty="0">
              <a:solidFill>
                <a:srgbClr val="091E2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1E24"/>
              </a:buClr>
              <a:buSzPts val="1400"/>
              <a:buFont typeface="Avenir"/>
              <a:buNone/>
            </a:pPr>
            <a:r>
              <a:rPr lang="en-US" sz="1400" b="0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NSTX-U / Magnetic Fusion Science Meeting (B318 / Zoom)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1E24"/>
              </a:buClr>
              <a:buSzPts val="1400"/>
              <a:buFont typeface="Avenir"/>
              <a:buNone/>
            </a:pPr>
            <a:r>
              <a:rPr lang="en-US" sz="1400" b="0" i="0" u="none" strike="noStrike" cap="none" dirty="0">
                <a:solidFill>
                  <a:srgbClr val="091E24"/>
                </a:solidFill>
                <a:latin typeface="Avenir"/>
                <a:ea typeface="Avenir"/>
                <a:cs typeface="Avenir"/>
                <a:sym typeface="Avenir"/>
              </a:rPr>
              <a:t>PPPL, NJ, USA, June 26, 2023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1E24"/>
              </a:buClr>
              <a:buSzPts val="1400"/>
              <a:buFont typeface="Avenir"/>
              <a:buNone/>
            </a:pPr>
            <a:endParaRPr lang="en-US" sz="1400" b="0" i="0" u="none" strike="noStrike" cap="none" dirty="0">
              <a:solidFill>
                <a:srgbClr val="091E2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11"/>
          <p:cNvGrpSpPr/>
          <p:nvPr/>
        </p:nvGrpSpPr>
        <p:grpSpPr>
          <a:xfrm>
            <a:off x="5488838" y="994067"/>
            <a:ext cx="3463024" cy="3760603"/>
            <a:chOff x="5488838" y="994067"/>
            <a:chExt cx="3463024" cy="3760603"/>
          </a:xfrm>
        </p:grpSpPr>
        <p:pic>
          <p:nvPicPr>
            <p:cNvPr id="309" name="Google Shape;309;p11" descr="A picture containing indoor, cluttered&#10;&#10;Description automatically generated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2490" y="994067"/>
              <a:ext cx="3339372" cy="36900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11"/>
            <p:cNvSpPr/>
            <p:nvPr/>
          </p:nvSpPr>
          <p:spPr>
            <a:xfrm>
              <a:off x="5488838" y="3627092"/>
              <a:ext cx="1178292" cy="112757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311" name="Google Shape;311;p11"/>
          <p:cNvSpPr txBox="1">
            <a:spLocks noGrp="1"/>
          </p:cNvSpPr>
          <p:nvPr>
            <p:ph type="title"/>
          </p:nvPr>
        </p:nvSpPr>
        <p:spPr>
          <a:xfrm>
            <a:off x="190501" y="0"/>
            <a:ext cx="615211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Sample Exposure Probe facilities to investigate experimental Li studies</a:t>
            </a:r>
            <a:endParaRPr/>
          </a:p>
        </p:txBody>
      </p:sp>
      <p:pic>
        <p:nvPicPr>
          <p:cNvPr id="313" name="Google Shape;313;p1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416" y="997649"/>
            <a:ext cx="4454870" cy="181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3"/>
          <a:stretch/>
        </p:blipFill>
        <p:spPr>
          <a:xfrm>
            <a:off x="207998" y="2877505"/>
            <a:ext cx="4358172" cy="180958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1"/>
          <p:cNvSpPr txBox="1"/>
          <p:nvPr/>
        </p:nvSpPr>
        <p:spPr>
          <a:xfrm>
            <a:off x="971126" y="2566334"/>
            <a:ext cx="17796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Maan, PhD thesis 2019</a:t>
            </a:r>
            <a:endParaRPr/>
          </a:p>
        </p:txBody>
      </p:sp>
      <p:sp>
        <p:nvSpPr>
          <p:cNvPr id="316" name="Google Shape;316;p11"/>
          <p:cNvSpPr txBox="1"/>
          <p:nvPr/>
        </p:nvSpPr>
        <p:spPr>
          <a:xfrm>
            <a:off x="3179970" y="997012"/>
            <a:ext cx="211333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Sample Exposure Probe (SEP)</a:t>
            </a:r>
            <a:endParaRPr/>
          </a:p>
        </p:txBody>
      </p:sp>
      <p:sp>
        <p:nvSpPr>
          <p:cNvPr id="317" name="Google Shape;317;p11"/>
          <p:cNvSpPr txBox="1"/>
          <p:nvPr/>
        </p:nvSpPr>
        <p:spPr>
          <a:xfrm>
            <a:off x="3222751" y="2927676"/>
            <a:ext cx="765003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SEP</a:t>
            </a:r>
            <a:endParaRPr/>
          </a:p>
        </p:txBody>
      </p:sp>
      <p:sp>
        <p:nvSpPr>
          <p:cNvPr id="318" name="Google Shape;318;p11"/>
          <p:cNvSpPr txBox="1"/>
          <p:nvPr/>
        </p:nvSpPr>
        <p:spPr>
          <a:xfrm>
            <a:off x="1103557" y="2839105"/>
            <a:ext cx="1159995" cy="415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XPS analysis chamber</a:t>
            </a:r>
            <a:endParaRPr/>
          </a:p>
        </p:txBody>
      </p:sp>
      <p:sp>
        <p:nvSpPr>
          <p:cNvPr id="319" name="Google Shape;319;p11"/>
          <p:cNvSpPr txBox="1"/>
          <p:nvPr/>
        </p:nvSpPr>
        <p:spPr>
          <a:xfrm>
            <a:off x="5476561" y="539713"/>
            <a:ext cx="3611229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[New!] Sample Exposure Station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rPr>
              <a:t>w/ electron cyclotron resonance (ECR) plasma source </a:t>
            </a:r>
            <a:endParaRPr dirty="0"/>
          </a:p>
        </p:txBody>
      </p:sp>
      <p:sp>
        <p:nvSpPr>
          <p:cNvPr id="320" name="Google Shape;320;p11"/>
          <p:cNvSpPr txBox="1"/>
          <p:nvPr/>
        </p:nvSpPr>
        <p:spPr>
          <a:xfrm>
            <a:off x="8186859" y="1665545"/>
            <a:ext cx="765003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SEP</a:t>
            </a: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4654653" y="2423695"/>
            <a:ext cx="864843" cy="864843"/>
          </a:xfrm>
          <a:prstGeom prst="arc">
            <a:avLst>
              <a:gd name="adj1" fmla="val 16200000"/>
              <a:gd name="adj2" fmla="val 14955378"/>
            </a:avLst>
          </a:prstGeom>
          <a:noFill/>
          <a:ln w="76200" cap="flat" cmpd="sng">
            <a:solidFill>
              <a:srgbClr val="42A3AB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09638"/>
                </a:solidFill>
                <a:latin typeface="Arial"/>
                <a:ea typeface="Arial"/>
                <a:cs typeface="Arial"/>
                <a:sym typeface="Arial"/>
              </a:rPr>
              <a:t>Li target</a:t>
            </a:r>
            <a:endParaRPr/>
          </a:p>
        </p:txBody>
      </p:sp>
      <p:sp>
        <p:nvSpPr>
          <p:cNvPr id="322" name="Google Shape;322;p11"/>
          <p:cNvSpPr txBox="1"/>
          <p:nvPr/>
        </p:nvSpPr>
        <p:spPr>
          <a:xfrm>
            <a:off x="4699282" y="3288538"/>
            <a:ext cx="76500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SEP</a:t>
            </a:r>
            <a:endParaRPr/>
          </a:p>
        </p:txBody>
      </p:sp>
      <p:pic>
        <p:nvPicPr>
          <p:cNvPr id="323" name="Google Shape;323;p11" descr="A close up of a camera lens&#10;&#10;Description automatically generated with low confidence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2226" y="3695841"/>
            <a:ext cx="1054977" cy="106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25" name="Google Shape;325;p11"/>
          <p:cNvSpPr txBox="1"/>
          <p:nvPr/>
        </p:nvSpPr>
        <p:spPr>
          <a:xfrm>
            <a:off x="4336697" y="1128188"/>
            <a:ext cx="17969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Maan RSI 2020</a:t>
            </a:r>
            <a:endParaRPr/>
          </a:p>
        </p:txBody>
      </p:sp>
      <p:sp>
        <p:nvSpPr>
          <p:cNvPr id="326" name="Google Shape;326;p11"/>
          <p:cNvSpPr txBox="1"/>
          <p:nvPr/>
        </p:nvSpPr>
        <p:spPr>
          <a:xfrm>
            <a:off x="1869547" y="840139"/>
            <a:ext cx="732060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LTX-β</a:t>
            </a:r>
            <a:endParaRPr sz="1600">
              <a:solidFill>
                <a:schemeClr val="accent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7" name="Google Shape;327;p11"/>
          <p:cNvSpPr txBox="1"/>
          <p:nvPr/>
        </p:nvSpPr>
        <p:spPr>
          <a:xfrm>
            <a:off x="7208521" y="4303566"/>
            <a:ext cx="1935480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Surface Science and Technology Laboratory</a:t>
            </a:r>
            <a:endParaRPr/>
          </a:p>
        </p:txBody>
      </p:sp>
      <p:sp>
        <p:nvSpPr>
          <p:cNvPr id="328" name="Google Shape;328;p11"/>
          <p:cNvSpPr txBox="1"/>
          <p:nvPr/>
        </p:nvSpPr>
        <p:spPr>
          <a:xfrm>
            <a:off x="15859" y="4306297"/>
            <a:ext cx="1935480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Surface Science and Technology Laboratory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8CD9C9-70C8-36C6-4782-7C83612832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7467599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X-ray Photon Spectroscopy (XPS) revealed surface composition of the LTX-β Li surface</a:t>
            </a:r>
            <a:endParaRPr/>
          </a:p>
        </p:txBody>
      </p:sp>
      <p:pic>
        <p:nvPicPr>
          <p:cNvPr id="335" name="Google Shape;335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3"/>
          <a:stretch/>
        </p:blipFill>
        <p:spPr>
          <a:xfrm>
            <a:off x="207998" y="2877505"/>
            <a:ext cx="4358172" cy="18095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2"/>
          <p:cNvSpPr txBox="1"/>
          <p:nvPr/>
        </p:nvSpPr>
        <p:spPr>
          <a:xfrm>
            <a:off x="3222751" y="2927676"/>
            <a:ext cx="765003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SEP</a:t>
            </a:r>
            <a:endParaRPr/>
          </a:p>
        </p:txBody>
      </p:sp>
      <p:sp>
        <p:nvSpPr>
          <p:cNvPr id="337" name="Google Shape;337;p12"/>
          <p:cNvSpPr txBox="1"/>
          <p:nvPr/>
        </p:nvSpPr>
        <p:spPr>
          <a:xfrm>
            <a:off x="1103557" y="2839105"/>
            <a:ext cx="1159995" cy="415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XPS analysis chamber</a:t>
            </a:r>
            <a:endParaRPr/>
          </a:p>
        </p:txBody>
      </p:sp>
      <p:pic>
        <p:nvPicPr>
          <p:cNvPr id="338" name="Google Shape;338;p1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39" name="Google Shape;33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520" y="950235"/>
            <a:ext cx="1862052" cy="167022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2"/>
          <p:cNvSpPr txBox="1"/>
          <p:nvPr/>
        </p:nvSpPr>
        <p:spPr>
          <a:xfrm>
            <a:off x="76214" y="2493223"/>
            <a:ext cx="241593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Kolasinski “</a:t>
            </a:r>
            <a:r>
              <a:rPr lang="en-US" sz="11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Surface Science</a:t>
            </a:r>
            <a:r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” 2012</a:t>
            </a:r>
            <a:endParaRPr/>
          </a:p>
        </p:txBody>
      </p:sp>
      <p:sp>
        <p:nvSpPr>
          <p:cNvPr id="341" name="Google Shape;341;p12"/>
          <p:cNvSpPr txBox="1"/>
          <p:nvPr/>
        </p:nvSpPr>
        <p:spPr>
          <a:xfrm>
            <a:off x="2263552" y="1197582"/>
            <a:ext cx="2582245" cy="395493"/>
          </a:xfrm>
          <a:prstGeom prst="rect">
            <a:avLst/>
          </a:prstGeom>
          <a:blipFill rotWithShape="1"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 </a:t>
            </a:r>
            <a:endParaRPr/>
          </a:p>
        </p:txBody>
      </p:sp>
      <p:sp>
        <p:nvSpPr>
          <p:cNvPr id="342" name="Google Shape;342;p12"/>
          <p:cNvSpPr txBox="1"/>
          <p:nvPr/>
        </p:nvSpPr>
        <p:spPr>
          <a:xfrm>
            <a:off x="1224546" y="929933"/>
            <a:ext cx="81144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Measured</a:t>
            </a:r>
            <a:endParaRPr/>
          </a:p>
        </p:txBody>
      </p:sp>
      <p:sp>
        <p:nvSpPr>
          <p:cNvPr id="343" name="Google Shape;343;p12"/>
          <p:cNvSpPr txBox="1"/>
          <p:nvPr/>
        </p:nvSpPr>
        <p:spPr>
          <a:xfrm>
            <a:off x="1706382" y="1646175"/>
            <a:ext cx="61747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Known</a:t>
            </a:r>
            <a:endParaRPr/>
          </a:p>
        </p:txBody>
      </p:sp>
      <p:sp>
        <p:nvSpPr>
          <p:cNvPr id="344" name="Google Shape;344;p12"/>
          <p:cNvSpPr txBox="1"/>
          <p:nvPr/>
        </p:nvSpPr>
        <p:spPr>
          <a:xfrm>
            <a:off x="3876238" y="1056838"/>
            <a:ext cx="91403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Determined</a:t>
            </a:r>
            <a:endParaRPr/>
          </a:p>
        </p:txBody>
      </p:sp>
      <p:sp>
        <p:nvSpPr>
          <p:cNvPr id="345" name="Google Shape;345;p12"/>
          <p:cNvSpPr txBox="1"/>
          <p:nvPr/>
        </p:nvSpPr>
        <p:spPr>
          <a:xfrm>
            <a:off x="15859" y="4306297"/>
            <a:ext cx="1935480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Surface Science and Technology Laboratory</a:t>
            </a:r>
            <a:endParaRPr dirty="0"/>
          </a:p>
        </p:txBody>
      </p:sp>
      <p:sp>
        <p:nvSpPr>
          <p:cNvPr id="346" name="Google Shape;346;p12"/>
          <p:cNvSpPr txBox="1"/>
          <p:nvPr/>
        </p:nvSpPr>
        <p:spPr>
          <a:xfrm>
            <a:off x="2483264" y="4723068"/>
            <a:ext cx="5072941" cy="4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Evan T. Ostrowski (Princeton U.)</a:t>
            </a:r>
            <a:endParaRPr/>
          </a:p>
        </p:txBody>
      </p:sp>
      <p:pic>
        <p:nvPicPr>
          <p:cNvPr id="347" name="Google Shape;347;p1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275" y="888188"/>
            <a:ext cx="4249498" cy="3397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p12"/>
          <p:cNvCxnSpPr/>
          <p:nvPr/>
        </p:nvCxnSpPr>
        <p:spPr>
          <a:xfrm>
            <a:off x="5621176" y="1167800"/>
            <a:ext cx="0" cy="253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" name="Google Shape;349;p12"/>
          <p:cNvCxnSpPr/>
          <p:nvPr/>
        </p:nvCxnSpPr>
        <p:spPr>
          <a:xfrm>
            <a:off x="6099875" y="1167800"/>
            <a:ext cx="0" cy="253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0" name="Google Shape;350;p12"/>
          <p:cNvSpPr txBox="1"/>
          <p:nvPr/>
        </p:nvSpPr>
        <p:spPr>
          <a:xfrm>
            <a:off x="5164439" y="824563"/>
            <a:ext cx="914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0000"/>
                </a:solidFill>
              </a:rPr>
              <a:t>LiOH</a:t>
            </a:r>
            <a:endParaRPr sz="1800" b="1"/>
          </a:p>
        </p:txBody>
      </p:sp>
      <p:sp>
        <p:nvSpPr>
          <p:cNvPr id="351" name="Google Shape;351;p12"/>
          <p:cNvSpPr txBox="1"/>
          <p:nvPr/>
        </p:nvSpPr>
        <p:spPr>
          <a:xfrm>
            <a:off x="5927587" y="824563"/>
            <a:ext cx="914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0000"/>
                </a:solidFill>
              </a:rPr>
              <a:t>Li</a:t>
            </a:r>
            <a:r>
              <a:rPr lang="en-US" sz="1500" b="1" baseline="-25000">
                <a:solidFill>
                  <a:srgbClr val="FF0000"/>
                </a:solidFill>
              </a:rPr>
              <a:t>2</a:t>
            </a:r>
            <a:r>
              <a:rPr lang="en-US" sz="1500" b="1">
                <a:solidFill>
                  <a:srgbClr val="FF0000"/>
                </a:solidFill>
              </a:rPr>
              <a:t>O</a:t>
            </a:r>
            <a:endParaRPr sz="1800" b="1"/>
          </a:p>
        </p:txBody>
      </p:sp>
      <p:sp>
        <p:nvSpPr>
          <p:cNvPr id="352" name="Google Shape;352;p12"/>
          <p:cNvSpPr txBox="1"/>
          <p:nvPr/>
        </p:nvSpPr>
        <p:spPr>
          <a:xfrm>
            <a:off x="4678897" y="4171926"/>
            <a:ext cx="453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Temperature changes surface composition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93B1C4-EEC0-2E78-7D37-25413EEDE1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0F89F-197C-4E4F-E92F-AEB5F2531139}"/>
              </a:ext>
            </a:extLst>
          </p:cNvPr>
          <p:cNvSpPr txBox="1"/>
          <p:nvPr/>
        </p:nvSpPr>
        <p:spPr>
          <a:xfrm>
            <a:off x="6421535" y="478986"/>
            <a:ext cx="1059906" cy="30777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! Old data 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250" y="383387"/>
            <a:ext cx="4758948" cy="36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3"/>
          <p:cNvSpPr/>
          <p:nvPr/>
        </p:nvSpPr>
        <p:spPr>
          <a:xfrm>
            <a:off x="190501" y="1611856"/>
            <a:ext cx="1111469" cy="1864519"/>
          </a:xfrm>
          <a:prstGeom prst="ellipse">
            <a:avLst/>
          </a:prstGeom>
          <a:solidFill>
            <a:srgbClr val="E99C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59" name="Google Shape;359;p13"/>
          <p:cNvCxnSpPr/>
          <p:nvPr/>
        </p:nvCxnSpPr>
        <p:spPr>
          <a:xfrm rot="10800000">
            <a:off x="1828022" y="1667425"/>
            <a:ext cx="613572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211078" y="14600"/>
            <a:ext cx="54306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Temperature Programmed Desorption (TPD) for H retention analysis</a:t>
            </a:r>
            <a:endParaRPr/>
          </a:p>
        </p:txBody>
      </p:sp>
      <p:cxnSp>
        <p:nvCxnSpPr>
          <p:cNvPr id="363" name="Google Shape;363;p13"/>
          <p:cNvCxnSpPr/>
          <p:nvPr/>
        </p:nvCxnSpPr>
        <p:spPr>
          <a:xfrm>
            <a:off x="1338352" y="1577973"/>
            <a:ext cx="0" cy="76531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4" name="Google Shape;364;p13"/>
          <p:cNvCxnSpPr/>
          <p:nvPr/>
        </p:nvCxnSpPr>
        <p:spPr>
          <a:xfrm>
            <a:off x="1338352" y="2803799"/>
            <a:ext cx="0" cy="67257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5" name="Google Shape;365;p13"/>
          <p:cNvCxnSpPr/>
          <p:nvPr/>
        </p:nvCxnSpPr>
        <p:spPr>
          <a:xfrm rot="10800000">
            <a:off x="1338352" y="2343286"/>
            <a:ext cx="48701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6" name="Google Shape;366;p13"/>
          <p:cNvCxnSpPr/>
          <p:nvPr/>
        </p:nvCxnSpPr>
        <p:spPr>
          <a:xfrm rot="10800000">
            <a:off x="1338352" y="2803799"/>
            <a:ext cx="161013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" name="Google Shape;367;p13"/>
          <p:cNvCxnSpPr/>
          <p:nvPr/>
        </p:nvCxnSpPr>
        <p:spPr>
          <a:xfrm rot="10800000">
            <a:off x="2441594" y="2343286"/>
            <a:ext cx="50689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8" name="Google Shape;368;p13"/>
          <p:cNvCxnSpPr/>
          <p:nvPr/>
        </p:nvCxnSpPr>
        <p:spPr>
          <a:xfrm>
            <a:off x="1825369" y="1667425"/>
            <a:ext cx="0" cy="67586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9" name="Google Shape;369;p13"/>
          <p:cNvCxnSpPr/>
          <p:nvPr/>
        </p:nvCxnSpPr>
        <p:spPr>
          <a:xfrm>
            <a:off x="2441594" y="1667425"/>
            <a:ext cx="0" cy="67586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0" name="Google Shape;370;p13"/>
          <p:cNvSpPr/>
          <p:nvPr/>
        </p:nvSpPr>
        <p:spPr>
          <a:xfrm rot="5400000">
            <a:off x="1768104" y="1375903"/>
            <a:ext cx="742951" cy="384519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QMS</a:t>
            </a:r>
            <a:endParaRPr/>
          </a:p>
        </p:txBody>
      </p:sp>
      <p:cxnSp>
        <p:nvCxnSpPr>
          <p:cNvPr id="371" name="Google Shape;371;p13"/>
          <p:cNvCxnSpPr/>
          <p:nvPr/>
        </p:nvCxnSpPr>
        <p:spPr>
          <a:xfrm>
            <a:off x="2153360" y="2432738"/>
            <a:ext cx="0" cy="268357"/>
          </a:xfrm>
          <a:prstGeom prst="straightConnector1">
            <a:avLst/>
          </a:prstGeom>
          <a:noFill/>
          <a:ln w="57150" cap="flat" cmpd="sng">
            <a:solidFill>
              <a:srgbClr val="42A3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2" name="Google Shape;372;p13"/>
          <p:cNvSpPr/>
          <p:nvPr/>
        </p:nvSpPr>
        <p:spPr>
          <a:xfrm>
            <a:off x="2173238" y="2432738"/>
            <a:ext cx="934278" cy="268357"/>
          </a:xfrm>
          <a:prstGeom prst="rect">
            <a:avLst/>
          </a:prstGeom>
          <a:solidFill>
            <a:srgbClr val="D6DD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</a:t>
            </a:r>
            <a:endParaRPr/>
          </a:p>
        </p:txBody>
      </p:sp>
      <p:sp>
        <p:nvSpPr>
          <p:cNvPr id="373" name="Google Shape;373;p13"/>
          <p:cNvSpPr/>
          <p:nvPr/>
        </p:nvSpPr>
        <p:spPr>
          <a:xfrm>
            <a:off x="2046550" y="2008330"/>
            <a:ext cx="185736" cy="1857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74" name="Google Shape;374;p13"/>
          <p:cNvCxnSpPr/>
          <p:nvPr/>
        </p:nvCxnSpPr>
        <p:spPr>
          <a:xfrm rot="10800000">
            <a:off x="2138885" y="2214594"/>
            <a:ext cx="0" cy="174671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5" name="Google Shape;375;p13"/>
          <p:cNvSpPr txBox="1"/>
          <p:nvPr/>
        </p:nvSpPr>
        <p:spPr>
          <a:xfrm>
            <a:off x="1978165" y="2898712"/>
            <a:ext cx="9268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 target</a:t>
            </a:r>
            <a:endParaRPr/>
          </a:p>
        </p:txBody>
      </p:sp>
      <p:cxnSp>
        <p:nvCxnSpPr>
          <p:cNvPr id="376" name="Google Shape;376;p13"/>
          <p:cNvCxnSpPr/>
          <p:nvPr/>
        </p:nvCxnSpPr>
        <p:spPr>
          <a:xfrm>
            <a:off x="2147559" y="2731431"/>
            <a:ext cx="0" cy="204504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7" name="Google Shape;377;p13"/>
          <p:cNvCxnSpPr/>
          <p:nvPr/>
        </p:nvCxnSpPr>
        <p:spPr>
          <a:xfrm rot="10800000">
            <a:off x="2247848" y="2100892"/>
            <a:ext cx="29255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8" name="Google Shape;378;p13"/>
          <p:cNvSpPr txBox="1"/>
          <p:nvPr/>
        </p:nvSpPr>
        <p:spPr>
          <a:xfrm>
            <a:off x="2495735" y="1738343"/>
            <a:ext cx="11469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Desorbed H</a:t>
            </a:r>
            <a:r>
              <a:rPr lang="en-US" sz="16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79" name="Google Shape;379;p13"/>
          <p:cNvSpPr txBox="1"/>
          <p:nvPr/>
        </p:nvSpPr>
        <p:spPr>
          <a:xfrm>
            <a:off x="236815" y="2220949"/>
            <a:ext cx="10502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LTX-β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plasma</a:t>
            </a:r>
            <a:endParaRPr/>
          </a:p>
        </p:txBody>
      </p:sp>
      <p:sp>
        <p:nvSpPr>
          <p:cNvPr id="380" name="Google Shape;380;p13"/>
          <p:cNvSpPr txBox="1"/>
          <p:nvPr/>
        </p:nvSpPr>
        <p:spPr>
          <a:xfrm>
            <a:off x="1261330" y="3856316"/>
            <a:ext cx="64374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Measured retained H by heating up Li sample after exposures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temperature during exposure affects H retention behavior</a:t>
            </a:r>
            <a:endParaRPr/>
          </a:p>
        </p:txBody>
      </p:sp>
      <p:sp>
        <p:nvSpPr>
          <p:cNvPr id="381" name="Google Shape;381;p13"/>
          <p:cNvSpPr/>
          <p:nvPr/>
        </p:nvSpPr>
        <p:spPr>
          <a:xfrm>
            <a:off x="2113701" y="1838872"/>
            <a:ext cx="59440" cy="1560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82" name="Google Shape;382;p13"/>
          <p:cNvCxnSpPr/>
          <p:nvPr/>
        </p:nvCxnSpPr>
        <p:spPr>
          <a:xfrm>
            <a:off x="1328406" y="2432738"/>
            <a:ext cx="0" cy="268357"/>
          </a:xfrm>
          <a:prstGeom prst="straightConnector1">
            <a:avLst/>
          </a:prstGeom>
          <a:noFill/>
          <a:ln w="57150" cap="flat" cmpd="sng">
            <a:solidFill>
              <a:srgbClr val="42A3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3" name="Google Shape;383;p13"/>
          <p:cNvSpPr/>
          <p:nvPr/>
        </p:nvSpPr>
        <p:spPr>
          <a:xfrm>
            <a:off x="1348284" y="2432738"/>
            <a:ext cx="296228" cy="268357"/>
          </a:xfrm>
          <a:prstGeom prst="rect">
            <a:avLst/>
          </a:prstGeom>
          <a:solidFill>
            <a:srgbClr val="D6DD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p13"/>
          <p:cNvCxnSpPr/>
          <p:nvPr/>
        </p:nvCxnSpPr>
        <p:spPr>
          <a:xfrm>
            <a:off x="1476375" y="2566916"/>
            <a:ext cx="600524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5" name="Google Shape;385;p13"/>
          <p:cNvSpPr txBox="1"/>
          <p:nvPr/>
        </p:nvSpPr>
        <p:spPr>
          <a:xfrm>
            <a:off x="2483264" y="4723068"/>
            <a:ext cx="5072941" cy="4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Evan T. Ostrowski (Princeton U.)</a:t>
            </a:r>
            <a:endParaRPr/>
          </a:p>
        </p:txBody>
      </p:sp>
      <p:cxnSp>
        <p:nvCxnSpPr>
          <p:cNvPr id="386" name="Google Shape;386;p13"/>
          <p:cNvCxnSpPr/>
          <p:nvPr/>
        </p:nvCxnSpPr>
        <p:spPr>
          <a:xfrm>
            <a:off x="6380025" y="2198225"/>
            <a:ext cx="0" cy="2688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7" name="Google Shape;387;p13"/>
          <p:cNvCxnSpPr/>
          <p:nvPr/>
        </p:nvCxnSpPr>
        <p:spPr>
          <a:xfrm>
            <a:off x="7167838" y="1691599"/>
            <a:ext cx="0" cy="2061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13"/>
          <p:cNvCxnSpPr/>
          <p:nvPr/>
        </p:nvCxnSpPr>
        <p:spPr>
          <a:xfrm flipH="1">
            <a:off x="6693525" y="2146700"/>
            <a:ext cx="4200" cy="3060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9" name="Google Shape;389;p13"/>
          <p:cNvSpPr txBox="1"/>
          <p:nvPr/>
        </p:nvSpPr>
        <p:spPr>
          <a:xfrm>
            <a:off x="7335500" y="2030600"/>
            <a:ext cx="83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9900"/>
                </a:solidFill>
              </a:rPr>
              <a:t>458 K</a:t>
            </a:r>
            <a:endParaRPr b="1">
              <a:solidFill>
                <a:srgbClr val="009900"/>
              </a:solidFill>
            </a:endParaRPr>
          </a:p>
        </p:txBody>
      </p:sp>
      <p:sp>
        <p:nvSpPr>
          <p:cNvPr id="390" name="Google Shape;390;p13"/>
          <p:cNvSpPr txBox="1"/>
          <p:nvPr/>
        </p:nvSpPr>
        <p:spPr>
          <a:xfrm>
            <a:off x="6955550" y="2655213"/>
            <a:ext cx="83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C00000"/>
                </a:solidFill>
              </a:rPr>
              <a:t>300 K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2" name="Google Shape;146;p3">
            <a:extLst>
              <a:ext uri="{FF2B5EF4-FFF2-40B4-BE49-F238E27FC236}">
                <a16:creationId xmlns:a16="http://schemas.microsoft.com/office/drawing/2014/main" id="{3F58A6CE-012C-43BF-7F2C-7FE911E976E5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C7732-C004-73C5-27CA-5517983F7B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98E5D-8DB0-9F96-EA8C-30295E30F05E}"/>
              </a:ext>
            </a:extLst>
          </p:cNvPr>
          <p:cNvSpPr txBox="1"/>
          <p:nvPr/>
        </p:nvSpPr>
        <p:spPr>
          <a:xfrm>
            <a:off x="5850072" y="341140"/>
            <a:ext cx="1059906" cy="30777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! Old data 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771144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Investigations on Incident Ion Angle, Sheath and Roughness Effects for better PMI understanding</a:t>
            </a:r>
            <a:endParaRPr/>
          </a:p>
        </p:txBody>
      </p:sp>
      <p:pic>
        <p:nvPicPr>
          <p:cNvPr id="398" name="Google Shape;398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138" y="736888"/>
            <a:ext cx="2470291" cy="172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4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648" y="2291730"/>
            <a:ext cx="2475909" cy="231995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4"/>
          <p:cNvSpPr txBox="1"/>
          <p:nvPr/>
        </p:nvSpPr>
        <p:spPr>
          <a:xfrm>
            <a:off x="5694365" y="2457635"/>
            <a:ext cx="1479892" cy="27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Equation-of-motion</a:t>
            </a:r>
            <a:endParaRPr/>
          </a:p>
        </p:txBody>
      </p:sp>
      <p:sp>
        <p:nvSpPr>
          <p:cNvPr id="401" name="Google Shape;401;p14"/>
          <p:cNvSpPr txBox="1"/>
          <p:nvPr/>
        </p:nvSpPr>
        <p:spPr>
          <a:xfrm>
            <a:off x="7307398" y="2272969"/>
            <a:ext cx="1027845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MPR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Monte-Carlo</a:t>
            </a:r>
            <a:endParaRPr/>
          </a:p>
        </p:txBody>
      </p:sp>
      <p:pic>
        <p:nvPicPr>
          <p:cNvPr id="402" name="Google Shape;402;p1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0" t="-5210" r="55285" b="5208"/>
          <a:stretch/>
        </p:blipFill>
        <p:spPr>
          <a:xfrm>
            <a:off x="882571" y="889188"/>
            <a:ext cx="1624327" cy="142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540" y="2770530"/>
            <a:ext cx="1936855" cy="193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438" y="2770530"/>
            <a:ext cx="1936855" cy="193685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4"/>
          <p:cNvSpPr txBox="1"/>
          <p:nvPr/>
        </p:nvSpPr>
        <p:spPr>
          <a:xfrm>
            <a:off x="2650621" y="4707385"/>
            <a:ext cx="4445105" cy="4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Jhovanna Garcia and Euichan Jung (PPPL)</a:t>
            </a:r>
            <a:endParaRPr/>
          </a:p>
        </p:txBody>
      </p:sp>
      <p:sp>
        <p:nvSpPr>
          <p:cNvPr id="406" name="Google Shape;406;p14"/>
          <p:cNvSpPr txBox="1"/>
          <p:nvPr/>
        </p:nvSpPr>
        <p:spPr>
          <a:xfrm>
            <a:off x="929882" y="711418"/>
            <a:ext cx="1670201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Ion Angle Probe (IAP)</a:t>
            </a:r>
            <a:endParaRPr/>
          </a:p>
        </p:txBody>
      </p:sp>
      <p:sp>
        <p:nvSpPr>
          <p:cNvPr id="407" name="Google Shape;407;p14"/>
          <p:cNvSpPr txBox="1"/>
          <p:nvPr/>
        </p:nvSpPr>
        <p:spPr>
          <a:xfrm>
            <a:off x="5064226" y="4159952"/>
            <a:ext cx="1846980" cy="52322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Confocal Microscopy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SS LTX Wall</a:t>
            </a:r>
            <a:endParaRPr/>
          </a:p>
        </p:txBody>
      </p:sp>
      <p:sp>
        <p:nvSpPr>
          <p:cNvPr id="408" name="Google Shape;408;p14"/>
          <p:cNvSpPr txBox="1"/>
          <p:nvPr/>
        </p:nvSpPr>
        <p:spPr>
          <a:xfrm>
            <a:off x="7256139" y="4338981"/>
            <a:ext cx="1763656" cy="307777"/>
          </a:xfrm>
          <a:prstGeom prst="rect">
            <a:avLst/>
          </a:prstGeom>
          <a:solidFill>
            <a:srgbClr val="000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MPR Calculation</a:t>
            </a:r>
            <a:endParaRPr/>
          </a:p>
        </p:txBody>
      </p:sp>
      <p:sp>
        <p:nvSpPr>
          <p:cNvPr id="409" name="Google Shape;409;p14"/>
          <p:cNvSpPr/>
          <p:nvPr/>
        </p:nvSpPr>
        <p:spPr>
          <a:xfrm>
            <a:off x="6968799" y="3492066"/>
            <a:ext cx="215247" cy="49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23D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10" name="Google Shape;410;p14"/>
          <p:cNvCxnSpPr/>
          <p:nvPr/>
        </p:nvCxnSpPr>
        <p:spPr>
          <a:xfrm>
            <a:off x="683192" y="1298418"/>
            <a:ext cx="416885" cy="182672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1" name="Google Shape;411;p14"/>
          <p:cNvSpPr txBox="1"/>
          <p:nvPr/>
        </p:nvSpPr>
        <p:spPr>
          <a:xfrm>
            <a:off x="0" y="1020347"/>
            <a:ext cx="1064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Microtrench</a:t>
            </a:r>
            <a:endParaRPr sz="12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endParaRPr/>
          </a:p>
        </p:txBody>
      </p:sp>
      <p:cxnSp>
        <p:nvCxnSpPr>
          <p:cNvPr id="412" name="Google Shape;412;p14"/>
          <p:cNvCxnSpPr/>
          <p:nvPr/>
        </p:nvCxnSpPr>
        <p:spPr>
          <a:xfrm>
            <a:off x="678661" y="1862191"/>
            <a:ext cx="338538" cy="45013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3" name="Google Shape;413;p14"/>
          <p:cNvSpPr txBox="1"/>
          <p:nvPr/>
        </p:nvSpPr>
        <p:spPr>
          <a:xfrm>
            <a:off x="60251" y="1540960"/>
            <a:ext cx="8867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Langmuir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Prove</a:t>
            </a:r>
            <a:endParaRPr/>
          </a:p>
        </p:txBody>
      </p:sp>
      <p:cxnSp>
        <p:nvCxnSpPr>
          <p:cNvPr id="414" name="Google Shape;414;p14"/>
          <p:cNvCxnSpPr/>
          <p:nvPr/>
        </p:nvCxnSpPr>
        <p:spPr>
          <a:xfrm flipH="1">
            <a:off x="891634" y="1792511"/>
            <a:ext cx="461213" cy="405723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p14"/>
          <p:cNvSpPr txBox="1"/>
          <p:nvPr/>
        </p:nvSpPr>
        <p:spPr>
          <a:xfrm>
            <a:off x="269124" y="2059734"/>
            <a:ext cx="6607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Heater</a:t>
            </a:r>
            <a:endParaRPr/>
          </a:p>
        </p:txBody>
      </p:sp>
      <p:cxnSp>
        <p:nvCxnSpPr>
          <p:cNvPr id="416" name="Google Shape;416;p14"/>
          <p:cNvCxnSpPr/>
          <p:nvPr/>
        </p:nvCxnSpPr>
        <p:spPr>
          <a:xfrm rot="10800000">
            <a:off x="1995121" y="3353603"/>
            <a:ext cx="65532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7" name="Google Shape;417;p14"/>
          <p:cNvSpPr txBox="1"/>
          <p:nvPr/>
        </p:nvSpPr>
        <p:spPr>
          <a:xfrm>
            <a:off x="2171591" y="3005162"/>
            <a:ext cx="433131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IAP</a:t>
            </a:r>
            <a:endParaRPr/>
          </a:p>
        </p:txBody>
      </p:sp>
      <p:pic>
        <p:nvPicPr>
          <p:cNvPr id="418" name="Google Shape;418;p14" descr="A picture containing indoor, silver&#10;&#10;Description automatically generate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6884" y="820497"/>
            <a:ext cx="2006307" cy="1428891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4"/>
          <p:cNvSpPr txBox="1"/>
          <p:nvPr/>
        </p:nvSpPr>
        <p:spPr>
          <a:xfrm>
            <a:off x="4120511" y="927365"/>
            <a:ext cx="6286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 μm</a:t>
            </a:r>
            <a:endParaRPr/>
          </a:p>
        </p:txBody>
      </p:sp>
      <p:sp>
        <p:nvSpPr>
          <p:cNvPr id="420" name="Google Shape;420;p14"/>
          <p:cNvSpPr txBox="1"/>
          <p:nvPr/>
        </p:nvSpPr>
        <p:spPr>
          <a:xfrm>
            <a:off x="2780563" y="2227587"/>
            <a:ext cx="21291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Expected Deposition Pattern</a:t>
            </a:r>
            <a:endParaRPr/>
          </a:p>
        </p:txBody>
      </p:sp>
      <p:cxnSp>
        <p:nvCxnSpPr>
          <p:cNvPr id="421" name="Google Shape;421;p14"/>
          <p:cNvCxnSpPr/>
          <p:nvPr/>
        </p:nvCxnSpPr>
        <p:spPr>
          <a:xfrm>
            <a:off x="3806665" y="927365"/>
            <a:ext cx="0" cy="536949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2" name="Google Shape;422;p14"/>
          <p:cNvSpPr txBox="1"/>
          <p:nvPr/>
        </p:nvSpPr>
        <p:spPr>
          <a:xfrm>
            <a:off x="2723070" y="761150"/>
            <a:ext cx="1051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Incident 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Angle</a:t>
            </a:r>
            <a:endParaRPr/>
          </a:p>
        </p:txBody>
      </p:sp>
      <p:sp>
        <p:nvSpPr>
          <p:cNvPr id="423" name="Google Shape;423;p14"/>
          <p:cNvSpPr txBox="1"/>
          <p:nvPr/>
        </p:nvSpPr>
        <p:spPr>
          <a:xfrm>
            <a:off x="2796884" y="2638604"/>
            <a:ext cx="227937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Microtrench Method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Incident Ion Angle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Li deposition Rate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Net Li Sputtering Rate</a:t>
            </a:r>
            <a:endParaRPr/>
          </a:p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14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6"/>
          <a:stretch/>
        </p:blipFill>
        <p:spPr>
          <a:xfrm>
            <a:off x="1405776" y="3412801"/>
            <a:ext cx="174017" cy="15308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4"/>
          <p:cNvSpPr txBox="1"/>
          <p:nvPr/>
        </p:nvSpPr>
        <p:spPr>
          <a:xfrm>
            <a:off x="15198" y="4601956"/>
            <a:ext cx="247375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 Abe, PoP,NF,NME,PS 2021-2022</a:t>
            </a:r>
            <a:endParaRPr/>
          </a:p>
        </p:txBody>
      </p:sp>
      <p:sp>
        <p:nvSpPr>
          <p:cNvPr id="426" name="Google Shape;426;p14"/>
          <p:cNvSpPr txBox="1"/>
          <p:nvPr/>
        </p:nvSpPr>
        <p:spPr>
          <a:xfrm>
            <a:off x="3170219" y="3657579"/>
            <a:ext cx="195716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MPR Calculation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Sputtering Yield on Rough-surface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Shadowed Area</a:t>
            </a:r>
            <a:endParaRPr/>
          </a:p>
        </p:txBody>
      </p:sp>
      <p:pic>
        <p:nvPicPr>
          <p:cNvPr id="2" name="Google Shape;146;p3">
            <a:extLst>
              <a:ext uri="{FF2B5EF4-FFF2-40B4-BE49-F238E27FC236}">
                <a16:creationId xmlns:a16="http://schemas.microsoft.com/office/drawing/2014/main" id="{44EC5BD3-DD59-FB49-A9EB-D6AAA401FA32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742B70-3AB9-2EB3-0FFB-2BE66860E0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59" y="792377"/>
            <a:ext cx="1787254" cy="185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0668" y="792378"/>
            <a:ext cx="2061882" cy="154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5" descr="A picture containing indoor, cluttered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954" y="2746649"/>
            <a:ext cx="1787254" cy="1846522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5"/>
          <p:cNvSpPr/>
          <p:nvPr/>
        </p:nvSpPr>
        <p:spPr>
          <a:xfrm>
            <a:off x="557783" y="2746649"/>
            <a:ext cx="864843" cy="864843"/>
          </a:xfrm>
          <a:prstGeom prst="arc">
            <a:avLst>
              <a:gd name="adj1" fmla="val 16200000"/>
              <a:gd name="adj2" fmla="val 14955378"/>
            </a:avLst>
          </a:prstGeom>
          <a:noFill/>
          <a:ln w="76200" cap="flat" cmpd="sng">
            <a:solidFill>
              <a:srgbClr val="42A3AB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09638"/>
                </a:solidFill>
                <a:latin typeface="Arial"/>
                <a:ea typeface="Arial"/>
                <a:cs typeface="Arial"/>
                <a:sym typeface="Arial"/>
              </a:rPr>
              <a:t>Li target</a:t>
            </a:r>
            <a:endParaRPr/>
          </a:p>
        </p:txBody>
      </p:sp>
      <p:sp>
        <p:nvSpPr>
          <p:cNvPr id="437" name="Google Shape;437;p15"/>
          <p:cNvSpPr txBox="1"/>
          <p:nvPr/>
        </p:nvSpPr>
        <p:spPr>
          <a:xfrm>
            <a:off x="36198" y="3646404"/>
            <a:ext cx="15778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Sample Exposure Probe (SEP)</a:t>
            </a:r>
            <a:endParaRPr/>
          </a:p>
        </p:txBody>
      </p:sp>
      <p:sp>
        <p:nvSpPr>
          <p:cNvPr id="438" name="Google Shape;438;p15"/>
          <p:cNvSpPr txBox="1"/>
          <p:nvPr/>
        </p:nvSpPr>
        <p:spPr>
          <a:xfrm>
            <a:off x="420" y="4095715"/>
            <a:ext cx="161364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Vacuum suitcase for sample transfer</a:t>
            </a:r>
            <a:endParaRPr/>
          </a:p>
        </p:txBody>
      </p:sp>
      <p:sp>
        <p:nvSpPr>
          <p:cNvPr id="439" name="Google Shape;439;p15"/>
          <p:cNvSpPr txBox="1"/>
          <p:nvPr/>
        </p:nvSpPr>
        <p:spPr>
          <a:xfrm>
            <a:off x="2140208" y="712653"/>
            <a:ext cx="732060" cy="3385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LTX-β</a:t>
            </a: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0" name="Google Shape;440;p15"/>
          <p:cNvSpPr txBox="1"/>
          <p:nvPr/>
        </p:nvSpPr>
        <p:spPr>
          <a:xfrm>
            <a:off x="2492330" y="2331627"/>
            <a:ext cx="1787253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Surface Science and Technology Laboratory</a:t>
            </a:r>
            <a:endParaRPr/>
          </a:p>
        </p:txBody>
      </p:sp>
      <p:sp>
        <p:nvSpPr>
          <p:cNvPr id="441" name="Google Shape;441;p15"/>
          <p:cNvSpPr txBox="1"/>
          <p:nvPr/>
        </p:nvSpPr>
        <p:spPr>
          <a:xfrm>
            <a:off x="5574425" y="708944"/>
            <a:ext cx="1569660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Bruce E. Koel lab</a:t>
            </a:r>
            <a:endParaRPr/>
          </a:p>
        </p:txBody>
      </p:sp>
      <p:pic>
        <p:nvPicPr>
          <p:cNvPr id="442" name="Google Shape;442;p15" descr="A picture containing drawing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954" y="-53917"/>
            <a:ext cx="2189587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5" descr="Text&#10;&#10;Description automatically generated with medium confidence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4175" y="68864"/>
            <a:ext cx="1681974" cy="62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5" descr="A picture containing text, microscope, indoor, worktable&#10;&#10;Description automatically generate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5291" y="2909144"/>
            <a:ext cx="3028375" cy="87408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5"/>
          <p:cNvSpPr txBox="1"/>
          <p:nvPr/>
        </p:nvSpPr>
        <p:spPr>
          <a:xfrm>
            <a:off x="7820404" y="2755255"/>
            <a:ext cx="1143262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IAC</a:t>
            </a:r>
            <a:r>
              <a:rPr lang="en-US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&amp;</a:t>
            </a: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PRISM</a:t>
            </a:r>
            <a:endParaRPr/>
          </a:p>
        </p:txBody>
      </p:sp>
      <p:sp>
        <p:nvSpPr>
          <p:cNvPr id="446" name="Google Shape;446;p15"/>
          <p:cNvSpPr txBox="1"/>
          <p:nvPr/>
        </p:nvSpPr>
        <p:spPr>
          <a:xfrm>
            <a:off x="2268072" y="1148693"/>
            <a:ext cx="25898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Plasma performance affected by wall conditions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 evaporation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retention using TPD</a:t>
            </a:r>
            <a:endParaRPr/>
          </a:p>
        </p:txBody>
      </p:sp>
      <p:sp>
        <p:nvSpPr>
          <p:cNvPr id="447" name="Google Shape;447;p15"/>
          <p:cNvSpPr txBox="1"/>
          <p:nvPr/>
        </p:nvSpPr>
        <p:spPr>
          <a:xfrm>
            <a:off x="3374366" y="2876110"/>
            <a:ext cx="143661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XPS analysis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SIMS analysis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Sputtering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Retention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Emissivity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 deposition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Impurity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 imaging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5"/>
          <p:cNvSpPr txBox="1"/>
          <p:nvPr/>
        </p:nvSpPr>
        <p:spPr>
          <a:xfrm>
            <a:off x="4848907" y="1114207"/>
            <a:ext cx="213124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HR-XPS analysis for detailed chemical state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Controlled experiment under ultra-high vacuum (10</a:t>
            </a:r>
            <a:r>
              <a:rPr lang="en-US" sz="1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-10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Torr)</a:t>
            </a:r>
            <a:endParaRPr/>
          </a:p>
        </p:txBody>
      </p:sp>
      <p:sp>
        <p:nvSpPr>
          <p:cNvPr id="449" name="Google Shape;449;p15"/>
          <p:cNvSpPr/>
          <p:nvPr/>
        </p:nvSpPr>
        <p:spPr>
          <a:xfrm>
            <a:off x="4878172" y="3264403"/>
            <a:ext cx="945263" cy="18926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0" name="Google Shape;450;p15"/>
          <p:cNvSpPr txBox="1"/>
          <p:nvPr/>
        </p:nvSpPr>
        <p:spPr>
          <a:xfrm>
            <a:off x="4657791" y="3022430"/>
            <a:ext cx="13986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509638"/>
                </a:solidFill>
                <a:latin typeface="Arial"/>
                <a:ea typeface="Arial"/>
                <a:cs typeface="Arial"/>
                <a:sym typeface="Arial"/>
              </a:rPr>
              <a:t>Li target</a:t>
            </a:r>
            <a:endParaRPr/>
          </a:p>
        </p:txBody>
      </p:sp>
      <p:sp>
        <p:nvSpPr>
          <p:cNvPr id="451" name="Google Shape;451;p15"/>
          <p:cNvSpPr txBox="1"/>
          <p:nvPr/>
        </p:nvSpPr>
        <p:spPr>
          <a:xfrm>
            <a:off x="5082514" y="2416628"/>
            <a:ext cx="3237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Post-mortem surface analysis 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preparations</a:t>
            </a:r>
            <a:endParaRPr/>
          </a:p>
        </p:txBody>
      </p:sp>
      <p:sp>
        <p:nvSpPr>
          <p:cNvPr id="452" name="Google Shape;452;p15"/>
          <p:cNvSpPr txBox="1"/>
          <p:nvPr/>
        </p:nvSpPr>
        <p:spPr>
          <a:xfrm>
            <a:off x="4892461" y="4078625"/>
            <a:ext cx="1337226" cy="523220"/>
          </a:xfrm>
          <a:prstGeom prst="rect">
            <a:avLst/>
          </a:prstGeom>
          <a:solidFill>
            <a:srgbClr val="35642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Predrag Krstic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(TheoretiK)</a:t>
            </a:r>
            <a:endParaRPr/>
          </a:p>
        </p:txBody>
      </p:sp>
      <p:sp>
        <p:nvSpPr>
          <p:cNvPr id="453" name="Google Shape;453;p15"/>
          <p:cNvSpPr txBox="1"/>
          <p:nvPr/>
        </p:nvSpPr>
        <p:spPr>
          <a:xfrm>
            <a:off x="6229687" y="4064670"/>
            <a:ext cx="3237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Molecular-Dynamics calculations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Sputtering and Retention</a:t>
            </a:r>
            <a:endParaRPr/>
          </a:p>
        </p:txBody>
      </p:sp>
      <p:sp>
        <p:nvSpPr>
          <p:cNvPr id="454" name="Google Shape;454;p15"/>
          <p:cNvSpPr/>
          <p:nvPr/>
        </p:nvSpPr>
        <p:spPr>
          <a:xfrm>
            <a:off x="-54589" y="-77536"/>
            <a:ext cx="2481376" cy="2774774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5" name="Google Shape;455;p15"/>
          <p:cNvSpPr/>
          <p:nvPr/>
        </p:nvSpPr>
        <p:spPr>
          <a:xfrm>
            <a:off x="2428609" y="-77537"/>
            <a:ext cx="2481376" cy="2346853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6" name="Google Shape;456;p15"/>
          <p:cNvSpPr/>
          <p:nvPr/>
        </p:nvSpPr>
        <p:spPr>
          <a:xfrm>
            <a:off x="4823976" y="-2283"/>
            <a:ext cx="4283825" cy="4694275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A86AA-5D6E-6B42-42D2-6D21D263B7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6"/>
          <p:cNvGrpSpPr/>
          <p:nvPr/>
        </p:nvGrpSpPr>
        <p:grpSpPr>
          <a:xfrm>
            <a:off x="5488838" y="994067"/>
            <a:ext cx="3463024" cy="3760603"/>
            <a:chOff x="5488838" y="994067"/>
            <a:chExt cx="3463024" cy="3760603"/>
          </a:xfrm>
        </p:grpSpPr>
        <p:pic>
          <p:nvPicPr>
            <p:cNvPr id="462" name="Google Shape;462;p16" descr="A picture containing indoor, cluttered&#10;&#10;Description automatically generated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2490" y="994067"/>
              <a:ext cx="3339372" cy="36900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16"/>
            <p:cNvSpPr/>
            <p:nvPr/>
          </p:nvSpPr>
          <p:spPr>
            <a:xfrm>
              <a:off x="5488838" y="3627092"/>
              <a:ext cx="1178292" cy="112757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464" name="Google Shape;464;p16"/>
          <p:cNvSpPr txBox="1">
            <a:spLocks noGrp="1"/>
          </p:cNvSpPr>
          <p:nvPr>
            <p:ph type="title"/>
          </p:nvPr>
        </p:nvSpPr>
        <p:spPr>
          <a:xfrm>
            <a:off x="190501" y="0"/>
            <a:ext cx="615211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Sample exposure probe facilities to boost the speed of experimental Li studies</a:t>
            </a:r>
            <a:endParaRPr/>
          </a:p>
        </p:txBody>
      </p:sp>
      <p:pic>
        <p:nvPicPr>
          <p:cNvPr id="466" name="Google Shape;466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416" y="997649"/>
            <a:ext cx="4454870" cy="181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3"/>
          <a:stretch/>
        </p:blipFill>
        <p:spPr>
          <a:xfrm>
            <a:off x="207998" y="2877505"/>
            <a:ext cx="4358172" cy="180958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6"/>
          <p:cNvSpPr txBox="1"/>
          <p:nvPr/>
        </p:nvSpPr>
        <p:spPr>
          <a:xfrm>
            <a:off x="971126" y="2566334"/>
            <a:ext cx="17796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Maan, PhD thesis 2019</a:t>
            </a:r>
            <a:endParaRPr/>
          </a:p>
        </p:txBody>
      </p:sp>
      <p:sp>
        <p:nvSpPr>
          <p:cNvPr id="469" name="Google Shape;469;p16"/>
          <p:cNvSpPr txBox="1"/>
          <p:nvPr/>
        </p:nvSpPr>
        <p:spPr>
          <a:xfrm>
            <a:off x="3179970" y="997012"/>
            <a:ext cx="211333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Sample Exposure Probe (SEP)</a:t>
            </a:r>
            <a:endParaRPr/>
          </a:p>
        </p:txBody>
      </p:sp>
      <p:sp>
        <p:nvSpPr>
          <p:cNvPr id="470" name="Google Shape;470;p16"/>
          <p:cNvSpPr txBox="1"/>
          <p:nvPr/>
        </p:nvSpPr>
        <p:spPr>
          <a:xfrm>
            <a:off x="3222751" y="2927676"/>
            <a:ext cx="765003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SEP</a:t>
            </a:r>
            <a:endParaRPr/>
          </a:p>
        </p:txBody>
      </p:sp>
      <p:sp>
        <p:nvSpPr>
          <p:cNvPr id="471" name="Google Shape;471;p16"/>
          <p:cNvSpPr txBox="1"/>
          <p:nvPr/>
        </p:nvSpPr>
        <p:spPr>
          <a:xfrm>
            <a:off x="1103557" y="2839105"/>
            <a:ext cx="1159995" cy="415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XPS analysis chamber</a:t>
            </a:r>
            <a:endParaRPr/>
          </a:p>
        </p:txBody>
      </p:sp>
      <p:sp>
        <p:nvSpPr>
          <p:cNvPr id="472" name="Google Shape;472;p16"/>
          <p:cNvSpPr txBox="1"/>
          <p:nvPr/>
        </p:nvSpPr>
        <p:spPr>
          <a:xfrm>
            <a:off x="8186859" y="1665545"/>
            <a:ext cx="765003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SEP</a:t>
            </a:r>
            <a:endParaRPr/>
          </a:p>
        </p:txBody>
      </p:sp>
      <p:sp>
        <p:nvSpPr>
          <p:cNvPr id="473" name="Google Shape;473;p16"/>
          <p:cNvSpPr/>
          <p:nvPr/>
        </p:nvSpPr>
        <p:spPr>
          <a:xfrm>
            <a:off x="4654653" y="2423695"/>
            <a:ext cx="864843" cy="864843"/>
          </a:xfrm>
          <a:prstGeom prst="arc">
            <a:avLst>
              <a:gd name="adj1" fmla="val 16200000"/>
              <a:gd name="adj2" fmla="val 14955378"/>
            </a:avLst>
          </a:prstGeom>
          <a:noFill/>
          <a:ln w="76200" cap="flat" cmpd="sng">
            <a:solidFill>
              <a:srgbClr val="42A3AB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09638"/>
                </a:solidFill>
                <a:latin typeface="Arial"/>
                <a:ea typeface="Arial"/>
                <a:cs typeface="Arial"/>
                <a:sym typeface="Arial"/>
              </a:rPr>
              <a:t>Li target</a:t>
            </a:r>
            <a:endParaRPr/>
          </a:p>
        </p:txBody>
      </p:sp>
      <p:sp>
        <p:nvSpPr>
          <p:cNvPr id="474" name="Google Shape;474;p16"/>
          <p:cNvSpPr txBox="1"/>
          <p:nvPr/>
        </p:nvSpPr>
        <p:spPr>
          <a:xfrm>
            <a:off x="4699282" y="3288538"/>
            <a:ext cx="76500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SEP</a:t>
            </a:r>
            <a:endParaRPr/>
          </a:p>
        </p:txBody>
      </p:sp>
      <p:pic>
        <p:nvPicPr>
          <p:cNvPr id="475" name="Google Shape;475;p16" descr="A close up of a camera lens&#10;&#10;Description automatically generated with low confidence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2226" y="3695841"/>
            <a:ext cx="1054977" cy="106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1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477" name="Google Shape;477;p16"/>
          <p:cNvSpPr txBox="1"/>
          <p:nvPr/>
        </p:nvSpPr>
        <p:spPr>
          <a:xfrm>
            <a:off x="4336697" y="1128188"/>
            <a:ext cx="17969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Maan RSI 2020</a:t>
            </a:r>
            <a:endParaRPr/>
          </a:p>
        </p:txBody>
      </p:sp>
      <p:sp>
        <p:nvSpPr>
          <p:cNvPr id="478" name="Google Shape;478;p16"/>
          <p:cNvSpPr txBox="1"/>
          <p:nvPr/>
        </p:nvSpPr>
        <p:spPr>
          <a:xfrm>
            <a:off x="119515" y="4272766"/>
            <a:ext cx="1787253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Surface Science and Technology Laboratory</a:t>
            </a:r>
            <a:endParaRPr/>
          </a:p>
        </p:txBody>
      </p:sp>
      <p:sp>
        <p:nvSpPr>
          <p:cNvPr id="479" name="Google Shape;479;p16"/>
          <p:cNvSpPr txBox="1"/>
          <p:nvPr/>
        </p:nvSpPr>
        <p:spPr>
          <a:xfrm>
            <a:off x="5476561" y="539713"/>
            <a:ext cx="3611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[New!] Sample Exposure Station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rPr>
              <a:t>w/ electron cyclotron resonance (ECR) plasma source 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D069CF-0A99-E93C-1A36-1B6AA11DA6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81" y="1506212"/>
            <a:ext cx="33274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17"/>
          <p:cNvSpPr txBox="1">
            <a:spLocks noGrp="1"/>
          </p:cNvSpPr>
          <p:nvPr>
            <p:ph type="title"/>
          </p:nvPr>
        </p:nvSpPr>
        <p:spPr>
          <a:xfrm>
            <a:off x="190501" y="0"/>
            <a:ext cx="5656522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New chamber for plasma exposures, surface analysis, and Li target preparation</a:t>
            </a:r>
            <a:endParaRPr/>
          </a:p>
        </p:txBody>
      </p:sp>
      <p:sp>
        <p:nvSpPr>
          <p:cNvPr id="487" name="Google Shape;487;p17"/>
          <p:cNvSpPr txBox="1"/>
          <p:nvPr/>
        </p:nvSpPr>
        <p:spPr>
          <a:xfrm>
            <a:off x="980419" y="1083542"/>
            <a:ext cx="3129062" cy="338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Sample Exposure Station (SES)</a:t>
            </a:r>
            <a:endParaRPr/>
          </a:p>
        </p:txBody>
      </p:sp>
      <p:sp>
        <p:nvSpPr>
          <p:cNvPr id="488" name="Google Shape;488;p17"/>
          <p:cNvSpPr txBox="1"/>
          <p:nvPr/>
        </p:nvSpPr>
        <p:spPr>
          <a:xfrm>
            <a:off x="45729" y="2756849"/>
            <a:ext cx="394157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62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± Ions</a:t>
            </a:r>
            <a:endParaRPr/>
          </a:p>
          <a:p>
            <a:pPr marL="0" marR="0" lvl="0" indent="1762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/>
          </a:p>
          <a:p>
            <a:pPr marL="0" marR="0" lvl="0" indent="1762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analyzer</a:t>
            </a:r>
            <a:endParaRPr/>
          </a:p>
        </p:txBody>
      </p:sp>
      <p:sp>
        <p:nvSpPr>
          <p:cNvPr id="489" name="Google Shape;489;p17"/>
          <p:cNvSpPr/>
          <p:nvPr/>
        </p:nvSpPr>
        <p:spPr>
          <a:xfrm>
            <a:off x="1001975" y="1676534"/>
            <a:ext cx="702292" cy="4001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ECR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Plasma</a:t>
            </a:r>
            <a:endParaRPr/>
          </a:p>
        </p:txBody>
      </p:sp>
      <p:sp>
        <p:nvSpPr>
          <p:cNvPr id="490" name="Google Shape;490;p17"/>
          <p:cNvSpPr/>
          <p:nvPr/>
        </p:nvSpPr>
        <p:spPr>
          <a:xfrm>
            <a:off x="873971" y="2527810"/>
            <a:ext cx="578921" cy="40011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Hiden</a:t>
            </a:r>
            <a:endParaRPr sz="1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IDP</a:t>
            </a:r>
            <a:endParaRPr/>
          </a:p>
        </p:txBody>
      </p:sp>
      <p:sp>
        <p:nvSpPr>
          <p:cNvPr id="491" name="Google Shape;491;p17"/>
          <p:cNvSpPr/>
          <p:nvPr/>
        </p:nvSpPr>
        <p:spPr>
          <a:xfrm>
            <a:off x="3700478" y="2681699"/>
            <a:ext cx="426521" cy="246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SEP</a:t>
            </a:r>
            <a:endParaRPr/>
          </a:p>
        </p:txBody>
      </p:sp>
      <p:sp>
        <p:nvSpPr>
          <p:cNvPr id="492" name="Google Shape;492;p17"/>
          <p:cNvSpPr/>
          <p:nvPr/>
        </p:nvSpPr>
        <p:spPr>
          <a:xfrm>
            <a:off x="1704267" y="1676534"/>
            <a:ext cx="1223601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3" name="Google Shape;493;p17"/>
          <p:cNvSpPr txBox="1"/>
          <p:nvPr/>
        </p:nvSpPr>
        <p:spPr>
          <a:xfrm>
            <a:off x="1518880" y="1614979"/>
            <a:ext cx="18508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62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400" b="1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H</a:t>
            </a:r>
            <a:r>
              <a:rPr lang="en-US" sz="1400" b="1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He, Ar, Ne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762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20-2000 eV</a:t>
            </a:r>
            <a:endParaRPr/>
          </a:p>
        </p:txBody>
      </p:sp>
      <p:sp>
        <p:nvSpPr>
          <p:cNvPr id="494" name="Google Shape;494;p17"/>
          <p:cNvSpPr txBox="1"/>
          <p:nvPr/>
        </p:nvSpPr>
        <p:spPr>
          <a:xfrm>
            <a:off x="4454716" y="834903"/>
            <a:ext cx="4675407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 exposures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 compatibility 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introduce LTX-β sample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In-vacuo Li deposition (100 nm/min)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Sputtering yield measurements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ion mass spectrometry (SIMS)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Thermal programmed desorption (TPD)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 window for emissivity measurements</a:t>
            </a:r>
            <a:endParaRPr dirty="0"/>
          </a:p>
        </p:txBody>
      </p:sp>
      <p:sp>
        <p:nvSpPr>
          <p:cNvPr id="495" name="Google Shape;495;p17"/>
          <p:cNvSpPr txBox="1"/>
          <p:nvPr/>
        </p:nvSpPr>
        <p:spPr>
          <a:xfrm>
            <a:off x="2650621" y="4707385"/>
            <a:ext cx="4445105" cy="4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Shota Abe and Euichan Jung (PPPL)</a:t>
            </a:r>
            <a:endParaRPr/>
          </a:p>
        </p:txBody>
      </p:sp>
      <p:sp>
        <p:nvSpPr>
          <p:cNvPr id="496" name="Google Shape;496;p17"/>
          <p:cNvSpPr txBox="1"/>
          <p:nvPr/>
        </p:nvSpPr>
        <p:spPr>
          <a:xfrm>
            <a:off x="1381700" y="4287807"/>
            <a:ext cx="25320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Base pressure: 10</a:t>
            </a:r>
            <a:r>
              <a:rPr lang="en-US" sz="1600" baseline="30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-9</a:t>
            </a:r>
            <a:r>
              <a:rPr lang="en-US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Torr</a:t>
            </a:r>
            <a:endParaRPr sz="140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" name="Google Shape;146;p3">
            <a:extLst>
              <a:ext uri="{FF2B5EF4-FFF2-40B4-BE49-F238E27FC236}">
                <a16:creationId xmlns:a16="http://schemas.microsoft.com/office/drawing/2014/main" id="{AE6CCAF7-E2F7-540B-5040-D6493B67FE09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669294-15A1-459E-8D88-BA15A09F770F}"/>
              </a:ext>
            </a:extLst>
          </p:cNvPr>
          <p:cNvSpPr txBox="1"/>
          <p:nvPr/>
        </p:nvSpPr>
        <p:spPr>
          <a:xfrm>
            <a:off x="5427837" y="3617235"/>
            <a:ext cx="2492990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[Ongoing]</a:t>
            </a:r>
          </a:p>
          <a:p>
            <a:r>
              <a:rPr lang="en-US" dirty="0">
                <a:solidFill>
                  <a:schemeClr val="bg1"/>
                </a:solidFill>
              </a:rPr>
              <a:t>Amanda Roman (SULI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F8149-BFCE-EF04-1724-2669DDFD11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81" y="1506212"/>
            <a:ext cx="33274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190501" y="0"/>
            <a:ext cx="5245168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In-vacuo thick Li film deposition for plasma exposure studies</a:t>
            </a:r>
            <a:endParaRPr/>
          </a:p>
        </p:txBody>
      </p:sp>
      <p:sp>
        <p:nvSpPr>
          <p:cNvPr id="505" name="Google Shape;505;p18"/>
          <p:cNvSpPr txBox="1"/>
          <p:nvPr/>
        </p:nvSpPr>
        <p:spPr>
          <a:xfrm>
            <a:off x="980419" y="1083542"/>
            <a:ext cx="3129062" cy="338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Sample Exposure Station (SES)</a:t>
            </a:r>
            <a:endParaRPr/>
          </a:p>
        </p:txBody>
      </p:sp>
      <p:sp>
        <p:nvSpPr>
          <p:cNvPr id="506" name="Google Shape;506;p18"/>
          <p:cNvSpPr txBox="1"/>
          <p:nvPr/>
        </p:nvSpPr>
        <p:spPr>
          <a:xfrm>
            <a:off x="45729" y="2756849"/>
            <a:ext cx="394157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62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± Ions</a:t>
            </a:r>
            <a:endParaRPr/>
          </a:p>
          <a:p>
            <a:pPr marL="0" marR="0" lvl="0" indent="1762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/>
          </a:p>
          <a:p>
            <a:pPr marL="0" marR="0" lvl="0" indent="1762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analyzer</a:t>
            </a:r>
            <a:endParaRPr/>
          </a:p>
        </p:txBody>
      </p:sp>
      <p:sp>
        <p:nvSpPr>
          <p:cNvPr id="507" name="Google Shape;507;p18"/>
          <p:cNvSpPr/>
          <p:nvPr/>
        </p:nvSpPr>
        <p:spPr>
          <a:xfrm>
            <a:off x="1001975" y="1676534"/>
            <a:ext cx="702292" cy="4001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ECR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Plasma</a:t>
            </a:r>
            <a:endParaRPr/>
          </a:p>
        </p:txBody>
      </p:sp>
      <p:sp>
        <p:nvSpPr>
          <p:cNvPr id="508" name="Google Shape;508;p18"/>
          <p:cNvSpPr/>
          <p:nvPr/>
        </p:nvSpPr>
        <p:spPr>
          <a:xfrm>
            <a:off x="873971" y="2527810"/>
            <a:ext cx="578921" cy="40011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Hiden</a:t>
            </a:r>
            <a:endParaRPr sz="1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IDP</a:t>
            </a:r>
            <a:endParaRPr/>
          </a:p>
        </p:txBody>
      </p:sp>
      <p:sp>
        <p:nvSpPr>
          <p:cNvPr id="509" name="Google Shape;509;p18"/>
          <p:cNvSpPr/>
          <p:nvPr/>
        </p:nvSpPr>
        <p:spPr>
          <a:xfrm>
            <a:off x="1704267" y="1676534"/>
            <a:ext cx="1223601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0" name="Google Shape;510;p18"/>
          <p:cNvSpPr txBox="1"/>
          <p:nvPr/>
        </p:nvSpPr>
        <p:spPr>
          <a:xfrm>
            <a:off x="1518880" y="1614979"/>
            <a:ext cx="18508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62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400" b="1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H</a:t>
            </a:r>
            <a:r>
              <a:rPr lang="en-US" sz="1400" b="1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He, Ar, Ne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762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20-2000 eV</a:t>
            </a:r>
            <a:endParaRPr/>
          </a:p>
        </p:txBody>
      </p:sp>
      <p:sp>
        <p:nvSpPr>
          <p:cNvPr id="511" name="Google Shape;511;p18"/>
          <p:cNvSpPr txBox="1"/>
          <p:nvPr/>
        </p:nvSpPr>
        <p:spPr>
          <a:xfrm>
            <a:off x="2650621" y="4707385"/>
            <a:ext cx="5080958" cy="4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1600" b="0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Euichan</a:t>
            </a:r>
            <a:r>
              <a:rPr lang="en-US" sz="1600" b="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Jung, Amanda Roman, Brady Moore (PPPL)</a:t>
            </a:r>
            <a:endParaRPr dirty="0"/>
          </a:p>
        </p:txBody>
      </p:sp>
      <p:sp>
        <p:nvSpPr>
          <p:cNvPr id="512" name="Google Shape;512;p18"/>
          <p:cNvSpPr txBox="1"/>
          <p:nvPr/>
        </p:nvSpPr>
        <p:spPr>
          <a:xfrm>
            <a:off x="255814" y="3874771"/>
            <a:ext cx="25320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Base pressure: 10</a:t>
            </a:r>
            <a:r>
              <a:rPr lang="en-US" sz="1600" baseline="30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-9</a:t>
            </a:r>
            <a:r>
              <a:rPr lang="en-US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Torr</a:t>
            </a:r>
            <a:endParaRPr sz="140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13" name="Google Shape;513;p1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0282" y="2367826"/>
            <a:ext cx="1515920" cy="12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18"/>
          <p:cNvSpPr/>
          <p:nvPr/>
        </p:nvSpPr>
        <p:spPr>
          <a:xfrm>
            <a:off x="4512241" y="3268904"/>
            <a:ext cx="426521" cy="246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SEP</a:t>
            </a:r>
            <a:endParaRPr/>
          </a:p>
        </p:txBody>
      </p:sp>
      <p:cxnSp>
        <p:nvCxnSpPr>
          <p:cNvPr id="515" name="Google Shape;515;p18"/>
          <p:cNvCxnSpPr/>
          <p:nvPr/>
        </p:nvCxnSpPr>
        <p:spPr>
          <a:xfrm>
            <a:off x="2927868" y="3115276"/>
            <a:ext cx="936759" cy="0"/>
          </a:xfrm>
          <a:prstGeom prst="straightConnector1">
            <a:avLst/>
          </a:prstGeom>
          <a:noFill/>
          <a:ln w="12700" cap="flat" cmpd="sng">
            <a:solidFill>
              <a:srgbClr val="42A3A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6" name="Google Shape;516;p18"/>
          <p:cNvSpPr txBox="1"/>
          <p:nvPr/>
        </p:nvSpPr>
        <p:spPr>
          <a:xfrm>
            <a:off x="4572000" y="2386978"/>
            <a:ext cx="1164101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09638"/>
                </a:solidFill>
                <a:latin typeface="Arial"/>
                <a:ea typeface="Arial"/>
                <a:cs typeface="Arial"/>
                <a:sym typeface="Arial"/>
              </a:rPr>
              <a:t>Thermocouple</a:t>
            </a:r>
            <a:endParaRPr/>
          </a:p>
        </p:txBody>
      </p:sp>
      <p:sp>
        <p:nvSpPr>
          <p:cNvPr id="517" name="Google Shape;517;p18"/>
          <p:cNvSpPr txBox="1"/>
          <p:nvPr/>
        </p:nvSpPr>
        <p:spPr>
          <a:xfrm>
            <a:off x="4691882" y="2647858"/>
            <a:ext cx="1018227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Heating Coil</a:t>
            </a:r>
            <a:endParaRPr/>
          </a:p>
        </p:txBody>
      </p:sp>
      <p:sp>
        <p:nvSpPr>
          <p:cNvPr id="518" name="Google Shape;518;p18"/>
          <p:cNvSpPr txBox="1"/>
          <p:nvPr/>
        </p:nvSpPr>
        <p:spPr>
          <a:xfrm>
            <a:off x="6247915" y="308553"/>
            <a:ext cx="7889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endParaRPr/>
          </a:p>
        </p:txBody>
      </p:sp>
      <p:sp>
        <p:nvSpPr>
          <p:cNvPr id="519" name="Google Shape;519;p18"/>
          <p:cNvSpPr txBox="1"/>
          <p:nvPr/>
        </p:nvSpPr>
        <p:spPr>
          <a:xfrm>
            <a:off x="7927272" y="308553"/>
            <a:ext cx="6190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endParaRPr/>
          </a:p>
        </p:txBody>
      </p:sp>
      <p:sp>
        <p:nvSpPr>
          <p:cNvPr id="520" name="Google Shape;520;p18"/>
          <p:cNvSpPr txBox="1"/>
          <p:nvPr/>
        </p:nvSpPr>
        <p:spPr>
          <a:xfrm>
            <a:off x="950441" y="4222930"/>
            <a:ext cx="2462534" cy="52322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5 min duration between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deposition and experiment</a:t>
            </a:r>
            <a:endParaRPr/>
          </a:p>
        </p:txBody>
      </p:sp>
      <p:sp>
        <p:nvSpPr>
          <p:cNvPr id="521" name="Google Shape;521;p18"/>
          <p:cNvSpPr txBox="1"/>
          <p:nvPr/>
        </p:nvSpPr>
        <p:spPr>
          <a:xfrm>
            <a:off x="3885875" y="4229034"/>
            <a:ext cx="1510327" cy="523220"/>
          </a:xfrm>
          <a:prstGeom prst="rect">
            <a:avLst/>
          </a:prstGeom>
          <a:solidFill>
            <a:srgbClr val="F4CC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Experiments on pure </a:t>
            </a: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liquid Li</a:t>
            </a:r>
            <a:endParaRPr/>
          </a:p>
        </p:txBody>
      </p:sp>
      <p:sp>
        <p:nvSpPr>
          <p:cNvPr id="522" name="Google Shape;522;p18"/>
          <p:cNvSpPr/>
          <p:nvPr/>
        </p:nvSpPr>
        <p:spPr>
          <a:xfrm>
            <a:off x="3505733" y="4368169"/>
            <a:ext cx="322081" cy="2449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DD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23" name="Google Shape;523;p1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1531" y="570769"/>
            <a:ext cx="1310562" cy="191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8721" y="570769"/>
            <a:ext cx="1504291" cy="191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7405" y="2739437"/>
            <a:ext cx="2956419" cy="1960654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18"/>
          <p:cNvSpPr txBox="1"/>
          <p:nvPr/>
        </p:nvSpPr>
        <p:spPr>
          <a:xfrm>
            <a:off x="6476592" y="2902825"/>
            <a:ext cx="12936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 deposition at 2.5” distance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F6B103-583E-3C20-6535-52F4C4DD0B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72A46126-8182-78D3-1C76-51C4745BD3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75" y="672556"/>
            <a:ext cx="3958882" cy="3277676"/>
          </a:xfrm>
          <a:prstGeom prst="rect">
            <a:avLst/>
          </a:prstGeom>
        </p:spPr>
      </p:pic>
      <p:sp>
        <p:nvSpPr>
          <p:cNvPr id="533" name="Google Shape;533;p19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7463028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Experimental Measurement of Li</a:t>
            </a:r>
            <a:r>
              <a:rPr lang="en-US" baseline="30000">
                <a:latin typeface="Avenir"/>
                <a:ea typeface="Avenir"/>
                <a:cs typeface="Avenir"/>
                <a:sym typeface="Avenir"/>
              </a:rPr>
              <a:t>+</a:t>
            </a:r>
            <a:r>
              <a:rPr lang="en-US">
                <a:latin typeface="Avenir"/>
                <a:ea typeface="Avenir"/>
                <a:cs typeface="Avenir"/>
                <a:sym typeface="Avenir"/>
              </a:rPr>
              <a:t> Sputtering Yields</a:t>
            </a:r>
            <a:endParaRPr/>
          </a:p>
        </p:txBody>
      </p:sp>
      <p:sp>
        <p:nvSpPr>
          <p:cNvPr id="535" name="Google Shape;535;p19"/>
          <p:cNvSpPr txBox="1"/>
          <p:nvPr/>
        </p:nvSpPr>
        <p:spPr>
          <a:xfrm>
            <a:off x="4673076" y="4015323"/>
            <a:ext cx="37751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QMS intensity normalized by the ion current at the target (measured/calibrated by Faraday cup)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D</a:t>
            </a:r>
            <a:r>
              <a:rPr lang="en-US" sz="1200" baseline="-25000" dirty="0">
                <a:solidFill>
                  <a:schemeClr val="dk1"/>
                </a:solidFill>
              </a:rPr>
              <a:t>3</a:t>
            </a:r>
            <a:r>
              <a:rPr lang="en-US" sz="12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H</a:t>
            </a:r>
            <a:r>
              <a:rPr lang="en-US" sz="12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dominant species　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  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2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2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D2+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/3, </a:t>
            </a:r>
            <a:r>
              <a:rPr lang="en-US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2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2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D2+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×3)</a:t>
            </a:r>
            <a:endParaRPr dirty="0"/>
          </a:p>
        </p:txBody>
      </p:sp>
      <p:sp>
        <p:nvSpPr>
          <p:cNvPr id="536" name="Google Shape;536;p19"/>
          <p:cNvSpPr txBox="1"/>
          <p:nvPr/>
        </p:nvSpPr>
        <p:spPr>
          <a:xfrm>
            <a:off x="3353322" y="3119810"/>
            <a:ext cx="516488" cy="3385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aseline="30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7</a:t>
            </a:r>
            <a:r>
              <a:rPr lang="en-US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Li</a:t>
            </a:r>
            <a:r>
              <a:rPr lang="en-US" sz="1600" baseline="30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+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9"/>
          <p:cNvSpPr txBox="1"/>
          <p:nvPr/>
        </p:nvSpPr>
        <p:spPr>
          <a:xfrm>
            <a:off x="4469699" y="1508701"/>
            <a:ext cx="449852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highlight>
                  <a:srgbClr val="FF40FF"/>
                </a:highlight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bombardment ejects more (~2x) Li</a:t>
            </a:r>
            <a:r>
              <a:rPr lang="en-US" sz="1400" baseline="3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than </a:t>
            </a:r>
            <a:r>
              <a:rPr lang="en-US" sz="1400">
                <a:solidFill>
                  <a:schemeClr val="lt1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Hot surface (</a:t>
            </a:r>
            <a:r>
              <a:rPr lang="en-US" sz="1400">
                <a:solidFill>
                  <a:schemeClr val="lt1"/>
                </a:solidFill>
                <a:highlight>
                  <a:srgbClr val="FF40FF"/>
                </a:highlight>
                <a:latin typeface="Arial"/>
                <a:ea typeface="Arial"/>
                <a:cs typeface="Arial"/>
                <a:sym typeface="Arial"/>
              </a:rPr>
              <a:t>460 K</a:t>
            </a: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 changes Li</a:t>
            </a:r>
            <a:r>
              <a:rPr lang="en-US" sz="1400" baseline="3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ejection behavior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400">
                <a:solidFill>
                  <a:schemeClr val="lt1"/>
                </a:solidFill>
                <a:highlight>
                  <a:srgbClr val="FF40FF"/>
                </a:highlight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will sputter Li</a:t>
            </a:r>
            <a:r>
              <a:rPr lang="en-US" sz="1400" baseline="3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even for </a:t>
            </a:r>
            <a:r>
              <a:rPr lang="en-US" sz="1400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&lt; 100 eV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highlight>
                  <a:srgbClr val="009900"/>
                </a:highlight>
                <a:latin typeface="Arial"/>
                <a:ea typeface="Arial"/>
                <a:cs typeface="Arial"/>
                <a:sym typeface="Arial"/>
              </a:rPr>
              <a:t>He</a:t>
            </a: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can cause large sputtering even for </a:t>
            </a:r>
            <a:r>
              <a:rPr lang="en-US" sz="1400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&lt; 100 eV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 200 eV, </a:t>
            </a: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yields for </a:t>
            </a:r>
            <a:r>
              <a:rPr lang="en-US" sz="1400">
                <a:solidFill>
                  <a:schemeClr val="lt1"/>
                </a:solidFill>
                <a:highlight>
                  <a:srgbClr val="0432FF"/>
                </a:highlight>
                <a:latin typeface="Arial"/>
                <a:ea typeface="Arial"/>
                <a:cs typeface="Arial"/>
                <a:sym typeface="Arial"/>
              </a:rPr>
              <a:t>Ar</a:t>
            </a: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1400">
                <a:solidFill>
                  <a:schemeClr val="lt1"/>
                </a:solidFill>
                <a:highlight>
                  <a:srgbClr val="FF9300"/>
                </a:highlight>
                <a:latin typeface="Arial"/>
                <a:ea typeface="Arial"/>
                <a:cs typeface="Arial"/>
                <a:sym typeface="Arial"/>
              </a:rPr>
              <a:t>Ne</a:t>
            </a: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ion bombardment are 10x higher than </a:t>
            </a:r>
            <a:r>
              <a:rPr lang="en-US" sz="1400">
                <a:solidFill>
                  <a:schemeClr val="lt1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400">
                <a:solidFill>
                  <a:schemeClr val="lt1"/>
                </a:solidFill>
                <a:highlight>
                  <a:srgbClr val="FF40FF"/>
                </a:highlight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ion bombardments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 txBox="1"/>
          <p:nvPr/>
        </p:nvSpPr>
        <p:spPr>
          <a:xfrm>
            <a:off x="4906692" y="866849"/>
            <a:ext cx="3439832" cy="3385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Ionic state of sputtered Li is </a:t>
            </a: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~60%</a:t>
            </a:r>
            <a:endParaRPr/>
          </a:p>
        </p:txBody>
      </p:sp>
      <p:sp>
        <p:nvSpPr>
          <p:cNvPr id="540" name="Google Shape;540;p19"/>
          <p:cNvSpPr txBox="1"/>
          <p:nvPr/>
        </p:nvSpPr>
        <p:spPr>
          <a:xfrm>
            <a:off x="7037732" y="637773"/>
            <a:ext cx="14585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Allain, NF 2002</a:t>
            </a:r>
            <a:endParaRPr/>
          </a:p>
        </p:txBody>
      </p:sp>
      <p:sp>
        <p:nvSpPr>
          <p:cNvPr id="541" name="Google Shape;541;p19"/>
          <p:cNvSpPr txBox="1"/>
          <p:nvPr/>
        </p:nvSpPr>
        <p:spPr>
          <a:xfrm>
            <a:off x="784003" y="4204025"/>
            <a:ext cx="3213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Li(60%)-C(2%)-O(38%)-H on 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At.% measured by XPS</a:t>
            </a:r>
            <a:endParaRPr/>
          </a:p>
        </p:txBody>
      </p:sp>
      <p:sp>
        <p:nvSpPr>
          <p:cNvPr id="542" name="Google Shape;542;p19"/>
          <p:cNvSpPr txBox="1"/>
          <p:nvPr/>
        </p:nvSpPr>
        <p:spPr>
          <a:xfrm>
            <a:off x="617287" y="3976535"/>
            <a:ext cx="33352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62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Target (300 or 460 K)</a:t>
            </a:r>
            <a:endParaRPr/>
          </a:p>
        </p:txBody>
      </p:sp>
      <p:sp>
        <p:nvSpPr>
          <p:cNvPr id="543" name="Google Shape;543;p19"/>
          <p:cNvSpPr txBox="1"/>
          <p:nvPr/>
        </p:nvSpPr>
        <p:spPr>
          <a:xfrm>
            <a:off x="2710335" y="4486677"/>
            <a:ext cx="149702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Maan</a:t>
            </a:r>
            <a:r>
              <a:rPr lang="en-US" sz="11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IEEE 2020</a:t>
            </a:r>
            <a:endParaRPr dirty="0"/>
          </a:p>
        </p:txBody>
      </p:sp>
      <p:sp>
        <p:nvSpPr>
          <p:cNvPr id="544" name="Google Shape;544;p19"/>
          <p:cNvSpPr txBox="1"/>
          <p:nvPr/>
        </p:nvSpPr>
        <p:spPr>
          <a:xfrm>
            <a:off x="5006346" y="1157480"/>
            <a:ext cx="33265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will be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to the surface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sheath.</a:t>
            </a:r>
            <a:endParaRPr/>
          </a:p>
        </p:txBody>
      </p:sp>
      <p:sp>
        <p:nvSpPr>
          <p:cNvPr id="545" name="Google Shape;545;p19"/>
          <p:cNvSpPr txBox="1"/>
          <p:nvPr/>
        </p:nvSpPr>
        <p:spPr>
          <a:xfrm>
            <a:off x="2173220" y="4725076"/>
            <a:ext cx="4445105" cy="4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Shota Abe (PPPL)</a:t>
            </a:r>
            <a:endParaRPr/>
          </a:p>
        </p:txBody>
      </p:sp>
      <p:pic>
        <p:nvPicPr>
          <p:cNvPr id="2" name="Google Shape;146;p3">
            <a:extLst>
              <a:ext uri="{FF2B5EF4-FFF2-40B4-BE49-F238E27FC236}">
                <a16:creationId xmlns:a16="http://schemas.microsoft.com/office/drawing/2014/main" id="{30241FC6-BC9D-F2E1-4A42-10C62799A668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C2514-870A-E372-9AA7-B8E54D35E1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2D338F64-979D-FC20-A2E0-BB60D38EB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671" y="993334"/>
            <a:ext cx="3841752" cy="2836308"/>
          </a:xfrm>
          <a:prstGeom prst="rect">
            <a:avLst/>
          </a:prstGeom>
        </p:spPr>
      </p:pic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70B96F2D-F2F9-43A1-3208-63E98A8FE4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13" y="999709"/>
            <a:ext cx="3841751" cy="2836141"/>
          </a:xfrm>
          <a:prstGeom prst="rect">
            <a:avLst/>
          </a:prstGeom>
        </p:spPr>
      </p:pic>
      <p:sp>
        <p:nvSpPr>
          <p:cNvPr id="553" name="Google Shape;553;p20"/>
          <p:cNvSpPr txBox="1">
            <a:spLocks noGrp="1"/>
          </p:cNvSpPr>
          <p:nvPr>
            <p:ph type="title"/>
          </p:nvPr>
        </p:nvSpPr>
        <p:spPr>
          <a:xfrm>
            <a:off x="190499" y="0"/>
            <a:ext cx="8120744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O ions ejected as negative ions</a:t>
            </a:r>
            <a:endParaRPr/>
          </a:p>
        </p:txBody>
      </p:sp>
      <p:sp>
        <p:nvSpPr>
          <p:cNvPr id="555" name="Google Shape;555;p20"/>
          <p:cNvSpPr txBox="1"/>
          <p:nvPr/>
        </p:nvSpPr>
        <p:spPr>
          <a:xfrm>
            <a:off x="1020931" y="4001781"/>
            <a:ext cx="34403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</a:t>
            </a:r>
            <a:r>
              <a:rPr lang="en-US" sz="1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ejection due to sputtering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ejection with attached D (OD</a:t>
            </a:r>
            <a:r>
              <a:rPr lang="en-US" sz="1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56" name="Google Shape;556;p20"/>
          <p:cNvSpPr txBox="1"/>
          <p:nvPr/>
        </p:nvSpPr>
        <p:spPr>
          <a:xfrm>
            <a:off x="4917544" y="4001781"/>
            <a:ext cx="36760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OH</a:t>
            </a:r>
            <a:r>
              <a:rPr lang="en-US" sz="1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nor OD</a:t>
            </a:r>
            <a:r>
              <a:rPr lang="en-US" sz="1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ejections observed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ion OHD</a:t>
            </a:r>
            <a:r>
              <a:rPr lang="en-US" sz="1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ejection</a:t>
            </a:r>
            <a:endParaRPr/>
          </a:p>
        </p:txBody>
      </p:sp>
      <p:sp>
        <p:nvSpPr>
          <p:cNvPr id="557" name="Google Shape;557;p20"/>
          <p:cNvSpPr txBox="1"/>
          <p:nvPr/>
        </p:nvSpPr>
        <p:spPr>
          <a:xfrm>
            <a:off x="2173220" y="4725076"/>
            <a:ext cx="4445105" cy="4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Shota Abe (PPPL)</a:t>
            </a:r>
            <a:endParaRPr/>
          </a:p>
        </p:txBody>
      </p:sp>
      <p:sp>
        <p:nvSpPr>
          <p:cNvPr id="558" name="Google Shape;558;p20"/>
          <p:cNvSpPr txBox="1"/>
          <p:nvPr/>
        </p:nvSpPr>
        <p:spPr>
          <a:xfrm>
            <a:off x="4886202" y="250384"/>
            <a:ext cx="2810385" cy="307777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Drawn to the plasma </a:t>
            </a: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sheath</a:t>
            </a:r>
            <a:endParaRPr/>
          </a:p>
        </p:txBody>
      </p:sp>
      <p:pic>
        <p:nvPicPr>
          <p:cNvPr id="2" name="Google Shape;146;p3">
            <a:extLst>
              <a:ext uri="{FF2B5EF4-FFF2-40B4-BE49-F238E27FC236}">
                <a16:creationId xmlns:a16="http://schemas.microsoft.com/office/drawing/2014/main" id="{16F21E81-157F-56C9-2746-5E750343AD99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2A476-EDE8-0136-5984-08B4BCB75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5478121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 dirty="0">
                <a:latin typeface="Avenir"/>
                <a:sym typeface="Avenir"/>
              </a:rPr>
              <a:t> </a:t>
            </a:r>
            <a:endParaRPr dirty="0"/>
          </a:p>
        </p:txBody>
      </p:sp>
      <p:pic>
        <p:nvPicPr>
          <p:cNvPr id="5" name="Picture 4" descr="A group of people standing on stairs&#10;&#10;Description automatically generated with medium confidence">
            <a:extLst>
              <a:ext uri="{FF2B5EF4-FFF2-40B4-BE49-F238E27FC236}">
                <a16:creationId xmlns:a16="http://schemas.microsoft.com/office/drawing/2014/main" id="{2D627A12-180C-9EE5-ECAB-D22FFA9554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919" y="477610"/>
            <a:ext cx="7714162" cy="41882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B936B3-A7BB-D677-4122-F234331D6B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15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0"/>
          <p:cNvSpPr txBox="1">
            <a:spLocks noGrp="1"/>
          </p:cNvSpPr>
          <p:nvPr>
            <p:ph type="title"/>
          </p:nvPr>
        </p:nvSpPr>
        <p:spPr>
          <a:xfrm>
            <a:off x="190499" y="0"/>
            <a:ext cx="8120744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venir"/>
              <a:buNone/>
            </a:pPr>
            <a:r>
              <a:rPr lang="en-US" dirty="0">
                <a:latin typeface="Avenir"/>
                <a:ea typeface="Avenir"/>
                <a:cs typeface="Avenir"/>
                <a:sym typeface="Avenir"/>
              </a:rPr>
              <a:t>H</a:t>
            </a:r>
            <a:r>
              <a:rPr lang="en-US" baseline="30000" dirty="0">
                <a:latin typeface="Avenir"/>
                <a:ea typeface="Avenir"/>
                <a:cs typeface="Avenir"/>
                <a:sym typeface="Avenir"/>
              </a:rPr>
              <a:t>-</a:t>
            </a:r>
            <a:r>
              <a:rPr lang="en-US" dirty="0">
                <a:latin typeface="Avenir"/>
                <a:ea typeface="Avenir"/>
                <a:cs typeface="Avenir"/>
                <a:sym typeface="Avenir"/>
              </a:rPr>
              <a:t> ion ejection was observed</a:t>
            </a:r>
            <a:endParaRPr dirty="0"/>
          </a:p>
        </p:txBody>
      </p:sp>
      <p:sp>
        <p:nvSpPr>
          <p:cNvPr id="555" name="Google Shape;555;p20"/>
          <p:cNvSpPr txBox="1"/>
          <p:nvPr/>
        </p:nvSpPr>
        <p:spPr>
          <a:xfrm>
            <a:off x="1571537" y="4121887"/>
            <a:ext cx="370217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0.1 [H</a:t>
            </a:r>
            <a:r>
              <a:rPr lang="en-US" sz="16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/H] at low incident energy</a:t>
            </a:r>
          </a:p>
        </p:txBody>
      </p:sp>
      <p:sp>
        <p:nvSpPr>
          <p:cNvPr id="557" name="Google Shape;557;p20"/>
          <p:cNvSpPr txBox="1"/>
          <p:nvPr/>
        </p:nvSpPr>
        <p:spPr>
          <a:xfrm>
            <a:off x="2173220" y="4725076"/>
            <a:ext cx="4445105" cy="4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Shota Abe (PPPL)</a:t>
            </a:r>
            <a:endParaRPr/>
          </a:p>
        </p:txBody>
      </p:sp>
      <p:sp>
        <p:nvSpPr>
          <p:cNvPr id="558" name="Google Shape;558;p20"/>
          <p:cNvSpPr txBox="1"/>
          <p:nvPr/>
        </p:nvSpPr>
        <p:spPr>
          <a:xfrm>
            <a:off x="4886202" y="250384"/>
            <a:ext cx="2810385" cy="307777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Drawn to the plasma </a:t>
            </a: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sheath</a:t>
            </a:r>
            <a:endParaRPr/>
          </a:p>
        </p:txBody>
      </p:sp>
      <p:pic>
        <p:nvPicPr>
          <p:cNvPr id="2" name="Google Shape;146;p3">
            <a:extLst>
              <a:ext uri="{FF2B5EF4-FFF2-40B4-BE49-F238E27FC236}">
                <a16:creationId xmlns:a16="http://schemas.microsoft.com/office/drawing/2014/main" id="{16F21E81-157F-56C9-2746-5E750343AD99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5647D6B-FD63-6891-F318-EB9429A386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865" y="993334"/>
            <a:ext cx="3570605" cy="2968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8C9A03-DDB8-918D-03C2-812007299C97}"/>
              </a:ext>
            </a:extLst>
          </p:cNvPr>
          <p:cNvSpPr txBox="1"/>
          <p:nvPr/>
        </p:nvSpPr>
        <p:spPr>
          <a:xfrm>
            <a:off x="5721378" y="2094696"/>
            <a:ext cx="2790281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[Ongoing]</a:t>
            </a:r>
          </a:p>
          <a:p>
            <a:r>
              <a:rPr lang="en-US" dirty="0">
                <a:solidFill>
                  <a:schemeClr val="bg1"/>
                </a:solidFill>
              </a:rPr>
              <a:t>Andrea Hernandez (SULI 2023)</a:t>
            </a:r>
          </a:p>
          <a:p>
            <a:r>
              <a:rPr lang="en-US" dirty="0">
                <a:solidFill>
                  <a:schemeClr val="bg1"/>
                </a:solidFill>
              </a:rPr>
              <a:t>Secondary ion emission from </a:t>
            </a:r>
          </a:p>
          <a:p>
            <a:r>
              <a:rPr lang="en-US" dirty="0">
                <a:solidFill>
                  <a:schemeClr val="bg1"/>
                </a:solidFill>
              </a:rPr>
              <a:t>Li, B, W, C etc.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FCB33-2EC4-DAAF-0799-1A1A54F20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98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1506" y="901516"/>
            <a:ext cx="3825421" cy="2801717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190499" y="0"/>
            <a:ext cx="8441871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Retarding Field Energy Analysis of Ejected Ions</a:t>
            </a:r>
            <a:endParaRPr/>
          </a:p>
        </p:txBody>
      </p:sp>
      <p:sp>
        <p:nvSpPr>
          <p:cNvPr id="567" name="Google Shape;567;p21"/>
          <p:cNvSpPr txBox="1"/>
          <p:nvPr/>
        </p:nvSpPr>
        <p:spPr>
          <a:xfrm>
            <a:off x="5210245" y="3846219"/>
            <a:ext cx="359085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Sputtered Li</a:t>
            </a:r>
            <a:r>
              <a:rPr lang="en-US" sz="1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ions: 1-20 eV</a:t>
            </a:r>
            <a:endParaRPr/>
          </a:p>
        </p:txBody>
      </p:sp>
      <p:sp>
        <p:nvSpPr>
          <p:cNvPr id="568" name="Google Shape;568;p21"/>
          <p:cNvSpPr txBox="1"/>
          <p:nvPr/>
        </p:nvSpPr>
        <p:spPr>
          <a:xfrm>
            <a:off x="6980448" y="2787696"/>
            <a:ext cx="14847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Incident ion species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1"/>
          <p:cNvSpPr txBox="1"/>
          <p:nvPr/>
        </p:nvSpPr>
        <p:spPr>
          <a:xfrm>
            <a:off x="5579921" y="1144552"/>
            <a:ext cx="516488" cy="3385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aseline="30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7</a:t>
            </a:r>
            <a:r>
              <a:rPr lang="en-US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Li</a:t>
            </a:r>
            <a:r>
              <a:rPr lang="en-US" sz="1600" baseline="30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+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0" name="Google Shape;570;p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470" y="1065946"/>
            <a:ext cx="3681188" cy="2472859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21"/>
          <p:cNvSpPr txBox="1"/>
          <p:nvPr/>
        </p:nvSpPr>
        <p:spPr>
          <a:xfrm>
            <a:off x="549732" y="3846410"/>
            <a:ext cx="4190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Reflected ion </a:t>
            </a:r>
            <a:r>
              <a:rPr lang="en-US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&lt;&lt; Sputtered ion </a:t>
            </a:r>
            <a:r>
              <a:rPr lang="en-US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2" name="Google Shape;572;p21"/>
          <p:cNvCxnSpPr/>
          <p:nvPr/>
        </p:nvCxnSpPr>
        <p:spPr>
          <a:xfrm>
            <a:off x="1240974" y="2392540"/>
            <a:ext cx="2808514" cy="0"/>
          </a:xfrm>
          <a:prstGeom prst="straightConnector1">
            <a:avLst/>
          </a:prstGeom>
          <a:noFill/>
          <a:ln w="19050" cap="flat" cmpd="sng">
            <a:solidFill>
              <a:srgbClr val="42A3AB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73" name="Google Shape;573;p21"/>
          <p:cNvCxnSpPr/>
          <p:nvPr/>
        </p:nvCxnSpPr>
        <p:spPr>
          <a:xfrm>
            <a:off x="2193472" y="2122714"/>
            <a:ext cx="0" cy="953224"/>
          </a:xfrm>
          <a:prstGeom prst="straightConnector1">
            <a:avLst/>
          </a:prstGeom>
          <a:noFill/>
          <a:ln w="19050" cap="flat" cmpd="sng">
            <a:solidFill>
              <a:srgbClr val="42A3AB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74" name="Google Shape;574;p21"/>
          <p:cNvSpPr txBox="1"/>
          <p:nvPr/>
        </p:nvSpPr>
        <p:spPr>
          <a:xfrm>
            <a:off x="4049488" y="2223263"/>
            <a:ext cx="6353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/>
          </a:p>
        </p:txBody>
      </p:sp>
      <p:sp>
        <p:nvSpPr>
          <p:cNvPr id="575" name="Google Shape;575;p21"/>
          <p:cNvSpPr txBox="1"/>
          <p:nvPr/>
        </p:nvSpPr>
        <p:spPr>
          <a:xfrm>
            <a:off x="1892107" y="3082956"/>
            <a:ext cx="6353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-US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  <p:sp>
        <p:nvSpPr>
          <p:cNvPr id="576" name="Google Shape;576;p21"/>
          <p:cNvSpPr/>
          <p:nvPr/>
        </p:nvSpPr>
        <p:spPr>
          <a:xfrm>
            <a:off x="4636537" y="2152981"/>
            <a:ext cx="221863" cy="49544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69B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7" name="Google Shape;577;p21"/>
          <p:cNvSpPr txBox="1"/>
          <p:nvPr/>
        </p:nvSpPr>
        <p:spPr>
          <a:xfrm>
            <a:off x="5121828" y="4087589"/>
            <a:ext cx="36792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Sputtered positive Li ions will be trapped in the sheath (~100 eV)</a:t>
            </a:r>
            <a:endParaRPr sz="1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1"/>
          <p:cNvSpPr txBox="1"/>
          <p:nvPr/>
        </p:nvSpPr>
        <p:spPr>
          <a:xfrm>
            <a:off x="5571757" y="1475428"/>
            <a:ext cx="6353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-US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  <p:sp>
        <p:nvSpPr>
          <p:cNvPr id="579" name="Google Shape;579;p21"/>
          <p:cNvSpPr txBox="1"/>
          <p:nvPr/>
        </p:nvSpPr>
        <p:spPr>
          <a:xfrm>
            <a:off x="2173220" y="4725076"/>
            <a:ext cx="4445105" cy="4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Shota Abe (PPPL)</a:t>
            </a:r>
            <a:endParaRPr/>
          </a:p>
        </p:txBody>
      </p:sp>
      <p:sp>
        <p:nvSpPr>
          <p:cNvPr id="580" name="Google Shape;580;p21"/>
          <p:cNvSpPr txBox="1"/>
          <p:nvPr/>
        </p:nvSpPr>
        <p:spPr>
          <a:xfrm>
            <a:off x="5912837" y="2079260"/>
            <a:ext cx="404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</a:t>
            </a:r>
            <a:endParaRPr/>
          </a:p>
        </p:txBody>
      </p:sp>
      <p:sp>
        <p:nvSpPr>
          <p:cNvPr id="581" name="Google Shape;581;p21"/>
          <p:cNvSpPr txBox="1"/>
          <p:nvPr/>
        </p:nvSpPr>
        <p:spPr>
          <a:xfrm>
            <a:off x="5495565" y="1901874"/>
            <a:ext cx="137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0000"/>
                </a:solidFill>
              </a:rPr>
              <a:t>unpublished</a:t>
            </a:r>
            <a:endParaRPr sz="1000">
              <a:solidFill>
                <a:srgbClr val="FF0000"/>
              </a:solidFill>
            </a:endParaRPr>
          </a:p>
        </p:txBody>
      </p:sp>
      <p:pic>
        <p:nvPicPr>
          <p:cNvPr id="2" name="Google Shape;146;p3">
            <a:extLst>
              <a:ext uri="{FF2B5EF4-FFF2-40B4-BE49-F238E27FC236}">
                <a16:creationId xmlns:a16="http://schemas.microsoft.com/office/drawing/2014/main" id="{7CAD0BC2-0625-E753-DBB1-61FF47899F49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359A00-63D4-8C68-A8BF-23D516B172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g1af29324ced_0_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1506" y="901516"/>
            <a:ext cx="3825422" cy="2801718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g1af29324ced_0_2"/>
          <p:cNvSpPr txBox="1">
            <a:spLocks noGrp="1"/>
          </p:cNvSpPr>
          <p:nvPr>
            <p:ph type="title"/>
          </p:nvPr>
        </p:nvSpPr>
        <p:spPr>
          <a:xfrm>
            <a:off x="190499" y="0"/>
            <a:ext cx="84420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Retarding Field Energy Analysis of Ejected Ions</a:t>
            </a:r>
            <a:endParaRPr/>
          </a:p>
        </p:txBody>
      </p:sp>
      <p:sp>
        <p:nvSpPr>
          <p:cNvPr id="590" name="Google Shape;590;g1af29324ced_0_2"/>
          <p:cNvSpPr txBox="1"/>
          <p:nvPr/>
        </p:nvSpPr>
        <p:spPr>
          <a:xfrm>
            <a:off x="5210245" y="3846219"/>
            <a:ext cx="3591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Sputtered Li</a:t>
            </a:r>
            <a:r>
              <a:rPr lang="en-US" sz="1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ions: 1-20 eV</a:t>
            </a:r>
            <a:endParaRPr/>
          </a:p>
        </p:txBody>
      </p:sp>
      <p:sp>
        <p:nvSpPr>
          <p:cNvPr id="591" name="Google Shape;591;g1af29324ced_0_2"/>
          <p:cNvSpPr txBox="1"/>
          <p:nvPr/>
        </p:nvSpPr>
        <p:spPr>
          <a:xfrm>
            <a:off x="6980448" y="2787696"/>
            <a:ext cx="1484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Incident ion species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g1af29324ced_0_2"/>
          <p:cNvSpPr txBox="1"/>
          <p:nvPr/>
        </p:nvSpPr>
        <p:spPr>
          <a:xfrm>
            <a:off x="5579921" y="1144552"/>
            <a:ext cx="516600" cy="338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aseline="30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7</a:t>
            </a:r>
            <a:r>
              <a:rPr lang="en-US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Li</a:t>
            </a:r>
            <a:r>
              <a:rPr lang="en-US" sz="1600" baseline="30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+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1af29324ced_0_2"/>
          <p:cNvSpPr txBox="1"/>
          <p:nvPr/>
        </p:nvSpPr>
        <p:spPr>
          <a:xfrm>
            <a:off x="5121828" y="4087589"/>
            <a:ext cx="367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Sputtered positive Li ions will be trapped in the sheath (~100 eV)</a:t>
            </a:r>
            <a:endParaRPr sz="1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g1af29324ced_0_2"/>
          <p:cNvSpPr txBox="1"/>
          <p:nvPr/>
        </p:nvSpPr>
        <p:spPr>
          <a:xfrm>
            <a:off x="5571757" y="1475428"/>
            <a:ext cx="63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-US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  <p:sp>
        <p:nvSpPr>
          <p:cNvPr id="595" name="Google Shape;595;g1af29324ced_0_2"/>
          <p:cNvSpPr txBox="1"/>
          <p:nvPr/>
        </p:nvSpPr>
        <p:spPr>
          <a:xfrm>
            <a:off x="2173220" y="4725076"/>
            <a:ext cx="44451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</a:pPr>
            <a:r>
              <a:rPr lang="en-US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Shota Abe (PPPL)</a:t>
            </a:r>
            <a:endParaRPr/>
          </a:p>
        </p:txBody>
      </p:sp>
      <p:sp>
        <p:nvSpPr>
          <p:cNvPr id="596" name="Google Shape;596;g1af29324ced_0_2"/>
          <p:cNvSpPr txBox="1"/>
          <p:nvPr/>
        </p:nvSpPr>
        <p:spPr>
          <a:xfrm>
            <a:off x="5912837" y="2079260"/>
            <a:ext cx="4044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</a:t>
            </a:r>
            <a:endParaRPr/>
          </a:p>
        </p:txBody>
      </p:sp>
      <p:sp>
        <p:nvSpPr>
          <p:cNvPr id="597" name="Google Shape;597;g1af29324ced_0_2"/>
          <p:cNvSpPr txBox="1"/>
          <p:nvPr/>
        </p:nvSpPr>
        <p:spPr>
          <a:xfrm>
            <a:off x="5495565" y="1901874"/>
            <a:ext cx="137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0000"/>
                </a:solidFill>
              </a:rPr>
              <a:t>unpublished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614" name="Google Shape;614;g1af29324ced_0_2"/>
          <p:cNvSpPr txBox="1"/>
          <p:nvPr/>
        </p:nvSpPr>
        <p:spPr>
          <a:xfrm>
            <a:off x="1014715" y="3183090"/>
            <a:ext cx="260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Ion bombardments work for surface cleaning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2" name="Google Shape;146;p3">
            <a:extLst>
              <a:ext uri="{FF2B5EF4-FFF2-40B4-BE49-F238E27FC236}">
                <a16:creationId xmlns:a16="http://schemas.microsoft.com/office/drawing/2014/main" id="{DAEBB7B7-D133-8C0D-8FD3-9FBA761CC856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" name="image10.png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A55EF5B-DF0E-96E3-AC7F-C50E0AEE49DC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1347" y="1764942"/>
            <a:ext cx="2794635" cy="1384300"/>
          </a:xfrm>
          <a:prstGeom prst="rect">
            <a:avLst/>
          </a:prstGeom>
          <a:ln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E925E-E8D7-C2B5-EE44-9E0232919F6F}"/>
              </a:ext>
            </a:extLst>
          </p:cNvPr>
          <p:cNvSpPr txBox="1"/>
          <p:nvPr/>
        </p:nvSpPr>
        <p:spPr>
          <a:xfrm>
            <a:off x="846855" y="3986412"/>
            <a:ext cx="2943617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Abe et al., Journal of Fusion Engineering, ISLA-7 special issue (2023), Under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82C7B-AA95-5465-62ED-307E93CDAF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2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5165272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 dirty="0">
                <a:latin typeface="Avenir"/>
                <a:ea typeface="Avenir"/>
                <a:cs typeface="Avenir"/>
                <a:sym typeface="Avenir"/>
              </a:rPr>
              <a:t>Emissivity determination for accurate wall temperature measurements</a:t>
            </a:r>
            <a:endParaRPr dirty="0"/>
          </a:p>
        </p:txBody>
      </p:sp>
      <p:pic>
        <p:nvPicPr>
          <p:cNvPr id="622" name="Google Shape;622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6914" y="1587873"/>
            <a:ext cx="1754186" cy="58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911" y="937222"/>
            <a:ext cx="1544012" cy="581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Google Shape;624;p22"/>
          <p:cNvCxnSpPr/>
          <p:nvPr/>
        </p:nvCxnSpPr>
        <p:spPr>
          <a:xfrm rot="10800000">
            <a:off x="7030923" y="1329977"/>
            <a:ext cx="264144" cy="93253"/>
          </a:xfrm>
          <a:prstGeom prst="straightConnector1">
            <a:avLst/>
          </a:prstGeom>
          <a:noFill/>
          <a:ln w="12700" cap="flat" cmpd="sng">
            <a:solidFill>
              <a:srgbClr val="42A3A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25" name="Google Shape;625;p22"/>
          <p:cNvSpPr txBox="1"/>
          <p:nvPr/>
        </p:nvSpPr>
        <p:spPr>
          <a:xfrm>
            <a:off x="7272207" y="1280096"/>
            <a:ext cx="14782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Ideal black body</a:t>
            </a:r>
            <a:endParaRPr/>
          </a:p>
        </p:txBody>
      </p:sp>
      <p:cxnSp>
        <p:nvCxnSpPr>
          <p:cNvPr id="626" name="Google Shape;626;p22"/>
          <p:cNvCxnSpPr/>
          <p:nvPr/>
        </p:nvCxnSpPr>
        <p:spPr>
          <a:xfrm rot="10800000">
            <a:off x="7030923" y="1072081"/>
            <a:ext cx="241284" cy="0"/>
          </a:xfrm>
          <a:prstGeom prst="straightConnector1">
            <a:avLst/>
          </a:prstGeom>
          <a:noFill/>
          <a:ln w="12700" cap="flat" cmpd="sng">
            <a:solidFill>
              <a:srgbClr val="42A3A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27" name="Google Shape;627;p22"/>
          <p:cNvSpPr txBox="1"/>
          <p:nvPr/>
        </p:nvSpPr>
        <p:spPr>
          <a:xfrm>
            <a:off x="7272207" y="918192"/>
            <a:ext cx="9797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Measured</a:t>
            </a:r>
            <a:endParaRPr/>
          </a:p>
        </p:txBody>
      </p:sp>
      <p:sp>
        <p:nvSpPr>
          <p:cNvPr id="628" name="Google Shape;628;p22"/>
          <p:cNvSpPr txBox="1"/>
          <p:nvPr/>
        </p:nvSpPr>
        <p:spPr>
          <a:xfrm>
            <a:off x="4572000" y="1060598"/>
            <a:ext cx="867545" cy="276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Emissivity</a:t>
            </a:r>
            <a:endParaRPr/>
          </a:p>
        </p:txBody>
      </p:sp>
      <p:sp>
        <p:nvSpPr>
          <p:cNvPr id="629" name="Google Shape;629;p22"/>
          <p:cNvSpPr txBox="1"/>
          <p:nvPr/>
        </p:nvSpPr>
        <p:spPr>
          <a:xfrm>
            <a:off x="4332643" y="2388515"/>
            <a:ext cx="448329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Emissivity can be different for different materials and chemical states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IR temperature measurement relies on the emissivity value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Emissivity for Li</a:t>
            </a:r>
            <a:r>
              <a:rPr lang="en-US" sz="1600" baseline="-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 was determined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Pure Li including liquid state and different compositions (C/N/D) are being investigated</a:t>
            </a:r>
            <a:endParaRPr/>
          </a:p>
        </p:txBody>
      </p:sp>
      <p:pic>
        <p:nvPicPr>
          <p:cNvPr id="630" name="Google Shape;630;p22" descr="A picture containing light, blur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8371" y="838430"/>
            <a:ext cx="1895377" cy="1362927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22"/>
          <p:cNvSpPr txBox="1"/>
          <p:nvPr/>
        </p:nvSpPr>
        <p:spPr>
          <a:xfrm>
            <a:off x="2095163" y="4652276"/>
            <a:ext cx="64059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</a:pPr>
            <a:r>
              <a:rPr lang="en-US" sz="12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Promise O. Adebayo-Ige, Kaifu Gan, Brian Wirth (University of Tennessee, Knoxville)</a:t>
            </a:r>
            <a:endParaRPr/>
          </a:p>
        </p:txBody>
      </p:sp>
      <p:pic>
        <p:nvPicPr>
          <p:cNvPr id="632" name="Google Shape;632;p2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815" y="2320745"/>
            <a:ext cx="3334487" cy="2395947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22"/>
          <p:cNvSpPr txBox="1"/>
          <p:nvPr/>
        </p:nvSpPr>
        <p:spPr>
          <a:xfrm>
            <a:off x="2699239" y="2470502"/>
            <a:ext cx="11977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Oxidized Li</a:t>
            </a:r>
            <a:endParaRPr/>
          </a:p>
        </p:txBody>
      </p:sp>
      <p:pic>
        <p:nvPicPr>
          <p:cNvPr id="2" name="Google Shape;146;p3">
            <a:extLst>
              <a:ext uri="{FF2B5EF4-FFF2-40B4-BE49-F238E27FC236}">
                <a16:creationId xmlns:a16="http://schemas.microsoft.com/office/drawing/2014/main" id="{DFDBB2A4-140C-9D27-D6EB-358E5619BF6A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EA3178-8A75-3FFF-C162-917B54192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0738" y="71974"/>
            <a:ext cx="1618243" cy="40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30BC0-428C-2F20-4B14-81C7FD14FB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59" y="792377"/>
            <a:ext cx="1787254" cy="185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0668" y="792378"/>
            <a:ext cx="2061882" cy="154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3" descr="A picture containing indoor, cluttered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954" y="2746649"/>
            <a:ext cx="1787254" cy="1846522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23"/>
          <p:cNvSpPr/>
          <p:nvPr/>
        </p:nvSpPr>
        <p:spPr>
          <a:xfrm>
            <a:off x="557783" y="2746649"/>
            <a:ext cx="864843" cy="864843"/>
          </a:xfrm>
          <a:prstGeom prst="arc">
            <a:avLst>
              <a:gd name="adj1" fmla="val 16200000"/>
              <a:gd name="adj2" fmla="val 14955378"/>
            </a:avLst>
          </a:prstGeom>
          <a:noFill/>
          <a:ln w="76200" cap="flat" cmpd="sng">
            <a:solidFill>
              <a:srgbClr val="42A3AB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09638"/>
                </a:solidFill>
                <a:latin typeface="Arial"/>
                <a:ea typeface="Arial"/>
                <a:cs typeface="Arial"/>
                <a:sym typeface="Arial"/>
              </a:rPr>
              <a:t>Li target</a:t>
            </a:r>
            <a:endParaRPr/>
          </a:p>
        </p:txBody>
      </p:sp>
      <p:sp>
        <p:nvSpPr>
          <p:cNvPr id="644" name="Google Shape;644;p23"/>
          <p:cNvSpPr txBox="1"/>
          <p:nvPr/>
        </p:nvSpPr>
        <p:spPr>
          <a:xfrm>
            <a:off x="36198" y="3646404"/>
            <a:ext cx="15778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Sample Exposure Probe (SEP)</a:t>
            </a:r>
            <a:endParaRPr/>
          </a:p>
        </p:txBody>
      </p:sp>
      <p:sp>
        <p:nvSpPr>
          <p:cNvPr id="645" name="Google Shape;645;p23"/>
          <p:cNvSpPr txBox="1"/>
          <p:nvPr/>
        </p:nvSpPr>
        <p:spPr>
          <a:xfrm>
            <a:off x="420" y="4095715"/>
            <a:ext cx="161364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Vacuum suitcase for sample transfer</a:t>
            </a:r>
            <a:endParaRPr/>
          </a:p>
        </p:txBody>
      </p:sp>
      <p:sp>
        <p:nvSpPr>
          <p:cNvPr id="646" name="Google Shape;646;p23"/>
          <p:cNvSpPr txBox="1"/>
          <p:nvPr/>
        </p:nvSpPr>
        <p:spPr>
          <a:xfrm>
            <a:off x="2140208" y="712653"/>
            <a:ext cx="732060" cy="3385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LTX-β</a:t>
            </a: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7" name="Google Shape;647;p23"/>
          <p:cNvSpPr txBox="1"/>
          <p:nvPr/>
        </p:nvSpPr>
        <p:spPr>
          <a:xfrm>
            <a:off x="2492330" y="2331627"/>
            <a:ext cx="1787253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Surface Science and Technology Laboratory</a:t>
            </a:r>
            <a:endParaRPr/>
          </a:p>
        </p:txBody>
      </p:sp>
      <p:sp>
        <p:nvSpPr>
          <p:cNvPr id="648" name="Google Shape;648;p23"/>
          <p:cNvSpPr txBox="1"/>
          <p:nvPr/>
        </p:nvSpPr>
        <p:spPr>
          <a:xfrm>
            <a:off x="5574425" y="708944"/>
            <a:ext cx="1569660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Bruce E. Koel lab</a:t>
            </a:r>
            <a:endParaRPr/>
          </a:p>
        </p:txBody>
      </p:sp>
      <p:pic>
        <p:nvPicPr>
          <p:cNvPr id="649" name="Google Shape;649;p23" descr="A picture containing drawing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954" y="-53917"/>
            <a:ext cx="2189587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23" descr="Text&#10;&#10;Description automatically generated with medium confidence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4175" y="68864"/>
            <a:ext cx="1681974" cy="62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23" descr="A picture containing text, microscope, indoor, worktable&#10;&#10;Description automatically generate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5291" y="2909144"/>
            <a:ext cx="3028375" cy="874087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23"/>
          <p:cNvSpPr txBox="1"/>
          <p:nvPr/>
        </p:nvSpPr>
        <p:spPr>
          <a:xfrm>
            <a:off x="7820404" y="2755255"/>
            <a:ext cx="1143262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IAC</a:t>
            </a:r>
            <a:r>
              <a:rPr lang="en-US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&amp;</a:t>
            </a: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PRISM</a:t>
            </a:r>
            <a:endParaRPr/>
          </a:p>
        </p:txBody>
      </p:sp>
      <p:sp>
        <p:nvSpPr>
          <p:cNvPr id="653" name="Google Shape;653;p23"/>
          <p:cNvSpPr txBox="1"/>
          <p:nvPr/>
        </p:nvSpPr>
        <p:spPr>
          <a:xfrm>
            <a:off x="2268072" y="1148693"/>
            <a:ext cx="25898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Plasma performance affected by wall conditions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 evaporation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retention using TPD</a:t>
            </a:r>
            <a:endParaRPr/>
          </a:p>
        </p:txBody>
      </p:sp>
      <p:sp>
        <p:nvSpPr>
          <p:cNvPr id="654" name="Google Shape;654;p23"/>
          <p:cNvSpPr txBox="1"/>
          <p:nvPr/>
        </p:nvSpPr>
        <p:spPr>
          <a:xfrm>
            <a:off x="3374366" y="2876110"/>
            <a:ext cx="143661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XPS analysis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SIMS analysis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Sputtering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Retention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Emissivity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 deposition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Impurity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 imaging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3"/>
          <p:cNvSpPr txBox="1"/>
          <p:nvPr/>
        </p:nvSpPr>
        <p:spPr>
          <a:xfrm>
            <a:off x="4848907" y="1114207"/>
            <a:ext cx="213124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HR-XPS analysis for detailed chemical state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Controlled experiment under ultra-high vacuum (10</a:t>
            </a:r>
            <a:r>
              <a:rPr lang="en-US" sz="1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-10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Torr)</a:t>
            </a:r>
            <a:endParaRPr/>
          </a:p>
        </p:txBody>
      </p:sp>
      <p:sp>
        <p:nvSpPr>
          <p:cNvPr id="656" name="Google Shape;656;p23"/>
          <p:cNvSpPr/>
          <p:nvPr/>
        </p:nvSpPr>
        <p:spPr>
          <a:xfrm>
            <a:off x="4878172" y="3264403"/>
            <a:ext cx="945263" cy="18926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7" name="Google Shape;657;p23"/>
          <p:cNvSpPr txBox="1"/>
          <p:nvPr/>
        </p:nvSpPr>
        <p:spPr>
          <a:xfrm>
            <a:off x="4657791" y="3022430"/>
            <a:ext cx="13986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509638"/>
                </a:solidFill>
                <a:latin typeface="Arial"/>
                <a:ea typeface="Arial"/>
                <a:cs typeface="Arial"/>
                <a:sym typeface="Arial"/>
              </a:rPr>
              <a:t>Li target</a:t>
            </a:r>
            <a:endParaRPr/>
          </a:p>
        </p:txBody>
      </p:sp>
      <p:sp>
        <p:nvSpPr>
          <p:cNvPr id="658" name="Google Shape;658;p23"/>
          <p:cNvSpPr txBox="1"/>
          <p:nvPr/>
        </p:nvSpPr>
        <p:spPr>
          <a:xfrm>
            <a:off x="5082514" y="2416628"/>
            <a:ext cx="3237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Post-mortem surface analysis 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preparations</a:t>
            </a:r>
            <a:endParaRPr/>
          </a:p>
        </p:txBody>
      </p:sp>
      <p:sp>
        <p:nvSpPr>
          <p:cNvPr id="659" name="Google Shape;659;p23"/>
          <p:cNvSpPr txBox="1"/>
          <p:nvPr/>
        </p:nvSpPr>
        <p:spPr>
          <a:xfrm>
            <a:off x="4892461" y="4078625"/>
            <a:ext cx="1337226" cy="523220"/>
          </a:xfrm>
          <a:prstGeom prst="rect">
            <a:avLst/>
          </a:prstGeom>
          <a:solidFill>
            <a:srgbClr val="35642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Predrag Krstic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(TheoretiK)</a:t>
            </a:r>
            <a:endParaRPr/>
          </a:p>
        </p:txBody>
      </p:sp>
      <p:sp>
        <p:nvSpPr>
          <p:cNvPr id="660" name="Google Shape;660;p23"/>
          <p:cNvSpPr txBox="1"/>
          <p:nvPr/>
        </p:nvSpPr>
        <p:spPr>
          <a:xfrm>
            <a:off x="6229687" y="4064670"/>
            <a:ext cx="3237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Molecular-Dynamics calculations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Sputtering and Retention</a:t>
            </a:r>
            <a:endParaRPr/>
          </a:p>
        </p:txBody>
      </p:sp>
      <p:sp>
        <p:nvSpPr>
          <p:cNvPr id="661" name="Google Shape;661;p23"/>
          <p:cNvSpPr/>
          <p:nvPr/>
        </p:nvSpPr>
        <p:spPr>
          <a:xfrm>
            <a:off x="4848907" y="2405654"/>
            <a:ext cx="4283825" cy="1546411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2" name="Google Shape;662;p23"/>
          <p:cNvSpPr/>
          <p:nvPr/>
        </p:nvSpPr>
        <p:spPr>
          <a:xfrm>
            <a:off x="0" y="68864"/>
            <a:ext cx="4774135" cy="4694275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6F4E8-23AF-54F7-C245-BD81A77E4B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4"/>
          <p:cNvSpPr txBox="1">
            <a:spLocks noGrp="1"/>
          </p:cNvSpPr>
          <p:nvPr>
            <p:ph type="title"/>
          </p:nvPr>
        </p:nvSpPr>
        <p:spPr>
          <a:xfrm>
            <a:off x="190501" y="6196"/>
            <a:ext cx="5350144" cy="73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Detailed understanding of chemical states and evolutions of lithium surface</a:t>
            </a:r>
            <a:endParaRPr/>
          </a:p>
        </p:txBody>
      </p:sp>
      <p:pic>
        <p:nvPicPr>
          <p:cNvPr id="670" name="Google Shape;670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671" name="Google Shape;671;p24" descr="A screenshot of 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482" y="2670206"/>
            <a:ext cx="3149600" cy="207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 descr="A close up of a map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9478" y="1368696"/>
            <a:ext cx="1187615" cy="8985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3" name="Google Shape;673;p24"/>
          <p:cNvCxnSpPr/>
          <p:nvPr/>
        </p:nvCxnSpPr>
        <p:spPr>
          <a:xfrm>
            <a:off x="6223726" y="1372347"/>
            <a:ext cx="721847" cy="347628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74" name="Google Shape;674;p24"/>
          <p:cNvCxnSpPr/>
          <p:nvPr/>
        </p:nvCxnSpPr>
        <p:spPr>
          <a:xfrm rot="10800000" flipH="1">
            <a:off x="7169011" y="1421078"/>
            <a:ext cx="646346" cy="298897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75" name="Google Shape;675;p24"/>
          <p:cNvSpPr txBox="1"/>
          <p:nvPr/>
        </p:nvSpPr>
        <p:spPr>
          <a:xfrm>
            <a:off x="6077582" y="1058632"/>
            <a:ext cx="3433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676" name="Google Shape;676;p24"/>
          <p:cNvSpPr txBox="1"/>
          <p:nvPr/>
        </p:nvSpPr>
        <p:spPr>
          <a:xfrm>
            <a:off x="7667820" y="1109973"/>
            <a:ext cx="3433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677" name="Google Shape;677;p24"/>
          <p:cNvSpPr txBox="1"/>
          <p:nvPr/>
        </p:nvSpPr>
        <p:spPr>
          <a:xfrm>
            <a:off x="6567090" y="990191"/>
            <a:ext cx="9781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Absorbed</a:t>
            </a:r>
            <a:b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XY Molecule</a:t>
            </a:r>
            <a:endParaRPr/>
          </a:p>
        </p:txBody>
      </p:sp>
      <p:sp>
        <p:nvSpPr>
          <p:cNvPr id="678" name="Google Shape;678;p24"/>
          <p:cNvSpPr txBox="1"/>
          <p:nvPr/>
        </p:nvSpPr>
        <p:spPr>
          <a:xfrm>
            <a:off x="7740041" y="2165517"/>
            <a:ext cx="11288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ΔE </a:t>
            </a:r>
            <a:r>
              <a:rPr lang="en-US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1400" b="1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400" b="1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400" b="1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400" b="1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400" b="1" i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4"/>
          <p:cNvSpPr txBox="1"/>
          <p:nvPr/>
        </p:nvSpPr>
        <p:spPr>
          <a:xfrm>
            <a:off x="6061224" y="1404692"/>
            <a:ext cx="3321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4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4"/>
          <p:cNvSpPr txBox="1"/>
          <p:nvPr/>
        </p:nvSpPr>
        <p:spPr>
          <a:xfrm>
            <a:off x="7608777" y="1448527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4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4"/>
          <p:cNvSpPr/>
          <p:nvPr/>
        </p:nvSpPr>
        <p:spPr>
          <a:xfrm>
            <a:off x="6980103" y="1480111"/>
            <a:ext cx="144169" cy="144169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2" name="Google Shape;682;p24"/>
          <p:cNvSpPr/>
          <p:nvPr/>
        </p:nvSpPr>
        <p:spPr>
          <a:xfrm>
            <a:off x="6975626" y="1720241"/>
            <a:ext cx="144169" cy="144169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3" name="Google Shape;683;p24"/>
          <p:cNvSpPr/>
          <p:nvPr/>
        </p:nvSpPr>
        <p:spPr>
          <a:xfrm>
            <a:off x="6907338" y="2051048"/>
            <a:ext cx="220836" cy="21618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4" name="Google Shape;684;p24"/>
          <p:cNvSpPr/>
          <p:nvPr/>
        </p:nvSpPr>
        <p:spPr>
          <a:xfrm>
            <a:off x="7216438" y="1921517"/>
            <a:ext cx="221702" cy="144169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5" name="Google Shape;685;p24"/>
          <p:cNvSpPr txBox="1"/>
          <p:nvPr/>
        </p:nvSpPr>
        <p:spPr>
          <a:xfrm>
            <a:off x="6915964" y="1418191"/>
            <a:ext cx="27924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686" name="Google Shape;686;p24"/>
          <p:cNvSpPr txBox="1"/>
          <p:nvPr/>
        </p:nvSpPr>
        <p:spPr>
          <a:xfrm>
            <a:off x="6915964" y="1659907"/>
            <a:ext cx="27924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687" name="Google Shape;687;p24"/>
          <p:cNvSpPr txBox="1"/>
          <p:nvPr/>
        </p:nvSpPr>
        <p:spPr>
          <a:xfrm>
            <a:off x="6902815" y="1990906"/>
            <a:ext cx="29527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</a:t>
            </a:r>
            <a:endParaRPr/>
          </a:p>
        </p:txBody>
      </p:sp>
      <p:sp>
        <p:nvSpPr>
          <p:cNvPr id="688" name="Google Shape;688;p24"/>
          <p:cNvSpPr txBox="1"/>
          <p:nvPr/>
        </p:nvSpPr>
        <p:spPr>
          <a:xfrm>
            <a:off x="7176229" y="1892978"/>
            <a:ext cx="29527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</a:t>
            </a:r>
            <a:endParaRPr/>
          </a:p>
        </p:txBody>
      </p:sp>
      <p:cxnSp>
        <p:nvCxnSpPr>
          <p:cNvPr id="689" name="Google Shape;689;p24"/>
          <p:cNvCxnSpPr/>
          <p:nvPr/>
        </p:nvCxnSpPr>
        <p:spPr>
          <a:xfrm>
            <a:off x="6613830" y="2594914"/>
            <a:ext cx="0" cy="312057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90" name="Google Shape;690;p24"/>
          <p:cNvSpPr txBox="1"/>
          <p:nvPr/>
        </p:nvSpPr>
        <p:spPr>
          <a:xfrm>
            <a:off x="6587145" y="2432663"/>
            <a:ext cx="117211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</a:t>
            </a:r>
            <a:r>
              <a:rPr lang="en-US" sz="1100" b="1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1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11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suggested</a:t>
            </a:r>
            <a:endParaRPr/>
          </a:p>
        </p:txBody>
      </p:sp>
      <p:sp>
        <p:nvSpPr>
          <p:cNvPr id="691" name="Google Shape;691;p24"/>
          <p:cNvSpPr/>
          <p:nvPr/>
        </p:nvSpPr>
        <p:spPr>
          <a:xfrm rot="-5400000">
            <a:off x="6740773" y="3353290"/>
            <a:ext cx="116097" cy="174333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2" name="Google Shape;692;p24"/>
          <p:cNvSpPr txBox="1"/>
          <p:nvPr/>
        </p:nvSpPr>
        <p:spPr>
          <a:xfrm>
            <a:off x="6653966" y="3148372"/>
            <a:ext cx="57419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 O</a:t>
            </a:r>
            <a:r>
              <a:rPr lang="en-US" sz="1100" b="1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93" name="Google Shape;693;p24"/>
          <p:cNvSpPr txBox="1"/>
          <p:nvPr/>
        </p:nvSpPr>
        <p:spPr>
          <a:xfrm>
            <a:off x="7211194" y="2829757"/>
            <a:ext cx="143256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Artificially oxidized Li target on graphite</a:t>
            </a:r>
            <a:endParaRPr/>
          </a:p>
        </p:txBody>
      </p:sp>
      <p:sp>
        <p:nvSpPr>
          <p:cNvPr id="694" name="Google Shape;694;p24"/>
          <p:cNvSpPr txBox="1"/>
          <p:nvPr/>
        </p:nvSpPr>
        <p:spPr>
          <a:xfrm>
            <a:off x="7829562" y="4493118"/>
            <a:ext cx="10775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Wulfsberg 2016</a:t>
            </a:r>
            <a:endParaRPr/>
          </a:p>
        </p:txBody>
      </p:sp>
      <p:pic>
        <p:nvPicPr>
          <p:cNvPr id="695" name="Google Shape;695;p2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65" y="2472127"/>
            <a:ext cx="3115110" cy="2323512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24"/>
          <p:cNvSpPr txBox="1"/>
          <p:nvPr/>
        </p:nvSpPr>
        <p:spPr>
          <a:xfrm>
            <a:off x="778188" y="2594253"/>
            <a:ext cx="55976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 1s</a:t>
            </a:r>
            <a:endParaRPr/>
          </a:p>
        </p:txBody>
      </p:sp>
      <p:sp>
        <p:nvSpPr>
          <p:cNvPr id="697" name="Google Shape;697;p24"/>
          <p:cNvSpPr/>
          <p:nvPr/>
        </p:nvSpPr>
        <p:spPr>
          <a:xfrm>
            <a:off x="2945177" y="2606069"/>
            <a:ext cx="69407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 nm Li</a:t>
            </a:r>
            <a:endParaRPr/>
          </a:p>
        </p:txBody>
      </p:sp>
      <p:sp>
        <p:nvSpPr>
          <p:cNvPr id="698" name="Google Shape;698;p24"/>
          <p:cNvSpPr/>
          <p:nvPr/>
        </p:nvSpPr>
        <p:spPr>
          <a:xfrm>
            <a:off x="803431" y="3414121"/>
            <a:ext cx="10035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0E"/>
                </a:solidFill>
                <a:latin typeface="Avenir"/>
                <a:ea typeface="Avenir"/>
                <a:cs typeface="Avenir"/>
                <a:sym typeface="Avenir"/>
              </a:rPr>
              <a:t>H</a:t>
            </a:r>
            <a:r>
              <a:rPr lang="en-US" sz="1200" baseline="-25000">
                <a:solidFill>
                  <a:srgbClr val="88880E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lang="en-US" sz="1200" baseline="30000">
                <a:solidFill>
                  <a:srgbClr val="88880E"/>
                </a:solidFill>
                <a:latin typeface="Avenir"/>
                <a:ea typeface="Avenir"/>
                <a:cs typeface="Avenir"/>
                <a:sym typeface="Avenir"/>
              </a:rPr>
              <a:t>+</a:t>
            </a:r>
            <a:r>
              <a:rPr lang="en-US" sz="1200">
                <a:solidFill>
                  <a:srgbClr val="88880E"/>
                </a:solidFill>
                <a:latin typeface="Avenir"/>
                <a:ea typeface="Avenir"/>
                <a:cs typeface="Avenir"/>
                <a:sym typeface="Avenir"/>
              </a:rPr>
              <a:t> ion exposure 10</a:t>
            </a:r>
            <a:r>
              <a:rPr lang="en-US" sz="1200" baseline="30000">
                <a:solidFill>
                  <a:srgbClr val="88880E"/>
                </a:solidFill>
                <a:latin typeface="Avenir"/>
                <a:ea typeface="Avenir"/>
                <a:cs typeface="Avenir"/>
                <a:sym typeface="Avenir"/>
              </a:rPr>
              <a:t>15 </a:t>
            </a:r>
            <a:r>
              <a:rPr lang="en-US" sz="1200">
                <a:solidFill>
                  <a:srgbClr val="88880E"/>
                </a:solidFill>
                <a:latin typeface="Avenir"/>
                <a:ea typeface="Avenir"/>
                <a:cs typeface="Avenir"/>
                <a:sym typeface="Avenir"/>
              </a:rPr>
              <a:t>H/cm</a:t>
            </a:r>
            <a:r>
              <a:rPr lang="en-US" sz="1200" baseline="30000">
                <a:solidFill>
                  <a:srgbClr val="88880E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1200">
              <a:solidFill>
                <a:srgbClr val="88880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99" name="Google Shape;699;p24"/>
          <p:cNvSpPr/>
          <p:nvPr/>
        </p:nvSpPr>
        <p:spPr>
          <a:xfrm>
            <a:off x="803431" y="2958775"/>
            <a:ext cx="1082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6C8C8"/>
                </a:solidFill>
                <a:latin typeface="Avenir"/>
                <a:ea typeface="Avenir"/>
                <a:cs typeface="Avenir"/>
                <a:sym typeface="Avenir"/>
              </a:rPr>
              <a:t>44-hr resting in vacuum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0" name="Google Shape;700;p24"/>
          <p:cNvSpPr txBox="1"/>
          <p:nvPr/>
        </p:nvSpPr>
        <p:spPr>
          <a:xfrm>
            <a:off x="1685661" y="2578415"/>
            <a:ext cx="596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LiOH</a:t>
            </a: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1" name="Google Shape;701;p24"/>
          <p:cNvSpPr txBox="1"/>
          <p:nvPr/>
        </p:nvSpPr>
        <p:spPr>
          <a:xfrm>
            <a:off x="2273622" y="2886192"/>
            <a:ext cx="5341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</a:t>
            </a:r>
            <a:r>
              <a:rPr lang="en-US" sz="1400" baseline="-25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lang="en-US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</a:t>
            </a:r>
            <a:endParaRPr/>
          </a:p>
        </p:txBody>
      </p:sp>
      <p:pic>
        <p:nvPicPr>
          <p:cNvPr id="702" name="Google Shape;702;p2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865" y="844335"/>
            <a:ext cx="1491366" cy="1365865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24"/>
          <p:cNvSpPr txBox="1"/>
          <p:nvPr/>
        </p:nvSpPr>
        <p:spPr>
          <a:xfrm>
            <a:off x="-245368" y="1173712"/>
            <a:ext cx="167779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Li/Ni(111)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Dosed @ 300 K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LEED @ 300 K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 = 63 eV</a:t>
            </a:r>
            <a:endParaRPr/>
          </a:p>
        </p:txBody>
      </p:sp>
      <p:sp>
        <p:nvSpPr>
          <p:cNvPr id="704" name="Google Shape;704;p24"/>
          <p:cNvSpPr txBox="1"/>
          <p:nvPr/>
        </p:nvSpPr>
        <p:spPr>
          <a:xfrm>
            <a:off x="583073" y="765531"/>
            <a:ext cx="787395" cy="369332"/>
          </a:xfrm>
          <a:prstGeom prst="rect">
            <a:avLst/>
          </a:prstGeom>
          <a:solidFill>
            <a:srgbClr val="35642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LEED</a:t>
            </a:r>
            <a:endParaRPr/>
          </a:p>
        </p:txBody>
      </p:sp>
      <p:pic>
        <p:nvPicPr>
          <p:cNvPr id="705" name="Google Shape;705;p24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473" y="1062135"/>
            <a:ext cx="2003473" cy="1627123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24"/>
          <p:cNvSpPr txBox="1"/>
          <p:nvPr/>
        </p:nvSpPr>
        <p:spPr>
          <a:xfrm>
            <a:off x="253345" y="2121711"/>
            <a:ext cx="10567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HR-XPS</a:t>
            </a:r>
            <a:endParaRPr/>
          </a:p>
        </p:txBody>
      </p:sp>
      <p:pic>
        <p:nvPicPr>
          <p:cNvPr id="707" name="Google Shape;707;p24" descr="page1image11354627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38848" y="3750866"/>
            <a:ext cx="1866122" cy="819903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24"/>
          <p:cNvSpPr txBox="1"/>
          <p:nvPr/>
        </p:nvSpPr>
        <p:spPr>
          <a:xfrm>
            <a:off x="4880404" y="4549418"/>
            <a:ext cx="82105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Maan 2020</a:t>
            </a:r>
            <a:endParaRPr/>
          </a:p>
        </p:txBody>
      </p:sp>
      <p:sp>
        <p:nvSpPr>
          <p:cNvPr id="709" name="Google Shape;709;p24"/>
          <p:cNvSpPr txBox="1"/>
          <p:nvPr/>
        </p:nvSpPr>
        <p:spPr>
          <a:xfrm>
            <a:off x="4980820" y="3706611"/>
            <a:ext cx="68640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Low-res</a:t>
            </a:r>
            <a:endParaRPr/>
          </a:p>
        </p:txBody>
      </p:sp>
      <p:sp>
        <p:nvSpPr>
          <p:cNvPr id="710" name="Google Shape;710;p24"/>
          <p:cNvSpPr/>
          <p:nvPr/>
        </p:nvSpPr>
        <p:spPr>
          <a:xfrm flipH="1">
            <a:off x="3596192" y="3148371"/>
            <a:ext cx="844072" cy="558239"/>
          </a:xfrm>
          <a:prstGeom prst="bentArrow">
            <a:avLst>
              <a:gd name="adj1" fmla="val 11557"/>
              <a:gd name="adj2" fmla="val 17719"/>
              <a:gd name="adj3" fmla="val 25000"/>
              <a:gd name="adj4" fmla="val 4151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1" name="Google Shape;711;p24"/>
          <p:cNvSpPr txBox="1"/>
          <p:nvPr/>
        </p:nvSpPr>
        <p:spPr>
          <a:xfrm>
            <a:off x="6098773" y="491806"/>
            <a:ext cx="2258777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HR Electron Energy Loss Spectroscopy (HREELS)</a:t>
            </a:r>
            <a:endParaRPr/>
          </a:p>
        </p:txBody>
      </p:sp>
      <p:sp>
        <p:nvSpPr>
          <p:cNvPr id="712" name="Google Shape;712;p24"/>
          <p:cNvSpPr txBox="1"/>
          <p:nvPr/>
        </p:nvSpPr>
        <p:spPr>
          <a:xfrm>
            <a:off x="2490352" y="4735395"/>
            <a:ext cx="4445105" cy="4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Evan T. Ostrowski and Zihan Lin (Princeton U.)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9A77DD-0DCF-238F-30BB-7932F65DA9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5"/>
          <p:cNvSpPr txBox="1">
            <a:spLocks noGrp="1"/>
          </p:cNvSpPr>
          <p:nvPr>
            <p:ph type="title"/>
          </p:nvPr>
        </p:nvSpPr>
        <p:spPr>
          <a:xfrm>
            <a:off x="190499" y="0"/>
            <a:ext cx="8756432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Molecular-Dynamics Calculation Revealed Several PMI parameters</a:t>
            </a:r>
            <a:endParaRPr/>
          </a:p>
        </p:txBody>
      </p:sp>
      <p:grpSp>
        <p:nvGrpSpPr>
          <p:cNvPr id="720" name="Google Shape;720;p25"/>
          <p:cNvGrpSpPr/>
          <p:nvPr/>
        </p:nvGrpSpPr>
        <p:grpSpPr>
          <a:xfrm>
            <a:off x="2323012" y="2123250"/>
            <a:ext cx="3441232" cy="2645807"/>
            <a:chOff x="687938" y="1440996"/>
            <a:chExt cx="2834951" cy="2179665"/>
          </a:xfrm>
        </p:grpSpPr>
        <p:pic>
          <p:nvPicPr>
            <p:cNvPr id="721" name="Google Shape;721;p2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55" b="-671"/>
            <a:stretch/>
          </p:blipFill>
          <p:spPr>
            <a:xfrm>
              <a:off x="687938" y="1683460"/>
              <a:ext cx="2767368" cy="1937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2" name="Google Shape;722;p25"/>
            <p:cNvSpPr/>
            <p:nvPr/>
          </p:nvSpPr>
          <p:spPr>
            <a:xfrm>
              <a:off x="751114" y="1440996"/>
              <a:ext cx="2771775" cy="2465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717323" y="1586236"/>
              <a:ext cx="323624" cy="2465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724" name="Google Shape;724;p2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55" y="769083"/>
            <a:ext cx="1860357" cy="2351491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25"/>
          <p:cNvSpPr txBox="1"/>
          <p:nvPr/>
        </p:nvSpPr>
        <p:spPr>
          <a:xfrm>
            <a:off x="2349447" y="4716176"/>
            <a:ext cx="4445105" cy="4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Predrag Krstic (TheoretiK)</a:t>
            </a:r>
            <a:endParaRPr/>
          </a:p>
        </p:txBody>
      </p:sp>
      <p:sp>
        <p:nvSpPr>
          <p:cNvPr id="726" name="Google Shape;726;p25"/>
          <p:cNvSpPr/>
          <p:nvPr/>
        </p:nvSpPr>
        <p:spPr>
          <a:xfrm>
            <a:off x="197069" y="827690"/>
            <a:ext cx="449317" cy="3468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7" name="Google Shape;727;p25"/>
          <p:cNvSpPr txBox="1"/>
          <p:nvPr/>
        </p:nvSpPr>
        <p:spPr>
          <a:xfrm>
            <a:off x="3211880" y="694142"/>
            <a:ext cx="4549848" cy="3077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Sputtering and Reflection (= 1 - Retention) Yields</a:t>
            </a:r>
            <a:endParaRPr/>
          </a:p>
        </p:txBody>
      </p:sp>
      <p:sp>
        <p:nvSpPr>
          <p:cNvPr id="728" name="Google Shape;728;p25"/>
          <p:cNvSpPr txBox="1"/>
          <p:nvPr/>
        </p:nvSpPr>
        <p:spPr>
          <a:xfrm>
            <a:off x="3211879" y="1037267"/>
            <a:ext cx="358267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 energy: 0.03-100 eV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Projectile species: H, D, and 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Target: </a:t>
            </a:r>
            <a:r>
              <a:rPr lang="en-US" sz="14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Li, </a:t>
            </a:r>
            <a:r>
              <a:rPr lang="en-US" sz="140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LiH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Li</a:t>
            </a:r>
            <a:r>
              <a:rPr lang="en-US" sz="14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O, and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LiOH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Temperature: 300 – 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600 K</a:t>
            </a:r>
            <a:endParaRPr dirty="0"/>
          </a:p>
        </p:txBody>
      </p:sp>
      <p:cxnSp>
        <p:nvCxnSpPr>
          <p:cNvPr id="729" name="Google Shape;729;p25"/>
          <p:cNvCxnSpPr/>
          <p:nvPr/>
        </p:nvCxnSpPr>
        <p:spPr>
          <a:xfrm>
            <a:off x="4340614" y="2299551"/>
            <a:ext cx="0" cy="2057316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30" name="Google Shape;730;p25"/>
          <p:cNvSpPr txBox="1"/>
          <p:nvPr/>
        </p:nvSpPr>
        <p:spPr>
          <a:xfrm>
            <a:off x="4327635" y="2146562"/>
            <a:ext cx="174599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Liquid (Amorphous)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1" name="Google Shape;731;p25" descr="Chart, diagram&#10;&#10;Description automatically generated with medium confidenc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958" y="2170211"/>
            <a:ext cx="2998826" cy="2519759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25"/>
          <p:cNvSpPr/>
          <p:nvPr/>
        </p:nvSpPr>
        <p:spPr>
          <a:xfrm rot="-5400000">
            <a:off x="7067352" y="1375273"/>
            <a:ext cx="187615" cy="1419814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3" name="Google Shape;733;p25"/>
          <p:cNvSpPr/>
          <p:nvPr/>
        </p:nvSpPr>
        <p:spPr>
          <a:xfrm rot="-5400000">
            <a:off x="8299826" y="1756325"/>
            <a:ext cx="187617" cy="657707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4" name="Google Shape;734;p25"/>
          <p:cNvSpPr txBox="1"/>
          <p:nvPr/>
        </p:nvSpPr>
        <p:spPr>
          <a:xfrm>
            <a:off x="7972763" y="1510335"/>
            <a:ext cx="12522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Previous exp.</a:t>
            </a:r>
            <a:endParaRPr/>
          </a:p>
        </p:txBody>
      </p:sp>
      <p:sp>
        <p:nvSpPr>
          <p:cNvPr id="735" name="Google Shape;735;p25"/>
          <p:cNvSpPr txBox="1"/>
          <p:nvPr/>
        </p:nvSpPr>
        <p:spPr>
          <a:xfrm>
            <a:off x="6794552" y="1497306"/>
            <a:ext cx="10903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highlight>
                  <a:srgbClr val="FFFF00"/>
                </a:highlight>
                <a:latin typeface="Avenir"/>
                <a:ea typeface="Avenir"/>
                <a:cs typeface="Avenir"/>
                <a:sym typeface="Avenir"/>
              </a:rPr>
              <a:t>MD Results</a:t>
            </a:r>
            <a:endParaRPr dirty="0"/>
          </a:p>
        </p:txBody>
      </p:sp>
      <p:sp>
        <p:nvSpPr>
          <p:cNvPr id="736" name="Google Shape;736;p25"/>
          <p:cNvSpPr txBox="1"/>
          <p:nvPr/>
        </p:nvSpPr>
        <p:spPr>
          <a:xfrm rot="-5400000">
            <a:off x="1751790" y="3305331"/>
            <a:ext cx="1199367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Sputtering Yield</a:t>
            </a:r>
            <a:endParaRPr/>
          </a:p>
        </p:txBody>
      </p:sp>
      <p:sp>
        <p:nvSpPr>
          <p:cNvPr id="737" name="Google Shape;737;p25"/>
          <p:cNvSpPr txBox="1"/>
          <p:nvPr/>
        </p:nvSpPr>
        <p:spPr>
          <a:xfrm rot="-5400000">
            <a:off x="5170180" y="3164768"/>
            <a:ext cx="1716268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Sputtering Yield</a:t>
            </a:r>
            <a:endParaRPr/>
          </a:p>
        </p:txBody>
      </p:sp>
      <p:sp>
        <p:nvSpPr>
          <p:cNvPr id="738" name="Google Shape;738;p25"/>
          <p:cNvSpPr txBox="1"/>
          <p:nvPr/>
        </p:nvSpPr>
        <p:spPr>
          <a:xfrm>
            <a:off x="3612876" y="2149456"/>
            <a:ext cx="7425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Crystal</a:t>
            </a:r>
            <a:endParaRPr/>
          </a:p>
        </p:txBody>
      </p:sp>
      <p:sp>
        <p:nvSpPr>
          <p:cNvPr id="739" name="Google Shape;739;p25"/>
          <p:cNvSpPr txBox="1"/>
          <p:nvPr/>
        </p:nvSpPr>
        <p:spPr>
          <a:xfrm>
            <a:off x="66301" y="4008327"/>
            <a:ext cx="2139595" cy="738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Lab. experiments are on going to catch up the speed of calculations</a:t>
            </a:r>
            <a:endParaRPr/>
          </a:p>
        </p:txBody>
      </p:sp>
      <p:sp>
        <p:nvSpPr>
          <p:cNvPr id="740" name="Google Shape;740;p25"/>
          <p:cNvSpPr/>
          <p:nvPr/>
        </p:nvSpPr>
        <p:spPr>
          <a:xfrm>
            <a:off x="4346922" y="4078101"/>
            <a:ext cx="1364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Krstic, JNM 2022</a:t>
            </a:r>
            <a:endParaRPr/>
          </a:p>
        </p:txBody>
      </p:sp>
      <p:sp>
        <p:nvSpPr>
          <p:cNvPr id="741" name="Google Shape;741;p25"/>
          <p:cNvSpPr/>
          <p:nvPr/>
        </p:nvSpPr>
        <p:spPr>
          <a:xfrm>
            <a:off x="7580912" y="4078101"/>
            <a:ext cx="1364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Krstic, JNM 2022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687A2D-0505-87D3-C900-6F426A5E3C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6"/>
          <p:cNvSpPr txBox="1"/>
          <p:nvPr/>
        </p:nvSpPr>
        <p:spPr>
          <a:xfrm>
            <a:off x="177650" y="4065250"/>
            <a:ext cx="87759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Acknowledgements: </a:t>
            </a: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Koel (PU) group, LTX-β (PPPL) group, and SULI program (PPPL)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work is supported by U.S. DOE under DE-SC0019308, DE-AC02-09CH11466, DE-AC52-07NA27344, and DE-SC0008309</a:t>
            </a:r>
            <a:endParaRPr sz="11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9" name="Google Shape;749;p26"/>
          <p:cNvSpPr txBox="1"/>
          <p:nvPr/>
        </p:nvSpPr>
        <p:spPr>
          <a:xfrm>
            <a:off x="447715" y="902620"/>
            <a:ext cx="41115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B050"/>
                </a:solidFill>
                <a:latin typeface="Avenir"/>
                <a:ea typeface="Avenir"/>
                <a:cs typeface="Avenir"/>
                <a:sym typeface="Avenir"/>
              </a:rPr>
              <a:t>LTX-β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Dr. Anurag </a:t>
            </a:r>
            <a:r>
              <a:rPr lang="en-US" sz="1200" b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Maan</a:t>
            </a:r>
            <a:r>
              <a:rPr lang="en-US" sz="12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Dr. Dennis P. Boyle, Dr. Dick </a:t>
            </a:r>
            <a:r>
              <a:rPr lang="en-US" sz="1200" b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Majeski</a:t>
            </a:r>
            <a:r>
              <a:rPr lang="en-US" sz="12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(PPPL)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B050"/>
                </a:solidFill>
                <a:latin typeface="Avenir"/>
                <a:ea typeface="Avenir"/>
                <a:cs typeface="Avenir"/>
                <a:sym typeface="Avenir"/>
              </a:rPr>
              <a:t>Sample exposure probe (SEP)</a:t>
            </a:r>
            <a:endParaRPr sz="12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Evan T. Ostrowski, Prof. Bruce E. </a:t>
            </a:r>
            <a:r>
              <a:rPr lang="en-US" sz="1200" b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Koel</a:t>
            </a:r>
            <a:r>
              <a:rPr lang="en-US" sz="12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(Princeton U.)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Dr. Shota Abe, Dr. Anurag </a:t>
            </a:r>
            <a:r>
              <a:rPr lang="en-US" sz="1200" b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Maan</a:t>
            </a:r>
            <a:r>
              <a:rPr lang="en-US" sz="12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(PPPL)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B050"/>
                </a:solidFill>
                <a:latin typeface="Avenir"/>
                <a:ea typeface="Avenir"/>
                <a:cs typeface="Avenir"/>
                <a:sym typeface="Avenir"/>
              </a:rPr>
              <a:t>Micro-trench ion incident angle measurement</a:t>
            </a:r>
            <a:endParaRPr dirty="0"/>
          </a:p>
          <a:p>
            <a:pPr marL="457200" marR="0" lvl="1" indent="-4508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Jhovanna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Garcia,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Euichan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Jung, Dr. Shota Abe (PPPL)</a:t>
            </a:r>
            <a:endParaRPr dirty="0"/>
          </a:p>
          <a:p>
            <a:pPr marL="457200" marR="0" lvl="1" indent="-4508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Prof. Bruce E.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Koel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(Princeton U.)</a:t>
            </a:r>
            <a:endParaRPr dirty="0"/>
          </a:p>
        </p:txBody>
      </p:sp>
      <p:sp>
        <p:nvSpPr>
          <p:cNvPr id="750" name="Google Shape;750;p26"/>
          <p:cNvSpPr txBox="1"/>
          <p:nvPr/>
        </p:nvSpPr>
        <p:spPr>
          <a:xfrm>
            <a:off x="2849624" y="140642"/>
            <a:ext cx="344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2400" b="1">
              <a:solidFill>
                <a:schemeClr val="accent5"/>
              </a:solidFill>
            </a:endParaRPr>
          </a:p>
        </p:txBody>
      </p:sp>
      <p:sp>
        <p:nvSpPr>
          <p:cNvPr id="751" name="Google Shape;751;p26"/>
          <p:cNvSpPr txBox="1"/>
          <p:nvPr/>
        </p:nvSpPr>
        <p:spPr>
          <a:xfrm>
            <a:off x="4829215" y="902620"/>
            <a:ext cx="45282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Avenir"/>
                <a:ea typeface="Avenir"/>
                <a:cs typeface="Avenir"/>
                <a:sym typeface="Avenir"/>
              </a:rPr>
              <a:t>Ion sputtering Experiment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Dr. Shota Abe (PPPL), Prof. Bruce E. Koel (Princeton U.)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Avenir"/>
                <a:ea typeface="Avenir"/>
                <a:cs typeface="Avenir"/>
                <a:sym typeface="Avenir"/>
              </a:rPr>
              <a:t>HR-XPS</a:t>
            </a:r>
            <a:endParaRPr sz="1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Evan T. Ostrowski, Zihan Lin, Prof. Bruce E. Koel (PU)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rgbClr val="00B050"/>
                </a:solidFill>
                <a:latin typeface="Avenir"/>
                <a:ea typeface="Avenir"/>
                <a:cs typeface="Avenir"/>
                <a:sym typeface="Avenir"/>
              </a:rPr>
              <a:t>Emissivity measurement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Promise O. Adebayo-Ige, Kaifu Gan, Brian Wirth (UTK)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Rajesh Maingi (PPPL)</a:t>
            </a:r>
            <a:endParaRPr sz="1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Avenir"/>
                <a:ea typeface="Avenir"/>
                <a:cs typeface="Avenir"/>
                <a:sym typeface="Avenir"/>
              </a:rPr>
              <a:t>Molecular-dynamics calculations</a:t>
            </a:r>
            <a:endParaRPr sz="1200" b="1">
              <a:solidFill>
                <a:srgbClr val="00B05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1" indent="-4508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Dr. Predrag Krstic (TheoretiK)</a:t>
            </a:r>
            <a:endParaRPr/>
          </a:p>
        </p:txBody>
      </p:sp>
      <p:sp>
        <p:nvSpPr>
          <p:cNvPr id="752" name="Google Shape;752;p26"/>
          <p:cNvSpPr txBox="1"/>
          <p:nvPr/>
        </p:nvSpPr>
        <p:spPr>
          <a:xfrm>
            <a:off x="5085749" y="3434738"/>
            <a:ext cx="34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5"/>
                </a:solidFill>
              </a:rPr>
              <a:t>sabe@pppl.gov</a:t>
            </a:r>
            <a:endParaRPr sz="1800" b="1">
              <a:solidFill>
                <a:schemeClr val="accent5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4D93B6-9F54-9C84-B901-03120BA0DB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5478121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Lithium as plasma-facing material (PFM)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840436" y="1039478"/>
            <a:ext cx="3224853" cy="16004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High H retention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~0.4-0.8 </a:t>
            </a:r>
            <a:endParaRPr sz="1400" b="0" i="0" u="none" strike="noStrike" cap="none" dirty="0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Low recycling</a:t>
            </a:r>
            <a:endParaRPr dirty="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Light mass (Li = 7 amu)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Liquid state (&gt; 455 K) = No cracks</a:t>
            </a:r>
            <a:endParaRPr dirty="0"/>
          </a:p>
        </p:txBody>
      </p:sp>
      <p:sp>
        <p:nvSpPr>
          <p:cNvPr id="111" name="Google Shape;111;p2"/>
          <p:cNvSpPr/>
          <p:nvPr/>
        </p:nvSpPr>
        <p:spPr>
          <a:xfrm>
            <a:off x="3322396" y="3323237"/>
            <a:ext cx="27567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venir"/>
              <a:buChar char="-"/>
            </a:pPr>
            <a:r>
              <a:rPr lang="en-US" sz="1600" b="0" i="0" u="none" strike="noStrike" cap="non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Low energy loss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venir"/>
              <a:buChar char="-"/>
            </a:pPr>
            <a:r>
              <a:rPr lang="en-US" sz="1600" b="0" i="0" u="none" strike="noStrike" cap="non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Fewer instabilities</a:t>
            </a:r>
            <a:endParaRPr sz="1600" b="0" i="0" u="none" strike="noStrike" cap="none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821" y="911970"/>
            <a:ext cx="1914107" cy="2336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2"/>
          <p:cNvCxnSpPr/>
          <p:nvPr/>
        </p:nvCxnSpPr>
        <p:spPr>
          <a:xfrm>
            <a:off x="1121300" y="2971215"/>
            <a:ext cx="1181148" cy="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4" name="Google Shape;114;p2"/>
          <p:cNvSpPr txBox="1"/>
          <p:nvPr/>
        </p:nvSpPr>
        <p:spPr>
          <a:xfrm>
            <a:off x="1246962" y="3056868"/>
            <a:ext cx="9604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1.6 m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-498102" y="892306"/>
            <a:ext cx="19141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LTX-β</a:t>
            </a:r>
            <a:endParaRPr sz="1600" b="1" i="0" u="none" strike="noStrike" cap="none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PPPL</a:t>
            </a:r>
            <a:endParaRPr/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5012" y="1541886"/>
            <a:ext cx="2279573" cy="56222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/>
          <p:nvPr/>
        </p:nvSpPr>
        <p:spPr>
          <a:xfrm>
            <a:off x="2593955" y="756287"/>
            <a:ext cx="307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Benefits of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Lithium</a:t>
            </a:r>
            <a:r>
              <a:rPr lang="en-US" sz="1800" b="1" i="0" u="none" strike="noStrike" cap="none">
                <a:solidFill>
                  <a:srgbClr val="00009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800" b="1" i="0" u="none" strike="noStrike" cap="non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walls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3212104" y="2723674"/>
            <a:ext cx="28531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Low H recycling enables</a:t>
            </a:r>
            <a:endParaRPr/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056" y="3444260"/>
            <a:ext cx="2540138" cy="11995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2"/>
          <p:cNvCxnSpPr/>
          <p:nvPr/>
        </p:nvCxnSpPr>
        <p:spPr>
          <a:xfrm rot="10800000">
            <a:off x="2593955" y="3695255"/>
            <a:ext cx="0" cy="38768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1" name="Google Shape;121;p2"/>
          <p:cNvSpPr txBox="1"/>
          <p:nvPr/>
        </p:nvSpPr>
        <p:spPr>
          <a:xfrm flipH="1">
            <a:off x="2207378" y="3994735"/>
            <a:ext cx="8966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</a:rPr>
              <a:t>Flat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 rot="-5400000">
            <a:off x="-1169" y="3697500"/>
            <a:ext cx="4026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en-US" sz="1800" baseline="-25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</a:t>
            </a:r>
            <a:endParaRPr sz="1800" baseline="-25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2469407" y="3406811"/>
            <a:ext cx="249096" cy="457656"/>
          </a:xfrm>
          <a:prstGeom prst="ellipse">
            <a:avLst/>
          </a:prstGeom>
          <a:solidFill>
            <a:schemeClr val="accent6">
              <a:alpha val="14901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526892" y="3409881"/>
            <a:ext cx="117749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Experiment</a:t>
            </a: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5992" y="4522002"/>
            <a:ext cx="120097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Boyle, PRL 2017</a:t>
            </a:r>
            <a:endParaRPr/>
          </a:p>
        </p:txBody>
      </p:sp>
      <p:pic>
        <p:nvPicPr>
          <p:cNvPr id="126" name="Google Shape;126;p2" descr="Figure 2: Image of the NSTX vessel interior. LLD plates are located in the lower portion of the vessel. Three of four inter-segment diagnostic breaks can also be seen. LITER evaporators are located at the vessel top as indicated in figure 1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499" y="2600609"/>
            <a:ext cx="2308291" cy="201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570" y="95027"/>
            <a:ext cx="2391046" cy="243966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/>
          <p:nvPr/>
        </p:nvSpPr>
        <p:spPr>
          <a:xfrm>
            <a:off x="5479987" y="148756"/>
            <a:ext cx="19141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NSTX-U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PPPL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2949576" y="4034824"/>
            <a:ext cx="3146422" cy="65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1" u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Properties of Li as PFC needs to be studied</a:t>
            </a: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3233881" y="3013181"/>
            <a:ext cx="2347694" cy="338554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Flat temperature profile</a:t>
            </a: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6798118" y="4555442"/>
            <a:ext cx="19255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Jaworski, Nucl. Fusion 2013</a:t>
            </a:r>
            <a:endParaRPr/>
          </a:p>
        </p:txBody>
      </p:sp>
      <p:pic>
        <p:nvPicPr>
          <p:cNvPr id="132" name="Google Shape;132;p2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13DC4F-DD01-0184-CEA2-AD9BAD7278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6294" y="902222"/>
            <a:ext cx="1612097" cy="233624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5478121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Lithium as plasma-facing material (PFM)</a:t>
            </a:r>
            <a:endParaRPr/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821" y="911970"/>
            <a:ext cx="1914107" cy="2336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3"/>
          <p:cNvCxnSpPr/>
          <p:nvPr/>
        </p:nvCxnSpPr>
        <p:spPr>
          <a:xfrm>
            <a:off x="1121300" y="2971215"/>
            <a:ext cx="1181148" cy="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43" name="Google Shape;143;p3"/>
          <p:cNvSpPr txBox="1"/>
          <p:nvPr/>
        </p:nvSpPr>
        <p:spPr>
          <a:xfrm>
            <a:off x="1246962" y="3056868"/>
            <a:ext cx="9604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1.6 m</a:t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-498102" y="892306"/>
            <a:ext cx="19141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LTX-β</a:t>
            </a:r>
            <a:endParaRPr sz="1600" b="1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PPPL</a:t>
            </a: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45992" y="4522002"/>
            <a:ext cx="120097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Boyle, PRL 2017</a:t>
            </a:r>
            <a:endParaRPr/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aphicFrame>
        <p:nvGraphicFramePr>
          <p:cNvPr id="147" name="Google Shape;147;p3"/>
          <p:cNvGraphicFramePr/>
          <p:nvPr/>
        </p:nvGraphicFramePr>
        <p:xfrm>
          <a:off x="4684345" y="610572"/>
          <a:ext cx="4220750" cy="3911700"/>
        </p:xfrm>
        <a:graphic>
          <a:graphicData uri="http://schemas.openxmlformats.org/drawingml/2006/table">
            <a:tbl>
              <a:tblPr>
                <a:noFill/>
                <a:tableStyleId>{E40FFA08-15CD-4696-98B2-281ABCC31146}</a:tableStyleId>
              </a:tblPr>
              <a:tblGrid>
                <a:gridCol w="18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6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Maximum Parameters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LTX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LTX-β</a:t>
                      </a:r>
                      <a:endParaRPr sz="1100" b="1" i="0" u="none" strike="noStrike" cap="none">
                        <a:solidFill>
                          <a:srgbClr val="FFFF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Major Radius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40 cm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Minor Radiues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26 cm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Toroidal Field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r>
                        <a:rPr lang="en-US" sz="1200" b="1" i="1" u="none" strike="noStrike" cap="none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0.18 T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0.3 T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Ohmic Flux Swing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ΔΦ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75 mV∙s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120 mV∙s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Plasma Current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lang="en-US" sz="1200" b="1" i="1" u="none" strike="noStrike" cap="none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85 kA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135 kA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Flattop Duration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lang="en-US" sz="1200" b="1" i="0" u="none" strike="noStrike" cap="none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flat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~15 ms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~35 ms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Electron Temperature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~250 eV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~400 eV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Ion Temperature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lang="en-US" sz="1200" b="1" i="0" u="none" strike="noStrike" cap="none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~100 eV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~200 eV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Plasma Pressure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~0.5 Pa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~1.5 kPa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Energy Confinement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τ</a:t>
                      </a:r>
                      <a:r>
                        <a:rPr lang="en-US" sz="1200" b="1" i="0" u="none" strike="noStrike" cap="none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~2 ms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~5 ms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Neutral Beam Current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lang="en-US" sz="1200" b="1" i="0" u="none" strike="noStrike" cap="none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nbi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~35 A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Neutral Beam Energy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r>
                        <a:rPr lang="en-US" sz="1200" b="1" i="0" u="none" strike="noStrike" cap="none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nbi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13-20 keV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Neutral Beam Duration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lang="en-US" sz="1200" b="1" i="0" u="none" strike="noStrike" cap="none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nbi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</a:t>
                      </a:r>
                      <a:endParaRPr sz="11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5-10 ms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Wall Temperature</a:t>
                      </a:r>
                      <a:endParaRPr/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lang="en-US" sz="1100" b="1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wall</a:t>
                      </a:r>
                      <a:endParaRPr sz="1100" b="1" u="none" strike="noStrike" cap="none" baseline="-25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Up to 500 K (liquid)</a:t>
                      </a:r>
                      <a:endParaRPr/>
                    </a:p>
                  </a:txBody>
                  <a:tcPr marL="77875" marR="77875" marT="38950" marB="38950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A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48" name="Google Shape;148;p3"/>
          <p:cNvSpPr txBox="1"/>
          <p:nvPr/>
        </p:nvSpPr>
        <p:spPr>
          <a:xfrm>
            <a:off x="634416" y="3546553"/>
            <a:ext cx="3825240" cy="3385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100% Li coated plasma-facing surface </a:t>
            </a:r>
            <a:endParaRPr/>
          </a:p>
        </p:txBody>
      </p:sp>
      <p:sp>
        <p:nvSpPr>
          <p:cNvPr id="149" name="Google Shape;149;p3"/>
          <p:cNvSpPr txBox="1"/>
          <p:nvPr/>
        </p:nvSpPr>
        <p:spPr>
          <a:xfrm>
            <a:off x="3058125" y="691963"/>
            <a:ext cx="1308434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 Evaporator in LTX-β </a:t>
            </a:r>
            <a:endParaRPr/>
          </a:p>
        </p:txBody>
      </p:sp>
      <p:sp>
        <p:nvSpPr>
          <p:cNvPr id="150" name="Google Shape;150;p3"/>
          <p:cNvSpPr txBox="1"/>
          <p:nvPr/>
        </p:nvSpPr>
        <p:spPr>
          <a:xfrm>
            <a:off x="2668928" y="3939689"/>
            <a:ext cx="16225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Fresh vs. Old Li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238897" y="4063095"/>
            <a:ext cx="245451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Investigating plasmas for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2668928" y="4247779"/>
            <a:ext cx="17780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Liquid vs. Solid Li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2601002" y="4709168"/>
            <a:ext cx="4445105" cy="4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Anurag Maan, Dennis P. Boyle, Dick Majeski (PPPL)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0FF07-DB32-8FD5-C296-35B5800322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5478121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 dirty="0">
                <a:latin typeface="Avenir"/>
                <a:ea typeface="Avenir"/>
                <a:cs typeface="Avenir"/>
                <a:sym typeface="Avenir"/>
              </a:rPr>
              <a:t>Hot shell operation in 2023</a:t>
            </a:r>
            <a:endParaRPr dirty="0"/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53" name="Google Shape;153;p3"/>
          <p:cNvSpPr txBox="1"/>
          <p:nvPr/>
        </p:nvSpPr>
        <p:spPr>
          <a:xfrm>
            <a:off x="2601002" y="4709168"/>
            <a:ext cx="4445105" cy="4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Anurag Maan, Dennis P. Boyle, Dick Majeski (PPPL)</a:t>
            </a:r>
            <a:endParaRPr/>
          </a:p>
        </p:txBody>
      </p:sp>
      <p:pic>
        <p:nvPicPr>
          <p:cNvPr id="3" name="Picture 2" descr="A picture containing circle, indoor, mirror, reflection&#10;&#10;Description automatically generated">
            <a:extLst>
              <a:ext uri="{FF2B5EF4-FFF2-40B4-BE49-F238E27FC236}">
                <a16:creationId xmlns:a16="http://schemas.microsoft.com/office/drawing/2014/main" id="{B7DEDAF9-B769-3588-7B8F-AA4E6702E8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064" y="936883"/>
            <a:ext cx="4225452" cy="32697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D15DB1-A37B-56C0-6EF5-025EBED3EB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381" y="936882"/>
            <a:ext cx="4225452" cy="3269732"/>
          </a:xfrm>
          <a:prstGeom prst="rect">
            <a:avLst/>
          </a:prstGeom>
        </p:spPr>
      </p:pic>
      <p:sp>
        <p:nvSpPr>
          <p:cNvPr id="5" name="Google Shape;543;p19">
            <a:extLst>
              <a:ext uri="{FF2B5EF4-FFF2-40B4-BE49-F238E27FC236}">
                <a16:creationId xmlns:a16="http://schemas.microsoft.com/office/drawing/2014/main" id="{E081E51E-7A66-A187-C49A-5FD73BD05755}"/>
              </a:ext>
            </a:extLst>
          </p:cNvPr>
          <p:cNvSpPr txBox="1"/>
          <p:nvPr/>
        </p:nvSpPr>
        <p:spPr>
          <a:xfrm>
            <a:off x="147429" y="4179953"/>
            <a:ext cx="149702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Maan</a:t>
            </a:r>
            <a:r>
              <a:rPr lang="en-US" sz="11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IEEE 2020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3F4270-8A25-4203-DBB1-AC2802D65C64}"/>
              </a:ext>
            </a:extLst>
          </p:cNvPr>
          <p:cNvSpPr txBox="1"/>
          <p:nvPr/>
        </p:nvSpPr>
        <p:spPr>
          <a:xfrm>
            <a:off x="3759206" y="936882"/>
            <a:ext cx="748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/>
              <a:t>Solid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66DA4-5CFE-7E7B-03AC-B70302C45C30}"/>
              </a:ext>
            </a:extLst>
          </p:cNvPr>
          <p:cNvSpPr txBox="1"/>
          <p:nvPr/>
        </p:nvSpPr>
        <p:spPr>
          <a:xfrm>
            <a:off x="8127431" y="659883"/>
            <a:ext cx="8771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2023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Liquid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974FAD-CBCB-3970-3548-002400A236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2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/>
          <p:nvPr/>
        </p:nvSpPr>
        <p:spPr>
          <a:xfrm>
            <a:off x="4775200" y="3886628"/>
            <a:ext cx="4601947" cy="879304"/>
          </a:xfrm>
          <a:prstGeom prst="rect">
            <a:avLst/>
          </a:prstGeom>
          <a:solidFill>
            <a:srgbClr val="C7DEE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-62753" y="-77536"/>
            <a:ext cx="4837953" cy="4868611"/>
          </a:xfrm>
          <a:prstGeom prst="rect">
            <a:avLst/>
          </a:prstGeom>
          <a:solidFill>
            <a:srgbClr val="FFF0CC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2" name="Google Shape;162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59" y="792377"/>
            <a:ext cx="1787254" cy="185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0668" y="792378"/>
            <a:ext cx="2061882" cy="154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 descr="A picture containing indoor, cluttered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954" y="2746649"/>
            <a:ext cx="1787254" cy="184652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/>
          <p:nvPr/>
        </p:nvSpPr>
        <p:spPr>
          <a:xfrm>
            <a:off x="557783" y="2746649"/>
            <a:ext cx="864843" cy="864843"/>
          </a:xfrm>
          <a:prstGeom prst="arc">
            <a:avLst>
              <a:gd name="adj1" fmla="val 16200000"/>
              <a:gd name="adj2" fmla="val 14955378"/>
            </a:avLst>
          </a:prstGeom>
          <a:noFill/>
          <a:ln w="76200" cap="flat" cmpd="sng">
            <a:solidFill>
              <a:srgbClr val="42A3AB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09638"/>
                </a:solidFill>
                <a:latin typeface="Arial"/>
                <a:ea typeface="Arial"/>
                <a:cs typeface="Arial"/>
                <a:sym typeface="Arial"/>
              </a:rPr>
              <a:t>Li target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36198" y="3646404"/>
            <a:ext cx="15778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Sample Exposure Probe (SEP)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420" y="4095715"/>
            <a:ext cx="161364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Vacuum suitcase for sample transfer</a:t>
            </a:r>
            <a:endParaRPr/>
          </a:p>
        </p:txBody>
      </p:sp>
      <p:sp>
        <p:nvSpPr>
          <p:cNvPr id="168" name="Google Shape;168;p4"/>
          <p:cNvSpPr txBox="1"/>
          <p:nvPr/>
        </p:nvSpPr>
        <p:spPr>
          <a:xfrm>
            <a:off x="2140208" y="712653"/>
            <a:ext cx="732060" cy="3385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LTX-β</a:t>
            </a: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2492330" y="2331627"/>
            <a:ext cx="1787253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Surface Science and Technology Laboratory</a:t>
            </a:r>
            <a:endParaRPr/>
          </a:p>
        </p:txBody>
      </p:sp>
      <p:sp>
        <p:nvSpPr>
          <p:cNvPr id="170" name="Google Shape;170;p4"/>
          <p:cNvSpPr txBox="1"/>
          <p:nvPr/>
        </p:nvSpPr>
        <p:spPr>
          <a:xfrm>
            <a:off x="5574425" y="708944"/>
            <a:ext cx="1569660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Bruce E. Koel lab</a:t>
            </a:r>
            <a:endParaRPr/>
          </a:p>
        </p:txBody>
      </p:sp>
      <p:pic>
        <p:nvPicPr>
          <p:cNvPr id="171" name="Google Shape;171;p4" descr="A picture containing drawing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954" y="-53917"/>
            <a:ext cx="2189587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 descr="Text&#10;&#10;Description automatically generated with medium confidence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4175" y="68864"/>
            <a:ext cx="1681974" cy="62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 descr="A picture containing text, microscope, indoor, worktable&#10;&#10;Description automatically generate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5291" y="2909144"/>
            <a:ext cx="3028375" cy="87408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"/>
          <p:cNvSpPr txBox="1"/>
          <p:nvPr/>
        </p:nvSpPr>
        <p:spPr>
          <a:xfrm>
            <a:off x="7820404" y="2755255"/>
            <a:ext cx="1143262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IAC</a:t>
            </a:r>
            <a:r>
              <a:rPr lang="en-US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&amp;</a:t>
            </a: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PRISM</a:t>
            </a:r>
            <a:endParaRPr/>
          </a:p>
        </p:txBody>
      </p:sp>
      <p:sp>
        <p:nvSpPr>
          <p:cNvPr id="175" name="Google Shape;175;p4"/>
          <p:cNvSpPr txBox="1"/>
          <p:nvPr/>
        </p:nvSpPr>
        <p:spPr>
          <a:xfrm>
            <a:off x="2268072" y="1148693"/>
            <a:ext cx="25898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Plasma performance affected by wall conditions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 evaporation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retention using TPD</a:t>
            </a:r>
            <a:endParaRPr/>
          </a:p>
        </p:txBody>
      </p:sp>
      <p:sp>
        <p:nvSpPr>
          <p:cNvPr id="176" name="Google Shape;176;p4"/>
          <p:cNvSpPr txBox="1"/>
          <p:nvPr/>
        </p:nvSpPr>
        <p:spPr>
          <a:xfrm>
            <a:off x="3374366" y="2876110"/>
            <a:ext cx="143661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XPS analysis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SIMS analysis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Sputtering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Retention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Emissivity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 deposition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Impurity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 imaging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4848907" y="1114207"/>
            <a:ext cx="213124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HR-XPS analysis for detailed chemical state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Controlled experiment under ultra-high vacuum (10</a:t>
            </a:r>
            <a:r>
              <a:rPr lang="en-US" sz="1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-10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Torr)</a:t>
            </a:r>
            <a:endParaRPr/>
          </a:p>
        </p:txBody>
      </p:sp>
      <p:sp>
        <p:nvSpPr>
          <p:cNvPr id="178" name="Google Shape;178;p4"/>
          <p:cNvSpPr/>
          <p:nvPr/>
        </p:nvSpPr>
        <p:spPr>
          <a:xfrm>
            <a:off x="4878172" y="3264403"/>
            <a:ext cx="945263" cy="18926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4657791" y="3022430"/>
            <a:ext cx="13986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509638"/>
                </a:solidFill>
                <a:latin typeface="Arial"/>
                <a:ea typeface="Arial"/>
                <a:cs typeface="Arial"/>
                <a:sym typeface="Arial"/>
              </a:rPr>
              <a:t>Li target</a:t>
            </a:r>
            <a:endParaRPr/>
          </a:p>
        </p:txBody>
      </p:sp>
      <p:sp>
        <p:nvSpPr>
          <p:cNvPr id="180" name="Google Shape;180;p4"/>
          <p:cNvSpPr txBox="1"/>
          <p:nvPr/>
        </p:nvSpPr>
        <p:spPr>
          <a:xfrm>
            <a:off x="5082514" y="2416628"/>
            <a:ext cx="3237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Post-mortem surface analysis 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preparations</a:t>
            </a:r>
            <a:endParaRPr/>
          </a:p>
        </p:txBody>
      </p:sp>
      <p:sp>
        <p:nvSpPr>
          <p:cNvPr id="181" name="Google Shape;181;p4"/>
          <p:cNvSpPr txBox="1"/>
          <p:nvPr/>
        </p:nvSpPr>
        <p:spPr>
          <a:xfrm>
            <a:off x="4892461" y="4078625"/>
            <a:ext cx="1337226" cy="523220"/>
          </a:xfrm>
          <a:prstGeom prst="rect">
            <a:avLst/>
          </a:prstGeom>
          <a:solidFill>
            <a:srgbClr val="35642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Predrag Krstic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(TheoretiK)</a:t>
            </a:r>
            <a:endParaRPr/>
          </a:p>
        </p:txBody>
      </p:sp>
      <p:sp>
        <p:nvSpPr>
          <p:cNvPr id="182" name="Google Shape;182;p4"/>
          <p:cNvSpPr txBox="1"/>
          <p:nvPr/>
        </p:nvSpPr>
        <p:spPr>
          <a:xfrm>
            <a:off x="6229687" y="4064670"/>
            <a:ext cx="3237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Molecular-Dynamics calculations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Sputtering and Retention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905F25-06A2-603C-4DF9-974C27EBDC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5" descr="A picture containing text, microscope, indoor, worktab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183" y="238190"/>
            <a:ext cx="8219634" cy="23724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5"/>
          <p:cNvCxnSpPr/>
          <p:nvPr/>
        </p:nvCxnSpPr>
        <p:spPr>
          <a:xfrm>
            <a:off x="462183" y="2600877"/>
            <a:ext cx="5473108" cy="1182354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" name="Google Shape;191;p5"/>
          <p:cNvSpPr txBox="1"/>
          <p:nvPr/>
        </p:nvSpPr>
        <p:spPr>
          <a:xfrm>
            <a:off x="5167612" y="188314"/>
            <a:ext cx="3531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★</a:t>
            </a:r>
            <a:endParaRPr/>
          </a:p>
        </p:txBody>
      </p:sp>
      <p:sp>
        <p:nvSpPr>
          <p:cNvPr id="192" name="Google Shape;192;p5"/>
          <p:cNvSpPr txBox="1"/>
          <p:nvPr/>
        </p:nvSpPr>
        <p:spPr>
          <a:xfrm>
            <a:off x="6251038" y="188314"/>
            <a:ext cx="3531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★</a:t>
            </a:r>
            <a:endParaRPr/>
          </a:p>
        </p:txBody>
      </p:sp>
      <p:sp>
        <p:nvSpPr>
          <p:cNvPr id="193" name="Google Shape;193;p5"/>
          <p:cNvSpPr txBox="1"/>
          <p:nvPr/>
        </p:nvSpPr>
        <p:spPr>
          <a:xfrm>
            <a:off x="5007683" y="1085862"/>
            <a:ext cx="3531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★</a:t>
            </a:r>
            <a:endParaRPr/>
          </a:p>
        </p:txBody>
      </p:sp>
      <p:sp>
        <p:nvSpPr>
          <p:cNvPr id="194" name="Google Shape;194;p5"/>
          <p:cNvSpPr txBox="1"/>
          <p:nvPr/>
        </p:nvSpPr>
        <p:spPr>
          <a:xfrm>
            <a:off x="6541518" y="1085862"/>
            <a:ext cx="3531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★</a:t>
            </a:r>
            <a:endParaRPr/>
          </a:p>
        </p:txBody>
      </p:sp>
      <p:sp>
        <p:nvSpPr>
          <p:cNvPr id="195" name="Google Shape;195;p5"/>
          <p:cNvSpPr txBox="1"/>
          <p:nvPr/>
        </p:nvSpPr>
        <p:spPr>
          <a:xfrm>
            <a:off x="4116233" y="1967018"/>
            <a:ext cx="3531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★</a:t>
            </a:r>
            <a:endParaRPr/>
          </a:p>
        </p:txBody>
      </p:sp>
      <p:sp>
        <p:nvSpPr>
          <p:cNvPr id="196" name="Google Shape;196;p5"/>
          <p:cNvSpPr txBox="1"/>
          <p:nvPr/>
        </p:nvSpPr>
        <p:spPr>
          <a:xfrm>
            <a:off x="5799953" y="1911292"/>
            <a:ext cx="3531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★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7435112" y="1085862"/>
            <a:ext cx="3531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★</a:t>
            </a:r>
            <a:endParaRPr/>
          </a:p>
        </p:txBody>
      </p:sp>
      <p:pic>
        <p:nvPicPr>
          <p:cNvPr id="198" name="Google Shape;198;p5" descr="A picture containing text, microscope, indoor, worktable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5291" y="2909144"/>
            <a:ext cx="3028375" cy="87408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"/>
          <p:cNvSpPr txBox="1"/>
          <p:nvPr/>
        </p:nvSpPr>
        <p:spPr>
          <a:xfrm>
            <a:off x="7820404" y="2755255"/>
            <a:ext cx="1143262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IAC</a:t>
            </a:r>
            <a:r>
              <a:rPr lang="en-US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&amp;</a:t>
            </a: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PRISM</a:t>
            </a:r>
            <a:endParaRPr/>
          </a:p>
        </p:txBody>
      </p:sp>
      <p:cxnSp>
        <p:nvCxnSpPr>
          <p:cNvPr id="200" name="Google Shape;200;p5"/>
          <p:cNvCxnSpPr/>
          <p:nvPr/>
        </p:nvCxnSpPr>
        <p:spPr>
          <a:xfrm>
            <a:off x="8681817" y="2610642"/>
            <a:ext cx="281849" cy="1172589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520AB-9D36-4733-074D-65FCA799E7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/>
          <p:nvPr/>
        </p:nvSpPr>
        <p:spPr>
          <a:xfrm>
            <a:off x="-62753" y="-77536"/>
            <a:ext cx="4837953" cy="4868611"/>
          </a:xfrm>
          <a:prstGeom prst="rect">
            <a:avLst/>
          </a:prstGeom>
          <a:solidFill>
            <a:srgbClr val="FFF0CC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8" name="Google Shape;208;p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59" y="792377"/>
            <a:ext cx="1787254" cy="185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0668" y="792378"/>
            <a:ext cx="2061882" cy="154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A picture containing indoor, cluttered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954" y="2746649"/>
            <a:ext cx="1787254" cy="184652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6"/>
          <p:cNvSpPr/>
          <p:nvPr/>
        </p:nvSpPr>
        <p:spPr>
          <a:xfrm>
            <a:off x="557783" y="2746649"/>
            <a:ext cx="864843" cy="864843"/>
          </a:xfrm>
          <a:prstGeom prst="arc">
            <a:avLst>
              <a:gd name="adj1" fmla="val 16200000"/>
              <a:gd name="adj2" fmla="val 14955378"/>
            </a:avLst>
          </a:prstGeom>
          <a:noFill/>
          <a:ln w="76200" cap="flat" cmpd="sng">
            <a:solidFill>
              <a:srgbClr val="42A3AB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09638"/>
                </a:solidFill>
                <a:latin typeface="Arial"/>
                <a:ea typeface="Arial"/>
                <a:cs typeface="Arial"/>
                <a:sym typeface="Arial"/>
              </a:rPr>
              <a:t>Li target</a:t>
            </a:r>
            <a:endParaRPr/>
          </a:p>
        </p:txBody>
      </p:sp>
      <p:sp>
        <p:nvSpPr>
          <p:cNvPr id="212" name="Google Shape;212;p6"/>
          <p:cNvSpPr txBox="1"/>
          <p:nvPr/>
        </p:nvSpPr>
        <p:spPr>
          <a:xfrm>
            <a:off x="36198" y="3646404"/>
            <a:ext cx="15778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Sample Exposure Probe (SEP)</a:t>
            </a:r>
            <a:endParaRPr/>
          </a:p>
        </p:txBody>
      </p:sp>
      <p:sp>
        <p:nvSpPr>
          <p:cNvPr id="213" name="Google Shape;213;p6"/>
          <p:cNvSpPr txBox="1"/>
          <p:nvPr/>
        </p:nvSpPr>
        <p:spPr>
          <a:xfrm>
            <a:off x="420" y="4095715"/>
            <a:ext cx="161364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Vacuum suitcase for sample transfer</a:t>
            </a:r>
            <a:endParaRPr/>
          </a:p>
        </p:txBody>
      </p:sp>
      <p:sp>
        <p:nvSpPr>
          <p:cNvPr id="214" name="Google Shape;214;p6"/>
          <p:cNvSpPr txBox="1"/>
          <p:nvPr/>
        </p:nvSpPr>
        <p:spPr>
          <a:xfrm>
            <a:off x="2140208" y="712653"/>
            <a:ext cx="732060" cy="3385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LTX-β</a:t>
            </a: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5" name="Google Shape;215;p6"/>
          <p:cNvSpPr txBox="1"/>
          <p:nvPr/>
        </p:nvSpPr>
        <p:spPr>
          <a:xfrm>
            <a:off x="2492330" y="2331627"/>
            <a:ext cx="1787253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Surface Science and Technology Laboratory</a:t>
            </a:r>
            <a:endParaRPr/>
          </a:p>
        </p:txBody>
      </p:sp>
      <p:sp>
        <p:nvSpPr>
          <p:cNvPr id="216" name="Google Shape;216;p6"/>
          <p:cNvSpPr txBox="1"/>
          <p:nvPr/>
        </p:nvSpPr>
        <p:spPr>
          <a:xfrm>
            <a:off x="5574425" y="708944"/>
            <a:ext cx="1569660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Bruce E. Koel lab</a:t>
            </a:r>
            <a:endParaRPr/>
          </a:p>
        </p:txBody>
      </p:sp>
      <p:pic>
        <p:nvPicPr>
          <p:cNvPr id="217" name="Google Shape;217;p6" descr="A picture containing drawing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954" y="-53917"/>
            <a:ext cx="2189587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6" descr="Text&#10;&#10;Description automatically generated with medium confidence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4175" y="68864"/>
            <a:ext cx="1681974" cy="62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6" descr="A picture containing text, microscope, indoor, worktable&#10;&#10;Description automatically generate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5291" y="2909144"/>
            <a:ext cx="3028375" cy="87408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6"/>
          <p:cNvSpPr txBox="1"/>
          <p:nvPr/>
        </p:nvSpPr>
        <p:spPr>
          <a:xfrm>
            <a:off x="7820404" y="2755255"/>
            <a:ext cx="1143262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IAC</a:t>
            </a:r>
            <a:r>
              <a:rPr lang="en-US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&amp;</a:t>
            </a: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PRISM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2268072" y="1148693"/>
            <a:ext cx="25898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Plasma performance affected by wall conditions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 evaporation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retention using TPD</a:t>
            </a:r>
            <a:endParaRPr/>
          </a:p>
        </p:txBody>
      </p:sp>
      <p:sp>
        <p:nvSpPr>
          <p:cNvPr id="222" name="Google Shape;222;p6"/>
          <p:cNvSpPr txBox="1"/>
          <p:nvPr/>
        </p:nvSpPr>
        <p:spPr>
          <a:xfrm>
            <a:off x="3374366" y="2876110"/>
            <a:ext cx="143661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XPS analysis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SIMS analysis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Sputtering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Retention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Emissivity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 deposition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Impurity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 imaging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4848907" y="1114207"/>
            <a:ext cx="213124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HR-XPS analysis for detailed chemical state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Controlled experiment under ultra-high vacuum (10</a:t>
            </a:r>
            <a:r>
              <a:rPr lang="en-US" sz="1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-10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Torr)</a:t>
            </a:r>
            <a:endParaRPr/>
          </a:p>
        </p:txBody>
      </p:sp>
      <p:sp>
        <p:nvSpPr>
          <p:cNvPr id="224" name="Google Shape;224;p6"/>
          <p:cNvSpPr/>
          <p:nvPr/>
        </p:nvSpPr>
        <p:spPr>
          <a:xfrm>
            <a:off x="4878172" y="3264403"/>
            <a:ext cx="945263" cy="18926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4657791" y="3022430"/>
            <a:ext cx="13986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509638"/>
                </a:solidFill>
                <a:latin typeface="Arial"/>
                <a:ea typeface="Arial"/>
                <a:cs typeface="Arial"/>
                <a:sym typeface="Arial"/>
              </a:rPr>
              <a:t>Li target</a:t>
            </a:r>
            <a:endParaRPr/>
          </a:p>
        </p:txBody>
      </p:sp>
      <p:sp>
        <p:nvSpPr>
          <p:cNvPr id="226" name="Google Shape;226;p6"/>
          <p:cNvSpPr txBox="1"/>
          <p:nvPr/>
        </p:nvSpPr>
        <p:spPr>
          <a:xfrm>
            <a:off x="5082514" y="2416628"/>
            <a:ext cx="3237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Post-mortem surface analysis 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preparations</a:t>
            </a:r>
            <a:endParaRPr/>
          </a:p>
        </p:txBody>
      </p:sp>
      <p:sp>
        <p:nvSpPr>
          <p:cNvPr id="227" name="Google Shape;227;p6"/>
          <p:cNvSpPr txBox="1"/>
          <p:nvPr/>
        </p:nvSpPr>
        <p:spPr>
          <a:xfrm>
            <a:off x="4892461" y="4078625"/>
            <a:ext cx="1337226" cy="523220"/>
          </a:xfrm>
          <a:prstGeom prst="rect">
            <a:avLst/>
          </a:prstGeom>
          <a:solidFill>
            <a:srgbClr val="35642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Predrag Krstic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(TheoretiK)</a:t>
            </a:r>
            <a:endParaRPr/>
          </a:p>
        </p:txBody>
      </p:sp>
      <p:sp>
        <p:nvSpPr>
          <p:cNvPr id="228" name="Google Shape;228;p6"/>
          <p:cNvSpPr txBox="1"/>
          <p:nvPr/>
        </p:nvSpPr>
        <p:spPr>
          <a:xfrm>
            <a:off x="6229687" y="4064670"/>
            <a:ext cx="3237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Molecular-Dynamics calculations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Sputtering and Retention</a:t>
            </a:r>
            <a:endParaRPr/>
          </a:p>
        </p:txBody>
      </p:sp>
      <p:sp>
        <p:nvSpPr>
          <p:cNvPr id="229" name="Google Shape;229;p6"/>
          <p:cNvSpPr/>
          <p:nvPr/>
        </p:nvSpPr>
        <p:spPr>
          <a:xfrm>
            <a:off x="4798917" y="-53282"/>
            <a:ext cx="4601947" cy="4819849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14BB42-7FE5-25F7-F805-2CE076DEE9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 txBox="1">
            <a:spLocks noGrp="1"/>
          </p:cNvSpPr>
          <p:nvPr>
            <p:ph type="title"/>
          </p:nvPr>
        </p:nvSpPr>
        <p:spPr>
          <a:xfrm>
            <a:off x="190501" y="0"/>
            <a:ext cx="5258321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Sample Exposure Probe (SEP) enables </a:t>
            </a:r>
            <a:r>
              <a:rPr lang="en-US" i="1">
                <a:latin typeface="Avenir"/>
                <a:ea typeface="Avenir"/>
                <a:cs typeface="Avenir"/>
                <a:sym typeface="Avenir"/>
              </a:rPr>
              <a:t>in-vacuo</a:t>
            </a:r>
            <a:r>
              <a:rPr lang="en-US">
                <a:latin typeface="Avenir"/>
                <a:ea typeface="Avenir"/>
                <a:cs typeface="Avenir"/>
                <a:sym typeface="Avenir"/>
              </a:rPr>
              <a:t> sample transfer</a:t>
            </a:r>
            <a:endParaRPr/>
          </a:p>
        </p:txBody>
      </p:sp>
      <p:pic>
        <p:nvPicPr>
          <p:cNvPr id="286" name="Google Shape;286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416" y="997649"/>
            <a:ext cx="3245080" cy="181107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0"/>
          <p:cNvSpPr txBox="1"/>
          <p:nvPr/>
        </p:nvSpPr>
        <p:spPr>
          <a:xfrm>
            <a:off x="971126" y="2566334"/>
            <a:ext cx="17796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Maan, PhD thesis 2019</a:t>
            </a:r>
            <a:endParaRPr/>
          </a:p>
        </p:txBody>
      </p:sp>
      <p:sp>
        <p:nvSpPr>
          <p:cNvPr id="288" name="Google Shape;288;p10"/>
          <p:cNvSpPr txBox="1"/>
          <p:nvPr/>
        </p:nvSpPr>
        <p:spPr>
          <a:xfrm>
            <a:off x="3179970" y="997012"/>
            <a:ext cx="211333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Sample Exposure Probe (SEP)</a:t>
            </a:r>
            <a:endParaRPr/>
          </a:p>
        </p:txBody>
      </p:sp>
      <p:pic>
        <p:nvPicPr>
          <p:cNvPr id="289" name="Google Shape;289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90" name="Google Shape;290;p10"/>
          <p:cNvSpPr txBox="1"/>
          <p:nvPr/>
        </p:nvSpPr>
        <p:spPr>
          <a:xfrm>
            <a:off x="4336697" y="1128188"/>
            <a:ext cx="17969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Maan RSI 2020</a:t>
            </a:r>
            <a:endParaRPr/>
          </a:p>
        </p:txBody>
      </p:sp>
      <p:pic>
        <p:nvPicPr>
          <p:cNvPr id="291" name="Google Shape;29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1505677"/>
            <a:ext cx="4084038" cy="260610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0"/>
          <p:cNvSpPr txBox="1"/>
          <p:nvPr/>
        </p:nvSpPr>
        <p:spPr>
          <a:xfrm>
            <a:off x="252775" y="3376000"/>
            <a:ext cx="6024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Transfers sample at </a:t>
            </a:r>
            <a:r>
              <a:rPr lang="en-US" sz="18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</a:t>
            </a:r>
            <a:r>
              <a:rPr lang="en-US" sz="1800" baseline="-25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0</a:t>
            </a: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~ 10</a:t>
            </a:r>
            <a:r>
              <a:rPr lang="en-US" sz="1800" baseline="30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-9</a:t>
            </a: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Torr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Heating capability up to 900 K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[New!] Temperature Programmed Desorption (TPD) </a:t>
            </a:r>
            <a:r>
              <a:rPr lang="en-US" sz="180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for surface composition and H retention analysis</a:t>
            </a:r>
            <a:endParaRPr/>
          </a:p>
        </p:txBody>
      </p:sp>
      <p:cxnSp>
        <p:nvCxnSpPr>
          <p:cNvPr id="293" name="Google Shape;293;p10"/>
          <p:cNvCxnSpPr/>
          <p:nvPr/>
        </p:nvCxnSpPr>
        <p:spPr>
          <a:xfrm rot="10800000" flipH="1">
            <a:off x="5305333" y="2320029"/>
            <a:ext cx="386954" cy="228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94" name="Google Shape;294;p10"/>
          <p:cNvSpPr txBox="1"/>
          <p:nvPr/>
        </p:nvSpPr>
        <p:spPr>
          <a:xfrm>
            <a:off x="3937050" y="2151969"/>
            <a:ext cx="126989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1” Diameter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Sample Head</a:t>
            </a:r>
            <a:endParaRPr/>
          </a:p>
        </p:txBody>
      </p:sp>
      <p:cxnSp>
        <p:nvCxnSpPr>
          <p:cNvPr id="295" name="Google Shape;295;p10"/>
          <p:cNvCxnSpPr/>
          <p:nvPr/>
        </p:nvCxnSpPr>
        <p:spPr>
          <a:xfrm>
            <a:off x="5101389" y="2630906"/>
            <a:ext cx="125758" cy="77938"/>
          </a:xfrm>
          <a:prstGeom prst="straightConnector1">
            <a:avLst/>
          </a:prstGeom>
          <a:noFill/>
          <a:ln w="12700" cap="flat" cmpd="sng">
            <a:solidFill>
              <a:srgbClr val="42A3A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6" name="Google Shape;296;p10"/>
          <p:cNvSpPr txBox="1"/>
          <p:nvPr/>
        </p:nvSpPr>
        <p:spPr>
          <a:xfrm>
            <a:off x="4646026" y="2899003"/>
            <a:ext cx="1162241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Turbo Pump</a:t>
            </a:r>
            <a:endParaRPr/>
          </a:p>
        </p:txBody>
      </p:sp>
      <p:cxnSp>
        <p:nvCxnSpPr>
          <p:cNvPr id="297" name="Google Shape;297;p10"/>
          <p:cNvCxnSpPr/>
          <p:nvPr/>
        </p:nvCxnSpPr>
        <p:spPr>
          <a:xfrm rot="10800000" flipH="1">
            <a:off x="5743376" y="2817455"/>
            <a:ext cx="241344" cy="217031"/>
          </a:xfrm>
          <a:prstGeom prst="straightConnector1">
            <a:avLst/>
          </a:prstGeom>
          <a:noFill/>
          <a:ln w="28575" cap="flat" cmpd="sng">
            <a:solidFill>
              <a:srgbClr val="42A3A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8" name="Google Shape;298;p10"/>
          <p:cNvSpPr txBox="1"/>
          <p:nvPr/>
        </p:nvSpPr>
        <p:spPr>
          <a:xfrm>
            <a:off x="4601952" y="1711840"/>
            <a:ext cx="1057790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Gate Valve</a:t>
            </a:r>
            <a:endParaRPr/>
          </a:p>
        </p:txBody>
      </p:sp>
      <p:cxnSp>
        <p:nvCxnSpPr>
          <p:cNvPr id="299" name="Google Shape;299;p10"/>
          <p:cNvCxnSpPr/>
          <p:nvPr/>
        </p:nvCxnSpPr>
        <p:spPr>
          <a:xfrm>
            <a:off x="5571339" y="1972652"/>
            <a:ext cx="172037" cy="200720"/>
          </a:xfrm>
          <a:prstGeom prst="straightConnector1">
            <a:avLst/>
          </a:prstGeom>
          <a:noFill/>
          <a:ln w="12700" cap="flat" cmpd="sng">
            <a:solidFill>
              <a:srgbClr val="42A3AB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00" name="Google Shape;300;p1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6422" y="450593"/>
            <a:ext cx="1165197" cy="99316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0"/>
          <p:cNvSpPr txBox="1"/>
          <p:nvPr/>
        </p:nvSpPr>
        <p:spPr>
          <a:xfrm>
            <a:off x="5657357" y="61999"/>
            <a:ext cx="12725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 Sample Head</a:t>
            </a:r>
            <a:endParaRPr/>
          </a:p>
        </p:txBody>
      </p:sp>
      <p:sp>
        <p:nvSpPr>
          <p:cNvPr id="302" name="Google Shape;302;p10"/>
          <p:cNvSpPr txBox="1"/>
          <p:nvPr/>
        </p:nvSpPr>
        <p:spPr>
          <a:xfrm>
            <a:off x="189874" y="2513943"/>
            <a:ext cx="732060" cy="3385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LTX-β</a:t>
            </a: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3" name="Google Shape;303;p10"/>
          <p:cNvSpPr txBox="1"/>
          <p:nvPr/>
        </p:nvSpPr>
        <p:spPr>
          <a:xfrm>
            <a:off x="2483264" y="4723068"/>
            <a:ext cx="5072941" cy="4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Evan T. Ostrowski (Princeton U.) and Anurag Maan (PPPL)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2CA88-0230-EF60-054C-444060E2C8F3}"/>
              </a:ext>
            </a:extLst>
          </p:cNvPr>
          <p:cNvSpPr txBox="1"/>
          <p:nvPr/>
        </p:nvSpPr>
        <p:spPr>
          <a:xfrm>
            <a:off x="6635211" y="579916"/>
            <a:ext cx="2403222" cy="738664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[Ongoing]</a:t>
            </a:r>
          </a:p>
          <a:p>
            <a:r>
              <a:rPr lang="en-US" dirty="0">
                <a:solidFill>
                  <a:schemeClr val="bg1"/>
                </a:solidFill>
              </a:rPr>
              <a:t>Sara Sawford (SULI 2023)</a:t>
            </a:r>
          </a:p>
          <a:p>
            <a:r>
              <a:rPr lang="en-US" dirty="0">
                <a:solidFill>
                  <a:schemeClr val="bg1"/>
                </a:solidFill>
              </a:rPr>
              <a:t>Powder sample manipulator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5C9473-2732-5C16-16CB-8F8875F719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Custom 7">
      <a:dk1>
        <a:srgbClr val="000000"/>
      </a:dk1>
      <a:lt1>
        <a:srgbClr val="FFFFFF"/>
      </a:lt1>
      <a:dk2>
        <a:srgbClr val="445256"/>
      </a:dk2>
      <a:lt2>
        <a:srgbClr val="D5EDF4"/>
      </a:lt2>
      <a:accent1>
        <a:srgbClr val="47A5AE"/>
      </a:accent1>
      <a:accent2>
        <a:srgbClr val="244A58"/>
      </a:accent2>
      <a:accent3>
        <a:srgbClr val="F58025"/>
      </a:accent3>
      <a:accent4>
        <a:srgbClr val="FFB400"/>
      </a:accent4>
      <a:accent5>
        <a:srgbClr val="AE2659"/>
      </a:accent5>
      <a:accent6>
        <a:srgbClr val="70BF54"/>
      </a:accent6>
      <a:hlink>
        <a:srgbClr val="2C89C5"/>
      </a:hlink>
      <a:folHlink>
        <a:srgbClr val="2B7F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2210</Words>
  <Application>Microsoft Macintosh PowerPoint</Application>
  <PresentationFormat>On-screen Show (16:9)</PresentationFormat>
  <Paragraphs>565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Roboto</vt:lpstr>
      <vt:lpstr>Avenir</vt:lpstr>
      <vt:lpstr>Arial</vt:lpstr>
      <vt:lpstr>Times New Roman</vt:lpstr>
      <vt:lpstr>Georgia</vt:lpstr>
      <vt:lpstr>Century Gothic</vt:lpstr>
      <vt:lpstr>Calibri</vt:lpstr>
      <vt:lpstr>1_Default Theme</vt:lpstr>
      <vt:lpstr>Recent progress on investigations into  plasma-lithium surface interactions in LTX-β (ISLA-7 Encore)</vt:lpstr>
      <vt:lpstr> </vt:lpstr>
      <vt:lpstr>Lithium as plasma-facing material (PFM)</vt:lpstr>
      <vt:lpstr>Lithium as plasma-facing material (PFM)</vt:lpstr>
      <vt:lpstr>Hot shell operation in 2023</vt:lpstr>
      <vt:lpstr>PowerPoint Presentation</vt:lpstr>
      <vt:lpstr>PowerPoint Presentation</vt:lpstr>
      <vt:lpstr>PowerPoint Presentation</vt:lpstr>
      <vt:lpstr>Sample Exposure Probe (SEP) enables in-vacuo sample transfer</vt:lpstr>
      <vt:lpstr>Sample Exposure Probe facilities to investigate experimental Li studies</vt:lpstr>
      <vt:lpstr>X-ray Photon Spectroscopy (XPS) revealed surface composition of the LTX-β Li surface</vt:lpstr>
      <vt:lpstr>Temperature Programmed Desorption (TPD) for H retention analysis</vt:lpstr>
      <vt:lpstr>Investigations on Incident Ion Angle, Sheath and Roughness Effects for better PMI understanding</vt:lpstr>
      <vt:lpstr>PowerPoint Presentation</vt:lpstr>
      <vt:lpstr>Sample exposure probe facilities to boost the speed of experimental Li studies</vt:lpstr>
      <vt:lpstr>New chamber for plasma exposures, surface analysis, and Li target preparation</vt:lpstr>
      <vt:lpstr>In-vacuo thick Li film deposition for plasma exposure studies</vt:lpstr>
      <vt:lpstr>Experimental Measurement of Li+ Sputtering Yields</vt:lpstr>
      <vt:lpstr>O ions ejected as negative ions</vt:lpstr>
      <vt:lpstr>H- ion ejection was observed</vt:lpstr>
      <vt:lpstr>Retarding Field Energy Analysis of Ejected Ions</vt:lpstr>
      <vt:lpstr>Retarding Field Energy Analysis of Ejected Ions</vt:lpstr>
      <vt:lpstr>Emissivity determination for accurate wall temperature measurements</vt:lpstr>
      <vt:lpstr>PowerPoint Presentation</vt:lpstr>
      <vt:lpstr>Detailed understanding of chemical states and evolutions of lithium surface</vt:lpstr>
      <vt:lpstr>Molecular-Dynamics Calculation Revealed Several PMI parameters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on investigations into  plasma-lithium surface interactions in LTX-β</dc:title>
  <dc:creator>Microsoft Office User</dc:creator>
  <cp:lastModifiedBy>Shota Abe</cp:lastModifiedBy>
  <cp:revision>18</cp:revision>
  <dcterms:created xsi:type="dcterms:W3CDTF">2020-06-11T16:38:14Z</dcterms:created>
  <dcterms:modified xsi:type="dcterms:W3CDTF">2023-06-26T14:06:24Z</dcterms:modified>
</cp:coreProperties>
</file>