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96" r:id="rId3"/>
    <p:sldId id="422" r:id="rId4"/>
    <p:sldId id="423" r:id="rId5"/>
    <p:sldId id="424" r:id="rId6"/>
    <p:sldId id="426" r:id="rId7"/>
    <p:sldId id="428" r:id="rId8"/>
    <p:sldId id="437" r:id="rId9"/>
    <p:sldId id="259" r:id="rId10"/>
    <p:sldId id="340" r:id="rId11"/>
    <p:sldId id="286" r:id="rId12"/>
    <p:sldId id="308" r:id="rId13"/>
    <p:sldId id="341" r:id="rId14"/>
    <p:sldId id="264" r:id="rId15"/>
    <p:sldId id="432" r:id="rId16"/>
    <p:sldId id="431" r:id="rId17"/>
    <p:sldId id="433" r:id="rId18"/>
    <p:sldId id="434" r:id="rId19"/>
    <p:sldId id="327" r:id="rId20"/>
    <p:sldId id="438" r:id="rId21"/>
    <p:sldId id="427" r:id="rId22"/>
    <p:sldId id="399" r:id="rId23"/>
    <p:sldId id="400" r:id="rId24"/>
    <p:sldId id="361" r:id="rId25"/>
    <p:sldId id="420" r:id="rId26"/>
    <p:sldId id="435" r:id="rId27"/>
    <p:sldId id="436" r:id="rId28"/>
    <p:sldId id="405" r:id="rId29"/>
    <p:sldId id="386" r:id="rId30"/>
    <p:sldId id="409" r:id="rId31"/>
    <p:sldId id="410" r:id="rId32"/>
    <p:sldId id="414" r:id="rId33"/>
    <p:sldId id="392" r:id="rId34"/>
    <p:sldId id="285" r:id="rId35"/>
    <p:sldId id="304" r:id="rId36"/>
    <p:sldId id="306" r:id="rId37"/>
    <p:sldId id="305" r:id="rId38"/>
    <p:sldId id="291" r:id="rId39"/>
    <p:sldId id="342" r:id="rId40"/>
    <p:sldId id="430" r:id="rId41"/>
    <p:sldId id="319" r:id="rId42"/>
    <p:sldId id="292" r:id="rId43"/>
    <p:sldId id="302" r:id="rId44"/>
    <p:sldId id="321" r:id="rId45"/>
    <p:sldId id="322" r:id="rId46"/>
    <p:sldId id="316" r:id="rId47"/>
    <p:sldId id="439" r:id="rId48"/>
    <p:sldId id="411" r:id="rId49"/>
    <p:sldId id="412" r:id="rId50"/>
    <p:sldId id="413" r:id="rId51"/>
    <p:sldId id="397" r:id="rId52"/>
    <p:sldId id="394" r:id="rId53"/>
    <p:sldId id="393" r:id="rId54"/>
  </p:sldIdLst>
  <p:sldSz cx="12192000" cy="6858000"/>
  <p:notesSz cx="9874250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xMRM7TotYlW6cCyUEEIMZRbVu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F0"/>
    <a:srgbClr val="C8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86420"/>
  </p:normalViewPr>
  <p:slideViewPr>
    <p:cSldViewPr snapToGrid="0">
      <p:cViewPr varScale="1">
        <p:scale>
          <a:sx n="109" d="100"/>
          <a:sy n="109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4279136" cy="34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92908" y="1"/>
            <a:ext cx="4279136" cy="34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p1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51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12ce4b9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612ce4b984_0_1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중요도에 대한 기술 줄이자 </a:t>
            </a:r>
            <a:r>
              <a:rPr lang="en-US" altLang="ko-KR" dirty="0"/>
              <a:t>/</a:t>
            </a:r>
            <a:r>
              <a:rPr lang="ko-KR" altLang="en-US" dirty="0"/>
              <a:t> </a:t>
            </a:r>
            <a:r>
              <a:rPr lang="en-US" altLang="ko-KR" dirty="0"/>
              <a:t>ML DL </a:t>
            </a:r>
            <a:r>
              <a:rPr lang="ko-KR" altLang="en-US" dirty="0"/>
              <a:t>언급 줄이자</a:t>
            </a:r>
            <a:endParaRPr dirty="0"/>
          </a:p>
        </p:txBody>
      </p:sp>
      <p:sp>
        <p:nvSpPr>
          <p:cNvPr id="78" name="Google Shape;78;g1612ce4b984_0_1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911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12ce4b9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612ce4b984_0_1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IVIS : In-vessel visible inspection system</a:t>
            </a:r>
            <a:endParaRPr dirty="0"/>
          </a:p>
        </p:txBody>
      </p:sp>
      <p:sp>
        <p:nvSpPr>
          <p:cNvPr id="78" name="Google Shape;78;g1612ce4b984_0_1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26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12ce4b9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612ce4b984_0_1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IVIS : In-vessel visible inspection system</a:t>
            </a:r>
            <a:endParaRPr dirty="0"/>
          </a:p>
        </p:txBody>
      </p:sp>
      <p:sp>
        <p:nvSpPr>
          <p:cNvPr id="78" name="Google Shape;78;g1612ce4b984_0_1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856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ed2b449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15ed2b44938_0_4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15ed2b44938_0_4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13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433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90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025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28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09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" name="Google Shape;42;p2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256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p1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35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674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628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286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96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102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909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588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80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Main process </a:t>
            </a:r>
            <a:r>
              <a:rPr lang="ko-KR" altLang="en-US" dirty="0"/>
              <a:t>제외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2000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049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390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231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027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8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18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0291600a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60291600a0_0_5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160291600a0_0_5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91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0291600a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60291600a0_0_5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160291600a0_0_5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935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0291600a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60291600a0_0_5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160291600a0_0_5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70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ed2b449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15ed2b44938_0_4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3" name="Google Shape;143;g15ed2b44938_0_4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618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ed2b4493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15ed2b44938_0_43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3" name="Google Shape;143;g15ed2b44938_0_43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3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749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5ed2b4493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5ed2b44938_0_31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g15ed2b44938_0_31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412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4969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0291600a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60291600a0_0_5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160291600a0_0_5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32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161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437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60291600a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160291600a0_0_64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160291600a0_0_64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8673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0291600a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160291600a0_0_100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60291600a0_0_100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0200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96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829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42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 dirty="0">
                <a:solidFill>
                  <a:srgbClr val="3D4144"/>
                </a:solidFill>
                <a:effectLst/>
                <a:latin typeface="-apple-system"/>
              </a:rPr>
              <a:t>t-Distributed Stochastic Neighbor Embedding (t-SNE) is a </a:t>
            </a:r>
            <a:r>
              <a:rPr lang="en-US" b="0" i="0" u="none" strike="noStrike" dirty="0">
                <a:solidFill>
                  <a:srgbClr val="3D4144"/>
                </a:solidFill>
                <a:effectLst/>
                <a:latin typeface="-apple-system"/>
              </a:rPr>
              <a:t>non-parametric dimensionality reduction technique</a:t>
            </a:r>
            <a:r>
              <a:rPr lang="en-US" b="0" i="0" dirty="0">
                <a:solidFill>
                  <a:srgbClr val="3D4144"/>
                </a:solidFill>
                <a:effectLst/>
                <a:latin typeface="-apple-system"/>
              </a:rPr>
              <a:t> in which high-dimensional data (n features) is mapped into low-dimensional data (typically 2 or 3 features) while preserving relationship among the data points of original high-dimensional data.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i="0" dirty="0">
              <a:solidFill>
                <a:srgbClr val="3D4144"/>
              </a:solidFill>
              <a:effectLst/>
              <a:latin typeface="-apple-syste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 dirty="0">
                <a:solidFill>
                  <a:srgbClr val="3D4144"/>
                </a:solidFill>
                <a:effectLst/>
                <a:latin typeface="-apple-system"/>
              </a:rPr>
              <a:t>https://scikit-</a:t>
            </a:r>
            <a:r>
              <a:rPr lang="en-US" b="0" i="0" dirty="0" err="1">
                <a:solidFill>
                  <a:srgbClr val="3D4144"/>
                </a:solidFill>
                <a:effectLst/>
                <a:latin typeface="-apple-system"/>
              </a:rPr>
              <a:t>learn.org</a:t>
            </a:r>
            <a:r>
              <a:rPr lang="en-US" b="0" i="0" dirty="0">
                <a:solidFill>
                  <a:srgbClr val="3D4144"/>
                </a:solidFill>
                <a:effectLst/>
                <a:latin typeface="-apple-system"/>
              </a:rPr>
              <a:t>/stable/modules/permutation_importance.html#id2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i="0" dirty="0">
              <a:solidFill>
                <a:srgbClr val="3D4144"/>
              </a:solidFill>
              <a:effectLst/>
              <a:latin typeface="-apple-syste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The permutation feature importance is defined to be the decrease in a model score when a single feature value is randomly shuffled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This procedure breaks the relationship between the feature and the target, thus the drop in the model score is indicative of how much the model depends on the feature</a:t>
            </a: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735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9329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348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Memory based model </a:t>
            </a: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1068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https://stackoverflow.com/questions/55088497/limit-on-action-change-in-reinforcement-learning</a:t>
            </a: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95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612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035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83" cy="305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p1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136" cy="34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0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60291600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60291600a0_0_25:notes"/>
          <p:cNvSpPr txBox="1">
            <a:spLocks noGrp="1"/>
          </p:cNvSpPr>
          <p:nvPr>
            <p:ph type="body" idx="1"/>
          </p:nvPr>
        </p:nvSpPr>
        <p:spPr>
          <a:xfrm>
            <a:off x="986985" y="3229608"/>
            <a:ext cx="79002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160291600a0_0_25:notes"/>
          <p:cNvSpPr txBox="1">
            <a:spLocks noGrp="1"/>
          </p:cNvSpPr>
          <p:nvPr>
            <p:ph type="sldNum" idx="12"/>
          </p:nvPr>
        </p:nvSpPr>
        <p:spPr>
          <a:xfrm>
            <a:off x="5592908" y="6456051"/>
            <a:ext cx="42792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0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2495600" y="3886200"/>
            <a:ext cx="7029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673600" y="593334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title"/>
          </p:nvPr>
        </p:nvSpPr>
        <p:spPr>
          <a:xfrm>
            <a:off x="609600" y="274648"/>
            <a:ext cx="6494512" cy="60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body" idx="1"/>
          </p:nvPr>
        </p:nvSpPr>
        <p:spPr>
          <a:xfrm>
            <a:off x="609600" y="1052737"/>
            <a:ext cx="10972800" cy="507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5225213" y="6379159"/>
            <a:ext cx="5744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10831093" y="6379159"/>
            <a:ext cx="4904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사용자 지정 레이아웃">
  <p:cSld name="사용자 지정 레이아웃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09600" y="249289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ysna@snu.ac.k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dwlstn@snu.ac.k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5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4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690.png"/><Relationship Id="rId10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7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1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590.png"/><Relationship Id="rId10" Type="http://schemas.openxmlformats.org/officeDocument/2006/relationships/image" Target="../media/image660.png"/><Relationship Id="rId4" Type="http://schemas.openxmlformats.org/officeDocument/2006/relationships/image" Target="../media/image5.png"/><Relationship Id="rId9" Type="http://schemas.openxmlformats.org/officeDocument/2006/relationships/image" Target="../media/image6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5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5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hyperlink" Target="https://arxiv.org/abs/1312.440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7670"/>
            <a:ext cx="12193057" cy="381033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"/>
          <p:cNvSpPr/>
          <p:nvPr/>
        </p:nvSpPr>
        <p:spPr>
          <a:xfrm>
            <a:off x="0" y="1196275"/>
            <a:ext cx="12192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Application in KSTAR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Disruption Prediction and Autonomous Tokamak Plasma Control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Google Shape;33;p1"/>
          <p:cNvSpPr/>
          <p:nvPr/>
        </p:nvSpPr>
        <p:spPr>
          <a:xfrm>
            <a:off x="4410217" y="3541800"/>
            <a:ext cx="342876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Jinsu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Kim </a:t>
            </a: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ko-KR" altLang="en-U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Yong-</a:t>
            </a:r>
            <a:r>
              <a:rPr lang="en-US" altLang="ko-KR" sz="1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ko-KR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</a:t>
            </a:r>
            <a:endParaRPr sz="1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Google Shape;34;p1"/>
          <p:cNvSpPr txBox="1"/>
          <p:nvPr/>
        </p:nvSpPr>
        <p:spPr>
          <a:xfrm>
            <a:off x="1488200" y="4435377"/>
            <a:ext cx="921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Department of Nuclear Engineering, Seoul National University, Seoul, Korea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36;p1"/>
          <p:cNvSpPr/>
          <p:nvPr/>
        </p:nvSpPr>
        <p:spPr>
          <a:xfrm>
            <a:off x="5410558" y="5717666"/>
            <a:ext cx="137088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2023.08.08</a:t>
            </a:r>
            <a:endParaRPr sz="1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" name="Google Shape;37;p1"/>
          <p:cNvPicPr preferRelativeResize="0"/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61" y="4893665"/>
            <a:ext cx="3136903" cy="193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4009" y="5309467"/>
            <a:ext cx="2628000" cy="1101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5;p1">
            <a:extLst>
              <a:ext uri="{FF2B5EF4-FFF2-40B4-BE49-F238E27FC236}">
                <a16:creationId xmlns:a16="http://schemas.microsoft.com/office/drawing/2014/main" id="{6B2FFC16-A9B4-17A5-6731-A1BB27FCE687}"/>
              </a:ext>
            </a:extLst>
          </p:cNvPr>
          <p:cNvSpPr txBox="1"/>
          <p:nvPr/>
        </p:nvSpPr>
        <p:spPr>
          <a:xfrm>
            <a:off x="2432218" y="3974684"/>
            <a:ext cx="73276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asdwlstn@snu.ac.kr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1800" b="1" i="0" u="sng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ysna@snu.ac.kr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160291600a0_0_25"/>
          <p:cNvSpPr txBox="1"/>
          <p:nvPr/>
        </p:nvSpPr>
        <p:spPr>
          <a:xfrm>
            <a:off x="394743" y="1186628"/>
            <a:ext cx="5439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Definition and general process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2" name="Google Shape;72;g160291600a0_0_25"/>
          <p:cNvSpPr txBox="1"/>
          <p:nvPr/>
        </p:nvSpPr>
        <p:spPr>
          <a:xfrm>
            <a:off x="591200" y="1701087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50E793-8572-60F1-F470-18F862013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59" y="5342011"/>
            <a:ext cx="7592725" cy="1522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39;g160291600a0_0_100">
                <a:extLst>
                  <a:ext uri="{FF2B5EF4-FFF2-40B4-BE49-F238E27FC236}">
                    <a16:creationId xmlns:a16="http://schemas.microsoft.com/office/drawing/2014/main" id="{0157C287-A00D-C862-FB8B-63528190FBD4}"/>
                  </a:ext>
                </a:extLst>
              </p:cNvPr>
              <p:cNvSpPr txBox="1"/>
              <p:nvPr/>
            </p:nvSpPr>
            <p:spPr>
              <a:xfrm>
                <a:off x="783197" y="3220311"/>
                <a:ext cx="7496994" cy="2369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evolution of an unstable current profile →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growth of a tearing mode 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sudden relaxation of the equilibrium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current profile flatten + loss of confinement + collapse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𝑝𝑙𝑎𝑠𝑚𝑎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→ </a:t>
                </a:r>
                <a:r>
                  <a:rPr lang="en-US" sz="1600" b="1" dirty="0">
                    <a:solidFill>
                      <a:srgbClr val="0028F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Thermal quench (TQ)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total current decays </a:t>
                </a:r>
                <a:r>
                  <a:rPr lang="en-US" altLang="ko-KR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→ </a:t>
                </a:r>
                <a:r>
                  <a:rPr lang="en-US" sz="1600" b="1" dirty="0">
                    <a:solidFill>
                      <a:srgbClr val="0028F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Current quench (CQ)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𝑬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𝝓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↑ associated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𝑍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𝑝𝑙𝑎𝑠𝑚𝑎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↑: generates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runaway electrons → Large current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Loss of plasma energy + current decay</a:t>
                </a:r>
              </a:p>
            </p:txBody>
          </p:sp>
        </mc:Choice>
        <mc:Fallback xmlns="">
          <p:sp>
            <p:nvSpPr>
              <p:cNvPr id="2" name="Google Shape;139;g160291600a0_0_100">
                <a:extLst>
                  <a:ext uri="{FF2B5EF4-FFF2-40B4-BE49-F238E27FC236}">
                    <a16:creationId xmlns:a16="http://schemas.microsoft.com/office/drawing/2014/main" id="{0157C287-A00D-C862-FB8B-63528190F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97" y="3220311"/>
                <a:ext cx="7496994" cy="2369839"/>
              </a:xfrm>
              <a:prstGeom prst="rect">
                <a:avLst/>
              </a:prstGeom>
              <a:blipFill>
                <a:blip r:embed="rId6"/>
                <a:stretch>
                  <a:fillRect l="-508" r="-169" b="-5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39;g160291600a0_0_100">
            <a:extLst>
              <a:ext uri="{FF2B5EF4-FFF2-40B4-BE49-F238E27FC236}">
                <a16:creationId xmlns:a16="http://schemas.microsoft.com/office/drawing/2014/main" id="{2AF12382-25FF-3B7B-22F8-099316A4D75A}"/>
              </a:ext>
            </a:extLst>
          </p:cNvPr>
          <p:cNvSpPr txBox="1"/>
          <p:nvPr/>
        </p:nvSpPr>
        <p:spPr>
          <a:xfrm>
            <a:off x="783197" y="2002083"/>
            <a:ext cx="83400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Global and sudden losses of plasma with large amount of energy loss.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 phases: Pre-precursor phase → Precursor phase → Fast phase → Current phase</a:t>
            </a:r>
          </a:p>
        </p:txBody>
      </p:sp>
      <p:sp>
        <p:nvSpPr>
          <p:cNvPr id="7" name="Google Shape;72;g160291600a0_0_25">
            <a:extLst>
              <a:ext uri="{FF2B5EF4-FFF2-40B4-BE49-F238E27FC236}">
                <a16:creationId xmlns:a16="http://schemas.microsoft.com/office/drawing/2014/main" id="{90F368F8-2ABF-1488-D13D-91A26F81B4B7}"/>
              </a:ext>
            </a:extLst>
          </p:cNvPr>
          <p:cNvSpPr txBox="1"/>
          <p:nvPr/>
        </p:nvSpPr>
        <p:spPr>
          <a:xfrm>
            <a:off x="591200" y="2865468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of disruption</a:t>
            </a:r>
          </a:p>
        </p:txBody>
      </p:sp>
      <p:sp>
        <p:nvSpPr>
          <p:cNvPr id="3" name="Google Shape;67;g160291600a0_0_25">
            <a:extLst>
              <a:ext uri="{FF2B5EF4-FFF2-40B4-BE49-F238E27FC236}">
                <a16:creationId xmlns:a16="http://schemas.microsoft.com/office/drawing/2014/main" id="{67F1FE55-D2B4-9517-84B7-C124B3F01C1A}"/>
              </a:ext>
            </a:extLst>
          </p:cNvPr>
          <p:cNvSpPr txBox="1"/>
          <p:nvPr/>
        </p:nvSpPr>
        <p:spPr>
          <a:xfrm>
            <a:off x="382221" y="251938"/>
            <a:ext cx="113587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그룹 3">
            <a:extLst>
              <a:ext uri="{FF2B5EF4-FFF2-40B4-BE49-F238E27FC236}">
                <a16:creationId xmlns:a16="http://schemas.microsoft.com/office/drawing/2014/main" id="{680325B4-724C-AC38-3192-D1850BE0DD1D}"/>
              </a:ext>
            </a:extLst>
          </p:cNvPr>
          <p:cNvGrpSpPr/>
          <p:nvPr/>
        </p:nvGrpSpPr>
        <p:grpSpPr>
          <a:xfrm>
            <a:off x="8280191" y="1088609"/>
            <a:ext cx="3847693" cy="5173341"/>
            <a:chOff x="9210900" y="1129038"/>
            <a:chExt cx="2985599" cy="3860363"/>
          </a:xfrm>
        </p:grpSpPr>
        <p:pic>
          <p:nvPicPr>
            <p:cNvPr id="8" name="Google Shape;87;g1612ce4b984_0_13">
              <a:extLst>
                <a:ext uri="{FF2B5EF4-FFF2-40B4-BE49-F238E27FC236}">
                  <a16:creationId xmlns:a16="http://schemas.microsoft.com/office/drawing/2014/main" id="{E7D73CB1-7FD7-8E87-1DB9-1ACA2735CDE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210900" y="1129038"/>
              <a:ext cx="2905632" cy="3563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88;g1612ce4b984_0_13">
              <a:extLst>
                <a:ext uri="{FF2B5EF4-FFF2-40B4-BE49-F238E27FC236}">
                  <a16:creationId xmlns:a16="http://schemas.microsoft.com/office/drawing/2014/main" id="{210B23A6-5C99-9419-9C00-1987F62C0B82}"/>
                </a:ext>
              </a:extLst>
            </p:cNvPr>
            <p:cNvSpPr txBox="1"/>
            <p:nvPr/>
          </p:nvSpPr>
          <p:spPr>
            <a:xfrm>
              <a:off x="9210900" y="4727831"/>
              <a:ext cx="2985599" cy="26157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1" dirty="0">
                  <a:latin typeface="Calibri"/>
                  <a:ea typeface="Calibri"/>
                  <a:cs typeface="Calibri"/>
                  <a:sym typeface="Calibri"/>
                </a:rPr>
                <a:t>Fig 1, </a:t>
              </a:r>
              <a:r>
                <a:rPr lang="en-US" sz="1100" b="1" dirty="0" err="1">
                  <a:latin typeface="Calibri"/>
                  <a:ea typeface="Calibri"/>
                  <a:cs typeface="Calibri"/>
                  <a:sym typeface="Calibri"/>
                </a:rPr>
                <a:t>J.Vega</a:t>
              </a:r>
              <a:r>
                <a:rPr lang="en-US" sz="1100" b="1" dirty="0">
                  <a:latin typeface="Calibri"/>
                  <a:ea typeface="Calibri"/>
                  <a:cs typeface="Calibri"/>
                  <a:sym typeface="Calibri"/>
                </a:rPr>
                <a:t> et al, 2022, Nature Physics</a:t>
              </a:r>
              <a:endParaRPr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63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612ce4b984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612ce4b984_0_13"/>
          <p:cNvSpPr txBox="1"/>
          <p:nvPr/>
        </p:nvSpPr>
        <p:spPr>
          <a:xfrm>
            <a:off x="382220" y="251938"/>
            <a:ext cx="860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82" name="Google Shape;82;g1612ce4b984_0_1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83" name="Google Shape;83;g1612ce4b984_0_1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84" name="Google Shape;84;g1612ce4b984_0_13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612ce4b984_0_13"/>
          <p:cNvSpPr txBox="1"/>
          <p:nvPr/>
        </p:nvSpPr>
        <p:spPr>
          <a:xfrm>
            <a:off x="394744" y="1186628"/>
            <a:ext cx="66125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disruption prediction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6" name="Google Shape;86;g1612ce4b984_0_13"/>
          <p:cNvSpPr txBox="1"/>
          <p:nvPr/>
        </p:nvSpPr>
        <p:spPr>
          <a:xfrm>
            <a:off x="521100" y="1693012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Severeness of the disruption in tokamak device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9;g160291600a0_0_100">
            <a:extLst>
              <a:ext uri="{FF2B5EF4-FFF2-40B4-BE49-F238E27FC236}">
                <a16:creationId xmlns:a16="http://schemas.microsoft.com/office/drawing/2014/main" id="{3E06B90B-EAFC-E8C7-4CC7-5E80BDD87CDC}"/>
              </a:ext>
            </a:extLst>
          </p:cNvPr>
          <p:cNvSpPr txBox="1"/>
          <p:nvPr/>
        </p:nvSpPr>
        <p:spPr>
          <a:xfrm>
            <a:off x="848511" y="2107072"/>
            <a:ext cx="11006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Disruptions→ erosion / melting / structural damage in Tokamak device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Predicting disruption well in advance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important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mitigate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avoid disruptions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Google Shape;86;g1612ce4b984_0_13">
            <a:extLst>
              <a:ext uri="{FF2B5EF4-FFF2-40B4-BE49-F238E27FC236}">
                <a16:creationId xmlns:a16="http://schemas.microsoft.com/office/drawing/2014/main" id="{200C6DAA-7487-C9B4-3EF5-D161CB866945}"/>
              </a:ext>
            </a:extLst>
          </p:cNvPr>
          <p:cNvSpPr txBox="1"/>
          <p:nvPr/>
        </p:nvSpPr>
        <p:spPr>
          <a:xfrm>
            <a:off x="511853" y="3059255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Limitation of the conventional approach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39;g160291600a0_0_100">
            <a:extLst>
              <a:ext uri="{FF2B5EF4-FFF2-40B4-BE49-F238E27FC236}">
                <a16:creationId xmlns:a16="http://schemas.microsoft.com/office/drawing/2014/main" id="{B463E3C8-444B-2417-6872-242640A10F6D}"/>
              </a:ext>
            </a:extLst>
          </p:cNvPr>
          <p:cNvSpPr txBox="1"/>
          <p:nvPr/>
        </p:nvSpPr>
        <p:spPr>
          <a:xfrm>
            <a:off x="848511" y="3379531"/>
            <a:ext cx="10476484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Conventional approaches by MHD theory and simulation have remained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→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Disruption =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non-linear dynamics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complex interaction of different physical processes.</a:t>
            </a: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Data-driven approaches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(ML/DL)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alternative for disruption predictor.</a:t>
            </a:r>
          </a:p>
        </p:txBody>
      </p:sp>
      <p:sp>
        <p:nvSpPr>
          <p:cNvPr id="6" name="Google Shape;139;g160291600a0_0_100">
            <a:extLst>
              <a:ext uri="{FF2B5EF4-FFF2-40B4-BE49-F238E27FC236}">
                <a16:creationId xmlns:a16="http://schemas.microsoft.com/office/drawing/2014/main" id="{C7C413AE-BD76-3872-4344-D2A4B0261947}"/>
              </a:ext>
            </a:extLst>
          </p:cNvPr>
          <p:cNvSpPr txBox="1"/>
          <p:nvPr/>
        </p:nvSpPr>
        <p:spPr>
          <a:xfrm>
            <a:off x="1274910" y="4576911"/>
            <a:ext cx="9877627" cy="48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Deep Learning: FRNN (https://github.com/PPPLDeepLearning/plasma-python)</a:t>
            </a: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6;g1612ce4b984_0_13">
            <a:extLst>
              <a:ext uri="{FF2B5EF4-FFF2-40B4-BE49-F238E27FC236}">
                <a16:creationId xmlns:a16="http://schemas.microsoft.com/office/drawing/2014/main" id="{B22E99E8-0CF3-1DA7-AC9F-AD251767D2BB}"/>
              </a:ext>
            </a:extLst>
          </p:cNvPr>
          <p:cNvSpPr txBox="1"/>
          <p:nvPr/>
        </p:nvSpPr>
        <p:spPr>
          <a:xfrm>
            <a:off x="511853" y="5151355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attempts based on data-driven approach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9;g160291600a0_0_100">
            <a:extLst>
              <a:ext uri="{FF2B5EF4-FFF2-40B4-BE49-F238E27FC236}">
                <a16:creationId xmlns:a16="http://schemas.microsoft.com/office/drawing/2014/main" id="{D3E51331-5A45-C3E8-3A4B-1C4F67F76487}"/>
              </a:ext>
            </a:extLst>
          </p:cNvPr>
          <p:cNvSpPr txBox="1"/>
          <p:nvPr/>
        </p:nvSpPr>
        <p:spPr>
          <a:xfrm>
            <a:off x="848511" y="5508932"/>
            <a:ext cx="95498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Kates et al (2019): Fusion recurrent neural networks in JET and D3D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Croonen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 (2020): SVM, RF, GBT → Ensemble learning 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Ferreiral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 (2020): CNN models with Plasma tomography (image)</a:t>
            </a:r>
          </a:p>
        </p:txBody>
      </p:sp>
    </p:spTree>
    <p:extLst>
      <p:ext uri="{BB962C8B-B14F-4D97-AF65-F5344CB8AC3E}">
        <p14:creationId xmlns:p14="http://schemas.microsoft.com/office/powerpoint/2010/main" val="419651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612ce4b984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612ce4b984_0_13"/>
          <p:cNvSpPr txBox="1"/>
          <p:nvPr/>
        </p:nvSpPr>
        <p:spPr>
          <a:xfrm>
            <a:off x="382220" y="251938"/>
            <a:ext cx="8119523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82" name="Google Shape;82;g1612ce4b984_0_1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83" name="Google Shape;83;g1612ce4b984_0_1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84" name="Google Shape;84;g1612ce4b984_0_13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612ce4b984_0_13"/>
          <p:cNvSpPr txBox="1"/>
          <p:nvPr/>
        </p:nvSpPr>
        <p:spPr>
          <a:xfrm>
            <a:off x="394744" y="1186628"/>
            <a:ext cx="66125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use video data?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6" name="Google Shape;86;g1612ce4b984_0_13"/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KSTAR IVIS data : In-vessel Visible Inspection System (Kwon et al, FED, 2021)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39;g160291600a0_0_100">
            <a:extLst>
              <a:ext uri="{FF2B5EF4-FFF2-40B4-BE49-F238E27FC236}">
                <a16:creationId xmlns:a16="http://schemas.microsoft.com/office/drawing/2014/main" id="{01D9D3AD-0394-C4E9-2225-8BE5B2447CBB}"/>
              </a:ext>
            </a:extLst>
          </p:cNvPr>
          <p:cNvSpPr txBox="1"/>
          <p:nvPr/>
        </p:nvSpPr>
        <p:spPr>
          <a:xfrm>
            <a:off x="5469159" y="2534363"/>
            <a:ext cx="652793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data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spatial-temporal information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time-varying position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plasma. 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Displacement Event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captured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video directly.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computer vision area, there are many implemented codes which show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performance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several tasks (e.g. Video Action Recognition, Video Prediction)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Kwon et al used video data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classify the disruptive event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showed the neural network </a:t>
            </a:r>
            <a:r>
              <a:rPr lang="en-US" sz="16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recognized disruption image using relative change in brightness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plasma area.</a:t>
            </a:r>
            <a:endParaRPr lang="en-US" sz="1600" dirty="0">
              <a:solidFill>
                <a:srgbClr val="0028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BB61A82D-E4D2-B5F1-1C67-FCC29B40298F}"/>
              </a:ext>
            </a:extLst>
          </p:cNvPr>
          <p:cNvSpPr/>
          <p:nvPr/>
        </p:nvSpPr>
        <p:spPr>
          <a:xfrm>
            <a:off x="6171721" y="6102189"/>
            <a:ext cx="512918" cy="27696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Google Shape;86;g1612ce4b984_0_13">
            <a:extLst>
              <a:ext uri="{FF2B5EF4-FFF2-40B4-BE49-F238E27FC236}">
                <a16:creationId xmlns:a16="http://schemas.microsoft.com/office/drawing/2014/main" id="{47603B0B-6770-4BB1-20FE-14E44E8ACF16}"/>
              </a:ext>
            </a:extLst>
          </p:cNvPr>
          <p:cNvSpPr txBox="1"/>
          <p:nvPr/>
        </p:nvSpPr>
        <p:spPr>
          <a:xfrm>
            <a:off x="6512936" y="6019573"/>
            <a:ext cx="496932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ko-KR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Disruption prediction using video data</a:t>
            </a:r>
            <a:endParaRPr sz="2200" b="1" i="0" u="sng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D3F50-EEB0-44AD-3CA4-FE2AB14C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31" y="2296440"/>
            <a:ext cx="5274191" cy="4114800"/>
          </a:xfrm>
          <a:prstGeom prst="rect">
            <a:avLst/>
          </a:prstGeom>
        </p:spPr>
      </p:pic>
      <p:sp>
        <p:nvSpPr>
          <p:cNvPr id="4" name="Google Shape;88;g1612ce4b984_0_13">
            <a:extLst>
              <a:ext uri="{FF2B5EF4-FFF2-40B4-BE49-F238E27FC236}">
                <a16:creationId xmlns:a16="http://schemas.microsoft.com/office/drawing/2014/main" id="{3E5F9927-6C57-17C4-CF58-0A7C94AB3570}"/>
              </a:ext>
            </a:extLst>
          </p:cNvPr>
          <p:cNvSpPr txBox="1"/>
          <p:nvPr/>
        </p:nvSpPr>
        <p:spPr>
          <a:xfrm>
            <a:off x="1021091" y="6482056"/>
            <a:ext cx="2762428" cy="27695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Figure 5 from Kwon et al, 2021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09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88;g1612ce4b984_0_13">
            <a:extLst>
              <a:ext uri="{FF2B5EF4-FFF2-40B4-BE49-F238E27FC236}">
                <a16:creationId xmlns:a16="http://schemas.microsoft.com/office/drawing/2014/main" id="{C781DFDD-5195-47DD-485F-9FB48EE257DA}"/>
              </a:ext>
            </a:extLst>
          </p:cNvPr>
          <p:cNvSpPr txBox="1"/>
          <p:nvPr/>
        </p:nvSpPr>
        <p:spPr>
          <a:xfrm>
            <a:off x="9050768" y="4503230"/>
            <a:ext cx="1764749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fusion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(Concatenation)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A605F-9387-3F22-8C16-082A5E182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3"/>
          <a:stretch/>
        </p:blipFill>
        <p:spPr>
          <a:xfrm>
            <a:off x="122731" y="3648385"/>
            <a:ext cx="6735269" cy="3199368"/>
          </a:xfrm>
          <a:prstGeom prst="rect">
            <a:avLst/>
          </a:prstGeom>
        </p:spPr>
      </p:pic>
      <p:pic>
        <p:nvPicPr>
          <p:cNvPr id="80" name="Google Shape;80;g1612ce4b984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612ce4b984_0_13"/>
          <p:cNvSpPr txBox="1"/>
          <p:nvPr/>
        </p:nvSpPr>
        <p:spPr>
          <a:xfrm>
            <a:off x="382220" y="251938"/>
            <a:ext cx="87073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82" name="Google Shape;82;g1612ce4b984_0_1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83" name="Google Shape;83;g1612ce4b984_0_1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84" name="Google Shape;84;g1612ce4b984_0_13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612ce4b984_0_13"/>
          <p:cNvSpPr txBox="1"/>
          <p:nvPr/>
        </p:nvSpPr>
        <p:spPr>
          <a:xfrm>
            <a:off x="394743" y="1186628"/>
            <a:ext cx="103167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Why use multimodal learning?</a:t>
            </a:r>
          </a:p>
        </p:txBody>
      </p:sp>
      <p:sp>
        <p:nvSpPr>
          <p:cNvPr id="86" name="Google Shape;86;g1612ce4b984_0_13"/>
          <p:cNvSpPr txBox="1"/>
          <p:nvPr/>
        </p:nvSpPr>
        <p:spPr>
          <a:xfrm>
            <a:off x="521100" y="1665595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 of multimodal deep learning 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8;g1612ce4b984_0_13">
            <a:extLst>
              <a:ext uri="{FF2B5EF4-FFF2-40B4-BE49-F238E27FC236}">
                <a16:creationId xmlns:a16="http://schemas.microsoft.com/office/drawing/2014/main" id="{2571A414-C3CA-E32D-D61B-A6FC28F9C074}"/>
              </a:ext>
            </a:extLst>
          </p:cNvPr>
          <p:cNvSpPr txBox="1"/>
          <p:nvPr/>
        </p:nvSpPr>
        <p:spPr>
          <a:xfrm>
            <a:off x="122731" y="3148137"/>
            <a:ext cx="2960914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Diagnostic data + Thomson data + EFIT 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(Multi-variable time-series data)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8;g1612ce4b984_0_13">
            <a:extLst>
              <a:ext uri="{FF2B5EF4-FFF2-40B4-BE49-F238E27FC236}">
                <a16:creationId xmlns:a16="http://schemas.microsoft.com/office/drawing/2014/main" id="{2401EA8E-B68B-90C8-FB26-BAE4307F97B7}"/>
              </a:ext>
            </a:extLst>
          </p:cNvPr>
          <p:cNvSpPr txBox="1"/>
          <p:nvPr/>
        </p:nvSpPr>
        <p:spPr>
          <a:xfrm>
            <a:off x="3083645" y="3131608"/>
            <a:ext cx="3926754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IVIS Image sequential (video) 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(Time-varying shape and position of plasma)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B9B9093-4C88-2044-BFE9-152957ACFF2B}"/>
              </a:ext>
            </a:extLst>
          </p:cNvPr>
          <p:cNvSpPr/>
          <p:nvPr/>
        </p:nvSpPr>
        <p:spPr>
          <a:xfrm>
            <a:off x="7010399" y="4520457"/>
            <a:ext cx="609601" cy="3810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3FF5296-B252-0888-2B60-2203D661DE06}"/>
              </a:ext>
            </a:extLst>
          </p:cNvPr>
          <p:cNvSpPr/>
          <p:nvPr/>
        </p:nvSpPr>
        <p:spPr>
          <a:xfrm>
            <a:off x="8086599" y="3789179"/>
            <a:ext cx="1589314" cy="3744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88F0DC-AB62-925E-EACC-64EE4C034511}"/>
              </a:ext>
            </a:extLst>
          </p:cNvPr>
          <p:cNvSpPr/>
          <p:nvPr/>
        </p:nvSpPr>
        <p:spPr>
          <a:xfrm>
            <a:off x="8177723" y="3869887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82990A-1FF9-C6FE-DF80-4790F08C98E6}"/>
              </a:ext>
            </a:extLst>
          </p:cNvPr>
          <p:cNvSpPr/>
          <p:nvPr/>
        </p:nvSpPr>
        <p:spPr>
          <a:xfrm>
            <a:off x="8471600" y="3869887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5C31C5-2552-5BD4-BE82-ECBD5BA63D5B}"/>
              </a:ext>
            </a:extLst>
          </p:cNvPr>
          <p:cNvSpPr/>
          <p:nvPr/>
        </p:nvSpPr>
        <p:spPr>
          <a:xfrm>
            <a:off x="8765477" y="3869887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91DB4E-F0CB-0477-654C-723CEC80478F}"/>
              </a:ext>
            </a:extLst>
          </p:cNvPr>
          <p:cNvSpPr/>
          <p:nvPr/>
        </p:nvSpPr>
        <p:spPr>
          <a:xfrm>
            <a:off x="9059354" y="3869887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ED5A5B-DC7F-5AEF-5AEE-6DB6BE90EDCB}"/>
              </a:ext>
            </a:extLst>
          </p:cNvPr>
          <p:cNvSpPr/>
          <p:nvPr/>
        </p:nvSpPr>
        <p:spPr>
          <a:xfrm>
            <a:off x="9353231" y="3869887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40D5267-D810-B888-EC19-23A4437F83E6}"/>
              </a:ext>
            </a:extLst>
          </p:cNvPr>
          <p:cNvSpPr/>
          <p:nvPr/>
        </p:nvSpPr>
        <p:spPr>
          <a:xfrm>
            <a:off x="10129093" y="3772262"/>
            <a:ext cx="1589314" cy="37441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1696D2-CB20-8BCD-0759-1ABE29567E3F}"/>
              </a:ext>
            </a:extLst>
          </p:cNvPr>
          <p:cNvSpPr/>
          <p:nvPr/>
        </p:nvSpPr>
        <p:spPr>
          <a:xfrm>
            <a:off x="10220217" y="3852970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2C638C-410D-E7F4-36EA-4B98F361D2A0}"/>
              </a:ext>
            </a:extLst>
          </p:cNvPr>
          <p:cNvSpPr/>
          <p:nvPr/>
        </p:nvSpPr>
        <p:spPr>
          <a:xfrm>
            <a:off x="10514094" y="3852970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EEEB45-DC45-6887-7703-253BA76C472D}"/>
              </a:ext>
            </a:extLst>
          </p:cNvPr>
          <p:cNvSpPr/>
          <p:nvPr/>
        </p:nvSpPr>
        <p:spPr>
          <a:xfrm>
            <a:off x="10807971" y="3852970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7D143B-E82B-5FC2-8AF6-64B37D210A5F}"/>
              </a:ext>
            </a:extLst>
          </p:cNvPr>
          <p:cNvSpPr/>
          <p:nvPr/>
        </p:nvSpPr>
        <p:spPr>
          <a:xfrm>
            <a:off x="11101848" y="3852970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EF12-F54D-42A3-98F7-12DF095EA094}"/>
              </a:ext>
            </a:extLst>
          </p:cNvPr>
          <p:cNvSpPr/>
          <p:nvPr/>
        </p:nvSpPr>
        <p:spPr>
          <a:xfrm>
            <a:off x="11395725" y="3852970"/>
            <a:ext cx="206829" cy="219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399A458-30B9-4149-0152-140E4F0C93A8}"/>
              </a:ext>
            </a:extLst>
          </p:cNvPr>
          <p:cNvSpPr/>
          <p:nvPr/>
        </p:nvSpPr>
        <p:spPr>
          <a:xfrm rot="2766456">
            <a:off x="8815414" y="4375570"/>
            <a:ext cx="510142" cy="2939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7DF089D-EE47-54EB-5951-004A9A706B89}"/>
              </a:ext>
            </a:extLst>
          </p:cNvPr>
          <p:cNvSpPr/>
          <p:nvPr/>
        </p:nvSpPr>
        <p:spPr>
          <a:xfrm rot="18833544" flipH="1">
            <a:off x="10566471" y="4375571"/>
            <a:ext cx="510142" cy="2939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31FAEA3-EF17-D5AC-9B6F-5C43F22F09A1}"/>
              </a:ext>
            </a:extLst>
          </p:cNvPr>
          <p:cNvSpPr/>
          <p:nvPr/>
        </p:nvSpPr>
        <p:spPr>
          <a:xfrm>
            <a:off x="9144047" y="4991632"/>
            <a:ext cx="1589314" cy="374410"/>
          </a:xfrm>
          <a:prstGeom prst="roundRect">
            <a:avLst/>
          </a:prstGeom>
          <a:solidFill>
            <a:srgbClr val="0028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BCA136-A12E-5FF2-14D0-8E45248A8E2D}"/>
              </a:ext>
            </a:extLst>
          </p:cNvPr>
          <p:cNvSpPr/>
          <p:nvPr/>
        </p:nvSpPr>
        <p:spPr>
          <a:xfrm>
            <a:off x="9235171" y="5072340"/>
            <a:ext cx="206829" cy="21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E1A7FE-C68F-D1C1-5CD3-39A03CFC0CF3}"/>
              </a:ext>
            </a:extLst>
          </p:cNvPr>
          <p:cNvSpPr/>
          <p:nvPr/>
        </p:nvSpPr>
        <p:spPr>
          <a:xfrm>
            <a:off x="9529048" y="5072340"/>
            <a:ext cx="206829" cy="21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D489E3-D4E8-BA7C-0677-BFF489516BF2}"/>
              </a:ext>
            </a:extLst>
          </p:cNvPr>
          <p:cNvSpPr/>
          <p:nvPr/>
        </p:nvSpPr>
        <p:spPr>
          <a:xfrm>
            <a:off x="9822925" y="5072340"/>
            <a:ext cx="206829" cy="21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561B6F-10DB-7B29-465E-4D8A045C0ED5}"/>
              </a:ext>
            </a:extLst>
          </p:cNvPr>
          <p:cNvSpPr/>
          <p:nvPr/>
        </p:nvSpPr>
        <p:spPr>
          <a:xfrm>
            <a:off x="10116802" y="5072340"/>
            <a:ext cx="206829" cy="21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6C9108-8CEA-9F89-C4D2-A19270FCC3E5}"/>
              </a:ext>
            </a:extLst>
          </p:cNvPr>
          <p:cNvSpPr/>
          <p:nvPr/>
        </p:nvSpPr>
        <p:spPr>
          <a:xfrm>
            <a:off x="10410679" y="5072340"/>
            <a:ext cx="206829" cy="21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97370C9-6E99-A1AC-D63F-4BEBA5D45F50}"/>
              </a:ext>
            </a:extLst>
          </p:cNvPr>
          <p:cNvSpPr/>
          <p:nvPr/>
        </p:nvSpPr>
        <p:spPr>
          <a:xfrm>
            <a:off x="9768514" y="5504043"/>
            <a:ext cx="293877" cy="36327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C7D246-63DA-D3B3-C22D-182587ACE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819" r="67584"/>
          <a:stretch/>
        </p:blipFill>
        <p:spPr>
          <a:xfrm>
            <a:off x="8765477" y="5999043"/>
            <a:ext cx="2248245" cy="462193"/>
          </a:xfrm>
          <a:prstGeom prst="rect">
            <a:avLst/>
          </a:prstGeom>
        </p:spPr>
      </p:pic>
      <p:sp>
        <p:nvSpPr>
          <p:cNvPr id="30" name="Google Shape;88;g1612ce4b984_0_13">
            <a:extLst>
              <a:ext uri="{FF2B5EF4-FFF2-40B4-BE49-F238E27FC236}">
                <a16:creationId xmlns:a16="http://schemas.microsoft.com/office/drawing/2014/main" id="{5197D4B8-7A5C-B56E-FFE6-F620A378B8AC}"/>
              </a:ext>
            </a:extLst>
          </p:cNvPr>
          <p:cNvSpPr txBox="1"/>
          <p:nvPr/>
        </p:nvSpPr>
        <p:spPr>
          <a:xfrm>
            <a:off x="8556010" y="3206664"/>
            <a:ext cx="2762428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Encoders for each data modality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(Feature extraction)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39;g160291600a0_0_100">
            <a:extLst>
              <a:ext uri="{FF2B5EF4-FFF2-40B4-BE49-F238E27FC236}">
                <a16:creationId xmlns:a16="http://schemas.microsoft.com/office/drawing/2014/main" id="{7B116B47-1A00-0295-49ED-5A688055AAC6}"/>
              </a:ext>
            </a:extLst>
          </p:cNvPr>
          <p:cNvSpPr txBox="1"/>
          <p:nvPr/>
        </p:nvSpPr>
        <p:spPr>
          <a:xfrm>
            <a:off x="848510" y="2013409"/>
            <a:ext cx="1134349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Multimodal Deep Learning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Multiple data with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different modalities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Deep Learning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Data fusion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combining the feature extracted from different data modalities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improves data representation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model capabilities.</a:t>
            </a:r>
          </a:p>
        </p:txBody>
      </p:sp>
    </p:spTree>
    <p:extLst>
      <p:ext uri="{BB962C8B-B14F-4D97-AF65-F5344CB8AC3E}">
        <p14:creationId xmlns:p14="http://schemas.microsoft.com/office/powerpoint/2010/main" val="395822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5ed2b44938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5ed2b44938_0_4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49" name="Google Shape;149;g15ed2b44938_0_4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50" name="Google Shape;150;g15ed2b44938_0_43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;g160291600a0_0_100">
            <a:extLst>
              <a:ext uri="{FF2B5EF4-FFF2-40B4-BE49-F238E27FC236}">
                <a16:creationId xmlns:a16="http://schemas.microsoft.com/office/drawing/2014/main" id="{2DCAB5E7-9626-B15E-617A-CC43754A719A}"/>
              </a:ext>
            </a:extLst>
          </p:cNvPr>
          <p:cNvSpPr txBox="1"/>
          <p:nvPr/>
        </p:nvSpPr>
        <p:spPr>
          <a:xfrm>
            <a:off x="394750" y="1262825"/>
            <a:ext cx="598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Methodology 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9;g160291600a0_0_100">
            <a:extLst>
              <a:ext uri="{FF2B5EF4-FFF2-40B4-BE49-F238E27FC236}">
                <a16:creationId xmlns:a16="http://schemas.microsoft.com/office/drawing/2014/main" id="{08F7F138-B8A3-F465-8AD5-EBC8926F986C}"/>
              </a:ext>
            </a:extLst>
          </p:cNvPr>
          <p:cNvSpPr txBox="1"/>
          <p:nvPr/>
        </p:nvSpPr>
        <p:spPr>
          <a:xfrm>
            <a:off x="624822" y="1739746"/>
            <a:ext cx="9946762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setup</a:t>
            </a:r>
          </a:p>
          <a:p>
            <a:pPr marL="400050" lvl="4" indent="-400050">
              <a:buClr>
                <a:schemeClr val="dk1"/>
              </a:buClr>
              <a:buSzPts val="1800"/>
              <a:buFont typeface="Arial"/>
              <a:buChar char="•"/>
            </a:pPr>
            <a:endParaRPr lang="ko-KR" alt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setup</a:t>
            </a:r>
          </a:p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9;g160291600a0_0_100">
            <a:extLst>
              <a:ext uri="{FF2B5EF4-FFF2-40B4-BE49-F238E27FC236}">
                <a16:creationId xmlns:a16="http://schemas.microsoft.com/office/drawing/2014/main" id="{71A1DB4A-7077-201D-64F7-5C43DF312758}"/>
              </a:ext>
            </a:extLst>
          </p:cNvPr>
          <p:cNvSpPr txBox="1"/>
          <p:nvPr/>
        </p:nvSpPr>
        <p:spPr>
          <a:xfrm>
            <a:off x="1205464" y="2126708"/>
            <a:ext cx="9877627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KSTAR IVIS Video data : Image sequence data / 210 fps and 480 X 640 resolution (4.76ms)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KSTAR 0D data : Time-series data  / 20kHz sampling rate (4x4.76ms)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: Video data + 0D data (4x4.76ms)</a:t>
            </a:r>
          </a:p>
        </p:txBody>
      </p:sp>
      <p:sp>
        <p:nvSpPr>
          <p:cNvPr id="14" name="Google Shape;139;g160291600a0_0_100">
            <a:extLst>
              <a:ext uri="{FF2B5EF4-FFF2-40B4-BE49-F238E27FC236}">
                <a16:creationId xmlns:a16="http://schemas.microsoft.com/office/drawing/2014/main" id="{15B21573-C2C7-A806-7A39-3BA55DD86C82}"/>
              </a:ext>
            </a:extLst>
          </p:cNvPr>
          <p:cNvSpPr txBox="1"/>
          <p:nvPr/>
        </p:nvSpPr>
        <p:spPr>
          <a:xfrm>
            <a:off x="1157186" y="3750594"/>
            <a:ext cx="9877627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for video data: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SlowFast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R2Plus1D /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ViViT</a:t>
            </a: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for 0D data:  Transformer / CNN-LSTM / MLSTM-FCN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for multimodal data (Video + 0D) : Tensor Fusion Network / Simple concatenated network</a:t>
            </a:r>
          </a:p>
        </p:txBody>
      </p:sp>
      <p:sp>
        <p:nvSpPr>
          <p:cNvPr id="16" name="Google Shape;139;g160291600a0_0_100">
            <a:extLst>
              <a:ext uri="{FF2B5EF4-FFF2-40B4-BE49-F238E27FC236}">
                <a16:creationId xmlns:a16="http://schemas.microsoft.com/office/drawing/2014/main" id="{47A8AFFF-DD08-F7D9-3731-22DAB738FB79}"/>
              </a:ext>
            </a:extLst>
          </p:cNvPr>
          <p:cNvSpPr txBox="1"/>
          <p:nvPr/>
        </p:nvSpPr>
        <p:spPr>
          <a:xfrm>
            <a:off x="1157186" y="5510643"/>
            <a:ext cx="9877627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 / Loss function : Cross Entropy Loss, Focal Loss, LDAM Loss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 for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imbalance data distribution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Re-Sampling, Re-Weighting, Deferred Re-Weighting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 for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 data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Gradient Blending</a:t>
            </a:r>
          </a:p>
        </p:txBody>
      </p:sp>
      <p:sp>
        <p:nvSpPr>
          <p:cNvPr id="2" name="Google Shape;81;g1612ce4b984_0_13">
            <a:extLst>
              <a:ext uri="{FF2B5EF4-FFF2-40B4-BE49-F238E27FC236}">
                <a16:creationId xmlns:a16="http://schemas.microsoft.com/office/drawing/2014/main" id="{3C9D5CCB-C8D3-0440-E1BC-E9E6F9266B32}"/>
              </a:ext>
            </a:extLst>
          </p:cNvPr>
          <p:cNvSpPr txBox="1"/>
          <p:nvPr/>
        </p:nvSpPr>
        <p:spPr>
          <a:xfrm>
            <a:off x="382220" y="251938"/>
            <a:ext cx="87073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</p:spTree>
    <p:extLst>
      <p:ext uri="{BB962C8B-B14F-4D97-AF65-F5344CB8AC3E}">
        <p14:creationId xmlns:p14="http://schemas.microsoft.com/office/powerpoint/2010/main" val="3797561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768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60291600a0_0_100"/>
          <p:cNvSpPr txBox="1"/>
          <p:nvPr/>
        </p:nvSpPr>
        <p:spPr>
          <a:xfrm>
            <a:off x="394750" y="1262825"/>
            <a:ext cx="75066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results: comparison for data modality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7C499-3BAD-D22E-DEC8-C68088389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4" b="50000"/>
          <a:stretch/>
        </p:blipFill>
        <p:spPr>
          <a:xfrm>
            <a:off x="6096000" y="3392317"/>
            <a:ext cx="271711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65715-6206-4E01-3DC2-88C38BDCE1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123" b="49965"/>
          <a:stretch/>
        </p:blipFill>
        <p:spPr>
          <a:xfrm>
            <a:off x="274836" y="3366492"/>
            <a:ext cx="2762218" cy="343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D1362F-217D-EA5A-D53D-CE46C4391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65" r="48721" b="3674"/>
          <a:stretch/>
        </p:blipFill>
        <p:spPr>
          <a:xfrm>
            <a:off x="3037086" y="3618429"/>
            <a:ext cx="2784045" cy="3179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DAEA9-1DC9-636C-0C4D-9AD38FD97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4" t="50000" b="3639"/>
          <a:stretch/>
        </p:blipFill>
        <p:spPr>
          <a:xfrm>
            <a:off x="8966553" y="3634914"/>
            <a:ext cx="2717120" cy="3179442"/>
          </a:xfrm>
          <a:prstGeom prst="rect">
            <a:avLst/>
          </a:prstGeom>
        </p:spPr>
      </p:pic>
      <p:sp>
        <p:nvSpPr>
          <p:cNvPr id="9" name="Google Shape;139;g160291600a0_0_100">
            <a:extLst>
              <a:ext uri="{FF2B5EF4-FFF2-40B4-BE49-F238E27FC236}">
                <a16:creationId xmlns:a16="http://schemas.microsoft.com/office/drawing/2014/main" id="{8D56B56C-AF91-433D-4136-69ABA90C3F1D}"/>
              </a:ext>
            </a:extLst>
          </p:cNvPr>
          <p:cNvSpPr txBox="1"/>
          <p:nvPr/>
        </p:nvSpPr>
        <p:spPr>
          <a:xfrm>
            <a:off x="696945" y="2154215"/>
            <a:ext cx="5300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Multi-modal model has shown the enhancement over 19.04ms compared with IVIS model in terms of all metrics.</a:t>
            </a:r>
          </a:p>
        </p:txBody>
      </p:sp>
      <p:sp>
        <p:nvSpPr>
          <p:cNvPr id="10" name="Google Shape;139;g160291600a0_0_100">
            <a:extLst>
              <a:ext uri="{FF2B5EF4-FFF2-40B4-BE49-F238E27FC236}">
                <a16:creationId xmlns:a16="http://schemas.microsoft.com/office/drawing/2014/main" id="{EC92ADA8-BF3D-BC9C-D411-57E9DDEC42E2}"/>
              </a:ext>
            </a:extLst>
          </p:cNvPr>
          <p:cNvSpPr txBox="1"/>
          <p:nvPr/>
        </p:nvSpPr>
        <p:spPr>
          <a:xfrm>
            <a:off x="6175735" y="2136390"/>
            <a:ext cx="5300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Overall improvement observed from multi-modal model for all prediction times.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D8AC46-FC5C-C67C-B379-FE1E5041B70D}"/>
              </a:ext>
            </a:extLst>
          </p:cNvPr>
          <p:cNvCxnSpPr/>
          <p:nvPr/>
        </p:nvCxnSpPr>
        <p:spPr>
          <a:xfrm>
            <a:off x="832338" y="3528643"/>
            <a:ext cx="10433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Google Shape;88;g1612ce4b984_0_13">
            <a:extLst>
              <a:ext uri="{FF2B5EF4-FFF2-40B4-BE49-F238E27FC236}">
                <a16:creationId xmlns:a16="http://schemas.microsoft.com/office/drawing/2014/main" id="{6EC45451-553F-287A-7372-42AE4670DFBF}"/>
              </a:ext>
            </a:extLst>
          </p:cNvPr>
          <p:cNvSpPr txBox="1"/>
          <p:nvPr/>
        </p:nvSpPr>
        <p:spPr>
          <a:xfrm>
            <a:off x="121402" y="2991672"/>
            <a:ext cx="2762219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 of disruption dataset decrease due to different temporal length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직사각형 2">
            <a:extLst>
              <a:ext uri="{FF2B5EF4-FFF2-40B4-BE49-F238E27FC236}">
                <a16:creationId xmlns:a16="http://schemas.microsoft.com/office/drawing/2014/main" id="{43EA45F5-69BB-B13B-CF1D-D643A1C4A890}"/>
              </a:ext>
            </a:extLst>
          </p:cNvPr>
          <p:cNvSpPr/>
          <p:nvPr/>
        </p:nvSpPr>
        <p:spPr>
          <a:xfrm>
            <a:off x="2086708" y="3618429"/>
            <a:ext cx="855527" cy="128181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Google Shape;86;g1612ce4b984_0_13">
            <a:extLst>
              <a:ext uri="{FF2B5EF4-FFF2-40B4-BE49-F238E27FC236}">
                <a16:creationId xmlns:a16="http://schemas.microsoft.com/office/drawing/2014/main" id="{26F0E097-8A27-0B31-5E65-5D5528775E45}"/>
              </a:ext>
            </a:extLst>
          </p:cNvPr>
          <p:cNvSpPr txBox="1"/>
          <p:nvPr/>
        </p:nvSpPr>
        <p:spPr>
          <a:xfrm>
            <a:off x="486592" y="1755710"/>
            <a:ext cx="536904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IVIS data only vs Multi-modal data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6;g1612ce4b984_0_13">
            <a:extLst>
              <a:ext uri="{FF2B5EF4-FFF2-40B4-BE49-F238E27FC236}">
                <a16:creationId xmlns:a16="http://schemas.microsoft.com/office/drawing/2014/main" id="{AA4D6CA9-6609-BC08-18FC-4055B5EF8548}"/>
              </a:ext>
            </a:extLst>
          </p:cNvPr>
          <p:cNvSpPr txBox="1"/>
          <p:nvPr/>
        </p:nvSpPr>
        <p:spPr>
          <a:xfrm>
            <a:off x="6000551" y="1755710"/>
            <a:ext cx="536904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0D data only vs Multi-modal data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직사각형 2">
            <a:extLst>
              <a:ext uri="{FF2B5EF4-FFF2-40B4-BE49-F238E27FC236}">
                <a16:creationId xmlns:a16="http://schemas.microsoft.com/office/drawing/2014/main" id="{6D4B9258-7E71-3906-6EC8-7FB31CCDBEB4}"/>
              </a:ext>
            </a:extLst>
          </p:cNvPr>
          <p:cNvSpPr/>
          <p:nvPr/>
        </p:nvSpPr>
        <p:spPr>
          <a:xfrm>
            <a:off x="2104842" y="5234040"/>
            <a:ext cx="855527" cy="128181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2">
            <a:extLst>
              <a:ext uri="{FF2B5EF4-FFF2-40B4-BE49-F238E27FC236}">
                <a16:creationId xmlns:a16="http://schemas.microsoft.com/office/drawing/2014/main" id="{85F1EBB4-463E-1F08-511D-B144EF359703}"/>
              </a:ext>
            </a:extLst>
          </p:cNvPr>
          <p:cNvSpPr/>
          <p:nvPr/>
        </p:nvSpPr>
        <p:spPr>
          <a:xfrm>
            <a:off x="4859982" y="5273214"/>
            <a:ext cx="855527" cy="128181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2">
            <a:extLst>
              <a:ext uri="{FF2B5EF4-FFF2-40B4-BE49-F238E27FC236}">
                <a16:creationId xmlns:a16="http://schemas.microsoft.com/office/drawing/2014/main" id="{2922A39D-C7CF-53C4-DC21-3505B901E272}"/>
              </a:ext>
            </a:extLst>
          </p:cNvPr>
          <p:cNvSpPr/>
          <p:nvPr/>
        </p:nvSpPr>
        <p:spPr>
          <a:xfrm>
            <a:off x="4867143" y="3654900"/>
            <a:ext cx="855527" cy="1281817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Google Shape;88;g1612ce4b984_0_13">
            <a:extLst>
              <a:ext uri="{FF2B5EF4-FFF2-40B4-BE49-F238E27FC236}">
                <a16:creationId xmlns:a16="http://schemas.microsoft.com/office/drawing/2014/main" id="{888921D2-8E00-970C-841C-7481C76826FA}"/>
              </a:ext>
            </a:extLst>
          </p:cNvPr>
          <p:cNvSpPr txBox="1"/>
          <p:nvPr/>
        </p:nvSpPr>
        <p:spPr>
          <a:xfrm>
            <a:off x="3164314" y="3120820"/>
            <a:ext cx="1310139" cy="33851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Improved!</a:t>
            </a:r>
            <a:endParaRPr lang="en-US" sz="1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88;g1612ce4b984_0_13">
            <a:extLst>
              <a:ext uri="{FF2B5EF4-FFF2-40B4-BE49-F238E27FC236}">
                <a16:creationId xmlns:a16="http://schemas.microsoft.com/office/drawing/2014/main" id="{C5F66A98-0AE9-E80D-B55A-3AC74726F668}"/>
              </a:ext>
            </a:extLst>
          </p:cNvPr>
          <p:cNvSpPr txBox="1"/>
          <p:nvPr/>
        </p:nvSpPr>
        <p:spPr>
          <a:xfrm>
            <a:off x="8011589" y="3213572"/>
            <a:ext cx="1870525" cy="33851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improved!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57D917-7ED9-5AAC-DE7D-48C116EFAB14}"/>
              </a:ext>
            </a:extLst>
          </p:cNvPr>
          <p:cNvCxnSpPr/>
          <p:nvPr/>
        </p:nvCxnSpPr>
        <p:spPr>
          <a:xfrm flipH="1">
            <a:off x="2883621" y="3429000"/>
            <a:ext cx="287494" cy="2059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722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74839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60291600a0_0_100"/>
          <p:cNvSpPr txBox="1"/>
          <p:nvPr/>
        </p:nvSpPr>
        <p:spPr>
          <a:xfrm>
            <a:off x="394750" y="1262825"/>
            <a:ext cx="90851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disruption prediction using shot 21310 in KSTAR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C4431-F3DA-144A-02CE-D5921D79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396" y="2962797"/>
            <a:ext cx="8073117" cy="389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39;g160291600a0_0_100">
                <a:extLst>
                  <a:ext uri="{FF2B5EF4-FFF2-40B4-BE49-F238E27FC236}">
                    <a16:creationId xmlns:a16="http://schemas.microsoft.com/office/drawing/2014/main" id="{5B925723-BA13-99AE-5A7C-93793FB4011F}"/>
                  </a:ext>
                </a:extLst>
              </p:cNvPr>
              <p:cNvSpPr txBox="1"/>
              <p:nvPr/>
            </p:nvSpPr>
            <p:spPr>
              <a:xfrm>
                <a:off x="795968" y="1724449"/>
                <a:ext cx="10704370" cy="1228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Thermal quench (TQ)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at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5.342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current quench (CQ)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at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5.368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𝒍𝒊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dropped at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2.5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and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4.2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s.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This abrupt change results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𝑬𝑪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which is applied from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2.5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= 4.2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6" name="Google Shape;139;g160291600a0_0_100">
                <a:extLst>
                  <a:ext uri="{FF2B5EF4-FFF2-40B4-BE49-F238E27FC236}">
                    <a16:creationId xmlns:a16="http://schemas.microsoft.com/office/drawing/2014/main" id="{5B925723-BA13-99AE-5A7C-93793FB40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68" y="1724449"/>
                <a:ext cx="10704370" cy="1228758"/>
              </a:xfrm>
              <a:prstGeom prst="rect">
                <a:avLst/>
              </a:prstGeom>
              <a:blipFill>
                <a:blip r:embed="rId6"/>
                <a:stretch>
                  <a:fillRect l="-355" b="-3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3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74839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71FF0-7B0D-5884-94FB-2C73DE427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9" y="3951482"/>
            <a:ext cx="5868711" cy="2924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09168-DE74-7F72-370A-15ADFFFA1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" y="884000"/>
            <a:ext cx="5868711" cy="3020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B7309-D471-44BD-B289-3DB03364F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290" y="1896685"/>
            <a:ext cx="5837979" cy="4014940"/>
          </a:xfrm>
          <a:prstGeom prst="rect">
            <a:avLst/>
          </a:prstGeom>
        </p:spPr>
      </p:pic>
      <p:sp>
        <p:nvSpPr>
          <p:cNvPr id="7" name="Google Shape;88;g1612ce4b984_0_13">
            <a:extLst>
              <a:ext uri="{FF2B5EF4-FFF2-40B4-BE49-F238E27FC236}">
                <a16:creationId xmlns:a16="http://schemas.microsoft.com/office/drawing/2014/main" id="{91E8C71D-70EC-D9FF-1844-4140C3682C79}"/>
              </a:ext>
            </a:extLst>
          </p:cNvPr>
          <p:cNvSpPr txBox="1"/>
          <p:nvPr/>
        </p:nvSpPr>
        <p:spPr>
          <a:xfrm>
            <a:off x="6703514" y="1444304"/>
            <a:ext cx="4761675" cy="46162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than 90ms, Multimodal model can predict the disruptions without false alarms or missing alarms.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직사각형 2">
            <a:extLst>
              <a:ext uri="{FF2B5EF4-FFF2-40B4-BE49-F238E27FC236}">
                <a16:creationId xmlns:a16="http://schemas.microsoft.com/office/drawing/2014/main" id="{6E1E1E86-29BC-4653-84E3-1421550DC03D}"/>
              </a:ext>
            </a:extLst>
          </p:cNvPr>
          <p:cNvSpPr/>
          <p:nvPr/>
        </p:nvSpPr>
        <p:spPr>
          <a:xfrm>
            <a:off x="885369" y="4174660"/>
            <a:ext cx="146262" cy="2142568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2">
            <a:extLst>
              <a:ext uri="{FF2B5EF4-FFF2-40B4-BE49-F238E27FC236}">
                <a16:creationId xmlns:a16="http://schemas.microsoft.com/office/drawing/2014/main" id="{34130346-84B7-B35C-E9AC-DCEE3CC8385F}"/>
              </a:ext>
            </a:extLst>
          </p:cNvPr>
          <p:cNvSpPr/>
          <p:nvPr/>
        </p:nvSpPr>
        <p:spPr>
          <a:xfrm>
            <a:off x="1483246" y="4174660"/>
            <a:ext cx="146262" cy="2142568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2">
            <a:extLst>
              <a:ext uri="{FF2B5EF4-FFF2-40B4-BE49-F238E27FC236}">
                <a16:creationId xmlns:a16="http://schemas.microsoft.com/office/drawing/2014/main" id="{27B3C702-441A-BE10-FC7B-E3896F7AFECC}"/>
              </a:ext>
            </a:extLst>
          </p:cNvPr>
          <p:cNvSpPr/>
          <p:nvPr/>
        </p:nvSpPr>
        <p:spPr>
          <a:xfrm>
            <a:off x="3414345" y="4174660"/>
            <a:ext cx="146262" cy="2142568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2">
            <a:extLst>
              <a:ext uri="{FF2B5EF4-FFF2-40B4-BE49-F238E27FC236}">
                <a16:creationId xmlns:a16="http://schemas.microsoft.com/office/drawing/2014/main" id="{05E371AB-9A0C-8838-C7FF-8B9EA5A320BC}"/>
              </a:ext>
            </a:extLst>
          </p:cNvPr>
          <p:cNvSpPr/>
          <p:nvPr/>
        </p:nvSpPr>
        <p:spPr>
          <a:xfrm>
            <a:off x="2827812" y="4180389"/>
            <a:ext cx="146262" cy="2142568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2">
            <a:extLst>
              <a:ext uri="{FF2B5EF4-FFF2-40B4-BE49-F238E27FC236}">
                <a16:creationId xmlns:a16="http://schemas.microsoft.com/office/drawing/2014/main" id="{63D66001-632A-678E-39DC-B19EC6BE7C1D}"/>
              </a:ext>
            </a:extLst>
          </p:cNvPr>
          <p:cNvSpPr/>
          <p:nvPr/>
        </p:nvSpPr>
        <p:spPr>
          <a:xfrm>
            <a:off x="5279940" y="4139491"/>
            <a:ext cx="146262" cy="2142568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Google Shape;88;g1612ce4b984_0_13">
            <a:extLst>
              <a:ext uri="{FF2B5EF4-FFF2-40B4-BE49-F238E27FC236}">
                <a16:creationId xmlns:a16="http://schemas.microsoft.com/office/drawing/2014/main" id="{DA476427-25FB-A732-7232-342213481ECC}"/>
              </a:ext>
            </a:extLst>
          </p:cNvPr>
          <p:cNvSpPr txBox="1"/>
          <p:nvPr/>
        </p:nvSpPr>
        <p:spPr>
          <a:xfrm>
            <a:off x="5866473" y="6282059"/>
            <a:ext cx="2203699" cy="27695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False alarm occurs at t = 4.2s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630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74839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8588B-EAA8-0053-7115-0BAB3B74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54214"/>
            <a:ext cx="6184284" cy="390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8673C-A8BD-EB34-2EDF-792831C7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517" y="3429000"/>
            <a:ext cx="5751137" cy="2902825"/>
          </a:xfrm>
          <a:prstGeom prst="rect">
            <a:avLst/>
          </a:prstGeom>
        </p:spPr>
      </p:pic>
      <p:sp>
        <p:nvSpPr>
          <p:cNvPr id="8" name="Google Shape;139;g160291600a0_0_100">
            <a:extLst>
              <a:ext uri="{FF2B5EF4-FFF2-40B4-BE49-F238E27FC236}">
                <a16:creationId xmlns:a16="http://schemas.microsoft.com/office/drawing/2014/main" id="{0491D34B-6160-398C-C668-E473322B90AA}"/>
              </a:ext>
            </a:extLst>
          </p:cNvPr>
          <p:cNvSpPr txBox="1"/>
          <p:nvPr/>
        </p:nvSpPr>
        <p:spPr>
          <a:xfrm>
            <a:off x="767314" y="1771779"/>
            <a:ext cx="1076269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lang="en-US" sz="16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models predict disruption as well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the hidden vectors depicted in low dimensional space are also </a:t>
            </a:r>
            <a:r>
              <a:rPr lang="en-US" sz="16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well separated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✰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distance between data points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indicates the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similarity of the data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 the appropriate prediction time,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overlapped regions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are observed, meaning the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limit of model capabilities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5" name="Google Shape;124;g160291600a0_0_100">
            <a:extLst>
              <a:ext uri="{FF2B5EF4-FFF2-40B4-BE49-F238E27FC236}">
                <a16:creationId xmlns:a16="http://schemas.microsoft.com/office/drawing/2014/main" id="{0DF2A1CE-BCB7-D77C-3E27-2928A769B213}"/>
              </a:ext>
            </a:extLst>
          </p:cNvPr>
          <p:cNvSpPr txBox="1"/>
          <p:nvPr/>
        </p:nvSpPr>
        <p:spPr>
          <a:xfrm>
            <a:off x="394749" y="1262825"/>
            <a:ext cx="100270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Analysis:</a:t>
            </a:r>
            <a:r>
              <a:rPr lang="ko-KR" alt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t-SNE for visualizing the hidden vectors from trained models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88;g1612ce4b984_0_13">
            <a:extLst>
              <a:ext uri="{FF2B5EF4-FFF2-40B4-BE49-F238E27FC236}">
                <a16:creationId xmlns:a16="http://schemas.microsoft.com/office/drawing/2014/main" id="{34A70331-FBD0-1C6C-3EF5-1E87BDE16E35}"/>
              </a:ext>
            </a:extLst>
          </p:cNvPr>
          <p:cNvSpPr txBox="1"/>
          <p:nvPr/>
        </p:nvSpPr>
        <p:spPr>
          <a:xfrm>
            <a:off x="6576646" y="3092988"/>
            <a:ext cx="5312844" cy="30773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Disruptive data discrimination enhanced by using multi-moda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 data</a:t>
            </a:r>
            <a:endParaRPr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012796E-A56A-D026-38A8-A707EFEC3685}"/>
              </a:ext>
            </a:extLst>
          </p:cNvPr>
          <p:cNvCxnSpPr/>
          <p:nvPr/>
        </p:nvCxnSpPr>
        <p:spPr>
          <a:xfrm>
            <a:off x="492369" y="4806462"/>
            <a:ext cx="525193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Google Shape;88;g1612ce4b984_0_13">
            <a:extLst>
              <a:ext uri="{FF2B5EF4-FFF2-40B4-BE49-F238E27FC236}">
                <a16:creationId xmlns:a16="http://schemas.microsoft.com/office/drawing/2014/main" id="{20B1FE03-83F1-ECDD-42EC-08B5A59C6560}"/>
              </a:ext>
            </a:extLst>
          </p:cNvPr>
          <p:cNvSpPr txBox="1"/>
          <p:nvPr/>
        </p:nvSpPr>
        <p:spPr>
          <a:xfrm>
            <a:off x="492369" y="4903801"/>
            <a:ext cx="5117964" cy="27695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Overlapped regions observed as models can not predict disruptions as well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9E29E8-AEA9-B339-B8D9-53A116742C00}"/>
              </a:ext>
            </a:extLst>
          </p:cNvPr>
          <p:cNvSpPr/>
          <p:nvPr/>
        </p:nvSpPr>
        <p:spPr>
          <a:xfrm rot="20497787">
            <a:off x="5225219" y="3435893"/>
            <a:ext cx="385114" cy="585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A63CAD-C109-3A23-B65A-F81177D6930F}"/>
              </a:ext>
            </a:extLst>
          </p:cNvPr>
          <p:cNvSpPr/>
          <p:nvPr/>
        </p:nvSpPr>
        <p:spPr>
          <a:xfrm rot="20497787">
            <a:off x="5215723" y="5471712"/>
            <a:ext cx="385114" cy="585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5455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0" y="251938"/>
            <a:ext cx="75660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75B302-0022-8772-74A4-2D99D60E4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8946"/>
            <a:ext cx="7661031" cy="218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07126A-A84D-C922-BF09-1F73486EB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93" y="4776515"/>
            <a:ext cx="5164015" cy="2136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AE6AF-6D96-1047-8751-2E14452C7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939" y="2225667"/>
            <a:ext cx="4654062" cy="4612369"/>
          </a:xfrm>
          <a:prstGeom prst="rect">
            <a:avLst/>
          </a:prstGeom>
        </p:spPr>
      </p:pic>
      <p:sp>
        <p:nvSpPr>
          <p:cNvPr id="7" name="Google Shape;139;g160291600a0_0_100">
            <a:extLst>
              <a:ext uri="{FF2B5EF4-FFF2-40B4-BE49-F238E27FC236}">
                <a16:creationId xmlns:a16="http://schemas.microsoft.com/office/drawing/2014/main" id="{8B3FEA0E-3AB0-3A93-FC17-7527F35A913A}"/>
              </a:ext>
            </a:extLst>
          </p:cNvPr>
          <p:cNvSpPr txBox="1"/>
          <p:nvPr/>
        </p:nvSpPr>
        <p:spPr>
          <a:xfrm>
            <a:off x="767313" y="1736610"/>
            <a:ext cx="1130195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Multimodal learning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improve the recognition of models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they capture fine-grain details as well by using multimodal data.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Information about </a:t>
            </a:r>
            <a:r>
              <a:rPr lang="en-US" sz="16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electron profiles from both edge and core is critical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predicting disruptions.</a:t>
            </a:r>
          </a:p>
        </p:txBody>
      </p:sp>
      <p:sp>
        <p:nvSpPr>
          <p:cNvPr id="8" name="Google Shape;124;g160291600a0_0_100">
            <a:extLst>
              <a:ext uri="{FF2B5EF4-FFF2-40B4-BE49-F238E27FC236}">
                <a16:creationId xmlns:a16="http://schemas.microsoft.com/office/drawing/2014/main" id="{0909128B-7B3D-E90F-890E-AE0043DCFE59}"/>
              </a:ext>
            </a:extLst>
          </p:cNvPr>
          <p:cNvSpPr txBox="1"/>
          <p:nvPr/>
        </p:nvSpPr>
        <p:spPr>
          <a:xfrm>
            <a:off x="394749" y="1262825"/>
            <a:ext cx="102849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en-US" altLang="ko-K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GradCAM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Permutation feature importance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"/>
          <p:cNvSpPr txBox="1">
            <a:spLocks noGrp="1"/>
          </p:cNvSpPr>
          <p:nvPr>
            <p:ph type="ftr" idx="11"/>
          </p:nvPr>
        </p:nvSpPr>
        <p:spPr>
          <a:xfrm>
            <a:off x="5225216" y="6379152"/>
            <a:ext cx="5744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48" name="Google Shape;48;p2"/>
          <p:cNvPicPr preferRelativeResize="0"/>
          <p:nvPr/>
        </p:nvPicPr>
        <p:blipFill rotWithShape="1">
          <a:blip r:embed="rId4">
            <a:alphaModFix/>
          </a:blip>
          <a:srcRect l="19893" t="13616" r="18061" b="23043"/>
          <a:stretch/>
        </p:blipFill>
        <p:spPr>
          <a:xfrm>
            <a:off x="11335154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306025" y="251925"/>
            <a:ext cx="211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39;g160291600a0_0_100">
            <a:extLst>
              <a:ext uri="{FF2B5EF4-FFF2-40B4-BE49-F238E27FC236}">
                <a16:creationId xmlns:a16="http://schemas.microsoft.com/office/drawing/2014/main" id="{AF9F0E1D-A369-4DBD-ABC7-C8C11D789634}"/>
              </a:ext>
            </a:extLst>
          </p:cNvPr>
          <p:cNvSpPr txBox="1"/>
          <p:nvPr/>
        </p:nvSpPr>
        <p:spPr>
          <a:xfrm>
            <a:off x="557892" y="1399727"/>
            <a:ext cx="1132930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ML application for fusion research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3;g15ed2b44938_0_43">
            <a:extLst>
              <a:ext uri="{FF2B5EF4-FFF2-40B4-BE49-F238E27FC236}">
                <a16:creationId xmlns:a16="http://schemas.microsoft.com/office/drawing/2014/main" id="{3E25EE37-1EAE-9653-E598-7D7FDA590AF0}"/>
              </a:ext>
            </a:extLst>
          </p:cNvPr>
          <p:cNvSpPr txBox="1"/>
          <p:nvPr/>
        </p:nvSpPr>
        <p:spPr>
          <a:xfrm>
            <a:off x="725200" y="3947710"/>
            <a:ext cx="112530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Topic 1. Disruption prediction and analysis through multi-modal deep learning in KSTAR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Topic 2. Tokamak plasma operation control based on multi-objective reinforcement learning in KSTAR</a:t>
            </a:r>
          </a:p>
        </p:txBody>
      </p:sp>
      <p:sp>
        <p:nvSpPr>
          <p:cNvPr id="3" name="Google Shape;153;g15ed2b44938_0_43">
            <a:extLst>
              <a:ext uri="{FF2B5EF4-FFF2-40B4-BE49-F238E27FC236}">
                <a16:creationId xmlns:a16="http://schemas.microsoft.com/office/drawing/2014/main" id="{19A5EE13-AF12-34D7-3C88-785AC8B75FB6}"/>
              </a:ext>
            </a:extLst>
          </p:cNvPr>
          <p:cNvSpPr txBox="1"/>
          <p:nvPr/>
        </p:nvSpPr>
        <p:spPr>
          <a:xfrm>
            <a:off x="725200" y="1929941"/>
            <a:ext cx="1125303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Machine Learning and Deep Learning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Reinforcement Learning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Explainable AI: How to explain model capabilities in ML</a:t>
            </a:r>
          </a:p>
        </p:txBody>
      </p:sp>
    </p:spTree>
    <p:extLst>
      <p:ext uri="{BB962C8B-B14F-4D97-AF65-F5344CB8AC3E}">
        <p14:creationId xmlns:p14="http://schemas.microsoft.com/office/powerpoint/2010/main" val="3304860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60276"/>
            <a:ext cx="12193057" cy="22997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"/>
          <p:cNvSpPr/>
          <p:nvPr/>
        </p:nvSpPr>
        <p:spPr>
          <a:xfrm>
            <a:off x="0" y="2122398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 2. Tokamak plasma operation control based on multi-objective reinforcement learning in KSTAR</a:t>
            </a:r>
          </a:p>
        </p:txBody>
      </p:sp>
    </p:spTree>
    <p:extLst>
      <p:ext uri="{BB962C8B-B14F-4D97-AF65-F5344CB8AC3E}">
        <p14:creationId xmlns:p14="http://schemas.microsoft.com/office/powerpoint/2010/main" val="3212488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997FC4C-A86C-4C21-8A5B-24CE14C1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83" y="4394678"/>
            <a:ext cx="2469632" cy="2393475"/>
          </a:xfrm>
          <a:prstGeom prst="rect">
            <a:avLst/>
          </a:prstGeom>
        </p:spPr>
      </p:pic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180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4" y="1186628"/>
            <a:ext cx="60504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of this research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Tokamak plasma autonomous operation based on reinforcement learning 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3;g15ed2b44938_0_43">
            <a:extLst>
              <a:ext uri="{FF2B5EF4-FFF2-40B4-BE49-F238E27FC236}">
                <a16:creationId xmlns:a16="http://schemas.microsoft.com/office/drawing/2014/main" id="{79AE329E-1855-4DC7-98ED-1BFAEDFDFB99}"/>
              </a:ext>
            </a:extLst>
          </p:cNvPr>
          <p:cNvSpPr txBox="1"/>
          <p:nvPr/>
        </p:nvSpPr>
        <p:spPr>
          <a:xfrm>
            <a:off x="661112" y="2074400"/>
            <a:ext cx="11408157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Reinforcement Learning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Virtual KSTAR environment </a:t>
            </a: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the virtual KSTAR environment, we can find out the </a:t>
            </a: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near-optimal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to approach the ideal operation scenario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implement the virtual KSTAR environment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control the virtual KSTAR environment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2A3F371-168E-402C-8A56-E733203F78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660"/>
          <a:stretch/>
        </p:blipFill>
        <p:spPr>
          <a:xfrm>
            <a:off x="382220" y="4711023"/>
            <a:ext cx="1675121" cy="16781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587D3F5-5FC9-4ADB-92DF-3A0E9469D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234" y="4535033"/>
            <a:ext cx="1938143" cy="1913916"/>
          </a:xfrm>
          <a:prstGeom prst="rect">
            <a:avLst/>
          </a:prstGeom>
        </p:spPr>
      </p:pic>
      <p:sp>
        <p:nvSpPr>
          <p:cNvPr id="5" name="더하기 기호 4">
            <a:extLst>
              <a:ext uri="{FF2B5EF4-FFF2-40B4-BE49-F238E27FC236}">
                <a16:creationId xmlns:a16="http://schemas.microsoft.com/office/drawing/2014/main" id="{C8DE0A64-D32F-4203-8695-8790C8B5B01C}"/>
              </a:ext>
            </a:extLst>
          </p:cNvPr>
          <p:cNvSpPr/>
          <p:nvPr/>
        </p:nvSpPr>
        <p:spPr>
          <a:xfrm>
            <a:off x="2380957" y="5176834"/>
            <a:ext cx="614469" cy="6303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BB96CB12-54EA-4D22-A1B4-1D364353A36D}"/>
              </a:ext>
            </a:extLst>
          </p:cNvPr>
          <p:cNvSpPr/>
          <p:nvPr/>
        </p:nvSpPr>
        <p:spPr>
          <a:xfrm>
            <a:off x="5421000" y="5271284"/>
            <a:ext cx="472739" cy="365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Google Shape;121;p5">
            <a:extLst>
              <a:ext uri="{FF2B5EF4-FFF2-40B4-BE49-F238E27FC236}">
                <a16:creationId xmlns:a16="http://schemas.microsoft.com/office/drawing/2014/main" id="{42B6A3FF-2E69-4FF0-947F-91F792EFE3A2}"/>
              </a:ext>
            </a:extLst>
          </p:cNvPr>
          <p:cNvSpPr txBox="1"/>
          <p:nvPr/>
        </p:nvSpPr>
        <p:spPr>
          <a:xfrm>
            <a:off x="-337429" y="6474074"/>
            <a:ext cx="30626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</a:t>
            </a:r>
            <a:r>
              <a:rPr lang="ko-KR" alt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altLang="ko-KR" sz="1000" b="1" dirty="0"/>
              <a:t>(</a:t>
            </a:r>
            <a:r>
              <a:rPr lang="en-US" altLang="ko-K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Function approximator, Simulator)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21;p5">
            <a:extLst>
              <a:ext uri="{FF2B5EF4-FFF2-40B4-BE49-F238E27FC236}">
                <a16:creationId xmlns:a16="http://schemas.microsoft.com/office/drawing/2014/main" id="{60632788-D087-4A1D-994E-277E7573D9BD}"/>
              </a:ext>
            </a:extLst>
          </p:cNvPr>
          <p:cNvSpPr txBox="1"/>
          <p:nvPr/>
        </p:nvSpPr>
        <p:spPr>
          <a:xfrm>
            <a:off x="2043755" y="6491830"/>
            <a:ext cx="45846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Reinforcement Learning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(Decision maker / Feedback controller)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39;g160291600a0_0_100">
            <a:extLst>
              <a:ext uri="{FF2B5EF4-FFF2-40B4-BE49-F238E27FC236}">
                <a16:creationId xmlns:a16="http://schemas.microsoft.com/office/drawing/2014/main" id="{04C6E150-6CBA-42C3-8A2B-82FD50303FCD}"/>
              </a:ext>
            </a:extLst>
          </p:cNvPr>
          <p:cNvSpPr txBox="1"/>
          <p:nvPr/>
        </p:nvSpPr>
        <p:spPr>
          <a:xfrm>
            <a:off x="1432271" y="3248372"/>
            <a:ext cx="100613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b="1" i="0" u="none" strike="noStrike" cap="none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Neural network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computing system for </a:t>
            </a:r>
            <a:r>
              <a:rPr lang="en-US" sz="1600" b="1" i="0" u="none" strike="noStrike" cap="none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approximating the mapping function 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forward-backward algorithm</a:t>
            </a:r>
          </a:p>
        </p:txBody>
      </p:sp>
      <p:sp>
        <p:nvSpPr>
          <p:cNvPr id="20" name="Google Shape;139;g160291600a0_0_100">
            <a:extLst>
              <a:ext uri="{FF2B5EF4-FFF2-40B4-BE49-F238E27FC236}">
                <a16:creationId xmlns:a16="http://schemas.microsoft.com/office/drawing/2014/main" id="{3D169E47-EBAA-499F-91F3-FEBC5537423B}"/>
              </a:ext>
            </a:extLst>
          </p:cNvPr>
          <p:cNvSpPr txBox="1"/>
          <p:nvPr/>
        </p:nvSpPr>
        <p:spPr>
          <a:xfrm>
            <a:off x="1423393" y="4021526"/>
            <a:ext cx="79543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b="1" i="0" u="none" strike="noStrike" cap="none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Reinforcement learning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machine learning concept for </a:t>
            </a:r>
            <a:r>
              <a:rPr lang="en-US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dynamic decision making</a:t>
            </a:r>
            <a:endParaRPr lang="en-US" sz="1600" b="1" i="0" u="none" strike="noStrike" cap="none" dirty="0">
              <a:solidFill>
                <a:srgbClr val="0028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E953567E-B978-45AE-B461-92FDD449C047}"/>
              </a:ext>
            </a:extLst>
          </p:cNvPr>
          <p:cNvSpPr/>
          <p:nvPr/>
        </p:nvSpPr>
        <p:spPr>
          <a:xfrm>
            <a:off x="1165985" y="3431514"/>
            <a:ext cx="267303" cy="1308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9BB32DC5-2F59-4489-ACD6-10EF734600BA}"/>
              </a:ext>
            </a:extLst>
          </p:cNvPr>
          <p:cNvSpPr/>
          <p:nvPr/>
        </p:nvSpPr>
        <p:spPr>
          <a:xfrm>
            <a:off x="1156090" y="4195790"/>
            <a:ext cx="267303" cy="1308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5">
            <a:extLst>
              <a:ext uri="{FF2B5EF4-FFF2-40B4-BE49-F238E27FC236}">
                <a16:creationId xmlns:a16="http://schemas.microsoft.com/office/drawing/2014/main" id="{1D5E2B51-6015-E25E-2DF3-1EEB30F19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423" y="4512592"/>
            <a:ext cx="3879492" cy="22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91838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3;p14">
            <a:extLst>
              <a:ext uri="{FF2B5EF4-FFF2-40B4-BE49-F238E27FC236}">
                <a16:creationId xmlns:a16="http://schemas.microsoft.com/office/drawing/2014/main" id="{FE1434CB-494B-45CA-8AA7-526C967183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666" y="4570756"/>
            <a:ext cx="3106043" cy="1879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21;p5">
            <a:extLst>
              <a:ext uri="{FF2B5EF4-FFF2-40B4-BE49-F238E27FC236}">
                <a16:creationId xmlns:a16="http://schemas.microsoft.com/office/drawing/2014/main" id="{375DEF3B-A11F-471A-A4AD-78A78188592E}"/>
              </a:ext>
            </a:extLst>
          </p:cNvPr>
          <p:cNvSpPr txBox="1"/>
          <p:nvPr/>
        </p:nvSpPr>
        <p:spPr>
          <a:xfrm>
            <a:off x="1427974" y="6459518"/>
            <a:ext cx="246270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dirty="0"/>
              <a:t>Google </a:t>
            </a:r>
            <a:r>
              <a:rPr lang="en-US" sz="800" b="1" dirty="0" err="1"/>
              <a:t>Deepmind</a:t>
            </a:r>
            <a:r>
              <a:rPr lang="en-US" sz="800" b="1" dirty="0"/>
              <a:t>, Nature 2022</a:t>
            </a:r>
            <a:endParaRPr sz="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246;p16">
            <a:extLst>
              <a:ext uri="{FF2B5EF4-FFF2-40B4-BE49-F238E27FC236}">
                <a16:creationId xmlns:a16="http://schemas.microsoft.com/office/drawing/2014/main" id="{D7AB5AEC-439C-4CC2-9599-5CFFD3948D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701" y="2414563"/>
            <a:ext cx="2575971" cy="153237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21;p5">
            <a:extLst>
              <a:ext uri="{FF2B5EF4-FFF2-40B4-BE49-F238E27FC236}">
                <a16:creationId xmlns:a16="http://schemas.microsoft.com/office/drawing/2014/main" id="{4A75631F-605E-4724-8985-A9DCA260C3AF}"/>
              </a:ext>
            </a:extLst>
          </p:cNvPr>
          <p:cNvSpPr txBox="1"/>
          <p:nvPr/>
        </p:nvSpPr>
        <p:spPr>
          <a:xfrm>
            <a:off x="825090" y="3987117"/>
            <a:ext cx="3555194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000"/>
            </a:pPr>
            <a:r>
              <a:rPr lang="it-IT" altLang="ko-KR" sz="800" b="1" dirty="0"/>
              <a:t>Jaemin Seo </a:t>
            </a:r>
            <a:r>
              <a:rPr lang="it-IT" altLang="ko-KR" sz="800" b="1" i="1" dirty="0"/>
              <a:t>et al</a:t>
            </a:r>
            <a:r>
              <a:rPr lang="it-IT" altLang="ko-KR" sz="800" b="1" dirty="0"/>
              <a:t> 2021 </a:t>
            </a:r>
            <a:r>
              <a:rPr lang="it-IT" altLang="ko-KR" sz="800" b="1" i="1" dirty="0"/>
              <a:t>Nucl. Fusion</a:t>
            </a:r>
            <a:r>
              <a:rPr lang="it-IT" altLang="ko-KR" sz="800" b="1" dirty="0"/>
              <a:t> 61 106010</a:t>
            </a:r>
            <a:endParaRPr sz="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21;p5">
            <a:extLst>
              <a:ext uri="{FF2B5EF4-FFF2-40B4-BE49-F238E27FC236}">
                <a16:creationId xmlns:a16="http://schemas.microsoft.com/office/drawing/2014/main" id="{1F534DBC-5E0A-4DA0-AE9E-BCA982363031}"/>
              </a:ext>
            </a:extLst>
          </p:cNvPr>
          <p:cNvSpPr txBox="1"/>
          <p:nvPr/>
        </p:nvSpPr>
        <p:spPr>
          <a:xfrm>
            <a:off x="1761836" y="2056107"/>
            <a:ext cx="168169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0D parameter control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21;p5">
            <a:extLst>
              <a:ext uri="{FF2B5EF4-FFF2-40B4-BE49-F238E27FC236}">
                <a16:creationId xmlns:a16="http://schemas.microsoft.com/office/drawing/2014/main" id="{43269BBC-B366-4A33-90E4-3A6A25EC8498}"/>
              </a:ext>
            </a:extLst>
          </p:cNvPr>
          <p:cNvSpPr txBox="1"/>
          <p:nvPr/>
        </p:nvSpPr>
        <p:spPr>
          <a:xfrm>
            <a:off x="1761835" y="4313727"/>
            <a:ext cx="168169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Shape control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71;g160291600a0_0_25">
            <a:extLst>
              <a:ext uri="{FF2B5EF4-FFF2-40B4-BE49-F238E27FC236}">
                <a16:creationId xmlns:a16="http://schemas.microsoft.com/office/drawing/2014/main" id="{3DE301E9-9175-40BA-8F07-0EDFF132A3C6}"/>
              </a:ext>
            </a:extLst>
          </p:cNvPr>
          <p:cNvSpPr txBox="1"/>
          <p:nvPr/>
        </p:nvSpPr>
        <p:spPr>
          <a:xfrm>
            <a:off x="394741" y="1186628"/>
            <a:ext cx="111658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overall framework for our research: MORL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Google Shape;121;p5">
            <a:extLst>
              <a:ext uri="{FF2B5EF4-FFF2-40B4-BE49-F238E27FC236}">
                <a16:creationId xmlns:a16="http://schemas.microsoft.com/office/drawing/2014/main" id="{92761105-7DCE-486B-85F0-615E84A7D07B}"/>
              </a:ext>
            </a:extLst>
          </p:cNvPr>
          <p:cNvSpPr txBox="1"/>
          <p:nvPr/>
        </p:nvSpPr>
        <p:spPr>
          <a:xfrm>
            <a:off x="6652727" y="2063958"/>
            <a:ext cx="335355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="1" dirty="0"/>
              <a:t>Multi-objective reinforcement learning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128CAF-E4D3-2A22-C307-2A27BF2E8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945" y="2340917"/>
            <a:ext cx="7548323" cy="4409581"/>
          </a:xfrm>
          <a:prstGeom prst="rect">
            <a:avLst/>
          </a:prstGeom>
        </p:spPr>
      </p:pic>
      <p:sp>
        <p:nvSpPr>
          <p:cNvPr id="20" name="왼쪽 중괄호 19">
            <a:extLst>
              <a:ext uri="{FF2B5EF4-FFF2-40B4-BE49-F238E27FC236}">
                <a16:creationId xmlns:a16="http://schemas.microsoft.com/office/drawing/2014/main" id="{4771D47B-F66A-8E7D-8C6A-F6D0CCD23205}"/>
              </a:ext>
            </a:extLst>
          </p:cNvPr>
          <p:cNvSpPr/>
          <p:nvPr/>
        </p:nvSpPr>
        <p:spPr>
          <a:xfrm flipH="1">
            <a:off x="4299962" y="3382681"/>
            <a:ext cx="355107" cy="1862091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4636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93362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71;g160291600a0_0_25">
            <a:extLst>
              <a:ext uri="{FF2B5EF4-FFF2-40B4-BE49-F238E27FC236}">
                <a16:creationId xmlns:a16="http://schemas.microsoft.com/office/drawing/2014/main" id="{3DE301E9-9175-40BA-8F07-0EDFF132A3C6}"/>
              </a:ext>
            </a:extLst>
          </p:cNvPr>
          <p:cNvSpPr txBox="1"/>
          <p:nvPr/>
        </p:nvSpPr>
        <p:spPr>
          <a:xfrm>
            <a:off x="394741" y="1186628"/>
            <a:ext cx="111658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overall framework for our research: NN-based module for visualizing plasma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69;g160291600a0_0_25">
            <a:extLst>
              <a:ext uri="{FF2B5EF4-FFF2-40B4-BE49-F238E27FC236}">
                <a16:creationId xmlns:a16="http://schemas.microsoft.com/office/drawing/2014/main" id="{365653E4-1C5B-4F11-5288-B4B1E76B0513}"/>
              </a:ext>
            </a:extLst>
          </p:cNvPr>
          <p:cNvSpPr txBox="1">
            <a:spLocks/>
          </p:cNvSpPr>
          <p:nvPr/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4E2FDD3-71F9-0CFD-7EE3-E4B3F6683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01" y="2194160"/>
            <a:ext cx="8178064" cy="21029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5E1F1C3-A939-6DBB-A61D-8653F1D56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98" y="4762564"/>
            <a:ext cx="8355967" cy="2095433"/>
          </a:xfrm>
          <a:prstGeom prst="rect">
            <a:avLst/>
          </a:prstGeom>
        </p:spPr>
      </p:pic>
      <p:sp>
        <p:nvSpPr>
          <p:cNvPr id="45" name="Google Shape;86;g1612ce4b984_0_13">
            <a:extLst>
              <a:ext uri="{FF2B5EF4-FFF2-40B4-BE49-F238E27FC236}">
                <a16:creationId xmlns:a16="http://schemas.microsoft.com/office/drawing/2014/main" id="{3BD605AE-0A43-76CD-573E-60A0B582FB81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PINN-based Grad-</a:t>
            </a:r>
            <a:r>
              <a:rPr lang="en-US" sz="1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Shafranov</a:t>
            </a: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equation solver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86;g1612ce4b984_0_13">
            <a:extLst>
              <a:ext uri="{FF2B5EF4-FFF2-40B4-BE49-F238E27FC236}">
                <a16:creationId xmlns:a16="http://schemas.microsoft.com/office/drawing/2014/main" id="{3DF3E1C7-19F5-2AA8-0303-EF2F2B8C29CB}"/>
              </a:ext>
            </a:extLst>
          </p:cNvPr>
          <p:cNvSpPr txBox="1"/>
          <p:nvPr/>
        </p:nvSpPr>
        <p:spPr>
          <a:xfrm>
            <a:off x="521100" y="4187920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-based Plasma contour regressor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그림 3">
            <a:extLst>
              <a:ext uri="{FF2B5EF4-FFF2-40B4-BE49-F238E27FC236}">
                <a16:creationId xmlns:a16="http://schemas.microsoft.com/office/drawing/2014/main" id="{29BF0514-E91D-9F2D-8813-8F11B87E04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45"/>
          <a:stretch/>
        </p:blipFill>
        <p:spPr>
          <a:xfrm>
            <a:off x="9253905" y="2605692"/>
            <a:ext cx="2938095" cy="37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6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587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0436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environment for virtual tokamak operation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099" y="1736556"/>
            <a:ext cx="113660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KSTAR environment for RL: Integration of NN-based simulator and rewar</a:t>
            </a: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calculator</a:t>
            </a:r>
            <a:endParaRPr lang="en-US"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317179E-6ECE-4EA7-84F5-0CB2E58683E7}"/>
              </a:ext>
            </a:extLst>
          </p:cNvPr>
          <p:cNvGrpSpPr/>
          <p:nvPr/>
        </p:nvGrpSpPr>
        <p:grpSpPr>
          <a:xfrm>
            <a:off x="50613" y="2767801"/>
            <a:ext cx="3526673" cy="2333516"/>
            <a:chOff x="590850" y="3725379"/>
            <a:chExt cx="5040059" cy="3018873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E2948DCF-B186-4D9D-A4C3-4AB25E177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850" y="3725379"/>
              <a:ext cx="3280386" cy="3018873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1FC49037-B309-46FA-AEBE-ED6B0CE7B985}"/>
                </a:ext>
              </a:extLst>
            </p:cNvPr>
            <p:cNvSpPr/>
            <p:nvPr/>
          </p:nvSpPr>
          <p:spPr>
            <a:xfrm>
              <a:off x="1296140" y="5424256"/>
              <a:ext cx="1855433" cy="13022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화살표: 오른쪽 4">
              <a:extLst>
                <a:ext uri="{FF2B5EF4-FFF2-40B4-BE49-F238E27FC236}">
                  <a16:creationId xmlns:a16="http://schemas.microsoft.com/office/drawing/2014/main" id="{0DB61F29-C96B-4AE5-A738-FA2958676740}"/>
                </a:ext>
              </a:extLst>
            </p:cNvPr>
            <p:cNvSpPr/>
            <p:nvPr/>
          </p:nvSpPr>
          <p:spPr>
            <a:xfrm>
              <a:off x="3855375" y="5168573"/>
              <a:ext cx="1775534" cy="3728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0" name="Google Shape;121;p5">
            <a:extLst>
              <a:ext uri="{FF2B5EF4-FFF2-40B4-BE49-F238E27FC236}">
                <a16:creationId xmlns:a16="http://schemas.microsoft.com/office/drawing/2014/main" id="{EFD36DD1-B74F-49AE-8E31-16B2E0BC4409}"/>
              </a:ext>
            </a:extLst>
          </p:cNvPr>
          <p:cNvSpPr txBox="1"/>
          <p:nvPr/>
        </p:nvSpPr>
        <p:spPr>
          <a:xfrm>
            <a:off x="-62277" y="5191215"/>
            <a:ext cx="2462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Virtual Environment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828802-A1F0-0C3D-6A25-C3F388B94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684" y="2776827"/>
            <a:ext cx="3688804" cy="2333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2C295-DF11-6600-B62F-4E503664F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373" y="2077643"/>
            <a:ext cx="6209926" cy="32793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7F658C-3E17-478D-D334-C9109C1DACF2}"/>
              </a:ext>
            </a:extLst>
          </p:cNvPr>
          <p:cNvCxnSpPr/>
          <p:nvPr/>
        </p:nvCxnSpPr>
        <p:spPr>
          <a:xfrm>
            <a:off x="5954487" y="2329543"/>
            <a:ext cx="0" cy="310797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53;g15ed2b44938_0_43">
                <a:extLst>
                  <a:ext uri="{FF2B5EF4-FFF2-40B4-BE49-F238E27FC236}">
                    <a16:creationId xmlns:a16="http://schemas.microsoft.com/office/drawing/2014/main" id="{1032CA1E-A57D-6447-9FC0-399ABF48C714}"/>
                  </a:ext>
                </a:extLst>
              </p:cNvPr>
              <p:cNvSpPr txBox="1"/>
              <p:nvPr/>
            </p:nvSpPr>
            <p:spPr>
              <a:xfrm>
                <a:off x="590850" y="5474714"/>
                <a:ext cx="11010300" cy="13015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Integration: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Neural networks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 predicting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plasma state parameters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magnetic flux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contour (shape)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Action: </a:t>
                </a:r>
                <a:r>
                  <a:rPr lang="en-US" altLang="ko-KR" sz="17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control parameters</a:t>
                </a:r>
                <a:r>
                  <a:rPr lang="en-US" altLang="ko-KR" sz="170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including </a:t>
                </a:r>
                <a:r>
                  <a:rPr lang="en-US" altLang="ko-KR" sz="17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NBI, EC heating, plasma current</a:t>
                </a:r>
                <a:r>
                  <a:rPr lang="en-US" altLang="ko-KR" sz="170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altLang="ko-KR" sz="17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toroidal magnetic field, </a:t>
                </a:r>
                <a:r>
                  <a:rPr lang="en-US" altLang="ko-KR" sz="170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and </a:t>
                </a:r>
                <a:r>
                  <a:rPr lang="en-US" altLang="ko-KR" sz="17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PF coil currents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𝑞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95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𝑙𝑖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𝑝</m:t>
                        </m:r>
                      </m:sub>
                    </m:sSub>
                    <m:r>
                      <a:rPr lang="en-US" altLang="ko-KR" sz="17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𝛿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𝑔𝑒𝑜</m:t>
                        </m:r>
                      </m:sub>
                    </m:sSub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 </m:t>
                    </m:r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𝑎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𝑚𝑖𝑛𝑜𝑟</m:t>
                        </m:r>
                      </m:sub>
                    </m:sSub>
                  </m:oMath>
                </a14:m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0" name="Google Shape;153;g15ed2b44938_0_43">
                <a:extLst>
                  <a:ext uri="{FF2B5EF4-FFF2-40B4-BE49-F238E27FC236}">
                    <a16:creationId xmlns:a16="http://schemas.microsoft.com/office/drawing/2014/main" id="{1032CA1E-A57D-6447-9FC0-399ABF48C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50" y="5474714"/>
                <a:ext cx="11010300" cy="1301598"/>
              </a:xfrm>
              <a:prstGeom prst="rect">
                <a:avLst/>
              </a:prstGeom>
              <a:blipFill>
                <a:blip r:embed="rId8"/>
                <a:stretch>
                  <a:fillRect l="-461" b="-38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744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587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1674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1. Simulation of the plasma state </a:t>
            </a:r>
            <a:endParaRPr lang="en-US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architecture of Neural network-based simulator + visualization module for virtual KSTAR environment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3;g15ed2b44938_0_43">
            <a:extLst>
              <a:ext uri="{FF2B5EF4-FFF2-40B4-BE49-F238E27FC236}">
                <a16:creationId xmlns:a16="http://schemas.microsoft.com/office/drawing/2014/main" id="{5B6A633C-1415-05B8-6B2F-EF2E8C37C605}"/>
              </a:ext>
            </a:extLst>
          </p:cNvPr>
          <p:cNvSpPr txBox="1"/>
          <p:nvPr/>
        </p:nvSpPr>
        <p:spPr>
          <a:xfrm>
            <a:off x="521100" y="6413278"/>
            <a:ext cx="91717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interval: 50ms / Input sequence length: 10 points (500ms) / # of KSTAR experiment: 1840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45152-1F6F-EA5A-DC37-971ACAEBB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09" y="2139979"/>
            <a:ext cx="7278906" cy="4415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B2EF9A-B18D-98EB-A1AC-436E185CCB49}"/>
              </a:ext>
            </a:extLst>
          </p:cNvPr>
          <p:cNvSpPr/>
          <p:nvPr/>
        </p:nvSpPr>
        <p:spPr>
          <a:xfrm>
            <a:off x="5982608" y="2612749"/>
            <a:ext cx="1590500" cy="8499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왼쪽 중괄호 43">
            <a:extLst>
              <a:ext uri="{FF2B5EF4-FFF2-40B4-BE49-F238E27FC236}">
                <a16:creationId xmlns:a16="http://schemas.microsoft.com/office/drawing/2014/main" id="{B338075F-249D-D5A4-A640-A8ECA43622D3}"/>
              </a:ext>
            </a:extLst>
          </p:cNvPr>
          <p:cNvSpPr/>
          <p:nvPr/>
        </p:nvSpPr>
        <p:spPr>
          <a:xfrm flipH="1">
            <a:off x="8510805" y="2498094"/>
            <a:ext cx="355107" cy="3781251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Google Shape;121;p5">
            <a:extLst>
              <a:ext uri="{FF2B5EF4-FFF2-40B4-BE49-F238E27FC236}">
                <a16:creationId xmlns:a16="http://schemas.microsoft.com/office/drawing/2014/main" id="{E090F220-A15C-6E69-EC48-49F7E911E60D}"/>
              </a:ext>
            </a:extLst>
          </p:cNvPr>
          <p:cNvSpPr txBox="1"/>
          <p:nvPr/>
        </p:nvSpPr>
        <p:spPr>
          <a:xfrm>
            <a:off x="8868870" y="4011726"/>
            <a:ext cx="33231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dirty="0"/>
              <a:t>Overall plasma state information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b="1" dirty="0"/>
              <a:t>Plasma parameters + Magnetic flux configuration)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34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0436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2. reward engineering based on the plasma state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 engineering for 0D parameter control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3;g15ed2b44938_0_43">
            <a:extLst>
              <a:ext uri="{FF2B5EF4-FFF2-40B4-BE49-F238E27FC236}">
                <a16:creationId xmlns:a16="http://schemas.microsoft.com/office/drawing/2014/main" id="{1526200D-CB48-4B89-822E-E048B14A8431}"/>
              </a:ext>
            </a:extLst>
          </p:cNvPr>
          <p:cNvSpPr txBox="1"/>
          <p:nvPr/>
        </p:nvSpPr>
        <p:spPr>
          <a:xfrm>
            <a:off x="590849" y="2105856"/>
            <a:ext cx="11478419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key component for agent to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the feedback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learning the optimal policy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the </a:t>
            </a:r>
            <a:r>
              <a:rPr lang="en-US" altLang="ko-KR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 approach to the target values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altLang="ko-KR" sz="17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decrease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</a:t>
            </a:r>
            <a:r>
              <a:rPr lang="en-US" altLang="ko-KR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 provides wrong actions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reward must be affected by the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plasma state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values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Tanh function : the range of the output value is bounded + slope increase near the original point (target value = actual value) →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Stability of the learning</a:t>
            </a:r>
            <a:endParaRPr lang="en-US" altLang="ko-KR" sz="17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1D50B53-C4D7-4C05-BBEF-E44A2E1B2DAC}"/>
              </a:ext>
            </a:extLst>
          </p:cNvPr>
          <p:cNvGrpSpPr/>
          <p:nvPr/>
        </p:nvGrpSpPr>
        <p:grpSpPr>
          <a:xfrm>
            <a:off x="3779325" y="4224223"/>
            <a:ext cx="6544740" cy="1137306"/>
            <a:chOff x="1061401" y="3889541"/>
            <a:chExt cx="6544740" cy="1137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3B4548-DDE1-4411-BCA8-4F250488FFB2}"/>
                    </a:ext>
                  </a:extLst>
                </p:cNvPr>
                <p:cNvSpPr txBox="1"/>
                <p:nvPr/>
              </p:nvSpPr>
              <p:spPr>
                <a:xfrm>
                  <a:off x="1061401" y="3889541"/>
                  <a:ext cx="6544740" cy="565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latin typeface="Cambria Math" panose="02040503050406030204" pitchFamily="18" charset="0"/>
                          </a:rPr>
                          <m:t>tanh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×0.001+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𝑡𝑎𝑟𝑔𝑒𝑡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𝑣𝑎𝑙𝑢𝑒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𝑎𝑐𝑡𝑢𝑎𝑙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ko-KR" sz="1600" b="0" i="1" smtClean="0">
                                            <a:latin typeface="Cambria Math" panose="02040503050406030204" pitchFamily="18" charset="0"/>
                                          </a:rPr>
                                          <m:t>𝑣𝑎𝑙𝑢𝑒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3B4548-DDE1-4411-BCA8-4F250488FF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401" y="3889541"/>
                  <a:ext cx="6544740" cy="565924"/>
                </a:xfrm>
                <a:prstGeom prst="rect">
                  <a:avLst/>
                </a:prstGeom>
                <a:blipFill>
                  <a:blip r:embed="rId5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K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4319728-F3AE-4177-8923-8A6DFB1AE66A}"/>
                </a:ext>
              </a:extLst>
            </p:cNvPr>
            <p:cNvSpPr/>
            <p:nvPr/>
          </p:nvSpPr>
          <p:spPr>
            <a:xfrm>
              <a:off x="2364840" y="4174669"/>
              <a:ext cx="1894980" cy="3670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Google Shape;121;p5">
              <a:extLst>
                <a:ext uri="{FF2B5EF4-FFF2-40B4-BE49-F238E27FC236}">
                  <a16:creationId xmlns:a16="http://schemas.microsoft.com/office/drawing/2014/main" id="{21B2BE4D-2F71-409A-9821-4A80AA189F8A}"/>
                </a:ext>
              </a:extLst>
            </p:cNvPr>
            <p:cNvSpPr txBox="1"/>
            <p:nvPr/>
          </p:nvSpPr>
          <p:spPr>
            <a:xfrm>
              <a:off x="2539013" y="4626778"/>
              <a:ext cx="205524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0" marR="0" lvl="0" indent="-2286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AutoNum type="arabicPeriod"/>
              </a:pPr>
              <a:r>
                <a:rPr lang="en-US" sz="1000" b="1" dirty="0"/>
                <a:t>Ignore </a:t>
              </a:r>
              <a:r>
                <a:rPr lang="en-US" sz="1000" b="1" dirty="0" err="1"/>
                <a:t>NaN</a:t>
              </a:r>
              <a:endParaRPr lang="en-US" sz="1000" b="1" dirty="0"/>
            </a:p>
            <a:p>
              <a:pPr marL="228600" marR="0" lvl="0" indent="-2286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AutoNum type="arabicPeriod"/>
              </a:pPr>
              <a:r>
                <a:rPr lang="en-US" sz="1000" b="1" dirty="0"/>
                <a:t>Consider target value scale </a:t>
              </a:r>
              <a:endParaRPr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67;g160291600a0_0_25">
            <a:extLst>
              <a:ext uri="{FF2B5EF4-FFF2-40B4-BE49-F238E27FC236}">
                <a16:creationId xmlns:a16="http://schemas.microsoft.com/office/drawing/2014/main" id="{DF5F3E72-E422-4815-BC7D-F51E02724A77}"/>
              </a:ext>
            </a:extLst>
          </p:cNvPr>
          <p:cNvSpPr txBox="1"/>
          <p:nvPr/>
        </p:nvSpPr>
        <p:spPr>
          <a:xfrm>
            <a:off x="382220" y="251938"/>
            <a:ext cx="10587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E140D5-C59F-BC86-C822-33E0A85077FF}"/>
                  </a:ext>
                </a:extLst>
              </p:cNvPr>
              <p:cNvSpPr txBox="1"/>
              <p:nvPr/>
            </p:nvSpPr>
            <p:spPr>
              <a:xfrm>
                <a:off x="2964926" y="5677510"/>
                <a:ext cx="3264972" cy="596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𝑅𝑒𝑤𝑎𝑟𝑑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E140D5-C59F-BC86-C822-33E0A8507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926" y="5677510"/>
                <a:ext cx="3264972" cy="596189"/>
              </a:xfrm>
              <a:prstGeom prst="rect">
                <a:avLst/>
              </a:prstGeom>
              <a:blipFill>
                <a:blip r:embed="rId6"/>
                <a:stretch>
                  <a:fillRect t="-147917" b="-20833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21;p5">
                <a:extLst>
                  <a:ext uri="{FF2B5EF4-FFF2-40B4-BE49-F238E27FC236}">
                    <a16:creationId xmlns:a16="http://schemas.microsoft.com/office/drawing/2014/main" id="{77CF1526-2500-18D0-DD7D-BA3F3CEBD408}"/>
                  </a:ext>
                </a:extLst>
              </p:cNvPr>
              <p:cNvSpPr txBox="1"/>
              <p:nvPr/>
            </p:nvSpPr>
            <p:spPr>
              <a:xfrm>
                <a:off x="382220" y="4296887"/>
                <a:ext cx="3594269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</a:pPr>
                <a:r>
                  <a:rPr lang="en-US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Reward function</a:t>
                </a:r>
                <a:r>
                  <a:rPr lang="en-US" b="1" dirty="0"/>
                  <a:t>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𝒕𝒂𝒓𝒈𝒆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b="1" dirty="0"/>
                  <a:t> at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/>
                  <a:t> :</a:t>
                </a:r>
                <a:endParaRPr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Google Shape;121;p5">
                <a:extLst>
                  <a:ext uri="{FF2B5EF4-FFF2-40B4-BE49-F238E27FC236}">
                    <a16:creationId xmlns:a16="http://schemas.microsoft.com/office/drawing/2014/main" id="{77CF1526-2500-18D0-DD7D-BA3F3CEBD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0" y="4296887"/>
                <a:ext cx="3594269" cy="307736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121;p5">
            <a:extLst>
              <a:ext uri="{FF2B5EF4-FFF2-40B4-BE49-F238E27FC236}">
                <a16:creationId xmlns:a16="http://schemas.microsoft.com/office/drawing/2014/main" id="{6BAA7F1E-BA9D-46B1-45AE-3D14C0FC6FC7}"/>
              </a:ext>
            </a:extLst>
          </p:cNvPr>
          <p:cNvSpPr txBox="1"/>
          <p:nvPr/>
        </p:nvSpPr>
        <p:spPr>
          <a:xfrm>
            <a:off x="707131" y="5658481"/>
            <a:ext cx="2514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scalarization for multi-target control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21;p5">
                <a:extLst>
                  <a:ext uri="{FF2B5EF4-FFF2-40B4-BE49-F238E27FC236}">
                    <a16:creationId xmlns:a16="http://schemas.microsoft.com/office/drawing/2014/main" id="{6B1CBC36-510A-87B3-7EDB-FD988FEAE0F8}"/>
                  </a:ext>
                </a:extLst>
              </p:cNvPr>
              <p:cNvSpPr txBox="1"/>
              <p:nvPr/>
            </p:nvSpPr>
            <p:spPr>
              <a:xfrm>
                <a:off x="6044841" y="5824557"/>
                <a:ext cx="2055241" cy="246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R="0" lvl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u="none" strike="noStrike" cap="non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US" sz="1000" b="1" i="1" u="none" strike="noStrike" cap="non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  <m:t>𝒘</m:t>
                        </m:r>
                      </m:e>
                      <m:sub>
                        <m:r>
                          <a:rPr lang="en-US" sz="1000" b="1" i="1" u="none" strike="noStrike" cap="non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/>
                            <a:cs typeface="Arial"/>
                            <a:sym typeface="Arial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: weight value for target </a:t>
                </a:r>
                <a:r>
                  <a:rPr lang="en-US" sz="1000" b="1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endParaRPr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Google Shape;121;p5">
                <a:extLst>
                  <a:ext uri="{FF2B5EF4-FFF2-40B4-BE49-F238E27FC236}">
                    <a16:creationId xmlns:a16="http://schemas.microsoft.com/office/drawing/2014/main" id="{6B1CBC36-510A-87B3-7EDB-FD988FEA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841" y="5824557"/>
                <a:ext cx="2055241" cy="246181"/>
              </a:xfrm>
              <a:prstGeom prst="rect">
                <a:avLst/>
              </a:prstGeom>
              <a:blipFill>
                <a:blip r:embed="rId8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265A7B5-4758-C2DE-B57B-A95819805172}"/>
              </a:ext>
            </a:extLst>
          </p:cNvPr>
          <p:cNvSpPr/>
          <p:nvPr/>
        </p:nvSpPr>
        <p:spPr>
          <a:xfrm>
            <a:off x="624498" y="5503828"/>
            <a:ext cx="7380513" cy="76987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Google Shape;121;p5">
            <a:extLst>
              <a:ext uri="{FF2B5EF4-FFF2-40B4-BE49-F238E27FC236}">
                <a16:creationId xmlns:a16="http://schemas.microsoft.com/office/drawing/2014/main" id="{1787C04D-C6D3-EE85-C34E-4D10117BD2F9}"/>
              </a:ext>
            </a:extLst>
          </p:cNvPr>
          <p:cNvSpPr txBox="1"/>
          <p:nvPr/>
        </p:nvSpPr>
        <p:spPr>
          <a:xfrm>
            <a:off x="8087519" y="5562967"/>
            <a:ext cx="40103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Single-objective reinforcement learning still valid under the linear scalarization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692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0436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Combining RL framework with virtual KSTAR environment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with RL based controller and virtual KSTAR environment 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3;g15ed2b44938_0_43">
            <a:extLst>
              <a:ext uri="{FF2B5EF4-FFF2-40B4-BE49-F238E27FC236}">
                <a16:creationId xmlns:a16="http://schemas.microsoft.com/office/drawing/2014/main" id="{80EE7FB1-AA64-452D-A1CB-620BA251B9D6}"/>
              </a:ext>
            </a:extLst>
          </p:cNvPr>
          <p:cNvSpPr txBox="1"/>
          <p:nvPr/>
        </p:nvSpPr>
        <p:spPr>
          <a:xfrm>
            <a:off x="660600" y="2052823"/>
            <a:ext cx="110103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necessary to construct the mutual interaction between virtual KSTAR environment and the agent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time, RL controller interacts with virtual KSTAR environment to learn the optimal control policy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altLang="ko-KR" sz="17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67;g160291600a0_0_25">
            <a:extLst>
              <a:ext uri="{FF2B5EF4-FFF2-40B4-BE49-F238E27FC236}">
                <a16:creationId xmlns:a16="http://schemas.microsoft.com/office/drawing/2014/main" id="{57441D8F-0571-49CA-BB3E-3378F89EF59A}"/>
              </a:ext>
            </a:extLst>
          </p:cNvPr>
          <p:cNvSpPr txBox="1"/>
          <p:nvPr/>
        </p:nvSpPr>
        <p:spPr>
          <a:xfrm>
            <a:off x="382220" y="251938"/>
            <a:ext cx="114783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C1E3F9C-0F3F-4FDE-BD2C-46BBFE4E4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0" y="2898048"/>
            <a:ext cx="6088230" cy="3959952"/>
          </a:xfrm>
          <a:prstGeom prst="rect">
            <a:avLst/>
          </a:prstGeom>
        </p:spPr>
      </p:pic>
      <p:grpSp>
        <p:nvGrpSpPr>
          <p:cNvPr id="4" name="그룹 13">
            <a:extLst>
              <a:ext uri="{FF2B5EF4-FFF2-40B4-BE49-F238E27FC236}">
                <a16:creationId xmlns:a16="http://schemas.microsoft.com/office/drawing/2014/main" id="{5AE2E403-23A5-432D-4563-8EBBD98E04A7}"/>
              </a:ext>
            </a:extLst>
          </p:cNvPr>
          <p:cNvGrpSpPr/>
          <p:nvPr/>
        </p:nvGrpSpPr>
        <p:grpSpPr>
          <a:xfrm>
            <a:off x="6485180" y="3395336"/>
            <a:ext cx="5185720" cy="2619243"/>
            <a:chOff x="6867448" y="2500808"/>
            <a:chExt cx="5185720" cy="2619243"/>
          </a:xfrm>
        </p:grpSpPr>
        <p:sp>
          <p:nvSpPr>
            <p:cNvPr id="5" name="화살표: 아래쪽 1">
              <a:extLst>
                <a:ext uri="{FF2B5EF4-FFF2-40B4-BE49-F238E27FC236}">
                  <a16:creationId xmlns:a16="http://schemas.microsoft.com/office/drawing/2014/main" id="{645BDDF5-599B-320A-83F5-FBF2BBE1B9CE}"/>
                </a:ext>
              </a:extLst>
            </p:cNvPr>
            <p:cNvSpPr/>
            <p:nvPr/>
          </p:nvSpPr>
          <p:spPr>
            <a:xfrm flipH="1">
              <a:off x="9899709" y="3111685"/>
              <a:ext cx="233264" cy="36510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9">
              <a:extLst>
                <a:ext uri="{FF2B5EF4-FFF2-40B4-BE49-F238E27FC236}">
                  <a16:creationId xmlns:a16="http://schemas.microsoft.com/office/drawing/2014/main" id="{13A769CF-2925-07EF-2C99-7A0B569C4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1756" y="2500808"/>
              <a:ext cx="4495800" cy="581025"/>
            </a:xfrm>
            <a:prstGeom prst="rect">
              <a:avLst/>
            </a:prstGeom>
          </p:spPr>
        </p:pic>
        <p:pic>
          <p:nvPicPr>
            <p:cNvPr id="7" name="그림 4">
              <a:extLst>
                <a:ext uri="{FF2B5EF4-FFF2-40B4-BE49-F238E27FC236}">
                  <a16:creationId xmlns:a16="http://schemas.microsoft.com/office/drawing/2014/main" id="{B866A9A6-C6E9-5206-6A51-350D481F7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7448" y="3539745"/>
              <a:ext cx="5090773" cy="373555"/>
            </a:xfrm>
            <a:prstGeom prst="rect">
              <a:avLst/>
            </a:prstGeom>
          </p:spPr>
        </p:pic>
        <p:sp>
          <p:nvSpPr>
            <p:cNvPr id="8" name="Google Shape;121;p5">
              <a:extLst>
                <a:ext uri="{FF2B5EF4-FFF2-40B4-BE49-F238E27FC236}">
                  <a16:creationId xmlns:a16="http://schemas.microsoft.com/office/drawing/2014/main" id="{AD29E4CE-B9B6-C5A4-E3FC-8A967E5010CD}"/>
                </a:ext>
              </a:extLst>
            </p:cNvPr>
            <p:cNvSpPr txBox="1"/>
            <p:nvPr/>
          </p:nvSpPr>
          <p:spPr>
            <a:xfrm>
              <a:off x="7620089" y="3899341"/>
              <a:ext cx="3783427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Action-</a:t>
              </a:r>
              <a:r>
                <a:rPr lang="en-US" sz="1000" b="1" dirty="0"/>
                <a:t>Value function + Entropy term</a:t>
              </a:r>
              <a:endParaRPr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그림 11">
              <a:extLst>
                <a:ext uri="{FF2B5EF4-FFF2-40B4-BE49-F238E27FC236}">
                  <a16:creationId xmlns:a16="http://schemas.microsoft.com/office/drawing/2014/main" id="{4A2C18FE-06BB-0FAB-DB69-54A14800B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0089" y="4333549"/>
              <a:ext cx="3693193" cy="423009"/>
            </a:xfrm>
            <a:prstGeom prst="rect">
              <a:avLst/>
            </a:prstGeom>
          </p:spPr>
        </p:pic>
        <p:sp>
          <p:nvSpPr>
            <p:cNvPr id="10" name="Google Shape;121;p5">
              <a:extLst>
                <a:ext uri="{FF2B5EF4-FFF2-40B4-BE49-F238E27FC236}">
                  <a16:creationId xmlns:a16="http://schemas.microsoft.com/office/drawing/2014/main" id="{64A6F9F1-CD2A-6D5F-2073-1BB8A17C69EA}"/>
                </a:ext>
              </a:extLst>
            </p:cNvPr>
            <p:cNvSpPr txBox="1"/>
            <p:nvPr/>
          </p:nvSpPr>
          <p:spPr>
            <a:xfrm>
              <a:off x="7147000" y="4873870"/>
              <a:ext cx="4906168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Optimal policy: Maximization of the reward + Maximization of the entropy term</a:t>
              </a:r>
              <a:endParaRPr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그림 6">
            <a:extLst>
              <a:ext uri="{FF2B5EF4-FFF2-40B4-BE49-F238E27FC236}">
                <a16:creationId xmlns:a16="http://schemas.microsoft.com/office/drawing/2014/main" id="{CD57FB5F-926A-CBD4-15C4-EF58F8C6E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3171" y="6019335"/>
            <a:ext cx="3689406" cy="792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931158B-7E53-33DE-D8BE-70AD8277653F}"/>
              </a:ext>
            </a:extLst>
          </p:cNvPr>
          <p:cNvSpPr/>
          <p:nvPr/>
        </p:nvSpPr>
        <p:spPr>
          <a:xfrm>
            <a:off x="6387206" y="3420335"/>
            <a:ext cx="5375388" cy="339135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2" name="Google Shape;121;p5">
            <a:extLst>
              <a:ext uri="{FF2B5EF4-FFF2-40B4-BE49-F238E27FC236}">
                <a16:creationId xmlns:a16="http://schemas.microsoft.com/office/drawing/2014/main" id="{98AC6ABF-A37D-D296-3788-8D66FB8D0BBE}"/>
              </a:ext>
            </a:extLst>
          </p:cNvPr>
          <p:cNvSpPr txBox="1"/>
          <p:nvPr/>
        </p:nvSpPr>
        <p:spPr>
          <a:xfrm>
            <a:off x="8243992" y="3178232"/>
            <a:ext cx="205524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 Actor-Critic Algorithm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358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53;g15ed2b44938_0_43">
                <a:extLst>
                  <a:ext uri="{FF2B5EF4-FFF2-40B4-BE49-F238E27FC236}">
                    <a16:creationId xmlns:a16="http://schemas.microsoft.com/office/drawing/2014/main" id="{E468771F-13AE-4361-F8FB-6BE9A04795BE}"/>
                  </a:ext>
                </a:extLst>
              </p:cNvPr>
              <p:cNvSpPr txBox="1"/>
              <p:nvPr/>
            </p:nvSpPr>
            <p:spPr>
              <a:xfrm>
                <a:off x="660599" y="3518775"/>
                <a:ext cx="11408669" cy="12695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 should select weight vectors from infinite subset of the weight vector space: reduction of the search space is needed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Corner weights: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weights contained in the vertices of polyhedron 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𝑃</m:t>
                    </m:r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𝑑</m:t>
                            </m:r>
                            <m: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+1</m:t>
                            </m:r>
                          </m:sup>
                        </m:sSup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 </m:t>
                        </m:r>
                      </m:e>
                    </m:d>
                    <m:sSup>
                      <m:sSupPr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𝑉</m:t>
                        </m:r>
                      </m:e>
                      <m:sup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+</m:t>
                        </m:r>
                      </m:sup>
                    </m:sSup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𝑥</m:t>
                    </m:r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≤0,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naryPr>
                      <m:sub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=1</m:t>
                        </m:r>
                      </m:e>
                    </m:nary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}</m:t>
                    </m:r>
                  </m:oMath>
                </a14:m>
                <a:r>
                  <a:rPr lang="en-US" altLang="ko-KR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where</m:t>
                    </m:r>
                    <m:r>
                      <a:rPr lang="en-US" altLang="ko-KR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𝑥</m:t>
                    </m:r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=(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𝑤</m:t>
                        </m:r>
                      </m:e>
                      <m:sub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1</m:t>
                        </m:r>
                      </m:sub>
                    </m:sSub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𝑤</m:t>
                        </m:r>
                      </m:e>
                      <m:sub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,…, 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𝑣</m:t>
                        </m:r>
                      </m:e>
                      <m:sub>
                        <m:r>
                          <a:rPr lang="en-US" altLang="ko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𝑤</m:t>
                        </m:r>
                      </m:sub>
                    </m:sSub>
                    <m:r>
                      <a:rPr lang="en-US" altLang="ko-K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)</m:t>
                    </m:r>
                  </m:oMath>
                </a14:m>
                <a:r>
                  <a:rPr lang="en-US" altLang="ko-KR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It is possible to reduce the search space as the finite set of Corner weights for finding the Pareto-front.</a:t>
                </a:r>
                <a:endParaRPr lang="en-US" altLang="ko-KR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53;g15ed2b44938_0_43">
                <a:extLst>
                  <a:ext uri="{FF2B5EF4-FFF2-40B4-BE49-F238E27FC236}">
                    <a16:creationId xmlns:a16="http://schemas.microsoft.com/office/drawing/2014/main" id="{E468771F-13AE-4361-F8FB-6BE9A0479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9" y="3518775"/>
                <a:ext cx="11408669" cy="1269538"/>
              </a:xfrm>
              <a:prstGeom prst="rect">
                <a:avLst/>
              </a:prstGeom>
              <a:blipFill>
                <a:blip r:embed="rId3"/>
                <a:stretch>
                  <a:fillRect l="-333" b="-69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760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0436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Generalized Policy Improvement Linear Support : MORL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Limits of linear scalarization in multi-objective control 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698BDC5A-98CB-42A7-BF6E-D573EAB9CBBD}"/>
                  </a:ext>
                </a:extLst>
              </p:cNvPr>
              <p:cNvSpPr txBox="1"/>
              <p:nvPr/>
            </p:nvSpPr>
            <p:spPr>
              <a:xfrm>
                <a:off x="660599" y="1991020"/>
                <a:ext cx="11408669" cy="1317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Using linear scalarization method to convert multi-objective problems as single objective problems (Scalarization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Sup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𝑉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𝑤</m:t>
                        </m:r>
                      </m:sub>
                      <m:sup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𝑠</m:t>
                        </m:r>
                      </m:e>
                    </m:d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𝑓</m:t>
                    </m:r>
                    <m:d>
                      <m:d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pPr>
                          <m:e>
                            <m: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𝑉</m:t>
                            </m:r>
                          </m:e>
                          <m:sup>
                            <m:r>
                              <m:rPr>
                                <m:lit/>
                              </m:rP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 </m:t>
                            </m:r>
                            <m: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𝜋</m:t>
                            </m:r>
                          </m:sup>
                        </m:sSup>
                        <m:d>
                          <m:dPr>
                            <m:ctrlP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dPr>
                          <m:e>
                            <m: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𝑠</m:t>
                            </m:r>
                          </m:e>
                        </m:d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acc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𝑤</m:t>
                        </m:r>
                      </m:e>
                    </m:acc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 ̇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  <m:sSup>
                      <m:sSup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r>
                              <a:rPr lang="en-US" altLang="ko-KR" sz="17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𝑉</m:t>
                            </m:r>
                          </m:e>
                        </m:acc>
                      </m:e>
                      <m:sup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𝜋</m:t>
                        </m:r>
                      </m:sup>
                    </m:sSup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(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𝑠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)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→ If Pareto-optimal situations, we can not find the optimal policy satisfying multi-objectives.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If the objectives have Pareto-optimal relation, we should find a feasible set of all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Pareto-optimal solutions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Pareto-front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698BDC5A-98CB-42A7-BF6E-D573EAB9C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9" y="1991020"/>
                <a:ext cx="11408669" cy="1317180"/>
              </a:xfrm>
              <a:prstGeom prst="rect">
                <a:avLst/>
              </a:prstGeom>
              <a:blipFill>
                <a:blip r:embed="rId6"/>
                <a:stretch>
                  <a:fillRect l="-333" b="-3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121;p5">
            <a:extLst>
              <a:ext uri="{FF2B5EF4-FFF2-40B4-BE49-F238E27FC236}">
                <a16:creationId xmlns:a16="http://schemas.microsoft.com/office/drawing/2014/main" id="{D6479EB9-EFB7-4CC6-8E05-E682CD19E4E4}"/>
              </a:ext>
            </a:extLst>
          </p:cNvPr>
          <p:cNvSpPr txBox="1"/>
          <p:nvPr/>
        </p:nvSpPr>
        <p:spPr>
          <a:xfrm>
            <a:off x="6946853" y="5257960"/>
            <a:ext cx="5122415" cy="33851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SORL can only find a part of Pareto-front set</a:t>
            </a:r>
            <a:endParaRPr sz="16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21;p5">
            <a:extLst>
              <a:ext uri="{FF2B5EF4-FFF2-40B4-BE49-F238E27FC236}">
                <a16:creationId xmlns:a16="http://schemas.microsoft.com/office/drawing/2014/main" id="{9443983E-AF72-4BF2-B951-1B078753A2D9}"/>
              </a:ext>
            </a:extLst>
          </p:cNvPr>
          <p:cNvSpPr txBox="1"/>
          <p:nvPr/>
        </p:nvSpPr>
        <p:spPr>
          <a:xfrm>
            <a:off x="6946853" y="6141489"/>
            <a:ext cx="5122415" cy="58473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Weight vectors should be updated for each policy</a:t>
            </a:r>
            <a:r>
              <a:rPr lang="en-US" sz="1600" b="1" dirty="0">
                <a:solidFill>
                  <a:schemeClr val="tx1"/>
                </a:solidFill>
              </a:rPr>
              <a:t> to get a set of Pareto-front</a:t>
            </a:r>
            <a:endParaRPr lang="en-US" sz="16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D6240E21-2ED0-4A3A-A493-28DE00305DFD}"/>
              </a:ext>
            </a:extLst>
          </p:cNvPr>
          <p:cNvSpPr/>
          <p:nvPr/>
        </p:nvSpPr>
        <p:spPr>
          <a:xfrm>
            <a:off x="9383772" y="5678570"/>
            <a:ext cx="248575" cy="3385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Google Shape;86;g1612ce4b984_0_13">
            <a:extLst>
              <a:ext uri="{FF2B5EF4-FFF2-40B4-BE49-F238E27FC236}">
                <a16:creationId xmlns:a16="http://schemas.microsoft.com/office/drawing/2014/main" id="{B542FE14-A44A-AFB7-DF27-D27A47BDB5D5}"/>
              </a:ext>
            </a:extLst>
          </p:cNvPr>
          <p:cNvSpPr txBox="1"/>
          <p:nvPr/>
        </p:nvSpPr>
        <p:spPr>
          <a:xfrm>
            <a:off x="521100" y="3264311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Sample-Efficient MORL algorithm: GPI-LS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그림 5">
            <a:extLst>
              <a:ext uri="{FF2B5EF4-FFF2-40B4-BE49-F238E27FC236}">
                <a16:creationId xmlns:a16="http://schemas.microsoft.com/office/drawing/2014/main" id="{F04D3465-AE4E-4F34-1332-3F12F9618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291" y="5150892"/>
            <a:ext cx="2430011" cy="577199"/>
          </a:xfrm>
          <a:prstGeom prst="rect">
            <a:avLst/>
          </a:prstGeom>
        </p:spPr>
      </p:pic>
      <p:pic>
        <p:nvPicPr>
          <p:cNvPr id="21" name="그림 6">
            <a:extLst>
              <a:ext uri="{FF2B5EF4-FFF2-40B4-BE49-F238E27FC236}">
                <a16:creationId xmlns:a16="http://schemas.microsoft.com/office/drawing/2014/main" id="{55CB0316-5B27-87DC-8E8D-210753FA4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329" y="6367603"/>
            <a:ext cx="2973750" cy="371719"/>
          </a:xfrm>
          <a:prstGeom prst="rect">
            <a:avLst/>
          </a:prstGeom>
        </p:spPr>
      </p:pic>
      <p:pic>
        <p:nvPicPr>
          <p:cNvPr id="22" name="그림 20">
            <a:extLst>
              <a:ext uri="{FF2B5EF4-FFF2-40B4-BE49-F238E27FC236}">
                <a16:creationId xmlns:a16="http://schemas.microsoft.com/office/drawing/2014/main" id="{CEF6D04B-0B28-73D4-700E-51E62A616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730" y="4775591"/>
            <a:ext cx="2486025" cy="1905000"/>
          </a:xfrm>
          <a:prstGeom prst="rect">
            <a:avLst/>
          </a:prstGeom>
        </p:spPr>
      </p:pic>
      <p:sp>
        <p:nvSpPr>
          <p:cNvPr id="23" name="화살표: 오른쪽 9">
            <a:extLst>
              <a:ext uri="{FF2B5EF4-FFF2-40B4-BE49-F238E27FC236}">
                <a16:creationId xmlns:a16="http://schemas.microsoft.com/office/drawing/2014/main" id="{EFB66110-2858-A10E-5B25-16809EE556B9}"/>
              </a:ext>
            </a:extLst>
          </p:cNvPr>
          <p:cNvSpPr/>
          <p:nvPr/>
        </p:nvSpPr>
        <p:spPr>
          <a:xfrm>
            <a:off x="2784479" y="5448968"/>
            <a:ext cx="372862" cy="2142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Google Shape;121;p5">
            <a:extLst>
              <a:ext uri="{FF2B5EF4-FFF2-40B4-BE49-F238E27FC236}">
                <a16:creationId xmlns:a16="http://schemas.microsoft.com/office/drawing/2014/main" id="{873B215A-F53E-A632-562C-B7EA636B91F7}"/>
              </a:ext>
            </a:extLst>
          </p:cNvPr>
          <p:cNvSpPr txBox="1"/>
          <p:nvPr/>
        </p:nvSpPr>
        <p:spPr>
          <a:xfrm>
            <a:off x="3443329" y="4810039"/>
            <a:ext cx="310574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Linear scalarization to find the optimal policy corresponding to the given weight vector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21;p5">
            <a:extLst>
              <a:ext uri="{FF2B5EF4-FFF2-40B4-BE49-F238E27FC236}">
                <a16:creationId xmlns:a16="http://schemas.microsoft.com/office/drawing/2014/main" id="{613F4D7E-0375-CB05-9883-BD49DCC29776}"/>
              </a:ext>
            </a:extLst>
          </p:cNvPr>
          <p:cNvSpPr txBox="1"/>
          <p:nvPr/>
        </p:nvSpPr>
        <p:spPr>
          <a:xfrm>
            <a:off x="3443329" y="5813646"/>
            <a:ext cx="310574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Given the set of policies, find the new weight vector that guarantee to achieve the maximum possible improvement via GPI-LS algorithm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화살표: 오른쪽 28">
            <a:extLst>
              <a:ext uri="{FF2B5EF4-FFF2-40B4-BE49-F238E27FC236}">
                <a16:creationId xmlns:a16="http://schemas.microsoft.com/office/drawing/2014/main" id="{C3B01E28-733B-966D-A168-C697AAAB9EF6}"/>
              </a:ext>
            </a:extLst>
          </p:cNvPr>
          <p:cNvSpPr/>
          <p:nvPr/>
        </p:nvSpPr>
        <p:spPr>
          <a:xfrm flipH="1">
            <a:off x="2716355" y="5938174"/>
            <a:ext cx="372862" cy="2142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Google Shape;121;p5">
            <a:extLst>
              <a:ext uri="{FF2B5EF4-FFF2-40B4-BE49-F238E27FC236}">
                <a16:creationId xmlns:a16="http://schemas.microsoft.com/office/drawing/2014/main" id="{56AEA938-0842-F90D-EBDF-0DE192CB6A3E}"/>
              </a:ext>
            </a:extLst>
          </p:cNvPr>
          <p:cNvSpPr txBox="1"/>
          <p:nvPr/>
        </p:nvSpPr>
        <p:spPr>
          <a:xfrm>
            <a:off x="149151" y="6668690"/>
            <a:ext cx="247881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set of Pareto-optimal solutions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5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5594E3-6CB3-B892-2F11-0D646857E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1" y="3802080"/>
            <a:ext cx="5854624" cy="2942172"/>
          </a:xfrm>
          <a:prstGeom prst="rect">
            <a:avLst/>
          </a:prstGeom>
        </p:spPr>
      </p:pic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760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04363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control in virtual KSTAR environment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objective Reinforcement Learning: SAC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3;g15ed2b44938_0_43">
            <a:extLst>
              <a:ext uri="{FF2B5EF4-FFF2-40B4-BE49-F238E27FC236}">
                <a16:creationId xmlns:a16="http://schemas.microsoft.com/office/drawing/2014/main" id="{E5DDA921-9E99-6463-5CB0-C640AC5A6FC7}"/>
              </a:ext>
            </a:extLst>
          </p:cNvPr>
          <p:cNvSpPr txBox="1"/>
          <p:nvPr/>
        </p:nvSpPr>
        <p:spPr>
          <a:xfrm>
            <a:off x="682065" y="2084590"/>
            <a:ext cx="10887894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parameter: beta-n, 2.75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episodes for training: 5000 episodes </a:t>
            </a:r>
            <a:r>
              <a:rPr lang="en-US" altLang="ko-K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different initial data used for each episode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buffer: Prioritized experience replay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Stochastic environment: Gaussian noise added due to the stochasticity of real tokamak environment</a:t>
            </a:r>
          </a:p>
        </p:txBody>
      </p:sp>
      <p:pic>
        <p:nvPicPr>
          <p:cNvPr id="2" name="그림 6">
            <a:extLst>
              <a:ext uri="{FF2B5EF4-FFF2-40B4-BE49-F238E27FC236}">
                <a16:creationId xmlns:a16="http://schemas.microsoft.com/office/drawing/2014/main" id="{4F62FA6F-2507-29EB-32A9-C3E2C913B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839" y="3802080"/>
            <a:ext cx="5874382" cy="28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227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: Machine Learning and Deep Learning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4" y="1186628"/>
            <a:ext cx="60504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of ML and DL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E36203E-B92D-426E-86DB-C6CCAE3AA3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1F5F9"/>
              </a:clrFrom>
              <a:clrTo>
                <a:srgbClr val="F1F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3529" y="3814840"/>
            <a:ext cx="2567562" cy="153463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195A771-ACFD-4A24-BE5B-DF7966200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987" y="5402798"/>
            <a:ext cx="5200013" cy="145519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39;g160291600a0_0_100">
                <a:extLst>
                  <a:ext uri="{FF2B5EF4-FFF2-40B4-BE49-F238E27FC236}">
                    <a16:creationId xmlns:a16="http://schemas.microsoft.com/office/drawing/2014/main" id="{DB5EE8ED-333E-5740-EF95-23D28D78A498}"/>
                  </a:ext>
                </a:extLst>
              </p:cNvPr>
              <p:cNvSpPr txBox="1"/>
              <p:nvPr/>
            </p:nvSpPr>
            <p:spPr>
              <a:xfrm>
                <a:off x="600042" y="1629231"/>
                <a:ext cx="11469227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Machine Learning :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Detecting patterns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 data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→ Learning </a:t>
                </a:r>
                <a:r>
                  <a:rPr lang="en-US" sz="1600" b="1" dirty="0">
                    <a:solidFill>
                      <a:srgbClr val="0028F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 representation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Goal: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learn a mapping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from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input data distribution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output data distribution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→ </a:t>
                </a:r>
                <a:r>
                  <a:rPr lang="en-US" altLang="ko-KR" sz="1600" b="1" dirty="0">
                    <a:solidFill>
                      <a:srgbClr val="0028F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Learn probability distribution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𝒑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(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𝒚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|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𝒙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,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𝑫</m:t>
                    </m:r>
                    <m:r>
                      <a:rPr lang="en-US" altLang="ko-KR" sz="1600" b="1" i="1" smtClean="0">
                        <a:solidFill>
                          <a:srgbClr val="0028F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)</m:t>
                    </m:r>
                  </m:oMath>
                </a14:m>
                <a:r>
                  <a:rPr lang="en-US" altLang="ko-KR" sz="1600" b="1" dirty="0">
                    <a:solidFill>
                      <a:srgbClr val="0028F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Deep Learning :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 subset of machine learning algorithm which use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Artificial Neural Network </a:t>
                </a:r>
                <a:r>
                  <a:rPr lang="en-US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 a function approximator</a:t>
                </a:r>
              </a:p>
            </p:txBody>
          </p:sp>
        </mc:Choice>
        <mc:Fallback xmlns="">
          <p:sp>
            <p:nvSpPr>
              <p:cNvPr id="6" name="Google Shape;139;g160291600a0_0_100">
                <a:extLst>
                  <a:ext uri="{FF2B5EF4-FFF2-40B4-BE49-F238E27FC236}">
                    <a16:creationId xmlns:a16="http://schemas.microsoft.com/office/drawing/2014/main" id="{DB5EE8ED-333E-5740-EF95-23D28D78A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42" y="1629231"/>
                <a:ext cx="11469227" cy="1200288"/>
              </a:xfrm>
              <a:prstGeom prst="rect">
                <a:avLst/>
              </a:prstGeom>
              <a:blipFill>
                <a:blip r:embed="rId7"/>
                <a:stretch>
                  <a:fillRect l="-332" b="-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53;g15ed2b44938_0_43">
            <a:extLst>
              <a:ext uri="{FF2B5EF4-FFF2-40B4-BE49-F238E27FC236}">
                <a16:creationId xmlns:a16="http://schemas.microsoft.com/office/drawing/2014/main" id="{29FEC32B-F2C4-8ADE-9767-72F8DB0B9ADF}"/>
              </a:ext>
            </a:extLst>
          </p:cNvPr>
          <p:cNvSpPr txBox="1"/>
          <p:nvPr/>
        </p:nvSpPr>
        <p:spPr>
          <a:xfrm>
            <a:off x="880292" y="2743773"/>
            <a:ext cx="1148805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itchFamily="2" charset="2"/>
              <a:buChar char="§"/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model the </a:t>
            </a: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nonlinear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input and output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itchFamily="2" charset="2"/>
              <a:buChar char="§"/>
            </a:pPr>
            <a:r>
              <a:rPr lang="en-US" altLang="ko-K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inductive bias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altLang="ko-KR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better generalization in large dataset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Wingdings" pitchFamily="2" charset="2"/>
              <a:buChar char="§"/>
            </a:pPr>
            <a:r>
              <a:rPr lang="en-US" altLang="ko-KR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Universal approximation theorem </a:t>
            </a:r>
            <a:r>
              <a:rPr lang="en-US" altLang="ko-K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NN can represent a wide variety of functions when given appropriate weights.</a:t>
            </a:r>
          </a:p>
        </p:txBody>
      </p:sp>
      <p:pic>
        <p:nvPicPr>
          <p:cNvPr id="9" name="그림 4">
            <a:extLst>
              <a:ext uri="{FF2B5EF4-FFF2-40B4-BE49-F238E27FC236}">
                <a16:creationId xmlns:a16="http://schemas.microsoft.com/office/drawing/2014/main" id="{380A9C48-C331-EEC0-4F43-481360384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0" y="4385075"/>
            <a:ext cx="4567132" cy="1916433"/>
          </a:xfrm>
          <a:prstGeom prst="rect">
            <a:avLst/>
          </a:prstGeom>
        </p:spPr>
      </p:pic>
      <p:pic>
        <p:nvPicPr>
          <p:cNvPr id="11" name="그림 6">
            <a:extLst>
              <a:ext uri="{FF2B5EF4-FFF2-40B4-BE49-F238E27FC236}">
                <a16:creationId xmlns:a16="http://schemas.microsoft.com/office/drawing/2014/main" id="{A948071F-E595-5898-9B10-0D24273F91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1F5F9"/>
              </a:clrFrom>
              <a:clrTo>
                <a:srgbClr val="F1F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4519" y="4211182"/>
            <a:ext cx="2394849" cy="22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3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760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5076" y="1181591"/>
            <a:ext cx="112758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Without GPI-LS: Linear scalarization using fixed weight vector (shot 30399)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 based virtual KSTAR environment operation control</a:t>
            </a:r>
            <a:endParaRPr sz="1800" b="1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45D93F-51A6-4C2C-BAC9-C70957E4B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89" y="2182295"/>
            <a:ext cx="11149800" cy="4120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53;g15ed2b44938_0_43">
                <a:extLst>
                  <a:ext uri="{FF2B5EF4-FFF2-40B4-BE49-F238E27FC236}">
                    <a16:creationId xmlns:a16="http://schemas.microsoft.com/office/drawing/2014/main" id="{FF1C421D-019A-49A1-919E-9DE9552A7DB8}"/>
                  </a:ext>
                </a:extLst>
              </p:cNvPr>
              <p:cNvSpPr txBox="1"/>
              <p:nvPr/>
            </p:nvSpPr>
            <p:spPr>
              <a:xfrm>
                <a:off x="660599" y="6259544"/>
                <a:ext cx="9805255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=3.0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≥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3.0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=1.7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(final)</a:t>
                </a:r>
              </a:p>
            </p:txBody>
          </p:sp>
        </mc:Choice>
        <mc:Fallback xmlns="">
          <p:sp>
            <p:nvSpPr>
              <p:cNvPr id="11" name="Google Shape;153;g15ed2b44938_0_43">
                <a:extLst>
                  <a:ext uri="{FF2B5EF4-FFF2-40B4-BE49-F238E27FC236}">
                    <a16:creationId xmlns:a16="http://schemas.microsoft.com/office/drawing/2014/main" id="{FF1C421D-019A-49A1-919E-9DE9552A7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9" y="6259544"/>
                <a:ext cx="9805255" cy="484708"/>
              </a:xfrm>
              <a:prstGeom prst="rect">
                <a:avLst/>
              </a:prstGeom>
              <a:blipFill>
                <a:blip r:embed="rId6"/>
                <a:stretch>
                  <a:fillRect l="-388" b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448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760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5076" y="1181591"/>
            <a:ext cx="112758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GPI-LS : Linear scalarization using weight vectors by GPI-LS (shot 30399)</a:t>
            </a: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 based virtual KSTAR environment operation control</a:t>
            </a:r>
            <a:endParaRPr sz="1800" b="1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7DC90940-F310-4946-ABD6-8DF6F182C1C8}"/>
                  </a:ext>
                </a:extLst>
              </p:cNvPr>
              <p:cNvSpPr txBox="1"/>
              <p:nvPr/>
            </p:nvSpPr>
            <p:spPr>
              <a:xfrm>
                <a:off x="660599" y="6259544"/>
                <a:ext cx="9805255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=3.0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 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3.0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(final)</a:t>
                </a:r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7DC90940-F310-4946-ABD6-8DF6F182C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9" y="6259544"/>
                <a:ext cx="9805255" cy="484708"/>
              </a:xfrm>
              <a:prstGeom prst="rect">
                <a:avLst/>
              </a:prstGeom>
              <a:blipFill>
                <a:blip r:embed="rId5"/>
                <a:stretch>
                  <a:fillRect l="-388" b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그림 1">
            <a:extLst>
              <a:ext uri="{FF2B5EF4-FFF2-40B4-BE49-F238E27FC236}">
                <a16:creationId xmlns:a16="http://schemas.microsoft.com/office/drawing/2014/main" id="{B084907C-CF4C-499E-BEEA-C3577A138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98" y="2141675"/>
            <a:ext cx="11275823" cy="4140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96406-E1A6-A54A-0610-8F956487A2E1}"/>
              </a:ext>
            </a:extLst>
          </p:cNvPr>
          <p:cNvSpPr/>
          <p:nvPr/>
        </p:nvSpPr>
        <p:spPr>
          <a:xfrm>
            <a:off x="2438400" y="5387330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346CB-333E-7AB3-2A24-00830CB622C9}"/>
              </a:ext>
            </a:extLst>
          </p:cNvPr>
          <p:cNvSpPr/>
          <p:nvPr/>
        </p:nvSpPr>
        <p:spPr>
          <a:xfrm>
            <a:off x="3320142" y="5388729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B6CA1-3872-8339-F8B8-5076BD8289B3}"/>
              </a:ext>
            </a:extLst>
          </p:cNvPr>
          <p:cNvSpPr/>
          <p:nvPr/>
        </p:nvSpPr>
        <p:spPr>
          <a:xfrm>
            <a:off x="4022269" y="5387330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9DDD1F-4DC2-F315-3746-B9B20C6ADF6E}"/>
              </a:ext>
            </a:extLst>
          </p:cNvPr>
          <p:cNvCxnSpPr>
            <a:cxnSpLocks/>
          </p:cNvCxnSpPr>
          <p:nvPr/>
        </p:nvCxnSpPr>
        <p:spPr>
          <a:xfrm>
            <a:off x="2438400" y="6106886"/>
            <a:ext cx="19213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60DB8-433F-470D-2596-FF6702229314}"/>
              </a:ext>
            </a:extLst>
          </p:cNvPr>
          <p:cNvSpPr/>
          <p:nvPr/>
        </p:nvSpPr>
        <p:spPr>
          <a:xfrm>
            <a:off x="2427514" y="3271537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4461F4-E49D-710A-0B9A-358202E80DAB}"/>
              </a:ext>
            </a:extLst>
          </p:cNvPr>
          <p:cNvSpPr/>
          <p:nvPr/>
        </p:nvSpPr>
        <p:spPr>
          <a:xfrm>
            <a:off x="3309256" y="3272936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8D257E-AE97-3BEB-0F55-1BA94CA70ED9}"/>
              </a:ext>
            </a:extLst>
          </p:cNvPr>
          <p:cNvSpPr/>
          <p:nvPr/>
        </p:nvSpPr>
        <p:spPr>
          <a:xfrm>
            <a:off x="4011383" y="3271537"/>
            <a:ext cx="337457" cy="578041"/>
          </a:xfrm>
          <a:prstGeom prst="rect">
            <a:avLst/>
          </a:prstGeom>
          <a:solidFill>
            <a:srgbClr val="FFC000">
              <a:alpha val="498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121;p5">
                <a:extLst>
                  <a:ext uri="{FF2B5EF4-FFF2-40B4-BE49-F238E27FC236}">
                    <a16:creationId xmlns:a16="http://schemas.microsoft.com/office/drawing/2014/main" id="{F4D80274-B32F-BC61-4F5F-FC2777F882E5}"/>
                  </a:ext>
                </a:extLst>
              </p:cNvPr>
              <p:cNvSpPr txBox="1"/>
              <p:nvPr/>
            </p:nvSpPr>
            <p:spPr>
              <a:xfrm>
                <a:off x="2425880" y="6118028"/>
                <a:ext cx="2017120" cy="246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1" dirty="0"/>
                  <a:t>Trade-off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000" b="1" i="1" u="none" strike="noStrike" cap="non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𝜿</m:t>
                    </m:r>
                  </m:oMath>
                </a14:m>
                <a:endParaRPr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Google Shape;121;p5">
                <a:extLst>
                  <a:ext uri="{FF2B5EF4-FFF2-40B4-BE49-F238E27FC236}">
                    <a16:creationId xmlns:a16="http://schemas.microsoft.com/office/drawing/2014/main" id="{F4D80274-B32F-BC61-4F5F-FC2777F88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880" y="6118028"/>
                <a:ext cx="2017120" cy="246181"/>
              </a:xfrm>
              <a:prstGeom prst="rect">
                <a:avLst/>
              </a:prstGeom>
              <a:blipFill>
                <a:blip r:embed="rId7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171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15760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tokamak plasma operation control</a:t>
            </a: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5076" y="1181591"/>
            <a:ext cx="112758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Control performance comparison: SORL vs MORL(GPI-LS)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7DC90940-F310-4946-ABD6-8DF6F182C1C8}"/>
                  </a:ext>
                </a:extLst>
              </p:cNvPr>
              <p:cNvSpPr txBox="1"/>
              <p:nvPr/>
            </p:nvSpPr>
            <p:spPr>
              <a:xfrm>
                <a:off x="521101" y="1643215"/>
                <a:ext cx="3996470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SORL with 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=3.0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9" name="Google Shape;153;g15ed2b44938_0_43">
                <a:extLst>
                  <a:ext uri="{FF2B5EF4-FFF2-40B4-BE49-F238E27FC236}">
                    <a16:creationId xmlns:a16="http://schemas.microsoft.com/office/drawing/2014/main" id="{7DC90940-F310-4946-ABD6-8DF6F182C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01" y="1643215"/>
                <a:ext cx="3996470" cy="484708"/>
              </a:xfrm>
              <a:prstGeom prst="rect">
                <a:avLst/>
              </a:prstGeom>
              <a:blipFill>
                <a:blip r:embed="rId5"/>
                <a:stretch>
                  <a:fillRect l="-1266" b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53DF9F26-6278-4D86-854D-F437DCD5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03" y="2223842"/>
            <a:ext cx="5869784" cy="377343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B803321-FABF-43F5-868E-E4001CAD2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2209" y="2254820"/>
            <a:ext cx="5816588" cy="3739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53;g15ed2b44938_0_43">
                <a:extLst>
                  <a:ext uri="{FF2B5EF4-FFF2-40B4-BE49-F238E27FC236}">
                    <a16:creationId xmlns:a16="http://schemas.microsoft.com/office/drawing/2014/main" id="{65EE58F6-B5C9-050F-EA24-1C0362444B5C}"/>
                  </a:ext>
                </a:extLst>
              </p:cNvPr>
              <p:cNvSpPr txBox="1"/>
              <p:nvPr/>
            </p:nvSpPr>
            <p:spPr>
              <a:xfrm>
                <a:off x="1806711" y="5952384"/>
                <a:ext cx="2877258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dk1"/>
                  </a:buClr>
                  <a:buSzPts val="1800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7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inal</m:t>
                    </m:r>
                    <m:r>
                      <a:rPr lang="en-US" altLang="ko-KR" sz="17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: </m:t>
                    </m:r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≥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3.0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=1.7</m:t>
                    </m:r>
                  </m:oMath>
                </a14:m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Google Shape;153;g15ed2b44938_0_43">
                <a:extLst>
                  <a:ext uri="{FF2B5EF4-FFF2-40B4-BE49-F238E27FC236}">
                    <a16:creationId xmlns:a16="http://schemas.microsoft.com/office/drawing/2014/main" id="{65EE58F6-B5C9-050F-EA24-1C036244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711" y="5952384"/>
                <a:ext cx="2877258" cy="484708"/>
              </a:xfrm>
              <a:prstGeom prst="rect">
                <a:avLst/>
              </a:prstGeom>
              <a:blipFill>
                <a:blip r:embed="rId8"/>
                <a:stretch>
                  <a:fillRect l="-1322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53;g15ed2b44938_0_43">
                <a:extLst>
                  <a:ext uri="{FF2B5EF4-FFF2-40B4-BE49-F238E27FC236}">
                    <a16:creationId xmlns:a16="http://schemas.microsoft.com/office/drawing/2014/main" id="{F92D439E-16E7-E785-F80D-69E93F47255E}"/>
                  </a:ext>
                </a:extLst>
              </p:cNvPr>
              <p:cNvSpPr txBox="1"/>
              <p:nvPr/>
            </p:nvSpPr>
            <p:spPr>
              <a:xfrm>
                <a:off x="7975788" y="5899022"/>
                <a:ext cx="2289430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dk1"/>
                  </a:buClr>
                  <a:buSzPts val="1800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7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inal</m:t>
                    </m:r>
                    <m:r>
                      <a:rPr lang="en-US" altLang="ko-KR" sz="17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  <m:sSub>
                      <m:sSubPr>
                        <m:ctrlP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 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3.0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53;g15ed2b44938_0_43">
                <a:extLst>
                  <a:ext uri="{FF2B5EF4-FFF2-40B4-BE49-F238E27FC236}">
                    <a16:creationId xmlns:a16="http://schemas.microsoft.com/office/drawing/2014/main" id="{F92D439E-16E7-E785-F80D-69E93F472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788" y="5899022"/>
                <a:ext cx="2289430" cy="484708"/>
              </a:xfrm>
              <a:prstGeom prst="rect">
                <a:avLst/>
              </a:prstGeom>
              <a:blipFill>
                <a:blip r:embed="rId9"/>
                <a:stretch>
                  <a:fillRect l="-1648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53;g15ed2b44938_0_43">
                <a:extLst>
                  <a:ext uri="{FF2B5EF4-FFF2-40B4-BE49-F238E27FC236}">
                    <a16:creationId xmlns:a16="http://schemas.microsoft.com/office/drawing/2014/main" id="{63B5EAB4-38DB-D906-FF85-A276C05D6B5B}"/>
                  </a:ext>
                </a:extLst>
              </p:cNvPr>
              <p:cNvSpPr txBox="1"/>
              <p:nvPr/>
            </p:nvSpPr>
            <p:spPr>
              <a:xfrm>
                <a:off x="6399385" y="1643215"/>
                <a:ext cx="4671385" cy="484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MORL(GLI-LS) with target: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𝛽</m:t>
                        </m:r>
                      </m:e>
                      <m:sub>
                        <m:r>
                          <a:rPr lang="en-US" altLang="ko-KR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𝑛</m:t>
                        </m:r>
                      </m:sub>
                    </m:sSub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=3.0</m:t>
                    </m:r>
                  </m:oMath>
                </a14:m>
                <a:r>
                  <a:rPr lang="en-US" altLang="ko-KR" sz="1700" b="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𝜅</m:t>
                    </m:r>
                    <m:r>
                      <a:rPr lang="en-US" altLang="ko-KR" sz="17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1.8</m:t>
                    </m:r>
                  </m:oMath>
                </a14:m>
                <a:endParaRPr lang="en-US" altLang="ko-KR" sz="1700" b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53;g15ed2b44938_0_43">
                <a:extLst>
                  <a:ext uri="{FF2B5EF4-FFF2-40B4-BE49-F238E27FC236}">
                    <a16:creationId xmlns:a16="http://schemas.microsoft.com/office/drawing/2014/main" id="{63B5EAB4-38DB-D906-FF85-A276C05D6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385" y="1643215"/>
                <a:ext cx="4671385" cy="484708"/>
              </a:xfrm>
              <a:prstGeom prst="rect">
                <a:avLst/>
              </a:prstGeom>
              <a:blipFill>
                <a:blip r:embed="rId10"/>
                <a:stretch>
                  <a:fillRect l="-1359" b="-128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662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53395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9046029" y="6379155"/>
            <a:ext cx="192389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3;g15ed2b44938_0_43">
            <a:extLst>
              <a:ext uri="{FF2B5EF4-FFF2-40B4-BE49-F238E27FC236}">
                <a16:creationId xmlns:a16="http://schemas.microsoft.com/office/drawing/2014/main" id="{FAC7C5FB-2EE8-03C3-28E1-AA07CF738188}"/>
              </a:ext>
            </a:extLst>
          </p:cNvPr>
          <p:cNvSpPr txBox="1"/>
          <p:nvPr/>
        </p:nvSpPr>
        <p:spPr>
          <a:xfrm>
            <a:off x="447197" y="1226976"/>
            <a:ext cx="116220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20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Data-driven approach based on ML techniques can show interesting results and it will provide impetus for enhancing the fusion plasma research.</a:t>
            </a:r>
          </a:p>
          <a:p>
            <a:pPr marL="400050" indent="-400050">
              <a:lnSpc>
                <a:spcPct val="20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interpret the ML based models with several ways including the methods mentioned in this presentation.</a:t>
            </a:r>
          </a:p>
          <a:p>
            <a:pPr>
              <a:lnSpc>
                <a:spcPct val="200000"/>
              </a:lnSpc>
              <a:buClr>
                <a:schemeClr val="dk1"/>
              </a:buClr>
              <a:buSzPts val="1800"/>
            </a:pPr>
            <a:r>
              <a:rPr lang="en-US" altLang="ko-K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→ 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Helpful for finding / understanding the dynamics with a data-scientific view in fusion plasma</a:t>
            </a:r>
            <a:endParaRPr lang="en-US" altLang="ko-K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20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 algorithms including Physics-encoded neural networks, or Neural ODE, which aim for combining dynamics of systems with the model architectures.</a:t>
            </a:r>
          </a:p>
          <a:p>
            <a:pPr>
              <a:lnSpc>
                <a:spcPct val="200000"/>
              </a:lnSpc>
              <a:buClr>
                <a:schemeClr val="dk1"/>
              </a:buClr>
              <a:buSzPts val="1800"/>
            </a:pPr>
            <a:r>
              <a:rPr lang="en-US" altLang="ko-K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→ 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Interesting research topics if we apply these algorithms in fusion plasma research</a:t>
            </a:r>
            <a:endParaRPr lang="en-US" altLang="ko-K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7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/>
          <p:nvPr/>
        </p:nvSpPr>
        <p:spPr>
          <a:xfrm>
            <a:off x="1524010" y="2577682"/>
            <a:ext cx="91439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0782" y="0"/>
            <a:ext cx="12211346" cy="3664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160291600a0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60291600a0_0_5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98" name="Google Shape;98;g160291600a0_0_5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99" name="Google Shape;99;g160291600a0_0_5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60291600a0_0_50"/>
          <p:cNvSpPr txBox="1"/>
          <p:nvPr/>
        </p:nvSpPr>
        <p:spPr>
          <a:xfrm>
            <a:off x="394750" y="1262825"/>
            <a:ext cx="598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Machine Learning and Deep Learning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139;g160291600a0_0_100">
            <a:extLst>
              <a:ext uri="{FF2B5EF4-FFF2-40B4-BE49-F238E27FC236}">
                <a16:creationId xmlns:a16="http://schemas.microsoft.com/office/drawing/2014/main" id="{F7A38CBA-C764-87CE-427D-E5958988E055}"/>
              </a:ext>
            </a:extLst>
          </p:cNvPr>
          <p:cNvSpPr txBox="1"/>
          <p:nvPr/>
        </p:nvSpPr>
        <p:spPr>
          <a:xfrm>
            <a:off x="600042" y="1821618"/>
            <a:ext cx="1122184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Dataset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set of data point collected from given prior data distribution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Model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A set of mapping functions which generate the mapping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input data to output data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 probability distribution.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Objective function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 A set of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targets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 formal measures of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how good the models are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equal to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optimization process of objective function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(We also call it as ‘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Loss function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’)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Algorithm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A set of methods for optimizing a well-defined objective function given from the task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1447E6-4B9C-64E1-39AD-5DA540491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86" y="4537294"/>
            <a:ext cx="5386014" cy="1744765"/>
          </a:xfrm>
          <a:prstGeom prst="rect">
            <a:avLst/>
          </a:prstGeom>
        </p:spPr>
      </p:pic>
      <p:sp>
        <p:nvSpPr>
          <p:cNvPr id="13" name="Google Shape;139;g160291600a0_0_100">
            <a:extLst>
              <a:ext uri="{FF2B5EF4-FFF2-40B4-BE49-F238E27FC236}">
                <a16:creationId xmlns:a16="http://schemas.microsoft.com/office/drawing/2014/main" id="{44D3BA22-89B4-4849-E9A7-B937B6273331}"/>
              </a:ext>
            </a:extLst>
          </p:cNvPr>
          <p:cNvSpPr txBox="1"/>
          <p:nvPr/>
        </p:nvSpPr>
        <p:spPr>
          <a:xfrm>
            <a:off x="1092293" y="3705630"/>
            <a:ext cx="378015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Stochastic Gradient Descent (SGD)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Momentum method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Adagrad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Adam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F0CD77-38D7-4E9A-640B-C2C2063C6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50" y="4429695"/>
            <a:ext cx="5200140" cy="1764792"/>
          </a:xfrm>
          <a:prstGeom prst="rect">
            <a:avLst/>
          </a:prstGeom>
        </p:spPr>
      </p:pic>
      <p:sp>
        <p:nvSpPr>
          <p:cNvPr id="16" name="Google Shape;86;g1612ce4b984_0_13">
            <a:extLst>
              <a:ext uri="{FF2B5EF4-FFF2-40B4-BE49-F238E27FC236}">
                <a16:creationId xmlns:a16="http://schemas.microsoft.com/office/drawing/2014/main" id="{63E3DCFF-99A1-00F6-4491-16E623DB5FA5}"/>
              </a:ext>
            </a:extLst>
          </p:cNvPr>
          <p:cNvSpPr txBox="1"/>
          <p:nvPr/>
        </p:nvSpPr>
        <p:spPr>
          <a:xfrm>
            <a:off x="2272209" y="6192128"/>
            <a:ext cx="223188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ko-KR" sz="1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 process per batch data</a:t>
            </a:r>
            <a:endParaRPr sz="1200" b="1" i="0" u="sng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86;g1612ce4b984_0_13">
            <a:extLst>
              <a:ext uri="{FF2B5EF4-FFF2-40B4-BE49-F238E27FC236}">
                <a16:creationId xmlns:a16="http://schemas.microsoft.com/office/drawing/2014/main" id="{63A118BD-FA60-4210-F6AB-6576C13BC61D}"/>
              </a:ext>
            </a:extLst>
          </p:cNvPr>
          <p:cNvSpPr txBox="1"/>
          <p:nvPr/>
        </p:nvSpPr>
        <p:spPr>
          <a:xfrm>
            <a:off x="7671287" y="6240672"/>
            <a:ext cx="267159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ko-KR" sz="1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Simple process for supervised learning</a:t>
            </a:r>
            <a:endParaRPr sz="1200" b="1" i="0" u="sng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81;g1612ce4b984_0_13">
            <a:extLst>
              <a:ext uri="{FF2B5EF4-FFF2-40B4-BE49-F238E27FC236}">
                <a16:creationId xmlns:a16="http://schemas.microsoft.com/office/drawing/2014/main" id="{D601B53A-FC54-4AF8-D869-9FD31FE72BF0}"/>
              </a:ext>
            </a:extLst>
          </p:cNvPr>
          <p:cNvSpPr txBox="1"/>
          <p:nvPr/>
        </p:nvSpPr>
        <p:spPr>
          <a:xfrm>
            <a:off x="382220" y="251938"/>
            <a:ext cx="9389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Machine Learning and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484694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160291600a0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60291600a0_0_5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98" name="Google Shape;98;g160291600a0_0_5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99" name="Google Shape;99;g160291600a0_0_5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60291600a0_0_50"/>
          <p:cNvSpPr txBox="1"/>
          <p:nvPr/>
        </p:nvSpPr>
        <p:spPr>
          <a:xfrm>
            <a:off x="394750" y="1262825"/>
            <a:ext cx="598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 on Deep Learning </a:t>
            </a:r>
            <a:endParaRPr lang="en-US" altLang="ko-KR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139;g160291600a0_0_100">
            <a:extLst>
              <a:ext uri="{FF2B5EF4-FFF2-40B4-BE49-F238E27FC236}">
                <a16:creationId xmlns:a16="http://schemas.microsoft.com/office/drawing/2014/main" id="{D58C3BBF-3AF6-C511-B30C-07C2478F1E45}"/>
              </a:ext>
            </a:extLst>
          </p:cNvPr>
          <p:cNvSpPr txBox="1"/>
          <p:nvPr/>
        </p:nvSpPr>
        <p:spPr>
          <a:xfrm>
            <a:off x="600041" y="1746970"/>
            <a:ext cx="1146922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goal of machine learning </a:t>
            </a: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learn general patterns / data distribution with given data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we increase model complexity or use few data compared to the model complexity, generalization error increases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Generalization :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Fundamental issue of machine learning about how to discover general patterns from given data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Overfitting</a:t>
            </a: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phenomenon of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fitting closer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the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training data than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ko-KR" alt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ko-KR" alt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underlying</a:t>
            </a:r>
            <a:r>
              <a:rPr lang="ko-KR" alt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r>
              <a:rPr lang="ko-KR" alt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(prior</a:t>
            </a:r>
            <a:r>
              <a:rPr lang="ko-KR" alt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distribution)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Underfitting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: the phenomenon of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limiting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reduction of training error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due to the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low complexity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model or 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small size </a:t>
            </a:r>
            <a:r>
              <a:rPr lang="en-US" altLang="ko-K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data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D5BFC1F-3812-5E9A-58B4-4689C0E8EEDE}"/>
              </a:ext>
            </a:extLst>
          </p:cNvPr>
          <p:cNvGrpSpPr/>
          <p:nvPr/>
        </p:nvGrpSpPr>
        <p:grpSpPr>
          <a:xfrm>
            <a:off x="412084" y="3737576"/>
            <a:ext cx="4730620" cy="3006676"/>
            <a:chOff x="56973" y="3863211"/>
            <a:chExt cx="4730620" cy="300667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AA618A3-28B9-DDBD-9718-6A3FEAAA9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750" y="3863211"/>
              <a:ext cx="3968883" cy="2837965"/>
            </a:xfrm>
            <a:prstGeom prst="rect">
              <a:avLst/>
            </a:prstGeom>
          </p:spPr>
        </p:pic>
        <p:sp>
          <p:nvSpPr>
            <p:cNvPr id="26" name="Google Shape;88;g1612ce4b984_0_13">
              <a:extLst>
                <a:ext uri="{FF2B5EF4-FFF2-40B4-BE49-F238E27FC236}">
                  <a16:creationId xmlns:a16="http://schemas.microsoft.com/office/drawing/2014/main" id="{9F2F884E-D99F-AADF-C668-725671E65E98}"/>
                </a:ext>
              </a:extLst>
            </p:cNvPr>
            <p:cNvSpPr txBox="1"/>
            <p:nvPr/>
          </p:nvSpPr>
          <p:spPr>
            <a:xfrm>
              <a:off x="56973" y="6608317"/>
              <a:ext cx="4730620" cy="26157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1" dirty="0">
                  <a:latin typeface="Calibri"/>
                  <a:ea typeface="Calibri"/>
                  <a:cs typeface="Calibri"/>
                  <a:sym typeface="Calibri"/>
                </a:rPr>
                <a:t>Fig 3.6.1. from Dive into Deep Learning, Aston Zhang et al</a:t>
              </a:r>
              <a:endParaRPr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AAFC2C5-B53C-E114-0000-406B3370774D}"/>
              </a:ext>
            </a:extLst>
          </p:cNvPr>
          <p:cNvGrpSpPr/>
          <p:nvPr/>
        </p:nvGrpSpPr>
        <p:grpSpPr>
          <a:xfrm>
            <a:off x="5575643" y="4417679"/>
            <a:ext cx="5507448" cy="1820678"/>
            <a:chOff x="5058333" y="4531480"/>
            <a:chExt cx="5507448" cy="1820678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783B22D-1839-A2D0-C01B-73EAE087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3355" y="4531480"/>
              <a:ext cx="4312425" cy="108443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CA20C1-5C25-1A9A-CA9E-6B41FCC8DE80}"/>
                </a:ext>
              </a:extLst>
            </p:cNvPr>
            <p:cNvSpPr txBox="1"/>
            <p:nvPr/>
          </p:nvSpPr>
          <p:spPr>
            <a:xfrm>
              <a:off x="5058333" y="5828938"/>
              <a:ext cx="171758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Complexity: low</a:t>
              </a:r>
            </a:p>
            <a:p>
              <a:pPr algn="ctr"/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Sample bias: low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6D1BDA-ADAD-1840-B9C7-E289587DF247}"/>
                </a:ext>
              </a:extLst>
            </p:cNvPr>
            <p:cNvSpPr txBox="1"/>
            <p:nvPr/>
          </p:nvSpPr>
          <p:spPr>
            <a:xfrm>
              <a:off x="8848195" y="5802399"/>
              <a:ext cx="171758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Complexity: High</a:t>
              </a:r>
            </a:p>
            <a:p>
              <a:pPr algn="ctr"/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Sample bias: High</a:t>
              </a:r>
            </a:p>
          </p:txBody>
        </p: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762E1128-78CB-C3E0-9D53-8478583B1ED3}"/>
                </a:ext>
              </a:extLst>
            </p:cNvPr>
            <p:cNvCxnSpPr>
              <a:cxnSpLocks/>
            </p:cNvCxnSpPr>
            <p:nvPr/>
          </p:nvCxnSpPr>
          <p:spPr>
            <a:xfrm>
              <a:off x="6858434" y="6107922"/>
              <a:ext cx="1852724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Google Shape;81;g1612ce4b984_0_13">
            <a:extLst>
              <a:ext uri="{FF2B5EF4-FFF2-40B4-BE49-F238E27FC236}">
                <a16:creationId xmlns:a16="http://schemas.microsoft.com/office/drawing/2014/main" id="{4AA57DBA-58F0-B742-995B-EE1D321E8B0A}"/>
              </a:ext>
            </a:extLst>
          </p:cNvPr>
          <p:cNvSpPr txBox="1"/>
          <p:nvPr/>
        </p:nvSpPr>
        <p:spPr>
          <a:xfrm>
            <a:off x="382220" y="251938"/>
            <a:ext cx="50108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Basic concept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49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160291600a0_0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60291600a0_0_5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98" name="Google Shape;98;g160291600a0_0_5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99" name="Google Shape;99;g160291600a0_0_5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60291600a0_0_50"/>
          <p:cNvSpPr txBox="1"/>
          <p:nvPr/>
        </p:nvSpPr>
        <p:spPr>
          <a:xfrm>
            <a:off x="394750" y="1262825"/>
            <a:ext cx="598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 on Deep Learning </a:t>
            </a:r>
            <a:endParaRPr lang="en-US" altLang="ko-KR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139;g160291600a0_0_100">
            <a:extLst>
              <a:ext uri="{FF2B5EF4-FFF2-40B4-BE49-F238E27FC236}">
                <a16:creationId xmlns:a16="http://schemas.microsoft.com/office/drawing/2014/main" id="{D58C3BBF-3AF6-C511-B30C-07C2478F1E45}"/>
              </a:ext>
            </a:extLst>
          </p:cNvPr>
          <p:cNvSpPr txBox="1"/>
          <p:nvPr/>
        </p:nvSpPr>
        <p:spPr>
          <a:xfrm>
            <a:off x="600042" y="1756301"/>
            <a:ext cx="1122184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good statistical model minimizes the loss by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finding the optimal balance between bias and variance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Factors for underfitting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(1)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bias and low variance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(2)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 enough features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training dataset (3) The model is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too simple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(4) Noise on data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Factors for overfitting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(1)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variance and low bias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(2) The model is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too complex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(3)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 enough size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training dataset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7E6B7AF-ADD1-38DA-7857-E21FA26BB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39" y="3835885"/>
            <a:ext cx="3713889" cy="26767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FBA5B18-548F-4388-B89B-AFB12D214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286" y="4141758"/>
            <a:ext cx="6238130" cy="2251842"/>
          </a:xfrm>
          <a:prstGeom prst="rect">
            <a:avLst/>
          </a:prstGeom>
        </p:spPr>
      </p:pic>
      <p:sp>
        <p:nvSpPr>
          <p:cNvPr id="11" name="Google Shape;81;g1612ce4b984_0_13">
            <a:extLst>
              <a:ext uri="{FF2B5EF4-FFF2-40B4-BE49-F238E27FC236}">
                <a16:creationId xmlns:a16="http://schemas.microsoft.com/office/drawing/2014/main" id="{765B9051-61C6-9DD0-83B3-A2C1FBBA34A0}"/>
              </a:ext>
            </a:extLst>
          </p:cNvPr>
          <p:cNvSpPr txBox="1"/>
          <p:nvPr/>
        </p:nvSpPr>
        <p:spPr>
          <a:xfrm>
            <a:off x="382220" y="251938"/>
            <a:ext cx="50108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Basic concept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15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5ed2b44938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5ed2b44938_0_43"/>
          <p:cNvSpPr txBox="1"/>
          <p:nvPr/>
        </p:nvSpPr>
        <p:spPr>
          <a:xfrm>
            <a:off x="458428" y="251950"/>
            <a:ext cx="7748594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– disruption prediction</a:t>
            </a:r>
          </a:p>
        </p:txBody>
      </p:sp>
      <p:sp>
        <p:nvSpPr>
          <p:cNvPr id="148" name="Google Shape;148;g15ed2b44938_0_4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49" name="Google Shape;149;g15ed2b44938_0_4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150" name="Google Shape;150;g15ed2b44938_0_43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5ed2b44938_0_43"/>
          <p:cNvSpPr txBox="1"/>
          <p:nvPr/>
        </p:nvSpPr>
        <p:spPr>
          <a:xfrm>
            <a:off x="394749" y="1262825"/>
            <a:ext cx="86372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collection and labeling process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5ed2b44938_0_43"/>
          <p:cNvSpPr txBox="1"/>
          <p:nvPr/>
        </p:nvSpPr>
        <p:spPr>
          <a:xfrm>
            <a:off x="436897" y="1760428"/>
            <a:ext cx="11367788" cy="283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collected 3 types of data from KSTAR: (1) IVIS data (2) 0D data (3) Multimodal data (IVIS + 0D data)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preprocessing: Converting the temporal sequential data with a constant time interval 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configuration: Training dataset(64%) + Validation dataset (16%) + Test dataset (20%)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Labeling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39;g160291600a0_0_100">
                <a:extLst>
                  <a:ext uri="{FF2B5EF4-FFF2-40B4-BE49-F238E27FC236}">
                    <a16:creationId xmlns:a16="http://schemas.microsoft.com/office/drawing/2014/main" id="{45D8018E-AC0A-9C62-1C31-ACB09CB82905}"/>
                  </a:ext>
                </a:extLst>
              </p:cNvPr>
              <p:cNvSpPr txBox="1"/>
              <p:nvPr/>
            </p:nvSpPr>
            <p:spPr>
              <a:xfrm>
                <a:off x="624483" y="4532578"/>
                <a:ext cx="11180202" cy="9075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 relied on frame numbers and the corresponding time recorded in the IVIS image to match disruption time.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We utilized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𝐼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minimum fault time, referring to the point when the plasma current drops below 200kA.</a:t>
                </a:r>
              </a:p>
            </p:txBody>
          </p:sp>
        </mc:Choice>
        <mc:Fallback xmlns="">
          <p:sp>
            <p:nvSpPr>
              <p:cNvPr id="2" name="Google Shape;139;g160291600a0_0_100">
                <a:extLst>
                  <a:ext uri="{FF2B5EF4-FFF2-40B4-BE49-F238E27FC236}">
                    <a16:creationId xmlns:a16="http://schemas.microsoft.com/office/drawing/2014/main" id="{45D8018E-AC0A-9C62-1C31-ACB09CB82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83" y="4532578"/>
                <a:ext cx="11180202" cy="907516"/>
              </a:xfrm>
              <a:prstGeom prst="rect">
                <a:avLst/>
              </a:prstGeom>
              <a:blipFill>
                <a:blip r:embed="rId5"/>
                <a:stretch>
                  <a:fillRect l="-227" b="-1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39;g160291600a0_0_100">
                <a:extLst>
                  <a:ext uri="{FF2B5EF4-FFF2-40B4-BE49-F238E27FC236}">
                    <a16:creationId xmlns:a16="http://schemas.microsoft.com/office/drawing/2014/main" id="{910D2E3A-F706-AFBE-C1B2-FECEC77944DD}"/>
                  </a:ext>
                </a:extLst>
              </p:cNvPr>
              <p:cNvSpPr txBox="1"/>
              <p:nvPr/>
            </p:nvSpPr>
            <p:spPr>
              <a:xfrm>
                <a:off x="765656" y="2527290"/>
                <a:ext cx="10710269" cy="12695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IVIS data: 4.76ms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0D data: 4 x 4.76ms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Multimodal data: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modifying variable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𝜏</m:t>
                    </m:r>
                  </m:oMath>
                </a14:m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x 4.76ms</a:t>
                </a:r>
              </a:p>
            </p:txBody>
          </p:sp>
        </mc:Choice>
        <mc:Fallback xmlns="">
          <p:sp>
            <p:nvSpPr>
              <p:cNvPr id="3" name="Google Shape;139;g160291600a0_0_100">
                <a:extLst>
                  <a:ext uri="{FF2B5EF4-FFF2-40B4-BE49-F238E27FC236}">
                    <a16:creationId xmlns:a16="http://schemas.microsoft.com/office/drawing/2014/main" id="{910D2E3A-F706-AFBE-C1B2-FECEC7794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56" y="2527290"/>
                <a:ext cx="10710269" cy="1269538"/>
              </a:xfrm>
              <a:prstGeom prst="rect">
                <a:avLst/>
              </a:prstGeom>
              <a:blipFill>
                <a:blip r:embed="rId6"/>
                <a:stretch>
                  <a:fillRect l="-355"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258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15ed2b44938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6980" y="3305909"/>
            <a:ext cx="6331481" cy="343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5ed2b44938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15ed2b44938_0_43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49" name="Google Shape;149;g15ed2b44938_0_43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150" name="Google Shape;150;g15ed2b44938_0_43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5ed2b44938_0_43"/>
          <p:cNvSpPr txBox="1"/>
          <p:nvPr/>
        </p:nvSpPr>
        <p:spPr>
          <a:xfrm>
            <a:off x="394749" y="1262825"/>
            <a:ext cx="86372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configuration: IVIS video data</a:t>
            </a:r>
          </a:p>
        </p:txBody>
      </p:sp>
      <p:sp>
        <p:nvSpPr>
          <p:cNvPr id="153" name="Google Shape;153;g15ed2b44938_0_43"/>
          <p:cNvSpPr txBox="1"/>
          <p:nvPr/>
        </p:nvSpPr>
        <p:spPr>
          <a:xfrm>
            <a:off x="590850" y="1767047"/>
            <a:ext cx="11367788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dataset contains </a:t>
            </a: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358 experimen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with 210 fps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collected from KSTAR IVIS</a:t>
            </a:r>
            <a:endParaRPr lang="en-US"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frames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sequence length, image size of 256 x 256, cropped as 128 x 128 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augmentation technique (e.g. rotation, flipping, shift, Gaussian noise) applied to avoid overfitting</a:t>
            </a:r>
            <a:endParaRPr lang="en-US"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60;g15ed2b44938_0_31">
            <a:extLst>
              <a:ext uri="{FF2B5EF4-FFF2-40B4-BE49-F238E27FC236}">
                <a16:creationId xmlns:a16="http://schemas.microsoft.com/office/drawing/2014/main" id="{110CBE5C-57A5-17A0-8F9B-634C3F6B9314}"/>
              </a:ext>
            </a:extLst>
          </p:cNvPr>
          <p:cNvSpPr txBox="1"/>
          <p:nvPr/>
        </p:nvSpPr>
        <p:spPr>
          <a:xfrm>
            <a:off x="458428" y="251950"/>
            <a:ext cx="78766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– disruption prediction</a:t>
            </a:r>
          </a:p>
        </p:txBody>
      </p:sp>
    </p:spTree>
    <p:extLst>
      <p:ext uri="{BB962C8B-B14F-4D97-AF65-F5344CB8AC3E}">
        <p14:creationId xmlns:p14="http://schemas.microsoft.com/office/powerpoint/2010/main" val="143546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0;p10">
            <a:extLst>
              <a:ext uri="{FF2B5EF4-FFF2-40B4-BE49-F238E27FC236}">
                <a16:creationId xmlns:a16="http://schemas.microsoft.com/office/drawing/2014/main" id="{18349654-7350-4762-9231-05CD379681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90" y="1898128"/>
            <a:ext cx="4314799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253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r>
              <a:rPr lang="ko-KR" alt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4" y="1186628"/>
            <a:ext cx="60504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of reinforcement learning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631014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components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6;g1612ce4b984_0_13">
            <a:extLst>
              <a:ext uri="{FF2B5EF4-FFF2-40B4-BE49-F238E27FC236}">
                <a16:creationId xmlns:a16="http://schemas.microsoft.com/office/drawing/2014/main" id="{53A32F7F-0CE6-405B-87F3-D464C37C8FC0}"/>
              </a:ext>
            </a:extLst>
          </p:cNvPr>
          <p:cNvSpPr txBox="1"/>
          <p:nvPr/>
        </p:nvSpPr>
        <p:spPr>
          <a:xfrm>
            <a:off x="521100" y="427289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process for the case of policy gradient method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3;g15ed2b44938_0_43">
            <a:extLst>
              <a:ext uri="{FF2B5EF4-FFF2-40B4-BE49-F238E27FC236}">
                <a16:creationId xmlns:a16="http://schemas.microsoft.com/office/drawing/2014/main" id="{4CC41FBB-1C67-4BA8-BD79-E5E156DA1FCC}"/>
              </a:ext>
            </a:extLst>
          </p:cNvPr>
          <p:cNvSpPr txBox="1"/>
          <p:nvPr/>
        </p:nvSpPr>
        <p:spPr>
          <a:xfrm>
            <a:off x="5070660" y="1986186"/>
            <a:ext cx="5795912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Object that takes decisions based on the rewards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Physical world in which the agent interacts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Feedback from the environment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Decision of agents that transits the states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Current situation of the agent</a:t>
            </a:r>
          </a:p>
        </p:txBody>
      </p:sp>
      <p:sp>
        <p:nvSpPr>
          <p:cNvPr id="13" name="Google Shape;153;g15ed2b44938_0_43">
            <a:extLst>
              <a:ext uri="{FF2B5EF4-FFF2-40B4-BE49-F238E27FC236}">
                <a16:creationId xmlns:a16="http://schemas.microsoft.com/office/drawing/2014/main" id="{C7B9A081-9451-478E-8306-9C919603FD98}"/>
              </a:ext>
            </a:extLst>
          </p:cNvPr>
          <p:cNvSpPr txBox="1"/>
          <p:nvPr/>
        </p:nvSpPr>
        <p:spPr>
          <a:xfrm>
            <a:off x="649275" y="4549790"/>
            <a:ext cx="8432581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To find the optimal policy which achieves the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reward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 function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endParaRPr lang="en-US" altLang="ko-KR" sz="17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optimize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altLang="ko-KR" sz="17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39;p16">
            <a:extLst>
              <a:ext uri="{FF2B5EF4-FFF2-40B4-BE49-F238E27FC236}">
                <a16:creationId xmlns:a16="http://schemas.microsoft.com/office/drawing/2014/main" id="{FFAECC35-3A35-453A-B76D-72EC8EF7AB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7842" y="5243376"/>
            <a:ext cx="3616324" cy="53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42;p16">
            <a:extLst>
              <a:ext uri="{FF2B5EF4-FFF2-40B4-BE49-F238E27FC236}">
                <a16:creationId xmlns:a16="http://schemas.microsoft.com/office/drawing/2014/main" id="{D015CEAB-B962-484F-AB10-38AE7CA1AC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3612" y="6058677"/>
            <a:ext cx="2592245" cy="7534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343;p16">
            <a:extLst>
              <a:ext uri="{FF2B5EF4-FFF2-40B4-BE49-F238E27FC236}">
                <a16:creationId xmlns:a16="http://schemas.microsoft.com/office/drawing/2014/main" id="{9AC60172-A8F5-4BCA-9F6D-FBCDEF520C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7728" y="6248343"/>
            <a:ext cx="2374229" cy="3348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344;p16">
            <a:extLst>
              <a:ext uri="{FF2B5EF4-FFF2-40B4-BE49-F238E27FC236}">
                <a16:creationId xmlns:a16="http://schemas.microsoft.com/office/drawing/2014/main" id="{C56C5788-7C0C-47C4-B366-9D34C14E447F}"/>
              </a:ext>
            </a:extLst>
          </p:cNvPr>
          <p:cNvCxnSpPr>
            <a:endCxn id="16" idx="1"/>
          </p:cNvCxnSpPr>
          <p:nvPr/>
        </p:nvCxnSpPr>
        <p:spPr>
          <a:xfrm>
            <a:off x="5355028" y="6415757"/>
            <a:ext cx="39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79CB4-2047-0506-FC86-ED9D77F16908}"/>
                  </a:ext>
                </a:extLst>
              </p:cNvPr>
              <p:cNvSpPr txBox="1"/>
              <p:nvPr/>
            </p:nvSpPr>
            <p:spPr>
              <a:xfrm>
                <a:off x="8829341" y="3877021"/>
                <a:ext cx="30940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K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C79CB4-2047-0506-FC86-ED9D77F16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341" y="3877021"/>
                <a:ext cx="3094074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21;p5">
            <a:extLst>
              <a:ext uri="{FF2B5EF4-FFF2-40B4-BE49-F238E27FC236}">
                <a16:creationId xmlns:a16="http://schemas.microsoft.com/office/drawing/2014/main" id="{566B12B1-5920-AA42-2E08-CB267B7BB130}"/>
              </a:ext>
            </a:extLst>
          </p:cNvPr>
          <p:cNvSpPr txBox="1"/>
          <p:nvPr/>
        </p:nvSpPr>
        <p:spPr>
          <a:xfrm>
            <a:off x="9609738" y="3591431"/>
            <a:ext cx="1533280" cy="24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Bellman equation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C1816B-C3CA-38FC-BBF5-6DA098D48D62}"/>
              </a:ext>
            </a:extLst>
          </p:cNvPr>
          <p:cNvGrpSpPr/>
          <p:nvPr/>
        </p:nvGrpSpPr>
        <p:grpSpPr>
          <a:xfrm>
            <a:off x="9406798" y="4360365"/>
            <a:ext cx="1904012" cy="2102926"/>
            <a:chOff x="9441712" y="3691365"/>
            <a:chExt cx="1904012" cy="21029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BD550A-6C77-92EC-9705-1E49710FC162}"/>
                </a:ext>
              </a:extLst>
            </p:cNvPr>
            <p:cNvSpPr/>
            <p:nvPr/>
          </p:nvSpPr>
          <p:spPr>
            <a:xfrm>
              <a:off x="9441712" y="3691365"/>
              <a:ext cx="1893379" cy="4685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KR" dirty="0"/>
                <a:t>Exploration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234FFA-A70F-54FE-F510-387F232D9095}"/>
                </a:ext>
              </a:extLst>
            </p:cNvPr>
            <p:cNvSpPr/>
            <p:nvPr/>
          </p:nvSpPr>
          <p:spPr>
            <a:xfrm>
              <a:off x="9452345" y="4502684"/>
              <a:ext cx="1893379" cy="4685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KR" dirty="0"/>
                <a:t>Policy evaluation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4239BA-BF63-8155-1831-962E04B125DF}"/>
                </a:ext>
              </a:extLst>
            </p:cNvPr>
            <p:cNvSpPr/>
            <p:nvPr/>
          </p:nvSpPr>
          <p:spPr>
            <a:xfrm>
              <a:off x="9446589" y="5325776"/>
              <a:ext cx="1893379" cy="4685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KR" dirty="0"/>
                <a:t>Policy improvement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341C15C-78EE-6B7C-E039-AD60637BBB93}"/>
                </a:ext>
              </a:extLst>
            </p:cNvPr>
            <p:cNvCxnSpPr>
              <a:endCxn id="5" idx="0"/>
            </p:cNvCxnSpPr>
            <p:nvPr/>
          </p:nvCxnSpPr>
          <p:spPr>
            <a:xfrm>
              <a:off x="10398642" y="4155666"/>
              <a:ext cx="393" cy="3470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74E969-10D3-7006-F4EF-80740648AF7C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flipH="1">
              <a:off x="10393279" y="4971199"/>
              <a:ext cx="5756" cy="3545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32A253B5-8692-D749-B041-80C25C48D038}"/>
                </a:ext>
              </a:extLst>
            </p:cNvPr>
            <p:cNvCxnSpPr>
              <a:cxnSpLocks/>
              <a:stCxn id="6" idx="1"/>
              <a:endCxn id="4" idx="1"/>
            </p:cNvCxnSpPr>
            <p:nvPr/>
          </p:nvCxnSpPr>
          <p:spPr>
            <a:xfrm rot="10800000">
              <a:off x="9441713" y="3925624"/>
              <a:ext cx="4877" cy="1634411"/>
            </a:xfrm>
            <a:prstGeom prst="bentConnector3">
              <a:avLst>
                <a:gd name="adj1" fmla="val 12417818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urved Left Arrow 30">
            <a:extLst>
              <a:ext uri="{FF2B5EF4-FFF2-40B4-BE49-F238E27FC236}">
                <a16:creationId xmlns:a16="http://schemas.microsoft.com/office/drawing/2014/main" id="{E1B75FE6-8B96-537B-F97C-0BAACC4A981D}"/>
              </a:ext>
            </a:extLst>
          </p:cNvPr>
          <p:cNvSpPr/>
          <p:nvPr/>
        </p:nvSpPr>
        <p:spPr>
          <a:xfrm rot="876681">
            <a:off x="11559631" y="4234374"/>
            <a:ext cx="281589" cy="1266421"/>
          </a:xfrm>
          <a:prstGeom prst="curved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chemeClr val="tx1"/>
              </a:solidFill>
            </a:endParaRPr>
          </a:p>
        </p:txBody>
      </p:sp>
      <p:sp>
        <p:nvSpPr>
          <p:cNvPr id="18" name="Google Shape;121;p5">
            <a:extLst>
              <a:ext uri="{FF2B5EF4-FFF2-40B4-BE49-F238E27FC236}">
                <a16:creationId xmlns:a16="http://schemas.microsoft.com/office/drawing/2014/main" id="{13E2728E-9D7C-DCB3-9AEA-C539A7F132DE}"/>
              </a:ext>
            </a:extLst>
          </p:cNvPr>
          <p:cNvSpPr txBox="1"/>
          <p:nvPr/>
        </p:nvSpPr>
        <p:spPr>
          <a:xfrm>
            <a:off x="5251283" y="1234120"/>
            <a:ext cx="6376906" cy="7078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lang="en-US" sz="2000" b="1" dirty="0"/>
              <a:t>AI should take actions in an environment in order to satisfy the objectives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104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5ed2b44938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5ed2b44938_0_31"/>
          <p:cNvSpPr txBox="1"/>
          <p:nvPr/>
        </p:nvSpPr>
        <p:spPr>
          <a:xfrm>
            <a:off x="458428" y="251950"/>
            <a:ext cx="78766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– disruption prediction</a:t>
            </a:r>
          </a:p>
        </p:txBody>
      </p:sp>
      <p:sp>
        <p:nvSpPr>
          <p:cNvPr id="161" name="Google Shape;161;g15ed2b44938_0_31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62" name="Google Shape;162;g15ed2b44938_0_31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163" name="Google Shape;163;g15ed2b44938_0_31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4CAB1A-B691-5CCF-A266-22F039B06808}"/>
              </a:ext>
            </a:extLst>
          </p:cNvPr>
          <p:cNvGrpSpPr/>
          <p:nvPr/>
        </p:nvGrpSpPr>
        <p:grpSpPr>
          <a:xfrm>
            <a:off x="418195" y="1820571"/>
            <a:ext cx="5108363" cy="4785479"/>
            <a:chOff x="5546153" y="3562905"/>
            <a:chExt cx="3774517" cy="32656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6A2C5E-15A6-BBAD-E500-99871B9EC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4682" y="3562905"/>
              <a:ext cx="3635988" cy="7779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74FD05-1730-DC2A-22BB-DA3BE823C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6153" y="4340811"/>
              <a:ext cx="3737568" cy="2487763"/>
            </a:xfrm>
            <a:prstGeom prst="rect">
              <a:avLst/>
            </a:prstGeom>
          </p:spPr>
        </p:pic>
      </p:grpSp>
      <p:sp>
        <p:nvSpPr>
          <p:cNvPr id="17" name="Google Shape;151;g15ed2b44938_0_43">
            <a:extLst>
              <a:ext uri="{FF2B5EF4-FFF2-40B4-BE49-F238E27FC236}">
                <a16:creationId xmlns:a16="http://schemas.microsoft.com/office/drawing/2014/main" id="{DB9A00DA-EB67-6DC9-8E56-36AA83EF8D56}"/>
              </a:ext>
            </a:extLst>
          </p:cNvPr>
          <p:cNvSpPr txBox="1"/>
          <p:nvPr/>
        </p:nvSpPr>
        <p:spPr>
          <a:xfrm>
            <a:off x="394749" y="1262825"/>
            <a:ext cx="86372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configuration: Plasma 0D parameters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65;g15ed2b44938_0_31">
            <a:extLst>
              <a:ext uri="{FF2B5EF4-FFF2-40B4-BE49-F238E27FC236}">
                <a16:creationId xmlns:a16="http://schemas.microsoft.com/office/drawing/2014/main" id="{9F750138-22BE-8CC7-9611-D5671F2551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3004" y="3433294"/>
            <a:ext cx="6379776" cy="33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3;g15ed2b44938_0_43">
            <a:extLst>
              <a:ext uri="{FF2B5EF4-FFF2-40B4-BE49-F238E27FC236}">
                <a16:creationId xmlns:a16="http://schemas.microsoft.com/office/drawing/2014/main" id="{B5FF2282-34AF-2AC1-0162-75B5DFBBD895}"/>
              </a:ext>
            </a:extLst>
          </p:cNvPr>
          <p:cNvSpPr txBox="1"/>
          <p:nvPr/>
        </p:nvSpPr>
        <p:spPr>
          <a:xfrm>
            <a:off x="5727835" y="1689280"/>
            <a:ext cx="6341434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sampling rates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experimental data: 20kHz, 50kHz</a:t>
            </a:r>
            <a:endParaRPr lang="en-US" altLang="ko-KR"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interpolation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 time interval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(=19.04ms, 4 times of video fps)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: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Robust scaler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used for ignoring anomality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point: 21-points for each input feature</a:t>
            </a:r>
          </a:p>
        </p:txBody>
      </p:sp>
    </p:spTree>
    <p:extLst>
      <p:ext uri="{BB962C8B-B14F-4D97-AF65-F5344CB8AC3E}">
        <p14:creationId xmlns:p14="http://schemas.microsoft.com/office/powerpoint/2010/main" val="841262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60291600a0_0_100"/>
          <p:cNvSpPr txBox="1"/>
          <p:nvPr/>
        </p:nvSpPr>
        <p:spPr>
          <a:xfrm>
            <a:off x="624821" y="1739746"/>
            <a:ext cx="10710269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 for learning imbalanced datasets :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Boosting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vs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Alternative objective functions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Boosting :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learning technique designed to improve classification performance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altLang="ko-K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altLang="ko-KR"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Alternative objective functions</a:t>
            </a:r>
          </a:p>
        </p:txBody>
      </p:sp>
      <p:sp>
        <p:nvSpPr>
          <p:cNvPr id="18" name="Google Shape;124;g160291600a0_0_100">
            <a:extLst>
              <a:ext uri="{FF2B5EF4-FFF2-40B4-BE49-F238E27FC236}">
                <a16:creationId xmlns:a16="http://schemas.microsoft.com/office/drawing/2014/main" id="{EA7837B3-5B9F-2D11-365C-2ABA4163B710}"/>
              </a:ext>
            </a:extLst>
          </p:cNvPr>
          <p:cNvSpPr txBox="1"/>
          <p:nvPr/>
        </p:nvSpPr>
        <p:spPr>
          <a:xfrm>
            <a:off x="394749" y="1262825"/>
            <a:ext cx="114737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algorithms for imbalance data distribution</a:t>
            </a:r>
          </a:p>
        </p:txBody>
      </p:sp>
      <p:sp>
        <p:nvSpPr>
          <p:cNvPr id="16" name="Google Shape;139;g160291600a0_0_100">
            <a:extLst>
              <a:ext uri="{FF2B5EF4-FFF2-40B4-BE49-F238E27FC236}">
                <a16:creationId xmlns:a16="http://schemas.microsoft.com/office/drawing/2014/main" id="{72C05637-C81F-96EE-AF32-8BDE0D2D5D2E}"/>
              </a:ext>
            </a:extLst>
          </p:cNvPr>
          <p:cNvSpPr txBox="1"/>
          <p:nvPr/>
        </p:nvSpPr>
        <p:spPr>
          <a:xfrm>
            <a:off x="940915" y="2552569"/>
            <a:ext cx="1125108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Re-Sampling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Over-sampling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minority classes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Under-sampling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frequent classes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Re-Weighting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Assigning weights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classes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different samples to compensate the importance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Deferred Re-Weighting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2-stage method (1-stage : training without re-weighting , 2-stage : training with re-weighting)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Google Shape;139;g160291600a0_0_100">
                <a:extLst>
                  <a:ext uri="{FF2B5EF4-FFF2-40B4-BE49-F238E27FC236}">
                    <a16:creationId xmlns:a16="http://schemas.microsoft.com/office/drawing/2014/main" id="{F93F2129-135E-25A2-827F-8C9118F40D97}"/>
                  </a:ext>
                </a:extLst>
              </p:cNvPr>
              <p:cNvSpPr txBox="1"/>
              <p:nvPr/>
            </p:nvSpPr>
            <p:spPr>
              <a:xfrm>
                <a:off x="856910" y="4115100"/>
                <a:ext cx="11251085" cy="1661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Focal Loss </a:t>
                </a:r>
                <a:r>
                  <a:rPr lang="en-US" sz="17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reshape the cross entropy with modulating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700" b="0" i="1" u="none" strike="noStrike" cap="none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dPr>
                          <m:e>
                            <m:r>
                              <a:rPr lang="en-US" sz="1700" b="0" i="1" u="none" strike="noStrike" cap="none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1−</m:t>
                            </m:r>
                            <m:r>
                              <a:rPr lang="en-US" sz="1700" b="0" i="1" u="none" strike="noStrike" cap="none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sz="17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sz="17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to compensate the importance for hard samples</a:t>
                </a:r>
              </a:p>
              <a:p>
                <a:pPr marR="0" lvl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</a:pPr>
                <a:endParaRPr lang="en-US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R="0" lvl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</a:pPr>
                <a:endParaRPr lang="en-US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LDAM Loss </a:t>
                </a:r>
                <a:r>
                  <a:rPr lang="en-US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reshape the cross entropy for maximizing class margin according to label-distribution</a:t>
                </a:r>
                <a:endParaRPr lang="en-US" sz="1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5" name="Google Shape;139;g160291600a0_0_100">
                <a:extLst>
                  <a:ext uri="{FF2B5EF4-FFF2-40B4-BE49-F238E27FC236}">
                    <a16:creationId xmlns:a16="http://schemas.microsoft.com/office/drawing/2014/main" id="{F93F2129-135E-25A2-827F-8C9118F40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10" y="4115100"/>
                <a:ext cx="11251085" cy="1661953"/>
              </a:xfrm>
              <a:prstGeom prst="rect">
                <a:avLst/>
              </a:prstGeom>
              <a:blipFill>
                <a:blip r:embed="rId5"/>
                <a:stretch>
                  <a:fillRect l="-379" b="-14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139;g160291600a0_0_100">
                <a:extLst>
                  <a:ext uri="{FF2B5EF4-FFF2-40B4-BE49-F238E27FC236}">
                    <a16:creationId xmlns:a16="http://schemas.microsoft.com/office/drawing/2014/main" id="{9E411D57-79D5-2018-E985-4E470133215B}"/>
                  </a:ext>
                </a:extLst>
              </p:cNvPr>
              <p:cNvSpPr txBox="1"/>
              <p:nvPr/>
            </p:nvSpPr>
            <p:spPr>
              <a:xfrm>
                <a:off x="4014965" y="4456190"/>
                <a:ext cx="3636139" cy="874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R="0" lvl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𝐅𝐨𝐜𝐚𝐥</m:t>
                      </m:r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𝐋𝐨𝐬𝐬</m:t>
                      </m:r>
                      <m:r>
                        <a:rPr lang="en-US" b="0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ko-KR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ko-KR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i="1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0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i="1" u="none" strike="noStrike" cap="none" smtClean="0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u="none" strike="noStrike" cap="none" smtClean="0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b="0" i="0" u="none" strike="noStrike" cap="none" smtClean="0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ko-KR" b="0" i="0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γ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ko-KR" b="0" i="0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log</m:t>
                          </m:r>
                          <m:sSub>
                            <m:sSubPr>
                              <m:ctrlPr>
                                <a:rPr lang="en-US" altLang="ko-KR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b="0" i="0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6" name="Google Shape;139;g160291600a0_0_100">
                <a:extLst>
                  <a:ext uri="{FF2B5EF4-FFF2-40B4-BE49-F238E27FC236}">
                    <a16:creationId xmlns:a16="http://schemas.microsoft.com/office/drawing/2014/main" id="{9E411D57-79D5-2018-E985-4E4701332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965" y="4456190"/>
                <a:ext cx="3636139" cy="8749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Google Shape;139;g160291600a0_0_100">
                <a:extLst>
                  <a:ext uri="{FF2B5EF4-FFF2-40B4-BE49-F238E27FC236}">
                    <a16:creationId xmlns:a16="http://schemas.microsoft.com/office/drawing/2014/main" id="{6B093B1C-8A0F-9736-4C29-56947C1890C9}"/>
                  </a:ext>
                </a:extLst>
              </p:cNvPr>
              <p:cNvSpPr txBox="1"/>
              <p:nvPr/>
            </p:nvSpPr>
            <p:spPr>
              <a:xfrm>
                <a:off x="2400300" y="5632184"/>
                <a:ext cx="7391399" cy="87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lnSpc>
                    <a:spcPct val="150000"/>
                  </a:lnSpc>
                  <a:buClr>
                    <a:schemeClr val="dk1"/>
                  </a:buClr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𝐋𝐃𝐀𝐌</m:t>
                      </m:r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r>
                        <a:rPr lang="en-US" b="1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𝐋𝐨𝐬𝐬</m:t>
                      </m:r>
                      <m:r>
                        <a:rPr lang="en-US" b="0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ko-KR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ko-KR" b="0" i="0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log</m:t>
                          </m:r>
                          <m:f>
                            <m:fPr>
                              <m:ctrlP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b="0" i="1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b="0" i="0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exp</m:t>
                                  </m:r>
                                  <m:r>
                                    <a:rPr lang="en-US" altLang="ko-KR" b="0" i="1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⁡(</m:t>
                                  </m:r>
                                  <m:r>
                                    <a:rPr lang="en-US" altLang="ko-KR" b="0" i="1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ko-KR" b="0" i="1" u="none" strike="noStrike" cap="none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) 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exp</m:t>
                                  </m:r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⁡(</m:t>
                                  </m:r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)</m:t>
                              </m:r>
                              <m:r>
                                <a:rPr lang="en-US" altLang="ko-KR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≠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altLang="ko-KR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ko-KR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libri"/>
                                              <a:sym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libri"/>
                                                  <a:sym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libri"/>
                                                  <a:sym typeface="Calibri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libri"/>
                                                  <a:sym typeface="Calibri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den>
                          </m:f>
                          <m:r>
                            <a:rPr lang="en-US" altLang="ko-KR" b="0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 </m:t>
                          </m:r>
                          <m:r>
                            <a:rPr lang="en-US" altLang="ko-KR" b="0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𝑤h𝑒𝑟𝑒</m:t>
                          </m:r>
                          <m:r>
                            <a:rPr lang="en-US" altLang="ko-KR" b="0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ko-KR" b="0" i="0" u="none" strike="noStrike" cap="none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f>
                        <m:fPr>
                          <m:ctrlPr>
                            <a:rPr lang="en-US" altLang="ko-KR" b="0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r>
                            <a:rPr lang="en-US" altLang="ko-KR" b="0" i="1" u="none" strike="noStrike" cap="none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𝐶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SupPr>
                            <m:e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ko-KR" b="0" i="1" u="none" strike="noStrike" cap="none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0.25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7" name="Google Shape;139;g160291600a0_0_100">
                <a:extLst>
                  <a:ext uri="{FF2B5EF4-FFF2-40B4-BE49-F238E27FC236}">
                    <a16:creationId xmlns:a16="http://schemas.microsoft.com/office/drawing/2014/main" id="{6B093B1C-8A0F-9736-4C29-56947C189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5632184"/>
                <a:ext cx="7391399" cy="8776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160;g15ed2b44938_0_31">
            <a:extLst>
              <a:ext uri="{FF2B5EF4-FFF2-40B4-BE49-F238E27FC236}">
                <a16:creationId xmlns:a16="http://schemas.microsoft.com/office/drawing/2014/main" id="{4C9D3D16-41A6-681F-97AC-F50B05D550A8}"/>
              </a:ext>
            </a:extLst>
          </p:cNvPr>
          <p:cNvSpPr txBox="1"/>
          <p:nvPr/>
        </p:nvSpPr>
        <p:spPr>
          <a:xfrm>
            <a:off x="458428" y="251950"/>
            <a:ext cx="78766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– disruption prediction</a:t>
            </a:r>
          </a:p>
        </p:txBody>
      </p:sp>
    </p:spTree>
    <p:extLst>
      <p:ext uri="{BB962C8B-B14F-4D97-AF65-F5344CB8AC3E}">
        <p14:creationId xmlns:p14="http://schemas.microsoft.com/office/powerpoint/2010/main" val="1224077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7ED78E-EECB-07A3-3D03-34E718E0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659" y="3303023"/>
            <a:ext cx="2997381" cy="2860428"/>
          </a:xfrm>
          <a:prstGeom prst="rect">
            <a:avLst/>
          </a:prstGeom>
        </p:spPr>
      </p:pic>
      <p:pic>
        <p:nvPicPr>
          <p:cNvPr id="95" name="Google Shape;95;g160291600a0_0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60291600a0_0_5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98" name="Google Shape;98;g160291600a0_0_5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99" name="Google Shape;99;g160291600a0_0_50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60291600a0_0_50"/>
          <p:cNvSpPr txBox="1"/>
          <p:nvPr/>
        </p:nvSpPr>
        <p:spPr>
          <a:xfrm>
            <a:off x="394750" y="1262825"/>
            <a:ext cx="598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framework of this research</a:t>
            </a:r>
            <a:endParaRPr lang="en-US" altLang="ko-KR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139;g160291600a0_0_100">
            <a:extLst>
              <a:ext uri="{FF2B5EF4-FFF2-40B4-BE49-F238E27FC236}">
                <a16:creationId xmlns:a16="http://schemas.microsoft.com/office/drawing/2014/main" id="{D58C3BBF-3AF6-C511-B30C-07C2478F1E45}"/>
              </a:ext>
            </a:extLst>
          </p:cNvPr>
          <p:cNvSpPr txBox="1"/>
          <p:nvPr/>
        </p:nvSpPr>
        <p:spPr>
          <a:xfrm>
            <a:off x="600042" y="1731580"/>
            <a:ext cx="1146922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Learning disruption prediction = </a:t>
            </a:r>
            <a:r>
              <a:rPr lang="en-US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Binary classification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based on plasma state </a:t>
            </a:r>
            <a:r>
              <a:rPr lang="en-US" sz="16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prior to the disruption</a:t>
            </a:r>
            <a:endParaRPr lang="en-US" sz="1600" dirty="0">
              <a:solidFill>
                <a:srgbClr val="0028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Objective of binary classification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maximize likelihood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output y with given input x → Cross entropy loss is used generally.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Maximization of likelihood = Minimization of loss functions (CE, Focal Loss, LDAM Loss..)</a:t>
            </a:r>
          </a:p>
        </p:txBody>
      </p:sp>
      <p:sp>
        <p:nvSpPr>
          <p:cNvPr id="23" name="Google Shape;81;g1612ce4b984_0_13">
            <a:extLst>
              <a:ext uri="{FF2B5EF4-FFF2-40B4-BE49-F238E27FC236}">
                <a16:creationId xmlns:a16="http://schemas.microsoft.com/office/drawing/2014/main" id="{C18D027D-97E7-9526-BD41-588A93382B0F}"/>
              </a:ext>
            </a:extLst>
          </p:cNvPr>
          <p:cNvSpPr txBox="1"/>
          <p:nvPr/>
        </p:nvSpPr>
        <p:spPr>
          <a:xfrm>
            <a:off x="382219" y="251938"/>
            <a:ext cx="116870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– disruption prediction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FDA13-A49B-3659-98CE-F33105B21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287" y="3147568"/>
            <a:ext cx="5230135" cy="2965869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A42D670-DF5F-4575-B523-4E7ED84D7537}"/>
              </a:ext>
            </a:extLst>
          </p:cNvPr>
          <p:cNvSpPr/>
          <p:nvPr/>
        </p:nvSpPr>
        <p:spPr>
          <a:xfrm>
            <a:off x="6980462" y="4463228"/>
            <a:ext cx="445456" cy="3345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082866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189;g160291600a0_0_0">
            <a:extLst>
              <a:ext uri="{FF2B5EF4-FFF2-40B4-BE49-F238E27FC236}">
                <a16:creationId xmlns:a16="http://schemas.microsoft.com/office/drawing/2014/main" id="{A6D13699-BC01-2B7B-5A4D-BACE22C2A1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065" y="2860722"/>
            <a:ext cx="8546510" cy="330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60291600a0_0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45070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 : Model setup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60291600a0_0_100"/>
          <p:cNvSpPr txBox="1"/>
          <p:nvPr/>
        </p:nvSpPr>
        <p:spPr>
          <a:xfrm>
            <a:off x="394749" y="1262825"/>
            <a:ext cx="114737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plasma disruption prediction model using Deep Learning</a:t>
            </a:r>
          </a:p>
        </p:txBody>
      </p:sp>
      <p:sp>
        <p:nvSpPr>
          <p:cNvPr id="139" name="Google Shape;139;g160291600a0_0_100"/>
          <p:cNvSpPr txBox="1"/>
          <p:nvPr/>
        </p:nvSpPr>
        <p:spPr>
          <a:xfrm>
            <a:off x="624821" y="1739746"/>
            <a:ext cx="1071026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 model for KSTAR IVIS video data</a:t>
            </a:r>
            <a:endParaRPr lang="en-US"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9;g160291600a0_0_100">
            <a:extLst>
              <a:ext uri="{FF2B5EF4-FFF2-40B4-BE49-F238E27FC236}">
                <a16:creationId xmlns:a16="http://schemas.microsoft.com/office/drawing/2014/main" id="{48D205D7-1C8B-BFF0-B460-CF8369494F11}"/>
              </a:ext>
            </a:extLst>
          </p:cNvPr>
          <p:cNvSpPr txBox="1"/>
          <p:nvPr/>
        </p:nvSpPr>
        <p:spPr>
          <a:xfrm>
            <a:off x="856909" y="2139815"/>
            <a:ext cx="11011629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Convolutional Neural Network (CNN) -  based model : </a:t>
            </a:r>
            <a:r>
              <a:rPr lang="en-US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SlowFast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R(2+1)D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 – based model : Video Vision Transformer (</a:t>
            </a:r>
            <a:r>
              <a:rPr lang="en-US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ViViT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→ Efficient for small dataset with effective regularization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1870ED-11C3-ED86-A08B-5F76F3DD70A1}"/>
              </a:ext>
            </a:extLst>
          </p:cNvPr>
          <p:cNvSpPr txBox="1"/>
          <p:nvPr/>
        </p:nvSpPr>
        <p:spPr>
          <a:xfrm>
            <a:off x="529246" y="6038994"/>
            <a:ext cx="6513097" cy="705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Different objective functions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: Cross Entropy Loss, Focal Loss, LDAM Loss</a:t>
            </a:r>
          </a:p>
          <a:p>
            <a:pPr algn="just">
              <a:lnSpc>
                <a:spcPct val="150000"/>
              </a:lnSpc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Different learning algorithms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: Re-Sampling, Re-Weighting, Deferred Re-Weighting</a:t>
            </a:r>
          </a:p>
        </p:txBody>
      </p:sp>
    </p:spTree>
    <p:extLst>
      <p:ext uri="{BB962C8B-B14F-4D97-AF65-F5344CB8AC3E}">
        <p14:creationId xmlns:p14="http://schemas.microsoft.com/office/powerpoint/2010/main" val="223796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0" y="251938"/>
            <a:ext cx="56173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 : Learning algorithms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;g160291600a0_0_100">
            <a:extLst>
              <a:ext uri="{FF2B5EF4-FFF2-40B4-BE49-F238E27FC236}">
                <a16:creationId xmlns:a16="http://schemas.microsoft.com/office/drawing/2014/main" id="{EA7837B3-5B9F-2D11-365C-2ABA4163B710}"/>
              </a:ext>
            </a:extLst>
          </p:cNvPr>
          <p:cNvSpPr txBox="1"/>
          <p:nvPr/>
        </p:nvSpPr>
        <p:spPr>
          <a:xfrm>
            <a:off x="394749" y="1262825"/>
            <a:ext cx="114737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algorithms for multi-modal data</a:t>
            </a:r>
          </a:p>
        </p:txBody>
      </p:sp>
      <p:sp>
        <p:nvSpPr>
          <p:cNvPr id="15" name="Google Shape;139;g160291600a0_0_100">
            <a:extLst>
              <a:ext uri="{FF2B5EF4-FFF2-40B4-BE49-F238E27FC236}">
                <a16:creationId xmlns:a16="http://schemas.microsoft.com/office/drawing/2014/main" id="{FBDDFB9A-07A2-C178-F1CC-6815346B600B}"/>
              </a:ext>
            </a:extLst>
          </p:cNvPr>
          <p:cNvSpPr txBox="1"/>
          <p:nvPr/>
        </p:nvSpPr>
        <p:spPr>
          <a:xfrm>
            <a:off x="595480" y="1739746"/>
            <a:ext cx="11473789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Muti-modal networks are often prone to overfitting due to increased capacity : Multi-modalities often cause negative effect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modalities overfit and generalize at different rates : training multi-modal data can cause sub-optimal problems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Gradient-Blending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Training multi-head model (training single-modal model + multi-modal model)  with additional optimization process of overfitting-to-generalization-ratio for blending weights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Tensor Fusion Networks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improved architecture to learn intra-modality (</a:t>
            </a:r>
            <a:r>
              <a:rPr lang="en-US" altLang="ko-KR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-modal interaction) and inter-modality (interaction between different modality) dynamics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BC9EE2-ABE5-5CC0-7909-34991B4C2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56" y="4089320"/>
            <a:ext cx="4115840" cy="2074497"/>
          </a:xfrm>
          <a:prstGeom prst="rect">
            <a:avLst/>
          </a:prstGeom>
        </p:spPr>
      </p:pic>
      <p:sp>
        <p:nvSpPr>
          <p:cNvPr id="16" name="Google Shape;88;g1612ce4b984_0_13">
            <a:extLst>
              <a:ext uri="{FF2B5EF4-FFF2-40B4-BE49-F238E27FC236}">
                <a16:creationId xmlns:a16="http://schemas.microsoft.com/office/drawing/2014/main" id="{08654AED-FB89-8046-7ECA-739007E3BE08}"/>
              </a:ext>
            </a:extLst>
          </p:cNvPr>
          <p:cNvSpPr txBox="1"/>
          <p:nvPr/>
        </p:nvSpPr>
        <p:spPr>
          <a:xfrm>
            <a:off x="-48616" y="6286825"/>
            <a:ext cx="5505061" cy="26157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Tensor Fusion Networks for Multimodal Sentiment Analysis, Amir Zadeh et al, 2017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5D241B-7C6A-41F3-BE1E-FF176147B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555" y="4125503"/>
            <a:ext cx="3011657" cy="18953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D64F29B-0E8F-34A5-D0B3-455E3DD60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424" y="4127019"/>
            <a:ext cx="2305439" cy="6536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66B2F44-9B0F-4E0A-2CFA-E2037B183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7752" y="4788762"/>
            <a:ext cx="3640786" cy="65579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4BC4D7-747A-99A8-4CFD-616057414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544" y="5420711"/>
            <a:ext cx="1531249" cy="600188"/>
          </a:xfrm>
          <a:prstGeom prst="rect">
            <a:avLst/>
          </a:prstGeom>
        </p:spPr>
      </p:pic>
      <p:sp>
        <p:nvSpPr>
          <p:cNvPr id="24" name="Google Shape;88;g1612ce4b984_0_13">
            <a:extLst>
              <a:ext uri="{FF2B5EF4-FFF2-40B4-BE49-F238E27FC236}">
                <a16:creationId xmlns:a16="http://schemas.microsoft.com/office/drawing/2014/main" id="{3891553F-39CF-C647-9808-A0AFE1CA2EBE}"/>
              </a:ext>
            </a:extLst>
          </p:cNvPr>
          <p:cNvSpPr txBox="1"/>
          <p:nvPr/>
        </p:nvSpPr>
        <p:spPr>
          <a:xfrm>
            <a:off x="5504995" y="6175816"/>
            <a:ext cx="5830031" cy="26157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What Makes Training Multi-modal Classification Networks Hard?, </a:t>
            </a:r>
            <a:r>
              <a:rPr lang="en-US" sz="1100" b="1" dirty="0" err="1">
                <a:latin typeface="Calibri"/>
                <a:ea typeface="Calibri"/>
                <a:cs typeface="Calibri"/>
                <a:sym typeface="Calibri"/>
              </a:rPr>
              <a:t>Weiyao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 Wang et al, 2020,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294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39;g160291600a0_0_100">
            <a:extLst>
              <a:ext uri="{FF2B5EF4-FFF2-40B4-BE49-F238E27FC236}">
                <a16:creationId xmlns:a16="http://schemas.microsoft.com/office/drawing/2014/main" id="{5A609668-E3E2-2FD6-F800-8D23B1F16810}"/>
              </a:ext>
            </a:extLst>
          </p:cNvPr>
          <p:cNvSpPr txBox="1"/>
          <p:nvPr/>
        </p:nvSpPr>
        <p:spPr>
          <a:xfrm>
            <a:off x="595481" y="1739746"/>
            <a:ext cx="11473788" cy="283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important to predict disruptive phase to alert prior to the disruption event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false /missing alarms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So, We should monitor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precision and recall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score for training and evaluation.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ratio of true positives over the predicted positives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ratio of true positives over the real disruption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Macro-F1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Mean of the F1 scores for each class → Main metric for this research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Confusion Matrix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Error matrix reporting the number of </a:t>
            </a:r>
            <a:r>
              <a:rPr lang="en-US" altLang="ko-K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True-Positive(TP), False-Positive(FP), True-Negative(TN), False-Negative(FN)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 Under the ROC Curve (AUC):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performance measurement for classifications at various threshold settings</a:t>
            </a:r>
          </a:p>
        </p:txBody>
      </p:sp>
      <p:pic>
        <p:nvPicPr>
          <p:cNvPr id="219" name="Google Shape;219;g160291600a0_0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60291600a0_0_64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222" name="Google Shape;222;g160291600a0_0_64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223" name="Google Shape;223;g160291600a0_0_64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0;g160291600a0_0_100">
            <a:extLst>
              <a:ext uri="{FF2B5EF4-FFF2-40B4-BE49-F238E27FC236}">
                <a16:creationId xmlns:a16="http://schemas.microsoft.com/office/drawing/2014/main" id="{6AB14863-03D5-778B-6F52-9CC525C6DA20}"/>
              </a:ext>
            </a:extLst>
          </p:cNvPr>
          <p:cNvSpPr txBox="1"/>
          <p:nvPr/>
        </p:nvSpPr>
        <p:spPr>
          <a:xfrm>
            <a:off x="382220" y="251938"/>
            <a:ext cx="100680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 : Evaluation of the disruption predictors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4;g160291600a0_0_100">
            <a:extLst>
              <a:ext uri="{FF2B5EF4-FFF2-40B4-BE49-F238E27FC236}">
                <a16:creationId xmlns:a16="http://schemas.microsoft.com/office/drawing/2014/main" id="{08096010-3677-E281-2979-D2871169A150}"/>
              </a:ext>
            </a:extLst>
          </p:cNvPr>
          <p:cNvSpPr txBox="1"/>
          <p:nvPr/>
        </p:nvSpPr>
        <p:spPr>
          <a:xfrm>
            <a:off x="394749" y="1262825"/>
            <a:ext cx="114737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Metrics for evaluation</a:t>
            </a:r>
          </a:p>
        </p:txBody>
      </p:sp>
      <p:pic>
        <p:nvPicPr>
          <p:cNvPr id="12" name="Google Shape;342;p29">
            <a:extLst>
              <a:ext uri="{FF2B5EF4-FFF2-40B4-BE49-F238E27FC236}">
                <a16:creationId xmlns:a16="http://schemas.microsoft.com/office/drawing/2014/main" id="{D0C62EE2-5EFC-1A1C-921F-F19DD675C0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705" y="5517400"/>
            <a:ext cx="5349512" cy="67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45;p29">
            <a:extLst>
              <a:ext uri="{FF2B5EF4-FFF2-40B4-BE49-F238E27FC236}">
                <a16:creationId xmlns:a16="http://schemas.microsoft.com/office/drawing/2014/main" id="{C9B83A3F-37D2-4DC0-9DBE-6B5980C70CB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985" y="4772139"/>
            <a:ext cx="3841994" cy="198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879B4-0AE0-7ED8-C821-7C9934579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868" y="4675542"/>
            <a:ext cx="2582519" cy="2156122"/>
          </a:xfrm>
          <a:prstGeom prst="rect">
            <a:avLst/>
          </a:prstGeom>
        </p:spPr>
      </p:pic>
      <p:sp>
        <p:nvSpPr>
          <p:cNvPr id="3" name="Google Shape;88;g1612ce4b984_0_13">
            <a:extLst>
              <a:ext uri="{FF2B5EF4-FFF2-40B4-BE49-F238E27FC236}">
                <a16:creationId xmlns:a16="http://schemas.microsoft.com/office/drawing/2014/main" id="{64396E0B-E37E-6760-7F2B-9B074E234A53}"/>
              </a:ext>
            </a:extLst>
          </p:cNvPr>
          <p:cNvSpPr txBox="1"/>
          <p:nvPr/>
        </p:nvSpPr>
        <p:spPr>
          <a:xfrm>
            <a:off x="1522699" y="4544757"/>
            <a:ext cx="1362566" cy="26157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Confusion Matrix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8;g1612ce4b984_0_13">
            <a:extLst>
              <a:ext uri="{FF2B5EF4-FFF2-40B4-BE49-F238E27FC236}">
                <a16:creationId xmlns:a16="http://schemas.microsoft.com/office/drawing/2014/main" id="{A887D591-49D8-A6AA-96B2-2E9F327ED2D0}"/>
              </a:ext>
            </a:extLst>
          </p:cNvPr>
          <p:cNvSpPr txBox="1"/>
          <p:nvPr/>
        </p:nvSpPr>
        <p:spPr>
          <a:xfrm>
            <a:off x="5416253" y="5726465"/>
            <a:ext cx="517923" cy="26157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AUC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8;g1612ce4b984_0_13">
            <a:extLst>
              <a:ext uri="{FF2B5EF4-FFF2-40B4-BE49-F238E27FC236}">
                <a16:creationId xmlns:a16="http://schemas.microsoft.com/office/drawing/2014/main" id="{5A6940B1-0427-2C5D-8A82-E3CE5AF38BDB}"/>
              </a:ext>
            </a:extLst>
          </p:cNvPr>
          <p:cNvSpPr txBox="1"/>
          <p:nvPr/>
        </p:nvSpPr>
        <p:spPr>
          <a:xfrm>
            <a:off x="5148944" y="4570167"/>
            <a:ext cx="984756" cy="26157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ROC curve</a:t>
            </a: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41;p29">
            <a:extLst>
              <a:ext uri="{FF2B5EF4-FFF2-40B4-BE49-F238E27FC236}">
                <a16:creationId xmlns:a16="http://schemas.microsoft.com/office/drawing/2014/main" id="{685C7B16-52A0-6586-35EC-3C7D2E8E5D9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9733" y="4684339"/>
            <a:ext cx="1896361" cy="877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81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60291600a0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60291600a0_0_100"/>
          <p:cNvSpPr txBox="1"/>
          <p:nvPr/>
        </p:nvSpPr>
        <p:spPr>
          <a:xfrm>
            <a:off x="382221" y="251938"/>
            <a:ext cx="2614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160291600a0_0_100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122" name="Google Shape;122;g160291600a0_0_100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123" name="Google Shape;123;g160291600a0_0_100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60291600a0_0_100"/>
          <p:cNvSpPr txBox="1"/>
          <p:nvPr/>
        </p:nvSpPr>
        <p:spPr>
          <a:xfrm>
            <a:off x="394750" y="1262825"/>
            <a:ext cx="90851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setup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60291600a0_0_100"/>
          <p:cNvSpPr txBox="1"/>
          <p:nvPr/>
        </p:nvSpPr>
        <p:spPr>
          <a:xfrm>
            <a:off x="624821" y="1739746"/>
            <a:ext cx="10710269" cy="362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Entropy Loss : Baseline for comparison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Focal Loss : r = 2, Re-Weighting with inverse class frequency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LDAM Loss : Rescaling class-dependent margin loss with 0.5, Re-weighting with inverse class frequency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Epochs : 128 for all experiments</a:t>
            </a:r>
          </a:p>
          <a:p>
            <a:pPr marL="400050" marR="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algorithms for use</a:t>
            </a:r>
          </a:p>
          <a:p>
            <a:pPr marL="400050" lvl="1" indent="-400050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lvl="1" indent="-400050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lvl="1" indent="-400050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endParaRPr lang="en-US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lvl="1" indent="-400050">
              <a:lnSpc>
                <a:spcPct val="15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39;g160291600a0_0_100">
                <a:extLst>
                  <a:ext uri="{FF2B5EF4-FFF2-40B4-BE49-F238E27FC236}">
                    <a16:creationId xmlns:a16="http://schemas.microsoft.com/office/drawing/2014/main" id="{029F388F-7595-A64B-0FD9-6009F3E5BAE7}"/>
                  </a:ext>
                </a:extLst>
              </p:cNvPr>
              <p:cNvSpPr txBox="1"/>
              <p:nvPr/>
            </p:nvSpPr>
            <p:spPr>
              <a:xfrm>
                <a:off x="1080875" y="3690903"/>
                <a:ext cx="11251085" cy="12618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Re-Sampling</a:t>
                </a:r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:  </a:t>
                </a:r>
                <a:r>
                  <a:rPr lang="en-US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Over-sampling</a:t>
                </a:r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the </a:t>
                </a:r>
                <a:r>
                  <a:rPr lang="en-US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disruptive data</a:t>
                </a:r>
                <a:endParaRPr lang="en-US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Re-Weighting</a:t>
                </a:r>
                <a:r>
                  <a:rPr lang="en-US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: Assigning </a:t>
                </a:r>
                <a:r>
                  <a:rPr lang="en-US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inverse class frequency </a:t>
                </a:r>
                <a:r>
                  <a:rPr lang="en-US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weight loss functions</a:t>
                </a:r>
              </a:p>
              <a:p>
                <a:pPr marL="285750" marR="0" lvl="0" indent="-28575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Wingdings" panose="05000000000000000000" pitchFamily="2" charset="2"/>
                  <a:buChar char="§"/>
                </a:pPr>
                <a:r>
                  <a:rPr lang="en-US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Deferred Re-Weighting </a:t>
                </a:r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4-stages Re-Weighting (update </a:t>
                </a:r>
                <a14:m>
                  <m:oMath xmlns:m="http://schemas.openxmlformats.org/officeDocument/2006/math">
                    <m:r>
                      <a:rPr lang="en-US" b="0" i="1" u="none" strike="noStrike" cap="none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𝛽</m:t>
                    </m:r>
                  </m:oMath>
                </a14:m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and weight </a:t>
                </a:r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b="0" i="0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b="0" i="0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j</m:t>
                        </m:r>
                      </m:sub>
                    </m:sSub>
                    <m:r>
                      <a:rPr lang="en-US" altLang="ko-KR" b="0" i="0" u="none" strike="noStrike" cap="none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</m:t>
                    </m:r>
                    <m:f>
                      <m:fPr>
                        <m:ctrlPr>
                          <a:rPr lang="en-US" altLang="ko-KR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n-US" altLang="ko-KR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1−</m:t>
                        </m:r>
                        <m:r>
                          <a:rPr lang="en-US" altLang="ko-KR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𝛽</m:t>
                        </m:r>
                      </m:num>
                      <m:den>
                        <m:r>
                          <a:rPr lang="en-US" altLang="ko-KR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ko-KR" b="0" i="1" u="none" strike="noStrike" cap="none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pPr>
                          <m:e>
                            <m:r>
                              <a:rPr lang="en-US" altLang="ko-KR" b="0" i="1" u="none" strike="noStrike" cap="none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𝛽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altLang="ko-KR" b="0" i="1" u="none" strike="noStrike" cap="none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u="none" strike="noStrike" cap="none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ko-KR" b="0" i="1" u="none" strike="noStrike" cap="none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r>
                  <a:rPr lang="en-US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with respect to epochs)</a:t>
                </a:r>
              </a:p>
            </p:txBody>
          </p:sp>
        </mc:Choice>
        <mc:Fallback xmlns="">
          <p:sp>
            <p:nvSpPr>
              <p:cNvPr id="9" name="Google Shape;139;g160291600a0_0_100">
                <a:extLst>
                  <a:ext uri="{FF2B5EF4-FFF2-40B4-BE49-F238E27FC236}">
                    <a16:creationId xmlns:a16="http://schemas.microsoft.com/office/drawing/2014/main" id="{029F388F-7595-A64B-0FD9-6009F3E5B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75" y="3690903"/>
                <a:ext cx="11251085" cy="1261844"/>
              </a:xfrm>
              <a:prstGeom prst="rect">
                <a:avLst/>
              </a:prstGeom>
              <a:blipFill>
                <a:blip r:embed="rId5"/>
                <a:stretch>
                  <a:fillRect l="-3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139;g160291600a0_0_100">
            <a:extLst>
              <a:ext uri="{FF2B5EF4-FFF2-40B4-BE49-F238E27FC236}">
                <a16:creationId xmlns:a16="http://schemas.microsoft.com/office/drawing/2014/main" id="{F99A74B4-A0DF-3A5A-0FD1-393E989F6AB2}"/>
              </a:ext>
            </a:extLst>
          </p:cNvPr>
          <p:cNvSpPr txBox="1"/>
          <p:nvPr/>
        </p:nvSpPr>
        <p:spPr>
          <a:xfrm>
            <a:off x="1080874" y="5271096"/>
            <a:ext cx="1125108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size : 256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 size : 128</a:t>
            </a:r>
            <a:endParaRPr lang="en-US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 length : 21 frames for video data, 21 points for 0D data, 84 frames / 21 points for multi-modal data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Augmentation : Flip, Shift, Brightness, Contrast, Blur for video data</a:t>
            </a:r>
            <a:endParaRPr lang="en-US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161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587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Appendix: Environment for RL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1674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1. Simulation of the plasma state </a:t>
            </a:r>
            <a:endParaRPr lang="en-US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0" y="1736556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architecture of Neural network-based simulator for virtual KSTAR environment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F255D3-387D-1703-4B7B-78457190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51" y="2194160"/>
            <a:ext cx="7519160" cy="4219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226FE1-79FE-EC22-9C7C-B64CC13A82C1}"/>
              </a:ext>
            </a:extLst>
          </p:cNvPr>
          <p:cNvSpPr/>
          <p:nvPr/>
        </p:nvSpPr>
        <p:spPr>
          <a:xfrm>
            <a:off x="6558234" y="2317609"/>
            <a:ext cx="1764888" cy="41422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왼쪽 중괄호 43">
            <a:extLst>
              <a:ext uri="{FF2B5EF4-FFF2-40B4-BE49-F238E27FC236}">
                <a16:creationId xmlns:a16="http://schemas.microsoft.com/office/drawing/2014/main" id="{B5C0BD0A-CB28-878E-7C37-C65E6584B87F}"/>
              </a:ext>
            </a:extLst>
          </p:cNvPr>
          <p:cNvSpPr/>
          <p:nvPr/>
        </p:nvSpPr>
        <p:spPr>
          <a:xfrm flipH="1">
            <a:off x="8510805" y="2498094"/>
            <a:ext cx="355107" cy="3781251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Google Shape;121;p5">
            <a:extLst>
              <a:ext uri="{FF2B5EF4-FFF2-40B4-BE49-F238E27FC236}">
                <a16:creationId xmlns:a16="http://schemas.microsoft.com/office/drawing/2014/main" id="{33809FCC-7859-2E1C-86D3-29E8DFA92BA8}"/>
              </a:ext>
            </a:extLst>
          </p:cNvPr>
          <p:cNvSpPr txBox="1"/>
          <p:nvPr/>
        </p:nvSpPr>
        <p:spPr>
          <a:xfrm>
            <a:off x="8868870" y="4011726"/>
            <a:ext cx="33231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dirty="0"/>
              <a:t>Overall plasma state information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(0D parameters + Shape </a:t>
            </a:r>
            <a:r>
              <a:rPr lang="en-US" b="1" dirty="0"/>
              <a:t>+ Magnetic flux configuration)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53;g15ed2b44938_0_43">
            <a:extLst>
              <a:ext uri="{FF2B5EF4-FFF2-40B4-BE49-F238E27FC236}">
                <a16:creationId xmlns:a16="http://schemas.microsoft.com/office/drawing/2014/main" id="{5B6A633C-1415-05B8-6B2F-EF2E8C37C605}"/>
              </a:ext>
            </a:extLst>
          </p:cNvPr>
          <p:cNvSpPr txBox="1"/>
          <p:nvPr/>
        </p:nvSpPr>
        <p:spPr>
          <a:xfrm>
            <a:off x="521100" y="6413278"/>
            <a:ext cx="91717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interval: 50ms / Input sequence length: 10 points (500ms) / # of KSTAR experiment: 1840</a:t>
            </a:r>
          </a:p>
        </p:txBody>
      </p:sp>
    </p:spTree>
    <p:extLst>
      <p:ext uri="{BB962C8B-B14F-4D97-AF65-F5344CB8AC3E}">
        <p14:creationId xmlns:p14="http://schemas.microsoft.com/office/powerpoint/2010/main" val="2289350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76514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altLang="ko-KR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Pareto optimal and Pareto front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161307" y="6369770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4" y="1186628"/>
            <a:ext cx="60504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Pareto optimal (Pareto efficiency)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86;g1612ce4b984_0_13">
            <a:extLst>
              <a:ext uri="{FF2B5EF4-FFF2-40B4-BE49-F238E27FC236}">
                <a16:creationId xmlns:a16="http://schemas.microsoft.com/office/drawing/2014/main" id="{91116572-8AF3-4640-BFC7-E3E1EA2678E4}"/>
              </a:ext>
            </a:extLst>
          </p:cNvPr>
          <p:cNvSpPr txBox="1"/>
          <p:nvPr/>
        </p:nvSpPr>
        <p:spPr>
          <a:xfrm>
            <a:off x="521100" y="1657634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altLang="ko-K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 of Pareto optimal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3;g15ed2b44938_0_43">
            <a:extLst>
              <a:ext uri="{FF2B5EF4-FFF2-40B4-BE49-F238E27FC236}">
                <a16:creationId xmlns:a16="http://schemas.microsoft.com/office/drawing/2014/main" id="{9DFD5676-B4E4-4B1F-8085-B6D310B71343}"/>
              </a:ext>
            </a:extLst>
          </p:cNvPr>
          <p:cNvSpPr txBox="1"/>
          <p:nvPr/>
        </p:nvSpPr>
        <p:spPr>
          <a:xfrm>
            <a:off x="660599" y="2026189"/>
            <a:ext cx="11408669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Pareto optimal (Pareto-efficient):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situation where no action or allocation is available that makes one individual better off without making another worse off.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Pareto improvement: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situation where some agents will gain, and no agents will lose.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Pareto-dominated: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situation when there exists a possible Pareto improvement.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CCB87CBE-26F1-4C32-A28A-648A31F52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1" y="3805307"/>
            <a:ext cx="3897297" cy="29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20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76514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altLang="ko-KR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Pareto optimal and Pareto front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161307" y="6369770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67429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Pareto front: Pareto frontier or Pareto curve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86;g1612ce4b984_0_13">
            <a:extLst>
              <a:ext uri="{FF2B5EF4-FFF2-40B4-BE49-F238E27FC236}">
                <a16:creationId xmlns:a16="http://schemas.microsoft.com/office/drawing/2014/main" id="{91116572-8AF3-4640-BFC7-E3E1EA2678E4}"/>
              </a:ext>
            </a:extLst>
          </p:cNvPr>
          <p:cNvSpPr txBox="1"/>
          <p:nvPr/>
        </p:nvSpPr>
        <p:spPr>
          <a:xfrm>
            <a:off x="521100" y="1657634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altLang="ko-K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 of Pareto front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153;g15ed2b44938_0_43">
                <a:extLst>
                  <a:ext uri="{FF2B5EF4-FFF2-40B4-BE49-F238E27FC236}">
                    <a16:creationId xmlns:a16="http://schemas.microsoft.com/office/drawing/2014/main" id="{9DFD5676-B4E4-4B1F-8085-B6D310B71343}"/>
                  </a:ext>
                </a:extLst>
              </p:cNvPr>
              <p:cNvSpPr txBox="1"/>
              <p:nvPr/>
            </p:nvSpPr>
            <p:spPr>
              <a:xfrm>
                <a:off x="660599" y="2026189"/>
                <a:ext cx="11408669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57200" lvl="1" indent="0">
                  <a:buNone/>
                </a:pPr>
                <a:r>
                  <a:rPr lang="en-KR" altLang="ko-KR" b="1" dirty="0"/>
                  <a:t>Set of all Pareto efficient solutions </a:t>
                </a:r>
                <a:r>
                  <a:rPr lang="en-KR" altLang="ko-KR" dirty="0"/>
                  <a:t>: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altLang="ko-KR" sz="20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 :</m:t>
                        </m:r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  <m:r>
                      <a:rPr lang="en-US" altLang="ko-K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ko-KR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en-KR" altLang="ko-KR" sz="2000" dirty="0"/>
              </a:p>
              <a:p>
                <a:pPr marL="457200" lvl="1" indent="0">
                  <a:buNone/>
                </a:pPr>
                <a:endParaRPr lang="en-KR" altLang="ko-KR" dirty="0"/>
              </a:p>
            </p:txBody>
          </p:sp>
        </mc:Choice>
        <mc:Fallback xmlns="">
          <p:sp>
            <p:nvSpPr>
              <p:cNvPr id="23" name="Google Shape;153;g15ed2b44938_0_43">
                <a:extLst>
                  <a:ext uri="{FF2B5EF4-FFF2-40B4-BE49-F238E27FC236}">
                    <a16:creationId xmlns:a16="http://schemas.microsoft.com/office/drawing/2014/main" id="{9DFD5676-B4E4-4B1F-8085-B6D310B71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99" y="2026189"/>
                <a:ext cx="11408669" cy="6155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033FB02B-172D-4AA0-8824-6E7A43F70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267" y="3426801"/>
            <a:ext cx="3158648" cy="308636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16A4326-36B6-48BD-8F2F-A6D40B416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735" y="3005135"/>
            <a:ext cx="5386887" cy="216750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8E506BEF-976E-49AE-B5FD-97EE5AC33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814" y="5237956"/>
            <a:ext cx="4292600" cy="1536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90F49A6-A795-41C7-9765-E72807D5DE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0028" y="2514597"/>
                <a:ext cx="7707085" cy="4930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KR" sz="2000" dirty="0"/>
                  <a:t> : </a:t>
                </a:r>
                <a:r>
                  <a:rPr lang="en-US" sz="2000" dirty="0"/>
                  <a:t>feasible set of criterion vectors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KR" sz="200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90F49A6-A795-41C7-9765-E72807D5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028" y="2514597"/>
                <a:ext cx="7707085" cy="493033"/>
              </a:xfrm>
              <a:prstGeom prst="rect">
                <a:avLst/>
              </a:prstGeom>
              <a:blipFill>
                <a:blip r:embed="rId9"/>
                <a:stretch>
                  <a:fillRect t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7D1B389-8309-4507-8D4B-11F24B439F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1036" y="2514598"/>
                <a:ext cx="1738993" cy="4930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KR" sz="200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7D1B389-8309-4507-8D4B-11F24B439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036" y="2514598"/>
                <a:ext cx="1738993" cy="4930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69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19" y="251938"/>
            <a:ext cx="113643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Explainable AI (1)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94995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explain model capabilities in ML / DL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1" y="1736556"/>
            <a:ext cx="110097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Method1. Visualization of latent variables from neural networks (t-SNE)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3;g15ed2b44938_0_43">
            <a:extLst>
              <a:ext uri="{FF2B5EF4-FFF2-40B4-BE49-F238E27FC236}">
                <a16:creationId xmlns:a16="http://schemas.microsoft.com/office/drawing/2014/main" id="{64CC5520-684F-4025-B917-2F928131E1E3}"/>
              </a:ext>
            </a:extLst>
          </p:cNvPr>
          <p:cNvSpPr txBox="1"/>
          <p:nvPr/>
        </p:nvSpPr>
        <p:spPr>
          <a:xfrm>
            <a:off x="661113" y="2074400"/>
            <a:ext cx="11624672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t-Distributed Stochastic Neighbor Embedding (t-SNE): A non-parametric dimensionality reduction method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t-distributed variant and Stochastic Neighbor Embedding for clustering the data distribution.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dimensional latent variables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neural network </a:t>
            </a:r>
            <a:r>
              <a:rPr lang="en-US" altLang="ko-KR" sz="17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visualized in low-dimensional space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t-SNE technique.</a:t>
            </a:r>
            <a:endParaRPr lang="en-US" altLang="ko-KR" sz="17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6;g1612ce4b984_0_13">
            <a:extLst>
              <a:ext uri="{FF2B5EF4-FFF2-40B4-BE49-F238E27FC236}">
                <a16:creationId xmlns:a16="http://schemas.microsoft.com/office/drawing/2014/main" id="{914F481C-BCE2-81CE-0955-CE04893F558A}"/>
              </a:ext>
            </a:extLst>
          </p:cNvPr>
          <p:cNvSpPr txBox="1"/>
          <p:nvPr/>
        </p:nvSpPr>
        <p:spPr>
          <a:xfrm>
            <a:off x="521101" y="3378909"/>
            <a:ext cx="110097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Method2. Permutation feature importance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3;g15ed2b44938_0_43">
            <a:extLst>
              <a:ext uri="{FF2B5EF4-FFF2-40B4-BE49-F238E27FC236}">
                <a16:creationId xmlns:a16="http://schemas.microsoft.com/office/drawing/2014/main" id="{F48AF487-CEA3-A15C-8B7E-D060C31CC490}"/>
              </a:ext>
            </a:extLst>
          </p:cNvPr>
          <p:cNvSpPr txBox="1"/>
          <p:nvPr/>
        </p:nvSpPr>
        <p:spPr>
          <a:xfrm>
            <a:off x="661112" y="3661390"/>
            <a:ext cx="11308149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agnostic method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defined to be the decrease in a model score when a single feature value is randomly shuffled.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Permutation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sequential order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input features → </a:t>
            </a:r>
            <a:r>
              <a:rPr lang="en-US" altLang="ko-KR" sz="1700" b="1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model score drops = dependence of the features</a:t>
            </a:r>
            <a:endParaRPr lang="en-US" altLang="ko-KR" sz="1700" b="1" i="0" u="none" strike="noStrike" cap="none" dirty="0">
              <a:solidFill>
                <a:srgbClr val="0028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A diagram of a graph and diagram of a diagram&#10;&#10;Description automatically generated">
            <a:extLst>
              <a:ext uri="{FF2B5EF4-FFF2-40B4-BE49-F238E27FC236}">
                <a16:creationId xmlns:a16="http://schemas.microsoft.com/office/drawing/2014/main" id="{C62821DF-5FD9-1C3D-AB1B-D9D9C213F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659" y="4695161"/>
            <a:ext cx="4718610" cy="20514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374153-3BAC-7B7D-F6AB-C51C6A07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5835" y="4130616"/>
            <a:ext cx="1686807" cy="1435949"/>
          </a:xfrm>
          <a:prstGeom prst="rect">
            <a:avLst/>
          </a:prstGeom>
        </p:spPr>
      </p:pic>
      <p:sp>
        <p:nvSpPr>
          <p:cNvPr id="19" name="Up Arrow 18">
            <a:extLst>
              <a:ext uri="{FF2B5EF4-FFF2-40B4-BE49-F238E27FC236}">
                <a16:creationId xmlns:a16="http://schemas.microsoft.com/office/drawing/2014/main" id="{90005056-0D86-CAA5-1BA7-6206A8648650}"/>
              </a:ext>
            </a:extLst>
          </p:cNvPr>
          <p:cNvSpPr/>
          <p:nvPr/>
        </p:nvSpPr>
        <p:spPr>
          <a:xfrm>
            <a:off x="11200276" y="5615112"/>
            <a:ext cx="134815" cy="286905"/>
          </a:xfrm>
          <a:prstGeom prst="upArrow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234C25-70DE-9C44-2E4F-E3BADFC41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15" y="4886904"/>
            <a:ext cx="6776367" cy="194924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B8B70B4-FEB7-D22E-E94A-71D3ED1A4B34}"/>
              </a:ext>
            </a:extLst>
          </p:cNvPr>
          <p:cNvSpPr/>
          <p:nvPr/>
        </p:nvSpPr>
        <p:spPr>
          <a:xfrm>
            <a:off x="5228354" y="5345723"/>
            <a:ext cx="598349" cy="51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2DC3A0-5852-171F-0736-3FA3433B8279}"/>
              </a:ext>
            </a:extLst>
          </p:cNvPr>
          <p:cNvSpPr/>
          <p:nvPr/>
        </p:nvSpPr>
        <p:spPr>
          <a:xfrm>
            <a:off x="5816721" y="5563624"/>
            <a:ext cx="598349" cy="51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5" name="Google Shape;121;p5">
            <a:extLst>
              <a:ext uri="{FF2B5EF4-FFF2-40B4-BE49-F238E27FC236}">
                <a16:creationId xmlns:a16="http://schemas.microsoft.com/office/drawing/2014/main" id="{78A360D6-1C2C-3C54-FB32-D2CF707B07DB}"/>
              </a:ext>
            </a:extLst>
          </p:cNvPr>
          <p:cNvSpPr txBox="1"/>
          <p:nvPr/>
        </p:nvSpPr>
        <p:spPr>
          <a:xfrm>
            <a:off x="4743209" y="4695161"/>
            <a:ext cx="2009286" cy="40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clusters indicate the similar data distribution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04254F-255F-F728-C33C-61353A586E90}"/>
              </a:ext>
            </a:extLst>
          </p:cNvPr>
          <p:cNvCxnSpPr/>
          <p:nvPr/>
        </p:nvCxnSpPr>
        <p:spPr>
          <a:xfrm>
            <a:off x="7115908" y="4548554"/>
            <a:ext cx="0" cy="219569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Google Shape;121;p5">
            <a:extLst>
              <a:ext uri="{FF2B5EF4-FFF2-40B4-BE49-F238E27FC236}">
                <a16:creationId xmlns:a16="http://schemas.microsoft.com/office/drawing/2014/main" id="{F0E04129-C09E-B4F7-5DBF-6F062BF39BDC}"/>
              </a:ext>
            </a:extLst>
          </p:cNvPr>
          <p:cNvSpPr txBox="1"/>
          <p:nvPr/>
        </p:nvSpPr>
        <p:spPr>
          <a:xfrm>
            <a:off x="8399683" y="6638834"/>
            <a:ext cx="301941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Permutation feature importance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890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76514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altLang="ko-KR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 : Pareto optimal and Pareto front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161307" y="6369770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67429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Algorithms for computing the Pareto frontier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86;g1612ce4b984_0_13">
            <a:extLst>
              <a:ext uri="{FF2B5EF4-FFF2-40B4-BE49-F238E27FC236}">
                <a16:creationId xmlns:a16="http://schemas.microsoft.com/office/drawing/2014/main" id="{91116572-8AF3-4640-BFC7-E3E1EA2678E4}"/>
              </a:ext>
            </a:extLst>
          </p:cNvPr>
          <p:cNvSpPr txBox="1"/>
          <p:nvPr/>
        </p:nvSpPr>
        <p:spPr>
          <a:xfrm>
            <a:off x="521100" y="1657634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altLang="ko-K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Scalarization algorithm (Method of weighted sums)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86;g1612ce4b984_0_13">
            <a:extLst>
              <a:ext uri="{FF2B5EF4-FFF2-40B4-BE49-F238E27FC236}">
                <a16:creationId xmlns:a16="http://schemas.microsoft.com/office/drawing/2014/main" id="{0F447FF7-14A4-4A01-AB93-F9ED88176B6B}"/>
              </a:ext>
            </a:extLst>
          </p:cNvPr>
          <p:cNvSpPr txBox="1"/>
          <p:nvPr/>
        </p:nvSpPr>
        <p:spPr>
          <a:xfrm>
            <a:off x="521100" y="3921300"/>
            <a:ext cx="11149800" cy="37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altLang="ko-K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 constraints method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2F6AA6D-661C-4E4E-AD3E-D1EF272F1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73" y="2288701"/>
            <a:ext cx="3287484" cy="1023734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69B20BDF-D1FA-4BC0-A1F3-E5390342B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37" y="2096653"/>
            <a:ext cx="3518808" cy="1376245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EA505B49-64C4-4A1F-91F9-211D738C76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873"/>
          <a:stretch/>
        </p:blipFill>
        <p:spPr>
          <a:xfrm>
            <a:off x="872776" y="4284783"/>
            <a:ext cx="6065045" cy="24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36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7838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: 3 issues of the previous research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484856" y="1298595"/>
            <a:ext cx="8711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 1. Is the KSTAR environment non-stationary?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Google Shape;153;g15ed2b44938_0_43">
            <a:extLst>
              <a:ext uri="{FF2B5EF4-FFF2-40B4-BE49-F238E27FC236}">
                <a16:creationId xmlns:a16="http://schemas.microsoft.com/office/drawing/2014/main" id="{89B078BE-7859-03DE-4B14-52148031C5EF}"/>
              </a:ext>
            </a:extLst>
          </p:cNvPr>
          <p:cNvSpPr txBox="1"/>
          <p:nvPr/>
        </p:nvSpPr>
        <p:spPr>
          <a:xfrm>
            <a:off x="814318" y="1700966"/>
            <a:ext cx="11100873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Stationary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statistics or attributes are not changeable over time.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distribution shift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causes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non-stationarity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altLang="ko-KR" sz="1700" dirty="0">
                <a:solidFill>
                  <a:srgbClr val="0028F0"/>
                </a:solidFill>
                <a:latin typeface="Calibri"/>
                <a:ea typeface="Calibri"/>
                <a:cs typeface="Calibri"/>
                <a:sym typeface="Calibri"/>
              </a:rPr>
              <a:t>the statistics of the variables change over time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Non-stationarity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makes the prediction of the 0D parameters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difficult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because there is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consideration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distribution shift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training process. 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stationarity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time series data (global): Augmented Dickey-Fuller test (ADF)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(e.g.) p-value : 0.387 for q95 in shot 30399 / 0.059 for </a:t>
            </a:r>
            <a:r>
              <a:rPr lang="en-US" altLang="ko-KR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betan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shot 30399 =&gt; Non-stationary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B04125B-DC4C-07A5-1828-E7CCF219B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34" y="4286738"/>
            <a:ext cx="2347762" cy="2274964"/>
          </a:xfrm>
          <a:prstGeom prst="rect">
            <a:avLst/>
          </a:prstGeom>
        </p:spPr>
      </p:pic>
      <p:sp>
        <p:nvSpPr>
          <p:cNvPr id="16" name="Google Shape;121;p5">
            <a:extLst>
              <a:ext uri="{FF2B5EF4-FFF2-40B4-BE49-F238E27FC236}">
                <a16:creationId xmlns:a16="http://schemas.microsoft.com/office/drawing/2014/main" id="{C7A4FA7D-B756-9206-C517-6FF80CC13940}"/>
              </a:ext>
            </a:extLst>
          </p:cNvPr>
          <p:cNvSpPr txBox="1"/>
          <p:nvPr/>
        </p:nvSpPr>
        <p:spPr>
          <a:xfrm>
            <a:off x="842109" y="6621102"/>
            <a:ext cx="2462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Transformer architecture, 2017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22534EA7-35AB-B858-8280-277AA6B96C78}"/>
              </a:ext>
            </a:extLst>
          </p:cNvPr>
          <p:cNvSpPr/>
          <p:nvPr/>
        </p:nvSpPr>
        <p:spPr>
          <a:xfrm>
            <a:off x="3179921" y="5424220"/>
            <a:ext cx="452761" cy="2308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E2210EB-ECBB-889A-C6C5-DCC44080C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003" y="3995994"/>
            <a:ext cx="5082747" cy="2653929"/>
          </a:xfrm>
          <a:prstGeom prst="rect">
            <a:avLst/>
          </a:prstGeom>
        </p:spPr>
      </p:pic>
      <p:sp>
        <p:nvSpPr>
          <p:cNvPr id="22" name="Google Shape;121;p5">
            <a:extLst>
              <a:ext uri="{FF2B5EF4-FFF2-40B4-BE49-F238E27FC236}">
                <a16:creationId xmlns:a16="http://schemas.microsoft.com/office/drawing/2014/main" id="{18819FF9-DB2A-3C65-7693-7E8EF86557B3}"/>
              </a:ext>
            </a:extLst>
          </p:cNvPr>
          <p:cNvSpPr txBox="1"/>
          <p:nvPr/>
        </p:nvSpPr>
        <p:spPr>
          <a:xfrm>
            <a:off x="4731146" y="6604930"/>
            <a:ext cx="319987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1 from Yong Liu et al,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NeurIPS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120326B-E6CB-4B29-1A9C-323F8C62171C}"/>
              </a:ext>
            </a:extLst>
          </p:cNvPr>
          <p:cNvSpPr/>
          <p:nvPr/>
        </p:nvSpPr>
        <p:spPr>
          <a:xfrm>
            <a:off x="7987005" y="4133751"/>
            <a:ext cx="653142" cy="189382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Google Shape;121;p5">
            <a:extLst>
              <a:ext uri="{FF2B5EF4-FFF2-40B4-BE49-F238E27FC236}">
                <a16:creationId xmlns:a16="http://schemas.microsoft.com/office/drawing/2014/main" id="{DB9B2010-27AF-6590-23E8-9993E33F4A11}"/>
              </a:ext>
            </a:extLst>
          </p:cNvPr>
          <p:cNvSpPr txBox="1"/>
          <p:nvPr/>
        </p:nvSpPr>
        <p:spPr>
          <a:xfrm>
            <a:off x="8869395" y="4696867"/>
            <a:ext cx="31998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28F0"/>
                </a:solidFill>
                <a:latin typeface="Arial"/>
                <a:ea typeface="Arial"/>
                <a:cs typeface="Arial"/>
                <a:sym typeface="Arial"/>
              </a:rPr>
              <a:t>Transformer model for handling non-stationarity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already investigated by Yong Liu et al,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NeurLPS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2022..!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832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5239C9-7EB3-9110-A2F3-FBD19EEC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59"/>
          <a:stretch/>
        </p:blipFill>
        <p:spPr>
          <a:xfrm>
            <a:off x="382220" y="4614810"/>
            <a:ext cx="2384745" cy="2161299"/>
          </a:xfrm>
          <a:prstGeom prst="rect">
            <a:avLst/>
          </a:prstGeom>
        </p:spPr>
      </p:pic>
      <p:sp>
        <p:nvSpPr>
          <p:cNvPr id="4" name="화살표: 위쪽/아래쪽 3">
            <a:extLst>
              <a:ext uri="{FF2B5EF4-FFF2-40B4-BE49-F238E27FC236}">
                <a16:creationId xmlns:a16="http://schemas.microsoft.com/office/drawing/2014/main" id="{CC4D2F0D-25E3-7688-D850-A5822B1E8245}"/>
              </a:ext>
            </a:extLst>
          </p:cNvPr>
          <p:cNvSpPr/>
          <p:nvPr/>
        </p:nvSpPr>
        <p:spPr>
          <a:xfrm>
            <a:off x="2389720" y="5061286"/>
            <a:ext cx="98445" cy="834368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484856" y="1298595"/>
            <a:ext cx="87119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altLang="ko-KR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 2. Is the KSTAR environment stochastic?</a:t>
            </a:r>
            <a:endParaRPr lang="en-US" altLang="ko-KR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153;g15ed2b44938_0_43">
                <a:extLst>
                  <a:ext uri="{FF2B5EF4-FFF2-40B4-BE49-F238E27FC236}">
                    <a16:creationId xmlns:a16="http://schemas.microsoft.com/office/drawing/2014/main" id="{89B078BE-7859-03DE-4B14-52148031C5EF}"/>
                  </a:ext>
                </a:extLst>
              </p:cNvPr>
              <p:cNvSpPr txBox="1"/>
              <p:nvPr/>
            </p:nvSpPr>
            <p:spPr>
              <a:xfrm>
                <a:off x="671805" y="1775612"/>
                <a:ext cx="11290040" cy="28391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Stochasticity: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property of being a random process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Stationary process = stochastic process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 which unconditional joint probability distribution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does not change 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over time.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Non-stationarity </a:t>
                </a:r>
                <a14:m>
                  <m:oMath xmlns:m="http://schemas.openxmlformats.org/officeDocument/2006/math">
                    <m:r>
                      <a:rPr lang="en-US" altLang="ko-KR" sz="17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Calibri"/>
                      </a:rPr>
                      <m:t>≠</m:t>
                    </m:r>
                  </m:oMath>
                </a14:m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Stochasticity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Since there are not enough measurements or variables which represent the KSTAR plasma state, the virtual KSTAR environment acts as a 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partially observable system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POMDP (</a:t>
                </a:r>
                <a:r>
                  <a:rPr lang="en-US" altLang="ko-KR" sz="17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Partially Observable Markov Decision Process</a:t>
                </a: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Latent variables which affect the next state of the plasma: noise/stochasticity</a:t>
                </a:r>
              </a:p>
              <a:p>
                <a:pPr marL="400050" indent="-400050">
                  <a:lnSpc>
                    <a:spcPct val="150000"/>
                  </a:lnSpc>
                  <a:buClr>
                    <a:schemeClr val="dk1"/>
                  </a:buClr>
                  <a:buSzPts val="1800"/>
                  <a:buFont typeface="Calibri"/>
                  <a:buChar char="•"/>
                </a:pPr>
                <a:r>
                  <a:rPr lang="en-US" altLang="ko-KR" sz="17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Virtual KSTAR environment = Stochastic environment</a:t>
                </a:r>
              </a:p>
            </p:txBody>
          </p:sp>
        </mc:Choice>
        <mc:Fallback xmlns="">
          <p:sp>
            <p:nvSpPr>
              <p:cNvPr id="19" name="Google Shape;153;g15ed2b44938_0_43">
                <a:extLst>
                  <a:ext uri="{FF2B5EF4-FFF2-40B4-BE49-F238E27FC236}">
                    <a16:creationId xmlns:a16="http://schemas.microsoft.com/office/drawing/2014/main" id="{89B078BE-7859-03DE-4B14-52148031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" y="1775612"/>
                <a:ext cx="11290040" cy="2839198"/>
              </a:xfrm>
              <a:prstGeom prst="rect">
                <a:avLst/>
              </a:prstGeom>
              <a:blipFill>
                <a:blip r:embed="rId7"/>
                <a:stretch>
                  <a:fillRect l="-432" b="-1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153;g15ed2b44938_0_43">
            <a:extLst>
              <a:ext uri="{FF2B5EF4-FFF2-40B4-BE49-F238E27FC236}">
                <a16:creationId xmlns:a16="http://schemas.microsoft.com/office/drawing/2014/main" id="{9FC8707C-F68C-58E7-0752-9373F7D70C3B}"/>
              </a:ext>
            </a:extLst>
          </p:cNvPr>
          <p:cNvSpPr txBox="1"/>
          <p:nvPr/>
        </p:nvSpPr>
        <p:spPr>
          <a:xfrm>
            <a:off x="5957512" y="4124195"/>
            <a:ext cx="57447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learn optimal policy in a stochastic environment?</a:t>
            </a:r>
          </a:p>
        </p:txBody>
      </p:sp>
      <p:sp>
        <p:nvSpPr>
          <p:cNvPr id="22" name="Google Shape;121;p5">
            <a:extLst>
              <a:ext uri="{FF2B5EF4-FFF2-40B4-BE49-F238E27FC236}">
                <a16:creationId xmlns:a16="http://schemas.microsoft.com/office/drawing/2014/main" id="{085393C9-56A6-CEAC-6BA7-36AD8F1B027F}"/>
              </a:ext>
            </a:extLst>
          </p:cNvPr>
          <p:cNvSpPr txBox="1"/>
          <p:nvPr/>
        </p:nvSpPr>
        <p:spPr>
          <a:xfrm>
            <a:off x="1586419" y="6058855"/>
            <a:ext cx="1705046" cy="5539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Stochasticity causes a totally different result of the tokamak operation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67;g160291600a0_0_25">
            <a:extLst>
              <a:ext uri="{FF2B5EF4-FFF2-40B4-BE49-F238E27FC236}">
                <a16:creationId xmlns:a16="http://schemas.microsoft.com/office/drawing/2014/main" id="{63D8D0EA-4F50-4996-AFAE-0BBF5C9DBB94}"/>
              </a:ext>
            </a:extLst>
          </p:cNvPr>
          <p:cNvSpPr txBox="1"/>
          <p:nvPr/>
        </p:nvSpPr>
        <p:spPr>
          <a:xfrm>
            <a:off x="382220" y="251938"/>
            <a:ext cx="7838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: 3 issues of the previous research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FCF05B6-9E7D-5871-C43A-A5577A5F7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543" y="4673580"/>
            <a:ext cx="3771900" cy="1771650"/>
          </a:xfrm>
          <a:prstGeom prst="rect">
            <a:avLst/>
          </a:prstGeom>
        </p:spPr>
      </p:pic>
      <p:sp>
        <p:nvSpPr>
          <p:cNvPr id="23" name="화살표: 오른쪽 22">
            <a:extLst>
              <a:ext uri="{FF2B5EF4-FFF2-40B4-BE49-F238E27FC236}">
                <a16:creationId xmlns:a16="http://schemas.microsoft.com/office/drawing/2014/main" id="{5913D505-CF7F-5C52-9D61-03F3F4006E64}"/>
              </a:ext>
            </a:extLst>
          </p:cNvPr>
          <p:cNvSpPr/>
          <p:nvPr/>
        </p:nvSpPr>
        <p:spPr>
          <a:xfrm>
            <a:off x="3160201" y="5481660"/>
            <a:ext cx="452761" cy="2308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Google Shape;121;p5">
            <a:extLst>
              <a:ext uri="{FF2B5EF4-FFF2-40B4-BE49-F238E27FC236}">
                <a16:creationId xmlns:a16="http://schemas.microsoft.com/office/drawing/2014/main" id="{0B0CB005-B1C8-F052-D7C8-6DD8217E74C0}"/>
              </a:ext>
            </a:extLst>
          </p:cNvPr>
          <p:cNvSpPr txBox="1"/>
          <p:nvPr/>
        </p:nvSpPr>
        <p:spPr>
          <a:xfrm>
            <a:off x="4209556" y="6445230"/>
            <a:ext cx="319987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 model architecture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21;p5">
            <a:extLst>
              <a:ext uri="{FF2B5EF4-FFF2-40B4-BE49-F238E27FC236}">
                <a16:creationId xmlns:a16="http://schemas.microsoft.com/office/drawing/2014/main" id="{87B1E712-97F3-D8E8-D727-F6528BC9D61A}"/>
              </a:ext>
            </a:extLst>
          </p:cNvPr>
          <p:cNvSpPr txBox="1"/>
          <p:nvPr/>
        </p:nvSpPr>
        <p:spPr>
          <a:xfrm>
            <a:off x="8006024" y="5020816"/>
            <a:ext cx="36745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28F0"/>
                </a:solidFill>
                <a:latin typeface="Arial"/>
                <a:ea typeface="Arial"/>
                <a:cs typeface="Arial"/>
                <a:sym typeface="Arial"/>
              </a:rPr>
              <a:t>Recurrent Neural Network based policy network </a:t>
            </a:r>
            <a:r>
              <a:rPr lang="en-US" sz="1600" b="1" dirty="0"/>
              <a:t>can handle the stochasticity of the environment by taking sequential states as an input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838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1;g160291600a0_0_25">
            <a:extLst>
              <a:ext uri="{FF2B5EF4-FFF2-40B4-BE49-F238E27FC236}">
                <a16:creationId xmlns:a16="http://schemas.microsoft.com/office/drawing/2014/main" id="{FBA829D8-AF32-FFF5-E4D2-1167413F7FD4}"/>
              </a:ext>
            </a:extLst>
          </p:cNvPr>
          <p:cNvSpPr txBox="1"/>
          <p:nvPr/>
        </p:nvSpPr>
        <p:spPr>
          <a:xfrm>
            <a:off x="484855" y="1298595"/>
            <a:ext cx="104850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 3. Can the RL agent reflect the realistic control of the actuator in KSTAR?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7A6C321-F39D-9593-6708-1EBB61821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351" r="50323"/>
          <a:stretch/>
        </p:blipFill>
        <p:spPr>
          <a:xfrm>
            <a:off x="41078" y="4216521"/>
            <a:ext cx="3531691" cy="2246368"/>
          </a:xfrm>
          <a:prstGeom prst="rect">
            <a:avLst/>
          </a:prstGeom>
        </p:spPr>
      </p:pic>
      <p:sp>
        <p:nvSpPr>
          <p:cNvPr id="21" name="Google Shape;153;g15ed2b44938_0_43">
            <a:extLst>
              <a:ext uri="{FF2B5EF4-FFF2-40B4-BE49-F238E27FC236}">
                <a16:creationId xmlns:a16="http://schemas.microsoft.com/office/drawing/2014/main" id="{346A12A1-2AA4-C228-1CBB-FB6ABE15AE25}"/>
              </a:ext>
            </a:extLst>
          </p:cNvPr>
          <p:cNvSpPr txBox="1"/>
          <p:nvPr/>
        </p:nvSpPr>
        <p:spPr>
          <a:xfrm>
            <a:off x="671805" y="1775612"/>
            <a:ext cx="11290040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actions (= control values, NBI, EC, Ip, </a:t>
            </a:r>
            <a:r>
              <a:rPr lang="en-US" altLang="ko-KR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Bc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..) are bound by physical constraints in a real KSTAR environment, since the change rate of the actuator control is limited. 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Conditioning for Action Policy Smoothness (CAPS): </a:t>
            </a:r>
            <a:r>
              <a:rPr lang="en-US" altLang="ko-KR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Adding the KL divergence terms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 to the </a:t>
            </a:r>
            <a:r>
              <a:rPr lang="en-US" altLang="ko-KR" sz="17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 smoothness and spatial smoothness 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regularize the action policy to be smooth control.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need to modify the reward or training algorithms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F833929-BAB8-4911-9A02-642AA150A63D}"/>
              </a:ext>
            </a:extLst>
          </p:cNvPr>
          <p:cNvSpPr/>
          <p:nvPr/>
        </p:nvSpPr>
        <p:spPr>
          <a:xfrm>
            <a:off x="932262" y="4303615"/>
            <a:ext cx="2574524" cy="197084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EB7AC9CA-3BF1-4871-8A4E-45078DEE309E}"/>
              </a:ext>
            </a:extLst>
          </p:cNvPr>
          <p:cNvCxnSpPr>
            <a:cxnSpLocks/>
          </p:cNvCxnSpPr>
          <p:nvPr/>
        </p:nvCxnSpPr>
        <p:spPr>
          <a:xfrm>
            <a:off x="945616" y="4170465"/>
            <a:ext cx="2640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Google Shape;121;p5">
            <a:extLst>
              <a:ext uri="{FF2B5EF4-FFF2-40B4-BE49-F238E27FC236}">
                <a16:creationId xmlns:a16="http://schemas.microsoft.com/office/drawing/2014/main" id="{8F1F4A6A-0E40-4C2A-A406-ADE9817D16CC}"/>
              </a:ext>
            </a:extLst>
          </p:cNvPr>
          <p:cNvSpPr txBox="1"/>
          <p:nvPr/>
        </p:nvSpPr>
        <p:spPr>
          <a:xfrm>
            <a:off x="1413346" y="3950464"/>
            <a:ext cx="170504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Action</a:t>
            </a:r>
            <a:r>
              <a:rPr lang="ko-KR" altLang="en-US" sz="1000" b="1" dirty="0"/>
              <a:t> </a:t>
            </a:r>
            <a:r>
              <a:rPr lang="en-US" altLang="ko-KR" sz="1000" b="1" dirty="0"/>
              <a:t>change rapidly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F8D1F6D2-7FAD-4EB2-AEAD-531AA37FF786}"/>
              </a:ext>
            </a:extLst>
          </p:cNvPr>
          <p:cNvGrpSpPr/>
          <p:nvPr/>
        </p:nvGrpSpPr>
        <p:grpSpPr>
          <a:xfrm>
            <a:off x="3842190" y="3615203"/>
            <a:ext cx="4441381" cy="3261459"/>
            <a:chOff x="4706417" y="3608843"/>
            <a:chExt cx="4441381" cy="3261459"/>
          </a:xfrm>
        </p:grpSpPr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26A7792-A469-4DD2-9F85-FB75C83AC5EE}"/>
                </a:ext>
              </a:extLst>
            </p:cNvPr>
            <p:cNvGrpSpPr/>
            <p:nvPr/>
          </p:nvGrpSpPr>
          <p:grpSpPr>
            <a:xfrm>
              <a:off x="4706417" y="3608843"/>
              <a:ext cx="4441381" cy="3261459"/>
              <a:chOff x="5003168" y="2763375"/>
              <a:chExt cx="4441381" cy="32614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Google Shape;121;p5">
                    <a:extLst>
                      <a:ext uri="{FF2B5EF4-FFF2-40B4-BE49-F238E27FC236}">
                        <a16:creationId xmlns:a16="http://schemas.microsoft.com/office/drawing/2014/main" id="{7687DB36-B59F-41C2-AF79-5105826139C4}"/>
                      </a:ext>
                    </a:extLst>
                  </p:cNvPr>
                  <p:cNvSpPr txBox="1"/>
                  <p:nvPr/>
                </p:nvSpPr>
                <p:spPr>
                  <a:xfrm>
                    <a:off x="6937575" y="4182001"/>
                    <a:ext cx="2506974" cy="3149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𝒕</m:t>
                              </m:r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+</m:t>
                              </m:r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~</m:t>
                          </m:r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𝝅</m:t>
                          </m:r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𝒕</m:t>
                              </m:r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+</m:t>
                              </m:r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ko-KR" b="1" i="1" u="none" strike="noStrike" cap="none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Arial"/>
                                  <a:cs typeface="Arial"/>
                                  <a:sym typeface="Arial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altLang="ko-KR" b="1" i="1" u="none" strike="noStrike" cap="none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)</m:t>
                          </m:r>
                        </m:oMath>
                      </m:oMathPara>
                    </a14:m>
                    <a:endParaRPr lang="en-US" altLang="ko-KR" b="1" i="0" u="none" strike="noStrike" cap="none" dirty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91" name="Google Shape;121;p5">
                    <a:extLst>
                      <a:ext uri="{FF2B5EF4-FFF2-40B4-BE49-F238E27FC236}">
                        <a16:creationId xmlns:a16="http://schemas.microsoft.com/office/drawing/2014/main" id="{7687DB36-B59F-41C2-AF79-5105826139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7575" y="4182001"/>
                    <a:ext cx="2506974" cy="3149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76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7244FCA9-12AD-4E2F-A6C7-8FE5A231DB6D}"/>
                  </a:ext>
                </a:extLst>
              </p:cNvPr>
              <p:cNvGrpSpPr/>
              <p:nvPr/>
            </p:nvGrpSpPr>
            <p:grpSpPr>
              <a:xfrm>
                <a:off x="5003168" y="2763375"/>
                <a:ext cx="4106978" cy="3261459"/>
                <a:chOff x="5003168" y="2763375"/>
                <a:chExt cx="4106978" cy="3261459"/>
              </a:xfrm>
            </p:grpSpPr>
            <p:cxnSp>
              <p:nvCxnSpPr>
                <p:cNvPr id="46" name="직선 화살표 연결선 45">
                  <a:extLst>
                    <a:ext uri="{FF2B5EF4-FFF2-40B4-BE49-F238E27FC236}">
                      <a16:creationId xmlns:a16="http://schemas.microsoft.com/office/drawing/2014/main" id="{B05D1924-4B35-4E4E-95FB-08DC9E9CA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03168" y="2867487"/>
                  <a:ext cx="0" cy="282396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직선 화살표 연결선 46">
                  <a:extLst>
                    <a:ext uri="{FF2B5EF4-FFF2-40B4-BE49-F238E27FC236}">
                      <a16:creationId xmlns:a16="http://schemas.microsoft.com/office/drawing/2014/main" id="{8EF81F3B-DCB3-4855-A8E3-FDDDBCBA5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03168" y="5691450"/>
                  <a:ext cx="3172412" cy="2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AD675608-F264-4171-AC13-7F155A135531}"/>
                    </a:ext>
                  </a:extLst>
                </p:cNvPr>
                <p:cNvSpPr/>
                <p:nvPr/>
              </p:nvSpPr>
              <p:spPr>
                <a:xfrm>
                  <a:off x="5351864" y="4956886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0E82B87C-1D20-4D02-A43B-A781157DCBCF}"/>
                    </a:ext>
                  </a:extLst>
                </p:cNvPr>
                <p:cNvSpPr/>
                <p:nvPr/>
              </p:nvSpPr>
              <p:spPr>
                <a:xfrm>
                  <a:off x="5961811" y="4257458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FF93C547-4ACD-4CD2-BBB5-CBC5DB77F628}"/>
                    </a:ext>
                  </a:extLst>
                </p:cNvPr>
                <p:cNvSpPr/>
                <p:nvPr/>
              </p:nvSpPr>
              <p:spPr>
                <a:xfrm>
                  <a:off x="6393435" y="4470461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AD0D50E4-AA0A-4531-8C38-8D8F34DF0BEB}"/>
                    </a:ext>
                  </a:extLst>
                </p:cNvPr>
                <p:cNvSpPr/>
                <p:nvPr/>
              </p:nvSpPr>
              <p:spPr>
                <a:xfrm>
                  <a:off x="5564617" y="4540440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곱하기 기호 54">
                  <a:extLst>
                    <a:ext uri="{FF2B5EF4-FFF2-40B4-BE49-F238E27FC236}">
                      <a16:creationId xmlns:a16="http://schemas.microsoft.com/office/drawing/2014/main" id="{EEAEEA2B-160B-4907-8B7E-894A6E27E12B}"/>
                    </a:ext>
                  </a:extLst>
                </p:cNvPr>
                <p:cNvSpPr/>
                <p:nvPr/>
              </p:nvSpPr>
              <p:spPr>
                <a:xfrm>
                  <a:off x="7035346" y="3042117"/>
                  <a:ext cx="411008" cy="355176"/>
                </a:xfrm>
                <a:prstGeom prst="mathMultiply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56" name="직선 연결선 55">
                  <a:extLst>
                    <a:ext uri="{FF2B5EF4-FFF2-40B4-BE49-F238E27FC236}">
                      <a16:creationId xmlns:a16="http://schemas.microsoft.com/office/drawing/2014/main" id="{BD9C9EE5-B3F4-4714-A93A-19E039FF7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5737" y="2867487"/>
                  <a:ext cx="0" cy="279674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8" name="Google Shape;121;p5">
                  <a:extLst>
                    <a:ext uri="{FF2B5EF4-FFF2-40B4-BE49-F238E27FC236}">
                      <a16:creationId xmlns:a16="http://schemas.microsoft.com/office/drawing/2014/main" id="{6ABEEF78-3ABA-4FD0-BFAD-83F51DB8CB27}"/>
                    </a:ext>
                  </a:extLst>
                </p:cNvPr>
                <p:cNvSpPr txBox="1"/>
                <p:nvPr/>
              </p:nvSpPr>
              <p:spPr>
                <a:xfrm>
                  <a:off x="5572598" y="5778653"/>
                  <a:ext cx="2255352" cy="2461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 b="1" dirty="0"/>
                    <a:t>Action space is change over time</a:t>
                  </a:r>
                  <a:endParaRPr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0BF2C7E6-1767-4A3B-B5DB-AA6C542274FA}"/>
                    </a:ext>
                  </a:extLst>
                </p:cNvPr>
                <p:cNvSpPr/>
                <p:nvPr/>
              </p:nvSpPr>
              <p:spPr>
                <a:xfrm>
                  <a:off x="6770424" y="4330502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타원 59">
                  <a:extLst>
                    <a:ext uri="{FF2B5EF4-FFF2-40B4-BE49-F238E27FC236}">
                      <a16:creationId xmlns:a16="http://schemas.microsoft.com/office/drawing/2014/main" id="{C711A745-C6E7-4DE1-A080-0CD4CF97B905}"/>
                    </a:ext>
                  </a:extLst>
                </p:cNvPr>
                <p:cNvSpPr/>
                <p:nvPr/>
              </p:nvSpPr>
              <p:spPr>
                <a:xfrm>
                  <a:off x="7180753" y="4000034"/>
                  <a:ext cx="130626" cy="13995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곱하기 기호 60">
                  <a:extLst>
                    <a:ext uri="{FF2B5EF4-FFF2-40B4-BE49-F238E27FC236}">
                      <a16:creationId xmlns:a16="http://schemas.microsoft.com/office/drawing/2014/main" id="{B8F375BA-AC8B-4A3D-83CA-0B103883C3F4}"/>
                    </a:ext>
                  </a:extLst>
                </p:cNvPr>
                <p:cNvSpPr/>
                <p:nvPr/>
              </p:nvSpPr>
              <p:spPr>
                <a:xfrm>
                  <a:off x="7035346" y="5309051"/>
                  <a:ext cx="411008" cy="355176"/>
                </a:xfrm>
                <a:prstGeom prst="mathMultiply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7" name="직선 연결선 16">
                  <a:extLst>
                    <a:ext uri="{FF2B5EF4-FFF2-40B4-BE49-F238E27FC236}">
                      <a16:creationId xmlns:a16="http://schemas.microsoft.com/office/drawing/2014/main" id="{4C3D2D31-B0B9-472E-84C9-91DF1C3BF301}"/>
                    </a:ext>
                  </a:extLst>
                </p:cNvPr>
                <p:cNvCxnSpPr>
                  <a:cxnSpLocks/>
                  <a:stCxn id="48" idx="7"/>
                  <a:endCxn id="51" idx="4"/>
                </p:cNvCxnSpPr>
                <p:nvPr/>
              </p:nvCxnSpPr>
              <p:spPr>
                <a:xfrm flipV="1">
                  <a:off x="5463360" y="4680399"/>
                  <a:ext cx="166570" cy="296984"/>
                </a:xfrm>
                <a:prstGeom prst="line">
                  <a:avLst/>
                </a:prstGeom>
                <a:ln w="28575">
                  <a:solidFill>
                    <a:srgbClr val="0028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직선 연결선 71">
                  <a:extLst>
                    <a:ext uri="{FF2B5EF4-FFF2-40B4-BE49-F238E27FC236}">
                      <a16:creationId xmlns:a16="http://schemas.microsoft.com/office/drawing/2014/main" id="{5FAA09FD-CD87-4479-A13F-770A3F511592}"/>
                    </a:ext>
                  </a:extLst>
                </p:cNvPr>
                <p:cNvCxnSpPr>
                  <a:cxnSpLocks/>
                  <a:endCxn id="49" idx="2"/>
                </p:cNvCxnSpPr>
                <p:nvPr/>
              </p:nvCxnSpPr>
              <p:spPr>
                <a:xfrm flipV="1">
                  <a:off x="5666657" y="4327438"/>
                  <a:ext cx="295154" cy="224014"/>
                </a:xfrm>
                <a:prstGeom prst="line">
                  <a:avLst/>
                </a:prstGeom>
                <a:ln w="28575">
                  <a:solidFill>
                    <a:srgbClr val="0028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직선 연결선 73">
                  <a:extLst>
                    <a:ext uri="{FF2B5EF4-FFF2-40B4-BE49-F238E27FC236}">
                      <a16:creationId xmlns:a16="http://schemas.microsoft.com/office/drawing/2014/main" id="{360B0054-08E1-4E2E-AA4E-CCE54225CB52}"/>
                    </a:ext>
                  </a:extLst>
                </p:cNvPr>
                <p:cNvCxnSpPr>
                  <a:cxnSpLocks/>
                  <a:endCxn id="50" idx="2"/>
                </p:cNvCxnSpPr>
                <p:nvPr/>
              </p:nvCxnSpPr>
              <p:spPr>
                <a:xfrm>
                  <a:off x="6052600" y="4317273"/>
                  <a:ext cx="340835" cy="223168"/>
                </a:xfrm>
                <a:prstGeom prst="line">
                  <a:avLst/>
                </a:prstGeom>
                <a:ln w="28575">
                  <a:solidFill>
                    <a:srgbClr val="0028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직선 연결선 76">
                  <a:extLst>
                    <a:ext uri="{FF2B5EF4-FFF2-40B4-BE49-F238E27FC236}">
                      <a16:creationId xmlns:a16="http://schemas.microsoft.com/office/drawing/2014/main" id="{96D99FBF-BE89-4A6B-B148-1D979E459473}"/>
                    </a:ext>
                  </a:extLst>
                </p:cNvPr>
                <p:cNvCxnSpPr>
                  <a:cxnSpLocks/>
                  <a:stCxn id="58" idx="3"/>
                  <a:endCxn id="50" idx="6"/>
                </p:cNvCxnSpPr>
                <p:nvPr/>
              </p:nvCxnSpPr>
              <p:spPr>
                <a:xfrm flipH="1">
                  <a:off x="6524061" y="4449964"/>
                  <a:ext cx="265493" cy="90477"/>
                </a:xfrm>
                <a:prstGeom prst="line">
                  <a:avLst/>
                </a:prstGeom>
                <a:ln w="28575">
                  <a:solidFill>
                    <a:srgbClr val="0028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 80">
                  <a:extLst>
                    <a:ext uri="{FF2B5EF4-FFF2-40B4-BE49-F238E27FC236}">
                      <a16:creationId xmlns:a16="http://schemas.microsoft.com/office/drawing/2014/main" id="{81B90794-1B91-4385-8A5D-4619D2D4ED33}"/>
                    </a:ext>
                  </a:extLst>
                </p:cNvPr>
                <p:cNvCxnSpPr>
                  <a:cxnSpLocks/>
                  <a:stCxn id="60" idx="3"/>
                </p:cNvCxnSpPr>
                <p:nvPr/>
              </p:nvCxnSpPr>
              <p:spPr>
                <a:xfrm flipH="1">
                  <a:off x="6872263" y="4119496"/>
                  <a:ext cx="327620" cy="258454"/>
                </a:xfrm>
                <a:prstGeom prst="line">
                  <a:avLst/>
                </a:prstGeom>
                <a:ln w="28575">
                  <a:solidFill>
                    <a:srgbClr val="0028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직선 연결선 83">
                  <a:extLst>
                    <a:ext uri="{FF2B5EF4-FFF2-40B4-BE49-F238E27FC236}">
                      <a16:creationId xmlns:a16="http://schemas.microsoft.com/office/drawing/2014/main" id="{33F774F4-795F-458B-8AA3-69FC4720B78B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H="1">
                  <a:off x="6835737" y="3219705"/>
                  <a:ext cx="410330" cy="111079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 86">
                  <a:extLst>
                    <a:ext uri="{FF2B5EF4-FFF2-40B4-BE49-F238E27FC236}">
                      <a16:creationId xmlns:a16="http://schemas.microsoft.com/office/drawing/2014/main" id="{2BA6958B-99A8-45B9-A4A1-ECAC4E99EDCF}"/>
                    </a:ext>
                  </a:extLst>
                </p:cNvPr>
                <p:cNvCxnSpPr>
                  <a:cxnSpLocks/>
                  <a:stCxn id="61" idx="0"/>
                  <a:endCxn id="58" idx="7"/>
                </p:cNvCxnSpPr>
                <p:nvPr/>
              </p:nvCxnSpPr>
              <p:spPr>
                <a:xfrm flipH="1" flipV="1">
                  <a:off x="6881920" y="4350999"/>
                  <a:ext cx="252140" cy="1043356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Google Shape;121;p5">
                      <a:extLst>
                        <a:ext uri="{FF2B5EF4-FFF2-40B4-BE49-F238E27FC236}">
                          <a16:creationId xmlns:a16="http://schemas.microsoft.com/office/drawing/2014/main" id="{C2DCFD56-A950-4BE2-B1CA-1E2E4DFD87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95109" y="4008856"/>
                      <a:ext cx="410330" cy="307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b="1" i="1" u="none" strike="noStrike" cap="non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/>
                                    <a:cs typeface="Arial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1" i="1" u="none" strike="noStrike" cap="non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/>
                                    <a:cs typeface="Arial"/>
                                    <a:sym typeface="Arial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altLang="ko-KR" b="1" i="1" u="none" strike="noStrike" cap="non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/>
                                    <a:cs typeface="Arial"/>
                                    <a:sym typeface="Arial"/>
                                  </a:rPr>
                                  <m:t>𝒕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ko-KR" b="1" i="0" u="none" strike="noStrike" cap="none" dirty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90" name="Google Shape;121;p5">
                      <a:extLst>
                        <a:ext uri="{FF2B5EF4-FFF2-40B4-BE49-F238E27FC236}">
                          <a16:creationId xmlns:a16="http://schemas.microsoft.com/office/drawing/2014/main" id="{C2DCFD56-A950-4BE2-B1CA-1E2E4DFD87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95109" y="4008856"/>
                      <a:ext cx="410330" cy="30773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3" name="직선 화살표 연결선 92">
                  <a:extLst>
                    <a:ext uri="{FF2B5EF4-FFF2-40B4-BE49-F238E27FC236}">
                      <a16:creationId xmlns:a16="http://schemas.microsoft.com/office/drawing/2014/main" id="{F163093B-B30C-4754-9EDD-57F6163B9016}"/>
                    </a:ext>
                  </a:extLst>
                </p:cNvPr>
                <p:cNvCxnSpPr/>
                <p:nvPr/>
              </p:nvCxnSpPr>
              <p:spPr>
                <a:xfrm>
                  <a:off x="7240850" y="3526743"/>
                  <a:ext cx="0" cy="1169542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Google Shape;121;p5">
                  <a:extLst>
                    <a:ext uri="{FF2B5EF4-FFF2-40B4-BE49-F238E27FC236}">
                      <a16:creationId xmlns:a16="http://schemas.microsoft.com/office/drawing/2014/main" id="{7CA33D46-953E-4AA3-9654-632C46B20293}"/>
                    </a:ext>
                  </a:extLst>
                </p:cNvPr>
                <p:cNvSpPr txBox="1"/>
                <p:nvPr/>
              </p:nvSpPr>
              <p:spPr>
                <a:xfrm>
                  <a:off x="7278040" y="3614309"/>
                  <a:ext cx="1832106" cy="4000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The valid </a:t>
                  </a:r>
                  <a:r>
                    <a:rPr lang="en-US" sz="1000" b="1" dirty="0"/>
                    <a:t>change rate of the actuator control</a:t>
                  </a:r>
                  <a:endParaRPr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21;p5">
                  <a:extLst>
                    <a:ext uri="{FF2B5EF4-FFF2-40B4-BE49-F238E27FC236}">
                      <a16:creationId xmlns:a16="http://schemas.microsoft.com/office/drawing/2014/main" id="{C374C01C-1C2E-4CD8-A2E5-828EC027AFA9}"/>
                    </a:ext>
                  </a:extLst>
                </p:cNvPr>
                <p:cNvSpPr txBox="1"/>
                <p:nvPr/>
              </p:nvSpPr>
              <p:spPr>
                <a:xfrm>
                  <a:off x="6743056" y="2763375"/>
                  <a:ext cx="1052211" cy="2461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Out of range</a:t>
                  </a:r>
                  <a:endParaRPr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21;p5">
                  <a:extLst>
                    <a:ext uri="{FF2B5EF4-FFF2-40B4-BE49-F238E27FC236}">
                      <a16:creationId xmlns:a16="http://schemas.microsoft.com/office/drawing/2014/main" id="{C59F662D-3BDA-423B-BF48-2C2D0C3554CD}"/>
                    </a:ext>
                  </a:extLst>
                </p:cNvPr>
                <p:cNvSpPr txBox="1"/>
                <p:nvPr/>
              </p:nvSpPr>
              <p:spPr>
                <a:xfrm>
                  <a:off x="7359021" y="5338556"/>
                  <a:ext cx="1052211" cy="2461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 b="1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Out of range</a:t>
                  </a:r>
                  <a:endParaRPr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824F9DD2-E218-4C71-8D9E-FC872B3B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6601" y="5319367"/>
              <a:ext cx="1570974" cy="807929"/>
            </a:xfrm>
            <a:prstGeom prst="rect">
              <a:avLst/>
            </a:prstGeom>
          </p:spPr>
        </p:pic>
      </p:grpSp>
      <p:sp>
        <p:nvSpPr>
          <p:cNvPr id="52" name="Google Shape;67;g160291600a0_0_25">
            <a:extLst>
              <a:ext uri="{FF2B5EF4-FFF2-40B4-BE49-F238E27FC236}">
                <a16:creationId xmlns:a16="http://schemas.microsoft.com/office/drawing/2014/main" id="{111F5F77-F03F-45D1-B231-177DE48D34EC}"/>
              </a:ext>
            </a:extLst>
          </p:cNvPr>
          <p:cNvSpPr txBox="1"/>
          <p:nvPr/>
        </p:nvSpPr>
        <p:spPr>
          <a:xfrm>
            <a:off x="382220" y="251938"/>
            <a:ext cx="7838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: 3 issues of the previous research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3817412-51CD-D6E7-5782-5D6DF18E4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8808" y="4071533"/>
            <a:ext cx="3443927" cy="2759319"/>
          </a:xfrm>
          <a:prstGeom prst="rect">
            <a:avLst/>
          </a:prstGeom>
        </p:spPr>
      </p:pic>
      <p:sp>
        <p:nvSpPr>
          <p:cNvPr id="53" name="화살표: 오른쪽 52">
            <a:extLst>
              <a:ext uri="{FF2B5EF4-FFF2-40B4-BE49-F238E27FC236}">
                <a16:creationId xmlns:a16="http://schemas.microsoft.com/office/drawing/2014/main" id="{122D3BCF-FE9E-6A16-8F05-E2FF31F091FC}"/>
              </a:ext>
            </a:extLst>
          </p:cNvPr>
          <p:cNvSpPr/>
          <p:nvPr/>
        </p:nvSpPr>
        <p:spPr>
          <a:xfrm>
            <a:off x="7897663" y="5042927"/>
            <a:ext cx="452761" cy="2308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05E1D2D-BBE4-DCDE-DBA6-2B2D54AD1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322" y="3406884"/>
            <a:ext cx="3437802" cy="7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100908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Explainable AI (2)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Page</a:t>
            </a:r>
            <a:endParaRPr dirty="0"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;g160291600a0_0_25">
            <a:extLst>
              <a:ext uri="{FF2B5EF4-FFF2-40B4-BE49-F238E27FC236}">
                <a16:creationId xmlns:a16="http://schemas.microsoft.com/office/drawing/2014/main" id="{B2BC7B37-F029-493C-933C-207EFB1AD7A7}"/>
              </a:ext>
            </a:extLst>
          </p:cNvPr>
          <p:cNvSpPr txBox="1"/>
          <p:nvPr/>
        </p:nvSpPr>
        <p:spPr>
          <a:xfrm>
            <a:off x="394743" y="1186628"/>
            <a:ext cx="114338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explain model capabilities in ML / DL: specific case (computer vision)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86;g1612ce4b984_0_13">
            <a:extLst>
              <a:ext uri="{FF2B5EF4-FFF2-40B4-BE49-F238E27FC236}">
                <a16:creationId xmlns:a16="http://schemas.microsoft.com/office/drawing/2014/main" id="{C7191398-AF8B-4B97-A20B-F6AC3DA54B6E}"/>
              </a:ext>
            </a:extLst>
          </p:cNvPr>
          <p:cNvSpPr txBox="1"/>
          <p:nvPr/>
        </p:nvSpPr>
        <p:spPr>
          <a:xfrm>
            <a:off x="521101" y="1736556"/>
            <a:ext cx="110097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Method3. Gradient-Weight Class Activation Mapping (</a:t>
            </a:r>
            <a:r>
              <a:rPr lang="en-US" sz="1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GradCAM</a:t>
            </a: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3;g15ed2b44938_0_43">
            <a:extLst>
              <a:ext uri="{FF2B5EF4-FFF2-40B4-BE49-F238E27FC236}">
                <a16:creationId xmlns:a16="http://schemas.microsoft.com/office/drawing/2014/main" id="{64CC5520-684F-4025-B917-2F928131E1E3}"/>
              </a:ext>
            </a:extLst>
          </p:cNvPr>
          <p:cNvSpPr txBox="1"/>
          <p:nvPr/>
        </p:nvSpPr>
        <p:spPr>
          <a:xfrm>
            <a:off x="661113" y="2074400"/>
            <a:ext cx="11010300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GradCAM</a:t>
            </a: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useful technique for visualizing where a </a:t>
            </a:r>
            <a:r>
              <a:rPr lang="en-US" altLang="ko-KR" sz="17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convolutional neural network model is looking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the gradients related to the CNN layers, it visualizes the map highlighting the important regions in the image for computing the output.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00050" indent="-400050">
              <a:lnSpc>
                <a:spcPct val="15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local regions</a:t>
            </a:r>
            <a:r>
              <a:rPr lang="en-US" altLang="ko-K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containing the important features </a:t>
            </a:r>
            <a:r>
              <a:rPr lang="en-US" alt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the large gradient of weights</a:t>
            </a:r>
            <a:r>
              <a:rPr lang="en-US" altLang="ko-KR" sz="17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it indicates that networks have enough capabilities to localize the category in image and to capture fine-grained details.  </a:t>
            </a:r>
          </a:p>
        </p:txBody>
      </p:sp>
      <p:sp>
        <p:nvSpPr>
          <p:cNvPr id="16" name="Google Shape;121;p5">
            <a:extLst>
              <a:ext uri="{FF2B5EF4-FFF2-40B4-BE49-F238E27FC236}">
                <a16:creationId xmlns:a16="http://schemas.microsoft.com/office/drawing/2014/main" id="{FA5D641C-9674-40F6-938F-38A2F0FA9138}"/>
              </a:ext>
            </a:extLst>
          </p:cNvPr>
          <p:cNvSpPr txBox="1"/>
          <p:nvPr/>
        </p:nvSpPr>
        <p:spPr>
          <a:xfrm>
            <a:off x="8087307" y="4584108"/>
            <a:ext cx="310470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 err="1"/>
              <a:t>Ramprasaath</a:t>
            </a:r>
            <a:r>
              <a:rPr lang="en-US" sz="1000" b="1" dirty="0"/>
              <a:t> R. </a:t>
            </a:r>
            <a:r>
              <a:rPr lang="en-US" sz="1000" b="1" dirty="0" err="1"/>
              <a:t>Selvaraju</a:t>
            </a:r>
            <a:r>
              <a:rPr lang="en-US" sz="1000" b="1" dirty="0"/>
              <a:t> et al., IJCV 2019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4173A-40F6-4547-5B15-5FA8C070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054" y="4841261"/>
            <a:ext cx="4859215" cy="1925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6A072-C216-A68B-5010-4FA70EE68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0" y="4558623"/>
            <a:ext cx="4613281" cy="2162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7C1BBF-CDFF-E782-4C99-BE7D90D3764C}"/>
              </a:ext>
            </a:extLst>
          </p:cNvPr>
          <p:cNvSpPr txBox="1"/>
          <p:nvPr/>
        </p:nvSpPr>
        <p:spPr>
          <a:xfrm>
            <a:off x="-324567" y="6611779"/>
            <a:ext cx="5102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222222"/>
                </a:solidFill>
                <a:effectLst/>
                <a:latin typeface="-apple-system"/>
              </a:rPr>
              <a:t>Figure 1 from </a:t>
            </a:r>
            <a:r>
              <a:rPr lang="en-US" sz="1000" b="1" u="sng" dirty="0">
                <a:solidFill>
                  <a:srgbClr val="3568CD"/>
                </a:solidFill>
                <a:effectLst/>
                <a:latin typeface="-apple-system"/>
                <a:hlinkClick r:id="rId7"/>
              </a:rPr>
              <a:t>Learning Deep Features for Discriminative Localization</a:t>
            </a:r>
            <a:endParaRPr lang="en-KR" sz="1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BDA3E2-BB2C-F81A-53EE-1ABED907BA59}"/>
                  </a:ext>
                </a:extLst>
              </p:cNvPr>
              <p:cNvSpPr txBox="1"/>
              <p:nvPr/>
            </p:nvSpPr>
            <p:spPr>
              <a:xfrm>
                <a:off x="4582301" y="4635633"/>
                <a:ext cx="2488566" cy="61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KR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BDA3E2-BB2C-F81A-53EE-1ABED907B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301" y="4635633"/>
                <a:ext cx="2488566" cy="615168"/>
              </a:xfrm>
              <a:prstGeom prst="rect">
                <a:avLst/>
              </a:prstGeom>
              <a:blipFill>
                <a:blip r:embed="rId8"/>
                <a:stretch>
                  <a:fillRect t="-114000" b="-166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A7713D-65AB-1308-BF0D-ECD8884BA3AB}"/>
                  </a:ext>
                </a:extLst>
              </p:cNvPr>
              <p:cNvSpPr txBox="1"/>
              <p:nvPr/>
            </p:nvSpPr>
            <p:spPr>
              <a:xfrm>
                <a:off x="4570578" y="5656268"/>
                <a:ext cx="2488566" cy="639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K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A7713D-65AB-1308-BF0D-ECD8884B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578" y="5656268"/>
                <a:ext cx="2488566" cy="639534"/>
              </a:xfrm>
              <a:prstGeom prst="rect">
                <a:avLst/>
              </a:prstGeom>
              <a:blipFill>
                <a:blip r:embed="rId9"/>
                <a:stretch>
                  <a:fillRect t="-113725" b="-16078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0F593-BAF8-BE3D-D0DE-C282FDF87DEC}"/>
                  </a:ext>
                </a:extLst>
              </p:cNvPr>
              <p:cNvSpPr txBox="1"/>
              <p:nvPr/>
            </p:nvSpPr>
            <p:spPr>
              <a:xfrm>
                <a:off x="4541573" y="6174271"/>
                <a:ext cx="2680472" cy="61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𝑔𝑟𝑎𝑑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𝑅𝐸𝐿𝑈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KR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0F593-BAF8-BE3D-D0DE-C282FDF87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573" y="6174271"/>
                <a:ext cx="2680472" cy="615168"/>
              </a:xfrm>
              <a:prstGeom prst="rect">
                <a:avLst/>
              </a:prstGeom>
              <a:blipFill>
                <a:blip r:embed="rId10"/>
                <a:stretch>
                  <a:fillRect t="-118367" b="-17142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C8B87CFC-7D24-F128-188F-4513A064E34F}"/>
              </a:ext>
            </a:extLst>
          </p:cNvPr>
          <p:cNvSpPr/>
          <p:nvPr/>
        </p:nvSpPr>
        <p:spPr>
          <a:xfrm>
            <a:off x="5779692" y="5297693"/>
            <a:ext cx="163908" cy="33512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80543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160291600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0" y="251938"/>
            <a:ext cx="76140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for fusion research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4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F722C-B15B-4008-A268-65CFD8030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4" y="2018300"/>
            <a:ext cx="6109127" cy="3739235"/>
          </a:xfrm>
          <a:prstGeom prst="rect">
            <a:avLst/>
          </a:prstGeom>
        </p:spPr>
      </p:pic>
      <p:pic>
        <p:nvPicPr>
          <p:cNvPr id="3" name="그림 5">
            <a:extLst>
              <a:ext uri="{FF2B5EF4-FFF2-40B4-BE49-F238E27FC236}">
                <a16:creationId xmlns:a16="http://schemas.microsoft.com/office/drawing/2014/main" id="{FBEE551A-CD20-E47B-22A3-F39D55C71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793" y="2304246"/>
            <a:ext cx="5816588" cy="3235570"/>
          </a:xfrm>
          <a:prstGeom prst="rect">
            <a:avLst/>
          </a:prstGeom>
        </p:spPr>
      </p:pic>
      <p:sp>
        <p:nvSpPr>
          <p:cNvPr id="5" name="Google Shape;86;g1612ce4b984_0_13">
            <a:extLst>
              <a:ext uri="{FF2B5EF4-FFF2-40B4-BE49-F238E27FC236}">
                <a16:creationId xmlns:a16="http://schemas.microsoft.com/office/drawing/2014/main" id="{8281929E-0BD0-D549-84F2-4AEA0C6B159E}"/>
              </a:ext>
            </a:extLst>
          </p:cNvPr>
          <p:cNvSpPr txBox="1"/>
          <p:nvPr/>
        </p:nvSpPr>
        <p:spPr>
          <a:xfrm>
            <a:off x="382220" y="1950880"/>
            <a:ext cx="551483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Disruption prediction based on multimodal learning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6;g1612ce4b984_0_13">
            <a:extLst>
              <a:ext uri="{FF2B5EF4-FFF2-40B4-BE49-F238E27FC236}">
                <a16:creationId xmlns:a16="http://schemas.microsoft.com/office/drawing/2014/main" id="{F5813025-6ACB-BFEC-8B61-D28C83222427}"/>
              </a:ext>
            </a:extLst>
          </p:cNvPr>
          <p:cNvSpPr txBox="1"/>
          <p:nvPr/>
        </p:nvSpPr>
        <p:spPr>
          <a:xfrm>
            <a:off x="6035931" y="1959851"/>
            <a:ext cx="493398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Virtuak</a:t>
            </a:r>
            <a:r>
              <a:rPr lang="en-US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KSTAR tokamak control </a:t>
            </a: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MORL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1;g160291600a0_0_25">
            <a:extLst>
              <a:ext uri="{FF2B5EF4-FFF2-40B4-BE49-F238E27FC236}">
                <a16:creationId xmlns:a16="http://schemas.microsoft.com/office/drawing/2014/main" id="{A69B4D35-AA6B-3602-B5FE-B09043E5475B}"/>
              </a:ext>
            </a:extLst>
          </p:cNvPr>
          <p:cNvSpPr txBox="1"/>
          <p:nvPr/>
        </p:nvSpPr>
        <p:spPr>
          <a:xfrm>
            <a:off x="394743" y="1186628"/>
            <a:ext cx="114338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for ML application in KSTAR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024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60276"/>
            <a:ext cx="12193057" cy="229979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"/>
          <p:cNvSpPr/>
          <p:nvPr/>
        </p:nvSpPr>
        <p:spPr>
          <a:xfrm>
            <a:off x="0" y="2122398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 1. Disruption prediction and analysis through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multi-modal deep learning in KSTAR</a:t>
            </a:r>
          </a:p>
        </p:txBody>
      </p:sp>
    </p:spTree>
    <p:extLst>
      <p:ext uri="{BB962C8B-B14F-4D97-AF65-F5344CB8AC3E}">
        <p14:creationId xmlns:p14="http://schemas.microsoft.com/office/powerpoint/2010/main" val="395294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6071C-8FBA-2AB7-1271-999801F5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873" y="4136571"/>
            <a:ext cx="6109127" cy="2764973"/>
          </a:xfrm>
          <a:prstGeom prst="rect">
            <a:avLst/>
          </a:prstGeom>
        </p:spPr>
      </p:pic>
      <p:pic>
        <p:nvPicPr>
          <p:cNvPr id="66" name="Google Shape;66;g160291600a0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3"/>
            <a:ext cx="12191999" cy="8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g160291600a0_0_25"/>
          <p:cNvSpPr txBox="1"/>
          <p:nvPr/>
        </p:nvSpPr>
        <p:spPr>
          <a:xfrm>
            <a:off x="382221" y="251938"/>
            <a:ext cx="113587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 – disruption prediction</a:t>
            </a:r>
            <a:endParaRPr sz="32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160291600a0_0_25"/>
          <p:cNvSpPr txBox="1">
            <a:spLocks noGrp="1"/>
          </p:cNvSpPr>
          <p:nvPr>
            <p:ph type="ftr" idx="11"/>
          </p:nvPr>
        </p:nvSpPr>
        <p:spPr>
          <a:xfrm>
            <a:off x="5225219" y="6379155"/>
            <a:ext cx="574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</a:t>
            </a:r>
            <a:endParaRPr/>
          </a:p>
        </p:txBody>
      </p:sp>
      <p:sp>
        <p:nvSpPr>
          <p:cNvPr id="69" name="Google Shape;69;g160291600a0_0_25"/>
          <p:cNvSpPr txBox="1">
            <a:spLocks noGrp="1"/>
          </p:cNvSpPr>
          <p:nvPr>
            <p:ph type="sldNum" idx="12"/>
          </p:nvPr>
        </p:nvSpPr>
        <p:spPr>
          <a:xfrm>
            <a:off x="10831091" y="6379152"/>
            <a:ext cx="5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70" name="Google Shape;70;g160291600a0_0_25"/>
          <p:cNvPicPr preferRelativeResize="0"/>
          <p:nvPr/>
        </p:nvPicPr>
        <p:blipFill rotWithShape="1">
          <a:blip r:embed="rId5">
            <a:alphaModFix/>
          </a:blip>
          <a:srcRect l="19890" t="13617" r="18066" b="23042"/>
          <a:stretch/>
        </p:blipFill>
        <p:spPr>
          <a:xfrm>
            <a:off x="11335156" y="6282059"/>
            <a:ext cx="734113" cy="4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160291600a0_0_25"/>
          <p:cNvSpPr txBox="1"/>
          <p:nvPr/>
        </p:nvSpPr>
        <p:spPr>
          <a:xfrm>
            <a:off x="394744" y="1186628"/>
            <a:ext cx="374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Purpose of this research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2" name="Google Shape;72;g160291600a0_0_25"/>
          <p:cNvSpPr txBox="1"/>
          <p:nvPr/>
        </p:nvSpPr>
        <p:spPr>
          <a:xfrm>
            <a:off x="591200" y="1744631"/>
            <a:ext cx="1114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❏"/>
            </a:pPr>
            <a:r>
              <a:rPr lang="en-US" sz="1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Disruption prediction using on multi-modal data through deep learning</a:t>
            </a:r>
            <a:endParaRPr sz="18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9;g160291600a0_0_100">
            <a:extLst>
              <a:ext uri="{FF2B5EF4-FFF2-40B4-BE49-F238E27FC236}">
                <a16:creationId xmlns:a16="http://schemas.microsoft.com/office/drawing/2014/main" id="{6A9E9041-6575-22CF-3A24-CD44FC26521E}"/>
              </a:ext>
            </a:extLst>
          </p:cNvPr>
          <p:cNvSpPr txBox="1"/>
          <p:nvPr/>
        </p:nvSpPr>
        <p:spPr>
          <a:xfrm>
            <a:off x="689172" y="2059501"/>
            <a:ext cx="11149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Concept: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Neural Network based disruption predictor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Multi-modal data 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(IVIS video data + Diagnostic data)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Multi-modal learning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Use Multiple forms of input data (e.g. Video, Text, Audio) → improve model capabilities by combining information from multiple modalities [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Summaira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Jabeen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et al., 2023].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 issues related to this work</a:t>
            </a:r>
          </a:p>
        </p:txBody>
      </p:sp>
      <p:pic>
        <p:nvPicPr>
          <p:cNvPr id="8" name="그림 1">
            <a:extLst>
              <a:ext uri="{FF2B5EF4-FFF2-40B4-BE49-F238E27FC236}">
                <a16:creationId xmlns:a16="http://schemas.microsoft.com/office/drawing/2014/main" id="{F6D2E231-C14A-1DDE-E316-9510674B5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660"/>
          <a:stretch/>
        </p:blipFill>
        <p:spPr>
          <a:xfrm>
            <a:off x="562716" y="4700353"/>
            <a:ext cx="1678156" cy="1681200"/>
          </a:xfrm>
          <a:prstGeom prst="rect">
            <a:avLst/>
          </a:prstGeom>
        </p:spPr>
      </p:pic>
      <p:sp>
        <p:nvSpPr>
          <p:cNvPr id="9" name="더하기 기호 4">
            <a:extLst>
              <a:ext uri="{FF2B5EF4-FFF2-40B4-BE49-F238E27FC236}">
                <a16:creationId xmlns:a16="http://schemas.microsoft.com/office/drawing/2014/main" id="{765282BC-ADFD-97C2-DBBF-C5DAD1EE82D0}"/>
              </a:ext>
            </a:extLst>
          </p:cNvPr>
          <p:cNvSpPr/>
          <p:nvPr/>
        </p:nvSpPr>
        <p:spPr>
          <a:xfrm>
            <a:off x="2338708" y="5187681"/>
            <a:ext cx="614469" cy="63031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Google Shape;121;p5">
            <a:extLst>
              <a:ext uri="{FF2B5EF4-FFF2-40B4-BE49-F238E27FC236}">
                <a16:creationId xmlns:a16="http://schemas.microsoft.com/office/drawing/2014/main" id="{4E18DF9D-8B81-EB43-C11D-767B8CB77D06}"/>
              </a:ext>
            </a:extLst>
          </p:cNvPr>
          <p:cNvSpPr txBox="1"/>
          <p:nvPr/>
        </p:nvSpPr>
        <p:spPr>
          <a:xfrm>
            <a:off x="-80313" y="6453788"/>
            <a:ext cx="30626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</a:t>
            </a:r>
            <a:r>
              <a:rPr lang="ko-KR" alt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altLang="ko-KR" sz="1000" b="1" dirty="0"/>
              <a:t>(</a:t>
            </a:r>
            <a:r>
              <a:rPr lang="en-US" altLang="ko-KR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Disruption prediction model)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1;p5">
            <a:extLst>
              <a:ext uri="{FF2B5EF4-FFF2-40B4-BE49-F238E27FC236}">
                <a16:creationId xmlns:a16="http://schemas.microsoft.com/office/drawing/2014/main" id="{3E5EA3BE-A235-05B6-1765-7DFFA5649C66}"/>
              </a:ext>
            </a:extLst>
          </p:cNvPr>
          <p:cNvSpPr txBox="1"/>
          <p:nvPr/>
        </p:nvSpPr>
        <p:spPr>
          <a:xfrm>
            <a:off x="2227549" y="6436525"/>
            <a:ext cx="458469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Plasma state information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dirty="0"/>
              <a:t>(IVIS video data + Diagnostic data)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화살표: 오른쪽 5">
            <a:extLst>
              <a:ext uri="{FF2B5EF4-FFF2-40B4-BE49-F238E27FC236}">
                <a16:creationId xmlns:a16="http://schemas.microsoft.com/office/drawing/2014/main" id="{2A5133B0-FD09-5DEF-0D97-83194743AF0A}"/>
              </a:ext>
            </a:extLst>
          </p:cNvPr>
          <p:cNvSpPr/>
          <p:nvPr/>
        </p:nvSpPr>
        <p:spPr>
          <a:xfrm>
            <a:off x="5864966" y="5252055"/>
            <a:ext cx="614469" cy="365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9">
            <a:extLst>
              <a:ext uri="{FF2B5EF4-FFF2-40B4-BE49-F238E27FC236}">
                <a16:creationId xmlns:a16="http://schemas.microsoft.com/office/drawing/2014/main" id="{D4DE450E-4A17-ED91-17C2-A34D30F78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363" y="4885502"/>
            <a:ext cx="1357838" cy="1339077"/>
          </a:xfrm>
          <a:prstGeom prst="rect">
            <a:avLst/>
          </a:prstGeom>
        </p:spPr>
      </p:pic>
      <p:pic>
        <p:nvPicPr>
          <p:cNvPr id="14" name="그림 7">
            <a:extLst>
              <a:ext uri="{FF2B5EF4-FFF2-40B4-BE49-F238E27FC236}">
                <a16:creationId xmlns:a16="http://schemas.microsoft.com/office/drawing/2014/main" id="{ECECA7B8-4210-935F-DC7E-738A2C878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2201" y="4581018"/>
            <a:ext cx="1291533" cy="1826338"/>
          </a:xfrm>
          <a:prstGeom prst="rect">
            <a:avLst/>
          </a:prstGeom>
        </p:spPr>
      </p:pic>
      <p:sp>
        <p:nvSpPr>
          <p:cNvPr id="19" name="Google Shape;139;g160291600a0_0_100">
            <a:extLst>
              <a:ext uri="{FF2B5EF4-FFF2-40B4-BE49-F238E27FC236}">
                <a16:creationId xmlns:a16="http://schemas.microsoft.com/office/drawing/2014/main" id="{F6ADBBBB-EEF6-A53B-10F9-EAA7AE564F96}"/>
              </a:ext>
            </a:extLst>
          </p:cNvPr>
          <p:cNvSpPr txBox="1"/>
          <p:nvPr/>
        </p:nvSpPr>
        <p:spPr>
          <a:xfrm>
            <a:off x="973604" y="3453356"/>
            <a:ext cx="9877627" cy="113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Imbalanced data distribution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induced by data sampling method 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→ Focal Loss, LDAM Loss, Boosting method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induced by different data modalities 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→ Gradient Blending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Black-box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Hard to analyze the model capabilities 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US" sz="1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GradCAM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Attention Rollout, Permutation feature importance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11374</TotalTime>
  <Words>4909</Words>
  <Application>Microsoft Macintosh PowerPoint</Application>
  <PresentationFormat>Widescreen</PresentationFormat>
  <Paragraphs>634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-apple-system</vt:lpstr>
      <vt:lpstr>Gulim</vt:lpstr>
      <vt:lpstr>Malgun Gothic</vt:lpstr>
      <vt:lpstr>Noto Sans Symbols</vt:lpstr>
      <vt:lpstr>Arial</vt:lpstr>
      <vt:lpstr>Calibri</vt:lpstr>
      <vt:lpstr>Cambria Math</vt:lpstr>
      <vt:lpstr>Wingdings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future walker</dc:creator>
  <cp:lastModifiedBy>진수 김</cp:lastModifiedBy>
  <cp:revision>1233</cp:revision>
  <dcterms:created xsi:type="dcterms:W3CDTF">2011-01-13T13:39:43Z</dcterms:created>
  <dcterms:modified xsi:type="dcterms:W3CDTF">2023-08-07T16:18:26Z</dcterms:modified>
</cp:coreProperties>
</file>