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2" r:id="rId2"/>
    <p:sldMasterId id="2147483657" r:id="rId3"/>
  </p:sldMasterIdLst>
  <p:notesMasterIdLst>
    <p:notesMasterId r:id="rId26"/>
  </p:notesMasterIdLst>
  <p:handoutMasterIdLst>
    <p:handoutMasterId r:id="rId27"/>
  </p:handoutMasterIdLst>
  <p:sldIdLst>
    <p:sldId id="704" r:id="rId4"/>
    <p:sldId id="909" r:id="rId5"/>
    <p:sldId id="933" r:id="rId6"/>
    <p:sldId id="934" r:id="rId7"/>
    <p:sldId id="935" r:id="rId8"/>
    <p:sldId id="926" r:id="rId9"/>
    <p:sldId id="928" r:id="rId10"/>
    <p:sldId id="927" r:id="rId11"/>
    <p:sldId id="930" r:id="rId12"/>
    <p:sldId id="914" r:id="rId13"/>
    <p:sldId id="910" r:id="rId14"/>
    <p:sldId id="937" r:id="rId15"/>
    <p:sldId id="919" r:id="rId16"/>
    <p:sldId id="912" r:id="rId17"/>
    <p:sldId id="936" r:id="rId18"/>
    <p:sldId id="931" r:id="rId19"/>
    <p:sldId id="923" r:id="rId20"/>
    <p:sldId id="905" r:id="rId21"/>
    <p:sldId id="895" r:id="rId22"/>
    <p:sldId id="256" r:id="rId23"/>
    <p:sldId id="318" r:id="rId24"/>
    <p:sldId id="319" r:id="rId25"/>
  </p:sldIdLst>
  <p:sldSz cx="12192000" cy="6858000"/>
  <p:notesSz cx="9874250" cy="67976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00CAA4"/>
    <a:srgbClr val="0000FF"/>
    <a:srgbClr val="C604A1"/>
    <a:srgbClr val="FFA18B"/>
    <a:srgbClr val="C9590D"/>
    <a:srgbClr val="F4EE00"/>
    <a:srgbClr val="FFFF09"/>
    <a:srgbClr val="FF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6362" autoAdjust="0"/>
  </p:normalViewPr>
  <p:slideViewPr>
    <p:cSldViewPr>
      <p:cViewPr varScale="1">
        <p:scale>
          <a:sx n="85" d="100"/>
          <a:sy n="85" d="100"/>
        </p:scale>
        <p:origin x="87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136" cy="339514"/>
          </a:xfrm>
          <a:prstGeom prst="rect">
            <a:avLst/>
          </a:prstGeom>
        </p:spPr>
        <p:txBody>
          <a:bodyPr vert="horz" lIns="88218" tIns="44108" rIns="88218" bIns="441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92908" y="1"/>
            <a:ext cx="4279136" cy="339514"/>
          </a:xfrm>
          <a:prstGeom prst="rect">
            <a:avLst/>
          </a:prstGeom>
        </p:spPr>
        <p:txBody>
          <a:bodyPr vert="horz" lIns="88218" tIns="44108" rIns="88218" bIns="441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1A1B639-6B51-41AC-8629-933EFF1CBEED}" type="datetimeFigureOut">
              <a:rPr lang="ko-KR" altLang="en-US"/>
              <a:pPr>
                <a:defRPr/>
              </a:pPr>
              <a:t>2023-09-11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57106"/>
            <a:ext cx="4279136" cy="339514"/>
          </a:xfrm>
          <a:prstGeom prst="rect">
            <a:avLst/>
          </a:prstGeom>
        </p:spPr>
        <p:txBody>
          <a:bodyPr vert="horz" lIns="88218" tIns="44108" rIns="88218" bIns="441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92908" y="6457106"/>
            <a:ext cx="4279136" cy="339514"/>
          </a:xfrm>
          <a:prstGeom prst="rect">
            <a:avLst/>
          </a:prstGeom>
        </p:spPr>
        <p:txBody>
          <a:bodyPr vert="horz" lIns="88218" tIns="44108" rIns="88218" bIns="441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FB068E5-7D8A-44B7-960E-074476FB7BA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62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136" cy="340570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2908" y="1"/>
            <a:ext cx="4279136" cy="340570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73CAF9-532C-40E1-B0C6-8270D3C5D80A}" type="datetimeFigureOut">
              <a:rPr lang="ko-KR" altLang="en-US"/>
              <a:pPr>
                <a:defRPr/>
              </a:pPr>
              <a:t>2023-09-11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6985" y="3229608"/>
            <a:ext cx="7900283" cy="3058796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56051"/>
            <a:ext cx="4279136" cy="340569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2908" y="6456051"/>
            <a:ext cx="4279136" cy="340569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F2CF19D-786D-4EEE-84F0-2C03BB2F3B8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7798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2004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794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09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507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818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16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143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444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537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5389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487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461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639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67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3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854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89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947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CF19D-786D-4EEE-84F0-2C03BB2F3B89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746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0825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95600" y="3886200"/>
            <a:ext cx="7029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673600" y="5933346"/>
            <a:ext cx="2844800" cy="365125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66DAAC-409B-4E5F-8090-9A5C1715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96C1D4-FF46-44B1-BC0E-E583FEC71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C94C86-C279-4D49-8DD7-87642BDA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B0-CB00-485B-8DD6-6ECB7DB3B32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A42644-0349-4CB1-8E10-EEFECE05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52B547-5850-48BA-9D3D-985A64C8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213-E89D-4C17-8410-CDBEFABC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0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3DCAAA-8BEC-4350-9A72-2C8C6043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5432BB-662F-4840-8C49-3464E1233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865197-A1BD-441C-8EA3-18E4B8DEB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DABA7D-508E-463E-BA1B-EEA41F4C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B0-CB00-485B-8DD6-6ECB7DB3B32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A999CA-4072-4153-B406-5DCCCB7B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E43EFE-D9B1-43B2-B69D-155A3052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213-E89D-4C17-8410-CDBEFABC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35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6D8902-5261-4E4B-9E05-1825561D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8EE95C-7E72-4524-95BE-61D81D6A5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38A976-B4BC-4776-87C4-80A67B441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FF8DBDD-2147-40D4-8C6B-8A78146A5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008403B-7F38-4526-89EE-B6C230FB3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39659EC-FC36-4876-B515-244A05A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B0-CB00-485B-8DD6-6ECB7DB3B32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8CCAFFA-7A58-4036-8705-08F145C6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6B457E9-04A8-4D92-8AF0-A7334ECC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213-E89D-4C17-8410-CDBEFABC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23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58D0C4-A564-46A1-BE67-0E8779C6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FB6C79B-2CEF-4151-B60B-0516E9C9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B0-CB00-485B-8DD6-6ECB7DB3B32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3291F03-DD20-46A1-AC72-E3CC7AE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A47B8C1-D058-43C6-8BFF-E46CBD2F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213-E89D-4C17-8410-CDBEFABC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6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77B5A84-305A-4936-8F42-91AD9D2E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B0-CB00-485B-8DD6-6ECB7DB3B32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EC93EF5-4EA6-4939-8162-F891708C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02F70F-C1FD-4642-88B0-7EBC59C7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213-E89D-4C17-8410-CDBEFABC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83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989DDA-5292-4B60-9D08-8033B7F8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6B7A9B-8A9E-46F0-8016-232981C0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9101AC-FA7B-4FF6-88CB-2BCD87D5A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B8613E-3AA9-438A-9B92-BC7D7357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B0-CB00-485B-8DD6-6ECB7DB3B32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D55DF7-E211-4174-AC65-BB668A27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95445B-8F3F-4E1C-B34D-6B6F0CEE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213-E89D-4C17-8410-CDBEFABC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8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57A372-5C04-4885-AD1A-BC08696B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75DABAF-1A0C-4CF0-9875-82B157BC1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0B5F248-BFFD-488C-B460-00F092AC4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1B7965-AC31-4473-9641-7B6F0BDD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B0-CB00-485B-8DD6-6ECB7DB3B32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A1577E-3C53-4683-8917-76C34BC3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586DFA-FC75-4F26-B493-D68334CC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213-E89D-4C17-8410-CDBEFABC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3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FE7F31-C429-466F-9C14-457553BC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5D6232-D914-4F11-9894-8AA823620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9E9F6F-B9D2-4C1E-A03F-486C0741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B0-CB00-485B-8DD6-6ECB7DB3B32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32D051-CAEE-4EC4-88A9-064143BF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6E6B8E-FE85-401C-9447-6F1B4B7C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213-E89D-4C17-8410-CDBEFABC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5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74241F4-B1F8-46D4-8A39-B1ED44273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65F3AA2-FC39-4752-9740-FCEAB9FEB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1B246B-9C41-4981-803D-BACE77C6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B0-CB00-485B-8DD6-6ECB7DB3B32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5E77EC-04D5-4430-AC25-C49C7F17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CE1BA0-D2A2-4ADC-97E6-9B65771B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213-E89D-4C17-8410-CDBEFABC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3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48"/>
            <a:ext cx="6494512" cy="608683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052737"/>
            <a:ext cx="10972800" cy="507342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225213" y="6379159"/>
            <a:ext cx="5744619" cy="365125"/>
          </a:xfrm>
        </p:spPr>
        <p:txBody>
          <a:bodyPr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JG LEE | PLARE LAB MEETING | Page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831093" y="6379159"/>
            <a:ext cx="490443" cy="365125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5C5AA68-BED8-45D9-9F37-CCAE54737930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09600" y="2492896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559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9FACCAC-CD19-4AEB-A0DE-EBEB1815F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057719"/>
            <a:ext cx="12193057" cy="381033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0825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95600" y="3886200"/>
            <a:ext cx="7029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673600" y="5933348"/>
            <a:ext cx="2844800" cy="365125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D3A296-1E1A-46F0-BF29-FC24E8A6C5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" y="4875910"/>
            <a:ext cx="3136903" cy="193316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AAE1096-6973-41DB-85D5-CFDE1A7686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09" y="5309469"/>
            <a:ext cx="2628000" cy="110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5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1DE104E-2D1E-46D4-B8CF-2207DA7AD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2000" cy="88399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23392" y="270762"/>
            <a:ext cx="6494512" cy="608683"/>
          </a:xfrm>
        </p:spPr>
        <p:txBody>
          <a:bodyPr/>
          <a:lstStyle>
            <a:lvl1pPr algn="l">
              <a:defRPr sz="2800" b="1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6795" y="969637"/>
            <a:ext cx="10972800" cy="5073428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000" b="1">
                <a:latin typeface="+mj-lt"/>
              </a:defRPr>
            </a:lvl1pPr>
            <a:lvl2pPr marL="800065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800" b="1">
                <a:latin typeface="+mj-lt"/>
              </a:defRPr>
            </a:lvl2pPr>
            <a:lvl3pPr marL="1142914" indent="-228584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1600" b="1">
                <a:latin typeface="+mj-lt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400" b="1">
                <a:latin typeface="+mj-lt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400" b="1">
                <a:latin typeface="+mj-lt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273096" y="6336323"/>
            <a:ext cx="5744619" cy="365125"/>
          </a:xfrm>
        </p:spPr>
        <p:txBody>
          <a:bodyPr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MS CHA | 2021 ROF in KFE | Page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878976" y="6336323"/>
            <a:ext cx="490443" cy="365125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5C5AA68-BED8-45D9-9F37-CCAE54737930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7E938B5-A34D-49C1-B9FB-80A96BDAD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894" t="13616" r="18062" b="23043"/>
          <a:stretch/>
        </p:blipFill>
        <p:spPr>
          <a:xfrm>
            <a:off x="11335156" y="6282059"/>
            <a:ext cx="734113" cy="4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1964846E-4B87-48F3-BB8F-2B7DD972994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98491" y="247651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7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332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498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664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4400" dirty="0"/>
              <a:t>Thank you</a:t>
            </a:r>
            <a:endParaRPr kumimoji="0" lang="ko-KR" altLang="en-US" sz="4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A0A060B-206D-4086-B9B5-6CB52E678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0783" y="0"/>
            <a:ext cx="12211347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0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부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1DE104E-2D1E-46D4-B8CF-2207DA7AD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2000" cy="883997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070493"/>
            <a:ext cx="10972800" cy="5073428"/>
          </a:xfrm>
        </p:spPr>
        <p:txBody>
          <a:bodyPr/>
          <a:lstStyle>
            <a:lvl1pPr>
              <a:defRPr sz="2400" b="1">
                <a:latin typeface="+mj-lt"/>
              </a:defRPr>
            </a:lvl1pPr>
            <a:lvl2pPr marL="800065" indent="-342900">
              <a:buFont typeface="Wingdings" panose="05000000000000000000" pitchFamily="2" charset="2"/>
              <a:buChar char="ü"/>
              <a:defRPr sz="2400" b="1">
                <a:latin typeface="+mj-lt"/>
              </a:defRPr>
            </a:lvl2pPr>
            <a:lvl3pPr marL="1142914" indent="-228584">
              <a:buFont typeface="Wingdings" panose="05000000000000000000" pitchFamily="2" charset="2"/>
              <a:buChar char="Ø"/>
              <a:defRPr sz="20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878976" y="6336323"/>
            <a:ext cx="490443" cy="365125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5C5AA68-BED8-45D9-9F37-CCAE54737930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7E938B5-A34D-49C1-B9FB-80A96BDAD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894" t="13616" r="18062" b="23043"/>
          <a:stretch/>
        </p:blipFill>
        <p:spPr>
          <a:xfrm>
            <a:off x="11335156" y="6282059"/>
            <a:ext cx="734113" cy="462220"/>
          </a:xfrm>
          <a:prstGeom prst="rect">
            <a:avLst/>
          </a:prstGeom>
        </p:spPr>
      </p:pic>
      <p:sp>
        <p:nvSpPr>
          <p:cNvPr id="10" name="바닥글 개체 틀 4">
            <a:extLst>
              <a:ext uri="{FF2B5EF4-FFF2-40B4-BE49-F238E27FC236}">
                <a16:creationId xmlns:a16="http://schemas.microsoft.com/office/drawing/2014/main" id="{9FC1DADB-6D84-43A0-9688-62EE76F0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096" y="6336323"/>
            <a:ext cx="5744619" cy="365125"/>
          </a:xfrm>
        </p:spPr>
        <p:txBody>
          <a:bodyPr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Name | Presentation | Page</a:t>
            </a:r>
            <a:endParaRPr lang="ko-KR" altLang="en-US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BD21D510-3B1D-4B2C-9A37-9CC6CD36A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270762"/>
            <a:ext cx="6494512" cy="608683"/>
          </a:xfrm>
        </p:spPr>
        <p:txBody>
          <a:bodyPr/>
          <a:lstStyle>
            <a:lvl1pPr algn="l">
              <a:defRPr sz="2800" b="1">
                <a:latin typeface="+mj-ea"/>
                <a:ea typeface="+mj-ea"/>
              </a:defRPr>
            </a:lvl1pPr>
          </a:lstStyle>
          <a:p>
            <a:r>
              <a:rPr lang="ko-KR" altLang="en-US"/>
              <a:t>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633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07661E-03D2-428D-B307-9B9E12043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087BB5-FF8E-441E-801C-C7A221E7B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9C05BD-3215-4E15-88CB-2FBC574D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B0-CB00-485B-8DD6-6ECB7DB3B32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791AE3-1986-4B98-AA1A-FB36636B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CB6BB9-8364-48EB-A9EA-99D9E664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213-E89D-4C17-8410-CDBEFABC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26F361-D20A-4D2C-AF47-82C67B99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E23FA0-0C9E-4A98-A640-B9363E9D9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85ADDA-A095-4909-8B0E-A3D28F3B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B0-CB00-485B-8DD6-6ECB7DB3B32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79C95C-F259-4A14-A4C3-347B2AAE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2367C1-5795-4F3E-BA5A-A85E1D51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213-E89D-4C17-8410-CDBEFABC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1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JG LEE | PLARE LAB MEETING | Page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BFA81A-CB87-44B0-AFA9-47739EC5C47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167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332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498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664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874" indent="-342874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/>
              <a:t>MS CHA | PLARE LAB MEETING | Page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BFA81A-CB87-44B0-AFA9-47739EC5C47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79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167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332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498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664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874" indent="-342874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3AE73A9-36E6-4F98-934F-36527129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583C4C-B328-4941-8E9D-C4761A4BA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309FA9-B8DD-45F7-8202-B4084C2B0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D8B0-CB00-485B-8DD6-6ECB7DB3B32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63CA2B-8A82-4797-95E8-384E5C792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32FBAA-96FB-448C-AF3C-7E6D51C2A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2213-E89D-4C17-8410-CDBEFABC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1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0.png"/><Relationship Id="rId5" Type="http://schemas.openxmlformats.org/officeDocument/2006/relationships/image" Target="../media/image5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1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7670"/>
            <a:ext cx="12193057" cy="381033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769378" y="1268760"/>
            <a:ext cx="10645824" cy="121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latin typeface="+mj-ea"/>
              </a:rPr>
              <a:t>Observation of a New Self-generated Current</a:t>
            </a:r>
            <a:br>
              <a:rPr kumimoji="0" lang="en-US" altLang="ko-KR" sz="3200" b="1" dirty="0">
                <a:latin typeface="+mj-ea"/>
              </a:rPr>
            </a:br>
            <a:r>
              <a:rPr kumimoji="0" lang="en-US" altLang="ko-KR" sz="3200" b="1" dirty="0">
                <a:latin typeface="+mj-ea"/>
              </a:rPr>
              <a:t>in KSTAR</a:t>
            </a:r>
          </a:p>
        </p:txBody>
      </p:sp>
      <p:pic>
        <p:nvPicPr>
          <p:cNvPr id="16" name="Picture 2" descr="C:\Documents and Settings\future walker\바탕 화면\학교로고 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491" y="5906565"/>
            <a:ext cx="1728192" cy="72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F5FB1785-55F3-4DB3-BB64-F65A1F2E826E}"/>
              </a:ext>
            </a:extLst>
          </p:cNvPr>
          <p:cNvSpPr/>
          <p:nvPr/>
        </p:nvSpPr>
        <p:spPr>
          <a:xfrm>
            <a:off x="504432" y="3523852"/>
            <a:ext cx="11175717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i="1" u="sng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Yong-</a:t>
            </a:r>
            <a:r>
              <a:rPr lang="en-US" b="1" i="1" u="sng" kern="100" dirty="0" err="1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Su</a:t>
            </a:r>
            <a:r>
              <a:rPr lang="en-US" b="1" i="1" u="sng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 Na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altLang="ko-KR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†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J. Seo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1,2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Y. Lee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G.J. Choi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M.S. Park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b="1" i="1" kern="100" dirty="0">
                <a:solidFill>
                  <a:srgbClr val="0000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S.J. Park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b="1" i="1" kern="100" dirty="0">
                <a:solidFill>
                  <a:srgbClr val="0000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S. Yi</a:t>
            </a:r>
            <a:r>
              <a:rPr lang="en-US" b="1" i="1" kern="100" baseline="30000" dirty="0">
                <a:solidFill>
                  <a:srgbClr val="0000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3</a:t>
            </a:r>
            <a:r>
              <a:rPr lang="en-US" b="1" i="1" kern="100" dirty="0">
                <a:solidFill>
                  <a:srgbClr val="0000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W.X. Wang</a:t>
            </a:r>
            <a:r>
              <a:rPr lang="en-US" b="1" i="1" kern="100" baseline="30000" dirty="0">
                <a:solidFill>
                  <a:srgbClr val="0000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4</a:t>
            </a:r>
            <a:r>
              <a:rPr lang="en-US" b="1" i="1" kern="100" dirty="0">
                <a:solidFill>
                  <a:srgbClr val="0000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M.G. Yoo</a:t>
            </a:r>
            <a:r>
              <a:rPr lang="en-US" b="1" i="1" kern="100" baseline="30000" dirty="0">
                <a:solidFill>
                  <a:srgbClr val="0000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4,5</a:t>
            </a:r>
            <a:r>
              <a:rPr lang="en-US" b="1" i="1" kern="100" dirty="0">
                <a:solidFill>
                  <a:srgbClr val="00000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M.S. Cha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B.S. Kim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b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Y.H. Lee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3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B. Kim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C.Y. Lee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3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S.K. Kim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4,6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S.M. Yang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4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C.S. Byun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6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H.S. Kim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3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, J. Ko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3 </a:t>
            </a:r>
            <a:r>
              <a:rPr lang="en-US" b="1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 and T.S. Hahm</a:t>
            </a:r>
            <a:r>
              <a:rPr lang="en-US" b="1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endParaRPr lang="en-US" b="1" i="1" kern="100" dirty="0">
              <a:latin typeface="+mn-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kumimoji="0" lang="en-US" altLang="ko-KR" sz="1500" b="1" i="1" dirty="0">
              <a:latin typeface="+mj-ea"/>
              <a:ea typeface="+mj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D32A9-1008-42CD-98A0-6C20B06BBCDD}"/>
              </a:ext>
            </a:extLst>
          </p:cNvPr>
          <p:cNvSpPr txBox="1"/>
          <p:nvPr/>
        </p:nvSpPr>
        <p:spPr>
          <a:xfrm>
            <a:off x="4007902" y="5949280"/>
            <a:ext cx="416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†</a:t>
            </a:r>
            <a:r>
              <a:rPr lang="en-US" b="1" i="1" dirty="0">
                <a:latin typeface="+mn-lt"/>
                <a:ea typeface="Malgun Gothic" panose="020B0503020000020004" pitchFamily="34" charset="-127"/>
              </a:rPr>
              <a:t>ysna@snu.ac.kr</a:t>
            </a:r>
            <a:endParaRPr lang="ko-KR" altLang="en-US" b="1" i="1" dirty="0">
              <a:latin typeface="+mn-lt"/>
              <a:ea typeface="+mj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C314627-E9F1-4D15-83DE-2578A814F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496" y="5867253"/>
            <a:ext cx="1464370" cy="807605"/>
          </a:xfrm>
          <a:prstGeom prst="rect">
            <a:avLst/>
          </a:prstGeom>
        </p:spPr>
      </p:pic>
      <p:pic>
        <p:nvPicPr>
          <p:cNvPr id="1028" name="Picture 4" descr="한국핵융합에너지연구원">
            <a:extLst>
              <a:ext uri="{FF2B5EF4-FFF2-40B4-BE49-F238E27FC236}">
                <a16:creationId xmlns:a16="http://schemas.microsoft.com/office/drawing/2014/main" id="{A58A3AD7-391C-4F46-A826-9FDFE815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319" y="5945875"/>
            <a:ext cx="742359" cy="72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BBCBCF-0BC1-444A-919A-7155C0285B4B}"/>
              </a:ext>
            </a:extLst>
          </p:cNvPr>
          <p:cNvSpPr txBox="1"/>
          <p:nvPr/>
        </p:nvSpPr>
        <p:spPr>
          <a:xfrm>
            <a:off x="3863752" y="6300609"/>
            <a:ext cx="49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+mn-lt"/>
                <a:ea typeface="Malgun Gothic" panose="020B0503020000020004" pitchFamily="34" charset="-127"/>
              </a:rPr>
              <a:t> NSTX-U / Magnetic Fusion Science Meeting Monday</a:t>
            </a:r>
            <a:r>
              <a:rPr lang="en-GB" sz="1600" i="1" dirty="0">
                <a:latin typeface="+mn-lt"/>
                <a:ea typeface="Malgun Gothic" panose="020B0503020000020004" pitchFamily="34" charset="-127"/>
              </a:rPr>
              <a:t> </a:t>
            </a:r>
          </a:p>
          <a:p>
            <a:pPr algn="ctr"/>
            <a:r>
              <a:rPr lang="en-GB" sz="1600" i="1" dirty="0">
                <a:latin typeface="+mn-lt"/>
                <a:ea typeface="Malgun Gothic" panose="020B0503020000020004" pitchFamily="34" charset="-127"/>
              </a:rPr>
              <a:t>September 11, PPPL, USA</a:t>
            </a:r>
            <a:endParaRPr lang="ko-KR" altLang="en-US" sz="1600" b="1" i="1" dirty="0">
              <a:latin typeface="+mn-lt"/>
              <a:ea typeface="+mj-ea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E2E5CAC-665A-4883-B97B-FB738C386B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2" y="5660887"/>
            <a:ext cx="1980215" cy="122033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76BA425D-CF38-4BC9-B7F2-233067AA6630}"/>
              </a:ext>
            </a:extLst>
          </p:cNvPr>
          <p:cNvSpPr/>
          <p:nvPr/>
        </p:nvSpPr>
        <p:spPr>
          <a:xfrm>
            <a:off x="5447928" y="44624"/>
            <a:ext cx="696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  <a:latin typeface="+mj-lt"/>
              </a:rPr>
              <a:t>Yong-</a:t>
            </a:r>
            <a:r>
              <a:rPr lang="en-GB" i="1" dirty="0" err="1">
                <a:solidFill>
                  <a:srgbClr val="0070C0"/>
                </a:solidFill>
                <a:latin typeface="+mj-lt"/>
              </a:rPr>
              <a:t>Su</a:t>
            </a:r>
            <a:r>
              <a:rPr lang="en-GB" i="1" dirty="0">
                <a:solidFill>
                  <a:srgbClr val="0070C0"/>
                </a:solidFill>
                <a:latin typeface="+mj-lt"/>
              </a:rPr>
              <a:t> Na, </a:t>
            </a:r>
            <a:r>
              <a:rPr lang="en-GB" i="1" dirty="0" err="1">
                <a:solidFill>
                  <a:srgbClr val="0070C0"/>
                </a:solidFill>
                <a:latin typeface="+mj-lt"/>
              </a:rPr>
              <a:t>Jaemin</a:t>
            </a:r>
            <a:r>
              <a:rPr lang="en-GB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i="1" dirty="0" err="1">
                <a:solidFill>
                  <a:srgbClr val="0070C0"/>
                </a:solidFill>
                <a:latin typeface="+mj-lt"/>
              </a:rPr>
              <a:t>Seo</a:t>
            </a:r>
            <a:r>
              <a:rPr lang="en-GB" i="1" dirty="0">
                <a:solidFill>
                  <a:srgbClr val="0070C0"/>
                </a:solidFill>
                <a:latin typeface="+mj-lt"/>
              </a:rPr>
              <a:t>, et al, Nature Comm. </a:t>
            </a:r>
            <a:r>
              <a:rPr lang="en-GB" b="1" i="1" dirty="0">
                <a:solidFill>
                  <a:srgbClr val="0070C0"/>
                </a:solidFill>
                <a:latin typeface="+mj-lt"/>
              </a:rPr>
              <a:t>13</a:t>
            </a:r>
            <a:r>
              <a:rPr lang="en-GB" i="1" dirty="0">
                <a:solidFill>
                  <a:srgbClr val="0070C0"/>
                </a:solidFill>
                <a:latin typeface="+mj-lt"/>
              </a:rPr>
              <a:t> 6477 (2022)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F84DDE-8238-41D7-89F4-9925C1510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488" y="4437112"/>
            <a:ext cx="9215609" cy="156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500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sz="1500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Department of Nuclear Engineering, Seoul National University, Seoul, Republic of Korea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altLang="ko-KR" sz="1500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en-US" altLang="ko-KR" sz="1500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Physics Department, Choong Ang University, Seoul, Republic of Korea</a:t>
            </a:r>
            <a:endParaRPr lang="en-US" sz="1500" kern="100" dirty="0">
              <a:latin typeface="+mn-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500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3</a:t>
            </a:r>
            <a:r>
              <a:rPr lang="en-US" sz="1500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Korea Institute of Fusion Energy, Daejeon, Republic of Korea</a:t>
            </a:r>
            <a:endParaRPr lang="en-US" sz="1500" kern="100" dirty="0">
              <a:latin typeface="+mn-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500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4</a:t>
            </a:r>
            <a:r>
              <a:rPr lang="en-US" sz="1500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Princeton Plasma Physics Laboratory, Princeton, New Jersey, USA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500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5</a:t>
            </a:r>
            <a:r>
              <a:rPr lang="en-US" sz="1500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General Atomics, San Diego, California, USA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altLang="ko-KR" sz="1500" i="1" kern="100" baseline="300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6</a:t>
            </a:r>
            <a:r>
              <a:rPr lang="en-US" sz="1500" i="1" kern="100" dirty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Princeton University, Princeton, New Jersey, USA</a:t>
            </a:r>
            <a:endParaRPr lang="en-US" sz="1500" kern="100" dirty="0">
              <a:latin typeface="+mn-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030" name="Picture 6" descr="Shield of Princeton University">
            <a:extLst>
              <a:ext uri="{FF2B5EF4-FFF2-40B4-BE49-F238E27FC236}">
                <a16:creationId xmlns:a16="http://schemas.microsoft.com/office/drawing/2014/main" id="{B91A8B5E-3895-4894-A04F-AD2BAED64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6" y="4845844"/>
            <a:ext cx="716221" cy="9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7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The reproducibility of occurrence of the new current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C5C9DDB-CC6C-4316-9D2D-D29C906D9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9" y="1703040"/>
            <a:ext cx="5107671" cy="4102224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AD62A26-311E-4480-B6B8-B9E7F164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388" y="1701733"/>
            <a:ext cx="6120680" cy="29578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This phenomenon is also observed in other discharges, 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</a:t>
            </a:r>
            <a:r>
              <a:rPr lang="en-US" altLang="ko-KR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#29955</a:t>
            </a: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en-US" altLang="ko-KR" b="1" dirty="0">
                <a:solidFill>
                  <a:srgbClr val="FFC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#31670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: EC with </a:t>
            </a: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gas puffing (PVD*) 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                               instead of SMBI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</a:t>
            </a:r>
            <a:r>
              <a:rPr lang="en-US" altLang="ko-KR" b="1" dirty="0">
                <a:solidFill>
                  <a:srgbClr val="008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#31858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Ohmic (no EC)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with </a:t>
            </a: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gas puffing (PVD)</a:t>
            </a:r>
          </a:p>
          <a:p>
            <a:pPr marL="285750" indent="-285750" eaLnBrk="0" latin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It is apparent that the relation between T</a:t>
            </a:r>
            <a:r>
              <a:rPr lang="en-US" altLang="ko-KR" baseline="-25000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e</a:t>
            </a:r>
            <a:r>
              <a:rPr lang="en-US" altLang="ko-KR" baseline="30000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-1.5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(∝η) and V</a:t>
            </a:r>
            <a:r>
              <a:rPr lang="en-US" altLang="ko-KR" baseline="-25000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L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/I</a:t>
            </a:r>
            <a:r>
              <a:rPr lang="en-US" altLang="ko-KR" baseline="-25000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p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in #26381, #29955, #31670, and #31858 diverges from the ohmic relation after the fueling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E9AF97D2-FD45-4088-A067-A3120F4ABB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76" y="1118880"/>
                <a:ext cx="6048672" cy="41101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/>
                <a:r>
                  <a:rPr kumimoji="1" lang="en-US" altLang="ko-KR" sz="19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The trajectory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>
                        <m: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</m:oMath>
                </a14:m>
                <a:r>
                  <a:rPr kumimoji="1" lang="en-US" altLang="ko-KR" sz="19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(</a:t>
                </a:r>
                <a:r>
                  <a:rPr kumimoji="1" lang="el-GR" altLang="ko-KR" sz="1900" b="1" i="1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η</a:t>
                </a:r>
                <a:r>
                  <a:rPr kumimoji="1" lang="en-US" altLang="ko-KR" sz="19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) versus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kumimoji="1" lang="en-US" altLang="ko-KR" sz="19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kumimoji="1" lang="en-US" altLang="ko-KR" sz="19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altLang="ko-KR" sz="1900" b="1" dirty="0">
                  <a:solidFill>
                    <a:prstClr val="black"/>
                  </a:solidFill>
                  <a:latin typeface="+mj-lt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E9AF97D2-FD45-4088-A067-A3120F4AB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376" y="1118880"/>
                <a:ext cx="6048672" cy="411010"/>
              </a:xfrm>
              <a:prstGeom prst="rect">
                <a:avLst/>
              </a:prstGeom>
              <a:blipFill>
                <a:blip r:embed="rId6"/>
                <a:stretch>
                  <a:fillRect l="-1008" t="-5970" b="-20896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>
            <a:extLst>
              <a:ext uri="{FF2B5EF4-FFF2-40B4-BE49-F238E27FC236}">
                <a16:creationId xmlns:a16="http://schemas.microsoft.com/office/drawing/2014/main" id="{6BE00E19-F823-436B-BF35-96A66FD20890}"/>
              </a:ext>
            </a:extLst>
          </p:cNvPr>
          <p:cNvSpPr/>
          <p:nvPr/>
        </p:nvSpPr>
        <p:spPr>
          <a:xfrm>
            <a:off x="5589964" y="4863808"/>
            <a:ext cx="626667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→ Robust appearance of a new current after the </a:t>
            </a:r>
            <a:r>
              <a:rPr lang="en-US" altLang="ko-KR" sz="2000" b="1" dirty="0" err="1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fuelling</a:t>
            </a:r>
            <a:endParaRPr lang="en-GB" altLang="ko-KR" sz="2000" b="1" dirty="0">
              <a:solidFill>
                <a:srgbClr val="FF0000"/>
              </a:solidFill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CDC480F-7184-41E2-9F7C-B165BBB5BB54}"/>
              </a:ext>
            </a:extLst>
          </p:cNvPr>
          <p:cNvGrpSpPr/>
          <p:nvPr/>
        </p:nvGrpSpPr>
        <p:grpSpPr>
          <a:xfrm>
            <a:off x="6012371" y="2214389"/>
            <a:ext cx="760276" cy="1180703"/>
            <a:chOff x="6012371" y="2214389"/>
            <a:chExt cx="760276" cy="118070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19681C0-6175-44F8-A3C7-05593C981004}"/>
                </a:ext>
              </a:extLst>
            </p:cNvPr>
            <p:cNvSpPr/>
            <p:nvPr/>
          </p:nvSpPr>
          <p:spPr>
            <a:xfrm>
              <a:off x="6012371" y="2214389"/>
              <a:ext cx="756084" cy="35501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13BD3E1-CE3D-42FE-BAD1-4B21FBE42335}"/>
                </a:ext>
              </a:extLst>
            </p:cNvPr>
            <p:cNvSpPr/>
            <p:nvPr/>
          </p:nvSpPr>
          <p:spPr>
            <a:xfrm>
              <a:off x="6016563" y="3040073"/>
              <a:ext cx="756084" cy="35501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슬라이드 번호 개체 틀 21">
            <a:extLst>
              <a:ext uri="{FF2B5EF4-FFF2-40B4-BE49-F238E27FC236}">
                <a16:creationId xmlns:a16="http://schemas.microsoft.com/office/drawing/2014/main" id="{41D14C5A-5D31-4C9B-AC9C-A40FAA69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10</a:t>
            </a:fld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E955D2F-A90D-424A-B428-EDC4E56278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59F29B27-EAD2-4696-861C-32C64F9AE3C8}"/>
              </a:ext>
            </a:extLst>
          </p:cNvPr>
          <p:cNvSpPr/>
          <p:nvPr/>
        </p:nvSpPr>
        <p:spPr>
          <a:xfrm>
            <a:off x="8007011" y="6369836"/>
            <a:ext cx="270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latin typeface="+mj-lt"/>
              </a:rPr>
              <a:t>*Piezoelectric valve at D-port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C30C594-AA45-4836-B31B-2A339FF6BC92}"/>
              </a:ext>
            </a:extLst>
          </p:cNvPr>
          <p:cNvSpPr/>
          <p:nvPr/>
        </p:nvSpPr>
        <p:spPr>
          <a:xfrm>
            <a:off x="3402920" y="4194193"/>
            <a:ext cx="1054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>
                <a:latin typeface="+mj-lt"/>
              </a:rPr>
              <a:t>reference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E419FD3-195B-41EB-9DD1-6D8A3FF7AFA5}"/>
              </a:ext>
            </a:extLst>
          </p:cNvPr>
          <p:cNvSpPr/>
          <p:nvPr/>
        </p:nvSpPr>
        <p:spPr>
          <a:xfrm>
            <a:off x="3402920" y="4391418"/>
            <a:ext cx="1054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+mj-lt"/>
              </a:rPr>
              <a:t>EC+PVD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AD75079-936A-410B-8012-897D4CED8FD3}"/>
              </a:ext>
            </a:extLst>
          </p:cNvPr>
          <p:cNvSpPr/>
          <p:nvPr/>
        </p:nvSpPr>
        <p:spPr>
          <a:xfrm>
            <a:off x="3402920" y="4728412"/>
            <a:ext cx="1054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>
                <a:solidFill>
                  <a:schemeClr val="accent6"/>
                </a:solidFill>
                <a:latin typeface="+mj-lt"/>
              </a:rPr>
              <a:t>EC+PVD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E2F09BE-7CB7-4D9E-9B0A-6B7DD612076C}"/>
              </a:ext>
            </a:extLst>
          </p:cNvPr>
          <p:cNvSpPr/>
          <p:nvPr/>
        </p:nvSpPr>
        <p:spPr>
          <a:xfrm>
            <a:off x="3402920" y="4905020"/>
            <a:ext cx="1054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>
                <a:solidFill>
                  <a:srgbClr val="008000"/>
                </a:solidFill>
                <a:latin typeface="+mj-lt"/>
              </a:rPr>
              <a:t>OH+PVD</a:t>
            </a:r>
          </a:p>
        </p:txBody>
      </p:sp>
    </p:spTree>
    <p:extLst>
      <p:ext uri="{BB962C8B-B14F-4D97-AF65-F5344CB8AC3E}">
        <p14:creationId xmlns:p14="http://schemas.microsoft.com/office/powerpoint/2010/main" val="21010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The overviews of PVD discharges, #29955 and #31858</a:t>
            </a:r>
          </a:p>
          <a:p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AD62A26-311E-4480-B6B8-B9E7F164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740" y="1564992"/>
            <a:ext cx="4430940" cy="36642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In both shots, PVD instead of SMBI increases the plasma density from </a:t>
            </a:r>
            <a:b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 = 3 s to 5 s. 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The induced loop voltage remains almost constant even though the electron temperature and the plasma resistivity significantly change. 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The internal inductance is also lowered in the same manner as #26381 and maintained after the fueling turned off.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9600D9C-F13A-41D6-8E95-6A1108E3E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" y="1267464"/>
            <a:ext cx="3847621" cy="435814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9E96D02-7287-4C8E-A093-23D8609B7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756" y="1196752"/>
            <a:ext cx="3895107" cy="4428858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C516FAEB-1096-4F48-8669-6CA9FA0E2E51}"/>
              </a:ext>
            </a:extLst>
          </p:cNvPr>
          <p:cNvSpPr/>
          <p:nvPr/>
        </p:nvSpPr>
        <p:spPr>
          <a:xfrm>
            <a:off x="1199456" y="5798096"/>
            <a:ext cx="110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→ </a:t>
            </a:r>
            <a:r>
              <a:rPr lang="en-GB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The observation of the anomalous current drive is not a special effect caused by SMBI </a:t>
            </a:r>
            <a:br>
              <a:rPr lang="en-GB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GB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  and seems to be related to the level of the density or the collisionality.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D3F1716-A1BB-40A7-AB5D-A9677171B3EE}"/>
              </a:ext>
            </a:extLst>
          </p:cNvPr>
          <p:cNvSpPr/>
          <p:nvPr/>
        </p:nvSpPr>
        <p:spPr>
          <a:xfrm>
            <a:off x="4079776" y="1196752"/>
            <a:ext cx="360040" cy="25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68EA7C5-9852-4044-9B8E-AF8C66F5727D}"/>
              </a:ext>
            </a:extLst>
          </p:cNvPr>
          <p:cNvSpPr/>
          <p:nvPr/>
        </p:nvSpPr>
        <p:spPr>
          <a:xfrm>
            <a:off x="412314" y="1249890"/>
            <a:ext cx="360040" cy="25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슬라이드 번호 개체 틀 21">
            <a:extLst>
              <a:ext uri="{FF2B5EF4-FFF2-40B4-BE49-F238E27FC236}">
                <a16:creationId xmlns:a16="http://schemas.microsoft.com/office/drawing/2014/main" id="{0F97BB2D-7885-4C70-8816-310FCCDD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11</a:t>
            </a:fld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54BB38C-FD4E-4A73-BEF7-756A74CB70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BD381BE-4C9E-4C0A-AB95-33DEEDA4E376}"/>
              </a:ext>
            </a:extLst>
          </p:cNvPr>
          <p:cNvSpPr/>
          <p:nvPr/>
        </p:nvSpPr>
        <p:spPr>
          <a:xfrm>
            <a:off x="1757590" y="1700808"/>
            <a:ext cx="907200" cy="352839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590E871-360C-4018-8418-3C318FBC01CA}"/>
              </a:ext>
            </a:extLst>
          </p:cNvPr>
          <p:cNvSpPr/>
          <p:nvPr/>
        </p:nvSpPr>
        <p:spPr>
          <a:xfrm>
            <a:off x="5648099" y="1713094"/>
            <a:ext cx="954000" cy="3564000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0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The overviews of PVD discharges, #29955 and #31858</a:t>
            </a:r>
          </a:p>
          <a:p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AD62A26-311E-4480-B6B8-B9E7F164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740" y="1564992"/>
            <a:ext cx="4430940" cy="36642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In both shots, PVD instead of SMBI increases the plasma density from </a:t>
            </a:r>
            <a:b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 = 3 s to 5 s. 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The induced loop voltage remains almost constant even though the electron temperature and the plasma resistivity significantly change. 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The internal inductance is also lowered in the same manner as #26381 and maintained after the fueling turned off.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9600D9C-F13A-41D6-8E95-6A1108E3E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" y="1267464"/>
            <a:ext cx="3847621" cy="435814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9E96D02-7287-4C8E-A093-23D8609B7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756" y="1196752"/>
            <a:ext cx="3895107" cy="4428858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C516FAEB-1096-4F48-8669-6CA9FA0E2E51}"/>
              </a:ext>
            </a:extLst>
          </p:cNvPr>
          <p:cNvSpPr/>
          <p:nvPr/>
        </p:nvSpPr>
        <p:spPr>
          <a:xfrm>
            <a:off x="1199456" y="5798096"/>
            <a:ext cx="110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→ </a:t>
            </a:r>
            <a:r>
              <a:rPr lang="en-GB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The observation of the anomalous current drive is not a special effect caused by SMBI </a:t>
            </a:r>
            <a:br>
              <a:rPr lang="en-GB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GB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  and seems to be related to the level of the density or the collisionality.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D3F1716-A1BB-40A7-AB5D-A9677171B3EE}"/>
              </a:ext>
            </a:extLst>
          </p:cNvPr>
          <p:cNvSpPr/>
          <p:nvPr/>
        </p:nvSpPr>
        <p:spPr>
          <a:xfrm>
            <a:off x="4079776" y="1196752"/>
            <a:ext cx="360040" cy="25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68EA7C5-9852-4044-9B8E-AF8C66F5727D}"/>
              </a:ext>
            </a:extLst>
          </p:cNvPr>
          <p:cNvSpPr/>
          <p:nvPr/>
        </p:nvSpPr>
        <p:spPr>
          <a:xfrm>
            <a:off x="412314" y="1249890"/>
            <a:ext cx="360040" cy="25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슬라이드 번호 개체 틀 21">
            <a:extLst>
              <a:ext uri="{FF2B5EF4-FFF2-40B4-BE49-F238E27FC236}">
                <a16:creationId xmlns:a16="http://schemas.microsoft.com/office/drawing/2014/main" id="{0F97BB2D-7885-4C70-8816-310FCCDD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12</a:t>
            </a:fld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54BB38C-FD4E-4A73-BEF7-756A74CB70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BD381BE-4C9E-4C0A-AB95-33DEEDA4E376}"/>
              </a:ext>
            </a:extLst>
          </p:cNvPr>
          <p:cNvSpPr/>
          <p:nvPr/>
        </p:nvSpPr>
        <p:spPr>
          <a:xfrm>
            <a:off x="1757590" y="1700808"/>
            <a:ext cx="907200" cy="352839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590E871-360C-4018-8418-3C318FBC01CA}"/>
              </a:ext>
            </a:extLst>
          </p:cNvPr>
          <p:cNvSpPr/>
          <p:nvPr/>
        </p:nvSpPr>
        <p:spPr>
          <a:xfrm>
            <a:off x="5648099" y="1713094"/>
            <a:ext cx="954000" cy="3564000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270F2103-DC38-408F-BE9D-68458524ABC7}"/>
              </a:ext>
            </a:extLst>
          </p:cNvPr>
          <p:cNvSpPr txBox="1">
            <a:spLocks noChangeArrowheads="1"/>
          </p:cNvSpPr>
          <p:nvPr/>
        </p:nvSpPr>
        <p:spPr bwMode="auto">
          <a:xfrm rot="20004217">
            <a:off x="1564347" y="2809999"/>
            <a:ext cx="8585305" cy="147732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spcBef>
                <a:spcPct val="25000"/>
              </a:spcBef>
              <a:defRPr/>
            </a:pPr>
            <a:endParaRPr lang="en-GB" altLang="ko-KR" sz="2500" b="1" dirty="0">
              <a:solidFill>
                <a:srgbClr val="C00000"/>
              </a:solidFill>
              <a:latin typeface="+mn-lt"/>
            </a:endParaRPr>
          </a:p>
          <a:p>
            <a:pPr lvl="0" algn="ctr">
              <a:spcBef>
                <a:spcPct val="25000"/>
              </a:spcBef>
              <a:defRPr/>
            </a:pPr>
            <a:r>
              <a:rPr kumimoji="0" lang="en-GB" altLang="ko-KR" sz="3000" i="1" dirty="0">
                <a:solidFill>
                  <a:srgbClr val="C00000"/>
                </a:solidFill>
                <a:latin typeface="+mn-lt"/>
                <a:ea typeface="맑은 고딕" panose="020B0503020000020004" pitchFamily="50" charset="-127"/>
                <a:cs typeface="Arial" charset="0"/>
              </a:rPr>
              <a:t>  Where does this current come from?</a:t>
            </a:r>
            <a:endParaRPr lang="en-GB" altLang="ko-KR" sz="3000" b="1" dirty="0">
              <a:solidFill>
                <a:srgbClr val="C00000"/>
              </a:solidFill>
              <a:latin typeface="+mn-lt"/>
            </a:endParaRPr>
          </a:p>
          <a:p>
            <a:pPr algn="ctr">
              <a:spcBef>
                <a:spcPct val="25000"/>
              </a:spcBef>
              <a:defRPr/>
            </a:pPr>
            <a:endParaRPr lang="en-GB" altLang="ko-KR" sz="2200" b="1" dirty="0">
              <a:solidFill>
                <a:srgbClr val="C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247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Turbulence driven current?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9AF97D2-FD45-4088-A067-A3120F4AB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052736"/>
            <a:ext cx="5760640" cy="3847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Kinetic profiles and current density profiles in #26381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6BB3713-C0D6-444C-8B68-0D1419C6E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26" y="5589240"/>
            <a:ext cx="11375698" cy="11435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Since the anomalous current density is mainly at the off-axis region where the electron temperature gradient is high, there is a possibility that the micro-instabilities such as TEM or ETG mode could drive this additional electric current in this region.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66B774E-084A-4166-A239-4665D7AA8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59" y="1556975"/>
            <a:ext cx="2808777" cy="392661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5AFDF93-16EF-41ED-8F6C-8304D0976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348" y="1589002"/>
            <a:ext cx="2774732" cy="38982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8B52A91-7D6B-4D89-BAEF-3095A92B2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054" y="79213"/>
            <a:ext cx="4579116" cy="1549587"/>
          </a:xfrm>
          <a:prstGeom prst="rect">
            <a:avLst/>
          </a:prstGeom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A3FB71E4-763E-4BA1-8F7D-3ED146C08050}"/>
              </a:ext>
            </a:extLst>
          </p:cNvPr>
          <p:cNvCxnSpPr/>
          <p:nvPr/>
        </p:nvCxnSpPr>
        <p:spPr>
          <a:xfrm>
            <a:off x="9624392" y="61718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5E9EE41-24E0-4732-BB3C-917691FE827A}"/>
              </a:ext>
            </a:extLst>
          </p:cNvPr>
          <p:cNvCxnSpPr/>
          <p:nvPr/>
        </p:nvCxnSpPr>
        <p:spPr>
          <a:xfrm>
            <a:off x="10685462" y="63674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0A6CA3DF-5DC5-4426-8BA5-DEAA30ADC59F}"/>
              </a:ext>
            </a:extLst>
          </p:cNvPr>
          <p:cNvCxnSpPr/>
          <p:nvPr/>
        </p:nvCxnSpPr>
        <p:spPr>
          <a:xfrm>
            <a:off x="11741199" y="86313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F18A41CF-1354-4987-B80E-8C322901C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700" y="1556792"/>
            <a:ext cx="2757708" cy="3920939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229BE56-D2F8-4655-AFB5-03D32F134619}"/>
              </a:ext>
            </a:extLst>
          </p:cNvPr>
          <p:cNvSpPr/>
          <p:nvPr/>
        </p:nvSpPr>
        <p:spPr>
          <a:xfrm>
            <a:off x="3907185" y="1437457"/>
            <a:ext cx="3014109" cy="4151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61049AA-491E-4CD7-A03C-B55DB194D97E}"/>
              </a:ext>
            </a:extLst>
          </p:cNvPr>
          <p:cNvCxnSpPr/>
          <p:nvPr/>
        </p:nvCxnSpPr>
        <p:spPr>
          <a:xfrm>
            <a:off x="5231904" y="1437457"/>
            <a:ext cx="0" cy="4151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슬라이드 번호 개체 틀 21">
            <a:extLst>
              <a:ext uri="{FF2B5EF4-FFF2-40B4-BE49-F238E27FC236}">
                <a16:creationId xmlns:a16="http://schemas.microsoft.com/office/drawing/2014/main" id="{64B93AD2-6B02-47E9-BFE5-75BF799D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13</a:t>
            </a:fld>
            <a:endParaRPr lang="ko-KR" altLang="en-US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D7443D2-3A13-43E1-BC90-345CB390EA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3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Evidence that turbulence does not drive the anomalous current (I)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AD62A26-311E-4480-B6B8-B9E7F164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049" y="3191611"/>
            <a:ext cx="6467218" cy="22238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It shows that the electron turbulence is sub-dominant during the whole discharge, and instead, ITG modes are most unstable. 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This happens despite </a:t>
            </a:r>
            <a:r>
              <a:rPr lang="en-US" altLang="ko-KR" dirty="0" err="1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</a:t>
            </a:r>
            <a:r>
              <a:rPr lang="en-US" altLang="ko-KR" baseline="-25000" dirty="0" err="1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e</a:t>
            </a: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-profile peaking, probably due to the favorable role of high </a:t>
            </a:r>
            <a:r>
              <a:rPr lang="en-US" altLang="ko-KR" dirty="0" err="1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</a:t>
            </a:r>
            <a:r>
              <a:rPr lang="en-US" altLang="ko-KR" baseline="-25000" dirty="0" err="1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e</a:t>
            </a: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dirty="0" err="1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</a:t>
            </a:r>
            <a:r>
              <a:rPr lang="en-US" altLang="ko-KR" baseline="-25000" dirty="0" err="1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 for the ITG excitation. 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Those ITG modes become </a:t>
            </a:r>
            <a:r>
              <a:rPr lang="en-US" altLang="ko-KR" dirty="0">
                <a:solidFill>
                  <a:srgbClr val="0070C0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slightly mitigated after SMBI is applied.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2FCB4A1-7967-4F28-B29E-686869912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616837"/>
            <a:ext cx="5040560" cy="4898498"/>
          </a:xfrm>
          <a:prstGeom prst="rect">
            <a:avLst/>
          </a:prstGeom>
          <a:noFill/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45F80D0-BD02-7339-979A-E4BD99609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052736"/>
            <a:ext cx="6264696" cy="3847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Linear gyro-kinetic analysis by GKW at </a:t>
            </a:r>
            <a:r>
              <a:rPr lang="ko-KR" altLang="en-US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𝝆</a:t>
            </a:r>
            <a:r>
              <a:rPr lang="ko-KR" altLang="en-US" sz="1900" b="1" baseline="-25000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𝑵</a:t>
            </a:r>
            <a:r>
              <a:rPr lang="en-US" altLang="ko-KR" sz="1900" b="1" dirty="0">
                <a:solidFill>
                  <a:prstClr val="black"/>
                </a:solidFill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= </a:t>
            </a:r>
            <a:r>
              <a:rPr lang="ko-KR" altLang="en-US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𝟎</a:t>
            </a:r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r>
              <a:rPr lang="ko-KR" altLang="en-US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𝟒 </a:t>
            </a:r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in #26381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DDA3D1E-EC7E-4278-9F17-3FF16C4E5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054" y="943309"/>
            <a:ext cx="4579116" cy="1549587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6C41D91-DF6D-4383-B43A-A2C73538D57C}"/>
              </a:ext>
            </a:extLst>
          </p:cNvPr>
          <p:cNvCxnSpPr/>
          <p:nvPr/>
        </p:nvCxnSpPr>
        <p:spPr>
          <a:xfrm>
            <a:off x="9624392" y="925814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209A7F7-650E-49DC-AA09-BA05E745F4CF}"/>
              </a:ext>
            </a:extLst>
          </p:cNvPr>
          <p:cNvCxnSpPr/>
          <p:nvPr/>
        </p:nvCxnSpPr>
        <p:spPr>
          <a:xfrm>
            <a:off x="10685462" y="927770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3C74E56-EFB0-4E44-BEA4-0DB4E2FEBD15}"/>
              </a:ext>
            </a:extLst>
          </p:cNvPr>
          <p:cNvCxnSpPr/>
          <p:nvPr/>
        </p:nvCxnSpPr>
        <p:spPr>
          <a:xfrm>
            <a:off x="11741199" y="950409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D42DA9F-9F89-41AC-8692-B9874F1824F4}"/>
              </a:ext>
            </a:extLst>
          </p:cNvPr>
          <p:cNvSpPr/>
          <p:nvPr/>
        </p:nvSpPr>
        <p:spPr>
          <a:xfrm>
            <a:off x="1288417" y="1751749"/>
            <a:ext cx="360040" cy="25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C11A09-7654-4973-9CF9-76FE3D4A52F8}"/>
              </a:ext>
            </a:extLst>
          </p:cNvPr>
          <p:cNvSpPr/>
          <p:nvPr/>
        </p:nvSpPr>
        <p:spPr>
          <a:xfrm>
            <a:off x="1290514" y="3216292"/>
            <a:ext cx="360040" cy="25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C9CAFEE-B5C0-4C66-9703-3B88C4EBA0A7}"/>
              </a:ext>
            </a:extLst>
          </p:cNvPr>
          <p:cNvSpPr/>
          <p:nvPr/>
        </p:nvSpPr>
        <p:spPr>
          <a:xfrm>
            <a:off x="1288417" y="4659900"/>
            <a:ext cx="360040" cy="25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슬라이드 번호 개체 틀 21">
            <a:extLst>
              <a:ext uri="{FF2B5EF4-FFF2-40B4-BE49-F238E27FC236}">
                <a16:creationId xmlns:a16="http://schemas.microsoft.com/office/drawing/2014/main" id="{D602D6CF-0608-4584-A205-1C65238F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14</a:t>
            </a:fld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D1B03F48-3BFA-4C24-9B98-06D890520C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1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Evidence that turbulence does not drive the anomalous current (II)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AD62A26-311E-4480-B6B8-B9E7F164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" y="5142337"/>
            <a:ext cx="11462717" cy="15036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The level of the additional current driven by the turbulence is notable. 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However, considering that the bootstrap current is less than 5 % of the total current, the additional current </a:t>
            </a:r>
            <a:br>
              <a:rPr lang="en-GB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GB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by the turbulence is not enough to explain the amount of anomalous current observed in the experiment, </a:t>
            </a:r>
            <a:br>
              <a:rPr lang="en-GB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GB" altLang="ko-KR" dirty="0">
                <a:solidFill>
                  <a:srgbClr val="0070C0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about 30 % of the total current</a:t>
            </a:r>
            <a:r>
              <a:rPr lang="en-GB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en-US" altLang="ko-KR" dirty="0">
              <a:solidFill>
                <a:prstClr val="black"/>
              </a:solidFill>
              <a:latin typeface="+mn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45F80D0-BD02-7339-979A-E4BD99609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052736"/>
            <a:ext cx="6264696" cy="3847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Non-linear gyro-kinetic analysis by GTS</a:t>
            </a:r>
            <a:r>
              <a:rPr lang="ko-KR" altLang="en-US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GB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at 5 s </a:t>
            </a:r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in #26381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DDA3D1E-EC7E-4278-9F17-3FF16C4E5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054" y="943309"/>
            <a:ext cx="4579116" cy="1549587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209A7F7-650E-49DC-AA09-BA05E745F4CF}"/>
              </a:ext>
            </a:extLst>
          </p:cNvPr>
          <p:cNvCxnSpPr/>
          <p:nvPr/>
        </p:nvCxnSpPr>
        <p:spPr>
          <a:xfrm>
            <a:off x="10685462" y="927770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D42DA9F-9F89-41AC-8692-B9874F1824F4}"/>
              </a:ext>
            </a:extLst>
          </p:cNvPr>
          <p:cNvSpPr/>
          <p:nvPr/>
        </p:nvSpPr>
        <p:spPr>
          <a:xfrm>
            <a:off x="1288417" y="1751749"/>
            <a:ext cx="360040" cy="25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C11A09-7654-4973-9CF9-76FE3D4A52F8}"/>
              </a:ext>
            </a:extLst>
          </p:cNvPr>
          <p:cNvSpPr/>
          <p:nvPr/>
        </p:nvSpPr>
        <p:spPr>
          <a:xfrm>
            <a:off x="1290514" y="3216292"/>
            <a:ext cx="360040" cy="25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C9CAFEE-B5C0-4C66-9703-3B88C4EBA0A7}"/>
              </a:ext>
            </a:extLst>
          </p:cNvPr>
          <p:cNvSpPr/>
          <p:nvPr/>
        </p:nvSpPr>
        <p:spPr>
          <a:xfrm>
            <a:off x="1288417" y="4659900"/>
            <a:ext cx="360040" cy="25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A6DB114F-E9C2-4D49-8BE5-02159C962F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26"/>
          <a:stretch/>
        </p:blipFill>
        <p:spPr>
          <a:xfrm>
            <a:off x="1648457" y="1594247"/>
            <a:ext cx="5431409" cy="3579157"/>
          </a:xfrm>
          <a:prstGeom prst="rect">
            <a:avLst/>
          </a:prstGeom>
        </p:spPr>
      </p:pic>
      <p:sp>
        <p:nvSpPr>
          <p:cNvPr id="14" name="슬라이드 번호 개체 틀 21">
            <a:extLst>
              <a:ext uri="{FF2B5EF4-FFF2-40B4-BE49-F238E27FC236}">
                <a16:creationId xmlns:a16="http://schemas.microsoft.com/office/drawing/2014/main" id="{F6234CF2-9B76-488E-91A4-C4EDF02F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15</a:t>
            </a:fld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310902EC-DE7E-4660-8DDA-F54DF27B05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Evidence that turbulence does not drive the anomalous current (III)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45F80D0-BD02-7339-979A-E4BD99609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052736"/>
            <a:ext cx="6264696" cy="3847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Fluctuation coherence from ECEI in #26381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DEC97E0-E36C-4B57-920A-9CB896967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85" y="4517554"/>
            <a:ext cx="12044587" cy="15036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The fluctuation data measured by ECEI exhibits similar trends with the linear stability analysis. 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Before SMBI is applied, fluctuations are observed in the core region and also slightly in the edge region, which are </a:t>
            </a:r>
            <a:b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in the ion-diamagnetic direction. 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After SMBI, the core fluctuation is mitigated and the edge fluctuation vanishes, whereas the anomaly in the current appears. 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C2B7C5D-562B-44F0-ADB4-34E9E0317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054" y="943309"/>
            <a:ext cx="4579116" cy="1549587"/>
          </a:xfrm>
          <a:prstGeom prst="rect">
            <a:avLst/>
          </a:prstGeom>
        </p:spPr>
      </p:pic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354B284-1722-40FA-A597-A9736E53008A}"/>
              </a:ext>
            </a:extLst>
          </p:cNvPr>
          <p:cNvCxnSpPr/>
          <p:nvPr/>
        </p:nvCxnSpPr>
        <p:spPr>
          <a:xfrm>
            <a:off x="9624392" y="925814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A6AD11E2-62A3-48AB-8481-81A734EE10A2}"/>
              </a:ext>
            </a:extLst>
          </p:cNvPr>
          <p:cNvCxnSpPr/>
          <p:nvPr/>
        </p:nvCxnSpPr>
        <p:spPr>
          <a:xfrm>
            <a:off x="10685462" y="927770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0E5736A1-AFA8-492A-BD72-7E1A06EF4DC3}"/>
              </a:ext>
            </a:extLst>
          </p:cNvPr>
          <p:cNvCxnSpPr/>
          <p:nvPr/>
        </p:nvCxnSpPr>
        <p:spPr>
          <a:xfrm>
            <a:off x="11741199" y="950409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469738C7-3016-4EE4-82F3-B9B8968DE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42" y="2400675"/>
            <a:ext cx="7744790" cy="2036437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BC00A5C8-B25F-4E88-93B3-7A8278821554}"/>
              </a:ext>
            </a:extLst>
          </p:cNvPr>
          <p:cNvSpPr/>
          <p:nvPr/>
        </p:nvSpPr>
        <p:spPr>
          <a:xfrm>
            <a:off x="270917" y="5940445"/>
            <a:ext cx="11150107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→ </a:t>
            </a:r>
            <a:r>
              <a:rPr lang="en-GB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The anomalous current observed after SMBI is not likely to be driven by the long-wavelength </a:t>
            </a:r>
            <a:br>
              <a:rPr lang="en-GB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GB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   turbulence measured by ECEI.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51A00-0C86-4CCF-B1F4-98027F5418BD}"/>
              </a:ext>
            </a:extLst>
          </p:cNvPr>
          <p:cNvSpPr txBox="1"/>
          <p:nvPr/>
        </p:nvSpPr>
        <p:spPr bwMode="auto">
          <a:xfrm>
            <a:off x="4079776" y="2013853"/>
            <a:ext cx="744114" cy="4070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solidFill>
                  <a:srgbClr val="00B050"/>
                </a:solidFill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SMBI</a:t>
            </a:r>
          </a:p>
        </p:txBody>
      </p:sp>
      <p:sp>
        <p:nvSpPr>
          <p:cNvPr id="26" name="슬라이드 번호 개체 틀 21">
            <a:extLst>
              <a:ext uri="{FF2B5EF4-FFF2-40B4-BE49-F238E27FC236}">
                <a16:creationId xmlns:a16="http://schemas.microsoft.com/office/drawing/2014/main" id="{2CFD17B5-9A6C-413E-9CD2-6E127010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16</a:t>
            </a:fld>
            <a:endParaRPr lang="ko-KR" altLang="en-US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E7EC28DA-F7B4-4FAB-ADEE-1BCB5EC73B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6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en-US" altLang="ko-KR" sz="32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Evidence that turbulence does not drive the anomalous current (IV)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EA26270-6299-485E-856C-CAED8A3AC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52839"/>
            <a:ext cx="4934775" cy="54051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3E30B25-B31D-DE7A-69E4-AA6028658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754" y="1415119"/>
            <a:ext cx="6002400" cy="294998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44B716F2-7954-D3FC-1E67-33E359675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052736"/>
            <a:ext cx="9793088" cy="3847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Comparison of two identical discharges except P</a:t>
            </a:r>
            <a:r>
              <a:rPr lang="en-US" altLang="ko-KR" sz="1900" b="1" baseline="-25000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EC</a:t>
            </a:r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en-US" altLang="ko-KR" sz="1900" b="1" dirty="0">
                <a:solidFill>
                  <a:srgbClr val="FFC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#26380 (~1.3 MW) </a:t>
            </a:r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and </a:t>
            </a:r>
            <a:r>
              <a:rPr lang="en-US" altLang="ko-KR" sz="19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#26381 (0.6 MW)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F4830AE-E969-4222-B943-BFD5B264A0FD}"/>
              </a:ext>
            </a:extLst>
          </p:cNvPr>
          <p:cNvSpPr/>
          <p:nvPr/>
        </p:nvSpPr>
        <p:spPr>
          <a:xfrm>
            <a:off x="5352628" y="2151905"/>
            <a:ext cx="360040" cy="25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2D27E7B-AD09-4E34-9FA0-387B831B5D3B}"/>
              </a:ext>
            </a:extLst>
          </p:cNvPr>
          <p:cNvSpPr/>
          <p:nvPr/>
        </p:nvSpPr>
        <p:spPr>
          <a:xfrm>
            <a:off x="5332754" y="3291404"/>
            <a:ext cx="379914" cy="329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F6F41B1-F423-4170-8790-A0F7CD47E567}"/>
              </a:ext>
            </a:extLst>
          </p:cNvPr>
          <p:cNvSpPr/>
          <p:nvPr/>
        </p:nvSpPr>
        <p:spPr>
          <a:xfrm>
            <a:off x="27669" y="2133030"/>
            <a:ext cx="335360" cy="357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C196FFE-B7A5-4C3A-A57C-9C66F4C6E38D}"/>
              </a:ext>
            </a:extLst>
          </p:cNvPr>
          <p:cNvSpPr/>
          <p:nvPr/>
        </p:nvSpPr>
        <p:spPr>
          <a:xfrm>
            <a:off x="67754" y="3199544"/>
            <a:ext cx="296181" cy="35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39262AA-5869-4B57-87C4-473B415D1154}"/>
              </a:ext>
            </a:extLst>
          </p:cNvPr>
          <p:cNvSpPr/>
          <p:nvPr/>
        </p:nvSpPr>
        <p:spPr>
          <a:xfrm>
            <a:off x="39179" y="4367443"/>
            <a:ext cx="335360" cy="389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85750C5-D46D-4112-A755-68A3DBC91F70}"/>
              </a:ext>
            </a:extLst>
          </p:cNvPr>
          <p:cNvSpPr/>
          <p:nvPr/>
        </p:nvSpPr>
        <p:spPr>
          <a:xfrm>
            <a:off x="28575" y="5475635"/>
            <a:ext cx="335360" cy="389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E1797AD-99C6-4B92-AC32-0489F6207CBD}"/>
              </a:ext>
            </a:extLst>
          </p:cNvPr>
          <p:cNvSpPr/>
          <p:nvPr/>
        </p:nvSpPr>
        <p:spPr>
          <a:xfrm>
            <a:off x="11063134" y="1988840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C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#26380</a:t>
            </a: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endParaRPr lang="en-GB" dirty="0">
              <a:latin typeface="+mj-lt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83E961D-2AF4-4525-8BA6-D61E899288DB}"/>
              </a:ext>
            </a:extLst>
          </p:cNvPr>
          <p:cNvSpPr/>
          <p:nvPr/>
        </p:nvSpPr>
        <p:spPr>
          <a:xfrm>
            <a:off x="11063134" y="3120661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#26381</a:t>
            </a:r>
            <a:endParaRPr lang="en-GB" dirty="0">
              <a:latin typeface="+mj-lt"/>
            </a:endParaRPr>
          </a:p>
        </p:txBody>
      </p:sp>
      <p:sp>
        <p:nvSpPr>
          <p:cNvPr id="19" name="슬라이드 번호 개체 틀 21">
            <a:extLst>
              <a:ext uri="{FF2B5EF4-FFF2-40B4-BE49-F238E27FC236}">
                <a16:creationId xmlns:a16="http://schemas.microsoft.com/office/drawing/2014/main" id="{2B1007E0-3E92-4AD4-8F1D-617C03AD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17</a:t>
            </a:fld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17A6546-EA36-4948-9240-9058DD8B80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0B827702-6ED8-4B87-935A-D30A4F3F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528" y="4301530"/>
            <a:ext cx="7248128" cy="22238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In </a:t>
            </a:r>
            <a:r>
              <a:rPr lang="en-US" altLang="ko-KR" b="1" dirty="0">
                <a:solidFill>
                  <a:srgbClr val="FFC000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#26380</a:t>
            </a: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, due to the higher EC heating, the electron temperature is higher and the resulting turbulent fluctuations are also stronger.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However, the anomalous current gap exists only in the lower EC heating case, </a:t>
            </a:r>
            <a:r>
              <a:rPr lang="en-US" altLang="ko-KR" b="1" dirty="0">
                <a:solidFill>
                  <a:srgbClr val="FF0000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#26381</a:t>
            </a: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There is no new appearance of a fluctuation and the existing fluctuations become even diminished when the anomalous current drive occurs.</a:t>
            </a:r>
          </a:p>
        </p:txBody>
      </p:sp>
    </p:spTree>
    <p:extLst>
      <p:ext uri="{BB962C8B-B14F-4D97-AF65-F5344CB8AC3E}">
        <p14:creationId xmlns:p14="http://schemas.microsoft.com/office/powerpoint/2010/main" val="243663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n-ea"/>
                <a:ea typeface="+mn-ea"/>
              </a:rPr>
              <a:t>Conclusion</a:t>
            </a:r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8144B90-CE28-47D8-8102-E6D97B73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88" y="1033607"/>
            <a:ext cx="11522861" cy="50353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We report a conclusive experimental evidence of </a:t>
            </a:r>
            <a:r>
              <a:rPr lang="en-US" altLang="ko-KR" b="1" dirty="0">
                <a:solidFill>
                  <a:srgbClr val="00B05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a new self-generated current </a:t>
            </a: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observed in the KSTAR tokamak.</a:t>
            </a:r>
          </a:p>
          <a:p>
            <a:pPr marL="285750" indent="-285750" eaLnBrk="0" latin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In dedicated experiments with minimized known external and self-generated current drives, we observed an </a:t>
            </a:r>
            <a:r>
              <a:rPr lang="en-GB" altLang="ko-KR" b="1" dirty="0">
                <a:solidFill>
                  <a:srgbClr val="00B05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anomalous current gap that is not explained with present theories.</a:t>
            </a:r>
          </a:p>
          <a:p>
            <a:pPr marL="285750" indent="-285750" eaLnBrk="0" latin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It is a robust phenomenon with </a:t>
            </a:r>
            <a:r>
              <a:rPr lang="en-GB" altLang="ko-KR" b="1" dirty="0">
                <a:solidFill>
                  <a:srgbClr val="00B05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high reproducibility </a:t>
            </a:r>
            <a: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observed in a specific electron temperature and density range </a:t>
            </a:r>
            <a:r>
              <a:rPr lang="en-GB" altLang="ko-KR" b="1" dirty="0">
                <a:solidFill>
                  <a:srgbClr val="00B05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when density fuelling is applied</a:t>
            </a:r>
            <a: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285750" indent="-285750" eaLnBrk="0" latin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Our studies have not found any supporting evidence for the existing current drive mechanisms so far including those related to </a:t>
            </a:r>
            <a:r>
              <a:rPr lang="en-GB" altLang="ko-KR" b="1" dirty="0">
                <a:solidFill>
                  <a:srgbClr val="00B05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micro-instabilities </a:t>
            </a:r>
            <a:r>
              <a:rPr lang="en-GB" altLang="ko-KR" b="1">
                <a:solidFill>
                  <a:srgbClr val="00B05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with long-wavelength</a:t>
            </a:r>
            <a:r>
              <a:rPr lang="en-GB" altLang="ko-KR" b="1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endParaRPr lang="en-GB" altLang="ko-KR" b="1" dirty="0">
              <a:solidFill>
                <a:prstClr val="black"/>
              </a:solidFill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It is required to understand this novel current drive mechanism </a:t>
            </a:r>
            <a:r>
              <a:rPr lang="en-GB" altLang="ko-KR" b="1" dirty="0">
                <a:solidFill>
                  <a:srgbClr val="00B05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for its steady-state operation scenario application</a:t>
            </a:r>
            <a: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Extend turbulence measurements to a broader </a:t>
            </a:r>
            <a:r>
              <a:rPr lang="en-GB" altLang="ko-KR" b="1" i="1" dirty="0" err="1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k</a:t>
            </a:r>
            <a:r>
              <a:rPr lang="en-GB" altLang="ko-KR" b="1" i="1" baseline="-25000" dirty="0" err="1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θ</a:t>
            </a:r>
            <a: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-range including shorter wavelengths</a:t>
            </a:r>
            <a:b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Perform further global non-linear gyrokinetic simulations followed by detailed analyses</a:t>
            </a:r>
            <a:b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Evaluate zonal flows which regulate turbulence and nonlocal phenomena</a:t>
            </a:r>
            <a:b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GB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…</a:t>
            </a:r>
            <a:endParaRPr lang="en-US" altLang="ko-KR" b="1" dirty="0">
              <a:solidFill>
                <a:prstClr val="black"/>
              </a:solidFill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슬라이드 번호 개체 틀 21">
            <a:extLst>
              <a:ext uri="{FF2B5EF4-FFF2-40B4-BE49-F238E27FC236}">
                <a16:creationId xmlns:a16="http://schemas.microsoft.com/office/drawing/2014/main" id="{7C167FF1-B0F3-4C47-AD32-B60A8715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18</a:t>
            </a:fld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18FE94D-5141-44ED-9E02-69188CDE4A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4C33A1B-26A1-4E83-AF18-EEB4ADED6659}"/>
              </a:ext>
            </a:extLst>
          </p:cNvPr>
          <p:cNvSpPr/>
          <p:nvPr/>
        </p:nvSpPr>
        <p:spPr>
          <a:xfrm>
            <a:off x="3960440" y="6282059"/>
            <a:ext cx="696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  <a:latin typeface="+mj-lt"/>
              </a:rPr>
              <a:t>Yong-</a:t>
            </a:r>
            <a:r>
              <a:rPr lang="en-GB" i="1" dirty="0" err="1">
                <a:solidFill>
                  <a:srgbClr val="0070C0"/>
                </a:solidFill>
                <a:latin typeface="+mj-lt"/>
              </a:rPr>
              <a:t>Su</a:t>
            </a:r>
            <a:r>
              <a:rPr lang="en-GB" i="1" dirty="0">
                <a:solidFill>
                  <a:srgbClr val="0070C0"/>
                </a:solidFill>
                <a:latin typeface="+mj-lt"/>
              </a:rPr>
              <a:t> Na, </a:t>
            </a:r>
            <a:r>
              <a:rPr lang="en-GB" i="1" dirty="0" err="1">
                <a:solidFill>
                  <a:srgbClr val="0070C0"/>
                </a:solidFill>
                <a:latin typeface="+mj-lt"/>
              </a:rPr>
              <a:t>Jaemin</a:t>
            </a:r>
            <a:r>
              <a:rPr lang="en-GB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i="1" dirty="0" err="1">
                <a:solidFill>
                  <a:srgbClr val="0070C0"/>
                </a:solidFill>
                <a:latin typeface="+mj-lt"/>
              </a:rPr>
              <a:t>Seo</a:t>
            </a:r>
            <a:r>
              <a:rPr lang="en-GB" i="1" dirty="0">
                <a:solidFill>
                  <a:srgbClr val="0070C0"/>
                </a:solidFill>
                <a:latin typeface="+mj-lt"/>
              </a:rPr>
              <a:t>, et al, Nature Comm. </a:t>
            </a:r>
            <a:r>
              <a:rPr lang="en-GB" b="1" i="1" dirty="0">
                <a:solidFill>
                  <a:srgbClr val="0070C0"/>
                </a:solidFill>
                <a:latin typeface="+mj-lt"/>
              </a:rPr>
              <a:t>13</a:t>
            </a:r>
            <a:r>
              <a:rPr lang="en-GB" i="1" dirty="0">
                <a:solidFill>
                  <a:srgbClr val="0070C0"/>
                </a:solidFill>
                <a:latin typeface="+mj-lt"/>
              </a:rPr>
              <a:t> 6477 (2022)</a:t>
            </a:r>
          </a:p>
        </p:txBody>
      </p:sp>
    </p:spTree>
    <p:extLst>
      <p:ext uri="{BB962C8B-B14F-4D97-AF65-F5344CB8AC3E}">
        <p14:creationId xmlns:p14="http://schemas.microsoft.com/office/powerpoint/2010/main" val="392112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6567E8DB-E534-5E53-9E40-B09AEA8262B6}"/>
              </a:ext>
            </a:extLst>
          </p:cNvPr>
          <p:cNvSpPr/>
          <p:nvPr/>
        </p:nvSpPr>
        <p:spPr>
          <a:xfrm>
            <a:off x="1560513" y="2577682"/>
            <a:ext cx="9143999" cy="89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ko-KR" sz="4000" b="1" dirty="0">
                <a:latin typeface="+mj-ea"/>
              </a:rPr>
              <a:t>Thank you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0C75493-2D5C-E7E5-5C4F-FA5BB88B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0" y="0"/>
            <a:ext cx="12211346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0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ea typeface="+mn-ea"/>
              </a:rPr>
              <a:t>Contents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BC8527F-51CB-4017-84E1-48471966C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124744"/>
            <a:ext cx="10585176" cy="33831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2900" indent="-342900" eaLnBrk="0" latinLnBrk="0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2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Plasma current in a tokamak</a:t>
            </a:r>
          </a:p>
          <a:p>
            <a:pPr marL="342900" indent="-342900" eaLnBrk="0" latinLnBrk="0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2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The appearance of a new self-generated current in dedicated experiments on KSTAR</a:t>
            </a:r>
          </a:p>
          <a:p>
            <a:pPr marL="342900" indent="-342900" eaLnBrk="0" latinLnBrk="0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2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The reproducibility of occurrence of the new current</a:t>
            </a:r>
          </a:p>
          <a:p>
            <a:pPr marL="342900" indent="-342900" eaLnBrk="0" latinLnBrk="0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2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Evidence that turbulence does not drive the anomalous current</a:t>
            </a:r>
          </a:p>
          <a:p>
            <a:pPr marL="342900" indent="-342900" eaLnBrk="0" latinLnBrk="0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200" b="1" dirty="0">
                <a:latin typeface="+mj-lt"/>
                <a:ea typeface="+mn-ea"/>
              </a:rPr>
              <a:t>Conclusion</a:t>
            </a:r>
            <a:endParaRPr lang="en-US" altLang="ko-KR" sz="2200" b="1" dirty="0">
              <a:solidFill>
                <a:prstClr val="black"/>
              </a:solidFill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슬라이드 번호 개체 틀 21">
            <a:extLst>
              <a:ext uri="{FF2B5EF4-FFF2-40B4-BE49-F238E27FC236}">
                <a16:creationId xmlns:a16="http://schemas.microsoft.com/office/drawing/2014/main" id="{F1EBED0D-DD98-4E37-8860-BC666E1A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2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9C271CC-B594-45A9-9C21-6DEE3ACA9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72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DCBB357-6A81-4B40-9FDF-4A9E8CB70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1" y="-313911"/>
            <a:ext cx="5852172" cy="4389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C73816-F716-4EF3-8FA8-DC46B6AEA7D9}"/>
                  </a:ext>
                </a:extLst>
              </p:cNvPr>
              <p:cNvSpPr txBox="1"/>
              <p:nvPr/>
            </p:nvSpPr>
            <p:spPr>
              <a:xfrm rot="16200000">
                <a:off x="269971" y="1772931"/>
                <a:ext cx="5194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altLang="ko-KR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𝑳</m:t>
                          </m:r>
                        </m:sub>
                      </m:sSub>
                      <m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ko-KR" sz="1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𝐕</m:t>
                          </m:r>
                        </m:e>
                      </m:d>
                    </m:oMath>
                  </m:oMathPara>
                </a14:m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C73816-F716-4EF3-8FA8-DC46B6AEA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9971" y="1772931"/>
                <a:ext cx="519438" cy="215444"/>
              </a:xfrm>
              <a:prstGeom prst="rect">
                <a:avLst/>
              </a:prstGeom>
              <a:blipFill>
                <a:blip r:embed="rId3"/>
                <a:stretch>
                  <a:fillRect r="-13889" b="-7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E0C212-15A4-4B8C-B8A6-84AD5B68AE25}"/>
                  </a:ext>
                </a:extLst>
              </p:cNvPr>
              <p:cNvSpPr txBox="1"/>
              <p:nvPr/>
            </p:nvSpPr>
            <p:spPr>
              <a:xfrm>
                <a:off x="2826733" y="3920111"/>
                <a:ext cx="898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ko-KR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</m:oMath>
                </a14:m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[10</a:t>
                </a:r>
                <a:r>
                  <a:rPr kumimoji="0" lang="en-US" altLang="ko-KR" sz="1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19</a:t>
                </a: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m</a:t>
                </a:r>
                <a:r>
                  <a:rPr kumimoji="0" lang="en-US" altLang="ko-KR" sz="1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-3</a:t>
                </a: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]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E0C212-15A4-4B8C-B8A6-84AD5B68A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33" y="3920111"/>
                <a:ext cx="898708" cy="215444"/>
              </a:xfrm>
              <a:prstGeom prst="rect">
                <a:avLst/>
              </a:prstGeom>
              <a:blipFill>
                <a:blip r:embed="rId4"/>
                <a:stretch>
                  <a:fillRect l="-5442" t="-25714" r="-12245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직사각형 15">
            <a:extLst>
              <a:ext uri="{FF2B5EF4-FFF2-40B4-BE49-F238E27FC236}">
                <a16:creationId xmlns:a16="http://schemas.microsoft.com/office/drawing/2014/main" id="{A37F2B18-1D97-4710-96C9-03777F2C2A30}"/>
              </a:ext>
            </a:extLst>
          </p:cNvPr>
          <p:cNvSpPr/>
          <p:nvPr/>
        </p:nvSpPr>
        <p:spPr>
          <a:xfrm>
            <a:off x="1082634" y="214527"/>
            <a:ext cx="4528389" cy="33795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7FD827-764A-4A46-981B-B173C22AB460}"/>
              </a:ext>
            </a:extLst>
          </p:cNvPr>
          <p:cNvSpPr txBox="1"/>
          <p:nvPr/>
        </p:nvSpPr>
        <p:spPr>
          <a:xfrm>
            <a:off x="4524834" y="2746276"/>
            <a:ext cx="140693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#26381(SMBI)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#29955(PVD)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0101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#26354(no fuel)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FFA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#31670(PVD)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007C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#31858(PVD)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544AC2-4D38-46E6-B2F1-A242B44431C7}"/>
              </a:ext>
            </a:extLst>
          </p:cNvPr>
          <p:cNvSpPr txBox="1"/>
          <p:nvPr/>
        </p:nvSpPr>
        <p:spPr>
          <a:xfrm>
            <a:off x="5260522" y="651279"/>
            <a:ext cx="498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5.5s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F68E34-C6BE-4E72-8415-C44EF8919C59}"/>
              </a:ext>
            </a:extLst>
          </p:cNvPr>
          <p:cNvSpPr txBox="1"/>
          <p:nvPr/>
        </p:nvSpPr>
        <p:spPr>
          <a:xfrm>
            <a:off x="2667209" y="1356294"/>
            <a:ext cx="872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A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2.15s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BD237D-1D24-424A-9122-E8C0B9F6A45C}"/>
              </a:ext>
            </a:extLst>
          </p:cNvPr>
          <p:cNvSpPr txBox="1"/>
          <p:nvPr/>
        </p:nvSpPr>
        <p:spPr>
          <a:xfrm>
            <a:off x="1761548" y="931635"/>
            <a:ext cx="469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2.15s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8E80FC-6871-4E02-A4CC-E4BE79D12F01}"/>
              </a:ext>
            </a:extLst>
          </p:cNvPr>
          <p:cNvSpPr txBox="1"/>
          <p:nvPr/>
        </p:nvSpPr>
        <p:spPr>
          <a:xfrm>
            <a:off x="4588572" y="2083628"/>
            <a:ext cx="469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5.5s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6DA2C8-7A6F-4885-B8C0-11EB221EE80A}"/>
              </a:ext>
            </a:extLst>
          </p:cNvPr>
          <p:cNvSpPr txBox="1"/>
          <p:nvPr/>
        </p:nvSpPr>
        <p:spPr>
          <a:xfrm>
            <a:off x="4559790" y="405058"/>
            <a:ext cx="498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2.15s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923428-A055-4723-AF13-77F521886F5E}"/>
              </a:ext>
            </a:extLst>
          </p:cNvPr>
          <p:cNvSpPr txBox="1"/>
          <p:nvPr/>
        </p:nvSpPr>
        <p:spPr>
          <a:xfrm>
            <a:off x="4152418" y="2449721"/>
            <a:ext cx="872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A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5.5s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25D1DF-C908-4A77-8A98-352C6C14D276}"/>
              </a:ext>
            </a:extLst>
          </p:cNvPr>
          <p:cNvSpPr txBox="1"/>
          <p:nvPr/>
        </p:nvSpPr>
        <p:spPr>
          <a:xfrm>
            <a:off x="2231055" y="1960518"/>
            <a:ext cx="872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2.25s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44999D-9931-4CFC-8D0D-073CAC815887}"/>
              </a:ext>
            </a:extLst>
          </p:cNvPr>
          <p:cNvSpPr txBox="1"/>
          <p:nvPr/>
        </p:nvSpPr>
        <p:spPr>
          <a:xfrm>
            <a:off x="3441306" y="3031325"/>
            <a:ext cx="872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03B0-3FB5-C049-3BDB-70CCD98AE178}"/>
              </a:ext>
            </a:extLst>
          </p:cNvPr>
          <p:cNvSpPr txBox="1"/>
          <p:nvPr/>
        </p:nvSpPr>
        <p:spPr>
          <a:xfrm>
            <a:off x="9987660" y="5368608"/>
            <a:ext cx="153293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007C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* #31858(PVD): Ohmic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7108D4E3-3CDC-459A-BBFF-2F2A0BEF3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15" y="-315416"/>
            <a:ext cx="5852172" cy="4389129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8A4DCF5B-5212-43A9-9648-4710A8B87436}"/>
              </a:ext>
            </a:extLst>
          </p:cNvPr>
          <p:cNvSpPr/>
          <p:nvPr/>
        </p:nvSpPr>
        <p:spPr>
          <a:xfrm>
            <a:off x="6960637" y="214527"/>
            <a:ext cx="4528389" cy="33795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638B4B-A190-40C2-9347-80B396FB353D}"/>
              </a:ext>
            </a:extLst>
          </p:cNvPr>
          <p:cNvSpPr txBox="1"/>
          <p:nvPr/>
        </p:nvSpPr>
        <p:spPr>
          <a:xfrm>
            <a:off x="10434017" y="2731177"/>
            <a:ext cx="140693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#26381(SMBI)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#29955(PVD)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0101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#26354(no fuel)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FFA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#31670(PVD)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007C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#31858(PVD)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8B4FD6-5149-41B5-ABDC-3595A06CCAD2}"/>
                  </a:ext>
                </a:extLst>
              </p:cNvPr>
              <p:cNvSpPr txBox="1"/>
              <p:nvPr/>
            </p:nvSpPr>
            <p:spPr>
              <a:xfrm>
                <a:off x="9040774" y="3910787"/>
                <a:ext cx="368113" cy="23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𝝂</m:t>
                          </m:r>
                        </m:e>
                        <m:sub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𝒆𝒇𝒇</m:t>
                          </m:r>
                        </m:sub>
                      </m:sSub>
                    </m:oMath>
                  </m:oMathPara>
                </a14:m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8B4FD6-5149-41B5-ABDC-3595A06CC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74" y="3910787"/>
                <a:ext cx="368113" cy="235834"/>
              </a:xfrm>
              <a:prstGeom prst="rect">
                <a:avLst/>
              </a:prstGeom>
              <a:blipFill>
                <a:blip r:embed="rId6"/>
                <a:stretch>
                  <a:fillRect l="-6667" r="-8333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56A0DA9-1E8B-42D9-B522-5D3B8B784EF3}"/>
              </a:ext>
            </a:extLst>
          </p:cNvPr>
          <p:cNvSpPr txBox="1"/>
          <p:nvPr/>
        </p:nvSpPr>
        <p:spPr>
          <a:xfrm>
            <a:off x="11101684" y="341322"/>
            <a:ext cx="498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5.5s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F0CEC8-A5C1-41FA-BBE3-44259C1A3BA1}"/>
              </a:ext>
            </a:extLst>
          </p:cNvPr>
          <p:cNvSpPr txBox="1"/>
          <p:nvPr/>
        </p:nvSpPr>
        <p:spPr>
          <a:xfrm>
            <a:off x="8955388" y="1332646"/>
            <a:ext cx="872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A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2.15s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B736F1-25CB-49F8-9D97-5CF97B236651}"/>
              </a:ext>
            </a:extLst>
          </p:cNvPr>
          <p:cNvSpPr txBox="1"/>
          <p:nvPr/>
        </p:nvSpPr>
        <p:spPr>
          <a:xfrm>
            <a:off x="7631161" y="931635"/>
            <a:ext cx="469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2.15s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82F5AB-9F22-4E17-8E22-540AAAD5E909}"/>
                  </a:ext>
                </a:extLst>
              </p:cNvPr>
              <p:cNvSpPr txBox="1"/>
              <p:nvPr/>
            </p:nvSpPr>
            <p:spPr>
              <a:xfrm rot="16200000">
                <a:off x="6086002" y="1897562"/>
                <a:ext cx="5194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altLang="ko-KR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𝑳</m:t>
                          </m:r>
                        </m:sub>
                      </m:sSub>
                      <m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ko-KR" sz="1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𝐕</m:t>
                          </m:r>
                        </m:e>
                      </m:d>
                    </m:oMath>
                  </m:oMathPara>
                </a14:m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82F5AB-9F22-4E17-8E22-540AAAD5E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086002" y="1897562"/>
                <a:ext cx="519438" cy="215444"/>
              </a:xfrm>
              <a:prstGeom prst="rect">
                <a:avLst/>
              </a:prstGeom>
              <a:blipFill>
                <a:blip r:embed="rId7"/>
                <a:stretch>
                  <a:fillRect r="-13889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6D2473A-B830-405C-96CD-C524D5260DC2}"/>
              </a:ext>
            </a:extLst>
          </p:cNvPr>
          <p:cNvSpPr txBox="1"/>
          <p:nvPr/>
        </p:nvSpPr>
        <p:spPr>
          <a:xfrm>
            <a:off x="10659587" y="2093223"/>
            <a:ext cx="469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5.5s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C6D64C-993F-403E-AEA2-3143B9B4DE54}"/>
              </a:ext>
            </a:extLst>
          </p:cNvPr>
          <p:cNvSpPr txBox="1"/>
          <p:nvPr/>
        </p:nvSpPr>
        <p:spPr>
          <a:xfrm>
            <a:off x="9717924" y="218212"/>
            <a:ext cx="498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2.15s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38F511-14DA-4335-962F-5832E326C0B4}"/>
              </a:ext>
            </a:extLst>
          </p:cNvPr>
          <p:cNvSpPr txBox="1"/>
          <p:nvPr/>
        </p:nvSpPr>
        <p:spPr>
          <a:xfrm>
            <a:off x="10592467" y="2456137"/>
            <a:ext cx="872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A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5.5s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27A9C9-D489-4BE7-8297-40C07D4A94BD}"/>
              </a:ext>
            </a:extLst>
          </p:cNvPr>
          <p:cNvSpPr txBox="1"/>
          <p:nvPr/>
        </p:nvSpPr>
        <p:spPr>
          <a:xfrm>
            <a:off x="8083079" y="1970112"/>
            <a:ext cx="872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2.25s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A10E88-C6F6-48EC-91C3-5FA7B7EBF714}"/>
              </a:ext>
            </a:extLst>
          </p:cNvPr>
          <p:cNvSpPr txBox="1"/>
          <p:nvPr/>
        </p:nvSpPr>
        <p:spPr>
          <a:xfrm>
            <a:off x="8316213" y="3080832"/>
            <a:ext cx="872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5.0s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ACAF4F1-5027-4529-9FF8-DD675F4AD3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6385" y="3860124"/>
            <a:ext cx="4140429" cy="30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52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CECF10B-EE13-4270-8EB8-6C16D463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87" y="986147"/>
            <a:ext cx="5572125" cy="425767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95B9CCF-9782-429A-940F-B67B4161E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162" y="142613"/>
            <a:ext cx="2255223" cy="2097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960DE4-E07E-418D-9CC7-4ECF5C507578}"/>
                  </a:ext>
                </a:extLst>
              </p:cNvPr>
              <p:cNvSpPr txBox="1"/>
              <p:nvPr/>
            </p:nvSpPr>
            <p:spPr>
              <a:xfrm>
                <a:off x="4227171" y="5243822"/>
                <a:ext cx="390555" cy="23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𝝂</m:t>
                          </m:r>
                        </m:e>
                        <m:sub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𝒆𝒇𝒇</m:t>
                          </m:r>
                        </m:sub>
                      </m:sSub>
                    </m:oMath>
                  </m:oMathPara>
                </a14:m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960DE4-E07E-418D-9CC7-4ECF5C507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171" y="5243822"/>
                <a:ext cx="390555" cy="235834"/>
              </a:xfrm>
              <a:prstGeom prst="rect">
                <a:avLst/>
              </a:prstGeom>
              <a:blipFill>
                <a:blip r:embed="rId4"/>
                <a:stretch>
                  <a:fillRect l="-3077" r="-307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4B03D6-0D19-4475-B456-D54BDF3F4DBF}"/>
                  </a:ext>
                </a:extLst>
              </p:cNvPr>
              <p:cNvSpPr txBox="1"/>
              <p:nvPr/>
            </p:nvSpPr>
            <p:spPr>
              <a:xfrm>
                <a:off x="1359945" y="3007262"/>
                <a:ext cx="1837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𝒍</m:t>
                          </m:r>
                        </m:e>
                        <m:sub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4B03D6-0D19-4475-B456-D54BDF3F4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945" y="3007262"/>
                <a:ext cx="183768" cy="215444"/>
              </a:xfrm>
              <a:prstGeom prst="rect">
                <a:avLst/>
              </a:prstGeom>
              <a:blipFill>
                <a:blip r:embed="rId5"/>
                <a:stretch>
                  <a:fillRect l="-20000" r="-6667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8A50E31-C52A-430E-8875-9F5CCB848651}"/>
              </a:ext>
            </a:extLst>
          </p:cNvPr>
          <p:cNvSpPr txBox="1"/>
          <p:nvPr/>
        </p:nvSpPr>
        <p:spPr>
          <a:xfrm>
            <a:off x="5720914" y="1378569"/>
            <a:ext cx="1406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#26381(SMBI)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#29955(PVD) (X)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101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#26354(no fuel)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A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#31670(PVD)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7C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#31858(PVD)</a:t>
            </a:r>
          </a:p>
        </p:txBody>
      </p:sp>
    </p:spTree>
    <p:extLst>
      <p:ext uri="{BB962C8B-B14F-4D97-AF65-F5344CB8AC3E}">
        <p14:creationId xmlns:p14="http://schemas.microsoft.com/office/powerpoint/2010/main" val="85020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4DD86BB7-CB33-D872-D571-B100694B1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420" y="592963"/>
            <a:ext cx="3408929" cy="5073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A68688-DB93-434B-81E6-013EA6AD4B51}"/>
                  </a:ext>
                </a:extLst>
              </p:cNvPr>
              <p:cNvSpPr txBox="1"/>
              <p:nvPr/>
            </p:nvSpPr>
            <p:spPr>
              <a:xfrm>
                <a:off x="546672" y="3022047"/>
                <a:ext cx="1837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𝒍</m:t>
                          </m:r>
                        </m:e>
                        <m:sub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A68688-DB93-434B-81E6-013EA6AD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72" y="3022047"/>
                <a:ext cx="183768" cy="215444"/>
              </a:xfrm>
              <a:prstGeom prst="rect">
                <a:avLst/>
              </a:prstGeom>
              <a:blipFill>
                <a:blip r:embed="rId4"/>
                <a:stretch>
                  <a:fillRect l="-20000" r="-333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C8FAF419-C153-4A83-B838-1AAA6954F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40" y="559407"/>
            <a:ext cx="3154380" cy="5073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7D344D6-0DCB-411D-8274-BFDCB281EEFB}"/>
                  </a:ext>
                </a:extLst>
              </p:cNvPr>
              <p:cNvSpPr txBox="1"/>
              <p:nvPr/>
            </p:nvSpPr>
            <p:spPr>
              <a:xfrm>
                <a:off x="2200281" y="5676285"/>
                <a:ext cx="333425" cy="20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𝝂</m:t>
                          </m:r>
                        </m:e>
                        <m:sub>
                          <m: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𝒆𝒇𝒇</m:t>
                          </m:r>
                        </m:sub>
                      </m:sSub>
                    </m:oMath>
                  </m:oMathPara>
                </a14:m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7D344D6-0DCB-411D-8274-BFDCB281E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81" y="5676285"/>
                <a:ext cx="333425" cy="202235"/>
              </a:xfrm>
              <a:prstGeom prst="rect">
                <a:avLst/>
              </a:prstGeom>
              <a:blipFill>
                <a:blip r:embed="rId3"/>
                <a:stretch>
                  <a:fillRect l="-3636" r="-545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96CF7F22-DDD0-4357-8C69-60030EFF2182}"/>
              </a:ext>
            </a:extLst>
          </p:cNvPr>
          <p:cNvSpPr txBox="1"/>
          <p:nvPr/>
        </p:nvSpPr>
        <p:spPr>
          <a:xfrm>
            <a:off x="2542064" y="899308"/>
            <a:ext cx="1342756" cy="2585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101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#26354(no fuel)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DA8DCC-0406-4B97-9583-D8D137FA5BE3}"/>
              </a:ext>
            </a:extLst>
          </p:cNvPr>
          <p:cNvSpPr txBox="1"/>
          <p:nvPr/>
        </p:nvSpPr>
        <p:spPr>
          <a:xfrm>
            <a:off x="2691390" y="2002192"/>
            <a:ext cx="1342756" cy="2585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#26381(SMBI)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2B945F-E10D-4EC2-9784-77CBE05C41E1}"/>
              </a:ext>
            </a:extLst>
          </p:cNvPr>
          <p:cNvSpPr txBox="1"/>
          <p:nvPr/>
        </p:nvSpPr>
        <p:spPr>
          <a:xfrm>
            <a:off x="2621235" y="4369222"/>
            <a:ext cx="1342756" cy="2585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A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#31670(PVD)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99D1F4-939C-4B35-93EC-6A68E90B5678}"/>
              </a:ext>
            </a:extLst>
          </p:cNvPr>
          <p:cNvSpPr txBox="1"/>
          <p:nvPr/>
        </p:nvSpPr>
        <p:spPr>
          <a:xfrm>
            <a:off x="2621235" y="3237238"/>
            <a:ext cx="1342756" cy="2585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7C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#31858(PVD)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A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9F087E18-85C1-41C1-87BC-6EC9171758A9}"/>
              </a:ext>
            </a:extLst>
          </p:cNvPr>
          <p:cNvSpPr/>
          <p:nvPr/>
        </p:nvSpPr>
        <p:spPr>
          <a:xfrm>
            <a:off x="1415115" y="2097248"/>
            <a:ext cx="2091483" cy="570451"/>
          </a:xfrm>
          <a:custGeom>
            <a:avLst/>
            <a:gdLst>
              <a:gd name="connsiteX0" fmla="*/ 2091483 w 2091483"/>
              <a:gd name="connsiteY0" fmla="*/ 570451 h 570451"/>
              <a:gd name="connsiteX1" fmla="*/ 958969 w 2091483"/>
              <a:gd name="connsiteY1" fmla="*/ 302003 h 570451"/>
              <a:gd name="connsiteX2" fmla="*/ 94903 w 2091483"/>
              <a:gd name="connsiteY2" fmla="*/ 444616 h 570451"/>
              <a:gd name="connsiteX3" fmla="*/ 61347 w 2091483"/>
              <a:gd name="connsiteY3" fmla="*/ 0 h 57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483" h="570451">
                <a:moveTo>
                  <a:pt x="2091483" y="570451"/>
                </a:moveTo>
                <a:cubicBezTo>
                  <a:pt x="1691607" y="446713"/>
                  <a:pt x="1291732" y="322975"/>
                  <a:pt x="958969" y="302003"/>
                </a:cubicBezTo>
                <a:cubicBezTo>
                  <a:pt x="626206" y="281031"/>
                  <a:pt x="244507" y="494950"/>
                  <a:pt x="94903" y="444616"/>
                </a:cubicBezTo>
                <a:cubicBezTo>
                  <a:pt x="-54701" y="394282"/>
                  <a:pt x="3323" y="197141"/>
                  <a:pt x="61347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C5A55C8A-BF3B-4A26-AF51-89FEB1C515D1}"/>
              </a:ext>
            </a:extLst>
          </p:cNvPr>
          <p:cNvSpPr/>
          <p:nvPr/>
        </p:nvSpPr>
        <p:spPr>
          <a:xfrm>
            <a:off x="1845578" y="2139193"/>
            <a:ext cx="1149292" cy="570451"/>
          </a:xfrm>
          <a:custGeom>
            <a:avLst/>
            <a:gdLst>
              <a:gd name="connsiteX0" fmla="*/ 0 w 1149292"/>
              <a:gd name="connsiteY0" fmla="*/ 0 h 570451"/>
              <a:gd name="connsiteX1" fmla="*/ 729842 w 1149292"/>
              <a:gd name="connsiteY1" fmla="*/ 176168 h 570451"/>
              <a:gd name="connsiteX2" fmla="*/ 1149292 w 1149292"/>
              <a:gd name="connsiteY2" fmla="*/ 570451 h 57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292" h="570451">
                <a:moveTo>
                  <a:pt x="0" y="0"/>
                </a:moveTo>
                <a:cubicBezTo>
                  <a:pt x="269146" y="40546"/>
                  <a:pt x="538293" y="81093"/>
                  <a:pt x="729842" y="176168"/>
                </a:cubicBezTo>
                <a:cubicBezTo>
                  <a:pt x="921391" y="271243"/>
                  <a:pt x="1035341" y="420847"/>
                  <a:pt x="1149292" y="570451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28B18-C331-4631-8C8A-EF79FF370F1E}"/>
              </a:ext>
            </a:extLst>
          </p:cNvPr>
          <p:cNvSpPr txBox="1"/>
          <p:nvPr/>
        </p:nvSpPr>
        <p:spPr>
          <a:xfrm>
            <a:off x="3250181" y="2327067"/>
            <a:ext cx="70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1D12A6-3AE6-42E2-953A-7CC05CBB8D07}"/>
              </a:ext>
            </a:extLst>
          </p:cNvPr>
          <p:cNvSpPr txBox="1"/>
          <p:nvPr/>
        </p:nvSpPr>
        <p:spPr>
          <a:xfrm>
            <a:off x="2194691" y="1962752"/>
            <a:ext cx="7093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②</a:t>
            </a: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B644104D-870E-4F6B-B85D-7565005E5452}"/>
              </a:ext>
            </a:extLst>
          </p:cNvPr>
          <p:cNvSpPr/>
          <p:nvPr/>
        </p:nvSpPr>
        <p:spPr>
          <a:xfrm>
            <a:off x="1307779" y="3416865"/>
            <a:ext cx="886912" cy="721453"/>
          </a:xfrm>
          <a:custGeom>
            <a:avLst/>
            <a:gdLst>
              <a:gd name="connsiteX0" fmla="*/ 886912 w 886912"/>
              <a:gd name="connsiteY0" fmla="*/ 721453 h 721453"/>
              <a:gd name="connsiteX1" fmla="*/ 282904 w 886912"/>
              <a:gd name="connsiteY1" fmla="*/ 385894 h 721453"/>
              <a:gd name="connsiteX2" fmla="*/ 6067 w 886912"/>
              <a:gd name="connsiteY2" fmla="*/ 0 h 7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912" h="721453">
                <a:moveTo>
                  <a:pt x="886912" y="721453"/>
                </a:moveTo>
                <a:cubicBezTo>
                  <a:pt x="658312" y="613794"/>
                  <a:pt x="429712" y="506136"/>
                  <a:pt x="282904" y="385894"/>
                </a:cubicBezTo>
                <a:cubicBezTo>
                  <a:pt x="136096" y="265652"/>
                  <a:pt x="-34480" y="6991"/>
                  <a:pt x="6067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2D9873-F2C7-409E-AABD-8D2D4D8574EB}"/>
              </a:ext>
            </a:extLst>
          </p:cNvPr>
          <p:cNvSpPr txBox="1"/>
          <p:nvPr/>
        </p:nvSpPr>
        <p:spPr>
          <a:xfrm>
            <a:off x="1228608" y="3852387"/>
            <a:ext cx="70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①</a:t>
            </a:r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529A64CF-37B8-471D-8D69-01735A2989D9}"/>
              </a:ext>
            </a:extLst>
          </p:cNvPr>
          <p:cNvSpPr/>
          <p:nvPr/>
        </p:nvSpPr>
        <p:spPr>
          <a:xfrm>
            <a:off x="1565945" y="3412222"/>
            <a:ext cx="1454092" cy="413158"/>
          </a:xfrm>
          <a:custGeom>
            <a:avLst/>
            <a:gdLst>
              <a:gd name="connsiteX0" fmla="*/ 0 w 1384184"/>
              <a:gd name="connsiteY0" fmla="*/ 0 h 503340"/>
              <a:gd name="connsiteX1" fmla="*/ 830510 w 1384184"/>
              <a:gd name="connsiteY1" fmla="*/ 310393 h 503340"/>
              <a:gd name="connsiteX2" fmla="*/ 1384184 w 1384184"/>
              <a:gd name="connsiteY2" fmla="*/ 503340 h 50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184" h="503340">
                <a:moveTo>
                  <a:pt x="0" y="0"/>
                </a:moveTo>
                <a:lnTo>
                  <a:pt x="830510" y="310393"/>
                </a:lnTo>
                <a:cubicBezTo>
                  <a:pt x="1061207" y="394283"/>
                  <a:pt x="1251358" y="475377"/>
                  <a:pt x="1384184" y="503340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930B95-3D3F-4F4B-A191-3123EB4C175C}"/>
              </a:ext>
            </a:extLst>
          </p:cNvPr>
          <p:cNvSpPr txBox="1"/>
          <p:nvPr/>
        </p:nvSpPr>
        <p:spPr>
          <a:xfrm>
            <a:off x="1952979" y="3263323"/>
            <a:ext cx="7093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②</a:t>
            </a:r>
          </a:p>
        </p:txBody>
      </p:sp>
      <p:sp>
        <p:nvSpPr>
          <p:cNvPr id="44" name="자유형: 도형 43">
            <a:extLst>
              <a:ext uri="{FF2B5EF4-FFF2-40B4-BE49-F238E27FC236}">
                <a16:creationId xmlns:a16="http://schemas.microsoft.com/office/drawing/2014/main" id="{E587BF47-3FBC-4E1C-A175-5763FC932E9F}"/>
              </a:ext>
            </a:extLst>
          </p:cNvPr>
          <p:cNvSpPr/>
          <p:nvPr/>
        </p:nvSpPr>
        <p:spPr>
          <a:xfrm>
            <a:off x="1265834" y="4621896"/>
            <a:ext cx="579744" cy="719068"/>
          </a:xfrm>
          <a:custGeom>
            <a:avLst/>
            <a:gdLst>
              <a:gd name="connsiteX0" fmla="*/ 886912 w 886912"/>
              <a:gd name="connsiteY0" fmla="*/ 721453 h 721453"/>
              <a:gd name="connsiteX1" fmla="*/ 282904 w 886912"/>
              <a:gd name="connsiteY1" fmla="*/ 385894 h 721453"/>
              <a:gd name="connsiteX2" fmla="*/ 6067 w 886912"/>
              <a:gd name="connsiteY2" fmla="*/ 0 h 7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912" h="721453">
                <a:moveTo>
                  <a:pt x="886912" y="721453"/>
                </a:moveTo>
                <a:cubicBezTo>
                  <a:pt x="658312" y="613794"/>
                  <a:pt x="429712" y="506136"/>
                  <a:pt x="282904" y="385894"/>
                </a:cubicBezTo>
                <a:cubicBezTo>
                  <a:pt x="136096" y="265652"/>
                  <a:pt x="-34480" y="6991"/>
                  <a:pt x="6067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FB4DDD-3D07-483B-B7E7-BD5916BD4B5E}"/>
              </a:ext>
            </a:extLst>
          </p:cNvPr>
          <p:cNvSpPr txBox="1"/>
          <p:nvPr/>
        </p:nvSpPr>
        <p:spPr>
          <a:xfrm>
            <a:off x="1186663" y="5057417"/>
            <a:ext cx="70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①</a:t>
            </a:r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7AD59D57-7312-4BBC-8078-AD092F7A2236}"/>
              </a:ext>
            </a:extLst>
          </p:cNvPr>
          <p:cNvSpPr/>
          <p:nvPr/>
        </p:nvSpPr>
        <p:spPr>
          <a:xfrm>
            <a:off x="1572858" y="4630828"/>
            <a:ext cx="1454092" cy="413158"/>
          </a:xfrm>
          <a:custGeom>
            <a:avLst/>
            <a:gdLst>
              <a:gd name="connsiteX0" fmla="*/ 0 w 1384184"/>
              <a:gd name="connsiteY0" fmla="*/ 0 h 503340"/>
              <a:gd name="connsiteX1" fmla="*/ 830510 w 1384184"/>
              <a:gd name="connsiteY1" fmla="*/ 310393 h 503340"/>
              <a:gd name="connsiteX2" fmla="*/ 1384184 w 1384184"/>
              <a:gd name="connsiteY2" fmla="*/ 503340 h 50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184" h="503340">
                <a:moveTo>
                  <a:pt x="0" y="0"/>
                </a:moveTo>
                <a:lnTo>
                  <a:pt x="830510" y="310393"/>
                </a:lnTo>
                <a:cubicBezTo>
                  <a:pt x="1061207" y="394283"/>
                  <a:pt x="1251358" y="475377"/>
                  <a:pt x="1384184" y="503340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CB9C5F-4D69-4E82-BA27-1D3844CC7A6C}"/>
              </a:ext>
            </a:extLst>
          </p:cNvPr>
          <p:cNvSpPr txBox="1"/>
          <p:nvPr/>
        </p:nvSpPr>
        <p:spPr>
          <a:xfrm>
            <a:off x="2035408" y="4398239"/>
            <a:ext cx="7093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②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07F833F-CB84-4E1A-A1E7-62A9E4422F30}"/>
              </a:ext>
            </a:extLst>
          </p:cNvPr>
          <p:cNvCxnSpPr/>
          <p:nvPr/>
        </p:nvCxnSpPr>
        <p:spPr>
          <a:xfrm flipH="1">
            <a:off x="2150026" y="2888076"/>
            <a:ext cx="870011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D4CC202-3EEB-4C58-8A34-91567E8FB110}"/>
              </a:ext>
            </a:extLst>
          </p:cNvPr>
          <p:cNvSpPr txBox="1"/>
          <p:nvPr/>
        </p:nvSpPr>
        <p:spPr>
          <a:xfrm>
            <a:off x="1795375" y="2703066"/>
            <a:ext cx="7093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③</a:t>
            </a: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25B25FE8-0D27-4968-8D07-82DEEE662D75}"/>
              </a:ext>
            </a:extLst>
          </p:cNvPr>
          <p:cNvSpPr/>
          <p:nvPr/>
        </p:nvSpPr>
        <p:spPr>
          <a:xfrm>
            <a:off x="1343265" y="1198485"/>
            <a:ext cx="2119026" cy="428127"/>
          </a:xfrm>
          <a:custGeom>
            <a:avLst/>
            <a:gdLst>
              <a:gd name="connsiteX0" fmla="*/ 2119026 w 2119026"/>
              <a:gd name="connsiteY0" fmla="*/ 53266 h 428127"/>
              <a:gd name="connsiteX1" fmla="*/ 1391057 w 2119026"/>
              <a:gd name="connsiteY1" fmla="*/ 399496 h 428127"/>
              <a:gd name="connsiteX2" fmla="*/ 1009318 w 2119026"/>
              <a:gd name="connsiteY2" fmla="*/ 275208 h 428127"/>
              <a:gd name="connsiteX3" fmla="*/ 627578 w 2119026"/>
              <a:gd name="connsiteY3" fmla="*/ 399496 h 428127"/>
              <a:gd name="connsiteX4" fmla="*/ 68285 w 2119026"/>
              <a:gd name="connsiteY4" fmla="*/ 390618 h 428127"/>
              <a:gd name="connsiteX5" fmla="*/ 32774 w 2119026"/>
              <a:gd name="connsiteY5" fmla="*/ 0 h 42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9026" h="428127">
                <a:moveTo>
                  <a:pt x="2119026" y="53266"/>
                </a:moveTo>
                <a:cubicBezTo>
                  <a:pt x="1847517" y="207886"/>
                  <a:pt x="1576008" y="362506"/>
                  <a:pt x="1391057" y="399496"/>
                </a:cubicBezTo>
                <a:cubicBezTo>
                  <a:pt x="1206106" y="436486"/>
                  <a:pt x="1136564" y="275208"/>
                  <a:pt x="1009318" y="275208"/>
                </a:cubicBezTo>
                <a:cubicBezTo>
                  <a:pt x="882072" y="275208"/>
                  <a:pt x="784417" y="380261"/>
                  <a:pt x="627578" y="399496"/>
                </a:cubicBezTo>
                <a:cubicBezTo>
                  <a:pt x="470739" y="418731"/>
                  <a:pt x="167419" y="457201"/>
                  <a:pt x="68285" y="390618"/>
                </a:cubicBezTo>
                <a:cubicBezTo>
                  <a:pt x="-30849" y="324035"/>
                  <a:pt x="-2737" y="56225"/>
                  <a:pt x="32774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3D90A9-249E-427B-BDCC-4C2924183E01}"/>
              </a:ext>
            </a:extLst>
          </p:cNvPr>
          <p:cNvSpPr txBox="1"/>
          <p:nvPr/>
        </p:nvSpPr>
        <p:spPr>
          <a:xfrm>
            <a:off x="1136276" y="869266"/>
            <a:ext cx="70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15E29F-05C0-4B06-94BB-9D4F37B19A45}"/>
              </a:ext>
            </a:extLst>
          </p:cNvPr>
          <p:cNvSpPr txBox="1"/>
          <p:nvPr/>
        </p:nvSpPr>
        <p:spPr>
          <a:xfrm>
            <a:off x="1585140" y="1142026"/>
            <a:ext cx="7093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②</a:t>
            </a: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B4779866-566E-4104-8E46-4AD4CC2FC05A}"/>
              </a:ext>
            </a:extLst>
          </p:cNvPr>
          <p:cNvSpPr/>
          <p:nvPr/>
        </p:nvSpPr>
        <p:spPr>
          <a:xfrm>
            <a:off x="1406829" y="1207363"/>
            <a:ext cx="1682600" cy="417251"/>
          </a:xfrm>
          <a:custGeom>
            <a:avLst/>
            <a:gdLst>
              <a:gd name="connsiteX0" fmla="*/ 84620 w 1682600"/>
              <a:gd name="connsiteY0" fmla="*/ 0 h 417251"/>
              <a:gd name="connsiteX1" fmla="*/ 93497 w 1682600"/>
              <a:gd name="connsiteY1" fmla="*/ 186431 h 417251"/>
              <a:gd name="connsiteX2" fmla="*/ 1034530 w 1682600"/>
              <a:gd name="connsiteY2" fmla="*/ 292963 h 417251"/>
              <a:gd name="connsiteX3" fmla="*/ 1682600 w 1682600"/>
              <a:gd name="connsiteY3" fmla="*/ 417251 h 41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600" h="417251">
                <a:moveTo>
                  <a:pt x="84620" y="0"/>
                </a:moveTo>
                <a:cubicBezTo>
                  <a:pt x="9899" y="68802"/>
                  <a:pt x="-64821" y="137604"/>
                  <a:pt x="93497" y="186431"/>
                </a:cubicBezTo>
                <a:cubicBezTo>
                  <a:pt x="251815" y="235258"/>
                  <a:pt x="769680" y="254493"/>
                  <a:pt x="1034530" y="292963"/>
                </a:cubicBezTo>
                <a:cubicBezTo>
                  <a:pt x="1299380" y="331433"/>
                  <a:pt x="1490990" y="374342"/>
                  <a:pt x="1682600" y="417251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09283681-F6AB-4A9C-8135-FB47D23F6928}"/>
              </a:ext>
            </a:extLst>
          </p:cNvPr>
          <p:cNvSpPr/>
          <p:nvPr/>
        </p:nvSpPr>
        <p:spPr>
          <a:xfrm>
            <a:off x="1961965" y="876356"/>
            <a:ext cx="1083076" cy="828664"/>
          </a:xfrm>
          <a:custGeom>
            <a:avLst/>
            <a:gdLst>
              <a:gd name="connsiteX0" fmla="*/ 1083076 w 1083076"/>
              <a:gd name="connsiteY0" fmla="*/ 792646 h 828664"/>
              <a:gd name="connsiteX1" fmla="*/ 648070 w 1083076"/>
              <a:gd name="connsiteY1" fmla="*/ 801524 h 828664"/>
              <a:gd name="connsiteX2" fmla="*/ 710214 w 1083076"/>
              <a:gd name="connsiteY2" fmla="*/ 490805 h 828664"/>
              <a:gd name="connsiteX3" fmla="*/ 497150 w 1083076"/>
              <a:gd name="connsiteY3" fmla="*/ 73555 h 828664"/>
              <a:gd name="connsiteX4" fmla="*/ 0 w 1083076"/>
              <a:gd name="connsiteY4" fmla="*/ 2533 h 8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076" h="828664">
                <a:moveTo>
                  <a:pt x="1083076" y="792646"/>
                </a:moveTo>
                <a:cubicBezTo>
                  <a:pt x="896645" y="822238"/>
                  <a:pt x="710214" y="851831"/>
                  <a:pt x="648070" y="801524"/>
                </a:cubicBezTo>
                <a:cubicBezTo>
                  <a:pt x="585926" y="751217"/>
                  <a:pt x="735367" y="612133"/>
                  <a:pt x="710214" y="490805"/>
                </a:cubicBezTo>
                <a:cubicBezTo>
                  <a:pt x="685061" y="369477"/>
                  <a:pt x="615519" y="154934"/>
                  <a:pt x="497150" y="73555"/>
                </a:cubicBezTo>
                <a:cubicBezTo>
                  <a:pt x="378781" y="-7824"/>
                  <a:pt x="189390" y="-2646"/>
                  <a:pt x="0" y="2533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272038-C96F-4560-87DF-16505D816C9F}"/>
              </a:ext>
            </a:extLst>
          </p:cNvPr>
          <p:cNvSpPr txBox="1"/>
          <p:nvPr/>
        </p:nvSpPr>
        <p:spPr>
          <a:xfrm>
            <a:off x="1590602" y="804161"/>
            <a:ext cx="7093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BED867-1C05-E320-B735-6C3E4E62CC25}"/>
                  </a:ext>
                </a:extLst>
              </p:cNvPr>
              <p:cNvSpPr txBox="1"/>
              <p:nvPr/>
            </p:nvSpPr>
            <p:spPr>
              <a:xfrm>
                <a:off x="7600828" y="5666575"/>
                <a:ext cx="333425" cy="20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𝝂</m:t>
                          </m:r>
                        </m:e>
                        <m:sub>
                          <m:r>
                            <a:rPr kumimoji="0" lang="en-US" altLang="ko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𝒆𝒇𝒇</m:t>
                          </m:r>
                        </m:sub>
                      </m:sSub>
                    </m:oMath>
                  </m:oMathPara>
                </a14:m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BED867-1C05-E320-B735-6C3E4E62C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828" y="5666575"/>
                <a:ext cx="333425" cy="202235"/>
              </a:xfrm>
              <a:prstGeom prst="rect">
                <a:avLst/>
              </a:prstGeom>
              <a:blipFill>
                <a:blip r:embed="rId6"/>
                <a:stretch>
                  <a:fillRect l="-3636" r="-5455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9522E59-A6FC-2B52-524A-C96C1E2F78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13548" y="1624614"/>
          <a:ext cx="2012404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202">
                  <a:extLst>
                    <a:ext uri="{9D8B030D-6E8A-4147-A177-3AD203B41FA5}">
                      <a16:colId xmlns:a16="http://schemas.microsoft.com/office/drawing/2014/main" val="163285371"/>
                    </a:ext>
                  </a:extLst>
                </a:gridCol>
                <a:gridCol w="1006202">
                  <a:extLst>
                    <a:ext uri="{9D8B030D-6E8A-4147-A177-3AD203B41FA5}">
                      <a16:colId xmlns:a16="http://schemas.microsoft.com/office/drawing/2014/main" val="4019073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</a:rPr>
                        <a:t>2.0 – 2.5 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61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2.5 - 3.0 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49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3.0 – 3.5 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Yellow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0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3.5 – 4.0 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4.0 – 4.5 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908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4.5 – 5.0 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navy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65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5.0 – 5.5 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purple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66674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5.5 – 6.0 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70069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6.0 – 6.5 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0698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6394F24-E1EA-9D50-F6C1-9AD2817CEB6C}"/>
              </a:ext>
            </a:extLst>
          </p:cNvPr>
          <p:cNvSpPr txBox="1"/>
          <p:nvPr/>
        </p:nvSpPr>
        <p:spPr>
          <a:xfrm>
            <a:off x="7717539" y="899308"/>
            <a:ext cx="1342756" cy="2585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101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#26354(no fuel)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516B9A-7DD7-28C3-A6C7-658A39586EC0}"/>
              </a:ext>
            </a:extLst>
          </p:cNvPr>
          <p:cNvSpPr txBox="1"/>
          <p:nvPr/>
        </p:nvSpPr>
        <p:spPr>
          <a:xfrm>
            <a:off x="7884252" y="2036453"/>
            <a:ext cx="1342756" cy="2585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#26381(SMBI)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9926B6-5B21-1E87-CA78-6A00CC5114F0}"/>
              </a:ext>
            </a:extLst>
          </p:cNvPr>
          <p:cNvSpPr txBox="1"/>
          <p:nvPr/>
        </p:nvSpPr>
        <p:spPr>
          <a:xfrm>
            <a:off x="7884252" y="4369222"/>
            <a:ext cx="1342756" cy="2585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A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#31670(PVD)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A1921D-EEB7-FA5D-7F31-F9182FCD2809}"/>
              </a:ext>
            </a:extLst>
          </p:cNvPr>
          <p:cNvSpPr txBox="1"/>
          <p:nvPr/>
        </p:nvSpPr>
        <p:spPr>
          <a:xfrm>
            <a:off x="7884252" y="3237238"/>
            <a:ext cx="1342756" cy="2585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7C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#31858(PVD)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A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4745C31B-3E3F-1E27-E2A2-EA3586FF919A}"/>
              </a:ext>
            </a:extLst>
          </p:cNvPr>
          <p:cNvSpPr/>
          <p:nvPr/>
        </p:nvSpPr>
        <p:spPr>
          <a:xfrm>
            <a:off x="6507332" y="1819922"/>
            <a:ext cx="514616" cy="4408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2E08C197-EBA3-222C-BF3F-6FBB29DF6E28}"/>
              </a:ext>
            </a:extLst>
          </p:cNvPr>
          <p:cNvSpPr/>
          <p:nvPr/>
        </p:nvSpPr>
        <p:spPr>
          <a:xfrm>
            <a:off x="6507332" y="3054968"/>
            <a:ext cx="514616" cy="4408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C6AB39BA-89A0-A793-0244-F6242E703846}"/>
              </a:ext>
            </a:extLst>
          </p:cNvPr>
          <p:cNvSpPr/>
          <p:nvPr/>
        </p:nvSpPr>
        <p:spPr>
          <a:xfrm>
            <a:off x="6507332" y="4138318"/>
            <a:ext cx="514616" cy="4408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B3B2CC04-5B55-294F-3743-1645F815D068}"/>
              </a:ext>
            </a:extLst>
          </p:cNvPr>
          <p:cNvCxnSpPr/>
          <p:nvPr/>
        </p:nvCxnSpPr>
        <p:spPr>
          <a:xfrm>
            <a:off x="7021948" y="2097248"/>
            <a:ext cx="2038347" cy="4151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C737CDE6-1C62-53B5-A1CC-F92E0C450556}"/>
              </a:ext>
            </a:extLst>
          </p:cNvPr>
          <p:cNvCxnSpPr/>
          <p:nvPr/>
        </p:nvCxnSpPr>
        <p:spPr>
          <a:xfrm flipV="1">
            <a:off x="7021948" y="2667699"/>
            <a:ext cx="2038347" cy="5956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A309ACDF-74EF-7166-BE8F-87BDD54B54BD}"/>
              </a:ext>
            </a:extLst>
          </p:cNvPr>
          <p:cNvCxnSpPr/>
          <p:nvPr/>
        </p:nvCxnSpPr>
        <p:spPr>
          <a:xfrm flipV="1">
            <a:off x="7021948" y="2719682"/>
            <a:ext cx="2038347" cy="1625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4425379-3B50-022C-9540-F42B47124BBF}"/>
              </a:ext>
            </a:extLst>
          </p:cNvPr>
          <p:cNvSpPr txBox="1"/>
          <p:nvPr/>
        </p:nvSpPr>
        <p:spPr>
          <a:xfrm>
            <a:off x="10004341" y="1345824"/>
            <a:ext cx="1918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무지개 색깔 순서</a:t>
            </a:r>
          </a:p>
        </p:txBody>
      </p:sp>
    </p:spTree>
    <p:extLst>
      <p:ext uri="{BB962C8B-B14F-4D97-AF65-F5344CB8AC3E}">
        <p14:creationId xmlns:p14="http://schemas.microsoft.com/office/powerpoint/2010/main" val="361320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ea typeface="+mn-ea"/>
              </a:rPr>
              <a:t>Tokamak relies on plasma current for confinement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A6426B5-90BC-4E69-8E10-6EC7BE991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3501008"/>
            <a:ext cx="3600400" cy="2842850"/>
          </a:xfrm>
          <a:prstGeom prst="rect">
            <a:avLst/>
          </a:prstGeom>
        </p:spPr>
      </p:pic>
      <p:sp>
        <p:nvSpPr>
          <p:cNvPr id="18" name="Text Box 13">
            <a:extLst>
              <a:ext uri="{FF2B5EF4-FFF2-40B4-BE49-F238E27FC236}">
                <a16:creationId xmlns:a16="http://schemas.microsoft.com/office/drawing/2014/main" id="{890BC14C-B424-4B01-8ADE-2DEB2D0B5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428" y="4921908"/>
            <a:ext cx="1975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kumimoji="0" lang="de-DE" altLang="ko-KR" b="1" dirty="0">
                <a:solidFill>
                  <a:prstClr val="black"/>
                </a:solidFill>
                <a:latin typeface="Verdana"/>
                <a:ea typeface="굴림" pitchFamily="50" charset="-127"/>
              </a:rPr>
              <a:t>Faraday‘s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874E8998-0D58-4542-B817-42090B24BB66}"/>
                  </a:ext>
                </a:extLst>
              </p:cNvPr>
              <p:cNvSpPr txBox="1"/>
              <p:nvPr/>
            </p:nvSpPr>
            <p:spPr bwMode="auto">
              <a:xfrm>
                <a:off x="5338486" y="4762809"/>
                <a:ext cx="2797498" cy="684353"/>
              </a:xfrm>
              <a:prstGeom prst="rect">
                <a:avLst/>
              </a:prstGeom>
              <a:noFill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nary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874E8998-0D58-4542-B817-42090B24B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8486" y="4762809"/>
                <a:ext cx="2797498" cy="684353"/>
              </a:xfrm>
              <a:prstGeom prst="rect">
                <a:avLst/>
              </a:prstGeom>
              <a:blipFill>
                <a:blip r:embed="rId5"/>
                <a:stretch>
                  <a:fillRect b="-1770"/>
                </a:stretch>
              </a:blipFill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15">
            <a:extLst>
              <a:ext uri="{FF2B5EF4-FFF2-40B4-BE49-F238E27FC236}">
                <a16:creationId xmlns:a16="http://schemas.microsoft.com/office/drawing/2014/main" id="{B7F95EE0-ED09-4FFE-BF08-C81F0E9D40CD}"/>
              </a:ext>
            </a:extLst>
          </p:cNvPr>
          <p:cNvGrpSpPr>
            <a:grpSpLocks/>
          </p:cNvGrpSpPr>
          <p:nvPr/>
        </p:nvGrpSpPr>
        <p:grpSpPr bwMode="auto">
          <a:xfrm>
            <a:off x="5231904" y="3844511"/>
            <a:ext cx="3083779" cy="1030288"/>
            <a:chOff x="134" y="2311"/>
            <a:chExt cx="1736" cy="649"/>
          </a:xfrm>
        </p:grpSpPr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3DC2D5E6-8DDB-4A93-AD0A-563CC3EAF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" y="2467"/>
              <a:ext cx="49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ko-KR" sz="2800" b="1" i="1" dirty="0">
                  <a:solidFill>
                    <a:srgbClr val="0000FF"/>
                  </a:solidFill>
                  <a:latin typeface="+mn-lt"/>
                  <a:ea typeface="굴림" charset="-127"/>
                </a:rPr>
                <a:t>I</a:t>
              </a:r>
              <a:r>
                <a:rPr lang="en-GB" altLang="ko-KR" sz="2800" b="1" i="1" baseline="-25000" dirty="0">
                  <a:solidFill>
                    <a:srgbClr val="0000FF"/>
                  </a:solidFill>
                  <a:latin typeface="+mn-lt"/>
                  <a:ea typeface="굴림" charset="-127"/>
                </a:rPr>
                <a:t>OH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AEF3B4DD-2974-40DE-9B27-3BB289CDB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2630"/>
              <a:ext cx="27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ko-KR" sz="2800" i="1" dirty="0" err="1">
                  <a:latin typeface="+mn-lt"/>
                  <a:ea typeface="굴림" charset="-127"/>
                </a:rPr>
                <a:t>dt</a:t>
              </a:r>
              <a:endParaRPr lang="en-GB" altLang="ko-KR" sz="2800" i="1" dirty="0">
                <a:latin typeface="+mn-lt"/>
                <a:ea typeface="굴림" charset="-127"/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F49D7906-568B-47C6-A6E3-4CC9ADF9C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" y="2332"/>
              <a:ext cx="3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ko-KR" sz="2800" i="1" dirty="0" err="1">
                  <a:latin typeface="+mn-lt"/>
                  <a:ea typeface="굴림" charset="-127"/>
                </a:rPr>
                <a:t>d</a:t>
              </a:r>
              <a:r>
                <a:rPr lang="en-GB" altLang="ko-KR" sz="2800" b="1" i="1" dirty="0" err="1">
                  <a:solidFill>
                    <a:srgbClr val="FF0000"/>
                  </a:solidFill>
                  <a:latin typeface="+mn-lt"/>
                  <a:ea typeface="굴림" charset="-127"/>
                </a:rPr>
                <a:t>I</a:t>
              </a:r>
              <a:r>
                <a:rPr lang="en-GB" altLang="ko-KR" sz="2800" b="1" i="1" baseline="-25000" dirty="0" err="1">
                  <a:solidFill>
                    <a:srgbClr val="FF0000"/>
                  </a:solidFill>
                  <a:latin typeface="+mn-lt"/>
                  <a:ea typeface="굴림" charset="-127"/>
                </a:rPr>
                <a:t>C</a:t>
              </a:r>
              <a:endParaRPr lang="en-GB" altLang="ko-KR" sz="2800" b="1" i="1" baseline="-25000" dirty="0">
                <a:solidFill>
                  <a:srgbClr val="FF0000"/>
                </a:solidFill>
                <a:latin typeface="+mn-lt"/>
                <a:ea typeface="굴림" charset="-127"/>
              </a:endParaRPr>
            </a:p>
          </p:txBody>
        </p:sp>
        <p:sp>
          <p:nvSpPr>
            <p:cNvPr id="29" name="Line 19">
              <a:extLst>
                <a:ext uri="{FF2B5EF4-FFF2-40B4-BE49-F238E27FC236}">
                  <a16:creationId xmlns:a16="http://schemas.microsoft.com/office/drawing/2014/main" id="{0E176AFF-58D2-4062-8D38-6E6B29FC3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" y="2640"/>
              <a:ext cx="26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800">
                <a:latin typeface="+mn-lt"/>
              </a:endParaRPr>
            </a:p>
          </p:txBody>
        </p:sp>
        <p:sp>
          <p:nvSpPr>
            <p:cNvPr id="30" name="Line 20">
              <a:extLst>
                <a:ext uri="{FF2B5EF4-FFF2-40B4-BE49-F238E27FC236}">
                  <a16:creationId xmlns:a16="http://schemas.microsoft.com/office/drawing/2014/main" id="{D819FD83-83B4-459B-906A-53E4F1C0D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" y="2632"/>
              <a:ext cx="72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800">
                <a:latin typeface="+mn-lt"/>
              </a:endParaRPr>
            </a:p>
          </p:txBody>
        </p:sp>
        <p:sp>
          <p:nvSpPr>
            <p:cNvPr id="31" name="Text Box 21">
              <a:extLst>
                <a:ext uri="{FF2B5EF4-FFF2-40B4-BE49-F238E27FC236}">
                  <a16:creationId xmlns:a16="http://schemas.microsoft.com/office/drawing/2014/main" id="{CA0F4F46-8093-4B32-B5C3-775A62B83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" y="2311"/>
              <a:ext cx="75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100000"/>
                </a:spcBef>
              </a:pPr>
              <a:r>
                <a:rPr lang="en-GB" altLang="ko-KR" sz="2000" dirty="0">
                  <a:latin typeface="+mn-lt"/>
                  <a:ea typeface="굴림" charset="-127"/>
                </a:rPr>
                <a:t>Induction</a:t>
              </a:r>
            </a:p>
          </p:txBody>
        </p:sp>
      </p:grpSp>
      <p:sp>
        <p:nvSpPr>
          <p:cNvPr id="37" name="Rectangle 24">
            <a:extLst>
              <a:ext uri="{FF2B5EF4-FFF2-40B4-BE49-F238E27FC236}">
                <a16:creationId xmlns:a16="http://schemas.microsoft.com/office/drawing/2014/main" id="{5719D2CA-77D5-47E1-A861-0F89B9D9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857" y="5860892"/>
            <a:ext cx="16401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ko-KR" sz="2800" b="1" i="1" dirty="0">
                <a:solidFill>
                  <a:srgbClr val="00CC00"/>
                </a:solidFill>
                <a:latin typeface="+mn-lt"/>
                <a:ea typeface="굴림" charset="-127"/>
              </a:rPr>
              <a:t>I</a:t>
            </a:r>
            <a:r>
              <a:rPr lang="en-GB" altLang="ko-KR" sz="2800" b="1" i="1" baseline="-25000" dirty="0">
                <a:solidFill>
                  <a:srgbClr val="00CC00"/>
                </a:solidFill>
                <a:latin typeface="+mn-lt"/>
                <a:ea typeface="굴림" charset="-127"/>
              </a:rPr>
              <a:t>P</a:t>
            </a:r>
            <a:r>
              <a:rPr lang="en-GB" altLang="ko-KR" sz="2800" b="1" dirty="0">
                <a:latin typeface="+mn-lt"/>
                <a:ea typeface="굴림" charset="-127"/>
              </a:rPr>
              <a:t> = </a:t>
            </a:r>
            <a:r>
              <a:rPr lang="en-GB" altLang="ko-KR" sz="1200" b="1" i="1" dirty="0">
                <a:solidFill>
                  <a:srgbClr val="0000FF"/>
                </a:solidFill>
                <a:latin typeface="+mn-lt"/>
                <a:ea typeface="굴림" charset="-127"/>
              </a:rPr>
              <a:t>I</a:t>
            </a:r>
            <a:r>
              <a:rPr lang="en-GB" altLang="ko-KR" sz="1200" b="1" i="1" baseline="-25000" dirty="0">
                <a:solidFill>
                  <a:srgbClr val="0000FF"/>
                </a:solidFill>
                <a:latin typeface="+mn-lt"/>
                <a:ea typeface="굴림" charset="-127"/>
              </a:rPr>
              <a:t>OH</a:t>
            </a:r>
            <a:r>
              <a:rPr lang="en-GB" altLang="ko-KR" sz="2800" b="1" baseline="-25000" dirty="0">
                <a:solidFill>
                  <a:srgbClr val="0000FF"/>
                </a:solidFill>
                <a:latin typeface="+mn-lt"/>
                <a:ea typeface="굴림" charset="-127"/>
              </a:rPr>
              <a:t> </a:t>
            </a:r>
            <a:r>
              <a:rPr lang="en-GB" altLang="ko-KR" sz="2800" b="1" dirty="0">
                <a:latin typeface="+mn-lt"/>
                <a:ea typeface="굴림" charset="-127"/>
              </a:rPr>
              <a:t>+ </a:t>
            </a:r>
            <a:r>
              <a:rPr lang="en-GB" altLang="ko-KR" sz="2800" b="1" i="1" dirty="0">
                <a:latin typeface="+mn-lt"/>
                <a:ea typeface="굴림" charset="-127"/>
              </a:rPr>
              <a:t>I</a:t>
            </a:r>
            <a:r>
              <a:rPr lang="en-GB" altLang="ko-KR" sz="2800" b="1" i="1" baseline="-25000" dirty="0">
                <a:latin typeface="+mn-lt"/>
                <a:ea typeface="굴림" charset="-127"/>
              </a:rPr>
              <a:t>NI</a:t>
            </a:r>
            <a:r>
              <a:rPr lang="en-GB" altLang="ko-KR" sz="2800" b="1" dirty="0">
                <a:latin typeface="+mn-lt"/>
                <a:ea typeface="굴림" charset="-127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4">
                <a:extLst>
                  <a:ext uri="{FF2B5EF4-FFF2-40B4-BE49-F238E27FC236}">
                    <a16:creationId xmlns:a16="http://schemas.microsoft.com/office/drawing/2014/main" id="{1212AB96-47C8-408F-9064-D4D821A35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1424" y="1064631"/>
                <a:ext cx="10729192" cy="214834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eaLnBrk="0" latinLnBrk="0" hangingPunct="0"/>
                <a:r>
                  <a:rPr lang="en-US" altLang="ko-KR" sz="2000" b="1" dirty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Plasma current in a tokamak</a:t>
                </a:r>
              </a:p>
              <a:p>
                <a:pPr eaLnBrk="0" latinLnBrk="0" hangingPunct="0"/>
                <a:endParaRPr lang="en-US" altLang="ko-KR" dirty="0">
                  <a:solidFill>
                    <a:prstClr val="black"/>
                  </a:solidFill>
                  <a:latin typeface="+mn-lt"/>
                  <a:ea typeface="+mn-ea"/>
                  <a:cs typeface="Arial" panose="020B0604020202020204" pitchFamily="34" charset="0"/>
                </a:endParaRPr>
              </a:p>
              <a:p>
                <a:pPr marL="342900" indent="-342900" eaLnBrk="0" latinLnBrk="0" hangingPunct="0">
                  <a:buFontTx/>
                  <a:buChar char="-"/>
                </a:pPr>
                <a:r>
                  <a:rPr lang="en-US" altLang="ko-KR" dirty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In a tokamak,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ko-KR" dirty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 is generated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, to mix up the particles poloidally to prevent abrupt </a:t>
                </a:r>
                <a:r>
                  <a:rPr lang="en-US" altLang="ko-KR" dirty="0" err="1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ExB</a:t>
                </a:r>
                <a:r>
                  <a:rPr lang="en-US" altLang="ko-KR" dirty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 losses.</a:t>
                </a:r>
              </a:p>
              <a:p>
                <a:pPr marL="342900" indent="-342900" eaLnBrk="0" latinLnBrk="0" hangingPunct="0">
                  <a:buFontTx/>
                  <a:buChar char="-"/>
                </a:pPr>
                <a:endParaRPr lang="en-US" altLang="ko-KR" dirty="0">
                  <a:solidFill>
                    <a:prstClr val="black"/>
                  </a:solidFill>
                  <a:latin typeface="+mn-lt"/>
                  <a:ea typeface="+mn-ea"/>
                  <a:cs typeface="Arial" panose="020B0604020202020204" pitchFamily="34" charset="0"/>
                </a:endParaRPr>
              </a:p>
              <a:p>
                <a:pPr marL="342900" indent="-342900" eaLnBrk="0" latinLnBrk="0" hangingPunct="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ko-KR" b="1" dirty="0">
                    <a:solidFill>
                      <a:srgbClr val="00B050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is initially generated by electromagnetic induction of the solenoid.</a:t>
                </a:r>
              </a:p>
              <a:p>
                <a:pPr marL="342900" indent="-342900" eaLnBrk="0" latinLnBrk="0" hangingPunct="0">
                  <a:buFontTx/>
                  <a:buChar char="-"/>
                </a:pPr>
                <a:endParaRPr lang="en-US" altLang="ko-KR" dirty="0">
                  <a:solidFill>
                    <a:prstClr val="black"/>
                  </a:solidFill>
                  <a:latin typeface="+mn-lt"/>
                  <a:ea typeface="+mn-ea"/>
                  <a:cs typeface="Arial" panose="020B0604020202020204" pitchFamily="34" charset="0"/>
                </a:endParaRPr>
              </a:p>
              <a:p>
                <a:pPr marL="342900" indent="-342900" eaLnBrk="0" latinLnBrk="0" hangingPunct="0">
                  <a:buFontTx/>
                  <a:buChar char="-"/>
                </a:pPr>
                <a:r>
                  <a:rPr lang="en-US" altLang="ko-KR" dirty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However, we need to </a:t>
                </a:r>
                <a:r>
                  <a:rPr lang="en-US" altLang="ko-KR" b="1" dirty="0">
                    <a:solidFill>
                      <a:srgbClr val="FF0000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minimize this inductive current</a:t>
                </a:r>
                <a:r>
                  <a:rPr lang="en-US" altLang="ko-KR" dirty="0">
                    <a:solidFill>
                      <a:srgbClr val="FF0000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for steady state operation in future reactor.</a:t>
                </a:r>
              </a:p>
            </p:txBody>
          </p:sp>
        </mc:Choice>
        <mc:Fallback xmlns="">
          <p:sp>
            <p:nvSpPr>
              <p:cNvPr id="40" name="Text Box 4">
                <a:extLst>
                  <a:ext uri="{FF2B5EF4-FFF2-40B4-BE49-F238E27FC236}">
                    <a16:creationId xmlns:a16="http://schemas.microsoft.com/office/drawing/2014/main" id="{1212AB96-47C8-408F-9064-D4D821A35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424" y="1064631"/>
                <a:ext cx="10729192" cy="2148345"/>
              </a:xfrm>
              <a:prstGeom prst="rect">
                <a:avLst/>
              </a:prstGeom>
              <a:blipFill>
                <a:blip r:embed="rId6"/>
                <a:stretch>
                  <a:fillRect l="-625" t="-1705" b="-3693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슬라이드 번호 개체 틀 21">
            <a:extLst>
              <a:ext uri="{FF2B5EF4-FFF2-40B4-BE49-F238E27FC236}">
                <a16:creationId xmlns:a16="http://schemas.microsoft.com/office/drawing/2014/main" id="{E08B2BFD-8B75-40D3-A0AB-FC424D77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3</a:t>
            </a:fld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C996ECD2-D5EF-4ECD-A9A1-7BE7CC6731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ea typeface="+mn-ea"/>
              </a:rPr>
              <a:t>Non-inductive current drive sources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1212AB96-47C8-408F-9064-D4D821A3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1052736"/>
            <a:ext cx="10729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342900" indent="-342900" eaLnBrk="0" latinLnBrk="0" hangingPunct="0"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External current drive: NBI, EC, IC, LH, etc.</a:t>
            </a:r>
          </a:p>
          <a:p>
            <a:pPr marL="342900" indent="-342900" eaLnBrk="0" latinLnBrk="0" hangingPunct="0">
              <a:buFontTx/>
              <a:buChar char="-"/>
            </a:pPr>
            <a:endParaRPr lang="en-US" altLang="ko-KR" sz="200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342900" indent="-342900" eaLnBrk="0" latinLnBrk="0" hangingPunct="0"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Internal current drive (Self-generated): </a:t>
            </a:r>
            <a:r>
              <a:rPr lang="en-US" altLang="ko-KR" sz="2000" dirty="0">
                <a:solidFill>
                  <a:srgbClr val="00B050"/>
                </a:solidFill>
                <a:latin typeface="+mn-lt"/>
                <a:ea typeface="+mn-ea"/>
                <a:cs typeface="Arial" panose="020B0604020202020204" pitchFamily="34" charset="0"/>
              </a:rPr>
              <a:t>Bootstrap current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8C03E14-64F9-40A7-9D9E-1C25F6A7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08" y="2631316"/>
            <a:ext cx="5268103" cy="27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F4D460-AD93-4920-ABB4-278DB8C58AF0}"/>
              </a:ext>
            </a:extLst>
          </p:cNvPr>
          <p:cNvSpPr txBox="1"/>
          <p:nvPr/>
        </p:nvSpPr>
        <p:spPr>
          <a:xfrm>
            <a:off x="335360" y="6376310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i="1" dirty="0">
                <a:latin typeface="+mn-lt"/>
                <a:ea typeface="맑은 고딕" pitchFamily="50" charset="-127"/>
                <a:cs typeface="Times New Roman" pitchFamily="18" charset="0"/>
              </a:rPr>
              <a:t>Nature Physical Science </a:t>
            </a:r>
            <a:r>
              <a:rPr kumimoji="0" lang="en-US" altLang="ko-KR" sz="1600" b="1" i="1" dirty="0">
                <a:latin typeface="+mn-lt"/>
                <a:ea typeface="맑은 고딕" pitchFamily="50" charset="-127"/>
                <a:cs typeface="Times New Roman" pitchFamily="18" charset="0"/>
              </a:rPr>
              <a:t>229</a:t>
            </a:r>
            <a:r>
              <a:rPr kumimoji="0" lang="en-US" altLang="ko-KR" sz="1600" i="1" dirty="0">
                <a:latin typeface="+mn-lt"/>
                <a:ea typeface="맑은 고딕" pitchFamily="50" charset="-127"/>
                <a:cs typeface="Times New Roman" pitchFamily="18" charset="0"/>
              </a:rPr>
              <a:t> 110 (1971)</a:t>
            </a:r>
            <a:endParaRPr kumimoji="0" lang="ko-KR" altLang="en-US" sz="1600" i="1" dirty="0">
              <a:latin typeface="+mn-lt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785B56B7-2650-471B-90FF-1BEF9F86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3952" y="2359600"/>
            <a:ext cx="6286390" cy="21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DAC147A-0901-4CFB-9357-A3378517E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745" y="3712708"/>
            <a:ext cx="3753793" cy="2663602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968BF05-77CC-4E44-9733-8E7206B4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9574" y="4928892"/>
            <a:ext cx="3091715" cy="129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21">
            <a:extLst>
              <a:ext uri="{FF2B5EF4-FFF2-40B4-BE49-F238E27FC236}">
                <a16:creationId xmlns:a16="http://schemas.microsoft.com/office/drawing/2014/main" id="{DC546FE2-B372-46C9-B082-44FB264D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4</a:t>
            </a:fld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159380-C89B-4985-A9F9-149DE303A8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0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ea typeface="+mn-ea"/>
              </a:rPr>
              <a:t>Non-inductive current drive sources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278317B-5705-45FB-8778-BF7A880AD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080" y="2242235"/>
            <a:ext cx="3454641" cy="206236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F7DB837-B80D-4899-A847-772EEE0D1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920" y="4234343"/>
            <a:ext cx="2839924" cy="228924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6B6375E-4786-4242-9F7F-B4C12D0BE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793" y="2132856"/>
            <a:ext cx="2677491" cy="221067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0BEF60C-3138-4390-849E-057EDF6A70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864" y="4293096"/>
            <a:ext cx="2699349" cy="221067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74FB628-024A-4AC9-B2FB-6B2FB490F7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311" y="1916832"/>
            <a:ext cx="2839924" cy="429436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1AC1BB-ACA6-46CE-845F-3EFF1F3855EE}"/>
              </a:ext>
            </a:extLst>
          </p:cNvPr>
          <p:cNvSpPr/>
          <p:nvPr/>
        </p:nvSpPr>
        <p:spPr>
          <a:xfrm>
            <a:off x="5159896" y="6453336"/>
            <a:ext cx="3275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i="1" dirty="0" err="1">
                <a:latin typeface="+mj-lt"/>
              </a:rPr>
              <a:t>Sumin</a:t>
            </a:r>
            <a:r>
              <a:rPr lang="en-US" altLang="ko-KR" sz="1600" i="1" dirty="0">
                <a:latin typeface="+mj-lt"/>
              </a:rPr>
              <a:t> Yi et al., </a:t>
            </a:r>
            <a:r>
              <a:rPr lang="en-US" altLang="ko-KR" sz="1600" i="1" dirty="0" err="1">
                <a:latin typeface="+mj-lt"/>
              </a:rPr>
              <a:t>PoP</a:t>
            </a:r>
            <a:r>
              <a:rPr lang="en-US" altLang="ko-KR" sz="1600" i="1" dirty="0">
                <a:latin typeface="+mj-lt"/>
              </a:rPr>
              <a:t> </a:t>
            </a:r>
            <a:r>
              <a:rPr lang="en-US" altLang="ko-KR" sz="1600" b="1" i="1" dirty="0">
                <a:latin typeface="+mj-lt"/>
              </a:rPr>
              <a:t>23</a:t>
            </a:r>
            <a:r>
              <a:rPr lang="en-US" altLang="ko-KR" sz="1600" i="1" dirty="0">
                <a:latin typeface="+mj-lt"/>
              </a:rPr>
              <a:t> 102514 (2016)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9ECAE0F-17E0-4D48-9272-72E862436C82}"/>
              </a:ext>
            </a:extLst>
          </p:cNvPr>
          <p:cNvSpPr/>
          <p:nvPr/>
        </p:nvSpPr>
        <p:spPr>
          <a:xfrm>
            <a:off x="1055440" y="6453336"/>
            <a:ext cx="3342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i="1" dirty="0">
                <a:latin typeface="+mj-lt"/>
              </a:rPr>
              <a:t>W. Wang et al., NF </a:t>
            </a:r>
            <a:r>
              <a:rPr lang="en-US" altLang="ko-KR" sz="1600" b="1" i="1" dirty="0">
                <a:latin typeface="+mj-lt"/>
              </a:rPr>
              <a:t>59</a:t>
            </a:r>
            <a:r>
              <a:rPr lang="en-US" altLang="ko-KR" sz="1600" i="1" dirty="0">
                <a:latin typeface="+mj-lt"/>
              </a:rPr>
              <a:t> 084002 (2019)</a:t>
            </a:r>
            <a:endParaRPr lang="ko-KR" altLang="ko-KR" sz="1600" i="1" dirty="0">
              <a:latin typeface="+mj-lt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14B42FC4-B78E-4FFF-86F7-462A7E10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1052736"/>
            <a:ext cx="10729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342900" indent="-342900" eaLnBrk="0" latinLnBrk="0" hangingPunct="0"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External current drive: NBI, EC, IC, LH, etc.</a:t>
            </a:r>
          </a:p>
          <a:p>
            <a:pPr marL="342900" indent="-342900" eaLnBrk="0" latinLnBrk="0" hangingPunct="0">
              <a:buFontTx/>
              <a:buChar char="-"/>
            </a:pPr>
            <a:endParaRPr lang="en-US" altLang="ko-KR" sz="200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342900" indent="-342900" eaLnBrk="0" latinLnBrk="0" hangingPunct="0"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Internal current drive (Self-generated): Bootstrap current, </a:t>
            </a:r>
            <a:r>
              <a:rPr lang="en-US" altLang="ko-KR" sz="200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turbulence-driven current</a:t>
            </a:r>
          </a:p>
        </p:txBody>
      </p:sp>
      <p:sp>
        <p:nvSpPr>
          <p:cNvPr id="13" name="슬라이드 번호 개체 틀 21">
            <a:extLst>
              <a:ext uri="{FF2B5EF4-FFF2-40B4-BE49-F238E27FC236}">
                <a16:creationId xmlns:a16="http://schemas.microsoft.com/office/drawing/2014/main" id="{9FB02C3D-5F14-44B1-AE05-1BB4530F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5</a:t>
            </a:fld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207CB1E-CD2E-43CE-B11B-06EAFDD702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8A480255-5951-4070-9FB9-3810D5F139EF}"/>
              </a:ext>
            </a:extLst>
          </p:cNvPr>
          <p:cNvSpPr/>
          <p:nvPr/>
        </p:nvSpPr>
        <p:spPr>
          <a:xfrm>
            <a:off x="8688288" y="6093296"/>
            <a:ext cx="3028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altLang="ko-KR" sz="1600" i="1" dirty="0">
                <a:latin typeface="+mj-lt"/>
              </a:rPr>
              <a:t>E. Li et al, PRL </a:t>
            </a:r>
            <a:r>
              <a:rPr lang="en-GB" altLang="ko-KR" sz="1600" b="1" i="1" dirty="0">
                <a:latin typeface="+mj-lt"/>
              </a:rPr>
              <a:t>128</a:t>
            </a:r>
            <a:r>
              <a:rPr lang="en-GB" altLang="ko-KR" sz="1600" i="1" dirty="0">
                <a:latin typeface="+mj-lt"/>
              </a:rPr>
              <a:t> 085003 (2022)</a:t>
            </a:r>
            <a:endParaRPr lang="ko-KR" altLang="ko-KR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613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ea typeface="+mn-ea"/>
              </a:rPr>
              <a:t>The appearance of a self-generated current in KSTAR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AD62A26-311E-4480-B6B8-B9E7F164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5" y="1600908"/>
            <a:ext cx="6120679" cy="29578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minimize the current drive, </a:t>
            </a:r>
            <a:b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dirty="0" err="1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) Injecting the EC wave in a nearly perpendicular direction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(ii) Avoiding the L-H transition by forming an unfavorable 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   null configuration to reduce the bootstrap current</a:t>
            </a:r>
          </a:p>
          <a:p>
            <a:pPr marL="285750" indent="-285750" eaLnBrk="0" latin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SMBI applied,</a:t>
            </a:r>
            <a:b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To increase the electron density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To decrease the electron temperature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BC8527F-51CB-4017-84E1-48471966C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052736"/>
            <a:ext cx="5760640" cy="3847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A dedicated experiment (#26381)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8E0A0F1-22CC-4C8E-BB85-58F2C09C46B3}"/>
              </a:ext>
            </a:extLst>
          </p:cNvPr>
          <p:cNvSpPr/>
          <p:nvPr/>
        </p:nvSpPr>
        <p:spPr>
          <a:xfrm>
            <a:off x="391427" y="4509120"/>
            <a:ext cx="6096000" cy="504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→ Increasing the plasma resistivity (η∝T</a:t>
            </a:r>
            <a:r>
              <a:rPr lang="en-US" altLang="ko-KR" sz="2000" b="1" baseline="-25000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e</a:t>
            </a:r>
            <a:r>
              <a:rPr lang="en-US" altLang="ko-KR" sz="2000" b="1" baseline="30000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-1.5</a:t>
            </a: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2E88248-4C0A-4110-ABBC-E39320662BD5}"/>
              </a:ext>
            </a:extLst>
          </p:cNvPr>
          <p:cNvSpPr/>
          <p:nvPr/>
        </p:nvSpPr>
        <p:spPr>
          <a:xfrm>
            <a:off x="391427" y="5070897"/>
            <a:ext cx="609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→ Loop voltage should be increased </a:t>
            </a:r>
            <a:b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 to keep the plasma current constant!</a:t>
            </a:r>
            <a:b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 (</a:t>
            </a:r>
            <a:r>
              <a:rPr lang="en-US" altLang="ko-KR" sz="2000" b="1" i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lang="en-US" altLang="ko-KR" sz="2000" b="1" i="1" baseline="-25000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p</a:t>
            </a: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~ </a:t>
            </a:r>
            <a:r>
              <a:rPr lang="en-US" altLang="ko-KR" sz="2000" b="1" i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V</a:t>
            </a:r>
            <a:r>
              <a:rPr lang="en-US" altLang="ko-KR" sz="2000" b="1" i="1" baseline="-25000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L </a:t>
            </a:r>
            <a:r>
              <a:rPr lang="en-US" altLang="ko-KR" sz="2000" b="1" i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/R</a:t>
            </a: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1320BBA-401B-4CF4-88C0-DDA3E192E076}"/>
              </a:ext>
            </a:extLst>
          </p:cNvPr>
          <p:cNvGrpSpPr/>
          <p:nvPr/>
        </p:nvGrpSpPr>
        <p:grpSpPr>
          <a:xfrm>
            <a:off x="6816080" y="950164"/>
            <a:ext cx="5276850" cy="4423052"/>
            <a:chOff x="6922664" y="1033607"/>
            <a:chExt cx="5276850" cy="4423052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05B8D1A1-8D08-4D4F-B417-0ABC9BC78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7347" y="1033607"/>
              <a:ext cx="4838700" cy="147637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8734C7E0-11EB-4511-986C-A17E2702C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6975" y="2436261"/>
              <a:ext cx="4791075" cy="127635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C9AF5137-7B88-47B1-929E-01F938190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2664" y="3726557"/>
              <a:ext cx="5276850" cy="13716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B1041453-C2E7-4532-9EB3-154AD0C5C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04695" y="5008984"/>
              <a:ext cx="4657725" cy="447675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CC50D20-7752-451F-93F9-E0E6BD9319D0}"/>
              </a:ext>
            </a:extLst>
          </p:cNvPr>
          <p:cNvGrpSpPr/>
          <p:nvPr/>
        </p:nvGrpSpPr>
        <p:grpSpPr>
          <a:xfrm>
            <a:off x="5053313" y="3345904"/>
            <a:ext cx="1690759" cy="3278882"/>
            <a:chOff x="5591944" y="3501008"/>
            <a:chExt cx="1690759" cy="3278882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558ACAE0-2905-4CB3-B911-A2607C749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74589" y="3501008"/>
              <a:ext cx="1608114" cy="3278882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F302C4D3-A263-4CE5-9969-CFC973C771F5}"/>
                </a:ext>
              </a:extLst>
            </p:cNvPr>
            <p:cNvSpPr/>
            <p:nvPr/>
          </p:nvSpPr>
          <p:spPr>
            <a:xfrm>
              <a:off x="5591944" y="3703086"/>
              <a:ext cx="288032" cy="2299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슬라이드 번호 개체 틀 21">
            <a:extLst>
              <a:ext uri="{FF2B5EF4-FFF2-40B4-BE49-F238E27FC236}">
                <a16:creationId xmlns:a16="http://schemas.microsoft.com/office/drawing/2014/main" id="{E3D00539-C8F6-48AF-9D9D-D220373B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6</a:t>
            </a:fld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AB3F68D4-2835-477A-A476-1A85DB10CF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ea typeface="+mn-ea"/>
              </a:rPr>
              <a:t>The appearance of a self-generated current in KSTAR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BC8527F-51CB-4017-84E1-48471966C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052736"/>
            <a:ext cx="5760640" cy="3847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A dedicated experiment (#26381)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93EA1AD-EC25-4501-8D91-F84A83DEBCD8}"/>
              </a:ext>
            </a:extLst>
          </p:cNvPr>
          <p:cNvGrpSpPr/>
          <p:nvPr/>
        </p:nvGrpSpPr>
        <p:grpSpPr>
          <a:xfrm>
            <a:off x="5053313" y="3345904"/>
            <a:ext cx="1690759" cy="3278882"/>
            <a:chOff x="5591944" y="3501008"/>
            <a:chExt cx="1690759" cy="3278882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5E251B0B-5E31-421F-9847-7ED498613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4589" y="3501008"/>
              <a:ext cx="1608114" cy="3278882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E892FD2-D858-4BA6-A6AF-82566E7F9A5B}"/>
                </a:ext>
              </a:extLst>
            </p:cNvPr>
            <p:cNvSpPr/>
            <p:nvPr/>
          </p:nvSpPr>
          <p:spPr>
            <a:xfrm>
              <a:off x="5591944" y="3703086"/>
              <a:ext cx="288032" cy="2299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05B8D1A1-8D08-4D4F-B417-0ABC9BC78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763" y="950164"/>
            <a:ext cx="4838700" cy="14763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734C7E0-11EB-4511-986C-A17E2702C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391" y="2352818"/>
            <a:ext cx="4791075" cy="12763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9AF5137-7B88-47B1-929E-01F938190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080" y="3643114"/>
            <a:ext cx="5276850" cy="13716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1041453-C2E7-4532-9EB3-154AD0C5C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827" y="6274387"/>
            <a:ext cx="4657725" cy="44767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BD9A655-210E-482F-80B2-6B7001674C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925" y="4985345"/>
            <a:ext cx="5286375" cy="1323975"/>
          </a:xfrm>
          <a:prstGeom prst="rect">
            <a:avLst/>
          </a:prstGeom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id="{CE8318B4-759E-47CD-B94F-2C4863C64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5" y="1600908"/>
            <a:ext cx="6120679" cy="29578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minimize the current drive, </a:t>
            </a:r>
            <a:b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dirty="0" err="1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) Injecting the EC wave in a nearly perpendicular direction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(ii) Avoiding the L-H transition by forming an unfavorable 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   null configuration to reduce the bootstrap current</a:t>
            </a:r>
          </a:p>
          <a:p>
            <a:pPr marL="285750" indent="-285750" eaLnBrk="0" latin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SMBI applied,</a:t>
            </a:r>
            <a:b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To increase the electron density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To decrease the electron temperature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22C06B2-F195-4431-82E8-1B4C4B9C1A31}"/>
              </a:ext>
            </a:extLst>
          </p:cNvPr>
          <p:cNvSpPr/>
          <p:nvPr/>
        </p:nvSpPr>
        <p:spPr>
          <a:xfrm>
            <a:off x="391427" y="4509120"/>
            <a:ext cx="6096000" cy="504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→ Increasing the plasma resistivity (η∝T</a:t>
            </a:r>
            <a:r>
              <a:rPr lang="en-US" altLang="ko-KR" sz="2000" b="1" baseline="-25000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e</a:t>
            </a:r>
            <a:r>
              <a:rPr lang="en-US" altLang="ko-KR" sz="2000" b="1" baseline="30000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-1.5</a:t>
            </a: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01F05F1C-1D3D-417A-835D-AA5817E3FD28}"/>
              </a:ext>
            </a:extLst>
          </p:cNvPr>
          <p:cNvSpPr/>
          <p:nvPr/>
        </p:nvSpPr>
        <p:spPr>
          <a:xfrm>
            <a:off x="9211394" y="5708873"/>
            <a:ext cx="1421110" cy="4476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7C28F27-5CE9-45F7-A08F-232C252600C4}"/>
              </a:ext>
            </a:extLst>
          </p:cNvPr>
          <p:cNvSpPr/>
          <p:nvPr/>
        </p:nvSpPr>
        <p:spPr>
          <a:xfrm>
            <a:off x="9681801" y="5301208"/>
            <a:ext cx="1228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lang="en-US" altLang="ko-KR" sz="2500" b="1" dirty="0">
                <a:solidFill>
                  <a:srgbClr val="0070C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29AF0E1-0FEB-47E4-A305-9244BE01553D}"/>
              </a:ext>
            </a:extLst>
          </p:cNvPr>
          <p:cNvSpPr/>
          <p:nvPr/>
        </p:nvSpPr>
        <p:spPr>
          <a:xfrm>
            <a:off x="391427" y="5070897"/>
            <a:ext cx="609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→ Loop voltage should be increased </a:t>
            </a:r>
            <a:b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 to keep the plasma current constant!</a:t>
            </a:r>
            <a:b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 (</a:t>
            </a:r>
            <a:r>
              <a:rPr lang="en-US" altLang="ko-KR" sz="2000" b="1" i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lang="en-US" altLang="ko-KR" sz="2000" b="1" i="1" baseline="-25000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p</a:t>
            </a: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~ </a:t>
            </a:r>
            <a:r>
              <a:rPr lang="en-US" altLang="ko-KR" sz="2000" b="1" i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V</a:t>
            </a:r>
            <a:r>
              <a:rPr lang="en-US" altLang="ko-KR" sz="2000" b="1" i="1" baseline="-25000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L </a:t>
            </a:r>
            <a:r>
              <a:rPr lang="en-US" altLang="ko-KR" sz="2000" b="1" i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/R</a:t>
            </a: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39F87BB-2560-4FCC-AF24-6C46EB17FD66}"/>
              </a:ext>
            </a:extLst>
          </p:cNvPr>
          <p:cNvSpPr/>
          <p:nvPr/>
        </p:nvSpPr>
        <p:spPr>
          <a:xfrm>
            <a:off x="391427" y="5847147"/>
            <a:ext cx="4741678" cy="806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→ Loop voltage stays constant </a:t>
            </a:r>
            <a:b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 or even reduced!</a:t>
            </a:r>
          </a:p>
        </p:txBody>
      </p:sp>
      <p:sp>
        <p:nvSpPr>
          <p:cNvPr id="19" name="슬라이드 번호 개체 틀 21">
            <a:extLst>
              <a:ext uri="{FF2B5EF4-FFF2-40B4-BE49-F238E27FC236}">
                <a16:creationId xmlns:a16="http://schemas.microsoft.com/office/drawing/2014/main" id="{D2EFA676-3AC0-46FB-9BC6-AB3AE168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7</a:t>
            </a:fld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356D23B3-DADC-4E99-BDA7-EF1C4A8FEA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ea typeface="+mn-ea"/>
              </a:rPr>
              <a:t>The appearance of a self-generated current in KSTAR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BC8527F-51CB-4017-84E1-48471966C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019344"/>
            <a:ext cx="6312024" cy="9694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Interpretive simulation with the integrated tokamak simulator, TRIASSIC(Tokamak Reactor Integrated Automated Suite for Simulation and Computation)* (#26381)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E28B38-26EB-4AD9-A330-2F77C9522D70}"/>
              </a:ext>
            </a:extLst>
          </p:cNvPr>
          <p:cNvSpPr/>
          <p:nvPr/>
        </p:nvSpPr>
        <p:spPr>
          <a:xfrm>
            <a:off x="6342112" y="640017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i="1" dirty="0">
                <a:latin typeface="+mj-lt"/>
              </a:rPr>
              <a:t>*C. Y. Lee et al. </a:t>
            </a:r>
            <a:r>
              <a:rPr lang="en-GB" sz="1600" i="1" dirty="0" err="1">
                <a:latin typeface="+mj-lt"/>
              </a:rPr>
              <a:t>Nucl</a:t>
            </a:r>
            <a:r>
              <a:rPr lang="en-GB" sz="1600" i="1" dirty="0">
                <a:latin typeface="+mj-lt"/>
              </a:rPr>
              <a:t>. Fusion </a:t>
            </a:r>
            <a:r>
              <a:rPr lang="en-GB" sz="1600" b="1" i="1" dirty="0">
                <a:latin typeface="+mj-lt"/>
              </a:rPr>
              <a:t>61</a:t>
            </a:r>
            <a:r>
              <a:rPr lang="en-GB" sz="1600" i="1" dirty="0">
                <a:latin typeface="+mj-lt"/>
              </a:rPr>
              <a:t> 096020 (2021)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1D8FD61-D4D8-4A69-ADAF-2D3533C75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3760465"/>
            <a:ext cx="5010150" cy="16954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55F8A26-E8F4-47C7-952E-8D050367B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763" y="950164"/>
            <a:ext cx="4838700" cy="147637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A301D93-848F-427A-950D-94D5396EE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925" y="2401838"/>
            <a:ext cx="5286375" cy="1323975"/>
          </a:xfrm>
          <a:prstGeom prst="rect">
            <a:avLst/>
          </a:prstGeom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id="{84E4B5E1-4289-4CF2-A18A-91D2DC1E4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02" y="2069048"/>
            <a:ext cx="6120679" cy="36642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Before SMBI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Interpretive simulation agrees with the experiment.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After SMBI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</a:t>
            </a:r>
            <a:r>
              <a:rPr lang="en-US" altLang="ko-KR" b="1" dirty="0">
                <a:solidFill>
                  <a:srgbClr val="FFC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The inductive current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reduces due to the increased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resistivity by SMBI.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</a:t>
            </a:r>
            <a:r>
              <a:rPr lang="en-GB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An anomalous current gap (</a:t>
            </a:r>
            <a:r>
              <a:rPr lang="en-GB" altLang="ko-KR" i="1" dirty="0" err="1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δI</a:t>
            </a:r>
            <a:r>
              <a:rPr lang="en-GB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) appears between </a:t>
            </a:r>
            <a:br>
              <a:rPr lang="en-GB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GB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the simulation and the experiment. </a:t>
            </a:r>
            <a:br>
              <a:rPr lang="en-GB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GB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This discrepancy is sustained for longer than 2 s until NBI is   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applied, longer than </a:t>
            </a:r>
            <a:r>
              <a:rPr lang="en-US" altLang="ko-KR" dirty="0" err="1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τ</a:t>
            </a:r>
            <a:r>
              <a:rPr lang="en-US" altLang="ko-KR" baseline="-25000" dirty="0" err="1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r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=(μ</a:t>
            </a:r>
            <a:r>
              <a:rPr lang="en-US" altLang="ko-KR" baseline="-25000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0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a</a:t>
            </a:r>
            <a:r>
              <a:rPr lang="en-US" altLang="ko-KR" baseline="30000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)/2η~ 0.5 s. </a:t>
            </a:r>
            <a:b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- Internal inductance (l</a:t>
            </a:r>
            <a:r>
              <a:rPr lang="en-US" altLang="ko-KR" baseline="-25000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lang="en-US" altLang="ko-KR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) drops.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5869B31-19EC-4745-B1B6-BC82793AD7DC}"/>
              </a:ext>
            </a:extLst>
          </p:cNvPr>
          <p:cNvSpPr/>
          <p:nvPr/>
        </p:nvSpPr>
        <p:spPr>
          <a:xfrm>
            <a:off x="479376" y="5790977"/>
            <a:ext cx="900100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→ P</a:t>
            </a:r>
            <a:r>
              <a:rPr lang="en-GB" altLang="ko-KR" sz="2000" b="1" dirty="0" err="1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ossibility</a:t>
            </a:r>
            <a:r>
              <a:rPr lang="en-GB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of an additional steady source of  the current!</a:t>
            </a:r>
            <a:br>
              <a:rPr lang="en-GB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GB" altLang="ko-KR" sz="20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    in the off-axis region?</a:t>
            </a:r>
          </a:p>
        </p:txBody>
      </p:sp>
      <p:sp>
        <p:nvSpPr>
          <p:cNvPr id="11" name="슬라이드 번호 개체 틀 21">
            <a:extLst>
              <a:ext uri="{FF2B5EF4-FFF2-40B4-BE49-F238E27FC236}">
                <a16:creationId xmlns:a16="http://schemas.microsoft.com/office/drawing/2014/main" id="{E698998F-2843-4C84-ADB0-A7A53742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8</a:t>
            </a:fld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2947B9F-09B0-4379-B73C-F8FA39EB74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A5802F-405A-4DBD-9B5C-216135E662E6}"/>
              </a:ext>
            </a:extLst>
          </p:cNvPr>
          <p:cNvSpPr/>
          <p:nvPr/>
        </p:nvSpPr>
        <p:spPr>
          <a:xfrm>
            <a:off x="10111680" y="5483064"/>
            <a:ext cx="2121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latin typeface="+mj-lt"/>
              </a:rPr>
              <a:t>V</a:t>
            </a:r>
            <a:r>
              <a:rPr lang="en-GB" sz="1600" i="1" baseline="-25000" dirty="0">
                <a:latin typeface="+mj-lt"/>
              </a:rPr>
              <a:t>L</a:t>
            </a:r>
            <a:r>
              <a:rPr lang="en-GB" sz="1600" i="1" dirty="0">
                <a:latin typeface="+mj-lt"/>
              </a:rPr>
              <a:t> from LV23 (inboard)</a:t>
            </a:r>
          </a:p>
        </p:txBody>
      </p:sp>
    </p:spTree>
    <p:extLst>
      <p:ext uri="{BB962C8B-B14F-4D97-AF65-F5344CB8AC3E}">
        <p14:creationId xmlns:p14="http://schemas.microsoft.com/office/powerpoint/2010/main" val="16569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83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360" y="149610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ea typeface="+mn-ea"/>
              </a:rPr>
              <a:t>The appearance of a self-generated current in KSTAR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02DDF67-9DAB-4215-B110-EC143BADD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2205047"/>
            <a:ext cx="3089022" cy="431839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E9BDBAF-5965-461B-8B07-FB9CDEAF5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696" y="2237074"/>
            <a:ext cx="3051580" cy="428718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318E020-5333-404E-845D-183C25F6A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054" y="727285"/>
            <a:ext cx="4579116" cy="1549587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7E9C819-2FC9-4372-96F0-A4C369614D12}"/>
              </a:ext>
            </a:extLst>
          </p:cNvPr>
          <p:cNvCxnSpPr/>
          <p:nvPr/>
        </p:nvCxnSpPr>
        <p:spPr>
          <a:xfrm>
            <a:off x="9624392" y="709790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25908D57-130A-4DF4-81D9-053E8DDCDBA3}"/>
              </a:ext>
            </a:extLst>
          </p:cNvPr>
          <p:cNvCxnSpPr/>
          <p:nvPr/>
        </p:nvCxnSpPr>
        <p:spPr>
          <a:xfrm>
            <a:off x="10685462" y="711746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7F5ADF44-8C82-4098-867D-FEF9259B65D0}"/>
              </a:ext>
            </a:extLst>
          </p:cNvPr>
          <p:cNvCxnSpPr/>
          <p:nvPr/>
        </p:nvCxnSpPr>
        <p:spPr>
          <a:xfrm>
            <a:off x="11741199" y="734385"/>
            <a:ext cx="0" cy="115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>
            <a:extLst>
              <a:ext uri="{FF2B5EF4-FFF2-40B4-BE49-F238E27FC236}">
                <a16:creationId xmlns:a16="http://schemas.microsoft.com/office/drawing/2014/main" id="{D7FD3885-DC84-459D-BD65-9FFD6B4BD8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048" y="2204864"/>
            <a:ext cx="3032858" cy="4312150"/>
          </a:xfrm>
          <a:prstGeom prst="rect">
            <a:avLst/>
          </a:prstGeom>
        </p:spPr>
      </p:pic>
      <p:sp>
        <p:nvSpPr>
          <p:cNvPr id="27" name="Text Box 4">
            <a:extLst>
              <a:ext uri="{FF2B5EF4-FFF2-40B4-BE49-F238E27FC236}">
                <a16:creationId xmlns:a16="http://schemas.microsoft.com/office/drawing/2014/main" id="{817361BB-699C-41D2-98E8-1BF545CC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210" y="2492896"/>
            <a:ext cx="2797645" cy="40243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There are several uncertainties such as Z</a:t>
            </a:r>
            <a:r>
              <a:rPr lang="en-US" altLang="ko-KR" baseline="-25000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eff</a:t>
            </a: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 or neoclassical transport models. </a:t>
            </a:r>
          </a:p>
          <a:p>
            <a:pPr marL="285750" indent="-285750" eaLnBrk="0" latin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We scanned 1.2≤Z</a:t>
            </a:r>
            <a:r>
              <a:rPr lang="en-US" altLang="ko-KR" baseline="-25000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eff</a:t>
            </a: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≤3.0 with different radial profile shapes and tried other neoclassical models but </a:t>
            </a:r>
            <a:r>
              <a:rPr lang="en-US" altLang="ko-KR" b="1" dirty="0">
                <a:solidFill>
                  <a:srgbClr val="0070C0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the discrepancy persists nevertheless</a:t>
            </a:r>
            <a:r>
              <a:rPr lang="en-US" altLang="ko-KR" dirty="0">
                <a:solidFill>
                  <a:prstClr val="black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슬라이드 번호 개체 틀 21">
            <a:extLst>
              <a:ext uri="{FF2B5EF4-FFF2-40B4-BE49-F238E27FC236}">
                <a16:creationId xmlns:a16="http://schemas.microsoft.com/office/drawing/2014/main" id="{B90617C2-5E7E-4411-ACCE-E950B597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6366470"/>
            <a:ext cx="504056" cy="365125"/>
          </a:xfrm>
        </p:spPr>
        <p:txBody>
          <a:bodyPr/>
          <a:lstStyle/>
          <a:p>
            <a:pPr algn="l">
              <a:defRPr/>
            </a:pPr>
            <a:fld id="{E5C5AA68-BED8-45D9-9F37-CCAE54737930}" type="slidenum">
              <a:rPr lang="ko-KR" altLang="en-US"/>
              <a:pPr algn="l">
                <a:defRPr/>
              </a:pPr>
              <a:t>9</a:t>
            </a:fld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9C79D07-C47F-4C38-A646-C1110386EFE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94" t="13616" r="18062" b="23043"/>
          <a:stretch/>
        </p:blipFill>
        <p:spPr>
          <a:xfrm>
            <a:off x="11335154" y="6282059"/>
            <a:ext cx="734113" cy="462220"/>
          </a:xfrm>
          <a:prstGeom prst="rect">
            <a:avLst/>
          </a:prstGeom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id="{3A21B727-81AA-4CBA-9347-A5B826160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019344"/>
            <a:ext cx="6312024" cy="9694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9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Interpretive simulation with the integrated tokamak simulator, TRIASSIC(Tokamak Reactor Integrated Automated Suite for Simulation and Computation)* (#26381)</a:t>
            </a:r>
          </a:p>
        </p:txBody>
      </p:sp>
    </p:spTree>
    <p:extLst>
      <p:ext uri="{BB962C8B-B14F-4D97-AF65-F5344CB8AC3E}">
        <p14:creationId xmlns:p14="http://schemas.microsoft.com/office/powerpoint/2010/main" val="79527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맑은 고딕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algn="ctr">
          <a:lnSpc>
            <a:spcPct val="107000"/>
          </a:lnSpc>
          <a:spcAft>
            <a:spcPts val="800"/>
          </a:spcAft>
          <a:defRPr sz="1000" b="1" kern="100" dirty="0">
            <a:latin typeface="+mn-lt"/>
            <a:ea typeface="Malgun Gothic" panose="020B0503020000020004" pitchFamily="34" charset="-127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맑은 고딕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92178</TotalTime>
  <Words>2080</Words>
  <Application>Microsoft Office PowerPoint</Application>
  <PresentationFormat>와이드스크린</PresentationFormat>
  <Paragraphs>240</Paragraphs>
  <Slides>22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22</vt:i4>
      </vt:variant>
    </vt:vector>
  </HeadingPairs>
  <TitlesOfParts>
    <vt:vector size="35" baseType="lpstr">
      <vt:lpstr>굴림</vt:lpstr>
      <vt:lpstr>Malgun Gothic</vt:lpstr>
      <vt:lpstr>Malgun Gothic</vt:lpstr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핵융함플라즈마응용연구실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future walker</dc:creator>
  <cp:lastModifiedBy>user</cp:lastModifiedBy>
  <cp:revision>4075</cp:revision>
  <cp:lastPrinted>2022-07-07T05:46:17Z</cp:lastPrinted>
  <dcterms:created xsi:type="dcterms:W3CDTF">2011-01-13T13:39:43Z</dcterms:created>
  <dcterms:modified xsi:type="dcterms:W3CDTF">2023-09-11T17:22:06Z</dcterms:modified>
</cp:coreProperties>
</file>