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4"/>
  </p:notesMasterIdLst>
  <p:handoutMasterIdLst>
    <p:handoutMasterId r:id="rId25"/>
  </p:handoutMasterIdLst>
  <p:sldIdLst>
    <p:sldId id="256" r:id="rId3"/>
    <p:sldId id="745" r:id="rId4"/>
    <p:sldId id="844" r:id="rId5"/>
    <p:sldId id="845" r:id="rId6"/>
    <p:sldId id="856" r:id="rId7"/>
    <p:sldId id="722" r:id="rId8"/>
    <p:sldId id="762" r:id="rId9"/>
    <p:sldId id="724" r:id="rId10"/>
    <p:sldId id="864" r:id="rId11"/>
    <p:sldId id="865" r:id="rId12"/>
    <p:sldId id="866" r:id="rId13"/>
    <p:sldId id="832" r:id="rId14"/>
    <p:sldId id="808" r:id="rId15"/>
    <p:sldId id="801" r:id="rId16"/>
    <p:sldId id="763" r:id="rId17"/>
    <p:sldId id="829" r:id="rId18"/>
    <p:sldId id="842" r:id="rId19"/>
    <p:sldId id="831" r:id="rId20"/>
    <p:sldId id="839" r:id="rId21"/>
    <p:sldId id="784" r:id="rId22"/>
    <p:sldId id="836" r:id="rId23"/>
  </p:sldIdLst>
  <p:sldSz cx="12192000" cy="6858000"/>
  <p:notesSz cx="6934200" cy="9220200"/>
  <p:defaultTextStyle>
    <a:defPPr>
      <a:defRPr lang="en-US"/>
    </a:defPPr>
    <a:lvl1pPr algn="l" rtl="0" eaLnBrk="0" fontAlgn="base" hangingPunct="0">
      <a:spcBef>
        <a:spcPct val="0"/>
      </a:spcBef>
      <a:spcAft>
        <a:spcPct val="0"/>
      </a:spcAft>
      <a:defRPr sz="3200" kern="1200">
        <a:solidFill>
          <a:schemeClr val="tx2"/>
        </a:solidFill>
        <a:latin typeface="Arial" charset="0"/>
        <a:ea typeface="+mn-ea"/>
        <a:cs typeface="+mn-cs"/>
      </a:defRPr>
    </a:lvl1pPr>
    <a:lvl2pPr marL="457200" algn="l" rtl="0" eaLnBrk="0" fontAlgn="base" hangingPunct="0">
      <a:spcBef>
        <a:spcPct val="0"/>
      </a:spcBef>
      <a:spcAft>
        <a:spcPct val="0"/>
      </a:spcAft>
      <a:defRPr sz="3200" kern="1200">
        <a:solidFill>
          <a:schemeClr val="tx2"/>
        </a:solidFill>
        <a:latin typeface="Arial" charset="0"/>
        <a:ea typeface="+mn-ea"/>
        <a:cs typeface="+mn-cs"/>
      </a:defRPr>
    </a:lvl2pPr>
    <a:lvl3pPr marL="914400" algn="l" rtl="0" eaLnBrk="0" fontAlgn="base" hangingPunct="0">
      <a:spcBef>
        <a:spcPct val="0"/>
      </a:spcBef>
      <a:spcAft>
        <a:spcPct val="0"/>
      </a:spcAft>
      <a:defRPr sz="3200" kern="1200">
        <a:solidFill>
          <a:schemeClr val="tx2"/>
        </a:solidFill>
        <a:latin typeface="Arial" charset="0"/>
        <a:ea typeface="+mn-ea"/>
        <a:cs typeface="+mn-cs"/>
      </a:defRPr>
    </a:lvl3pPr>
    <a:lvl4pPr marL="1371600" algn="l" rtl="0" eaLnBrk="0" fontAlgn="base" hangingPunct="0">
      <a:spcBef>
        <a:spcPct val="0"/>
      </a:spcBef>
      <a:spcAft>
        <a:spcPct val="0"/>
      </a:spcAft>
      <a:defRPr sz="3200" kern="1200">
        <a:solidFill>
          <a:schemeClr val="tx2"/>
        </a:solidFill>
        <a:latin typeface="Arial" charset="0"/>
        <a:ea typeface="+mn-ea"/>
        <a:cs typeface="+mn-cs"/>
      </a:defRPr>
    </a:lvl4pPr>
    <a:lvl5pPr marL="1828800" algn="l" rtl="0" eaLnBrk="0" fontAlgn="base" hangingPunct="0">
      <a:spcBef>
        <a:spcPct val="0"/>
      </a:spcBef>
      <a:spcAft>
        <a:spcPct val="0"/>
      </a:spcAft>
      <a:defRPr sz="3200" kern="1200">
        <a:solidFill>
          <a:schemeClr val="tx2"/>
        </a:solidFill>
        <a:latin typeface="Arial" charset="0"/>
        <a:ea typeface="+mn-ea"/>
        <a:cs typeface="+mn-cs"/>
      </a:defRPr>
    </a:lvl5pPr>
    <a:lvl6pPr marL="2286000" algn="l" defTabSz="914400" rtl="0" eaLnBrk="1" latinLnBrk="0" hangingPunct="1">
      <a:defRPr sz="3200" kern="1200">
        <a:solidFill>
          <a:schemeClr val="tx2"/>
        </a:solidFill>
        <a:latin typeface="Arial" charset="0"/>
        <a:ea typeface="+mn-ea"/>
        <a:cs typeface="+mn-cs"/>
      </a:defRPr>
    </a:lvl6pPr>
    <a:lvl7pPr marL="2743200" algn="l" defTabSz="914400" rtl="0" eaLnBrk="1" latinLnBrk="0" hangingPunct="1">
      <a:defRPr sz="3200" kern="1200">
        <a:solidFill>
          <a:schemeClr val="tx2"/>
        </a:solidFill>
        <a:latin typeface="Arial" charset="0"/>
        <a:ea typeface="+mn-ea"/>
        <a:cs typeface="+mn-cs"/>
      </a:defRPr>
    </a:lvl7pPr>
    <a:lvl8pPr marL="3200400" algn="l" defTabSz="914400" rtl="0" eaLnBrk="1" latinLnBrk="0" hangingPunct="1">
      <a:defRPr sz="3200" kern="1200">
        <a:solidFill>
          <a:schemeClr val="tx2"/>
        </a:solidFill>
        <a:latin typeface="Arial" charset="0"/>
        <a:ea typeface="+mn-ea"/>
        <a:cs typeface="+mn-cs"/>
      </a:defRPr>
    </a:lvl8pPr>
    <a:lvl9pPr marL="3657600" algn="l" defTabSz="914400" rtl="0" eaLnBrk="1" latinLnBrk="0" hangingPunct="1">
      <a:defRPr sz="32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FFCC"/>
    <a:srgbClr val="9933FF"/>
    <a:srgbClr val="00CC00"/>
    <a:srgbClr val="6600FF"/>
    <a:srgbClr val="FFFF99"/>
    <a:srgbClr val="FFFF66"/>
    <a:srgbClr val="CCFFFF"/>
    <a:srgbClr val="00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4" autoAdjust="0"/>
    <p:restoredTop sz="94920" autoAdjust="0"/>
  </p:normalViewPr>
  <p:slideViewPr>
    <p:cSldViewPr snapToGrid="0">
      <p:cViewPr varScale="1">
        <p:scale>
          <a:sx n="113" d="100"/>
          <a:sy n="113" d="100"/>
        </p:scale>
        <p:origin x="30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5" d="100"/>
          <a:sy n="95" d="100"/>
        </p:scale>
        <p:origin x="-2136"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465888" y="8826500"/>
            <a:ext cx="3984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4863" rIns="91326" bIns="44863" anchor="ctr">
            <a:spAutoFit/>
          </a:bodyPr>
          <a:lstStyle>
            <a:lvl1pPr defTabSz="922338">
              <a:defRPr sz="3200">
                <a:solidFill>
                  <a:schemeClr val="tx2"/>
                </a:solidFill>
                <a:latin typeface="Arial" charset="0"/>
              </a:defRPr>
            </a:lvl1pPr>
            <a:lvl2pPr marL="742950" indent="-285750" defTabSz="922338">
              <a:defRPr sz="3200">
                <a:solidFill>
                  <a:schemeClr val="tx2"/>
                </a:solidFill>
                <a:latin typeface="Arial" charset="0"/>
              </a:defRPr>
            </a:lvl2pPr>
            <a:lvl3pPr marL="1143000" indent="-228600" defTabSz="922338">
              <a:defRPr sz="3200">
                <a:solidFill>
                  <a:schemeClr val="tx2"/>
                </a:solidFill>
                <a:latin typeface="Arial" charset="0"/>
              </a:defRPr>
            </a:lvl3pPr>
            <a:lvl4pPr marL="1600200" indent="-228600" defTabSz="922338">
              <a:defRPr sz="3200">
                <a:solidFill>
                  <a:schemeClr val="tx2"/>
                </a:solidFill>
                <a:latin typeface="Arial" charset="0"/>
              </a:defRPr>
            </a:lvl4pPr>
            <a:lvl5pPr marL="2057400" indent="-228600" defTabSz="922338">
              <a:defRPr sz="3200">
                <a:solidFill>
                  <a:schemeClr val="tx2"/>
                </a:solidFill>
                <a:latin typeface="Arial" charset="0"/>
              </a:defRPr>
            </a:lvl5pPr>
            <a:lvl6pPr marL="2514600" indent="-228600" defTabSz="922338" eaLnBrk="0" fontAlgn="base" hangingPunct="0">
              <a:spcBef>
                <a:spcPct val="0"/>
              </a:spcBef>
              <a:spcAft>
                <a:spcPct val="0"/>
              </a:spcAft>
              <a:defRPr sz="3200">
                <a:solidFill>
                  <a:schemeClr val="tx2"/>
                </a:solidFill>
                <a:latin typeface="Arial" charset="0"/>
              </a:defRPr>
            </a:lvl6pPr>
            <a:lvl7pPr marL="2971800" indent="-228600" defTabSz="922338" eaLnBrk="0" fontAlgn="base" hangingPunct="0">
              <a:spcBef>
                <a:spcPct val="0"/>
              </a:spcBef>
              <a:spcAft>
                <a:spcPct val="0"/>
              </a:spcAft>
              <a:defRPr sz="3200">
                <a:solidFill>
                  <a:schemeClr val="tx2"/>
                </a:solidFill>
                <a:latin typeface="Arial" charset="0"/>
              </a:defRPr>
            </a:lvl7pPr>
            <a:lvl8pPr marL="3429000" indent="-228600" defTabSz="922338" eaLnBrk="0" fontAlgn="base" hangingPunct="0">
              <a:spcBef>
                <a:spcPct val="0"/>
              </a:spcBef>
              <a:spcAft>
                <a:spcPct val="0"/>
              </a:spcAft>
              <a:defRPr sz="3200">
                <a:solidFill>
                  <a:schemeClr val="tx2"/>
                </a:solidFill>
                <a:latin typeface="Arial" charset="0"/>
              </a:defRPr>
            </a:lvl8pPr>
            <a:lvl9pPr marL="3886200" indent="-228600" defTabSz="922338" eaLnBrk="0" fontAlgn="base" hangingPunct="0">
              <a:spcBef>
                <a:spcPct val="0"/>
              </a:spcBef>
              <a:spcAft>
                <a:spcPct val="0"/>
              </a:spcAft>
              <a:defRPr sz="3200">
                <a:solidFill>
                  <a:schemeClr val="tx2"/>
                </a:solidFill>
                <a:latin typeface="Arial" charset="0"/>
              </a:defRPr>
            </a:lvl9pPr>
          </a:lstStyle>
          <a:p>
            <a:pPr algn="r">
              <a:defRPr/>
            </a:pPr>
            <a:fld id="{81AD0D17-99BC-42C1-A6A2-073441937F10}" type="slidenum">
              <a:rPr lang="en-US" altLang="en-US" sz="1400" smtClean="0"/>
              <a:pPr algn="r">
                <a:defRPr/>
              </a:pPr>
              <a:t>‹#›</a:t>
            </a:fld>
            <a:endParaRPr lang="en-US" altLang="en-US" sz="1400"/>
          </a:p>
        </p:txBody>
      </p:sp>
    </p:spTree>
    <p:extLst>
      <p:ext uri="{BB962C8B-B14F-4D97-AF65-F5344CB8AC3E}">
        <p14:creationId xmlns:p14="http://schemas.microsoft.com/office/powerpoint/2010/main" val="429302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25" y="4379913"/>
            <a:ext cx="508635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6" tIns="44863" rIns="91326" bIns="44863"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1" name="Rectangle 3"/>
          <p:cNvSpPr>
            <a:spLocks noGrp="1" noRot="1" noChangeAspect="1" noChangeArrowheads="1" noTextEdit="1"/>
          </p:cNvSpPr>
          <p:nvPr>
            <p:ph type="sldImg" idx="2"/>
          </p:nvPr>
        </p:nvSpPr>
        <p:spPr bwMode="auto">
          <a:xfrm>
            <a:off x="393700" y="690563"/>
            <a:ext cx="6146800" cy="3457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8" name="Rectangle 4"/>
          <p:cNvSpPr>
            <a:spLocks noChangeArrowheads="1"/>
          </p:cNvSpPr>
          <p:nvPr/>
        </p:nvSpPr>
        <p:spPr bwMode="auto">
          <a:xfrm>
            <a:off x="6477000" y="8824913"/>
            <a:ext cx="3873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4863" rIns="91326" bIns="44863" anchor="ctr">
            <a:spAutoFit/>
          </a:bodyPr>
          <a:lstStyle>
            <a:lvl1pPr defTabSz="922338">
              <a:defRPr sz="3200">
                <a:solidFill>
                  <a:schemeClr val="tx2"/>
                </a:solidFill>
                <a:latin typeface="Arial" charset="0"/>
              </a:defRPr>
            </a:lvl1pPr>
            <a:lvl2pPr marL="742950" indent="-285750" defTabSz="922338">
              <a:defRPr sz="3200">
                <a:solidFill>
                  <a:schemeClr val="tx2"/>
                </a:solidFill>
                <a:latin typeface="Arial" charset="0"/>
              </a:defRPr>
            </a:lvl2pPr>
            <a:lvl3pPr marL="1143000" indent="-228600" defTabSz="922338">
              <a:defRPr sz="3200">
                <a:solidFill>
                  <a:schemeClr val="tx2"/>
                </a:solidFill>
                <a:latin typeface="Arial" charset="0"/>
              </a:defRPr>
            </a:lvl3pPr>
            <a:lvl4pPr marL="1600200" indent="-228600" defTabSz="922338">
              <a:defRPr sz="3200">
                <a:solidFill>
                  <a:schemeClr val="tx2"/>
                </a:solidFill>
                <a:latin typeface="Arial" charset="0"/>
              </a:defRPr>
            </a:lvl4pPr>
            <a:lvl5pPr marL="2057400" indent="-228600" defTabSz="922338">
              <a:defRPr sz="3200">
                <a:solidFill>
                  <a:schemeClr val="tx2"/>
                </a:solidFill>
                <a:latin typeface="Arial" charset="0"/>
              </a:defRPr>
            </a:lvl5pPr>
            <a:lvl6pPr marL="2514600" indent="-228600" defTabSz="922338" eaLnBrk="0" fontAlgn="base" hangingPunct="0">
              <a:spcBef>
                <a:spcPct val="0"/>
              </a:spcBef>
              <a:spcAft>
                <a:spcPct val="0"/>
              </a:spcAft>
              <a:defRPr sz="3200">
                <a:solidFill>
                  <a:schemeClr val="tx2"/>
                </a:solidFill>
                <a:latin typeface="Arial" charset="0"/>
              </a:defRPr>
            </a:lvl6pPr>
            <a:lvl7pPr marL="2971800" indent="-228600" defTabSz="922338" eaLnBrk="0" fontAlgn="base" hangingPunct="0">
              <a:spcBef>
                <a:spcPct val="0"/>
              </a:spcBef>
              <a:spcAft>
                <a:spcPct val="0"/>
              </a:spcAft>
              <a:defRPr sz="3200">
                <a:solidFill>
                  <a:schemeClr val="tx2"/>
                </a:solidFill>
                <a:latin typeface="Arial" charset="0"/>
              </a:defRPr>
            </a:lvl7pPr>
            <a:lvl8pPr marL="3429000" indent="-228600" defTabSz="922338" eaLnBrk="0" fontAlgn="base" hangingPunct="0">
              <a:spcBef>
                <a:spcPct val="0"/>
              </a:spcBef>
              <a:spcAft>
                <a:spcPct val="0"/>
              </a:spcAft>
              <a:defRPr sz="3200">
                <a:solidFill>
                  <a:schemeClr val="tx2"/>
                </a:solidFill>
                <a:latin typeface="Arial" charset="0"/>
              </a:defRPr>
            </a:lvl8pPr>
            <a:lvl9pPr marL="3886200" indent="-228600" defTabSz="922338" eaLnBrk="0" fontAlgn="base" hangingPunct="0">
              <a:spcBef>
                <a:spcPct val="0"/>
              </a:spcBef>
              <a:spcAft>
                <a:spcPct val="0"/>
              </a:spcAft>
              <a:defRPr sz="3200">
                <a:solidFill>
                  <a:schemeClr val="tx2"/>
                </a:solidFill>
                <a:latin typeface="Arial" charset="0"/>
              </a:defRPr>
            </a:lvl9pPr>
          </a:lstStyle>
          <a:p>
            <a:pPr algn="r">
              <a:defRPr/>
            </a:pPr>
            <a:fld id="{0A1E32D2-39C9-42C6-90F4-1D27D4942F5C}" type="slidenum">
              <a:rPr lang="en-US" altLang="en-US" sz="1400" smtClean="0"/>
              <a:pPr algn="r">
                <a:defRPr/>
              </a:pPr>
              <a:t>‹#›</a:t>
            </a:fld>
            <a:endParaRPr lang="en-US" altLang="en-US" sz="1400"/>
          </a:p>
        </p:txBody>
      </p:sp>
    </p:spTree>
    <p:extLst>
      <p:ext uri="{BB962C8B-B14F-4D97-AF65-F5344CB8AC3E}">
        <p14:creationId xmlns:p14="http://schemas.microsoft.com/office/powerpoint/2010/main" val="3281972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356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281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077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910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DOE report 2015 that makes reactor needs in disruption prediction / control. Show numbers and establish a goal.</a:t>
            </a:r>
          </a:p>
        </p:txBody>
      </p:sp>
    </p:spTree>
    <p:extLst>
      <p:ext uri="{BB962C8B-B14F-4D97-AF65-F5344CB8AC3E}">
        <p14:creationId xmlns:p14="http://schemas.microsoft.com/office/powerpoint/2010/main" val="160000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91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-Jumped without the NTM intro. Discontinuous.</a:t>
            </a:r>
          </a:p>
          <a:p>
            <a:r>
              <a:rPr lang="en-US" dirty="0"/>
              <a:t>- Want to have set up the intro to the mode so then I can jump into proposed work and models.</a:t>
            </a:r>
          </a:p>
          <a:p>
            <a:r>
              <a:rPr lang="en-US" dirty="0"/>
              <a:t>-Went too fast through it as well</a:t>
            </a:r>
          </a:p>
          <a:p>
            <a:r>
              <a:rPr lang="en-US" dirty="0"/>
              <a:t>-Too much info into 8-10. Expand.</a:t>
            </a:r>
          </a:p>
        </p:txBody>
      </p:sp>
    </p:spTree>
    <p:extLst>
      <p:ext uri="{BB962C8B-B14F-4D97-AF65-F5344CB8AC3E}">
        <p14:creationId xmlns:p14="http://schemas.microsoft.com/office/powerpoint/2010/main" val="327241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207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Don’t give impression that this is flawed. </a:t>
            </a:r>
            <a:br>
              <a:rPr lang="en-US" dirty="0"/>
            </a:br>
            <a:br>
              <a:rPr lang="en-US" dirty="0"/>
            </a:br>
            <a:r>
              <a:rPr lang="en-US" dirty="0"/>
              <a:t>No need to show all latest results. Can show results for one device and discuss the possible and path to expanding to other devices and diag. sets (</a:t>
            </a:r>
            <a:r>
              <a:rPr lang="en-US" dirty="0" err="1"/>
              <a:t>limitiations</a:t>
            </a:r>
            <a:r>
              <a:rPr lang="en-US" dirty="0"/>
              <a:t>). Will show maturity without answers.</a:t>
            </a:r>
            <a:br>
              <a:rPr lang="en-US" dirty="0"/>
            </a:br>
            <a:br>
              <a:rPr lang="en-US" dirty="0"/>
            </a:br>
            <a:r>
              <a:rPr lang="en-US" dirty="0"/>
              <a:t>Too skewed with latest work. Make it more open-ended and exploratory</a:t>
            </a:r>
          </a:p>
        </p:txBody>
      </p:sp>
    </p:spTree>
    <p:extLst>
      <p:ext uri="{BB962C8B-B14F-4D97-AF65-F5344CB8AC3E}">
        <p14:creationId xmlns:p14="http://schemas.microsoft.com/office/powerpoint/2010/main" val="219192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Have to introduce better. What are the islands? What is slipping?</a:t>
            </a:r>
          </a:p>
          <a:p>
            <a:r>
              <a:rPr lang="en-US" dirty="0"/>
              <a:t>- Thought I would introduce results but I already </a:t>
            </a:r>
            <a:r>
              <a:rPr lang="en-US" dirty="0" err="1"/>
              <a:t>downselected</a:t>
            </a:r>
            <a:r>
              <a:rPr lang="en-US" dirty="0"/>
              <a:t> the model.</a:t>
            </a:r>
          </a:p>
          <a:p>
            <a:r>
              <a:rPr lang="en-US" dirty="0"/>
              <a:t>- Try to implement slipping. Add as a proposal, with slide of the slow rotation solution.</a:t>
            </a:r>
          </a:p>
          <a:p>
            <a:r>
              <a:rPr lang="en-US" dirty="0"/>
              <a:t>-More practical than </a:t>
            </a:r>
            <a:r>
              <a:rPr lang="en-US" dirty="0" err="1"/>
              <a:t>Cihan</a:t>
            </a:r>
            <a:r>
              <a:rPr lang="en-US" dirty="0"/>
              <a:t>. Want to show that it can recover or sit at low rotation</a:t>
            </a:r>
          </a:p>
        </p:txBody>
      </p:sp>
    </p:spTree>
    <p:extLst>
      <p:ext uri="{BB962C8B-B14F-4D97-AF65-F5344CB8AC3E}">
        <p14:creationId xmlns:p14="http://schemas.microsoft.com/office/powerpoint/2010/main" val="80762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results, not proposal. Add the slipping slide</a:t>
            </a:r>
          </a:p>
          <a:p>
            <a:r>
              <a:rPr lang="en-US" dirty="0"/>
              <a:t>-Can have three versions of torque balance model, no slip, slip, and island width relationship.</a:t>
            </a:r>
          </a:p>
        </p:txBody>
      </p:sp>
    </p:spTree>
    <p:extLst>
      <p:ext uri="{BB962C8B-B14F-4D97-AF65-F5344CB8AC3E}">
        <p14:creationId xmlns:p14="http://schemas.microsoft.com/office/powerpoint/2010/main" val="424774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0061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112885" y="13885"/>
            <a:ext cx="3951659" cy="738664"/>
          </a:xfrm>
          <a:prstGeom prst="rect">
            <a:avLst/>
          </a:prstGeom>
          <a:noFill/>
        </p:spPr>
        <p:txBody>
          <a:bodyPr wrap="none" rtlCol="0">
            <a:spAutoFit/>
          </a:bodyPr>
          <a:lstStyle/>
          <a:p>
            <a:pPr algn="l"/>
            <a:r>
              <a:rPr lang="en-US" altLang="ko-KR" sz="1400" b="1" i="1" dirty="0">
                <a:solidFill>
                  <a:srgbClr val="0000FF"/>
                </a:solidFill>
              </a:rPr>
              <a:t>Supported by the</a:t>
            </a:r>
          </a:p>
          <a:p>
            <a:pPr algn="l"/>
            <a:r>
              <a:rPr lang="en-US" altLang="ko-KR" sz="1400" b="1" i="1" dirty="0">
                <a:solidFill>
                  <a:srgbClr val="0000FF"/>
                </a:solidFill>
              </a:rPr>
              <a:t>U.S. Department of Energy Office of Science</a:t>
            </a:r>
          </a:p>
          <a:p>
            <a:pPr algn="l"/>
            <a:r>
              <a:rPr lang="en-US" altLang="ko-KR" sz="1400" b="1" i="1" dirty="0">
                <a:solidFill>
                  <a:srgbClr val="0000FF"/>
                </a:solidFill>
              </a:rPr>
              <a:t>Fusion Energy Sciences</a:t>
            </a:r>
            <a:endParaRPr lang="ko-KR" altLang="en-US" sz="1400" b="1" i="1" dirty="0">
              <a:solidFill>
                <a:srgbClr val="0000FF"/>
              </a:solidFill>
            </a:endParaRP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6124" y="4644603"/>
            <a:ext cx="2212848" cy="61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u_fontoutline.pd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433" y="5410123"/>
            <a:ext cx="3934660" cy="55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198545" y="2536608"/>
            <a:ext cx="11784451" cy="1752600"/>
          </a:xfrm>
          <a:prstGeom prst="rect">
            <a:avLst/>
          </a:prstGeom>
        </p:spPr>
        <p:txBody>
          <a:bodyPr/>
          <a:lstStyle>
            <a:lvl1pPr marL="0" indent="0" algn="ctr">
              <a:buNone/>
              <a:defRPr sz="1800" i="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4" name="Subtitle 2"/>
          <p:cNvSpPr txBox="1">
            <a:spLocks/>
          </p:cNvSpPr>
          <p:nvPr userDrawn="1"/>
        </p:nvSpPr>
        <p:spPr>
          <a:xfrm>
            <a:off x="4111577" y="4326058"/>
            <a:ext cx="3969979" cy="1752600"/>
          </a:xfrm>
          <a:prstGeom prst="rect">
            <a:avLst/>
          </a:prstGeom>
        </p:spPr>
        <p:txBody>
          <a:bodyPr/>
          <a:lstStyle>
            <a:lvl1pPr marL="0" indent="0" algn="ctr" rtl="0" eaLnBrk="0" fontAlgn="base" hangingPunct="0">
              <a:lnSpc>
                <a:spcPct val="80000"/>
              </a:lnSpc>
              <a:spcBef>
                <a:spcPct val="70000"/>
              </a:spcBef>
              <a:spcAft>
                <a:spcPct val="0"/>
              </a:spcAft>
              <a:buClr>
                <a:srgbClr val="F70606"/>
              </a:buClr>
              <a:buSzPct val="75000"/>
              <a:buFont typeface="Wingdings" pitchFamily="2" charset="2"/>
              <a:buNone/>
              <a:defRPr sz="1800" i="1">
                <a:solidFill>
                  <a:schemeClr val="tx1"/>
                </a:solidFill>
                <a:latin typeface="+mn-lt"/>
                <a:ea typeface="+mn-ea"/>
                <a:cs typeface="+mn-cs"/>
              </a:defRPr>
            </a:lvl1pPr>
            <a:lvl2pPr marL="457200" indent="0" algn="ctr" rtl="0" eaLnBrk="0" fontAlgn="base" hangingPunct="0">
              <a:lnSpc>
                <a:spcPct val="80000"/>
              </a:lnSpc>
              <a:spcBef>
                <a:spcPct val="50000"/>
              </a:spcBef>
              <a:spcAft>
                <a:spcPct val="0"/>
              </a:spcAft>
              <a:buClr>
                <a:srgbClr val="5FCAFA"/>
              </a:buClr>
              <a:buSzPct val="80000"/>
              <a:buFont typeface="Wingdings" pitchFamily="2" charset="2"/>
              <a:buNone/>
              <a:defRPr sz="2000">
                <a:solidFill>
                  <a:schemeClr val="tx1"/>
                </a:solidFill>
                <a:latin typeface="+mn-lt"/>
              </a:defRPr>
            </a:lvl2pPr>
            <a:lvl3pPr marL="914400" indent="0" algn="ctr" rtl="0" eaLnBrk="0" fontAlgn="base" hangingPunct="0">
              <a:lnSpc>
                <a:spcPct val="80000"/>
              </a:lnSpc>
              <a:spcBef>
                <a:spcPct val="50000"/>
              </a:spcBef>
              <a:spcAft>
                <a:spcPct val="0"/>
              </a:spcAft>
              <a:buClr>
                <a:srgbClr val="F70606"/>
              </a:buClr>
              <a:buSzPct val="130000"/>
              <a:buNone/>
              <a:defRPr>
                <a:solidFill>
                  <a:schemeClr val="tx1"/>
                </a:solidFill>
                <a:latin typeface="+mn-lt"/>
              </a:defRPr>
            </a:lvl3pPr>
            <a:lvl4pPr marL="1371600" indent="0" algn="ctr" rtl="0" eaLnBrk="0" fontAlgn="base" hangingPunct="0">
              <a:lnSpc>
                <a:spcPct val="80000"/>
              </a:lnSpc>
              <a:spcBef>
                <a:spcPct val="50000"/>
              </a:spcBef>
              <a:spcAft>
                <a:spcPct val="0"/>
              </a:spcAft>
              <a:buClr>
                <a:srgbClr val="5FCAFA"/>
              </a:buClr>
              <a:buSzPct val="80000"/>
              <a:buFont typeface="Wingdings" pitchFamily="2" charset="2"/>
              <a:buNone/>
              <a:defRPr sz="1600">
                <a:solidFill>
                  <a:schemeClr val="tx1"/>
                </a:solidFill>
                <a:latin typeface="+mn-lt"/>
              </a:defRPr>
            </a:lvl4pPr>
            <a:lvl5pPr marL="18288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5pPr>
            <a:lvl6pPr marL="22860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6pPr>
            <a:lvl7pPr marL="27432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7pPr>
            <a:lvl8pPr marL="32004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8pPr>
            <a:lvl9pPr marL="36576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9pPr>
          </a:lstStyle>
          <a:p>
            <a:endParaRPr lang="en-US" sz="1600" b="1" i="0" kern="0" dirty="0">
              <a:solidFill>
                <a:srgbClr val="FF0000"/>
              </a:solidFill>
            </a:endParaRPr>
          </a:p>
        </p:txBody>
      </p:sp>
      <p:sp>
        <p:nvSpPr>
          <p:cNvPr id="16" name="Text Placeholder 2"/>
          <p:cNvSpPr>
            <a:spLocks noGrp="1"/>
          </p:cNvSpPr>
          <p:nvPr>
            <p:ph type="body" idx="10"/>
          </p:nvPr>
        </p:nvSpPr>
        <p:spPr>
          <a:xfrm>
            <a:off x="203368" y="846670"/>
            <a:ext cx="11785907" cy="1655233"/>
          </a:xfrm>
          <a:prstGeom prst="rect">
            <a:avLst/>
          </a:prstGeom>
        </p:spPr>
        <p:txBody>
          <a:bodyPr anchor="ctr"/>
          <a:lstStyle>
            <a:lvl1pPr marL="0" indent="0" algn="ctr">
              <a:lnSpc>
                <a:spcPct val="100000"/>
              </a:lnSpc>
              <a:spcBef>
                <a:spcPts val="0"/>
              </a:spcBef>
              <a:buNone/>
              <a:defRPr sz="2800" b="0">
                <a:effectLst>
                  <a:outerShdw blurRad="38100" dist="38100" dir="2700000" algn="tl">
                    <a:srgbClr val="000000">
                      <a:alpha val="43137"/>
                    </a:srgbClr>
                  </a:outerShdw>
                </a:effectLst>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dirty="0"/>
              <a:t>Click to edit Master text styles</a:t>
            </a:r>
          </a:p>
        </p:txBody>
      </p:sp>
      <p:sp>
        <p:nvSpPr>
          <p:cNvPr id="17" name="Text Placeholder 3"/>
          <p:cNvSpPr>
            <a:spLocks noGrp="1"/>
          </p:cNvSpPr>
          <p:nvPr>
            <p:ph type="body" sz="half" idx="2" hasCustomPrompt="1"/>
          </p:nvPr>
        </p:nvSpPr>
        <p:spPr>
          <a:xfrm>
            <a:off x="4366263" y="4326058"/>
            <a:ext cx="4011084" cy="187382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Arial" charset="0"/>
                <a:ea typeface="+mn-ea"/>
                <a:cs typeface="+mn-cs"/>
              </a:rPr>
              <a:t>Click to edit Master subtitle style</a:t>
            </a:r>
          </a:p>
        </p:txBody>
      </p:sp>
      <p:sp>
        <p:nvSpPr>
          <p:cNvPr id="18" name="Rectangle 17"/>
          <p:cNvSpPr/>
          <p:nvPr userDrawn="1"/>
        </p:nvSpPr>
        <p:spPr>
          <a:xfrm>
            <a:off x="0" y="6486608"/>
            <a:ext cx="12192000" cy="3672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p>
        </p:txBody>
      </p:sp>
      <p:pic>
        <p:nvPicPr>
          <p:cNvPr id="4" name="Picture 3" descr="XU4C77leOi.jpg"/>
          <p:cNvPicPr>
            <a:picLocks noChangeAspect="1"/>
          </p:cNvPicPr>
          <p:nvPr userDrawn="1"/>
        </p:nvPicPr>
        <p:blipFill rotWithShape="1">
          <a:blip r:embed="rId4" cstate="print"/>
          <a:srcRect r="12244" b="14120"/>
          <a:stretch/>
        </p:blipFill>
        <p:spPr>
          <a:xfrm>
            <a:off x="7000845" y="4343908"/>
            <a:ext cx="5147455" cy="2464449"/>
          </a:xfrm>
          <a:prstGeom prst="rect">
            <a:avLst/>
          </a:prstGeom>
        </p:spPr>
      </p:pic>
      <p:sp>
        <p:nvSpPr>
          <p:cNvPr id="10" name="Rectangle 9"/>
          <p:cNvSpPr/>
          <p:nvPr userDrawn="1"/>
        </p:nvSpPr>
        <p:spPr>
          <a:xfrm>
            <a:off x="5191156" y="6535201"/>
            <a:ext cx="6798119" cy="307777"/>
          </a:xfrm>
          <a:prstGeom prst="rect">
            <a:avLst/>
          </a:prstGeom>
        </p:spPr>
        <p:txBody>
          <a:bodyPr wrap="square">
            <a:spAutoFit/>
          </a:bodyPr>
          <a:lstStyle/>
          <a:p>
            <a:pPr algn="r" eaLnBrk="1" hangingPunct="1"/>
            <a:r>
              <a:rPr lang="en-US" sz="1400" b="1" i="1" dirty="0">
                <a:solidFill>
                  <a:srgbClr val="1822CD"/>
                </a:solidFill>
                <a:latin typeface="Helvetica" charset="0"/>
                <a:cs typeface="Arial" pitchFamily="34" charset="0"/>
              </a:rPr>
              <a:t>Supported by the U.S. DOE contracts DE-SC0018623 and DE-SC0016614.</a:t>
            </a:r>
            <a:endParaRPr lang="en-US" altLang="en-US" sz="1400" b="1" i="1" dirty="0">
              <a:solidFill>
                <a:srgbClr val="1822CD"/>
              </a:solidFill>
              <a:latin typeface="Helvetica" charset="0"/>
              <a:cs typeface="Arial" pitchFamily="34" charset="0"/>
            </a:endParaRPr>
          </a:p>
        </p:txBody>
      </p:sp>
      <p:pic>
        <p:nvPicPr>
          <p:cNvPr id="11" name="Picture 49" descr="kstar_soft_lo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6406" y="6341843"/>
            <a:ext cx="2604616" cy="44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US doe office of science logo"/>
          <p:cNvSpPr>
            <a:spLocks noChangeAspect="1" noChangeArrowheads="1"/>
          </p:cNvSpPr>
          <p:nvPr userDrawn="1"/>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p>
        </p:txBody>
      </p:sp>
      <p:pic>
        <p:nvPicPr>
          <p:cNvPr id="1027"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03923" y="13116"/>
            <a:ext cx="1283868" cy="74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46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893233" y="800100"/>
            <a:ext cx="10363200" cy="5481638"/>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85222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1033" y="101600"/>
            <a:ext cx="2599267" cy="6180138"/>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893233" y="101600"/>
            <a:ext cx="7594600" cy="6180138"/>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3826831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XU4C77leOi.jpg"/>
          <p:cNvPicPr>
            <a:picLocks noChangeAspect="1"/>
          </p:cNvPicPr>
          <p:nvPr userDrawn="1"/>
        </p:nvPicPr>
        <p:blipFill rotWithShape="1">
          <a:blip r:embed="rId2" cstate="print"/>
          <a:srcRect r="12244" b="14120"/>
          <a:stretch/>
        </p:blipFill>
        <p:spPr>
          <a:xfrm>
            <a:off x="8149280" y="4132636"/>
            <a:ext cx="3860591" cy="2464449"/>
          </a:xfrm>
          <a:prstGeom prst="rect">
            <a:avLst/>
          </a:prstGeom>
        </p:spPr>
      </p:pic>
      <p:sp>
        <p:nvSpPr>
          <p:cNvPr id="6" name="TextBox 5"/>
          <p:cNvSpPr txBox="1"/>
          <p:nvPr userDrawn="1"/>
        </p:nvSpPr>
        <p:spPr>
          <a:xfrm>
            <a:off x="112885" y="13885"/>
            <a:ext cx="3951659" cy="738664"/>
          </a:xfrm>
          <a:prstGeom prst="rect">
            <a:avLst/>
          </a:prstGeom>
          <a:noFill/>
        </p:spPr>
        <p:txBody>
          <a:bodyPr wrap="none" rtlCol="0">
            <a:spAutoFit/>
          </a:bodyPr>
          <a:lstStyle/>
          <a:p>
            <a:r>
              <a:rPr lang="en-US" altLang="ko-KR" sz="1400" b="1" i="1" dirty="0">
                <a:solidFill>
                  <a:srgbClr val="0000FF"/>
                </a:solidFill>
              </a:rPr>
              <a:t>Supported by the</a:t>
            </a:r>
          </a:p>
          <a:p>
            <a:r>
              <a:rPr lang="en-US" altLang="ko-KR" sz="1400" b="1" i="1" dirty="0">
                <a:solidFill>
                  <a:srgbClr val="0000FF"/>
                </a:solidFill>
              </a:rPr>
              <a:t>U.S. Department of Energy Office of Science</a:t>
            </a:r>
          </a:p>
          <a:p>
            <a:r>
              <a:rPr lang="en-US" altLang="ko-KR" sz="1400" b="1" i="1" dirty="0">
                <a:solidFill>
                  <a:srgbClr val="0000FF"/>
                </a:solidFill>
              </a:rPr>
              <a:t>Fusion Energy Sciences</a:t>
            </a:r>
            <a:endParaRPr lang="ko-KR" altLang="en-US" sz="1400" b="1" i="1" dirty="0">
              <a:solidFill>
                <a:srgbClr val="0000FF"/>
              </a:solidFill>
            </a:endParaRPr>
          </a:p>
        </p:txBody>
      </p:sp>
      <p:sp>
        <p:nvSpPr>
          <p:cNvPr id="12" name="Subtitle 2"/>
          <p:cNvSpPr>
            <a:spLocks noGrp="1"/>
          </p:cNvSpPr>
          <p:nvPr>
            <p:ph type="subTitle" idx="1"/>
          </p:nvPr>
        </p:nvSpPr>
        <p:spPr>
          <a:xfrm>
            <a:off x="198545" y="2536608"/>
            <a:ext cx="11784451" cy="1752600"/>
          </a:xfrm>
          <a:prstGeom prst="rect">
            <a:avLst/>
          </a:prstGeom>
        </p:spPr>
        <p:txBody>
          <a:bodyPr/>
          <a:lstStyle>
            <a:lvl1pPr marL="0" indent="0" algn="ctr">
              <a:buNone/>
              <a:defRPr sz="1800" i="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4" name="Subtitle 2"/>
          <p:cNvSpPr txBox="1">
            <a:spLocks/>
          </p:cNvSpPr>
          <p:nvPr userDrawn="1"/>
        </p:nvSpPr>
        <p:spPr>
          <a:xfrm>
            <a:off x="4111577" y="4326058"/>
            <a:ext cx="3969979" cy="1752600"/>
          </a:xfrm>
          <a:prstGeom prst="rect">
            <a:avLst/>
          </a:prstGeom>
        </p:spPr>
        <p:txBody>
          <a:bodyPr/>
          <a:lstStyle>
            <a:lvl1pPr marL="0" indent="0" algn="ctr" rtl="0" eaLnBrk="0" fontAlgn="base" hangingPunct="0">
              <a:lnSpc>
                <a:spcPct val="80000"/>
              </a:lnSpc>
              <a:spcBef>
                <a:spcPct val="70000"/>
              </a:spcBef>
              <a:spcAft>
                <a:spcPct val="0"/>
              </a:spcAft>
              <a:buClr>
                <a:srgbClr val="F70606"/>
              </a:buClr>
              <a:buSzPct val="75000"/>
              <a:buFont typeface="Wingdings" pitchFamily="2" charset="2"/>
              <a:buNone/>
              <a:defRPr sz="1800" i="1">
                <a:solidFill>
                  <a:schemeClr val="tx1"/>
                </a:solidFill>
                <a:latin typeface="+mn-lt"/>
                <a:ea typeface="+mn-ea"/>
                <a:cs typeface="+mn-cs"/>
              </a:defRPr>
            </a:lvl1pPr>
            <a:lvl2pPr marL="457200" indent="0" algn="ctr" rtl="0" eaLnBrk="0" fontAlgn="base" hangingPunct="0">
              <a:lnSpc>
                <a:spcPct val="80000"/>
              </a:lnSpc>
              <a:spcBef>
                <a:spcPct val="50000"/>
              </a:spcBef>
              <a:spcAft>
                <a:spcPct val="0"/>
              </a:spcAft>
              <a:buClr>
                <a:srgbClr val="5FCAFA"/>
              </a:buClr>
              <a:buSzPct val="80000"/>
              <a:buFont typeface="Wingdings" pitchFamily="2" charset="2"/>
              <a:buNone/>
              <a:defRPr sz="2000">
                <a:solidFill>
                  <a:schemeClr val="tx1"/>
                </a:solidFill>
                <a:latin typeface="+mn-lt"/>
              </a:defRPr>
            </a:lvl2pPr>
            <a:lvl3pPr marL="914400" indent="0" algn="ctr" rtl="0" eaLnBrk="0" fontAlgn="base" hangingPunct="0">
              <a:lnSpc>
                <a:spcPct val="80000"/>
              </a:lnSpc>
              <a:spcBef>
                <a:spcPct val="50000"/>
              </a:spcBef>
              <a:spcAft>
                <a:spcPct val="0"/>
              </a:spcAft>
              <a:buClr>
                <a:srgbClr val="F70606"/>
              </a:buClr>
              <a:buSzPct val="130000"/>
              <a:buNone/>
              <a:defRPr>
                <a:solidFill>
                  <a:schemeClr val="tx1"/>
                </a:solidFill>
                <a:latin typeface="+mn-lt"/>
              </a:defRPr>
            </a:lvl3pPr>
            <a:lvl4pPr marL="1371600" indent="0" algn="ctr" rtl="0" eaLnBrk="0" fontAlgn="base" hangingPunct="0">
              <a:lnSpc>
                <a:spcPct val="80000"/>
              </a:lnSpc>
              <a:spcBef>
                <a:spcPct val="50000"/>
              </a:spcBef>
              <a:spcAft>
                <a:spcPct val="0"/>
              </a:spcAft>
              <a:buClr>
                <a:srgbClr val="5FCAFA"/>
              </a:buClr>
              <a:buSzPct val="80000"/>
              <a:buFont typeface="Wingdings" pitchFamily="2" charset="2"/>
              <a:buNone/>
              <a:defRPr sz="1600">
                <a:solidFill>
                  <a:schemeClr val="tx1"/>
                </a:solidFill>
                <a:latin typeface="+mn-lt"/>
              </a:defRPr>
            </a:lvl4pPr>
            <a:lvl5pPr marL="18288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5pPr>
            <a:lvl6pPr marL="22860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6pPr>
            <a:lvl7pPr marL="27432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7pPr>
            <a:lvl8pPr marL="32004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8pPr>
            <a:lvl9pPr marL="36576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9pPr>
          </a:lstStyle>
          <a:p>
            <a:endParaRPr lang="en-US" sz="1600" b="1" i="0" kern="0" dirty="0">
              <a:solidFill>
                <a:srgbClr val="FF0000"/>
              </a:solidFill>
            </a:endParaRPr>
          </a:p>
        </p:txBody>
      </p:sp>
      <p:sp>
        <p:nvSpPr>
          <p:cNvPr id="16" name="Text Placeholder 2"/>
          <p:cNvSpPr>
            <a:spLocks noGrp="1"/>
          </p:cNvSpPr>
          <p:nvPr>
            <p:ph type="body" idx="10"/>
          </p:nvPr>
        </p:nvSpPr>
        <p:spPr>
          <a:xfrm>
            <a:off x="203368" y="846670"/>
            <a:ext cx="11785907" cy="1655233"/>
          </a:xfrm>
          <a:prstGeom prst="rect">
            <a:avLst/>
          </a:prstGeom>
        </p:spPr>
        <p:txBody>
          <a:bodyPr anchor="ctr"/>
          <a:lstStyle>
            <a:lvl1pPr marL="0" indent="0" algn="ctr">
              <a:lnSpc>
                <a:spcPct val="100000"/>
              </a:lnSpc>
              <a:spcBef>
                <a:spcPts val="0"/>
              </a:spcBef>
              <a:buNone/>
              <a:defRPr sz="2800" b="0">
                <a:effectLst>
                  <a:outerShdw blurRad="38100" dist="38100" dir="2700000" algn="tl">
                    <a:srgbClr val="000000">
                      <a:alpha val="43137"/>
                    </a:srgbClr>
                  </a:outerShdw>
                </a:effectLst>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dirty="0"/>
              <a:t>Click to edit Master text styles</a:t>
            </a:r>
          </a:p>
        </p:txBody>
      </p:sp>
      <p:sp>
        <p:nvSpPr>
          <p:cNvPr id="17" name="Text Placeholder 3"/>
          <p:cNvSpPr>
            <a:spLocks noGrp="1"/>
          </p:cNvSpPr>
          <p:nvPr>
            <p:ph type="body" sz="half" idx="2" hasCustomPrompt="1"/>
          </p:nvPr>
        </p:nvSpPr>
        <p:spPr>
          <a:xfrm>
            <a:off x="4366263" y="4326058"/>
            <a:ext cx="4011084" cy="187382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Arial" charset="0"/>
                <a:ea typeface="+mn-ea"/>
                <a:cs typeface="+mn-cs"/>
              </a:rPr>
              <a:t>Click to edit Master subtitle style</a:t>
            </a:r>
          </a:p>
        </p:txBody>
      </p:sp>
      <p:sp>
        <p:nvSpPr>
          <p:cNvPr id="18" name="Rectangle 17"/>
          <p:cNvSpPr/>
          <p:nvPr userDrawn="1"/>
        </p:nvSpPr>
        <p:spPr>
          <a:xfrm>
            <a:off x="0" y="6486608"/>
            <a:ext cx="12192000" cy="36722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rgbClr val="FFFFFF"/>
              </a:solidFill>
            </a:endParaRPr>
          </a:p>
        </p:txBody>
      </p:sp>
      <p:sp>
        <p:nvSpPr>
          <p:cNvPr id="10" name="Rectangle 9"/>
          <p:cNvSpPr/>
          <p:nvPr userDrawn="1"/>
        </p:nvSpPr>
        <p:spPr>
          <a:xfrm>
            <a:off x="6096010" y="6498295"/>
            <a:ext cx="5725945" cy="307777"/>
          </a:xfrm>
          <a:prstGeom prst="rect">
            <a:avLst/>
          </a:prstGeom>
        </p:spPr>
        <p:txBody>
          <a:bodyPr wrap="square">
            <a:spAutoFit/>
          </a:bodyPr>
          <a:lstStyle/>
          <a:p>
            <a:pPr algn="r" eaLnBrk="1" hangingPunct="1"/>
            <a:r>
              <a:rPr lang="en-US" sz="1400" b="1" i="1" dirty="0">
                <a:solidFill>
                  <a:srgbClr val="1822CD"/>
                </a:solidFill>
                <a:latin typeface="Helvetica" charset="0"/>
                <a:cs typeface="Arial" pitchFamily="34" charset="0"/>
              </a:rPr>
              <a:t>Supported by US DOE grant DE-SC0016614</a:t>
            </a:r>
          </a:p>
        </p:txBody>
      </p:sp>
      <p:sp>
        <p:nvSpPr>
          <p:cNvPr id="3" name="AutoShape 2" descr="Image result for US doe office of science logo"/>
          <p:cNvSpPr>
            <a:spLocks noChangeAspect="1" noChangeArrowheads="1"/>
          </p:cNvSpPr>
          <p:nvPr userDrawn="1"/>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solidFill>
                <a:srgbClr val="000000"/>
              </a:solidFill>
            </a:endParaRPr>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03923" y="13116"/>
            <a:ext cx="1283868" cy="74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0039" y="5211369"/>
            <a:ext cx="1659636" cy="61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9" descr="kstar_soft_lo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16947" y="4617269"/>
            <a:ext cx="1521736" cy="3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cu_fontoutline.pd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5967" y="5966109"/>
            <a:ext cx="2950995" cy="55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Site 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07132" y="5209633"/>
            <a:ext cx="1339384" cy="60272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userDrawn="1"/>
        </p:nvGrpSpPr>
        <p:grpSpPr>
          <a:xfrm>
            <a:off x="128215" y="4580542"/>
            <a:ext cx="2346539" cy="439704"/>
            <a:chOff x="6761480" y="5339564"/>
            <a:chExt cx="2346539" cy="439704"/>
          </a:xfrm>
        </p:grpSpPr>
        <p:pic>
          <p:nvPicPr>
            <p:cNvPr id="26" name="Picture 25"/>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761480" y="5339564"/>
              <a:ext cx="1007349" cy="439704"/>
            </a:xfrm>
            <a:prstGeom prst="rect">
              <a:avLst/>
            </a:prstGeom>
          </p:spPr>
        </p:pic>
        <p:sp>
          <p:nvSpPr>
            <p:cNvPr id="27" name="TextBox 26"/>
            <p:cNvSpPr txBox="1"/>
            <p:nvPr/>
          </p:nvSpPr>
          <p:spPr>
            <a:xfrm>
              <a:off x="7650569" y="5367536"/>
              <a:ext cx="1457450" cy="400110"/>
            </a:xfrm>
            <a:prstGeom prst="rect">
              <a:avLst/>
            </a:prstGeom>
            <a:noFill/>
          </p:spPr>
          <p:txBody>
            <a:bodyPr wrap="none" rtlCol="0">
              <a:spAutoFit/>
            </a:bodyPr>
            <a:lstStyle/>
            <a:p>
              <a:r>
                <a:rPr lang="en-US" sz="1000" b="1" dirty="0">
                  <a:latin typeface="Microsoft JhengHei" panose="020B0604030504040204" pitchFamily="34" charset="-120"/>
                  <a:ea typeface="Microsoft JhengHei" panose="020B0604030504040204" pitchFamily="34" charset="-120"/>
                </a:rPr>
                <a:t>KOREA INSTITUTE</a:t>
              </a:r>
            </a:p>
            <a:p>
              <a:r>
                <a:rPr lang="en-US" sz="1000" b="1" dirty="0">
                  <a:latin typeface="Microsoft JhengHei" panose="020B0604030504040204" pitchFamily="34" charset="-120"/>
                  <a:ea typeface="Microsoft JhengHei" panose="020B0604030504040204" pitchFamily="34" charset="-120"/>
                </a:rPr>
                <a:t>OF FUSION ENERGY</a:t>
              </a:r>
            </a:p>
          </p:txBody>
        </p:sp>
      </p:grpSp>
    </p:spTree>
    <p:extLst>
      <p:ext uri="{BB962C8B-B14F-4D97-AF65-F5344CB8AC3E}">
        <p14:creationId xmlns:p14="http://schemas.microsoft.com/office/powerpoint/2010/main" val="2170167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17" y="29880"/>
            <a:ext cx="11987307" cy="685800"/>
          </a:xfrm>
        </p:spPr>
        <p:txBody>
          <a:bodyPr/>
          <a:lstStyle>
            <a:lvl1pPr>
              <a:defRPr sz="2800" b="1">
                <a:solidFill>
                  <a:srgbClr val="0000FF"/>
                </a:solidFill>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259645" y="905935"/>
            <a:ext cx="11630379" cy="5375805"/>
          </a:xfrm>
          <a:prstGeom prst="rect">
            <a:avLst/>
          </a:prstGeom>
        </p:spPr>
        <p:txBody>
          <a:bodyPr/>
          <a:lstStyle>
            <a:lvl1pPr marL="287338" indent="-287338">
              <a:defRPr/>
            </a:lvl1pPr>
            <a:lvl2pPr marL="576263" indent="-288925">
              <a:lnSpc>
                <a:spcPct val="100000"/>
              </a:lnSpc>
              <a:spcBef>
                <a:spcPts val="600"/>
              </a:spcBef>
              <a:defRPr/>
            </a:lvl2pPr>
            <a:lvl3pPr marL="804863" indent="-228600">
              <a:lnSpc>
                <a:spcPct val="100000"/>
              </a:lnSpc>
              <a:spcBef>
                <a:spcPts val="600"/>
              </a:spcBef>
              <a:defRPr/>
            </a:lvl3pPr>
            <a:lvl4pPr marL="1033463" indent="-228600">
              <a:lnSpc>
                <a:spcPct val="100000"/>
              </a:lnSpc>
              <a:spcBef>
                <a:spcPts val="600"/>
              </a:spcBef>
              <a:defRPr/>
            </a:lvl4pPr>
            <a:lvl5pPr marL="1262063" indent="-228600">
              <a:lnSpc>
                <a:spcPct val="100000"/>
              </a:lnSpc>
              <a:spcBef>
                <a:spcPts val="600"/>
              </a:spcBef>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3899607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dirty="0"/>
              <a:t>Click to edit Master text styles</a:t>
            </a:r>
          </a:p>
        </p:txBody>
      </p:sp>
    </p:spTree>
    <p:extLst>
      <p:ext uri="{BB962C8B-B14F-4D97-AF65-F5344CB8AC3E}">
        <p14:creationId xmlns:p14="http://schemas.microsoft.com/office/powerpoint/2010/main" val="73013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893233" y="800100"/>
            <a:ext cx="5080000" cy="54816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6176433" y="800100"/>
            <a:ext cx="5080000" cy="54816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3921044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939537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97117" y="29880"/>
            <a:ext cx="11987307" cy="685800"/>
          </a:xfrm>
        </p:spPr>
        <p:txBody>
          <a:bodyPr/>
          <a:lstStyle>
            <a:lvl1pPr>
              <a:defRPr sz="2800" b="1">
                <a:solidFill>
                  <a:srgbClr val="0000FF"/>
                </a:solidFill>
              </a:defRPr>
            </a:lvl1pPr>
          </a:lstStyle>
          <a:p>
            <a:r>
              <a:rPr lang="en-US" altLang="ko-KR" dirty="0"/>
              <a:t>Click to edit Master title style</a:t>
            </a:r>
            <a:endParaRPr lang="ko-KR" altLang="en-US" dirty="0"/>
          </a:p>
        </p:txBody>
      </p:sp>
    </p:spTree>
    <p:extLst>
      <p:ext uri="{BB962C8B-B14F-4D97-AF65-F5344CB8AC3E}">
        <p14:creationId xmlns:p14="http://schemas.microsoft.com/office/powerpoint/2010/main" val="186206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89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5104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17" y="29880"/>
            <a:ext cx="11987307" cy="685800"/>
          </a:xfrm>
        </p:spPr>
        <p:txBody>
          <a:bodyPr/>
          <a:lstStyle>
            <a:lvl1pPr>
              <a:defRPr sz="2800" b="1">
                <a:solidFill>
                  <a:srgbClr val="0000FF"/>
                </a:solidFill>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259645" y="905935"/>
            <a:ext cx="11630379" cy="5375805"/>
          </a:xfrm>
          <a:prstGeom prst="rect">
            <a:avLst/>
          </a:prstGeom>
        </p:spPr>
        <p:txBody>
          <a:bodyPr/>
          <a:lstStyle>
            <a:lvl1pPr marL="287338" indent="-287338">
              <a:defRPr/>
            </a:lvl1pPr>
            <a:lvl2pPr marL="576263" indent="-288925">
              <a:lnSpc>
                <a:spcPct val="100000"/>
              </a:lnSpc>
              <a:spcBef>
                <a:spcPts val="600"/>
              </a:spcBef>
              <a:defRPr/>
            </a:lvl2pPr>
            <a:lvl3pPr marL="804863" indent="-228600">
              <a:lnSpc>
                <a:spcPct val="100000"/>
              </a:lnSpc>
              <a:spcBef>
                <a:spcPts val="600"/>
              </a:spcBef>
              <a:defRPr/>
            </a:lvl3pPr>
            <a:lvl4pPr marL="1033463" indent="-228600">
              <a:lnSpc>
                <a:spcPct val="100000"/>
              </a:lnSpc>
              <a:spcBef>
                <a:spcPts val="600"/>
              </a:spcBef>
              <a:defRPr/>
            </a:lvl4pPr>
            <a:lvl5pPr marL="1262063" indent="-228600">
              <a:lnSpc>
                <a:spcPct val="100000"/>
              </a:lnSpc>
              <a:spcBef>
                <a:spcPts val="600"/>
              </a:spcBef>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29220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Click to edit Master text styles</a:t>
            </a:r>
          </a:p>
        </p:txBody>
      </p:sp>
    </p:spTree>
    <p:extLst>
      <p:ext uri="{BB962C8B-B14F-4D97-AF65-F5344CB8AC3E}">
        <p14:creationId xmlns:p14="http://schemas.microsoft.com/office/powerpoint/2010/main" val="1154399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893233" y="800100"/>
            <a:ext cx="10363200" cy="5481638"/>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1806099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1033" y="101600"/>
            <a:ext cx="2599267" cy="6180138"/>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893233" y="101600"/>
            <a:ext cx="7594600" cy="6180138"/>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396395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dirty="0"/>
              <a:t>Click to edit Master text styles</a:t>
            </a:r>
          </a:p>
        </p:txBody>
      </p:sp>
    </p:spTree>
    <p:extLst>
      <p:ext uri="{BB962C8B-B14F-4D97-AF65-F5344CB8AC3E}">
        <p14:creationId xmlns:p14="http://schemas.microsoft.com/office/powerpoint/2010/main" val="56911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893233" y="800100"/>
            <a:ext cx="5080000" cy="54816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6176433" y="800100"/>
            <a:ext cx="5080000" cy="54816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279860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Tree>
    <p:extLst>
      <p:ext uri="{BB962C8B-B14F-4D97-AF65-F5344CB8AC3E}">
        <p14:creationId xmlns:p14="http://schemas.microsoft.com/office/powerpoint/2010/main" val="386762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97117" y="29880"/>
            <a:ext cx="11987307" cy="685800"/>
          </a:xfrm>
        </p:spPr>
        <p:txBody>
          <a:bodyPr/>
          <a:lstStyle>
            <a:lvl1pPr>
              <a:defRPr sz="2800" b="1">
                <a:solidFill>
                  <a:srgbClr val="0000FF"/>
                </a:solidFill>
              </a:defRPr>
            </a:lvl1pPr>
          </a:lstStyle>
          <a:p>
            <a:r>
              <a:rPr lang="en-US" altLang="ko-KR" dirty="0"/>
              <a:t>Click to edit Master title style</a:t>
            </a:r>
            <a:endParaRPr lang="ko-KR" altLang="en-US" dirty="0"/>
          </a:p>
        </p:txBody>
      </p:sp>
    </p:spTree>
    <p:extLst>
      <p:ext uri="{BB962C8B-B14F-4D97-AF65-F5344CB8AC3E}">
        <p14:creationId xmlns:p14="http://schemas.microsoft.com/office/powerpoint/2010/main" val="102847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517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Click to edit Master text styles</a:t>
            </a:r>
          </a:p>
        </p:txBody>
      </p:sp>
    </p:spTree>
    <p:extLst>
      <p:ext uri="{BB962C8B-B14F-4D97-AF65-F5344CB8AC3E}">
        <p14:creationId xmlns:p14="http://schemas.microsoft.com/office/powerpoint/2010/main" val="234143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927100" y="101600"/>
            <a:ext cx="10363200" cy="6858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ko-KR" dirty="0"/>
              <a:t>Click to edit Master title style</a:t>
            </a:r>
          </a:p>
        </p:txBody>
      </p:sp>
      <p:sp>
        <p:nvSpPr>
          <p:cNvPr id="1032" name="Line 8"/>
          <p:cNvSpPr>
            <a:spLocks noChangeShapeType="1"/>
          </p:cNvSpPr>
          <p:nvPr/>
        </p:nvSpPr>
        <p:spPr bwMode="auto">
          <a:xfrm>
            <a:off x="0" y="758062"/>
            <a:ext cx="12192000" cy="0"/>
          </a:xfrm>
          <a:prstGeom prst="line">
            <a:avLst/>
          </a:prstGeom>
          <a:noFill/>
          <a:ln w="76200">
            <a:solidFill>
              <a:srgbClr val="BF1D11"/>
            </a:solidFill>
            <a:round/>
            <a:headEnd/>
            <a:tailEnd/>
          </a:ln>
          <a:effectLst/>
        </p:spPr>
        <p:txBody>
          <a:bodyPr/>
          <a:lstStyle/>
          <a:p>
            <a:endParaRPr lang="ko-KR" altLang="en-US" sz="3200">
              <a:solidFill>
                <a:srgbClr val="000000"/>
              </a:solidFill>
              <a:latin typeface="Arial" pitchFamily="34" charset="0"/>
            </a:endParaRPr>
          </a:p>
        </p:txBody>
      </p:sp>
      <p:sp>
        <p:nvSpPr>
          <p:cNvPr id="17" name="Line 7"/>
          <p:cNvSpPr>
            <a:spLocks noChangeShapeType="1"/>
          </p:cNvSpPr>
          <p:nvPr/>
        </p:nvSpPr>
        <p:spPr bwMode="auto">
          <a:xfrm flipV="1">
            <a:off x="-3026" y="6566666"/>
            <a:ext cx="12198051" cy="0"/>
          </a:xfrm>
          <a:prstGeom prst="line">
            <a:avLst/>
          </a:prstGeom>
          <a:noFill/>
          <a:ln w="50800">
            <a:solidFill>
              <a:schemeClr val="accent1"/>
            </a:solidFill>
            <a:round/>
            <a:headEnd/>
            <a:tailEnd/>
          </a:ln>
          <a:effectLst/>
        </p:spPr>
        <p:txBody>
          <a:bodyPr/>
          <a:lstStyle/>
          <a:p>
            <a:endParaRPr lang="ko-KR" altLang="en-US" sz="3200">
              <a:solidFill>
                <a:srgbClr val="000000"/>
              </a:solidFill>
              <a:latin typeface="Arial" pitchFamily="34" charset="0"/>
            </a:endParaRPr>
          </a:p>
        </p:txBody>
      </p:sp>
      <p:sp>
        <p:nvSpPr>
          <p:cNvPr id="11" name="TextBox 10"/>
          <p:cNvSpPr txBox="1"/>
          <p:nvPr userDrawn="1"/>
        </p:nvSpPr>
        <p:spPr>
          <a:xfrm>
            <a:off x="11738587" y="6597264"/>
            <a:ext cx="533084" cy="246221"/>
          </a:xfrm>
          <a:prstGeom prst="rect">
            <a:avLst/>
          </a:prstGeom>
          <a:noFill/>
        </p:spPr>
        <p:txBody>
          <a:bodyPr wrap="square" rtlCol="0">
            <a:spAutoFit/>
          </a:bodyPr>
          <a:lstStyle/>
          <a:p>
            <a:fld id="{E6976938-0380-4A0B-9D3E-0DDDD2A6B646}" type="slidenum">
              <a:rPr lang="ko-KR" altLang="en-US" sz="1000" smtClean="0">
                <a:solidFill>
                  <a:srgbClr val="000000"/>
                </a:solidFill>
                <a:latin typeface="Arial" pitchFamily="34" charset="0"/>
              </a:rPr>
              <a:pPr/>
              <a:t>‹#›</a:t>
            </a:fld>
            <a:endParaRPr lang="ko-KR" altLang="en-US" sz="1000" dirty="0">
              <a:solidFill>
                <a:srgbClr val="000000"/>
              </a:solidFill>
              <a:latin typeface="Arial" pitchFamily="34" charset="0"/>
            </a:endParaRPr>
          </a:p>
        </p:txBody>
      </p:sp>
      <p:sp>
        <p:nvSpPr>
          <p:cNvPr id="13" name="Rectangle 12"/>
          <p:cNvSpPr/>
          <p:nvPr userDrawn="1"/>
        </p:nvSpPr>
        <p:spPr bwMode="auto">
          <a:xfrm>
            <a:off x="0" y="-1"/>
            <a:ext cx="12192000" cy="755009"/>
          </a:xfrm>
          <a:prstGeom prst="rect">
            <a:avLst/>
          </a:prstGeom>
          <a:blipFill>
            <a:blip r:embed="rId13"/>
            <a:tile tx="0" ty="0" sx="100000" sy="100000" flip="none" algn="tl"/>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ko-KR" altLang="en-US" sz="3200">
              <a:solidFill>
                <a:srgbClr val="000000"/>
              </a:solidFill>
              <a:latin typeface="Arial" pitchFamily="34" charset="0"/>
            </a:endParaRPr>
          </a:p>
        </p:txBody>
      </p:sp>
      <p:sp>
        <p:nvSpPr>
          <p:cNvPr id="14" name="Line 8"/>
          <p:cNvSpPr>
            <a:spLocks noChangeShapeType="1"/>
          </p:cNvSpPr>
          <p:nvPr userDrawn="1"/>
        </p:nvSpPr>
        <p:spPr bwMode="auto">
          <a:xfrm>
            <a:off x="0" y="6523833"/>
            <a:ext cx="12192000" cy="0"/>
          </a:xfrm>
          <a:prstGeom prst="line">
            <a:avLst/>
          </a:prstGeom>
          <a:noFill/>
          <a:ln w="31750">
            <a:solidFill>
              <a:srgbClr val="99CCFF"/>
            </a:solidFill>
            <a:round/>
            <a:headEnd/>
            <a:tailEnd/>
          </a:ln>
          <a:effectLst/>
        </p:spPr>
        <p:txBody>
          <a:bodyPr/>
          <a:lstStyle/>
          <a:p>
            <a:endParaRPr lang="ko-KR" altLang="en-US" sz="3200">
              <a:solidFill>
                <a:srgbClr val="000000"/>
              </a:solidFill>
              <a:latin typeface="Arial" pitchFamily="34" charset="0"/>
            </a:endParaRPr>
          </a:p>
        </p:txBody>
      </p:sp>
      <p:pic>
        <p:nvPicPr>
          <p:cNvPr id="10" name="Picture 49" descr="kstar_soft_lo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716" y="6611399"/>
            <a:ext cx="1043988" cy="22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879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3200" u="none">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p:titleStyle>
    <p:bodyStyle>
      <a:lvl1pPr marL="342900" indent="-342900"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3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927100" y="101600"/>
            <a:ext cx="10363200" cy="6858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ko-KR" dirty="0"/>
              <a:t>Click to edit Master title style</a:t>
            </a:r>
          </a:p>
        </p:txBody>
      </p:sp>
      <p:sp>
        <p:nvSpPr>
          <p:cNvPr id="1032" name="Line 8"/>
          <p:cNvSpPr>
            <a:spLocks noChangeShapeType="1"/>
          </p:cNvSpPr>
          <p:nvPr/>
        </p:nvSpPr>
        <p:spPr bwMode="auto">
          <a:xfrm>
            <a:off x="0" y="758062"/>
            <a:ext cx="12192000" cy="0"/>
          </a:xfrm>
          <a:prstGeom prst="line">
            <a:avLst/>
          </a:prstGeom>
          <a:noFill/>
          <a:ln w="76200">
            <a:solidFill>
              <a:srgbClr val="BF1D11"/>
            </a:solidFill>
            <a:round/>
            <a:headEnd/>
            <a:tailEnd/>
          </a:ln>
          <a:effectLst/>
        </p:spPr>
        <p:txBody>
          <a:bodyPr/>
          <a:lstStyle/>
          <a:p>
            <a:endParaRPr lang="ko-KR" altLang="en-US" sz="3200">
              <a:solidFill>
                <a:srgbClr val="000000"/>
              </a:solidFill>
              <a:latin typeface="Arial" pitchFamily="34" charset="0"/>
            </a:endParaRPr>
          </a:p>
        </p:txBody>
      </p:sp>
      <p:sp>
        <p:nvSpPr>
          <p:cNvPr id="17" name="Line 7"/>
          <p:cNvSpPr>
            <a:spLocks noChangeShapeType="1"/>
          </p:cNvSpPr>
          <p:nvPr/>
        </p:nvSpPr>
        <p:spPr bwMode="auto">
          <a:xfrm flipV="1">
            <a:off x="-3026" y="6566666"/>
            <a:ext cx="12198051" cy="0"/>
          </a:xfrm>
          <a:prstGeom prst="line">
            <a:avLst/>
          </a:prstGeom>
          <a:noFill/>
          <a:ln w="50800">
            <a:solidFill>
              <a:schemeClr val="accent1"/>
            </a:solidFill>
            <a:round/>
            <a:headEnd/>
            <a:tailEnd/>
          </a:ln>
          <a:effectLst/>
        </p:spPr>
        <p:txBody>
          <a:bodyPr/>
          <a:lstStyle/>
          <a:p>
            <a:endParaRPr lang="ko-KR" altLang="en-US" sz="3200">
              <a:solidFill>
                <a:srgbClr val="000000"/>
              </a:solidFill>
              <a:latin typeface="Arial" pitchFamily="34" charset="0"/>
            </a:endParaRPr>
          </a:p>
        </p:txBody>
      </p:sp>
      <p:sp>
        <p:nvSpPr>
          <p:cNvPr id="11" name="TextBox 10"/>
          <p:cNvSpPr txBox="1"/>
          <p:nvPr userDrawn="1"/>
        </p:nvSpPr>
        <p:spPr>
          <a:xfrm>
            <a:off x="11715363" y="6597261"/>
            <a:ext cx="533084" cy="261610"/>
          </a:xfrm>
          <a:prstGeom prst="rect">
            <a:avLst/>
          </a:prstGeom>
          <a:noFill/>
        </p:spPr>
        <p:txBody>
          <a:bodyPr wrap="square" rtlCol="0">
            <a:spAutoFit/>
          </a:bodyPr>
          <a:lstStyle/>
          <a:p>
            <a:fld id="{E6976938-0380-4A0B-9D3E-0DDDD2A6B646}" type="slidenum">
              <a:rPr lang="ko-KR" altLang="en-US" sz="1100" smtClean="0">
                <a:solidFill>
                  <a:srgbClr val="000000"/>
                </a:solidFill>
                <a:latin typeface="Arial" pitchFamily="34" charset="0"/>
              </a:rPr>
              <a:pPr/>
              <a:t>‹#›</a:t>
            </a:fld>
            <a:endParaRPr lang="ko-KR" altLang="en-US" sz="1100" dirty="0">
              <a:solidFill>
                <a:srgbClr val="000000"/>
              </a:solidFill>
              <a:latin typeface="Arial" pitchFamily="34" charset="0"/>
            </a:endParaRPr>
          </a:p>
        </p:txBody>
      </p:sp>
      <p:sp>
        <p:nvSpPr>
          <p:cNvPr id="13" name="Rectangle 12"/>
          <p:cNvSpPr/>
          <p:nvPr userDrawn="1"/>
        </p:nvSpPr>
        <p:spPr bwMode="auto">
          <a:xfrm>
            <a:off x="0" y="-1"/>
            <a:ext cx="12192000" cy="755009"/>
          </a:xfrm>
          <a:prstGeom prst="rect">
            <a:avLst/>
          </a:prstGeom>
          <a:blipFill>
            <a:blip r:embed="rId13"/>
            <a:tile tx="0" ty="0" sx="100000" sy="100000" flip="none" algn="tl"/>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ko-KR" altLang="en-US" sz="3200">
              <a:solidFill>
                <a:srgbClr val="000000"/>
              </a:solidFill>
              <a:latin typeface="Arial" pitchFamily="34" charset="0"/>
            </a:endParaRPr>
          </a:p>
        </p:txBody>
      </p:sp>
      <p:sp>
        <p:nvSpPr>
          <p:cNvPr id="14" name="Line 8"/>
          <p:cNvSpPr>
            <a:spLocks noChangeShapeType="1"/>
          </p:cNvSpPr>
          <p:nvPr userDrawn="1"/>
        </p:nvSpPr>
        <p:spPr bwMode="auto">
          <a:xfrm>
            <a:off x="0" y="6523833"/>
            <a:ext cx="12192000" cy="0"/>
          </a:xfrm>
          <a:prstGeom prst="line">
            <a:avLst/>
          </a:prstGeom>
          <a:noFill/>
          <a:ln w="31750">
            <a:solidFill>
              <a:srgbClr val="99CCFF"/>
            </a:solidFill>
            <a:round/>
            <a:headEnd/>
            <a:tailEnd/>
          </a:ln>
          <a:effectLst/>
        </p:spPr>
        <p:txBody>
          <a:bodyPr/>
          <a:lstStyle/>
          <a:p>
            <a:endParaRPr lang="ko-KR" altLang="en-US" sz="3200">
              <a:solidFill>
                <a:srgbClr val="000000"/>
              </a:solidFill>
              <a:latin typeface="Arial" pitchFamily="34" charset="0"/>
            </a:endParaRPr>
          </a:p>
        </p:txBody>
      </p:sp>
      <p:sp>
        <p:nvSpPr>
          <p:cNvPr id="9" name="TextBox 8"/>
          <p:cNvSpPr txBox="1"/>
          <p:nvPr userDrawn="1"/>
        </p:nvSpPr>
        <p:spPr>
          <a:xfrm>
            <a:off x="86379" y="6609828"/>
            <a:ext cx="8932253" cy="230832"/>
          </a:xfrm>
          <a:prstGeom prst="rect">
            <a:avLst/>
          </a:prstGeom>
          <a:noFill/>
        </p:spPr>
        <p:txBody>
          <a:bodyPr wrap="none" rtlCol="0">
            <a:spAutoFit/>
          </a:bodyPr>
          <a:lstStyle/>
          <a:p>
            <a:r>
              <a:rPr lang="en-US" altLang="ko-KR" sz="900" b="1" dirty="0">
                <a:solidFill>
                  <a:srgbClr val="005288"/>
                </a:solidFill>
                <a:latin typeface="Arial" pitchFamily="34" charset="0"/>
              </a:rPr>
              <a:t>37</a:t>
            </a:r>
            <a:r>
              <a:rPr lang="en-US" altLang="ko-KR" sz="900" b="1" baseline="30000" dirty="0">
                <a:solidFill>
                  <a:srgbClr val="005288"/>
                </a:solidFill>
                <a:latin typeface="Arial" pitchFamily="34" charset="0"/>
              </a:rPr>
              <a:t>th</a:t>
            </a:r>
            <a:r>
              <a:rPr lang="en-US" altLang="ko-KR" sz="900" b="1" dirty="0">
                <a:solidFill>
                  <a:srgbClr val="005288"/>
                </a:solidFill>
                <a:latin typeface="Arial" pitchFamily="34" charset="0"/>
              </a:rPr>
              <a:t> ITPA MHD Disruption and Control TG (Virtual - IO): MDC-IOS-JA Control for disruption-free operation – DECAF slides (S.A. Sabbagh, et al. 3/22/21 – 3/26/21)</a:t>
            </a:r>
            <a:endParaRPr lang="ko-KR" altLang="en-US" sz="900" b="1" dirty="0">
              <a:solidFill>
                <a:srgbClr val="005288"/>
              </a:solidFill>
              <a:latin typeface="Arial" pitchFamily="34" charset="0"/>
            </a:endParaRPr>
          </a:p>
        </p:txBody>
      </p:sp>
    </p:spTree>
    <p:extLst>
      <p:ext uri="{BB962C8B-B14F-4D97-AF65-F5344CB8AC3E}">
        <p14:creationId xmlns:p14="http://schemas.microsoft.com/office/powerpoint/2010/main" val="41161515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3200" u="none">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p:titleStyle>
    <p:bodyStyle>
      <a:lvl1pPr marL="342900" indent="-342900"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3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10.png"/><Relationship Id="rId12" Type="http://schemas.openxmlformats.org/officeDocument/2006/relationships/image" Target="../media/image2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50.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60.png"/><Relationship Id="rId9" Type="http://schemas.openxmlformats.org/officeDocument/2006/relationships/image" Target="../media/image2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2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C6885-BAEC-4907-70E4-23D49ED9750F}"/>
              </a:ext>
            </a:extLst>
          </p:cNvPr>
          <p:cNvSpPr>
            <a:spLocks noGrp="1"/>
          </p:cNvSpPr>
          <p:nvPr>
            <p:ph type="body" idx="10"/>
          </p:nvPr>
        </p:nvSpPr>
        <p:spPr/>
        <p:txBody>
          <a:bodyPr/>
          <a:lstStyle/>
          <a:p>
            <a:r>
              <a:rPr lang="en-US" i="1" dirty="0"/>
              <a:t>DECAF analysis of an MHD mode locking forecaster with real-time application</a:t>
            </a:r>
            <a:endParaRPr lang="en-US" dirty="0"/>
          </a:p>
        </p:txBody>
      </p:sp>
      <p:sp>
        <p:nvSpPr>
          <p:cNvPr id="4" name="Text Placeholder 3">
            <a:extLst>
              <a:ext uri="{FF2B5EF4-FFF2-40B4-BE49-F238E27FC236}">
                <a16:creationId xmlns:a16="http://schemas.microsoft.com/office/drawing/2014/main" id="{46857D5E-DFED-4F54-6929-E0AF11CF8786}"/>
              </a:ext>
            </a:extLst>
          </p:cNvPr>
          <p:cNvSpPr>
            <a:spLocks noGrp="1"/>
          </p:cNvSpPr>
          <p:nvPr>
            <p:ph type="body" sz="half" idx="2"/>
          </p:nvPr>
        </p:nvSpPr>
        <p:spPr>
          <a:xfrm>
            <a:off x="4366263" y="4548001"/>
            <a:ext cx="4011084" cy="1873820"/>
          </a:xfrm>
        </p:spPr>
        <p:txBody>
          <a:bodyPr/>
          <a:lstStyle/>
          <a:p>
            <a:pPr algn="ctr"/>
            <a:r>
              <a:rPr lang="en-US" dirty="0"/>
              <a:t>NSTX-U / Magnetic Fusion Science Meeting</a:t>
            </a:r>
          </a:p>
          <a:p>
            <a:pPr algn="ctr"/>
            <a:r>
              <a:rPr lang="en-US" dirty="0"/>
              <a:t>Monday, Jan. 22 2024</a:t>
            </a:r>
          </a:p>
          <a:p>
            <a:pPr algn="ctr"/>
            <a:r>
              <a:rPr lang="en-US" dirty="0"/>
              <a:t>Princeton, NJ</a:t>
            </a:r>
          </a:p>
        </p:txBody>
      </p:sp>
      <p:sp>
        <p:nvSpPr>
          <p:cNvPr id="5" name="Text Box 3">
            <a:extLst>
              <a:ext uri="{FF2B5EF4-FFF2-40B4-BE49-F238E27FC236}">
                <a16:creationId xmlns:a16="http://schemas.microsoft.com/office/drawing/2014/main" id="{BB3B59F7-9066-E236-5408-51E3F4A36B52}"/>
              </a:ext>
            </a:extLst>
          </p:cNvPr>
          <p:cNvSpPr txBox="1">
            <a:spLocks noChangeArrowheads="1"/>
          </p:cNvSpPr>
          <p:nvPr/>
        </p:nvSpPr>
        <p:spPr bwMode="auto">
          <a:xfrm>
            <a:off x="91624" y="2421689"/>
            <a:ext cx="120009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80000"/>
              </a:lnSpc>
              <a:spcBef>
                <a:spcPct val="70000"/>
              </a:spcBef>
              <a:buClr>
                <a:srgbClr val="F70606"/>
              </a:buClr>
              <a:buSzPct val="150000"/>
              <a:buChar char="•"/>
              <a:defRPr sz="2400">
                <a:solidFill>
                  <a:schemeClr val="accent1"/>
                </a:solidFill>
                <a:latin typeface="Arial" charset="0"/>
              </a:defRPr>
            </a:lvl1pPr>
            <a:lvl2pPr marL="742950" indent="-285750">
              <a:lnSpc>
                <a:spcPct val="80000"/>
              </a:lnSpc>
              <a:spcBef>
                <a:spcPts val="800"/>
              </a:spcBef>
              <a:buClr>
                <a:srgbClr val="5FCAFA"/>
              </a:buClr>
              <a:buSzPct val="80000"/>
              <a:buFont typeface="Wingdings" pitchFamily="2" charset="2"/>
              <a:buChar char="q"/>
              <a:defRPr sz="2000">
                <a:solidFill>
                  <a:schemeClr val="tx1"/>
                </a:solidFill>
                <a:latin typeface="Arial" charset="0"/>
              </a:defRPr>
            </a:lvl2pPr>
            <a:lvl3pPr marL="1143000" indent="-228600">
              <a:lnSpc>
                <a:spcPct val="80000"/>
              </a:lnSpc>
              <a:spcBef>
                <a:spcPct val="50000"/>
              </a:spcBef>
              <a:buClr>
                <a:srgbClr val="F70606"/>
              </a:buClr>
              <a:buSzPct val="150000"/>
              <a:buChar char="•"/>
              <a:defRPr>
                <a:solidFill>
                  <a:schemeClr val="tx1"/>
                </a:solidFill>
                <a:latin typeface="Arial" charset="0"/>
              </a:defRPr>
            </a:lvl3pPr>
            <a:lvl4pPr marL="1600200" indent="-228600">
              <a:lnSpc>
                <a:spcPct val="80000"/>
              </a:lnSpc>
              <a:spcBef>
                <a:spcPct val="50000"/>
              </a:spcBef>
              <a:buClr>
                <a:srgbClr val="5FCAFA"/>
              </a:buClr>
              <a:buSzPct val="80000"/>
              <a:buFont typeface="Wingdings" pitchFamily="2" charset="2"/>
              <a:buChar char="q"/>
              <a:defRPr sz="1600">
                <a:solidFill>
                  <a:schemeClr val="tx1"/>
                </a:solidFill>
                <a:latin typeface="Arial" charset="0"/>
              </a:defRPr>
            </a:lvl4pPr>
            <a:lvl5pPr marL="2057400" indent="-228600">
              <a:lnSpc>
                <a:spcPct val="80000"/>
              </a:lnSpc>
              <a:spcBef>
                <a:spcPct val="50000"/>
              </a:spcBef>
              <a:buClr>
                <a:srgbClr val="F70606"/>
              </a:buClr>
              <a:buSzPct val="100000"/>
              <a:buChar char="»"/>
              <a:defRPr sz="1600">
                <a:solidFill>
                  <a:schemeClr val="tx1"/>
                </a:solidFill>
                <a:latin typeface="Arial" charset="0"/>
              </a:defRPr>
            </a:lvl5pPr>
            <a:lvl6pPr marL="25146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6pPr>
            <a:lvl7pPr marL="29718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7pPr>
            <a:lvl8pPr marL="34290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8pPr>
            <a:lvl9pPr marL="38862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9pPr>
          </a:lstStyle>
          <a:p>
            <a:pPr algn="ctr">
              <a:lnSpc>
                <a:spcPct val="100000"/>
              </a:lnSpc>
              <a:spcBef>
                <a:spcPct val="0"/>
              </a:spcBef>
              <a:buClrTx/>
              <a:buSzTx/>
              <a:buFontTx/>
              <a:buNone/>
            </a:pPr>
            <a:r>
              <a:rPr lang="en-US" altLang="en-US" sz="2000" dirty="0">
                <a:solidFill>
                  <a:srgbClr val="000000"/>
                </a:solidFill>
                <a:latin typeface="Helvetica" pitchFamily="34" charset="0"/>
              </a:rPr>
              <a:t>J.D. Riquezes</a:t>
            </a:r>
            <a:r>
              <a:rPr lang="en-US" altLang="en-US" sz="2000" baseline="30000" dirty="0">
                <a:solidFill>
                  <a:srgbClr val="000000"/>
                </a:solidFill>
                <a:latin typeface="Helvetica" pitchFamily="34" charset="0"/>
              </a:rPr>
              <a:t>1</a:t>
            </a:r>
            <a:r>
              <a:rPr lang="en-US" altLang="en-US" sz="2000" dirty="0">
                <a:solidFill>
                  <a:srgbClr val="000000"/>
                </a:solidFill>
                <a:latin typeface="Helvetica" pitchFamily="34" charset="0"/>
              </a:rPr>
              <a:t>, S.A. Sabbagh</a:t>
            </a:r>
            <a:r>
              <a:rPr lang="en-US" altLang="en-US" sz="2000" baseline="30000" dirty="0">
                <a:solidFill>
                  <a:srgbClr val="000000"/>
                </a:solidFill>
                <a:latin typeface="Helvetica" pitchFamily="34" charset="0"/>
              </a:rPr>
              <a:t>1</a:t>
            </a:r>
            <a:r>
              <a:rPr lang="en-US" altLang="en-US" sz="2000" dirty="0">
                <a:solidFill>
                  <a:srgbClr val="000000"/>
                </a:solidFill>
                <a:latin typeface="Helvetica" pitchFamily="34" charset="0"/>
              </a:rPr>
              <a:t>, Y.S. Park</a:t>
            </a:r>
            <a:r>
              <a:rPr lang="en-US" altLang="en-US" sz="2000" baseline="30000" dirty="0">
                <a:solidFill>
                  <a:srgbClr val="000000"/>
                </a:solidFill>
                <a:latin typeface="Helvetica" pitchFamily="34" charset="0"/>
              </a:rPr>
              <a:t>1</a:t>
            </a:r>
            <a:r>
              <a:rPr lang="en-US" altLang="en-US" sz="2000" dirty="0">
                <a:solidFill>
                  <a:srgbClr val="000000"/>
                </a:solidFill>
                <a:latin typeface="Helvetica" pitchFamily="34" charset="0"/>
              </a:rPr>
              <a:t>, K. Erickson</a:t>
            </a:r>
            <a:r>
              <a:rPr lang="en-US" altLang="en-US" sz="2000" baseline="30000" dirty="0">
                <a:solidFill>
                  <a:srgbClr val="000000"/>
                </a:solidFill>
                <a:latin typeface="Helvetica" pitchFamily="34" charset="0"/>
              </a:rPr>
              <a:t>3</a:t>
            </a:r>
            <a:r>
              <a:rPr lang="en-US" altLang="en-US" sz="2000" dirty="0">
                <a:solidFill>
                  <a:srgbClr val="000000"/>
                </a:solidFill>
                <a:latin typeface="Helvetica" pitchFamily="34" charset="0"/>
              </a:rPr>
              <a:t>, M.D. Boyer</a:t>
            </a:r>
            <a:r>
              <a:rPr lang="en-US" altLang="en-US" sz="2000" baseline="30000" dirty="0">
                <a:solidFill>
                  <a:srgbClr val="000000"/>
                </a:solidFill>
                <a:latin typeface="Helvetica" pitchFamily="34" charset="0"/>
              </a:rPr>
              <a:t>3</a:t>
            </a:r>
            <a:r>
              <a:rPr lang="en-US" altLang="en-US" sz="2000" dirty="0">
                <a:solidFill>
                  <a:srgbClr val="000000"/>
                </a:solidFill>
                <a:latin typeface="Helvetica" pitchFamily="34" charset="0"/>
              </a:rPr>
              <a:t>,</a:t>
            </a:r>
            <a:r>
              <a:rPr lang="en-US" altLang="en-US" sz="2000" baseline="30000" dirty="0">
                <a:solidFill>
                  <a:srgbClr val="000000"/>
                </a:solidFill>
                <a:latin typeface="Helvetica" pitchFamily="34" charset="0"/>
              </a:rPr>
              <a:t> </a:t>
            </a:r>
            <a:r>
              <a:rPr lang="en-US" altLang="en-US" sz="2000" dirty="0">
                <a:solidFill>
                  <a:srgbClr val="000000"/>
                </a:solidFill>
                <a:latin typeface="Helvetica" pitchFamily="34" charset="0"/>
              </a:rPr>
              <a:t>J.W. Berkery</a:t>
            </a:r>
            <a:r>
              <a:rPr lang="en-US" altLang="en-US" sz="2000" kern="0" baseline="30000" dirty="0">
                <a:solidFill>
                  <a:schemeClr val="tx1"/>
                </a:solidFill>
              </a:rPr>
              <a:t>3</a:t>
            </a:r>
            <a:r>
              <a:rPr lang="en-US" altLang="en-US" sz="2000" dirty="0">
                <a:solidFill>
                  <a:srgbClr val="000000"/>
                </a:solidFill>
                <a:latin typeface="Helvetica" pitchFamily="34" charset="0"/>
              </a:rPr>
              <a:t>, G. Bustos</a:t>
            </a:r>
            <a:r>
              <a:rPr lang="en-US" altLang="en-US" sz="2000" baseline="30000" dirty="0">
                <a:solidFill>
                  <a:srgbClr val="000000"/>
                </a:solidFill>
                <a:latin typeface="Helvetica" pitchFamily="34" charset="0"/>
              </a:rPr>
              <a:t>1 </a:t>
            </a:r>
            <a:r>
              <a:rPr lang="en-US" altLang="en-US" sz="2000" dirty="0">
                <a:solidFill>
                  <a:srgbClr val="000000"/>
                </a:solidFill>
                <a:latin typeface="Helvetica" pitchFamily="34" charset="0"/>
              </a:rPr>
              <a:t>,M. Tobin</a:t>
            </a:r>
            <a:r>
              <a:rPr lang="en-US" altLang="en-US" sz="2000" baseline="30000" dirty="0">
                <a:solidFill>
                  <a:srgbClr val="000000"/>
                </a:solidFill>
                <a:latin typeface="Helvetica" pitchFamily="34" charset="0"/>
              </a:rPr>
              <a:t>1</a:t>
            </a:r>
            <a:r>
              <a:rPr lang="en-US" altLang="en-US" sz="2000" dirty="0">
                <a:solidFill>
                  <a:srgbClr val="000000"/>
                </a:solidFill>
                <a:latin typeface="Helvetica" pitchFamily="34" charset="0"/>
              </a:rPr>
              <a:t>, V. Zamkovska</a:t>
            </a:r>
            <a:r>
              <a:rPr lang="en-US" altLang="en-US" sz="2000" baseline="30000" dirty="0">
                <a:solidFill>
                  <a:srgbClr val="000000"/>
                </a:solidFill>
                <a:latin typeface="Helvetica" pitchFamily="34" charset="0"/>
              </a:rPr>
              <a:t>1</a:t>
            </a:r>
            <a:r>
              <a:rPr lang="en-US" altLang="en-US" sz="2000" dirty="0">
                <a:solidFill>
                  <a:srgbClr val="000000"/>
                </a:solidFill>
                <a:latin typeface="Helvetica" pitchFamily="34" charset="0"/>
              </a:rPr>
              <a:t>, J. Butt</a:t>
            </a:r>
            <a:r>
              <a:rPr lang="en-US" altLang="en-US" sz="2000" baseline="30000" dirty="0">
                <a:solidFill>
                  <a:srgbClr val="000000"/>
                </a:solidFill>
                <a:latin typeface="Helvetica" pitchFamily="34" charset="0"/>
              </a:rPr>
              <a:t>1</a:t>
            </a:r>
            <a:r>
              <a:rPr lang="en-US" altLang="en-US" sz="2000" dirty="0">
                <a:solidFill>
                  <a:srgbClr val="000000"/>
                </a:solidFill>
                <a:latin typeface="Helvetica" pitchFamily="34" charset="0"/>
              </a:rPr>
              <a:t>, J.W. Lee</a:t>
            </a:r>
            <a:r>
              <a:rPr lang="en-US" altLang="en-US" sz="2000" baseline="30000" dirty="0">
                <a:solidFill>
                  <a:srgbClr val="000000"/>
                </a:solidFill>
                <a:latin typeface="Helvetica" pitchFamily="34" charset="0"/>
              </a:rPr>
              <a:t>2</a:t>
            </a:r>
            <a:r>
              <a:rPr lang="en-US" altLang="en-US" sz="2000" dirty="0">
                <a:solidFill>
                  <a:srgbClr val="000000"/>
                </a:solidFill>
                <a:latin typeface="Helvetica" pitchFamily="34" charset="0"/>
              </a:rPr>
              <a:t>, J.G. Bak</a:t>
            </a:r>
            <a:r>
              <a:rPr lang="en-US" altLang="en-US" sz="2000" baseline="30000" dirty="0">
                <a:solidFill>
                  <a:srgbClr val="000000"/>
                </a:solidFill>
                <a:latin typeface="Helvetica" pitchFamily="34" charset="0"/>
              </a:rPr>
              <a:t>2</a:t>
            </a:r>
            <a:r>
              <a:rPr lang="en-US" altLang="en-US" sz="2000" dirty="0">
                <a:solidFill>
                  <a:srgbClr val="000000"/>
                </a:solidFill>
                <a:latin typeface="Helvetica" pitchFamily="34" charset="0"/>
              </a:rPr>
              <a:t>, J. Kim</a:t>
            </a:r>
            <a:r>
              <a:rPr lang="en-US" altLang="en-US" sz="2000" baseline="30000" dirty="0">
                <a:solidFill>
                  <a:srgbClr val="000000"/>
                </a:solidFill>
                <a:latin typeface="Helvetica" pitchFamily="34" charset="0"/>
              </a:rPr>
              <a:t>2</a:t>
            </a:r>
            <a:r>
              <a:rPr lang="en-US" altLang="en-US" sz="2000" dirty="0">
                <a:solidFill>
                  <a:srgbClr val="000000"/>
                </a:solidFill>
                <a:latin typeface="Helvetica" pitchFamily="34" charset="0"/>
              </a:rPr>
              <a:t>, J. Ko</a:t>
            </a:r>
            <a:r>
              <a:rPr lang="en-US" altLang="en-US" sz="2000" baseline="30000" dirty="0">
                <a:solidFill>
                  <a:srgbClr val="000000"/>
                </a:solidFill>
                <a:latin typeface="Helvetica" pitchFamily="34" charset="0"/>
              </a:rPr>
              <a:t>2</a:t>
            </a:r>
            <a:r>
              <a:rPr lang="en-US" altLang="en-US" sz="2000" dirty="0">
                <a:solidFill>
                  <a:srgbClr val="000000"/>
                </a:solidFill>
                <a:latin typeface="Helvetica" pitchFamily="34" charset="0"/>
              </a:rPr>
              <a:t>, S.W. Yoon</a:t>
            </a:r>
            <a:r>
              <a:rPr lang="en-US" altLang="en-US" sz="2000" baseline="30000" dirty="0">
                <a:solidFill>
                  <a:srgbClr val="000000"/>
                </a:solidFill>
                <a:latin typeface="Helvetica" pitchFamily="34" charset="0"/>
              </a:rPr>
              <a:t>2</a:t>
            </a:r>
            <a:endParaRPr lang="en-US" altLang="en-US" sz="2000" baseline="30000" dirty="0">
              <a:solidFill>
                <a:srgbClr val="000000"/>
              </a:solidFill>
            </a:endParaRPr>
          </a:p>
        </p:txBody>
      </p:sp>
      <p:sp>
        <p:nvSpPr>
          <p:cNvPr id="6" name="Subtitle 1">
            <a:extLst>
              <a:ext uri="{FF2B5EF4-FFF2-40B4-BE49-F238E27FC236}">
                <a16:creationId xmlns:a16="http://schemas.microsoft.com/office/drawing/2014/main" id="{613A689E-272C-C3F2-62F5-022EB5C5F815}"/>
              </a:ext>
            </a:extLst>
          </p:cNvPr>
          <p:cNvSpPr txBox="1">
            <a:spLocks/>
          </p:cNvSpPr>
          <p:nvPr/>
        </p:nvSpPr>
        <p:spPr>
          <a:xfrm>
            <a:off x="1672908" y="3311096"/>
            <a:ext cx="8838338" cy="1299739"/>
          </a:xfrm>
          <a:prstGeom prst="rect">
            <a:avLst/>
          </a:prstGeom>
        </p:spPr>
        <p:txBody>
          <a:bodyPr/>
          <a:lstStyle>
            <a:lvl1pPr marL="0" indent="0" algn="ctr" rtl="0" eaLnBrk="0" fontAlgn="base" hangingPunct="0">
              <a:lnSpc>
                <a:spcPct val="80000"/>
              </a:lnSpc>
              <a:spcBef>
                <a:spcPct val="70000"/>
              </a:spcBef>
              <a:spcAft>
                <a:spcPct val="0"/>
              </a:spcAft>
              <a:buClr>
                <a:srgbClr val="F70606"/>
              </a:buClr>
              <a:buSzPct val="75000"/>
              <a:buFont typeface="Wingdings" pitchFamily="2" charset="2"/>
              <a:buNone/>
              <a:defRPr sz="1800" i="1">
                <a:solidFill>
                  <a:schemeClr val="tx1"/>
                </a:solidFill>
                <a:latin typeface="+mn-lt"/>
                <a:ea typeface="+mn-ea"/>
                <a:cs typeface="+mn-cs"/>
              </a:defRPr>
            </a:lvl1pPr>
            <a:lvl2pPr marL="457200" indent="0" algn="ctr" rtl="0" eaLnBrk="0" fontAlgn="base" hangingPunct="0">
              <a:lnSpc>
                <a:spcPct val="80000"/>
              </a:lnSpc>
              <a:spcBef>
                <a:spcPct val="50000"/>
              </a:spcBef>
              <a:spcAft>
                <a:spcPct val="0"/>
              </a:spcAft>
              <a:buClr>
                <a:srgbClr val="5FCAFA"/>
              </a:buClr>
              <a:buSzPct val="80000"/>
              <a:buFont typeface="Wingdings" pitchFamily="2" charset="2"/>
              <a:buNone/>
              <a:defRPr sz="2000">
                <a:solidFill>
                  <a:schemeClr val="tx1"/>
                </a:solidFill>
                <a:latin typeface="+mn-lt"/>
              </a:defRPr>
            </a:lvl2pPr>
            <a:lvl3pPr marL="914400" indent="0" algn="ctr" rtl="0" eaLnBrk="0" fontAlgn="base" hangingPunct="0">
              <a:lnSpc>
                <a:spcPct val="80000"/>
              </a:lnSpc>
              <a:spcBef>
                <a:spcPct val="50000"/>
              </a:spcBef>
              <a:spcAft>
                <a:spcPct val="0"/>
              </a:spcAft>
              <a:buClr>
                <a:srgbClr val="F70606"/>
              </a:buClr>
              <a:buSzPct val="130000"/>
              <a:buNone/>
              <a:defRPr>
                <a:solidFill>
                  <a:schemeClr val="tx1"/>
                </a:solidFill>
                <a:latin typeface="+mn-lt"/>
              </a:defRPr>
            </a:lvl3pPr>
            <a:lvl4pPr marL="1371600" indent="0" algn="ctr" rtl="0" eaLnBrk="0" fontAlgn="base" hangingPunct="0">
              <a:lnSpc>
                <a:spcPct val="80000"/>
              </a:lnSpc>
              <a:spcBef>
                <a:spcPct val="50000"/>
              </a:spcBef>
              <a:spcAft>
                <a:spcPct val="0"/>
              </a:spcAft>
              <a:buClr>
                <a:srgbClr val="5FCAFA"/>
              </a:buClr>
              <a:buSzPct val="80000"/>
              <a:buFont typeface="Wingdings" pitchFamily="2" charset="2"/>
              <a:buNone/>
              <a:defRPr sz="1600">
                <a:solidFill>
                  <a:schemeClr val="tx1"/>
                </a:solidFill>
                <a:latin typeface="+mn-lt"/>
              </a:defRPr>
            </a:lvl4pPr>
            <a:lvl5pPr marL="18288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5pPr>
            <a:lvl6pPr marL="22860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6pPr>
            <a:lvl7pPr marL="27432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7pPr>
            <a:lvl8pPr marL="32004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8pPr>
            <a:lvl9pPr marL="3657600" indent="0" algn="ctr" rtl="0" eaLnBrk="0" fontAlgn="base" hangingPunct="0">
              <a:lnSpc>
                <a:spcPct val="80000"/>
              </a:lnSpc>
              <a:spcBef>
                <a:spcPct val="50000"/>
              </a:spcBef>
              <a:spcAft>
                <a:spcPct val="0"/>
              </a:spcAft>
              <a:buClr>
                <a:srgbClr val="F70606"/>
              </a:buClr>
              <a:buSzPct val="100000"/>
              <a:buNone/>
              <a:defRPr sz="1600">
                <a:solidFill>
                  <a:schemeClr val="tx1"/>
                </a:solidFill>
                <a:latin typeface="+mn-lt"/>
              </a:defRPr>
            </a:lvl9pPr>
          </a:lstStyle>
          <a:p>
            <a:pPr>
              <a:lnSpc>
                <a:spcPct val="105000"/>
              </a:lnSpc>
              <a:spcBef>
                <a:spcPct val="0"/>
              </a:spcBef>
            </a:pPr>
            <a:r>
              <a:rPr lang="en-US" altLang="en-US" sz="1600" kern="0" baseline="30000" dirty="0">
                <a:solidFill>
                  <a:srgbClr val="0000FF"/>
                </a:solidFill>
              </a:rPr>
              <a:t>1</a:t>
            </a:r>
            <a:r>
              <a:rPr lang="en-US" altLang="en-US" sz="1600" kern="0" dirty="0">
                <a:solidFill>
                  <a:srgbClr val="0000FF"/>
                </a:solidFill>
              </a:rPr>
              <a:t>Department of Applied Physics, Columbia University, New York, NY</a:t>
            </a:r>
          </a:p>
          <a:p>
            <a:pPr>
              <a:lnSpc>
                <a:spcPct val="105000"/>
              </a:lnSpc>
              <a:spcBef>
                <a:spcPct val="0"/>
              </a:spcBef>
            </a:pPr>
            <a:r>
              <a:rPr lang="en-US" altLang="en-US" sz="1600" kern="0" baseline="30000" dirty="0">
                <a:solidFill>
                  <a:srgbClr val="0000FF"/>
                </a:solidFill>
              </a:rPr>
              <a:t>2</a:t>
            </a:r>
            <a:r>
              <a:rPr lang="en-US" altLang="en-US" sz="1600" kern="0" dirty="0">
                <a:solidFill>
                  <a:srgbClr val="0000FF"/>
                </a:solidFill>
              </a:rPr>
              <a:t>Korea Institute of Fusion Energy, Daejeon, Republic of Korea</a:t>
            </a:r>
          </a:p>
          <a:p>
            <a:pPr>
              <a:lnSpc>
                <a:spcPct val="105000"/>
              </a:lnSpc>
              <a:spcBef>
                <a:spcPct val="0"/>
              </a:spcBef>
            </a:pPr>
            <a:r>
              <a:rPr lang="en-US" altLang="en-US" sz="1600" kern="0" baseline="30000" dirty="0">
                <a:solidFill>
                  <a:srgbClr val="0000FF"/>
                </a:solidFill>
              </a:rPr>
              <a:t>3</a:t>
            </a:r>
            <a:r>
              <a:rPr lang="en-US" altLang="en-US" sz="1600" kern="0" dirty="0">
                <a:solidFill>
                  <a:srgbClr val="0000FF"/>
                </a:solidFill>
              </a:rPr>
              <a:t>Princeton Plasma Physics Laboratory, Princeton, NJ</a:t>
            </a:r>
          </a:p>
        </p:txBody>
      </p:sp>
    </p:spTree>
    <p:extLst>
      <p:ext uri="{BB962C8B-B14F-4D97-AF65-F5344CB8AC3E}">
        <p14:creationId xmlns:p14="http://schemas.microsoft.com/office/powerpoint/2010/main" val="396108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2921-A4F7-47FD-B78C-FFC12281E0C0}"/>
              </a:ext>
            </a:extLst>
          </p:cNvPr>
          <p:cNvSpPr>
            <a:spLocks noGrp="1"/>
          </p:cNvSpPr>
          <p:nvPr>
            <p:ph type="title"/>
          </p:nvPr>
        </p:nvSpPr>
        <p:spPr/>
        <p:txBody>
          <a:bodyPr/>
          <a:lstStyle/>
          <a:p>
            <a:r>
              <a:rPr lang="en-US" dirty="0"/>
              <a:t>Torque balance model can reproduce the key mode dynamics approaching a locking state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0406FC-57DD-402D-8732-E5883E70FA97}"/>
                  </a:ext>
                </a:extLst>
              </p:cNvPr>
              <p:cNvSpPr>
                <a:spLocks noGrp="1"/>
              </p:cNvSpPr>
              <p:nvPr>
                <p:ph idx="1"/>
              </p:nvPr>
            </p:nvSpPr>
            <p:spPr/>
            <p:txBody>
              <a:bodyPr/>
              <a:lstStyle/>
              <a:p>
                <a:r>
                  <a:rPr lang="en-US" dirty="0"/>
                  <a:t>Originally formulated by Fitzpatrick [9] to develop tearing mode theory but more closely following the forms used by </a:t>
                </a:r>
                <a:r>
                  <a:rPr lang="en-US" dirty="0" err="1"/>
                  <a:t>Reimerdes</a:t>
                </a:r>
                <a:r>
                  <a:rPr lang="en-US" dirty="0"/>
                  <a:t> [10] and Logan [11] for experimental measurements of error fields and torques, respectively. A torque balance model for the plasma can be used to understand mode locking dynamics. Components in the model include:</a:t>
                </a:r>
              </a:p>
              <a:p>
                <a:pPr lvl="1"/>
                <a:r>
                  <a:rPr lang="en-US" dirty="0"/>
                  <a:t>Torque from auxiliary power: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𝑎𝑢𝑥</m:t>
                        </m:r>
                      </m:sub>
                    </m:sSub>
                  </m:oMath>
                </a14:m>
                <a:endParaRPr lang="en-US" dirty="0"/>
              </a:p>
              <a:p>
                <a:pPr lvl="1"/>
                <a:r>
                  <a:rPr lang="en-US" dirty="0"/>
                  <a:t>Torque from drag due to plasma viscosity: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r>
                          <a:rPr lang="en-US" b="0" i="1" smtClean="0">
                            <a:latin typeface="Cambria Math" panose="02040503050406030204" pitchFamily="18" charset="0"/>
                          </a:rPr>
                          <m:t>𝐷</m:t>
                        </m:r>
                      </m:sub>
                    </m:sSub>
                  </m:oMath>
                </a14:m>
                <a:endParaRPr lang="en-US" dirty="0"/>
              </a:p>
              <a:p>
                <a:pPr lvl="1"/>
                <a:r>
                  <a:rPr lang="en-US" dirty="0"/>
                  <a:t>Torque from electromagnetic (EM) drag of the mode: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𝑚𝑜𝑑𝑒</m:t>
                        </m:r>
                      </m:sub>
                    </m:sSub>
                  </m:oMath>
                </a14:m>
                <a:endParaRPr lang="en-US" sz="2800" dirty="0"/>
              </a:p>
              <a:p>
                <a:r>
                  <a:rPr lang="en-US" dirty="0"/>
                  <a:t>Dragging torque components are defined with respect to the mode rotation by making simplifying assumptions</a:t>
                </a:r>
              </a:p>
              <a:p>
                <a:pPr lvl="1"/>
                <a:r>
                  <a:rPr lang="en-US" dirty="0"/>
                  <a:t>Can assume a “no-slip” or “slip” condition of the plasma past the X-points in island chain</a:t>
                </a:r>
              </a:p>
              <a:p>
                <a:pPr lvl="2"/>
                <a14:m>
                  <m:oMath xmlns:m="http://schemas.openxmlformats.org/officeDocument/2006/math">
                    <m:sSub>
                      <m:sSubPr>
                        <m:ctrlPr>
                          <a:rPr lang="en-US" i="1" kern="0" smtClean="0">
                            <a:solidFill>
                              <a:schemeClr val="tx1"/>
                            </a:solidFill>
                            <a:latin typeface="Cambria Math" panose="02040503050406030204" pitchFamily="18" charset="0"/>
                          </a:rPr>
                        </m:ctrlPr>
                      </m:sSubPr>
                      <m:e>
                        <m:r>
                          <a:rPr lang="en-US" i="1" kern="0">
                            <a:solidFill>
                              <a:schemeClr val="tx1"/>
                            </a:solidFill>
                            <a:latin typeface="Cambria Math" panose="02040503050406030204" pitchFamily="18" charset="0"/>
                          </a:rPr>
                          <m:t>𝑇</m:t>
                        </m:r>
                      </m:e>
                      <m:sub>
                        <m:r>
                          <a:rPr lang="en-US" i="1" kern="0">
                            <a:solidFill>
                              <a:schemeClr val="tx1"/>
                            </a:solidFill>
                            <a:latin typeface="Cambria Math" panose="02040503050406030204" pitchFamily="18" charset="0"/>
                          </a:rPr>
                          <m:t>𝑚𝑜𝑑𝑒</m:t>
                        </m:r>
                        <m:r>
                          <a:rPr lang="en-US" b="0" i="1" kern="0" smtClean="0">
                            <a:solidFill>
                              <a:schemeClr val="tx1"/>
                            </a:solidFill>
                            <a:latin typeface="Cambria Math" panose="02040503050406030204" pitchFamily="18" charset="0"/>
                          </a:rPr>
                          <m:t>,</m:t>
                        </m:r>
                        <m:r>
                          <a:rPr lang="en-US" b="0" i="1" kern="0" smtClean="0">
                            <a:solidFill>
                              <a:schemeClr val="tx1"/>
                            </a:solidFill>
                            <a:latin typeface="Cambria Math" panose="02040503050406030204" pitchFamily="18" charset="0"/>
                          </a:rPr>
                          <m:t>𝑛𝑜</m:t>
                        </m:r>
                        <m:r>
                          <a:rPr lang="en-US" b="0" i="1" kern="0" smtClean="0">
                            <a:solidFill>
                              <a:schemeClr val="tx1"/>
                            </a:solidFill>
                            <a:latin typeface="Cambria Math" panose="02040503050406030204" pitchFamily="18" charset="0"/>
                          </a:rPr>
                          <m:t>−</m:t>
                        </m:r>
                        <m:r>
                          <a:rPr lang="en-US" b="0" i="1" kern="0" smtClean="0">
                            <a:solidFill>
                              <a:schemeClr val="tx1"/>
                            </a:solidFill>
                            <a:latin typeface="Cambria Math" panose="02040503050406030204" pitchFamily="18" charset="0"/>
                          </a:rPr>
                          <m:t>𝑠𝑙𝑖𝑝</m:t>
                        </m:r>
                      </m:sub>
                    </m:sSub>
                    <m:r>
                      <a:rPr lang="en-US" i="1" kern="0">
                        <a:solidFill>
                          <a:schemeClr val="tx1"/>
                        </a:solidFill>
                        <a:latin typeface="Cambria Math" panose="02040503050406030204" pitchFamily="18" charset="0"/>
                      </a:rPr>
                      <m:t>=−</m:t>
                    </m:r>
                    <m:f>
                      <m:fPr>
                        <m:ctrlPr>
                          <a:rPr lang="en-US" i="1" kern="0">
                            <a:solidFill>
                              <a:schemeClr val="tx1"/>
                            </a:solidFill>
                            <a:latin typeface="Cambria Math" panose="02040503050406030204" pitchFamily="18" charset="0"/>
                          </a:rPr>
                        </m:ctrlPr>
                      </m:fPr>
                      <m:num>
                        <m:sSub>
                          <m:sSubPr>
                            <m:ctrlPr>
                              <a:rPr lang="en-US" i="1" kern="0">
                                <a:solidFill>
                                  <a:schemeClr val="tx1"/>
                                </a:solidFill>
                                <a:latin typeface="Cambria Math" panose="02040503050406030204" pitchFamily="18" charset="0"/>
                              </a:rPr>
                            </m:ctrlPr>
                          </m:sSubPr>
                          <m:e>
                            <m:r>
                              <a:rPr lang="en-US" i="1" kern="0">
                                <a:solidFill>
                                  <a:schemeClr val="tx1"/>
                                </a:solidFill>
                                <a:latin typeface="Cambria Math" panose="02040503050406030204" pitchFamily="18" charset="0"/>
                              </a:rPr>
                              <m:t>𝑘</m:t>
                            </m:r>
                          </m:e>
                          <m:sub>
                            <m:r>
                              <a:rPr lang="en-US" i="1" kern="0">
                                <a:solidFill>
                                  <a:schemeClr val="tx1"/>
                                </a:solidFill>
                                <a:latin typeface="Cambria Math" panose="02040503050406030204" pitchFamily="18" charset="0"/>
                              </a:rPr>
                              <m:t>1</m:t>
                            </m:r>
                          </m:sub>
                        </m:sSub>
                      </m:num>
                      <m:den>
                        <m:r>
                          <m:rPr>
                            <m:sty m:val="p"/>
                          </m:rPr>
                          <a:rPr lang="el-GR" i="1" kern="0">
                            <a:solidFill>
                              <a:schemeClr val="tx1"/>
                            </a:solidFill>
                            <a:latin typeface="Cambria Math" panose="02040503050406030204" pitchFamily="18" charset="0"/>
                            <a:ea typeface="Cambria Math" panose="02040503050406030204" pitchFamily="18" charset="0"/>
                          </a:rPr>
                          <m:t>Ω</m:t>
                        </m:r>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𝑚𝑜𝑑𝑒</m:t>
                        </m:r>
                        <m:r>
                          <a:rPr lang="en-US" i="1">
                            <a:latin typeface="Cambria Math" panose="02040503050406030204" pitchFamily="18" charset="0"/>
                          </a:rPr>
                          <m:t>,</m:t>
                        </m:r>
                        <m:r>
                          <a:rPr lang="en-US" i="1">
                            <a:latin typeface="Cambria Math" panose="02040503050406030204" pitchFamily="18" charset="0"/>
                          </a:rPr>
                          <m:t>𝑠𝑙𝑖𝑝</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r>
                          <m:rPr>
                            <m:sty m:val="p"/>
                          </m:rPr>
                          <a:rPr lang="el-GR" i="1">
                            <a:latin typeface="Cambria Math" panose="02040503050406030204" pitchFamily="18" charset="0"/>
                            <a:ea typeface="Cambria Math" panose="02040503050406030204" pitchFamily="18" charset="0"/>
                          </a:rPr>
                          <m:t>Ω</m:t>
                        </m:r>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3</m:t>
                            </m:r>
                          </m:sub>
                        </m:sSub>
                        <m:sSup>
                          <m:sSupPr>
                            <m:ctrlPr>
                              <a:rPr lang="en-US"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Ω</m:t>
                            </m:r>
                          </m:e>
                          <m:sup>
                            <m:r>
                              <a:rPr lang="en-US" i="1">
                                <a:latin typeface="Cambria Math" panose="02040503050406030204" pitchFamily="18" charset="0"/>
                              </a:rPr>
                              <m:t>2</m:t>
                            </m:r>
                          </m:sup>
                        </m:sSup>
                      </m:den>
                    </m:f>
                  </m:oMath>
                </a14:m>
                <a:r>
                  <a:rPr lang="en-US" dirty="0"/>
                  <a:t>       , </a:t>
                </a:r>
                <a:r>
                  <a:rPr lang="en-US" dirty="0">
                    <a:solidFill>
                      <a:schemeClr val="tx1"/>
                    </a:solidFill>
                  </a:rPr>
                  <a:t>where the coefficients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𝑖</m:t>
                        </m:r>
                      </m:sub>
                    </m:sSub>
                    <m:r>
                      <a:rPr lang="en-US" b="0" i="0" smtClean="0">
                        <a:solidFill>
                          <a:schemeClr val="tx1"/>
                        </a:solidFill>
                        <a:latin typeface="Cambria Math" panose="02040503050406030204" pitchFamily="18" charset="0"/>
                      </a:rPr>
                      <m:t> </m:t>
                    </m:r>
                  </m:oMath>
                </a14:m>
                <a:r>
                  <a:rPr lang="en-US" dirty="0">
                    <a:solidFill>
                      <a:schemeClr val="tx1"/>
                    </a:solidFill>
                  </a:rPr>
                  <a:t>are </a:t>
                </a:r>
                <a:r>
                  <a:rPr lang="en-US" dirty="0"/>
                  <a:t>associated with the mode amplitude or island width.</a:t>
                </a:r>
              </a:p>
              <a:p>
                <a:pPr lvl="1"/>
                <a:r>
                  <a:rPr lang="en-US" dirty="0"/>
                  <a:t>Establish a characteristic perpendicular viscous diffusion time for the viscous drag</a:t>
                </a:r>
              </a:p>
              <a:p>
                <a:pPr lvl="2"/>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𝑇</m:t>
                        </m:r>
                      </m:e>
                      <m:sub>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𝐷</m:t>
                        </m:r>
                      </m:sub>
                    </m:sSub>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𝐼</m:t>
                            </m:r>
                            <m:r>
                              <m:rPr>
                                <m:sty m:val="p"/>
                              </m:rPr>
                              <a:rPr lang="el-GR" i="1">
                                <a:solidFill>
                                  <a:schemeClr val="tx1"/>
                                </a:solidFill>
                                <a:latin typeface="Cambria Math" panose="02040503050406030204" pitchFamily="18" charset="0"/>
                                <a:ea typeface="Cambria Math" panose="02040503050406030204" pitchFamily="18" charset="0"/>
                              </a:rPr>
                              <m:t>Ω</m:t>
                            </m:r>
                          </m:e>
                        </m:d>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𝜏</m:t>
                            </m:r>
                          </m:e>
                          <m:sub>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𝐷</m:t>
                            </m:r>
                          </m:sub>
                        </m:sSub>
                      </m:den>
                    </m:f>
                  </m:oMath>
                </a14:m>
                <a:endParaRPr lang="en-US" dirty="0"/>
              </a:p>
            </p:txBody>
          </p:sp>
        </mc:Choice>
        <mc:Fallback xmlns="">
          <p:sp>
            <p:nvSpPr>
              <p:cNvPr id="3" name="Content Placeholder 2">
                <a:extLst>
                  <a:ext uri="{FF2B5EF4-FFF2-40B4-BE49-F238E27FC236}">
                    <a16:creationId xmlns:a16="http://schemas.microsoft.com/office/drawing/2014/main" id="{0A0406FC-57DD-402D-8732-E5883E70FA97}"/>
                  </a:ext>
                </a:extLst>
              </p:cNvPr>
              <p:cNvSpPr>
                <a:spLocks noGrp="1" noRot="1" noChangeAspect="1" noMove="1" noResize="1" noEditPoints="1" noAdjustHandles="1" noChangeArrowheads="1" noChangeShapeType="1" noTextEdit="1"/>
              </p:cNvSpPr>
              <p:nvPr>
                <p:ph idx="1"/>
              </p:nvPr>
            </p:nvSpPr>
            <p:spPr>
              <a:blipFill>
                <a:blip r:embed="rId3"/>
                <a:stretch>
                  <a:fillRect l="-367" t="-2157" r="-472" b="-5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FB83B2B-89AA-442A-875E-11D2A8516D6C}"/>
                  </a:ext>
                </a:extLst>
              </p:cNvPr>
              <p:cNvSpPr txBox="1"/>
              <p:nvPr/>
            </p:nvSpPr>
            <p:spPr>
              <a:xfrm>
                <a:off x="7265631" y="2311490"/>
                <a:ext cx="4437177" cy="820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𝐼</m:t>
                          </m:r>
                          <m:r>
                            <m:rPr>
                              <m:sty m:val="p"/>
                            </m:rPr>
                            <a:rPr lang="el-GR" sz="2800" i="1">
                              <a:latin typeface="Cambria Math" panose="02040503050406030204" pitchFamily="18" charset="0"/>
                              <a:ea typeface="Cambria Math" panose="02040503050406030204" pitchFamily="18" charset="0"/>
                            </a:rPr>
                            <m:t>Ω</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rPr>
                            <m:t>𝑑𝑡</m:t>
                          </m:r>
                        </m:den>
                      </m:f>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𝑎𝑢𝑥</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2</m:t>
                          </m:r>
                          <m:r>
                            <a:rPr lang="en-US" sz="2800" i="1">
                              <a:latin typeface="Cambria Math" panose="02040503050406030204" pitchFamily="18" charset="0"/>
                            </a:rPr>
                            <m:t>𝐷</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𝑚𝑜𝑑𝑒</m:t>
                          </m:r>
                        </m:sub>
                      </m:sSub>
                    </m:oMath>
                  </m:oMathPara>
                </a14:m>
                <a:endParaRPr lang="en-US" sz="2800" dirty="0"/>
              </a:p>
            </p:txBody>
          </p:sp>
        </mc:Choice>
        <mc:Fallback xmlns="">
          <p:sp>
            <p:nvSpPr>
              <p:cNvPr id="4" name="TextBox 3">
                <a:extLst>
                  <a:ext uri="{FF2B5EF4-FFF2-40B4-BE49-F238E27FC236}">
                    <a16:creationId xmlns:a16="http://schemas.microsoft.com/office/drawing/2014/main" id="{CFB83B2B-89AA-442A-875E-11D2A8516D6C}"/>
                  </a:ext>
                </a:extLst>
              </p:cNvPr>
              <p:cNvSpPr txBox="1">
                <a:spLocks noRot="1" noChangeAspect="1" noMove="1" noResize="1" noEditPoints="1" noAdjustHandles="1" noChangeArrowheads="1" noChangeShapeType="1" noTextEdit="1"/>
              </p:cNvSpPr>
              <p:nvPr/>
            </p:nvSpPr>
            <p:spPr>
              <a:xfrm>
                <a:off x="7265631" y="2311490"/>
                <a:ext cx="4437177" cy="8206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524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F9E6063-6E8C-1B26-08BE-6EBD0E1E65CB}"/>
              </a:ext>
            </a:extLst>
          </p:cNvPr>
          <p:cNvPicPr>
            <a:picLocks noChangeAspect="1"/>
          </p:cNvPicPr>
          <p:nvPr/>
        </p:nvPicPr>
        <p:blipFill>
          <a:blip r:embed="rId3"/>
          <a:stretch>
            <a:fillRect/>
          </a:stretch>
        </p:blipFill>
        <p:spPr>
          <a:xfrm>
            <a:off x="9122091" y="4311478"/>
            <a:ext cx="3043453" cy="2177068"/>
          </a:xfrm>
          <a:prstGeom prst="rect">
            <a:avLst/>
          </a:prstGeom>
        </p:spPr>
      </p:pic>
      <p:sp>
        <p:nvSpPr>
          <p:cNvPr id="2" name="Title 1">
            <a:extLst>
              <a:ext uri="{FF2B5EF4-FFF2-40B4-BE49-F238E27FC236}">
                <a16:creationId xmlns:a16="http://schemas.microsoft.com/office/drawing/2014/main" id="{085BF6A6-B42F-4F2B-8745-934CC43732D7}"/>
              </a:ext>
            </a:extLst>
          </p:cNvPr>
          <p:cNvSpPr>
            <a:spLocks noGrp="1"/>
          </p:cNvSpPr>
          <p:nvPr>
            <p:ph type="title"/>
          </p:nvPr>
        </p:nvSpPr>
        <p:spPr>
          <a:xfrm>
            <a:off x="22454" y="68446"/>
            <a:ext cx="11987307" cy="685800"/>
          </a:xfrm>
        </p:spPr>
        <p:txBody>
          <a:bodyPr/>
          <a:lstStyle/>
          <a:p>
            <a:r>
              <a:rPr lang="en-US" sz="2400" kern="0" dirty="0"/>
              <a:t>The inflection frequency can be used as a forecasted rotation threshold below which a mode locking is expected</a:t>
            </a:r>
            <a:endParaRPr lang="en-US" sz="2400" dirty="0"/>
          </a:p>
        </p:txBody>
      </p:sp>
      <mc:AlternateContent xmlns:mc="http://schemas.openxmlformats.org/markup-compatibility/2006" xmlns:a14="http://schemas.microsoft.com/office/drawing/2010/main">
        <mc:Choice Requires="a14">
          <p:sp>
            <p:nvSpPr>
              <p:cNvPr id="6" name="Content Placeholder 11">
                <a:extLst>
                  <a:ext uri="{FF2B5EF4-FFF2-40B4-BE49-F238E27FC236}">
                    <a16:creationId xmlns:a16="http://schemas.microsoft.com/office/drawing/2014/main" id="{09EDEE4E-EF35-4646-81E0-55323C22CC78}"/>
                  </a:ext>
                </a:extLst>
              </p:cNvPr>
              <p:cNvSpPr txBox="1">
                <a:spLocks/>
              </p:cNvSpPr>
              <p:nvPr/>
            </p:nvSpPr>
            <p:spPr>
              <a:xfrm>
                <a:off x="351692" y="960528"/>
                <a:ext cx="5664416" cy="5410200"/>
              </a:xfrm>
              <a:prstGeom prst="rect">
                <a:avLst/>
              </a:prstGeom>
            </p:spPr>
            <p:txBody>
              <a:bodyPr/>
              <a:lstStyle>
                <a:lvl1pPr marL="287338" indent="-287338"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576263" indent="-288925" algn="l" rtl="0" eaLnBrk="0" fontAlgn="base" hangingPunct="0">
                  <a:lnSpc>
                    <a:spcPct val="100000"/>
                  </a:lnSpc>
                  <a:spcBef>
                    <a:spcPts val="600"/>
                  </a:spcBef>
                  <a:spcAft>
                    <a:spcPct val="0"/>
                  </a:spcAft>
                  <a:buClr>
                    <a:srgbClr val="5FCAFA"/>
                  </a:buClr>
                  <a:buSzPct val="80000"/>
                  <a:buFont typeface="Wingdings" pitchFamily="2" charset="2"/>
                  <a:buChar char="q"/>
                  <a:defRPr sz="2000">
                    <a:solidFill>
                      <a:schemeClr val="tx1"/>
                    </a:solidFill>
                    <a:latin typeface="+mn-lt"/>
                  </a:defRPr>
                </a:lvl2pPr>
                <a:lvl3pPr marL="804863" indent="-228600" algn="l" rtl="0" eaLnBrk="0" fontAlgn="base" hangingPunct="0">
                  <a:lnSpc>
                    <a:spcPct val="100000"/>
                  </a:lnSpc>
                  <a:spcBef>
                    <a:spcPts val="600"/>
                  </a:spcBef>
                  <a:spcAft>
                    <a:spcPct val="0"/>
                  </a:spcAft>
                  <a:buClr>
                    <a:srgbClr val="F70606"/>
                  </a:buClr>
                  <a:buSzPct val="130000"/>
                  <a:buChar char="•"/>
                  <a:defRPr>
                    <a:solidFill>
                      <a:schemeClr val="tx1"/>
                    </a:solidFill>
                    <a:latin typeface="+mn-lt"/>
                  </a:defRPr>
                </a:lvl3pPr>
                <a:lvl4pPr marL="1033463" indent="-228600" algn="l" rtl="0" eaLnBrk="0" fontAlgn="base" hangingPunct="0">
                  <a:lnSpc>
                    <a:spcPct val="100000"/>
                  </a:lnSpc>
                  <a:spcBef>
                    <a:spcPts val="600"/>
                  </a:spcBef>
                  <a:spcAft>
                    <a:spcPct val="0"/>
                  </a:spcAft>
                  <a:buClr>
                    <a:srgbClr val="5FCAFA"/>
                  </a:buClr>
                  <a:buSzPct val="80000"/>
                  <a:buFont typeface="Wingdings" pitchFamily="2" charset="2"/>
                  <a:buChar char="q"/>
                  <a:defRPr sz="1600">
                    <a:solidFill>
                      <a:schemeClr val="tx1"/>
                    </a:solidFill>
                    <a:latin typeface="+mn-lt"/>
                  </a:defRPr>
                </a:lvl4pPr>
                <a:lvl5pPr marL="1262063" indent="-228600" algn="l" rtl="0" eaLnBrk="0" fontAlgn="base" hangingPunct="0">
                  <a:lnSpc>
                    <a:spcPct val="100000"/>
                  </a:lnSpc>
                  <a:spcBef>
                    <a:spcPts val="6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r>
                  <a:rPr lang="en-US" kern="0" dirty="0">
                    <a:solidFill>
                      <a:schemeClr val="tx1"/>
                    </a:solidFill>
                    <a:latin typeface="Cambria Math" panose="02040503050406030204" pitchFamily="18" charset="0"/>
                  </a:rPr>
                  <a:t>For steady state solutions: </a:t>
                </a:r>
                <a14:m>
                  <m:oMath xmlns:m="http://schemas.openxmlformats.org/officeDocument/2006/math">
                    <m:d>
                      <m:dPr>
                        <m:ctrlPr>
                          <a:rPr lang="en-US" i="1" kern="0" smtClean="0">
                            <a:solidFill>
                              <a:schemeClr val="tx1"/>
                            </a:solidFill>
                            <a:latin typeface="Cambria Math" panose="02040503050406030204" pitchFamily="18" charset="0"/>
                          </a:rPr>
                        </m:ctrlPr>
                      </m:dPr>
                      <m:e>
                        <m:f>
                          <m:fPr>
                            <m:ctrlPr>
                              <a:rPr lang="en-US" i="1" kern="0">
                                <a:solidFill>
                                  <a:schemeClr val="tx1"/>
                                </a:solidFill>
                                <a:latin typeface="Cambria Math" panose="02040503050406030204" pitchFamily="18" charset="0"/>
                              </a:rPr>
                            </m:ctrlPr>
                          </m:fPr>
                          <m:num>
                            <m:r>
                              <a:rPr lang="en-US" i="1" kern="0">
                                <a:solidFill>
                                  <a:schemeClr val="tx1"/>
                                </a:solidFill>
                                <a:latin typeface="Cambria Math" panose="02040503050406030204" pitchFamily="18" charset="0"/>
                              </a:rPr>
                              <m:t>𝑑</m:t>
                            </m:r>
                            <m:d>
                              <m:dPr>
                                <m:ctrlPr>
                                  <a:rPr lang="en-US" i="1" kern="0">
                                    <a:solidFill>
                                      <a:schemeClr val="tx1"/>
                                    </a:solidFill>
                                    <a:latin typeface="Cambria Math" panose="02040503050406030204" pitchFamily="18" charset="0"/>
                                  </a:rPr>
                                </m:ctrlPr>
                              </m:dPr>
                              <m:e>
                                <m:r>
                                  <a:rPr lang="en-US" i="1" kern="0">
                                    <a:solidFill>
                                      <a:schemeClr val="tx1"/>
                                    </a:solidFill>
                                    <a:latin typeface="Cambria Math" panose="02040503050406030204" pitchFamily="18" charset="0"/>
                                  </a:rPr>
                                  <m:t>𝐼</m:t>
                                </m:r>
                                <m:r>
                                  <m:rPr>
                                    <m:sty m:val="p"/>
                                  </m:rPr>
                                  <a:rPr lang="el-GR" i="1" kern="0">
                                    <a:solidFill>
                                      <a:schemeClr val="tx1"/>
                                    </a:solidFill>
                                    <a:latin typeface="Cambria Math" panose="02040503050406030204" pitchFamily="18" charset="0"/>
                                    <a:ea typeface="Cambria Math" panose="02040503050406030204" pitchFamily="18" charset="0"/>
                                  </a:rPr>
                                  <m:t>Ω</m:t>
                                </m:r>
                              </m:e>
                            </m:d>
                          </m:num>
                          <m:den>
                            <m:r>
                              <a:rPr lang="en-US" i="1" kern="0">
                                <a:solidFill>
                                  <a:schemeClr val="tx1"/>
                                </a:solidFill>
                                <a:latin typeface="Cambria Math" panose="02040503050406030204" pitchFamily="18" charset="0"/>
                              </a:rPr>
                              <m:t>𝑑𝑡</m:t>
                            </m:r>
                          </m:den>
                        </m:f>
                        <m:r>
                          <a:rPr lang="en-US" kern="0">
                            <a:solidFill>
                              <a:schemeClr val="tx1"/>
                            </a:solidFill>
                            <a:latin typeface="Cambria Math" panose="02040503050406030204" pitchFamily="18" charset="0"/>
                          </a:rPr>
                          <m:t>=0</m:t>
                        </m:r>
                        <m:r>
                          <m:rPr>
                            <m:nor/>
                          </m:rPr>
                          <a:rPr lang="en-US" kern="0" dirty="0">
                            <a:solidFill>
                              <a:schemeClr val="tx1"/>
                            </a:solidFill>
                            <a:latin typeface="Cambria Math" panose="02040503050406030204" pitchFamily="18" charset="0"/>
                          </a:rPr>
                          <m:t> </m:t>
                        </m:r>
                      </m:e>
                    </m:d>
                  </m:oMath>
                </a14:m>
                <a:endParaRPr lang="en-US" i="1" kern="0" dirty="0">
                  <a:solidFill>
                    <a:srgbClr val="FF0000"/>
                  </a:solidFill>
                  <a:latin typeface="Cambria Math" panose="02040503050406030204" pitchFamily="18" charset="0"/>
                </a:endParaRPr>
              </a:p>
              <a:p>
                <a14:m>
                  <m:oMath xmlns:m="http://schemas.openxmlformats.org/officeDocument/2006/math">
                    <m:sSub>
                      <m:sSubPr>
                        <m:ctrlPr>
                          <a:rPr lang="en-US" i="1" kern="0" smtClean="0">
                            <a:solidFill>
                              <a:srgbClr val="FF0000"/>
                            </a:solidFill>
                            <a:latin typeface="Cambria Math" panose="02040503050406030204" pitchFamily="18" charset="0"/>
                          </a:rPr>
                        </m:ctrlPr>
                      </m:sSubPr>
                      <m:e>
                        <m:r>
                          <a:rPr lang="en-US" i="1" kern="0">
                            <a:solidFill>
                              <a:srgbClr val="FF0000"/>
                            </a:solidFill>
                            <a:latin typeface="Cambria Math" panose="02040503050406030204" pitchFamily="18" charset="0"/>
                          </a:rPr>
                          <m:t>𝑘</m:t>
                        </m:r>
                      </m:e>
                      <m:sub>
                        <m:r>
                          <a:rPr lang="en-US" i="1" kern="0">
                            <a:solidFill>
                              <a:srgbClr val="FF0000"/>
                            </a:solidFill>
                            <a:latin typeface="Cambria Math" panose="02040503050406030204" pitchFamily="18" charset="0"/>
                          </a:rPr>
                          <m:t>1</m:t>
                        </m:r>
                      </m:sub>
                    </m:sSub>
                  </m:oMath>
                </a14:m>
                <a:r>
                  <a:rPr lang="en-US" kern="0" dirty="0">
                    <a:solidFill>
                      <a:srgbClr val="FF0000"/>
                    </a:solidFill>
                  </a:rPr>
                  <a:t> = 0 : “red curve”</a:t>
                </a:r>
              </a:p>
              <a:p>
                <a:pPr lvl="1"/>
                <a:r>
                  <a:rPr lang="en-US" kern="0" dirty="0"/>
                  <a:t>No mode present</a:t>
                </a:r>
                <a:endParaRPr lang="en-US" kern="0" dirty="0">
                  <a:solidFill>
                    <a:srgbClr val="FF0000"/>
                  </a:solidFill>
                </a:endParaRPr>
              </a:p>
              <a:p>
                <a14:m>
                  <m:oMath xmlns:m="http://schemas.openxmlformats.org/officeDocument/2006/math">
                    <m:sSub>
                      <m:sSubPr>
                        <m:ctrlPr>
                          <a:rPr lang="en-US" i="1" kern="0">
                            <a:latin typeface="Cambria Math" panose="02040503050406030204" pitchFamily="18" charset="0"/>
                          </a:rPr>
                        </m:ctrlPr>
                      </m:sSubPr>
                      <m:e>
                        <m:r>
                          <a:rPr lang="en-US" i="1" kern="0">
                            <a:latin typeface="Cambria Math" panose="02040503050406030204" pitchFamily="18" charset="0"/>
                          </a:rPr>
                          <m:t>𝑘</m:t>
                        </m:r>
                      </m:e>
                      <m:sub>
                        <m:r>
                          <a:rPr lang="en-US" i="1" kern="0">
                            <a:latin typeface="Cambria Math" panose="02040503050406030204" pitchFamily="18" charset="0"/>
                          </a:rPr>
                          <m:t>1</m:t>
                        </m:r>
                      </m:sub>
                    </m:sSub>
                  </m:oMath>
                </a14:m>
                <a:r>
                  <a:rPr lang="en-US" kern="0" dirty="0"/>
                  <a:t> &lt; </a:t>
                </a:r>
                <a14:m>
                  <m:oMath xmlns:m="http://schemas.openxmlformats.org/officeDocument/2006/math">
                    <m:f>
                      <m:fPr>
                        <m:ctrlPr>
                          <a:rPr lang="ar-AE" i="1" kern="0" smtClean="0">
                            <a:solidFill>
                              <a:srgbClr val="0000FF"/>
                            </a:solidFill>
                            <a:latin typeface="Cambria Math" panose="02040503050406030204" pitchFamily="18" charset="0"/>
                          </a:rPr>
                        </m:ctrlPr>
                      </m:fPr>
                      <m:num>
                        <m:sSup>
                          <m:sSupPr>
                            <m:ctrlPr>
                              <a:rPr lang="ar-AE" i="1" kern="0">
                                <a:solidFill>
                                  <a:srgbClr val="0000FF"/>
                                </a:solidFill>
                                <a:latin typeface="Cambria Math" panose="02040503050406030204" pitchFamily="18" charset="0"/>
                              </a:rPr>
                            </m:ctrlPr>
                          </m:sSupPr>
                          <m:e>
                            <m:sSub>
                              <m:sSubPr>
                                <m:ctrlPr>
                                  <a:rPr lang="ar-AE" i="1" kern="0">
                                    <a:solidFill>
                                      <a:srgbClr val="0000FF"/>
                                    </a:solidFill>
                                    <a:latin typeface="Cambria Math" panose="02040503050406030204" pitchFamily="18" charset="0"/>
                                  </a:rPr>
                                </m:ctrlPr>
                              </m:sSubPr>
                              <m:e>
                                <m:r>
                                  <a:rPr lang="ar-AE" i="1" kern="0">
                                    <a:solidFill>
                                      <a:srgbClr val="0000FF"/>
                                    </a:solidFill>
                                    <a:latin typeface="Cambria Math" panose="02040503050406030204" pitchFamily="18" charset="0"/>
                                  </a:rPr>
                                  <m:t>𝑇</m:t>
                                </m:r>
                              </m:e>
                              <m:sub>
                                <m:r>
                                  <a:rPr lang="ar-AE" i="1" kern="0">
                                    <a:solidFill>
                                      <a:srgbClr val="0000FF"/>
                                    </a:solidFill>
                                    <a:latin typeface="Cambria Math" panose="02040503050406030204" pitchFamily="18" charset="0"/>
                                  </a:rPr>
                                  <m:t>𝑎𝑢𝑥</m:t>
                                </m:r>
                              </m:sub>
                            </m:sSub>
                          </m:e>
                          <m:sup>
                            <m:r>
                              <a:rPr lang="ar-AE" i="1" kern="0">
                                <a:solidFill>
                                  <a:srgbClr val="0000FF"/>
                                </a:solidFill>
                                <a:latin typeface="Cambria Math" panose="02040503050406030204" pitchFamily="18" charset="0"/>
                              </a:rPr>
                              <m:t>2</m:t>
                            </m:r>
                          </m:sup>
                        </m:sSup>
                        <m:sSub>
                          <m:sSubPr>
                            <m:ctrlPr>
                              <a:rPr lang="ar-AE" i="1" kern="0">
                                <a:solidFill>
                                  <a:srgbClr val="0000FF"/>
                                </a:solidFill>
                                <a:latin typeface="Cambria Math" panose="02040503050406030204" pitchFamily="18" charset="0"/>
                              </a:rPr>
                            </m:ctrlPr>
                          </m:sSubPr>
                          <m:e>
                            <m:r>
                              <a:rPr lang="ar-AE" i="1" kern="0">
                                <a:solidFill>
                                  <a:srgbClr val="0000FF"/>
                                </a:solidFill>
                                <a:latin typeface="Cambria Math" panose="02040503050406030204" pitchFamily="18" charset="0"/>
                                <a:ea typeface="Cambria Math" panose="02040503050406030204" pitchFamily="18" charset="0"/>
                              </a:rPr>
                              <m:t>𝜏</m:t>
                            </m:r>
                          </m:e>
                          <m:sub>
                            <m:r>
                              <a:rPr lang="ar-AE" i="1" kern="0">
                                <a:solidFill>
                                  <a:srgbClr val="0000FF"/>
                                </a:solidFill>
                                <a:latin typeface="Cambria Math" panose="02040503050406030204" pitchFamily="18" charset="0"/>
                              </a:rPr>
                              <m:t>2</m:t>
                            </m:r>
                            <m:r>
                              <a:rPr lang="ar-AE" i="1" kern="0">
                                <a:solidFill>
                                  <a:srgbClr val="0000FF"/>
                                </a:solidFill>
                                <a:latin typeface="Cambria Math" panose="02040503050406030204" pitchFamily="18" charset="0"/>
                              </a:rPr>
                              <m:t>𝐷</m:t>
                            </m:r>
                          </m:sub>
                        </m:sSub>
                      </m:num>
                      <m:den>
                        <m:r>
                          <a:rPr lang="ar-AE" i="1" kern="0">
                            <a:solidFill>
                              <a:srgbClr val="0000FF"/>
                            </a:solidFill>
                            <a:latin typeface="Cambria Math" panose="02040503050406030204" pitchFamily="18" charset="0"/>
                          </a:rPr>
                          <m:t>4</m:t>
                        </m:r>
                        <m:sSub>
                          <m:sSubPr>
                            <m:ctrlPr>
                              <a:rPr lang="en-US" i="1" kern="0">
                                <a:latin typeface="Cambria Math" panose="02040503050406030204" pitchFamily="18" charset="0"/>
                              </a:rPr>
                            </m:ctrlPr>
                          </m:sSubPr>
                          <m:e>
                            <m:r>
                              <a:rPr lang="en-US" i="1" kern="0">
                                <a:latin typeface="Cambria Math" panose="02040503050406030204" pitchFamily="18" charset="0"/>
                              </a:rPr>
                              <m:t>𝐼</m:t>
                            </m:r>
                          </m:e>
                          <m:sub>
                            <m:r>
                              <a:rPr lang="en-US" i="1" kern="0">
                                <a:latin typeface="Cambria Math" panose="02040503050406030204" pitchFamily="18" charset="0"/>
                              </a:rPr>
                              <m:t>𝑎𝑣𝑔</m:t>
                            </m:r>
                          </m:sub>
                        </m:sSub>
                      </m:den>
                    </m:f>
                  </m:oMath>
                </a14:m>
                <a:r>
                  <a:rPr lang="en-US" kern="0" dirty="0">
                    <a:solidFill>
                      <a:srgbClr val="0000FF"/>
                    </a:solidFill>
                  </a:rPr>
                  <a:t>:</a:t>
                </a:r>
                <a:r>
                  <a:rPr lang="en-US" kern="0" dirty="0"/>
                  <a:t> “blue curve”</a:t>
                </a:r>
              </a:p>
              <a:p>
                <a:pPr lvl="1"/>
                <a:r>
                  <a:rPr lang="en-US" kern="0" dirty="0"/>
                  <a:t>Two steady state solutions</a:t>
                </a:r>
                <a:endParaRPr lang="en-US" kern="0" dirty="0">
                  <a:solidFill>
                    <a:srgbClr val="FFFF00"/>
                  </a:solidFill>
                </a:endParaRPr>
              </a:p>
              <a:p>
                <a14:m>
                  <m:oMath xmlns:m="http://schemas.openxmlformats.org/officeDocument/2006/math">
                    <m:sSub>
                      <m:sSubPr>
                        <m:ctrlPr>
                          <a:rPr lang="ar-AE" i="1" kern="0">
                            <a:solidFill>
                              <a:srgbClr val="CF5D07"/>
                            </a:solidFill>
                            <a:latin typeface="Cambria Math" panose="02040503050406030204" pitchFamily="18" charset="0"/>
                          </a:rPr>
                        </m:ctrlPr>
                      </m:sSubPr>
                      <m:e>
                        <m:r>
                          <a:rPr lang="ar-AE" i="1" kern="0">
                            <a:solidFill>
                              <a:srgbClr val="CF5D07"/>
                            </a:solidFill>
                            <a:latin typeface="Cambria Math" panose="02040503050406030204" pitchFamily="18" charset="0"/>
                          </a:rPr>
                          <m:t>𝑘</m:t>
                        </m:r>
                      </m:e>
                      <m:sub>
                        <m:r>
                          <a:rPr lang="ar-AE" i="1" kern="0">
                            <a:solidFill>
                              <a:srgbClr val="CF5D07"/>
                            </a:solidFill>
                            <a:latin typeface="Cambria Math" panose="02040503050406030204" pitchFamily="18" charset="0"/>
                          </a:rPr>
                          <m:t>1</m:t>
                        </m:r>
                      </m:sub>
                    </m:sSub>
                  </m:oMath>
                </a14:m>
                <a:r>
                  <a:rPr lang="ar-AE" kern="0" dirty="0">
                    <a:solidFill>
                      <a:srgbClr val="CF5D07"/>
                    </a:solidFill>
                  </a:rPr>
                  <a:t> = </a:t>
                </a:r>
                <a14:m>
                  <m:oMath xmlns:m="http://schemas.openxmlformats.org/officeDocument/2006/math">
                    <m:f>
                      <m:fPr>
                        <m:ctrlPr>
                          <a:rPr lang="ar-AE" i="1" kern="0" smtClean="0">
                            <a:solidFill>
                              <a:schemeClr val="accent2">
                                <a:lumMod val="75000"/>
                              </a:schemeClr>
                            </a:solidFill>
                            <a:latin typeface="Cambria Math" panose="02040503050406030204" pitchFamily="18" charset="0"/>
                          </a:rPr>
                        </m:ctrlPr>
                      </m:fPr>
                      <m:num>
                        <m:sSup>
                          <m:sSupPr>
                            <m:ctrlPr>
                              <a:rPr lang="ar-AE" i="1" kern="0">
                                <a:solidFill>
                                  <a:schemeClr val="accent2">
                                    <a:lumMod val="75000"/>
                                  </a:schemeClr>
                                </a:solidFill>
                                <a:latin typeface="Cambria Math" panose="02040503050406030204" pitchFamily="18" charset="0"/>
                              </a:rPr>
                            </m:ctrlPr>
                          </m:sSupPr>
                          <m:e>
                            <m:sSub>
                              <m:sSubPr>
                                <m:ctrlPr>
                                  <a:rPr lang="ar-AE" i="1" kern="0">
                                    <a:solidFill>
                                      <a:schemeClr val="accent2">
                                        <a:lumMod val="75000"/>
                                      </a:schemeClr>
                                    </a:solidFill>
                                    <a:latin typeface="Cambria Math" panose="02040503050406030204" pitchFamily="18" charset="0"/>
                                  </a:rPr>
                                </m:ctrlPr>
                              </m:sSubPr>
                              <m:e>
                                <m:r>
                                  <a:rPr lang="ar-AE" i="1" kern="0">
                                    <a:solidFill>
                                      <a:schemeClr val="accent2">
                                        <a:lumMod val="75000"/>
                                      </a:schemeClr>
                                    </a:solidFill>
                                    <a:latin typeface="Cambria Math" panose="02040503050406030204" pitchFamily="18" charset="0"/>
                                  </a:rPr>
                                  <m:t>𝑇</m:t>
                                </m:r>
                              </m:e>
                              <m:sub>
                                <m:r>
                                  <a:rPr lang="ar-AE" i="1" kern="0">
                                    <a:solidFill>
                                      <a:schemeClr val="accent2">
                                        <a:lumMod val="75000"/>
                                      </a:schemeClr>
                                    </a:solidFill>
                                    <a:latin typeface="Cambria Math" panose="02040503050406030204" pitchFamily="18" charset="0"/>
                                  </a:rPr>
                                  <m:t>𝑎𝑢𝑥</m:t>
                                </m:r>
                              </m:sub>
                            </m:sSub>
                          </m:e>
                          <m:sup>
                            <m:r>
                              <a:rPr lang="ar-AE" i="1" kern="0">
                                <a:solidFill>
                                  <a:schemeClr val="accent2">
                                    <a:lumMod val="75000"/>
                                  </a:schemeClr>
                                </a:solidFill>
                                <a:latin typeface="Cambria Math" panose="02040503050406030204" pitchFamily="18" charset="0"/>
                              </a:rPr>
                              <m:t>2</m:t>
                            </m:r>
                          </m:sup>
                        </m:sSup>
                        <m:sSub>
                          <m:sSubPr>
                            <m:ctrlPr>
                              <a:rPr lang="ar-AE" i="1" kern="0">
                                <a:solidFill>
                                  <a:schemeClr val="accent2">
                                    <a:lumMod val="75000"/>
                                  </a:schemeClr>
                                </a:solidFill>
                                <a:latin typeface="Cambria Math" panose="02040503050406030204" pitchFamily="18" charset="0"/>
                              </a:rPr>
                            </m:ctrlPr>
                          </m:sSubPr>
                          <m:e>
                            <m:r>
                              <a:rPr lang="ar-AE" i="1" kern="0">
                                <a:solidFill>
                                  <a:schemeClr val="accent2">
                                    <a:lumMod val="75000"/>
                                  </a:schemeClr>
                                </a:solidFill>
                                <a:latin typeface="Cambria Math" panose="02040503050406030204" pitchFamily="18" charset="0"/>
                                <a:ea typeface="Cambria Math" panose="02040503050406030204" pitchFamily="18" charset="0"/>
                              </a:rPr>
                              <m:t>𝜏</m:t>
                            </m:r>
                          </m:e>
                          <m:sub>
                            <m:r>
                              <a:rPr lang="ar-AE" i="1" kern="0">
                                <a:solidFill>
                                  <a:schemeClr val="accent2">
                                    <a:lumMod val="75000"/>
                                  </a:schemeClr>
                                </a:solidFill>
                                <a:latin typeface="Cambria Math" panose="02040503050406030204" pitchFamily="18" charset="0"/>
                              </a:rPr>
                              <m:t>2</m:t>
                            </m:r>
                            <m:r>
                              <a:rPr lang="ar-AE" i="1" kern="0">
                                <a:solidFill>
                                  <a:schemeClr val="accent2">
                                    <a:lumMod val="75000"/>
                                  </a:schemeClr>
                                </a:solidFill>
                                <a:latin typeface="Cambria Math" panose="02040503050406030204" pitchFamily="18" charset="0"/>
                              </a:rPr>
                              <m:t>𝐷</m:t>
                            </m:r>
                          </m:sub>
                        </m:sSub>
                      </m:num>
                      <m:den>
                        <m:r>
                          <a:rPr lang="ar-AE" i="1" kern="0">
                            <a:solidFill>
                              <a:schemeClr val="accent2">
                                <a:lumMod val="75000"/>
                              </a:schemeClr>
                            </a:solidFill>
                            <a:latin typeface="Cambria Math" panose="02040503050406030204" pitchFamily="18" charset="0"/>
                          </a:rPr>
                          <m:t>4</m:t>
                        </m:r>
                        <m:sSub>
                          <m:sSubPr>
                            <m:ctrlPr>
                              <a:rPr lang="en-US" i="1" kern="0">
                                <a:solidFill>
                                  <a:schemeClr val="accent2">
                                    <a:lumMod val="75000"/>
                                  </a:schemeClr>
                                </a:solidFill>
                                <a:latin typeface="Cambria Math" panose="02040503050406030204" pitchFamily="18" charset="0"/>
                              </a:rPr>
                            </m:ctrlPr>
                          </m:sSubPr>
                          <m:e>
                            <m:r>
                              <a:rPr lang="en-US" i="1" kern="0">
                                <a:solidFill>
                                  <a:schemeClr val="accent2">
                                    <a:lumMod val="75000"/>
                                  </a:schemeClr>
                                </a:solidFill>
                                <a:latin typeface="Cambria Math" panose="02040503050406030204" pitchFamily="18" charset="0"/>
                              </a:rPr>
                              <m:t>𝐼</m:t>
                            </m:r>
                          </m:e>
                          <m:sub>
                            <m:r>
                              <a:rPr lang="en-US" i="1" kern="0">
                                <a:solidFill>
                                  <a:schemeClr val="accent2">
                                    <a:lumMod val="75000"/>
                                  </a:schemeClr>
                                </a:solidFill>
                                <a:latin typeface="Cambria Math" panose="02040503050406030204" pitchFamily="18" charset="0"/>
                              </a:rPr>
                              <m:t>𝑎𝑣𝑔</m:t>
                            </m:r>
                          </m:sub>
                        </m:sSub>
                      </m:den>
                    </m:f>
                  </m:oMath>
                </a14:m>
                <a:r>
                  <a:rPr lang="ar-AE" kern="0" dirty="0">
                    <a:solidFill>
                      <a:srgbClr val="CF5D07"/>
                    </a:solidFill>
                  </a:rPr>
                  <a:t> : “</a:t>
                </a:r>
                <a:r>
                  <a:rPr lang="en-US" kern="0" dirty="0">
                    <a:solidFill>
                      <a:srgbClr val="CF5D07"/>
                    </a:solidFill>
                  </a:rPr>
                  <a:t>”orange curve”</a:t>
                </a:r>
              </a:p>
              <a:p>
                <a:pPr lvl="1"/>
                <a:r>
                  <a:rPr lang="en-US" kern="0" dirty="0"/>
                  <a:t>One steady state solution (</a:t>
                </a:r>
                <a14:m>
                  <m:oMath xmlns:m="http://schemas.openxmlformats.org/officeDocument/2006/math">
                    <m:r>
                      <a:rPr lang="en-US" i="1" kern="0">
                        <a:latin typeface="Cambria Math" panose="02040503050406030204" pitchFamily="18" charset="0"/>
                        <a:ea typeface="Cambria Math" panose="02040503050406030204" pitchFamily="18" charset="0"/>
                      </a:rPr>
                      <m:t>~</m:t>
                    </m:r>
                    <m:f>
                      <m:fPr>
                        <m:ctrlPr>
                          <a:rPr lang="en-US" i="1" kern="0">
                            <a:latin typeface="Cambria Math" panose="02040503050406030204" pitchFamily="18" charset="0"/>
                            <a:ea typeface="Cambria Math" panose="02040503050406030204" pitchFamily="18" charset="0"/>
                          </a:rPr>
                        </m:ctrlPr>
                      </m:fPr>
                      <m:num>
                        <m:sSub>
                          <m:sSubPr>
                            <m:ctrlPr>
                              <a:rPr lang="en-US" i="1" kern="0">
                                <a:latin typeface="Cambria Math" panose="02040503050406030204" pitchFamily="18" charset="0"/>
                                <a:ea typeface="Cambria Math" panose="02040503050406030204" pitchFamily="18" charset="0"/>
                              </a:rPr>
                            </m:ctrlPr>
                          </m:sSubPr>
                          <m:e>
                            <m:r>
                              <m:rPr>
                                <m:sty m:val="p"/>
                              </m:rPr>
                              <a:rPr lang="el-GR" i="1" kern="0">
                                <a:latin typeface="Cambria Math" panose="02040503050406030204" pitchFamily="18" charset="0"/>
                                <a:ea typeface="Cambria Math" panose="02040503050406030204" pitchFamily="18" charset="0"/>
                              </a:rPr>
                              <m:t>Ω</m:t>
                            </m:r>
                          </m:e>
                          <m:sub>
                            <m:r>
                              <a:rPr lang="en-US" i="1" kern="0">
                                <a:latin typeface="Cambria Math" panose="02040503050406030204" pitchFamily="18" charset="0"/>
                                <a:ea typeface="Cambria Math" panose="02040503050406030204" pitchFamily="18" charset="0"/>
                              </a:rPr>
                              <m:t>0</m:t>
                            </m:r>
                          </m:sub>
                        </m:sSub>
                      </m:num>
                      <m:den>
                        <m:r>
                          <a:rPr lang="en-US" i="1" kern="0">
                            <a:latin typeface="Cambria Math" panose="02040503050406030204" pitchFamily="18" charset="0"/>
                            <a:ea typeface="Cambria Math" panose="02040503050406030204" pitchFamily="18" charset="0"/>
                          </a:rPr>
                          <m:t>2</m:t>
                        </m:r>
                      </m:den>
                    </m:f>
                  </m:oMath>
                </a14:m>
                <a:r>
                  <a:rPr lang="en-US" kern="0" dirty="0"/>
                  <a:t>)</a:t>
                </a:r>
              </a:p>
              <a:p>
                <a:pPr lvl="1"/>
                <a:r>
                  <a:rPr lang="en-US" kern="0" dirty="0"/>
                  <a:t>Bifurcation </a:t>
                </a:r>
              </a:p>
              <a:p>
                <a:pPr lvl="1"/>
                <a:endParaRPr lang="en-US" kern="0" dirty="0"/>
              </a:p>
              <a:p>
                <a:pPr lvl="1"/>
                <a:endParaRPr lang="en-US" kern="0" dirty="0"/>
              </a:p>
            </p:txBody>
          </p:sp>
        </mc:Choice>
        <mc:Fallback xmlns="">
          <p:sp>
            <p:nvSpPr>
              <p:cNvPr id="6" name="Content Placeholder 11">
                <a:extLst>
                  <a:ext uri="{FF2B5EF4-FFF2-40B4-BE49-F238E27FC236}">
                    <a16:creationId xmlns:a16="http://schemas.microsoft.com/office/drawing/2014/main" id="{09EDEE4E-EF35-4646-81E0-55323C22CC78}"/>
                  </a:ext>
                </a:extLst>
              </p:cNvPr>
              <p:cNvSpPr txBox="1">
                <a:spLocks noRot="1" noChangeAspect="1" noMove="1" noResize="1" noEditPoints="1" noAdjustHandles="1" noChangeArrowheads="1" noChangeShapeType="1" noTextEdit="1"/>
              </p:cNvSpPr>
              <p:nvPr/>
            </p:nvSpPr>
            <p:spPr>
              <a:xfrm>
                <a:off x="351692" y="960528"/>
                <a:ext cx="5664416" cy="5410200"/>
              </a:xfrm>
              <a:prstGeom prst="rect">
                <a:avLst/>
              </a:prstGeom>
              <a:blipFill>
                <a:blip r:embed="rId4"/>
                <a:stretch>
                  <a:fillRect l="-753" t="-78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32E4E98-21A4-4496-83ED-2D0B1F6C6133}"/>
              </a:ext>
            </a:extLst>
          </p:cNvPr>
          <p:cNvPicPr>
            <a:picLocks noChangeAspect="1"/>
          </p:cNvPicPr>
          <p:nvPr/>
        </p:nvPicPr>
        <p:blipFill>
          <a:blip r:embed="rId5"/>
          <a:stretch>
            <a:fillRect/>
          </a:stretch>
        </p:blipFill>
        <p:spPr>
          <a:xfrm rot="16200000">
            <a:off x="5242354" y="2165082"/>
            <a:ext cx="529028" cy="490758"/>
          </a:xfrm>
          <a:prstGeom prst="rect">
            <a:avLst/>
          </a:prstGeom>
        </p:spPr>
      </p:pic>
      <p:pic>
        <p:nvPicPr>
          <p:cNvPr id="10" name="Picture 9">
            <a:extLst>
              <a:ext uri="{FF2B5EF4-FFF2-40B4-BE49-F238E27FC236}">
                <a16:creationId xmlns:a16="http://schemas.microsoft.com/office/drawing/2014/main" id="{AA9AB52B-5A25-4308-90B9-89A57530A6E3}"/>
              </a:ext>
            </a:extLst>
          </p:cNvPr>
          <p:cNvPicPr>
            <a:picLocks noChangeAspect="1"/>
          </p:cNvPicPr>
          <p:nvPr/>
        </p:nvPicPr>
        <p:blipFill>
          <a:blip r:embed="rId6"/>
          <a:stretch>
            <a:fillRect/>
          </a:stretch>
        </p:blipFill>
        <p:spPr>
          <a:xfrm>
            <a:off x="5764949" y="884455"/>
            <a:ext cx="4483395" cy="3352800"/>
          </a:xfrm>
          <a:prstGeom prst="rect">
            <a:avLst/>
          </a:prstGeom>
        </p:spPr>
      </p:pic>
      <p:cxnSp>
        <p:nvCxnSpPr>
          <p:cNvPr id="11" name="Straight Arrow Connector 10">
            <a:extLst>
              <a:ext uri="{FF2B5EF4-FFF2-40B4-BE49-F238E27FC236}">
                <a16:creationId xmlns:a16="http://schemas.microsoft.com/office/drawing/2014/main" id="{C7C06666-3C7E-4750-85A7-E36FE7ED23CD}"/>
              </a:ext>
            </a:extLst>
          </p:cNvPr>
          <p:cNvCxnSpPr/>
          <p:nvPr/>
        </p:nvCxnSpPr>
        <p:spPr bwMode="auto">
          <a:xfrm flipV="1">
            <a:off x="7581047" y="2522575"/>
            <a:ext cx="0" cy="762000"/>
          </a:xfrm>
          <a:prstGeom prst="straightConnector1">
            <a:avLst/>
          </a:prstGeom>
          <a:ln>
            <a:solidFill>
              <a:srgbClr val="009900"/>
            </a:solidFill>
            <a:headEnd type="none" w="med" len="med"/>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1AD139-1CF3-41D7-B1E6-26B5C4391CD2}"/>
                  </a:ext>
                </a:extLst>
              </p:cNvPr>
              <p:cNvSpPr txBox="1"/>
              <p:nvPr/>
            </p:nvSpPr>
            <p:spPr>
              <a:xfrm>
                <a:off x="8662478" y="3284575"/>
                <a:ext cx="42793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9900"/>
                              </a:solidFill>
                              <a:latin typeface="Cambria Math" panose="02040503050406030204" pitchFamily="18" charset="0"/>
                            </a:rPr>
                          </m:ctrlPr>
                        </m:sSubPr>
                        <m:e>
                          <m:r>
                            <m:rPr>
                              <m:sty m:val="p"/>
                            </m:rPr>
                            <a:rPr lang="el-GR" sz="2400" i="1">
                              <a:solidFill>
                                <a:srgbClr val="009900"/>
                              </a:solidFill>
                              <a:latin typeface="Cambria Math" panose="02040503050406030204" pitchFamily="18" charset="0"/>
                              <a:ea typeface="Cambria Math" panose="02040503050406030204" pitchFamily="18" charset="0"/>
                            </a:rPr>
                            <m:t>Ω</m:t>
                          </m:r>
                        </m:e>
                        <m:sub>
                          <m:r>
                            <a:rPr lang="en-US" sz="2400" i="1">
                              <a:solidFill>
                                <a:srgbClr val="009900"/>
                              </a:solidFill>
                              <a:latin typeface="Cambria Math" panose="02040503050406030204" pitchFamily="18" charset="0"/>
                            </a:rPr>
                            <m:t>0</m:t>
                          </m:r>
                        </m:sub>
                      </m:sSub>
                    </m:oMath>
                  </m:oMathPara>
                </a14:m>
                <a:endParaRPr lang="en-US" sz="2400" dirty="0">
                  <a:solidFill>
                    <a:srgbClr val="009900"/>
                  </a:solidFill>
                </a:endParaRPr>
              </a:p>
            </p:txBody>
          </p:sp>
        </mc:Choice>
        <mc:Fallback xmlns="">
          <p:sp>
            <p:nvSpPr>
              <p:cNvPr id="12" name="TextBox 11">
                <a:extLst>
                  <a:ext uri="{FF2B5EF4-FFF2-40B4-BE49-F238E27FC236}">
                    <a16:creationId xmlns:a16="http://schemas.microsoft.com/office/drawing/2014/main" id="{A91AD139-1CF3-41D7-B1E6-26B5C4391CD2}"/>
                  </a:ext>
                </a:extLst>
              </p:cNvPr>
              <p:cNvSpPr txBox="1">
                <a:spLocks noRot="1" noChangeAspect="1" noMove="1" noResize="1" noEditPoints="1" noAdjustHandles="1" noChangeArrowheads="1" noChangeShapeType="1" noTextEdit="1"/>
              </p:cNvSpPr>
              <p:nvPr/>
            </p:nvSpPr>
            <p:spPr>
              <a:xfrm>
                <a:off x="8662478" y="3284575"/>
                <a:ext cx="427938" cy="369332"/>
              </a:xfrm>
              <a:prstGeom prst="rect">
                <a:avLst/>
              </a:prstGeom>
              <a:blipFill>
                <a:blip r:embed="rId7"/>
                <a:stretch>
                  <a:fillRect l="-14286" r="-5714" b="-1833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5C2C9970-0B24-4F1F-B1C4-3227BD36EF2C}"/>
              </a:ext>
            </a:extLst>
          </p:cNvPr>
          <p:cNvPicPr>
            <a:picLocks noChangeAspect="1"/>
          </p:cNvPicPr>
          <p:nvPr/>
        </p:nvPicPr>
        <p:blipFill>
          <a:blip r:embed="rId8"/>
          <a:stretch>
            <a:fillRect/>
          </a:stretch>
        </p:blipFill>
        <p:spPr>
          <a:xfrm>
            <a:off x="7121211" y="3317649"/>
            <a:ext cx="784591" cy="428396"/>
          </a:xfrm>
          <a:prstGeom prst="rect">
            <a:avLst/>
          </a:prstGeom>
        </p:spPr>
      </p:pic>
      <p:cxnSp>
        <p:nvCxnSpPr>
          <p:cNvPr id="14" name="Straight Arrow Connector 13">
            <a:extLst>
              <a:ext uri="{FF2B5EF4-FFF2-40B4-BE49-F238E27FC236}">
                <a16:creationId xmlns:a16="http://schemas.microsoft.com/office/drawing/2014/main" id="{37DF7468-C717-4A6A-9679-9434027C1C52}"/>
              </a:ext>
            </a:extLst>
          </p:cNvPr>
          <p:cNvCxnSpPr/>
          <p:nvPr/>
        </p:nvCxnSpPr>
        <p:spPr bwMode="auto">
          <a:xfrm>
            <a:off x="8484204" y="2060729"/>
            <a:ext cx="356548" cy="304800"/>
          </a:xfrm>
          <a:prstGeom prst="straightConnector1">
            <a:avLst/>
          </a:prstGeom>
          <a:noFill/>
          <a:ln w="1270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D65E63FD-6669-4218-A237-60482956E792}"/>
              </a:ext>
            </a:extLst>
          </p:cNvPr>
          <p:cNvCxnSpPr/>
          <p:nvPr/>
        </p:nvCxnSpPr>
        <p:spPr bwMode="auto">
          <a:xfrm rot="21480000" flipH="1" flipV="1">
            <a:off x="9051211" y="2548827"/>
            <a:ext cx="319430" cy="304800"/>
          </a:xfrm>
          <a:prstGeom prst="straightConnector1">
            <a:avLst/>
          </a:prstGeom>
          <a:noFill/>
          <a:ln w="12700"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E3586E46-1400-4674-A604-59445B4725C7}"/>
              </a:ext>
            </a:extLst>
          </p:cNvPr>
          <p:cNvCxnSpPr/>
          <p:nvPr/>
        </p:nvCxnSpPr>
        <p:spPr bwMode="auto">
          <a:xfrm rot="21480000">
            <a:off x="8062699" y="2145947"/>
            <a:ext cx="381000" cy="300428"/>
          </a:xfrm>
          <a:prstGeom prst="straightConnector1">
            <a:avLst/>
          </a:prstGeom>
          <a:noFill/>
          <a:ln w="12700" cap="flat" cmpd="sng" algn="ctr">
            <a:solidFill>
              <a:srgbClr val="0000FF"/>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DD9838F6-3407-46E1-B5FD-1A543B007A63}"/>
              </a:ext>
            </a:extLst>
          </p:cNvPr>
          <p:cNvCxnSpPr/>
          <p:nvPr/>
        </p:nvCxnSpPr>
        <p:spPr bwMode="auto">
          <a:xfrm rot="21540000" flipH="1" flipV="1">
            <a:off x="8675335" y="2600098"/>
            <a:ext cx="375876" cy="297508"/>
          </a:xfrm>
          <a:prstGeom prst="straightConnector1">
            <a:avLst/>
          </a:prstGeom>
          <a:noFill/>
          <a:ln w="12700" cap="flat" cmpd="sng" algn="ctr">
            <a:solidFill>
              <a:srgbClr val="00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64C8B4D4-15E0-4E2B-9DD4-40DB9BBDB4EB}"/>
              </a:ext>
            </a:extLst>
          </p:cNvPr>
          <p:cNvCxnSpPr/>
          <p:nvPr/>
        </p:nvCxnSpPr>
        <p:spPr bwMode="auto">
          <a:xfrm flipV="1">
            <a:off x="8876447" y="2522575"/>
            <a:ext cx="0" cy="762000"/>
          </a:xfrm>
          <a:prstGeom prst="straightConnector1">
            <a:avLst/>
          </a:prstGeom>
          <a:ln>
            <a:solidFill>
              <a:srgbClr val="009900"/>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9144424C-791B-4CA7-898E-14DCD47C53EF}"/>
              </a:ext>
            </a:extLst>
          </p:cNvPr>
          <p:cNvCxnSpPr/>
          <p:nvPr/>
        </p:nvCxnSpPr>
        <p:spPr bwMode="auto">
          <a:xfrm flipH="1" flipV="1">
            <a:off x="7652966" y="2560855"/>
            <a:ext cx="303462" cy="111744"/>
          </a:xfrm>
          <a:prstGeom prst="straightConnector1">
            <a:avLst/>
          </a:prstGeom>
          <a:noFill/>
          <a:ln w="12700" cap="flat" cmpd="sng" algn="ctr">
            <a:solidFill>
              <a:srgbClr val="FFC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76492B2B-E501-4072-9707-4971F30F8D34}"/>
              </a:ext>
            </a:extLst>
          </p:cNvPr>
          <p:cNvCxnSpPr/>
          <p:nvPr/>
        </p:nvCxnSpPr>
        <p:spPr bwMode="auto">
          <a:xfrm rot="540000" flipH="1">
            <a:off x="7215371" y="2543328"/>
            <a:ext cx="236038" cy="157899"/>
          </a:xfrm>
          <a:prstGeom prst="straightConnector1">
            <a:avLst/>
          </a:prstGeom>
          <a:noFill/>
          <a:ln w="12700" cap="flat" cmpd="sng" algn="ctr">
            <a:solidFill>
              <a:srgbClr val="FFC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BBDB8998-05B0-42BC-A5FA-D5488A639D4E}"/>
              </a:ext>
            </a:extLst>
          </p:cNvPr>
          <p:cNvCxnSpPr/>
          <p:nvPr/>
        </p:nvCxnSpPr>
        <p:spPr bwMode="auto">
          <a:xfrm rot="21420000" flipV="1">
            <a:off x="6545032" y="2060729"/>
            <a:ext cx="71437" cy="385646"/>
          </a:xfrm>
          <a:prstGeom prst="straightConnector1">
            <a:avLst/>
          </a:prstGeom>
          <a:noFill/>
          <a:ln w="12700"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C3144E24-C2EA-4EAF-92CD-BE623089170D}"/>
              </a:ext>
            </a:extLst>
          </p:cNvPr>
          <p:cNvCxnSpPr/>
          <p:nvPr/>
        </p:nvCxnSpPr>
        <p:spPr bwMode="auto">
          <a:xfrm rot="60000" flipH="1">
            <a:off x="6499617" y="2582844"/>
            <a:ext cx="28558" cy="396931"/>
          </a:xfrm>
          <a:prstGeom prst="straightConnector1">
            <a:avLst/>
          </a:prstGeom>
          <a:noFill/>
          <a:ln w="12700" cap="flat" cmpd="sng" algn="ctr">
            <a:solidFill>
              <a:srgbClr val="0000FF"/>
            </a:solidFill>
            <a:prstDash val="solid"/>
            <a:round/>
            <a:headEnd type="none" w="med" len="med"/>
            <a:tailEnd type="triangle"/>
          </a:ln>
          <a:effectLst/>
        </p:spPr>
      </p:cxnSp>
      <p:sp>
        <p:nvSpPr>
          <p:cNvPr id="23" name="Content Placeholder 11">
            <a:extLst>
              <a:ext uri="{FF2B5EF4-FFF2-40B4-BE49-F238E27FC236}">
                <a16:creationId xmlns:a16="http://schemas.microsoft.com/office/drawing/2014/main" id="{92D9875C-9F87-4DFA-B957-0F5017468FE0}"/>
              </a:ext>
            </a:extLst>
          </p:cNvPr>
          <p:cNvSpPr txBox="1">
            <a:spLocks/>
          </p:cNvSpPr>
          <p:nvPr/>
        </p:nvSpPr>
        <p:spPr bwMode="auto">
          <a:xfrm>
            <a:off x="75290" y="5261309"/>
            <a:ext cx="3887525" cy="398583"/>
          </a:xfrm>
          <a:prstGeom prst="rect">
            <a:avLst/>
          </a:prstGeom>
          <a:solidFill>
            <a:srgbClr val="FF0000"/>
          </a:solidFill>
          <a:ln>
            <a:noFill/>
          </a:ln>
          <a:effec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lgn="ctr"/>
            <a:r>
              <a:rPr lang="en-US" kern="0" dirty="0">
                <a:solidFill>
                  <a:srgbClr val="FFFF00"/>
                </a:solidFill>
              </a:rPr>
              <a:t>Bifurcation and Inflection</a:t>
            </a:r>
            <a:r>
              <a:rPr lang="en-US" kern="0" dirty="0"/>
              <a:t> </a:t>
            </a:r>
          </a:p>
          <a:p>
            <a:pPr lvl="1"/>
            <a:endParaRPr lang="en-US" kern="0" dirty="0"/>
          </a:p>
          <a:p>
            <a:pPr lvl="1"/>
            <a:endParaRPr lang="en-US" kern="0" dirty="0"/>
          </a:p>
        </p:txBody>
      </p:sp>
      <mc:AlternateContent xmlns:mc="http://schemas.openxmlformats.org/markup-compatibility/2006" xmlns:a14="http://schemas.microsoft.com/office/drawing/2010/main">
        <mc:Choice Requires="a14">
          <p:sp>
            <p:nvSpPr>
              <p:cNvPr id="24" name="Content Placeholder 11">
                <a:extLst>
                  <a:ext uri="{FF2B5EF4-FFF2-40B4-BE49-F238E27FC236}">
                    <a16:creationId xmlns:a16="http://schemas.microsoft.com/office/drawing/2014/main" id="{98F907BA-6D09-46BD-A261-180F6030FEF3}"/>
                  </a:ext>
                </a:extLst>
              </p:cNvPr>
              <p:cNvSpPr txBox="1">
                <a:spLocks/>
              </p:cNvSpPr>
              <p:nvPr/>
            </p:nvSpPr>
            <p:spPr bwMode="auto">
              <a:xfrm>
                <a:off x="75290" y="5905300"/>
                <a:ext cx="7982282" cy="3833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2"/>
                <a:r>
                  <a:rPr lang="en-US" sz="1800" kern="0" dirty="0"/>
                  <a:t>At close to half the steady state natural rotation frequency (</a:t>
                </a:r>
                <a14:m>
                  <m:oMath xmlns:m="http://schemas.openxmlformats.org/officeDocument/2006/math">
                    <m:sSub>
                      <m:sSubPr>
                        <m:ctrlPr>
                          <a:rPr lang="ar-AE" sz="1800" i="1" kern="0" smtClean="0">
                            <a:latin typeface="Cambria Math" panose="02040503050406030204" pitchFamily="18" charset="0"/>
                          </a:rPr>
                        </m:ctrlPr>
                      </m:sSubPr>
                      <m:e>
                        <m:r>
                          <m:rPr>
                            <m:sty m:val="p"/>
                          </m:rPr>
                          <a:rPr lang="el-GR" sz="1800" i="1" kern="0">
                            <a:latin typeface="Cambria Math" panose="02040503050406030204" pitchFamily="18" charset="0"/>
                            <a:ea typeface="Cambria Math" panose="02040503050406030204" pitchFamily="18" charset="0"/>
                          </a:rPr>
                          <m:t>Ω</m:t>
                        </m:r>
                      </m:e>
                      <m:sub>
                        <m:r>
                          <a:rPr lang="ar-AE" sz="1800" i="1" kern="0">
                            <a:latin typeface="Cambria Math" panose="02040503050406030204" pitchFamily="18" charset="0"/>
                          </a:rPr>
                          <m:t>0</m:t>
                        </m:r>
                      </m:sub>
                    </m:sSub>
                  </m:oMath>
                </a14:m>
                <a:r>
                  <a:rPr lang="en-US" sz="1800" kern="0" dirty="0"/>
                  <a:t>) [9]</a:t>
                </a:r>
                <a:endParaRPr lang="ar-AE" sz="1800" kern="0" dirty="0"/>
              </a:p>
              <a:p>
                <a:pPr lvl="1"/>
                <a:endParaRPr lang="ar-AE" kern="0" dirty="0"/>
              </a:p>
              <a:p>
                <a:pPr lvl="1"/>
                <a:endParaRPr lang="ar-AE" kern="0" dirty="0"/>
              </a:p>
            </p:txBody>
          </p:sp>
        </mc:Choice>
        <mc:Fallback xmlns="">
          <p:sp>
            <p:nvSpPr>
              <p:cNvPr id="24" name="Content Placeholder 11">
                <a:extLst>
                  <a:ext uri="{FF2B5EF4-FFF2-40B4-BE49-F238E27FC236}">
                    <a16:creationId xmlns:a16="http://schemas.microsoft.com/office/drawing/2014/main" id="{98F907BA-6D09-46BD-A261-180F6030FEF3}"/>
                  </a:ext>
                </a:extLst>
              </p:cNvPr>
              <p:cNvSpPr txBox="1">
                <a:spLocks noRot="1" noChangeAspect="1" noMove="1" noResize="1" noEditPoints="1" noAdjustHandles="1" noChangeArrowheads="1" noChangeShapeType="1" noTextEdit="1"/>
              </p:cNvSpPr>
              <p:nvPr/>
            </p:nvSpPr>
            <p:spPr bwMode="auto">
              <a:xfrm>
                <a:off x="75290" y="5905300"/>
                <a:ext cx="7982282" cy="383323"/>
              </a:xfrm>
              <a:prstGeom prst="rect">
                <a:avLst/>
              </a:prstGeom>
              <a:blipFill>
                <a:blip r:embed="rId9"/>
                <a:stretch>
                  <a:fillRect t="-60317" r="-382" b="-523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Rectangle 24">
            <a:extLst>
              <a:ext uri="{FF2B5EF4-FFF2-40B4-BE49-F238E27FC236}">
                <a16:creationId xmlns:a16="http://schemas.microsoft.com/office/drawing/2014/main" id="{4D5F73CD-0E3C-46CD-96BE-2DC04DC9D856}"/>
              </a:ext>
            </a:extLst>
          </p:cNvPr>
          <p:cNvSpPr/>
          <p:nvPr/>
        </p:nvSpPr>
        <p:spPr bwMode="auto">
          <a:xfrm>
            <a:off x="75290" y="5705376"/>
            <a:ext cx="591889" cy="783170"/>
          </a:xfrm>
          <a:prstGeom prst="rect">
            <a:avLst/>
          </a:prstGeom>
          <a:solidFill>
            <a:schemeClr val="bg1"/>
          </a:solidFill>
          <a:ln w="15875"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29" name="Picture 28">
            <a:extLst>
              <a:ext uri="{FF2B5EF4-FFF2-40B4-BE49-F238E27FC236}">
                <a16:creationId xmlns:a16="http://schemas.microsoft.com/office/drawing/2014/main" id="{45C052E1-57FA-4974-AD7C-B8C739F77D9E}"/>
              </a:ext>
            </a:extLst>
          </p:cNvPr>
          <p:cNvPicPr>
            <a:picLocks noChangeAspect="1"/>
          </p:cNvPicPr>
          <p:nvPr/>
        </p:nvPicPr>
        <p:blipFill>
          <a:blip r:embed="rId10"/>
          <a:stretch>
            <a:fillRect/>
          </a:stretch>
        </p:blipFill>
        <p:spPr>
          <a:xfrm>
            <a:off x="5783959" y="2656358"/>
            <a:ext cx="390112" cy="1409926"/>
          </a:xfrm>
          <a:prstGeom prst="rect">
            <a:avLst/>
          </a:prstGeom>
        </p:spPr>
      </p:pic>
      <p:pic>
        <p:nvPicPr>
          <p:cNvPr id="30" name="Picture 29">
            <a:extLst>
              <a:ext uri="{FF2B5EF4-FFF2-40B4-BE49-F238E27FC236}">
                <a16:creationId xmlns:a16="http://schemas.microsoft.com/office/drawing/2014/main" id="{75F47A98-AD51-4BF3-81CE-21B696CC3DD1}"/>
              </a:ext>
            </a:extLst>
          </p:cNvPr>
          <p:cNvPicPr>
            <a:picLocks noChangeAspect="1"/>
          </p:cNvPicPr>
          <p:nvPr/>
        </p:nvPicPr>
        <p:blipFill>
          <a:blip r:embed="rId10"/>
          <a:stretch>
            <a:fillRect/>
          </a:stretch>
        </p:blipFill>
        <p:spPr>
          <a:xfrm>
            <a:off x="5764949" y="871338"/>
            <a:ext cx="390112" cy="1409926"/>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892DF31-7B92-4C6A-BCE6-8746807B40DC}"/>
                  </a:ext>
                </a:extLst>
              </p:cNvPr>
              <p:cNvSpPr txBox="1"/>
              <p:nvPr/>
            </p:nvSpPr>
            <p:spPr>
              <a:xfrm>
                <a:off x="4934145" y="4981484"/>
                <a:ext cx="1825466" cy="910699"/>
              </a:xfrm>
              <a:prstGeom prst="rect">
                <a:avLst/>
              </a:prstGeom>
              <a:noFill/>
              <a:ln w="28575">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kern="0" smtClean="0">
                              <a:latin typeface="Cambria Math" panose="02040503050406030204" pitchFamily="18" charset="0"/>
                            </a:rPr>
                          </m:ctrlPr>
                        </m:sSubPr>
                        <m:e>
                          <m:r>
                            <m:rPr>
                              <m:sty m:val="p"/>
                            </m:rPr>
                            <a:rPr lang="el-GR" sz="1800" i="1" kern="0">
                              <a:latin typeface="Cambria Math" panose="02040503050406030204" pitchFamily="18" charset="0"/>
                              <a:ea typeface="Cambria Math" panose="02040503050406030204" pitchFamily="18" charset="0"/>
                            </a:rPr>
                            <m:t>Ω</m:t>
                          </m:r>
                        </m:e>
                        <m:sub>
                          <m:r>
                            <a:rPr lang="en-US" sz="1800" b="0" i="1" kern="0" smtClean="0">
                              <a:latin typeface="Cambria Math" panose="02040503050406030204" pitchFamily="18" charset="0"/>
                              <a:ea typeface="Cambria Math" panose="02040503050406030204" pitchFamily="18" charset="0"/>
                            </a:rPr>
                            <m:t>𝑖𝑛𝑓</m:t>
                          </m:r>
                        </m:sub>
                      </m:sSub>
                      <m:r>
                        <a:rPr lang="en-US" sz="1800" i="1" kern="0" smtClean="0">
                          <a:latin typeface="Cambria Math" panose="02040503050406030204" pitchFamily="18" charset="0"/>
                        </a:rPr>
                        <m:t>=</m:t>
                      </m:r>
                      <m:rad>
                        <m:radPr>
                          <m:degHide m:val="on"/>
                          <m:ctrlPr>
                            <a:rPr lang="en-US" sz="1800" i="1" kern="0" smtClean="0">
                              <a:latin typeface="Cambria Math" panose="02040503050406030204" pitchFamily="18" charset="0"/>
                            </a:rPr>
                          </m:ctrlPr>
                        </m:radPr>
                        <m:deg/>
                        <m:e>
                          <m:f>
                            <m:fPr>
                              <m:ctrlPr>
                                <a:rPr lang="en-US" sz="1800" i="1" kern="0" smtClean="0">
                                  <a:latin typeface="Cambria Math" panose="02040503050406030204" pitchFamily="18" charset="0"/>
                                </a:rPr>
                              </m:ctrlPr>
                            </m:fPr>
                            <m:num>
                              <m:sSub>
                                <m:sSubPr>
                                  <m:ctrlPr>
                                    <a:rPr lang="en-US" sz="1800" i="1" kern="0" smtClean="0">
                                      <a:latin typeface="Cambria Math" panose="02040503050406030204" pitchFamily="18" charset="0"/>
                                    </a:rPr>
                                  </m:ctrlPr>
                                </m:sSubPr>
                                <m:e>
                                  <m:r>
                                    <a:rPr lang="en-US" sz="1800" i="1" kern="0" smtClean="0">
                                      <a:latin typeface="Cambria Math" panose="02040503050406030204" pitchFamily="18" charset="0"/>
                                    </a:rPr>
                                    <m:t>𝑘</m:t>
                                  </m:r>
                                </m:e>
                                <m:sub>
                                  <m:r>
                                    <a:rPr lang="en-US" sz="1800" i="1" kern="0" smtClean="0">
                                      <a:latin typeface="Cambria Math" panose="02040503050406030204" pitchFamily="18" charset="0"/>
                                    </a:rPr>
                                    <m:t>1</m:t>
                                  </m:r>
                                </m:sub>
                              </m:sSub>
                              <m:sSub>
                                <m:sSubPr>
                                  <m:ctrlPr>
                                    <a:rPr lang="en-US" sz="1800" i="1" kern="0" smtClean="0">
                                      <a:latin typeface="Cambria Math" panose="02040503050406030204" pitchFamily="18" charset="0"/>
                                    </a:rPr>
                                  </m:ctrlPr>
                                </m:sSubPr>
                                <m:e>
                                  <m:r>
                                    <a:rPr lang="en-US" sz="1800" i="1" kern="0" smtClean="0">
                                      <a:latin typeface="Cambria Math" panose="02040503050406030204" pitchFamily="18" charset="0"/>
                                      <a:ea typeface="Cambria Math" panose="02040503050406030204" pitchFamily="18" charset="0"/>
                                    </a:rPr>
                                    <m:t>𝜏</m:t>
                                  </m:r>
                                </m:e>
                                <m:sub>
                                  <m:r>
                                    <a:rPr lang="en-US" sz="1800" i="1" kern="0" smtClean="0">
                                      <a:latin typeface="Cambria Math" panose="02040503050406030204" pitchFamily="18" charset="0"/>
                                    </a:rPr>
                                    <m:t>2</m:t>
                                  </m:r>
                                  <m:r>
                                    <a:rPr lang="en-US" sz="1800" i="1" kern="0" smtClean="0">
                                      <a:latin typeface="Cambria Math" panose="02040503050406030204" pitchFamily="18" charset="0"/>
                                    </a:rPr>
                                    <m:t>𝐷</m:t>
                                  </m:r>
                                </m:sub>
                              </m:sSub>
                            </m:num>
                            <m:den>
                              <m:sSub>
                                <m:sSubPr>
                                  <m:ctrlPr>
                                    <a:rPr lang="en-US" sz="1800" i="1" kern="0" smtClean="0">
                                      <a:latin typeface="Cambria Math" panose="02040503050406030204" pitchFamily="18" charset="0"/>
                                    </a:rPr>
                                  </m:ctrlPr>
                                </m:sSubPr>
                                <m:e>
                                  <m:r>
                                    <a:rPr lang="en-US" sz="1800" i="1" kern="0" smtClean="0">
                                      <a:latin typeface="Cambria Math" panose="02040503050406030204" pitchFamily="18" charset="0"/>
                                    </a:rPr>
                                    <m:t>𝐼</m:t>
                                  </m:r>
                                </m:e>
                                <m:sub>
                                  <m:r>
                                    <a:rPr lang="en-US" sz="1800" i="1" kern="0" smtClean="0">
                                      <a:latin typeface="Cambria Math" panose="02040503050406030204" pitchFamily="18" charset="0"/>
                                    </a:rPr>
                                    <m:t>𝑎𝑣𝑔</m:t>
                                  </m:r>
                                </m:sub>
                              </m:sSub>
                            </m:den>
                          </m:f>
                        </m:e>
                      </m:rad>
                    </m:oMath>
                  </m:oMathPara>
                </a14:m>
                <a:endParaRPr lang="en-US" dirty="0"/>
              </a:p>
            </p:txBody>
          </p:sp>
        </mc:Choice>
        <mc:Fallback xmlns="">
          <p:sp>
            <p:nvSpPr>
              <p:cNvPr id="32" name="TextBox 31">
                <a:extLst>
                  <a:ext uri="{FF2B5EF4-FFF2-40B4-BE49-F238E27FC236}">
                    <a16:creationId xmlns:a16="http://schemas.microsoft.com/office/drawing/2014/main" id="{4892DF31-7B92-4C6A-BCE6-8746807B40DC}"/>
                  </a:ext>
                </a:extLst>
              </p:cNvPr>
              <p:cNvSpPr txBox="1">
                <a:spLocks noRot="1" noChangeAspect="1" noMove="1" noResize="1" noEditPoints="1" noAdjustHandles="1" noChangeArrowheads="1" noChangeShapeType="1" noTextEdit="1"/>
              </p:cNvSpPr>
              <p:nvPr/>
            </p:nvSpPr>
            <p:spPr>
              <a:xfrm>
                <a:off x="4934145" y="4981484"/>
                <a:ext cx="1825466" cy="910699"/>
              </a:xfrm>
              <a:prstGeom prst="rect">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E5AF0D-B0A0-48D7-B4B5-012584BC6E1C}"/>
                  </a:ext>
                </a:extLst>
              </p:cNvPr>
              <p:cNvSpPr txBox="1"/>
              <p:nvPr/>
            </p:nvSpPr>
            <p:spPr>
              <a:xfrm>
                <a:off x="7812419" y="1112660"/>
                <a:ext cx="2306977" cy="5181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d>
                            <m:dPr>
                              <m:ctrlPr>
                                <a:rPr lang="en-US" sz="1600" i="1">
                                  <a:latin typeface="Cambria Math" panose="02040503050406030204" pitchFamily="18" charset="0"/>
                                </a:rPr>
                              </m:ctrlPr>
                            </m:dPr>
                            <m:e>
                              <m:r>
                                <a:rPr lang="en-US" sz="1600" i="1">
                                  <a:latin typeface="Cambria Math" panose="02040503050406030204" pitchFamily="18" charset="0"/>
                                </a:rPr>
                                <m:t>𝐼</m:t>
                              </m:r>
                              <m:r>
                                <m:rPr>
                                  <m:sty m:val="p"/>
                                </m:rPr>
                                <a:rPr lang="el-GR" sz="1600" i="1">
                                  <a:latin typeface="Cambria Math" panose="02040503050406030204" pitchFamily="18" charset="0"/>
                                  <a:ea typeface="Cambria Math" panose="02040503050406030204" pitchFamily="18" charset="0"/>
                                </a:rPr>
                                <m:t>Ω</m:t>
                              </m:r>
                            </m:e>
                          </m:d>
                        </m:num>
                        <m:den>
                          <m:r>
                            <a:rPr lang="en-US" sz="1600" i="1">
                              <a:latin typeface="Cambria Math" panose="02040503050406030204" pitchFamily="18" charset="0"/>
                            </a:rPr>
                            <m:t>𝑑𝑡</m:t>
                          </m:r>
                        </m:den>
                      </m:f>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𝑎𝑢𝑥</m:t>
                          </m:r>
                        </m:sub>
                      </m:sSub>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𝑘</m:t>
                              </m:r>
                            </m:e>
                            <m:sub>
                              <m:r>
                                <a:rPr lang="en-US" sz="1600" i="1">
                                  <a:latin typeface="Cambria Math" panose="02040503050406030204" pitchFamily="18" charset="0"/>
                                </a:rPr>
                                <m:t>1</m:t>
                              </m:r>
                            </m:sub>
                          </m:sSub>
                        </m:num>
                        <m:den>
                          <m:r>
                            <m:rPr>
                              <m:sty m:val="p"/>
                            </m:rPr>
                            <a:rPr lang="el-GR" sz="1600" i="1">
                              <a:latin typeface="Cambria Math" panose="02040503050406030204" pitchFamily="18" charset="0"/>
                              <a:ea typeface="Cambria Math" panose="02040503050406030204" pitchFamily="18" charset="0"/>
                            </a:rPr>
                            <m:t>Ω</m:t>
                          </m:r>
                        </m:den>
                      </m:f>
                      <m:r>
                        <a:rPr lang="en-US" sz="1600" i="1">
                          <a:latin typeface="Cambria Math" panose="02040503050406030204" pitchFamily="18" charset="0"/>
                        </a:rPr>
                        <m:t>−</m:t>
                      </m:r>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r>
                                <a:rPr lang="en-US" sz="1600" i="1">
                                  <a:latin typeface="Cambria Math" panose="02040503050406030204" pitchFamily="18" charset="0"/>
                                </a:rPr>
                                <m:t>𝐼</m:t>
                              </m:r>
                              <m:r>
                                <m:rPr>
                                  <m:sty m:val="p"/>
                                </m:rPr>
                                <a:rPr lang="el-GR" sz="1600" i="1">
                                  <a:latin typeface="Cambria Math" panose="02040503050406030204" pitchFamily="18" charset="0"/>
                                  <a:ea typeface="Cambria Math" panose="02040503050406030204" pitchFamily="18" charset="0"/>
                                </a:rPr>
                                <m:t>Ω</m:t>
                              </m:r>
                            </m:e>
                          </m:d>
                        </m:num>
                        <m:den>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sz="1600" i="1">
                                  <a:latin typeface="Cambria Math" panose="02040503050406030204" pitchFamily="18" charset="0"/>
                                </a:rPr>
                                <m:t>2</m:t>
                              </m:r>
                              <m:r>
                                <a:rPr lang="en-US" sz="1600" i="1">
                                  <a:latin typeface="Cambria Math" panose="02040503050406030204" pitchFamily="18" charset="0"/>
                                </a:rPr>
                                <m:t>𝐷</m:t>
                              </m:r>
                            </m:sub>
                          </m:sSub>
                        </m:den>
                      </m:f>
                    </m:oMath>
                  </m:oMathPara>
                </a14:m>
                <a:endParaRPr lang="en-US" sz="1600" dirty="0"/>
              </a:p>
            </p:txBody>
          </p:sp>
        </mc:Choice>
        <mc:Fallback xmlns="">
          <p:sp>
            <p:nvSpPr>
              <p:cNvPr id="7" name="TextBox 6">
                <a:extLst>
                  <a:ext uri="{FF2B5EF4-FFF2-40B4-BE49-F238E27FC236}">
                    <a16:creationId xmlns:a16="http://schemas.microsoft.com/office/drawing/2014/main" id="{76E5AF0D-B0A0-48D7-B4B5-012584BC6E1C}"/>
                  </a:ext>
                </a:extLst>
              </p:cNvPr>
              <p:cNvSpPr txBox="1">
                <a:spLocks noRot="1" noChangeAspect="1" noMove="1" noResize="1" noEditPoints="1" noAdjustHandles="1" noChangeArrowheads="1" noChangeShapeType="1" noTextEdit="1"/>
              </p:cNvSpPr>
              <p:nvPr/>
            </p:nvSpPr>
            <p:spPr>
              <a:xfrm>
                <a:off x="7812419" y="1112660"/>
                <a:ext cx="2306977" cy="518155"/>
              </a:xfrm>
              <a:prstGeom prst="rect">
                <a:avLst/>
              </a:prstGeom>
              <a:blipFill>
                <a:blip r:embed="rId12"/>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7316EBB-0178-48CD-B6F7-C6E0F3EAEC25}"/>
              </a:ext>
            </a:extLst>
          </p:cNvPr>
          <p:cNvPicPr>
            <a:picLocks noChangeAspect="1"/>
          </p:cNvPicPr>
          <p:nvPr/>
        </p:nvPicPr>
        <p:blipFill>
          <a:blip r:embed="rId13"/>
          <a:stretch>
            <a:fillRect/>
          </a:stretch>
        </p:blipFill>
        <p:spPr>
          <a:xfrm>
            <a:off x="7809647" y="4211855"/>
            <a:ext cx="710252" cy="396274"/>
          </a:xfrm>
          <a:prstGeom prst="rect">
            <a:avLst/>
          </a:prstGeom>
        </p:spPr>
      </p:pic>
      <p:sp>
        <p:nvSpPr>
          <p:cNvPr id="38" name="Content Placeholder 11">
            <a:extLst>
              <a:ext uri="{FF2B5EF4-FFF2-40B4-BE49-F238E27FC236}">
                <a16:creationId xmlns:a16="http://schemas.microsoft.com/office/drawing/2014/main" id="{47DEAD7D-F42C-2A66-B128-6CACC1C0BB4E}"/>
              </a:ext>
            </a:extLst>
          </p:cNvPr>
          <p:cNvSpPr txBox="1">
            <a:spLocks/>
          </p:cNvSpPr>
          <p:nvPr/>
        </p:nvSpPr>
        <p:spPr bwMode="auto">
          <a:xfrm>
            <a:off x="6643046" y="4667119"/>
            <a:ext cx="3043453" cy="38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lvl="1"/>
            <a:r>
              <a:rPr lang="en-US" kern="0" dirty="0"/>
              <a:t>Archetypal example</a:t>
            </a:r>
            <a:endParaRPr lang="ar-AE" kern="0" dirty="0"/>
          </a:p>
        </p:txBody>
      </p:sp>
      <p:cxnSp>
        <p:nvCxnSpPr>
          <p:cNvPr id="42" name="Straight Arrow Connector 41">
            <a:extLst>
              <a:ext uri="{FF2B5EF4-FFF2-40B4-BE49-F238E27FC236}">
                <a16:creationId xmlns:a16="http://schemas.microsoft.com/office/drawing/2014/main" id="{65C5CABA-1122-DE49-61C5-568FF02F978D}"/>
              </a:ext>
            </a:extLst>
          </p:cNvPr>
          <p:cNvCxnSpPr/>
          <p:nvPr/>
        </p:nvCxnSpPr>
        <p:spPr bwMode="auto">
          <a:xfrm>
            <a:off x="8672767" y="5050442"/>
            <a:ext cx="1575577" cy="41015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0555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B05-F171-437A-EF89-DF07F44482C1}"/>
              </a:ext>
            </a:extLst>
          </p:cNvPr>
          <p:cNvSpPr>
            <a:spLocks noGrp="1"/>
          </p:cNvSpPr>
          <p:nvPr>
            <p:ph type="title"/>
          </p:nvPr>
        </p:nvSpPr>
        <p:spPr/>
        <p:txBody>
          <a:bodyPr/>
          <a:lstStyle/>
          <a:p>
            <a:r>
              <a:rPr lang="en-US" altLang="ko-KR" sz="2400" dirty="0">
                <a:latin typeface="Helvetica" pitchFamily="34" charset="0"/>
                <a:ea typeface="Gulim" pitchFamily="34" charset="-127"/>
              </a:rPr>
              <a:t>The DECAF code offers a general physics-based approach to disruption forecasting and includes a mode locking forecaster</a:t>
            </a:r>
            <a:endParaRPr lang="en-US" sz="2400" dirty="0"/>
          </a:p>
        </p:txBody>
      </p:sp>
      <p:sp>
        <p:nvSpPr>
          <p:cNvPr id="3" name="Content Placeholder 2">
            <a:extLst>
              <a:ext uri="{FF2B5EF4-FFF2-40B4-BE49-F238E27FC236}">
                <a16:creationId xmlns:a16="http://schemas.microsoft.com/office/drawing/2014/main" id="{633053C6-2F14-F77F-B33B-BA7673F2AA8E}"/>
              </a:ext>
            </a:extLst>
          </p:cNvPr>
          <p:cNvSpPr>
            <a:spLocks noGrp="1"/>
          </p:cNvSpPr>
          <p:nvPr>
            <p:ph idx="1"/>
          </p:nvPr>
        </p:nvSpPr>
        <p:spPr>
          <a:xfrm>
            <a:off x="259645" y="1325035"/>
            <a:ext cx="7379405" cy="4856589"/>
          </a:xfrm>
        </p:spPr>
        <p:txBody>
          <a:bodyPr/>
          <a:lstStyle/>
          <a:p>
            <a:r>
              <a:rPr lang="en-US" dirty="0"/>
              <a:t>A toroidal array of Mirnov probes picks up the field oscillations and signature of the mode.</a:t>
            </a:r>
          </a:p>
          <a:p>
            <a:r>
              <a:rPr lang="en-US" dirty="0"/>
              <a:t>Spectral decomposition or a more straightforward zero-crossings analysis used to identify the mode number, amplitude, and rotation frequency</a:t>
            </a:r>
          </a:p>
          <a:p>
            <a:r>
              <a:rPr lang="en-US" dirty="0"/>
              <a:t>Threshold  conditions on these mode parameters are used to characterize the rotating MHD modes as precursor events to a plasma disruption</a:t>
            </a:r>
          </a:p>
          <a:p>
            <a:r>
              <a:rPr lang="en-US" dirty="0"/>
              <a:t>The locking of modes along with other physics based and technical events are used to identify the causal chains that lead to plasma disruption. This is the basis for the development of the automated and device-general DECAF code.</a:t>
            </a:r>
          </a:p>
          <a:p>
            <a:endParaRPr lang="en-US" dirty="0"/>
          </a:p>
        </p:txBody>
      </p:sp>
      <p:sp>
        <p:nvSpPr>
          <p:cNvPr id="11" name="Text Box 32">
            <a:extLst>
              <a:ext uri="{FF2B5EF4-FFF2-40B4-BE49-F238E27FC236}">
                <a16:creationId xmlns:a16="http://schemas.microsoft.com/office/drawing/2014/main" id="{D546CC67-E064-88A4-C7AF-986592AEF51A}"/>
              </a:ext>
            </a:extLst>
          </p:cNvPr>
          <p:cNvSpPr txBox="1">
            <a:spLocks noChangeArrowheads="1"/>
          </p:cNvSpPr>
          <p:nvPr/>
        </p:nvSpPr>
        <p:spPr bwMode="auto">
          <a:xfrm>
            <a:off x="10086459" y="3332227"/>
            <a:ext cx="1403512" cy="261610"/>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050" dirty="0">
                <a:solidFill>
                  <a:srgbClr val="6600FF"/>
                </a:solidFill>
                <a:latin typeface="+mn-lt"/>
                <a:ea typeface="+mn-ea"/>
              </a:rPr>
              <a:t> NSTX shot 130198</a:t>
            </a:r>
          </a:p>
        </p:txBody>
      </p:sp>
      <p:sp>
        <p:nvSpPr>
          <p:cNvPr id="12" name="Text Box 32">
            <a:extLst>
              <a:ext uri="{FF2B5EF4-FFF2-40B4-BE49-F238E27FC236}">
                <a16:creationId xmlns:a16="http://schemas.microsoft.com/office/drawing/2014/main" id="{E06DEA32-B8F5-713D-DA8E-9C7C9ACE1889}"/>
              </a:ext>
            </a:extLst>
          </p:cNvPr>
          <p:cNvSpPr txBox="1">
            <a:spLocks noChangeArrowheads="1"/>
          </p:cNvSpPr>
          <p:nvPr/>
        </p:nvSpPr>
        <p:spPr bwMode="auto">
          <a:xfrm>
            <a:off x="10102687" y="2702758"/>
            <a:ext cx="1403512" cy="261610"/>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050" dirty="0">
                <a:solidFill>
                  <a:srgbClr val="6600FF"/>
                </a:solidFill>
                <a:latin typeface="+mn-lt"/>
                <a:ea typeface="+mn-ea"/>
              </a:rPr>
              <a:t>KSTAR shot 31403</a:t>
            </a:r>
          </a:p>
        </p:txBody>
      </p:sp>
      <p:pic>
        <p:nvPicPr>
          <p:cNvPr id="14" name="Picture 13">
            <a:extLst>
              <a:ext uri="{FF2B5EF4-FFF2-40B4-BE49-F238E27FC236}">
                <a16:creationId xmlns:a16="http://schemas.microsoft.com/office/drawing/2014/main" id="{5C75FE83-E2C0-E72B-32B7-4E1B5D11D8B4}"/>
              </a:ext>
            </a:extLst>
          </p:cNvPr>
          <p:cNvPicPr>
            <a:picLocks noChangeAspect="1"/>
          </p:cNvPicPr>
          <p:nvPr/>
        </p:nvPicPr>
        <p:blipFill>
          <a:blip r:embed="rId3"/>
          <a:stretch>
            <a:fillRect/>
          </a:stretch>
        </p:blipFill>
        <p:spPr>
          <a:xfrm>
            <a:off x="7770547" y="3091134"/>
            <a:ext cx="3859434" cy="2329074"/>
          </a:xfrm>
          <a:prstGeom prst="rect">
            <a:avLst/>
          </a:prstGeom>
        </p:spPr>
      </p:pic>
      <p:pic>
        <p:nvPicPr>
          <p:cNvPr id="16" name="Picture 15">
            <a:extLst>
              <a:ext uri="{FF2B5EF4-FFF2-40B4-BE49-F238E27FC236}">
                <a16:creationId xmlns:a16="http://schemas.microsoft.com/office/drawing/2014/main" id="{4F8A9D7F-5E00-A4D4-CE07-C885155B64DE}"/>
              </a:ext>
            </a:extLst>
          </p:cNvPr>
          <p:cNvPicPr>
            <a:picLocks noChangeAspect="1"/>
          </p:cNvPicPr>
          <p:nvPr/>
        </p:nvPicPr>
        <p:blipFill>
          <a:blip r:embed="rId4"/>
          <a:stretch>
            <a:fillRect/>
          </a:stretch>
        </p:blipFill>
        <p:spPr>
          <a:xfrm>
            <a:off x="7770547" y="818987"/>
            <a:ext cx="3735652" cy="2231766"/>
          </a:xfrm>
          <a:prstGeom prst="rect">
            <a:avLst/>
          </a:prstGeom>
        </p:spPr>
      </p:pic>
      <p:pic>
        <p:nvPicPr>
          <p:cNvPr id="17" name="Picture 16">
            <a:extLst>
              <a:ext uri="{FF2B5EF4-FFF2-40B4-BE49-F238E27FC236}">
                <a16:creationId xmlns:a16="http://schemas.microsoft.com/office/drawing/2014/main" id="{869B8F66-4BD7-8FC2-D3DA-28A043F694D5}"/>
              </a:ext>
            </a:extLst>
          </p:cNvPr>
          <p:cNvPicPr>
            <a:picLocks noChangeAspect="1"/>
          </p:cNvPicPr>
          <p:nvPr/>
        </p:nvPicPr>
        <p:blipFill rotWithShape="1">
          <a:blip r:embed="rId4"/>
          <a:srcRect l="48690" t="95561" r="39836" b="-453"/>
          <a:stretch/>
        </p:blipFill>
        <p:spPr>
          <a:xfrm>
            <a:off x="9516421" y="5420208"/>
            <a:ext cx="713430" cy="18170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C9A6A14-03CC-A67D-BAAE-7E658BD19DD6}"/>
                  </a:ext>
                </a:extLst>
              </p:cNvPr>
              <p:cNvSpPr txBox="1"/>
              <p:nvPr/>
            </p:nvSpPr>
            <p:spPr>
              <a:xfrm rot="16200000">
                <a:off x="7308326" y="1551932"/>
                <a:ext cx="976021" cy="314573"/>
              </a:xfrm>
              <a:prstGeom prst="rect">
                <a:avLst/>
              </a:prstGeom>
              <a:solidFill>
                <a:schemeClr val="bg1"/>
              </a:solidFill>
            </p:spPr>
            <p:txBody>
              <a:bodyPr wrap="square" rtlCol="0">
                <a:spAutoFit/>
              </a:bodyPr>
              <a:lstStyle/>
              <a:p>
                <a14:m>
                  <m:oMath xmlns:m="http://schemas.openxmlformats.org/officeDocument/2006/math">
                    <m:acc>
                      <m:accPr>
                        <m:chr m:val="̇"/>
                        <m:ctrlPr>
                          <a:rPr lang="en-US" sz="1400" i="1" kern="0" smtClean="0">
                            <a:solidFill>
                              <a:schemeClr val="tx1"/>
                            </a:solidFill>
                            <a:latin typeface="Cambria Math" panose="02040503050406030204" pitchFamily="18" charset="0"/>
                          </a:rPr>
                        </m:ctrlPr>
                      </m:accPr>
                      <m:e>
                        <m:r>
                          <a:rPr lang="en-US" sz="1400" b="0" i="1" kern="0" smtClean="0">
                            <a:solidFill>
                              <a:schemeClr val="tx1"/>
                            </a:solidFill>
                            <a:latin typeface="Cambria Math" panose="02040503050406030204" pitchFamily="18" charset="0"/>
                          </a:rPr>
                          <m:t>𝐵</m:t>
                        </m:r>
                      </m:e>
                    </m:acc>
                  </m:oMath>
                </a14:m>
                <a:r>
                  <a:rPr lang="en-US" sz="1400" i="0" kern="0" dirty="0">
                    <a:solidFill>
                      <a:schemeClr val="tx1"/>
                    </a:solidFill>
                  </a:rPr>
                  <a:t> (T/s)</a:t>
                </a:r>
              </a:p>
            </p:txBody>
          </p:sp>
        </mc:Choice>
        <mc:Fallback xmlns="">
          <p:sp>
            <p:nvSpPr>
              <p:cNvPr id="18" name="TextBox 17">
                <a:extLst>
                  <a:ext uri="{FF2B5EF4-FFF2-40B4-BE49-F238E27FC236}">
                    <a16:creationId xmlns:a16="http://schemas.microsoft.com/office/drawing/2014/main" id="{3C9A6A14-03CC-A67D-BAAE-7E658BD19DD6}"/>
                  </a:ext>
                </a:extLst>
              </p:cNvPr>
              <p:cNvSpPr txBox="1">
                <a:spLocks noRot="1" noChangeAspect="1" noMove="1" noResize="1" noEditPoints="1" noAdjustHandles="1" noChangeArrowheads="1" noChangeShapeType="1" noTextEdit="1"/>
              </p:cNvSpPr>
              <p:nvPr/>
            </p:nvSpPr>
            <p:spPr>
              <a:xfrm rot="16200000">
                <a:off x="7308326" y="1551932"/>
                <a:ext cx="976021" cy="314573"/>
              </a:xfrm>
              <a:prstGeom prst="rect">
                <a:avLst/>
              </a:prstGeom>
              <a:blipFill>
                <a:blip r:embed="rId5"/>
                <a:stretch>
                  <a:fillRect r="-21154"/>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CB349B16-829C-7D42-4C75-565D0A54719E}"/>
              </a:ext>
            </a:extLst>
          </p:cNvPr>
          <p:cNvPicPr>
            <a:picLocks noChangeAspect="1"/>
          </p:cNvPicPr>
          <p:nvPr/>
        </p:nvPicPr>
        <p:blipFill rotWithShape="1">
          <a:blip r:embed="rId6"/>
          <a:srcRect l="11780" t="7202" r="40764" b="84610"/>
          <a:stretch/>
        </p:blipFill>
        <p:spPr>
          <a:xfrm>
            <a:off x="7639050" y="5762524"/>
            <a:ext cx="4325610" cy="415924"/>
          </a:xfrm>
          <a:prstGeom prst="rect">
            <a:avLst/>
          </a:prstGeom>
        </p:spPr>
      </p:pic>
      <p:sp>
        <p:nvSpPr>
          <p:cNvPr id="26" name="TextBox 25">
            <a:extLst>
              <a:ext uri="{FF2B5EF4-FFF2-40B4-BE49-F238E27FC236}">
                <a16:creationId xmlns:a16="http://schemas.microsoft.com/office/drawing/2014/main" id="{AFDF728A-E563-CC46-5512-A9A4788A4E2A}"/>
              </a:ext>
            </a:extLst>
          </p:cNvPr>
          <p:cNvSpPr txBox="1"/>
          <p:nvPr/>
        </p:nvSpPr>
        <p:spPr>
          <a:xfrm>
            <a:off x="8750300" y="6178448"/>
            <a:ext cx="2374900" cy="338554"/>
          </a:xfrm>
          <a:prstGeom prst="rect">
            <a:avLst/>
          </a:prstGeom>
        </p:spPr>
        <p:txBody>
          <a:bodyPr wrap="square" rtlCol="0">
            <a:spAutoFit/>
          </a:bodyPr>
          <a:lstStyle/>
          <a:p>
            <a:r>
              <a:rPr lang="en-US" sz="1600" b="1" i="0" kern="0" dirty="0">
                <a:solidFill>
                  <a:srgbClr val="FF0000"/>
                </a:solidFill>
              </a:rPr>
              <a:t>chain of events</a:t>
            </a:r>
          </a:p>
        </p:txBody>
      </p:sp>
    </p:spTree>
    <p:extLst>
      <p:ext uri="{BB962C8B-B14F-4D97-AF65-F5344CB8AC3E}">
        <p14:creationId xmlns:p14="http://schemas.microsoft.com/office/powerpoint/2010/main" val="372736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8C97-68C4-48AB-BB6A-3FE50FF339CB}"/>
              </a:ext>
            </a:extLst>
          </p:cNvPr>
          <p:cNvSpPr>
            <a:spLocks noGrp="1"/>
          </p:cNvSpPr>
          <p:nvPr>
            <p:ph type="title"/>
          </p:nvPr>
        </p:nvSpPr>
        <p:spPr/>
        <p:txBody>
          <a:bodyPr/>
          <a:lstStyle/>
          <a:p>
            <a:r>
              <a:rPr lang="en-US" dirty="0"/>
              <a:t>Combination of magnetic pick up and stored energy measurement conditions can be used to determine when a mode locks</a:t>
            </a:r>
          </a:p>
        </p:txBody>
      </p:sp>
      <p:sp>
        <p:nvSpPr>
          <p:cNvPr id="3" name="Content Placeholder 2">
            <a:extLst>
              <a:ext uri="{FF2B5EF4-FFF2-40B4-BE49-F238E27FC236}">
                <a16:creationId xmlns:a16="http://schemas.microsoft.com/office/drawing/2014/main" id="{28207C5F-8C33-49D8-A22D-B796BFCCFCD3}"/>
              </a:ext>
            </a:extLst>
          </p:cNvPr>
          <p:cNvSpPr>
            <a:spLocks noGrp="1"/>
          </p:cNvSpPr>
          <p:nvPr>
            <p:ph idx="1"/>
          </p:nvPr>
        </p:nvSpPr>
        <p:spPr>
          <a:xfrm>
            <a:off x="333375" y="1126068"/>
            <a:ext cx="5757395" cy="5375805"/>
          </a:xfrm>
        </p:spPr>
        <p:txBody>
          <a:bodyPr/>
          <a:lstStyle/>
          <a:p>
            <a:r>
              <a:rPr lang="en-US" dirty="0"/>
              <a:t>Zero-Crossings analysis of opposite Mirnov probes measures the rotation frequency of the mode</a:t>
            </a:r>
          </a:p>
          <a:p>
            <a:pPr lvl="1"/>
            <a:r>
              <a:rPr lang="en-US" dirty="0"/>
              <a:t>Ignoring periods between zero-crossings when periods too small (high rotation frequency) or amplitude too small (noise or weak modes)</a:t>
            </a:r>
          </a:p>
          <a:p>
            <a:r>
              <a:rPr lang="en-US" dirty="0"/>
              <a:t>RWM sensors and saddle coils can capture lower frequency mode activity (down to few hundred Hz)</a:t>
            </a:r>
          </a:p>
          <a:p>
            <a:r>
              <a:rPr lang="en-US" dirty="0"/>
              <a:t>Can complement a rotation threshold with a fractional change in stored energy threshold to better identify a mode locking</a:t>
            </a:r>
          </a:p>
        </p:txBody>
      </p:sp>
      <p:pic>
        <p:nvPicPr>
          <p:cNvPr id="4" name="Picture 3">
            <a:extLst>
              <a:ext uri="{FF2B5EF4-FFF2-40B4-BE49-F238E27FC236}">
                <a16:creationId xmlns:a16="http://schemas.microsoft.com/office/drawing/2014/main" id="{3B94D4A0-4ABE-4465-8063-03FEDDB8196D}"/>
              </a:ext>
            </a:extLst>
          </p:cNvPr>
          <p:cNvPicPr>
            <a:picLocks noChangeAspect="1"/>
          </p:cNvPicPr>
          <p:nvPr/>
        </p:nvPicPr>
        <p:blipFill>
          <a:blip r:embed="rId3"/>
          <a:stretch>
            <a:fillRect/>
          </a:stretch>
        </p:blipFill>
        <p:spPr>
          <a:xfrm>
            <a:off x="6798565" y="838201"/>
            <a:ext cx="4069459" cy="2614886"/>
          </a:xfrm>
          <a:prstGeom prst="rect">
            <a:avLst/>
          </a:prstGeom>
        </p:spPr>
      </p:pic>
      <p:sp>
        <p:nvSpPr>
          <p:cNvPr id="9" name="Text Box 32">
            <a:extLst>
              <a:ext uri="{FF2B5EF4-FFF2-40B4-BE49-F238E27FC236}">
                <a16:creationId xmlns:a16="http://schemas.microsoft.com/office/drawing/2014/main" id="{535DD8BA-DE77-43C3-8D3D-7F4A69491E52}"/>
              </a:ext>
            </a:extLst>
          </p:cNvPr>
          <p:cNvSpPr txBox="1">
            <a:spLocks noChangeArrowheads="1"/>
          </p:cNvSpPr>
          <p:nvPr/>
        </p:nvSpPr>
        <p:spPr bwMode="auto">
          <a:xfrm>
            <a:off x="8585110" y="1868645"/>
            <a:ext cx="1649214" cy="276999"/>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200" dirty="0">
                <a:solidFill>
                  <a:srgbClr val="6600FF"/>
                </a:solidFill>
                <a:latin typeface="+mn-lt"/>
                <a:ea typeface="+mn-ea"/>
              </a:rPr>
              <a:t> NSTX shot </a:t>
            </a:r>
            <a:r>
              <a:rPr lang="en-US" altLang="en-US" sz="1200" dirty="0">
                <a:solidFill>
                  <a:srgbClr val="6600FF"/>
                </a:solidFill>
                <a:latin typeface="+mn-lt"/>
              </a:rPr>
              <a:t>126963</a:t>
            </a:r>
            <a:endParaRPr lang="en-US" altLang="en-US" sz="1200" dirty="0">
              <a:solidFill>
                <a:srgbClr val="6600FF"/>
              </a:solidFill>
              <a:latin typeface="+mn-lt"/>
              <a:ea typeface="+mn-ea"/>
            </a:endParaRPr>
          </a:p>
        </p:txBody>
      </p:sp>
      <p:pic>
        <p:nvPicPr>
          <p:cNvPr id="22" name="Picture 21">
            <a:extLst>
              <a:ext uri="{FF2B5EF4-FFF2-40B4-BE49-F238E27FC236}">
                <a16:creationId xmlns:a16="http://schemas.microsoft.com/office/drawing/2014/main" id="{8392AE91-C543-C4A2-E63D-74413B55CC17}"/>
              </a:ext>
            </a:extLst>
          </p:cNvPr>
          <p:cNvPicPr>
            <a:picLocks noChangeAspect="1"/>
          </p:cNvPicPr>
          <p:nvPr/>
        </p:nvPicPr>
        <p:blipFill rotWithShape="1">
          <a:blip r:embed="rId4"/>
          <a:srcRect t="10881"/>
          <a:stretch/>
        </p:blipFill>
        <p:spPr>
          <a:xfrm>
            <a:off x="6757891" y="3518467"/>
            <a:ext cx="4358939" cy="1468505"/>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96DEA6E-BEBB-6F7D-D752-A801B20D94E2}"/>
                  </a:ext>
                </a:extLst>
              </p:cNvPr>
              <p:cNvSpPr txBox="1"/>
              <p:nvPr/>
            </p:nvSpPr>
            <p:spPr>
              <a:xfrm rot="16200000">
                <a:off x="6313185" y="5226701"/>
                <a:ext cx="756459" cy="276999"/>
              </a:xfrm>
              <a:prstGeom prst="rect">
                <a:avLst/>
              </a:prstGeom>
              <a:solidFill>
                <a:schemeClr val="bg1"/>
              </a:solidFill>
            </p:spPr>
            <p:txBody>
              <a:bodyPr wrap="square" rtlCol="0">
                <a:spAutoFit/>
              </a:bodyPr>
              <a:lstStyle/>
              <a:p>
                <a14:m>
                  <m:oMath xmlns:m="http://schemas.openxmlformats.org/officeDocument/2006/math">
                    <m:r>
                      <a:rPr lang="en-US" sz="1200" b="0" i="1" kern="0" smtClean="0">
                        <a:solidFill>
                          <a:schemeClr val="tx1"/>
                        </a:solidFill>
                        <a:latin typeface="Cambria Math" panose="02040503050406030204" pitchFamily="18" charset="0"/>
                      </a:rPr>
                      <m:t>𝑓</m:t>
                    </m:r>
                  </m:oMath>
                </a14:m>
                <a:r>
                  <a:rPr lang="en-US" sz="1200" i="0" kern="0" dirty="0">
                    <a:solidFill>
                      <a:schemeClr val="tx1"/>
                    </a:solidFill>
                  </a:rPr>
                  <a:t> (Hz)</a:t>
                </a:r>
              </a:p>
            </p:txBody>
          </p:sp>
        </mc:Choice>
        <mc:Fallback xmlns="">
          <p:sp>
            <p:nvSpPr>
              <p:cNvPr id="23" name="TextBox 22">
                <a:extLst>
                  <a:ext uri="{FF2B5EF4-FFF2-40B4-BE49-F238E27FC236}">
                    <a16:creationId xmlns:a16="http://schemas.microsoft.com/office/drawing/2014/main" id="{496DEA6E-BEBB-6F7D-D752-A801B20D94E2}"/>
                  </a:ext>
                </a:extLst>
              </p:cNvPr>
              <p:cNvSpPr txBox="1">
                <a:spLocks noRot="1" noChangeAspect="1" noMove="1" noResize="1" noEditPoints="1" noAdjustHandles="1" noChangeArrowheads="1" noChangeShapeType="1" noTextEdit="1"/>
              </p:cNvSpPr>
              <p:nvPr/>
            </p:nvSpPr>
            <p:spPr>
              <a:xfrm rot="16200000">
                <a:off x="6313185" y="5226701"/>
                <a:ext cx="756459" cy="276999"/>
              </a:xfrm>
              <a:prstGeom prst="rect">
                <a:avLst/>
              </a:prstGeom>
              <a:blipFill>
                <a:blip r:embed="rId5"/>
                <a:stretch>
                  <a:fillRect l="-4444" r="-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B1988A0-37D0-41AE-687D-A002A1E3395D}"/>
                  </a:ext>
                </a:extLst>
              </p:cNvPr>
              <p:cNvSpPr txBox="1"/>
              <p:nvPr/>
            </p:nvSpPr>
            <p:spPr>
              <a:xfrm rot="16200000">
                <a:off x="6125580" y="3870283"/>
                <a:ext cx="987624" cy="276999"/>
              </a:xfrm>
              <a:prstGeom prst="rect">
                <a:avLst/>
              </a:prstGeom>
              <a:solidFill>
                <a:schemeClr val="bg1"/>
              </a:solidFill>
            </p:spPr>
            <p:txBody>
              <a:bodyPr wrap="square" rtlCol="0">
                <a:spAutoFit/>
              </a:bodyPr>
              <a:lstStyle/>
              <a:p>
                <a14:m>
                  <m:oMath xmlns:m="http://schemas.openxmlformats.org/officeDocument/2006/math">
                    <m:sSub>
                      <m:sSubPr>
                        <m:ctrlPr>
                          <a:rPr lang="en-US" sz="1200" i="1" kern="0" smtClean="0">
                            <a:solidFill>
                              <a:schemeClr val="tx1"/>
                            </a:solidFill>
                            <a:latin typeface="Cambria Math" panose="02040503050406030204" pitchFamily="18" charset="0"/>
                          </a:rPr>
                        </m:ctrlPr>
                      </m:sSubPr>
                      <m:e>
                        <m:r>
                          <a:rPr lang="en-US" sz="1200" b="0" i="1" kern="0" smtClean="0">
                            <a:solidFill>
                              <a:schemeClr val="tx1"/>
                            </a:solidFill>
                            <a:latin typeface="Cambria Math" panose="02040503050406030204" pitchFamily="18" charset="0"/>
                          </a:rPr>
                          <m:t>𝑊</m:t>
                        </m:r>
                      </m:e>
                      <m:sub>
                        <m:r>
                          <a:rPr lang="en-US" sz="1200" b="0" i="1" kern="0" smtClean="0">
                            <a:solidFill>
                              <a:schemeClr val="tx1"/>
                            </a:solidFill>
                            <a:latin typeface="Cambria Math" panose="02040503050406030204" pitchFamily="18" charset="0"/>
                          </a:rPr>
                          <m:t>𝑀𝐻𝐷</m:t>
                        </m:r>
                      </m:sub>
                    </m:sSub>
                  </m:oMath>
                </a14:m>
                <a:r>
                  <a:rPr lang="en-US" sz="1200" i="0" kern="0" dirty="0">
                    <a:solidFill>
                      <a:schemeClr val="tx1"/>
                    </a:solidFill>
                  </a:rPr>
                  <a:t> (J)</a:t>
                </a:r>
              </a:p>
            </p:txBody>
          </p:sp>
        </mc:Choice>
        <mc:Fallback xmlns="">
          <p:sp>
            <p:nvSpPr>
              <p:cNvPr id="24" name="TextBox 23">
                <a:extLst>
                  <a:ext uri="{FF2B5EF4-FFF2-40B4-BE49-F238E27FC236}">
                    <a16:creationId xmlns:a16="http://schemas.microsoft.com/office/drawing/2014/main" id="{2B1988A0-37D0-41AE-687D-A002A1E3395D}"/>
                  </a:ext>
                </a:extLst>
              </p:cNvPr>
              <p:cNvSpPr txBox="1">
                <a:spLocks noRot="1" noChangeAspect="1" noMove="1" noResize="1" noEditPoints="1" noAdjustHandles="1" noChangeArrowheads="1" noChangeShapeType="1" noTextEdit="1"/>
              </p:cNvSpPr>
              <p:nvPr/>
            </p:nvSpPr>
            <p:spPr>
              <a:xfrm rot="16200000">
                <a:off x="6125580" y="3870283"/>
                <a:ext cx="987624" cy="276999"/>
              </a:xfrm>
              <a:prstGeom prst="rect">
                <a:avLst/>
              </a:prstGeom>
              <a:blipFill>
                <a:blip r:embed="rId6"/>
                <a:stretch>
                  <a:fillRect l="-2174" r="-13043"/>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0B247C75-2AED-42BF-7B87-483AEA3A6C43}"/>
              </a:ext>
            </a:extLst>
          </p:cNvPr>
          <p:cNvPicPr>
            <a:picLocks noChangeAspect="1"/>
          </p:cNvPicPr>
          <p:nvPr/>
        </p:nvPicPr>
        <p:blipFill rotWithShape="1">
          <a:blip r:embed="rId7"/>
          <a:srcRect l="1588" t="9850"/>
          <a:stretch/>
        </p:blipFill>
        <p:spPr>
          <a:xfrm>
            <a:off x="6798565" y="4864938"/>
            <a:ext cx="4289689" cy="1472002"/>
          </a:xfrm>
          <a:prstGeom prst="rect">
            <a:avLst/>
          </a:prstGeom>
        </p:spPr>
      </p:pic>
      <p:sp>
        <p:nvSpPr>
          <p:cNvPr id="27" name="TextBox 26">
            <a:extLst>
              <a:ext uri="{FF2B5EF4-FFF2-40B4-BE49-F238E27FC236}">
                <a16:creationId xmlns:a16="http://schemas.microsoft.com/office/drawing/2014/main" id="{D2448B38-BBD7-AFE7-3849-77648966EEEE}"/>
              </a:ext>
            </a:extLst>
          </p:cNvPr>
          <p:cNvSpPr txBox="1"/>
          <p:nvPr/>
        </p:nvSpPr>
        <p:spPr>
          <a:xfrm>
            <a:off x="8921220" y="6301166"/>
            <a:ext cx="715505" cy="261610"/>
          </a:xfrm>
          <a:prstGeom prst="rect">
            <a:avLst/>
          </a:prstGeom>
          <a:noFill/>
        </p:spPr>
        <p:txBody>
          <a:bodyPr wrap="square" rtlCol="0">
            <a:spAutoFit/>
          </a:bodyPr>
          <a:lstStyle/>
          <a:p>
            <a:r>
              <a:rPr lang="en-US" sz="1050" i="0" kern="0" dirty="0">
                <a:solidFill>
                  <a:schemeClr val="tx1"/>
                </a:solidFill>
              </a:rPr>
              <a:t>time (s)</a:t>
            </a:r>
          </a:p>
        </p:txBody>
      </p:sp>
      <p:sp>
        <p:nvSpPr>
          <p:cNvPr id="25" name="Text Box 32">
            <a:extLst>
              <a:ext uri="{FF2B5EF4-FFF2-40B4-BE49-F238E27FC236}">
                <a16:creationId xmlns:a16="http://schemas.microsoft.com/office/drawing/2014/main" id="{25DD27FE-22CB-BE0F-E0A2-73924448FBD1}"/>
              </a:ext>
            </a:extLst>
          </p:cNvPr>
          <p:cNvSpPr txBox="1">
            <a:spLocks noChangeArrowheads="1"/>
          </p:cNvSpPr>
          <p:nvPr/>
        </p:nvSpPr>
        <p:spPr bwMode="auto">
          <a:xfrm>
            <a:off x="9409717" y="5370955"/>
            <a:ext cx="1464661" cy="229984"/>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900" dirty="0">
                <a:solidFill>
                  <a:srgbClr val="6600FF"/>
                </a:solidFill>
                <a:latin typeface="+mn-lt"/>
              </a:rPr>
              <a:t>KSTAR hot 31540</a:t>
            </a:r>
          </a:p>
        </p:txBody>
      </p:sp>
      <p:cxnSp>
        <p:nvCxnSpPr>
          <p:cNvPr id="29" name="Straight Arrow Connector 28">
            <a:extLst>
              <a:ext uri="{FF2B5EF4-FFF2-40B4-BE49-F238E27FC236}">
                <a16:creationId xmlns:a16="http://schemas.microsoft.com/office/drawing/2014/main" id="{0002CCF8-B4FB-69E5-E523-C7180D31A919}"/>
              </a:ext>
            </a:extLst>
          </p:cNvPr>
          <p:cNvCxnSpPr/>
          <p:nvPr/>
        </p:nvCxnSpPr>
        <p:spPr bwMode="auto">
          <a:xfrm flipV="1">
            <a:off x="5695950" y="4676775"/>
            <a:ext cx="923442" cy="52387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76035597-F5DB-389C-7458-4607CC663082}"/>
              </a:ext>
            </a:extLst>
          </p:cNvPr>
          <p:cNvCxnSpPr>
            <a:cxnSpLocks/>
          </p:cNvCxnSpPr>
          <p:nvPr/>
        </p:nvCxnSpPr>
        <p:spPr bwMode="auto">
          <a:xfrm flipV="1">
            <a:off x="5978803" y="2771775"/>
            <a:ext cx="1003022" cy="114171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0" name="Rectangle 39">
            <a:extLst>
              <a:ext uri="{FF2B5EF4-FFF2-40B4-BE49-F238E27FC236}">
                <a16:creationId xmlns:a16="http://schemas.microsoft.com/office/drawing/2014/main" id="{DD556AEE-F732-0F01-17A0-17B795C9EF1E}"/>
              </a:ext>
            </a:extLst>
          </p:cNvPr>
          <p:cNvSpPr/>
          <p:nvPr/>
        </p:nvSpPr>
        <p:spPr bwMode="auto">
          <a:xfrm>
            <a:off x="8594462" y="3547030"/>
            <a:ext cx="182880" cy="2594544"/>
          </a:xfrm>
          <a:prstGeom prst="rect">
            <a:avLst/>
          </a:prstGeom>
          <a:solidFill>
            <a:srgbClr val="FFFF00">
              <a:alpha val="18000"/>
            </a:srgbClr>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pitchFamily="34" charset="0"/>
            </a:endParaRPr>
          </a:p>
        </p:txBody>
      </p:sp>
      <p:sp>
        <p:nvSpPr>
          <p:cNvPr id="41" name="Rectangle 40">
            <a:extLst>
              <a:ext uri="{FF2B5EF4-FFF2-40B4-BE49-F238E27FC236}">
                <a16:creationId xmlns:a16="http://schemas.microsoft.com/office/drawing/2014/main" id="{299D7B6A-9376-155B-AB0F-8C539E4919C2}"/>
              </a:ext>
            </a:extLst>
          </p:cNvPr>
          <p:cNvSpPr/>
          <p:nvPr/>
        </p:nvSpPr>
        <p:spPr bwMode="auto">
          <a:xfrm>
            <a:off x="9097382" y="3547030"/>
            <a:ext cx="182880" cy="2594544"/>
          </a:xfrm>
          <a:prstGeom prst="rect">
            <a:avLst/>
          </a:prstGeom>
          <a:solidFill>
            <a:srgbClr val="FF0000">
              <a:alpha val="18000"/>
            </a:srgb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pitchFamily="34" charset="0"/>
            </a:endParaRPr>
          </a:p>
        </p:txBody>
      </p:sp>
    </p:spTree>
    <p:extLst>
      <p:ext uri="{BB962C8B-B14F-4D97-AF65-F5344CB8AC3E}">
        <p14:creationId xmlns:p14="http://schemas.microsoft.com/office/powerpoint/2010/main" val="208681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28E2-BC8D-4CF5-BD0E-F344B952C5C8}"/>
              </a:ext>
            </a:extLst>
          </p:cNvPr>
          <p:cNvSpPr>
            <a:spLocks noGrp="1"/>
          </p:cNvSpPr>
          <p:nvPr>
            <p:ph type="title"/>
          </p:nvPr>
        </p:nvSpPr>
        <p:spPr/>
        <p:txBody>
          <a:bodyPr/>
          <a:lstStyle/>
          <a:p>
            <a:r>
              <a:rPr lang="en-US" sz="2400" dirty="0"/>
              <a:t>The coefficients in the torque components are determined in different regimes of mode rotation/amplitude </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B98AB4E-4A5A-480B-A842-6D4BCB5C95BE}"/>
                  </a:ext>
                </a:extLst>
              </p:cNvPr>
              <p:cNvSpPr txBox="1">
                <a:spLocks/>
              </p:cNvSpPr>
              <p:nvPr/>
            </p:nvSpPr>
            <p:spPr bwMode="auto">
              <a:xfrm>
                <a:off x="481892" y="950445"/>
                <a:ext cx="7535835" cy="4957109"/>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a:buSzPct val="71000"/>
                  <a:buFont typeface="Wingdings" panose="05000000000000000000" pitchFamily="2" charset="2"/>
                  <a:buChar char="q"/>
                </a:pPr>
                <a:r>
                  <a:rPr lang="en-US" kern="0" dirty="0"/>
                  <a:t>While the mode is highly rotating the viscous drag is larger than the EM drag. The characteristic perpendicular viscous diffusion time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2</m:t>
                        </m:r>
                        <m:r>
                          <a:rPr lang="en-US" i="1">
                            <a:latin typeface="Cambria Math" panose="02040503050406030204" pitchFamily="18" charset="0"/>
                          </a:rPr>
                          <m:t>𝐷</m:t>
                        </m:r>
                      </m:sub>
                    </m:sSub>
                    <m:r>
                      <a:rPr lang="en-US" i="1" smtClean="0">
                        <a:latin typeface="Cambria Math" panose="02040503050406030204" pitchFamily="18" charset="0"/>
                      </a:rPr>
                      <m:t> </m:t>
                    </m:r>
                  </m:oMath>
                </a14:m>
                <a:r>
                  <a:rPr lang="en-US" kern="0" dirty="0"/>
                  <a:t>is calculated and driving torque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𝑎𝑢𝑥</m:t>
                        </m:r>
                      </m:sub>
                    </m:sSub>
                  </m:oMath>
                </a14:m>
                <a:r>
                  <a:rPr lang="en-US" kern="0" dirty="0"/>
                  <a:t> can be calculated in this regime</a:t>
                </a:r>
                <a:endParaRPr lang="en-US" sz="1800" kern="0" dirty="0"/>
              </a:p>
              <a:p>
                <a:pPr>
                  <a:buSzPct val="71000"/>
                  <a:buFont typeface="Wingdings" panose="05000000000000000000" pitchFamily="2" charset="2"/>
                  <a:buChar char="q"/>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𝑎𝑢𝑥</m:t>
                        </m:r>
                      </m:sub>
                    </m:sSub>
                  </m:oMath>
                </a14:m>
                <a:r>
                  <a:rPr lang="en-US" kern="0" dirty="0"/>
                  <a:t> is set to a value that makes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2</m:t>
                        </m:r>
                        <m:r>
                          <a:rPr lang="en-US" i="1">
                            <a:latin typeface="Cambria Math" panose="02040503050406030204" pitchFamily="18" charset="0"/>
                          </a:rPr>
                          <m:t>𝐷</m:t>
                        </m:r>
                      </m:sub>
                    </m:sSub>
                  </m:oMath>
                </a14:m>
                <a:r>
                  <a:rPr lang="en-US" kern="0"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𝐸</m:t>
                        </m:r>
                      </m:sub>
                    </m:sSub>
                  </m:oMath>
                </a14:m>
                <a:r>
                  <a:rPr lang="en-US" kern="0" dirty="0"/>
                  <a:t>.</a:t>
                </a:r>
              </a:p>
              <a:p>
                <a:pPr lvl="1">
                  <a:buSzPct val="71000"/>
                </a:pPr>
                <a:r>
                  <a:rPr lang="en-US" sz="1800" kern="0" dirty="0"/>
                  <a:t>Energy confinement time is estimated as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ea typeface="Cambria Math" panose="02040503050406030204" pitchFamily="18" charset="0"/>
                          </a:rPr>
                          <m:t>𝐸</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𝑊</m:t>
                            </m:r>
                          </m:e>
                          <m:sub>
                            <m:r>
                              <a:rPr lang="en-US" sz="1800" b="0" i="1" smtClean="0">
                                <a:latin typeface="Cambria Math" panose="02040503050406030204" pitchFamily="18" charset="0"/>
                              </a:rPr>
                              <m:t>𝑡𝑜𝑡</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𝑁𝐵𝐼</m:t>
                            </m:r>
                          </m:sub>
                        </m:sSub>
                      </m:den>
                    </m:f>
                  </m:oMath>
                </a14:m>
                <a:endParaRPr lang="en-US" sz="1800" kern="0" dirty="0"/>
              </a:p>
              <a:p>
                <a:pPr>
                  <a:buSzPct val="71000"/>
                  <a:buFont typeface="Wingdings" panose="05000000000000000000" pitchFamily="2" charset="2"/>
                  <a:buChar char="q"/>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oMath>
                </a14:m>
                <a:r>
                  <a:rPr lang="en-US" kern="0" dirty="0"/>
                  <a:t> is then calculated using the average value of the previously calculated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2</m:t>
                        </m:r>
                        <m:r>
                          <a:rPr lang="en-US" i="1">
                            <a:latin typeface="Cambria Math" panose="02040503050406030204" pitchFamily="18" charset="0"/>
                          </a:rPr>
                          <m:t>𝐷</m:t>
                        </m:r>
                      </m:sub>
                    </m:sSub>
                    <m:r>
                      <a:rPr lang="en-US" i="1">
                        <a:latin typeface="Cambria Math" panose="02040503050406030204" pitchFamily="18" charset="0"/>
                      </a:rPr>
                      <m:t> </m:t>
                    </m:r>
                  </m:oMath>
                </a14:m>
                <a:endParaRPr lang="en-US" kern="0" dirty="0"/>
              </a:p>
              <a:p>
                <a:pPr>
                  <a:buSzPct val="71000"/>
                  <a:buFont typeface="Wingdings" panose="05000000000000000000" pitchFamily="2" charset="2"/>
                  <a:buChar char="q"/>
                </a:pPr>
                <a:r>
                  <a:rPr lang="en-US" kern="0" dirty="0"/>
                  <a:t>Moment of inertia is calculated from line average density measurements and assumed constant throughout mode dynamics</a:t>
                </a:r>
              </a:p>
              <a:p>
                <a:pPr>
                  <a:buSzPct val="71000"/>
                  <a:buFont typeface="Wingdings" panose="05000000000000000000" pitchFamily="2" charset="2"/>
                  <a:buChar char="q"/>
                </a:pPr>
                <a:r>
                  <a:rPr lang="en-US" kern="0" dirty="0"/>
                  <a:t>This computational approach is used in both offline and real-time DECAF analysis</a:t>
                </a:r>
              </a:p>
            </p:txBody>
          </p:sp>
        </mc:Choice>
        <mc:Fallback xmlns="">
          <p:sp>
            <p:nvSpPr>
              <p:cNvPr id="4" name="Text Placeholder 3">
                <a:extLst>
                  <a:ext uri="{FF2B5EF4-FFF2-40B4-BE49-F238E27FC236}">
                    <a16:creationId xmlns:a16="http://schemas.microsoft.com/office/drawing/2014/main" id="{3B98AB4E-4A5A-480B-A842-6D4BCB5C95BE}"/>
                  </a:ext>
                </a:extLst>
              </p:cNvPr>
              <p:cNvSpPr txBox="1">
                <a:spLocks noRot="1" noChangeAspect="1" noMove="1" noResize="1" noEditPoints="1" noAdjustHandles="1" noChangeArrowheads="1" noChangeShapeType="1" noTextEdit="1"/>
              </p:cNvSpPr>
              <p:nvPr/>
            </p:nvSpPr>
            <p:spPr bwMode="auto">
              <a:xfrm>
                <a:off x="481892" y="950445"/>
                <a:ext cx="7535835" cy="4957109"/>
              </a:xfrm>
              <a:prstGeom prst="rect">
                <a:avLst/>
              </a:prstGeom>
              <a:blipFill>
                <a:blip r:embed="rId2"/>
                <a:stretch>
                  <a:fillRect l="-405" t="-2337" r="-1052" b="-159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8" name="Picture 17">
            <a:extLst>
              <a:ext uri="{FF2B5EF4-FFF2-40B4-BE49-F238E27FC236}">
                <a16:creationId xmlns:a16="http://schemas.microsoft.com/office/drawing/2014/main" id="{9259A8EE-46F6-43E1-B45C-BCB167C24681}"/>
              </a:ext>
            </a:extLst>
          </p:cNvPr>
          <p:cNvPicPr>
            <a:picLocks noChangeAspect="1"/>
          </p:cNvPicPr>
          <p:nvPr/>
        </p:nvPicPr>
        <p:blipFill>
          <a:blip r:embed="rId3"/>
          <a:stretch>
            <a:fillRect/>
          </a:stretch>
        </p:blipFill>
        <p:spPr>
          <a:xfrm>
            <a:off x="7776045" y="2541366"/>
            <a:ext cx="4415956" cy="390007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AF1B8FF-81AD-4C32-904D-80024B86661C}"/>
                  </a:ext>
                </a:extLst>
              </p:cNvPr>
              <p:cNvSpPr txBox="1"/>
              <p:nvPr/>
            </p:nvSpPr>
            <p:spPr>
              <a:xfrm>
                <a:off x="8578371" y="1397590"/>
                <a:ext cx="2883162" cy="647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𝐼</m:t>
                              </m:r>
                              <m:r>
                                <m:rPr>
                                  <m:sty m:val="p"/>
                                </m:rPr>
                                <a:rPr lang="el-GR" sz="2000" i="1">
                                  <a:latin typeface="Cambria Math" panose="02040503050406030204" pitchFamily="18" charset="0"/>
                                  <a:ea typeface="Cambria Math" panose="02040503050406030204" pitchFamily="18" charset="0"/>
                                </a:rPr>
                                <m:t>Ω</m:t>
                              </m:r>
                            </m:e>
                          </m:d>
                        </m:num>
                        <m:den>
                          <m:r>
                            <a:rPr lang="en-US" sz="2000" i="1">
                              <a:latin typeface="Cambria Math" panose="02040503050406030204" pitchFamily="18" charset="0"/>
                            </a:rPr>
                            <m:t>𝑑𝑡</m:t>
                          </m:r>
                        </m:den>
                      </m:f>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𝑎𝑢𝑥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num>
                        <m:den>
                          <m:r>
                            <m:rPr>
                              <m:sty m:val="p"/>
                            </m:rPr>
                            <a:rPr lang="el-GR" sz="2000" i="1">
                              <a:latin typeface="Cambria Math" panose="02040503050406030204" pitchFamily="18" charset="0"/>
                              <a:ea typeface="Cambria Math" panose="02040503050406030204" pitchFamily="18" charset="0"/>
                            </a:rPr>
                            <m:t>Ω</m:t>
                          </m:r>
                        </m:den>
                      </m:f>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𝐼</m:t>
                              </m:r>
                              <m:r>
                                <m:rPr>
                                  <m:sty m:val="p"/>
                                </m:rPr>
                                <a:rPr lang="el-GR" sz="2000" i="1">
                                  <a:latin typeface="Cambria Math" panose="02040503050406030204" pitchFamily="18" charset="0"/>
                                  <a:ea typeface="Cambria Math" panose="02040503050406030204" pitchFamily="18" charset="0"/>
                                </a:rPr>
                                <m:t>Ω</m:t>
                              </m:r>
                            </m:e>
                          </m:d>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2</m:t>
                              </m:r>
                              <m:r>
                                <a:rPr lang="en-US" sz="2000" i="1">
                                  <a:latin typeface="Cambria Math" panose="02040503050406030204" pitchFamily="18" charset="0"/>
                                </a:rPr>
                                <m:t>𝐷</m:t>
                              </m:r>
                            </m:sub>
                          </m:sSub>
                        </m:den>
                      </m:f>
                    </m:oMath>
                  </m:oMathPara>
                </a14:m>
                <a:endParaRPr lang="en-US" sz="2000" dirty="0"/>
              </a:p>
            </p:txBody>
          </p:sp>
        </mc:Choice>
        <mc:Fallback xmlns="">
          <p:sp>
            <p:nvSpPr>
              <p:cNvPr id="19" name="TextBox 18">
                <a:extLst>
                  <a:ext uri="{FF2B5EF4-FFF2-40B4-BE49-F238E27FC236}">
                    <a16:creationId xmlns:a16="http://schemas.microsoft.com/office/drawing/2014/main" id="{3AF1B8FF-81AD-4C32-904D-80024B86661C}"/>
                  </a:ext>
                </a:extLst>
              </p:cNvPr>
              <p:cNvSpPr txBox="1">
                <a:spLocks noRot="1" noChangeAspect="1" noMove="1" noResize="1" noEditPoints="1" noAdjustHandles="1" noChangeArrowheads="1" noChangeShapeType="1" noTextEdit="1"/>
              </p:cNvSpPr>
              <p:nvPr/>
            </p:nvSpPr>
            <p:spPr>
              <a:xfrm>
                <a:off x="8578371" y="1397590"/>
                <a:ext cx="2883162" cy="647613"/>
              </a:xfrm>
              <a:prstGeom prst="rect">
                <a:avLst/>
              </a:prstGeom>
              <a:blipFill>
                <a:blip r:embed="rId4"/>
                <a:stretch>
                  <a:fillRect b="-943"/>
                </a:stretch>
              </a:blipFill>
            </p:spPr>
            <p:txBody>
              <a:bodyPr/>
              <a:lstStyle/>
              <a:p>
                <a:r>
                  <a:rPr lang="en-US">
                    <a:noFill/>
                  </a:rPr>
                  <a:t> </a:t>
                </a:r>
              </a:p>
            </p:txBody>
          </p:sp>
        </mc:Fallback>
      </mc:AlternateContent>
    </p:spTree>
    <p:extLst>
      <p:ext uri="{BB962C8B-B14F-4D97-AF65-F5344CB8AC3E}">
        <p14:creationId xmlns:p14="http://schemas.microsoft.com/office/powerpoint/2010/main" val="284235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Four real-time software elements were installed and tested for use in real-time disruption forecasting</a:t>
            </a:r>
            <a:endParaRPr lang="en-US" sz="2400" dirty="0">
              <a:solidFill>
                <a:srgbClr val="FF0000"/>
              </a:solidFill>
            </a:endParaRPr>
          </a:p>
        </p:txBody>
      </p:sp>
      <p:sp>
        <p:nvSpPr>
          <p:cNvPr id="3" name="Content Placeholder 2"/>
          <p:cNvSpPr>
            <a:spLocks noGrp="1"/>
          </p:cNvSpPr>
          <p:nvPr>
            <p:ph idx="1"/>
          </p:nvPr>
        </p:nvSpPr>
        <p:spPr>
          <a:xfrm>
            <a:off x="6004968" y="1261048"/>
            <a:ext cx="6125019" cy="2673254"/>
          </a:xfrm>
        </p:spPr>
        <p:txBody>
          <a:bodyPr/>
          <a:lstStyle/>
          <a:p>
            <a:r>
              <a:rPr lang="en-US" sz="2000" dirty="0"/>
              <a:t>Offline and real-time DECAF codes follow similar design; DECAF events added as modules</a:t>
            </a:r>
          </a:p>
        </p:txBody>
      </p:sp>
      <p:grpSp>
        <p:nvGrpSpPr>
          <p:cNvPr id="7" name="Group 6"/>
          <p:cNvGrpSpPr/>
          <p:nvPr/>
        </p:nvGrpSpPr>
        <p:grpSpPr>
          <a:xfrm>
            <a:off x="2102128" y="2007347"/>
            <a:ext cx="798101" cy="338554"/>
            <a:chOff x="6357122" y="5436250"/>
            <a:chExt cx="798101" cy="338554"/>
          </a:xfrm>
        </p:grpSpPr>
        <p:sp>
          <p:nvSpPr>
            <p:cNvPr id="8" name="Chevron 7"/>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9" name="TextBox 8"/>
            <p:cNvSpPr txBox="1"/>
            <p:nvPr/>
          </p:nvSpPr>
          <p:spPr>
            <a:xfrm>
              <a:off x="6451446" y="5436250"/>
              <a:ext cx="652743" cy="338554"/>
            </a:xfrm>
            <a:prstGeom prst="rect">
              <a:avLst/>
            </a:prstGeom>
            <a:noFill/>
          </p:spPr>
          <p:txBody>
            <a:bodyPr wrap="none" rtlCol="0">
              <a:spAutoFit/>
            </a:bodyPr>
            <a:lstStyle/>
            <a:p>
              <a:r>
                <a:rPr lang="en-US" sz="1600" dirty="0">
                  <a:solidFill>
                    <a:schemeClr val="bg1">
                      <a:lumMod val="75000"/>
                    </a:schemeClr>
                  </a:solidFill>
                  <a:latin typeface="+mj-lt"/>
                </a:rPr>
                <a:t>GWL</a:t>
              </a:r>
            </a:p>
          </p:txBody>
        </p:sp>
      </p:grpSp>
      <p:grpSp>
        <p:nvGrpSpPr>
          <p:cNvPr id="10" name="Group 9"/>
          <p:cNvGrpSpPr/>
          <p:nvPr/>
        </p:nvGrpSpPr>
        <p:grpSpPr>
          <a:xfrm>
            <a:off x="2078688" y="1676187"/>
            <a:ext cx="798101" cy="338554"/>
            <a:chOff x="6357122" y="5436250"/>
            <a:chExt cx="798101" cy="338554"/>
          </a:xfrm>
        </p:grpSpPr>
        <p:sp>
          <p:nvSpPr>
            <p:cNvPr id="11" name="Chevron 10"/>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12" name="TextBox 11"/>
            <p:cNvSpPr txBox="1"/>
            <p:nvPr/>
          </p:nvSpPr>
          <p:spPr>
            <a:xfrm>
              <a:off x="6442654" y="5436250"/>
              <a:ext cx="604653" cy="338554"/>
            </a:xfrm>
            <a:prstGeom prst="rect">
              <a:avLst/>
            </a:prstGeom>
            <a:noFill/>
          </p:spPr>
          <p:txBody>
            <a:bodyPr wrap="none" rtlCol="0">
              <a:spAutoFit/>
            </a:bodyPr>
            <a:lstStyle/>
            <a:p>
              <a:r>
                <a:rPr lang="en-US" sz="1600" dirty="0">
                  <a:solidFill>
                    <a:schemeClr val="bg1">
                      <a:lumMod val="75000"/>
                    </a:schemeClr>
                  </a:solidFill>
                  <a:latin typeface="+mj-lt"/>
                </a:rPr>
                <a:t>VDE</a:t>
              </a:r>
            </a:p>
          </p:txBody>
        </p:sp>
      </p:grpSp>
      <p:grpSp>
        <p:nvGrpSpPr>
          <p:cNvPr id="13" name="Group 12"/>
          <p:cNvGrpSpPr/>
          <p:nvPr/>
        </p:nvGrpSpPr>
        <p:grpSpPr>
          <a:xfrm>
            <a:off x="2096272" y="2326795"/>
            <a:ext cx="798101" cy="338554"/>
            <a:chOff x="6357122" y="5436250"/>
            <a:chExt cx="798101" cy="338554"/>
          </a:xfrm>
        </p:grpSpPr>
        <p:sp>
          <p:nvSpPr>
            <p:cNvPr id="14" name="Chevron 13"/>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15" name="TextBox 14"/>
            <p:cNvSpPr txBox="1"/>
            <p:nvPr/>
          </p:nvSpPr>
          <p:spPr>
            <a:xfrm>
              <a:off x="6451446" y="5436250"/>
              <a:ext cx="606256" cy="338554"/>
            </a:xfrm>
            <a:prstGeom prst="rect">
              <a:avLst/>
            </a:prstGeom>
            <a:noFill/>
          </p:spPr>
          <p:txBody>
            <a:bodyPr wrap="none" rtlCol="0">
              <a:spAutoFit/>
            </a:bodyPr>
            <a:lstStyle/>
            <a:p>
              <a:r>
                <a:rPr lang="en-US" sz="1600" dirty="0">
                  <a:solidFill>
                    <a:schemeClr val="bg1">
                      <a:lumMod val="75000"/>
                    </a:schemeClr>
                  </a:solidFill>
                  <a:latin typeface="+mj-lt"/>
                </a:rPr>
                <a:t>LON</a:t>
              </a:r>
            </a:p>
          </p:txBody>
        </p:sp>
      </p:grpSp>
      <p:grpSp>
        <p:nvGrpSpPr>
          <p:cNvPr id="16" name="Group 15"/>
          <p:cNvGrpSpPr/>
          <p:nvPr/>
        </p:nvGrpSpPr>
        <p:grpSpPr>
          <a:xfrm>
            <a:off x="2116792" y="2646243"/>
            <a:ext cx="798101" cy="338554"/>
            <a:chOff x="6357122" y="5436250"/>
            <a:chExt cx="798101" cy="338554"/>
          </a:xfrm>
        </p:grpSpPr>
        <p:sp>
          <p:nvSpPr>
            <p:cNvPr id="17" name="Chevron 16"/>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18" name="TextBox 17"/>
            <p:cNvSpPr txBox="1"/>
            <p:nvPr/>
          </p:nvSpPr>
          <p:spPr>
            <a:xfrm>
              <a:off x="6504198" y="5436250"/>
              <a:ext cx="526106" cy="338554"/>
            </a:xfrm>
            <a:prstGeom prst="rect">
              <a:avLst/>
            </a:prstGeom>
            <a:noFill/>
          </p:spPr>
          <p:txBody>
            <a:bodyPr wrap="none" rtlCol="0">
              <a:spAutoFit/>
            </a:bodyPr>
            <a:lstStyle/>
            <a:p>
              <a:r>
                <a:rPr lang="en-US" sz="1600" dirty="0">
                  <a:solidFill>
                    <a:schemeClr val="bg1">
                      <a:lumMod val="75000"/>
                    </a:schemeClr>
                  </a:solidFill>
                  <a:latin typeface="+mj-lt"/>
                </a:rPr>
                <a:t>IPR</a:t>
              </a:r>
            </a:p>
          </p:txBody>
        </p:sp>
      </p:grpSp>
      <p:grpSp>
        <p:nvGrpSpPr>
          <p:cNvPr id="19" name="Group 18"/>
          <p:cNvGrpSpPr/>
          <p:nvPr/>
        </p:nvGrpSpPr>
        <p:grpSpPr>
          <a:xfrm>
            <a:off x="2110936" y="2948107"/>
            <a:ext cx="798101" cy="338554"/>
            <a:chOff x="6357122" y="5436250"/>
            <a:chExt cx="798101" cy="338554"/>
          </a:xfrm>
        </p:grpSpPr>
        <p:sp>
          <p:nvSpPr>
            <p:cNvPr id="20" name="Chevron 19"/>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21" name="TextBox 20"/>
            <p:cNvSpPr txBox="1"/>
            <p:nvPr/>
          </p:nvSpPr>
          <p:spPr>
            <a:xfrm>
              <a:off x="6451446" y="5436250"/>
              <a:ext cx="662361" cy="338554"/>
            </a:xfrm>
            <a:prstGeom prst="rect">
              <a:avLst/>
            </a:prstGeom>
            <a:noFill/>
          </p:spPr>
          <p:txBody>
            <a:bodyPr wrap="none" rtlCol="0">
              <a:spAutoFit/>
            </a:bodyPr>
            <a:lstStyle/>
            <a:p>
              <a:r>
                <a:rPr lang="en-US" sz="1600" dirty="0">
                  <a:solidFill>
                    <a:schemeClr val="bg1">
                      <a:lumMod val="75000"/>
                    </a:schemeClr>
                  </a:solidFill>
                  <a:latin typeface="+mj-lt"/>
                </a:rPr>
                <a:t>WPC</a:t>
              </a:r>
            </a:p>
          </p:txBody>
        </p:sp>
      </p:grpSp>
      <p:grpSp>
        <p:nvGrpSpPr>
          <p:cNvPr id="22" name="Group 21"/>
          <p:cNvGrpSpPr/>
          <p:nvPr/>
        </p:nvGrpSpPr>
        <p:grpSpPr>
          <a:xfrm>
            <a:off x="2122664" y="3258763"/>
            <a:ext cx="798101" cy="338554"/>
            <a:chOff x="6357122" y="5436250"/>
            <a:chExt cx="798101" cy="338554"/>
          </a:xfrm>
        </p:grpSpPr>
        <p:sp>
          <p:nvSpPr>
            <p:cNvPr id="23" name="Chevron 22"/>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24" name="TextBox 23"/>
            <p:cNvSpPr txBox="1"/>
            <p:nvPr/>
          </p:nvSpPr>
          <p:spPr>
            <a:xfrm>
              <a:off x="6451446" y="5436250"/>
              <a:ext cx="619080" cy="338554"/>
            </a:xfrm>
            <a:prstGeom prst="rect">
              <a:avLst/>
            </a:prstGeom>
            <a:noFill/>
          </p:spPr>
          <p:txBody>
            <a:bodyPr wrap="none" rtlCol="0">
              <a:spAutoFit/>
            </a:bodyPr>
            <a:lstStyle/>
            <a:p>
              <a:r>
                <a:rPr lang="en-US" sz="1600" dirty="0">
                  <a:solidFill>
                    <a:schemeClr val="bg1">
                      <a:lumMod val="75000"/>
                    </a:schemeClr>
                  </a:solidFill>
                  <a:latin typeface="+mj-lt"/>
                </a:rPr>
                <a:t>LOQ</a:t>
              </a:r>
            </a:p>
          </p:txBody>
        </p:sp>
      </p:grpSp>
      <p:grpSp>
        <p:nvGrpSpPr>
          <p:cNvPr id="25" name="Group 24"/>
          <p:cNvGrpSpPr/>
          <p:nvPr/>
        </p:nvGrpSpPr>
        <p:grpSpPr>
          <a:xfrm>
            <a:off x="2125600" y="3578211"/>
            <a:ext cx="798101" cy="338554"/>
            <a:chOff x="6357122" y="5436250"/>
            <a:chExt cx="798101" cy="338554"/>
          </a:xfrm>
        </p:grpSpPr>
        <p:sp>
          <p:nvSpPr>
            <p:cNvPr id="26" name="Chevron 25"/>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27" name="TextBox 26"/>
            <p:cNvSpPr txBox="1"/>
            <p:nvPr/>
          </p:nvSpPr>
          <p:spPr>
            <a:xfrm>
              <a:off x="6451446" y="5436250"/>
              <a:ext cx="604653" cy="338554"/>
            </a:xfrm>
            <a:prstGeom prst="rect">
              <a:avLst/>
            </a:prstGeom>
            <a:noFill/>
          </p:spPr>
          <p:txBody>
            <a:bodyPr wrap="none" rtlCol="0">
              <a:spAutoFit/>
            </a:bodyPr>
            <a:lstStyle/>
            <a:p>
              <a:r>
                <a:rPr lang="en-US" sz="1600" dirty="0">
                  <a:solidFill>
                    <a:schemeClr val="bg1">
                      <a:lumMod val="75000"/>
                    </a:schemeClr>
                  </a:solidFill>
                  <a:latin typeface="+mj-lt"/>
                </a:rPr>
                <a:t>PRP</a:t>
              </a:r>
            </a:p>
          </p:txBody>
        </p:sp>
      </p:grpSp>
      <p:grpSp>
        <p:nvGrpSpPr>
          <p:cNvPr id="28" name="Group 27"/>
          <p:cNvGrpSpPr/>
          <p:nvPr/>
        </p:nvGrpSpPr>
        <p:grpSpPr>
          <a:xfrm>
            <a:off x="2163704" y="3897659"/>
            <a:ext cx="798101" cy="338554"/>
            <a:chOff x="6357122" y="5436250"/>
            <a:chExt cx="798101" cy="338554"/>
          </a:xfrm>
        </p:grpSpPr>
        <p:sp>
          <p:nvSpPr>
            <p:cNvPr id="29" name="Chevron 28"/>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30" name="TextBox 29"/>
            <p:cNvSpPr txBox="1"/>
            <p:nvPr/>
          </p:nvSpPr>
          <p:spPr>
            <a:xfrm>
              <a:off x="6416278" y="5436250"/>
              <a:ext cx="693908" cy="338554"/>
            </a:xfrm>
            <a:prstGeom prst="rect">
              <a:avLst/>
            </a:prstGeom>
            <a:noFill/>
          </p:spPr>
          <p:txBody>
            <a:bodyPr wrap="none" rtlCol="0">
              <a:spAutoFit/>
            </a:bodyPr>
            <a:lstStyle/>
            <a:p>
              <a:r>
                <a:rPr lang="en-US" sz="1600" dirty="0">
                  <a:solidFill>
                    <a:schemeClr val="bg1">
                      <a:lumMod val="75000"/>
                    </a:schemeClr>
                  </a:solidFill>
                  <a:latin typeface="+mj-lt"/>
                </a:rPr>
                <a:t>RWM</a:t>
              </a:r>
            </a:p>
          </p:txBody>
        </p:sp>
      </p:grpSp>
      <p:grpSp>
        <p:nvGrpSpPr>
          <p:cNvPr id="34" name="Group 33"/>
          <p:cNvGrpSpPr/>
          <p:nvPr/>
        </p:nvGrpSpPr>
        <p:grpSpPr>
          <a:xfrm>
            <a:off x="2140264" y="4821604"/>
            <a:ext cx="798101" cy="338554"/>
            <a:chOff x="6357122" y="5436250"/>
            <a:chExt cx="798101" cy="338554"/>
          </a:xfrm>
        </p:grpSpPr>
        <p:sp>
          <p:nvSpPr>
            <p:cNvPr id="35" name="Chevron 34"/>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36" name="TextBox 35"/>
            <p:cNvSpPr txBox="1"/>
            <p:nvPr/>
          </p:nvSpPr>
          <p:spPr>
            <a:xfrm>
              <a:off x="6451446" y="5436250"/>
              <a:ext cx="526106" cy="338554"/>
            </a:xfrm>
            <a:prstGeom prst="rect">
              <a:avLst/>
            </a:prstGeom>
            <a:noFill/>
          </p:spPr>
          <p:txBody>
            <a:bodyPr wrap="none" rtlCol="0">
              <a:spAutoFit/>
            </a:bodyPr>
            <a:lstStyle/>
            <a:p>
              <a:r>
                <a:rPr lang="en-US" sz="1600" dirty="0">
                  <a:solidFill>
                    <a:schemeClr val="bg1">
                      <a:lumMod val="75000"/>
                    </a:schemeClr>
                  </a:solidFill>
                  <a:latin typeface="+mj-lt"/>
                </a:rPr>
                <a:t>DIS</a:t>
              </a:r>
            </a:p>
          </p:txBody>
        </p:sp>
      </p:grpSp>
      <p:grpSp>
        <p:nvGrpSpPr>
          <p:cNvPr id="37" name="Group 36"/>
          <p:cNvGrpSpPr/>
          <p:nvPr/>
        </p:nvGrpSpPr>
        <p:grpSpPr>
          <a:xfrm>
            <a:off x="2151992" y="5132260"/>
            <a:ext cx="798101" cy="338554"/>
            <a:chOff x="6357122" y="5436250"/>
            <a:chExt cx="798101" cy="338554"/>
          </a:xfrm>
        </p:grpSpPr>
        <p:sp>
          <p:nvSpPr>
            <p:cNvPr id="38" name="Chevron 37"/>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39" name="TextBox 38"/>
            <p:cNvSpPr txBox="1"/>
            <p:nvPr/>
          </p:nvSpPr>
          <p:spPr>
            <a:xfrm>
              <a:off x="6451446" y="5436250"/>
              <a:ext cx="651140" cy="338554"/>
            </a:xfrm>
            <a:prstGeom prst="rect">
              <a:avLst/>
            </a:prstGeom>
            <a:noFill/>
          </p:spPr>
          <p:txBody>
            <a:bodyPr wrap="none" rtlCol="0">
              <a:spAutoFit/>
            </a:bodyPr>
            <a:lstStyle/>
            <a:p>
              <a:r>
                <a:rPr lang="en-US" sz="1600" dirty="0">
                  <a:solidFill>
                    <a:schemeClr val="bg1">
                      <a:lumMod val="75000"/>
                    </a:schemeClr>
                  </a:solidFill>
                  <a:latin typeface="+mj-lt"/>
                </a:rPr>
                <a:t>MHD</a:t>
              </a:r>
            </a:p>
          </p:txBody>
        </p:sp>
      </p:grpSp>
      <p:grpSp>
        <p:nvGrpSpPr>
          <p:cNvPr id="40" name="Group 39"/>
          <p:cNvGrpSpPr/>
          <p:nvPr/>
        </p:nvGrpSpPr>
        <p:grpSpPr>
          <a:xfrm>
            <a:off x="2163720" y="5442916"/>
            <a:ext cx="798101" cy="338554"/>
            <a:chOff x="6357122" y="5436250"/>
            <a:chExt cx="798101" cy="338554"/>
          </a:xfrm>
        </p:grpSpPr>
        <p:sp>
          <p:nvSpPr>
            <p:cNvPr id="41" name="Chevron 40"/>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42" name="TextBox 41"/>
            <p:cNvSpPr txBox="1"/>
            <p:nvPr/>
          </p:nvSpPr>
          <p:spPr>
            <a:xfrm>
              <a:off x="6451446" y="5436250"/>
              <a:ext cx="582211" cy="338554"/>
            </a:xfrm>
            <a:prstGeom prst="rect">
              <a:avLst/>
            </a:prstGeom>
            <a:noFill/>
          </p:spPr>
          <p:txBody>
            <a:bodyPr wrap="none" rtlCol="0">
              <a:spAutoFit/>
            </a:bodyPr>
            <a:lstStyle/>
            <a:p>
              <a:r>
                <a:rPr lang="en-US" sz="1600" dirty="0">
                  <a:solidFill>
                    <a:schemeClr val="bg1">
                      <a:lumMod val="75000"/>
                    </a:schemeClr>
                  </a:solidFill>
                  <a:latin typeface="+mj-lt"/>
                </a:rPr>
                <a:t>HLB</a:t>
              </a:r>
            </a:p>
          </p:txBody>
        </p:sp>
      </p:grpSp>
      <p:grpSp>
        <p:nvGrpSpPr>
          <p:cNvPr id="43" name="Group 42"/>
          <p:cNvGrpSpPr/>
          <p:nvPr/>
        </p:nvGrpSpPr>
        <p:grpSpPr>
          <a:xfrm>
            <a:off x="2157864" y="5753572"/>
            <a:ext cx="798101" cy="338554"/>
            <a:chOff x="6357122" y="5436250"/>
            <a:chExt cx="798101" cy="338554"/>
          </a:xfrm>
        </p:grpSpPr>
        <p:sp>
          <p:nvSpPr>
            <p:cNvPr id="44" name="Chevron 43"/>
            <p:cNvSpPr/>
            <p:nvPr/>
          </p:nvSpPr>
          <p:spPr bwMode="auto">
            <a:xfrm>
              <a:off x="6357122" y="5445581"/>
              <a:ext cx="798101" cy="304800"/>
            </a:xfrm>
            <a:prstGeom prst="chevron">
              <a:avLst/>
            </a:prstGeom>
            <a:solidFill>
              <a:srgbClr val="FFFF99"/>
            </a:solidFill>
            <a:ln w="15875" cap="flat" cmpd="sng" algn="ctr">
              <a:solidFill>
                <a:srgbClr val="92D05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45" name="TextBox 44"/>
            <p:cNvSpPr txBox="1"/>
            <p:nvPr/>
          </p:nvSpPr>
          <p:spPr>
            <a:xfrm>
              <a:off x="6451446" y="5436250"/>
              <a:ext cx="606256" cy="338554"/>
            </a:xfrm>
            <a:prstGeom prst="rect">
              <a:avLst/>
            </a:prstGeom>
            <a:noFill/>
          </p:spPr>
          <p:txBody>
            <a:bodyPr wrap="none" rtlCol="0">
              <a:spAutoFit/>
            </a:bodyPr>
            <a:lstStyle/>
            <a:p>
              <a:r>
                <a:rPr lang="en-US" sz="1600" dirty="0">
                  <a:solidFill>
                    <a:schemeClr val="bg1">
                      <a:lumMod val="75000"/>
                    </a:schemeClr>
                  </a:solidFill>
                  <a:latin typeface="+mj-lt"/>
                </a:rPr>
                <a:t>ELM</a:t>
              </a:r>
            </a:p>
          </p:txBody>
        </p:sp>
      </p:grpSp>
      <p:sp>
        <p:nvSpPr>
          <p:cNvPr id="32" name="Chevron 31"/>
          <p:cNvSpPr/>
          <p:nvPr/>
        </p:nvSpPr>
        <p:spPr bwMode="auto">
          <a:xfrm>
            <a:off x="2137328" y="4223502"/>
            <a:ext cx="798101" cy="304800"/>
          </a:xfrm>
          <a:prstGeom prst="chevron">
            <a:avLst/>
          </a:prstGeom>
          <a:solidFill>
            <a:srgbClr val="FFFF99"/>
          </a:solidFill>
          <a:ln w="15875" cap="flat" cmpd="sng" algn="ctr">
            <a:solidFill>
              <a:srgbClr val="FF000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33" name="TextBox 32"/>
          <p:cNvSpPr txBox="1"/>
          <p:nvPr/>
        </p:nvSpPr>
        <p:spPr>
          <a:xfrm>
            <a:off x="2207588" y="4214171"/>
            <a:ext cx="706412" cy="338554"/>
          </a:xfrm>
          <a:prstGeom prst="rect">
            <a:avLst/>
          </a:prstGeom>
          <a:noFill/>
          <a:ln>
            <a:noFill/>
          </a:ln>
        </p:spPr>
        <p:txBody>
          <a:bodyPr wrap="none" rtlCol="0">
            <a:spAutoFit/>
          </a:bodyPr>
          <a:lstStyle/>
          <a:p>
            <a:r>
              <a:rPr lang="en-US" sz="1600" dirty="0">
                <a:solidFill>
                  <a:schemeClr val="tx1"/>
                </a:solidFill>
                <a:latin typeface="+mj-lt"/>
              </a:rPr>
              <a:t>LTM-f</a:t>
            </a:r>
          </a:p>
        </p:txBody>
      </p:sp>
      <p:sp>
        <p:nvSpPr>
          <p:cNvPr id="47" name="Chevron 46"/>
          <p:cNvSpPr/>
          <p:nvPr/>
        </p:nvSpPr>
        <p:spPr bwMode="auto">
          <a:xfrm>
            <a:off x="2140265" y="4526138"/>
            <a:ext cx="798101" cy="304800"/>
          </a:xfrm>
          <a:prstGeom prst="chevron">
            <a:avLst/>
          </a:prstGeom>
          <a:solidFill>
            <a:srgbClr val="FFFF99"/>
          </a:solidFill>
          <a:ln w="15875" cap="flat" cmpd="sng" algn="ctr">
            <a:solidFill>
              <a:srgbClr val="FF0000"/>
            </a:solidFill>
            <a:prstDash val="solid"/>
            <a:round/>
            <a:headEnd type="none" w="med" len="med"/>
            <a:tailEnd type="none" w="med" len="med"/>
          </a:ln>
          <a:effectLst/>
        </p:spPr>
        <p:txBody>
          <a:bodyPr rtlCol="0" anchor="ctr"/>
          <a:lstStyle/>
          <a:p>
            <a:pPr algn="ctr"/>
            <a:endParaRPr lang="en-US">
              <a:solidFill>
                <a:schemeClr val="bg1">
                  <a:lumMod val="75000"/>
                </a:schemeClr>
              </a:solidFill>
            </a:endParaRPr>
          </a:p>
        </p:txBody>
      </p:sp>
      <p:sp>
        <p:nvSpPr>
          <p:cNvPr id="48" name="TextBox 47"/>
          <p:cNvSpPr txBox="1"/>
          <p:nvPr/>
        </p:nvSpPr>
        <p:spPr>
          <a:xfrm>
            <a:off x="2226567" y="4508786"/>
            <a:ext cx="579774" cy="338554"/>
          </a:xfrm>
          <a:prstGeom prst="rect">
            <a:avLst/>
          </a:prstGeom>
          <a:noFill/>
          <a:ln>
            <a:noFill/>
          </a:ln>
        </p:spPr>
        <p:txBody>
          <a:bodyPr wrap="none" rtlCol="0">
            <a:spAutoFit/>
          </a:bodyPr>
          <a:lstStyle/>
          <a:p>
            <a:r>
              <a:rPr lang="en-US" sz="1600" dirty="0">
                <a:solidFill>
                  <a:schemeClr val="tx1"/>
                </a:solidFill>
                <a:latin typeface="+mj-lt"/>
              </a:rPr>
              <a:t>LTM</a:t>
            </a:r>
          </a:p>
        </p:txBody>
      </p:sp>
      <p:sp>
        <p:nvSpPr>
          <p:cNvPr id="50" name="Rectangle 49"/>
          <p:cNvSpPr/>
          <p:nvPr/>
        </p:nvSpPr>
        <p:spPr bwMode="auto">
          <a:xfrm>
            <a:off x="177337" y="1331800"/>
            <a:ext cx="5710342" cy="4895695"/>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endParaRPr>
          </a:p>
        </p:txBody>
      </p:sp>
      <p:sp>
        <p:nvSpPr>
          <p:cNvPr id="51" name="TextBox 50"/>
          <p:cNvSpPr txBox="1"/>
          <p:nvPr/>
        </p:nvSpPr>
        <p:spPr>
          <a:xfrm>
            <a:off x="3646108" y="2870140"/>
            <a:ext cx="1716506" cy="584775"/>
          </a:xfrm>
          <a:prstGeom prst="rect">
            <a:avLst/>
          </a:prstGeom>
          <a:ln>
            <a:solidFill>
              <a:srgbClr val="6600FF"/>
            </a:solidFill>
          </a:ln>
        </p:spPr>
        <p:txBody>
          <a:bodyPr wrap="square" rtlCol="0">
            <a:spAutoFit/>
          </a:bodyPr>
          <a:lstStyle/>
          <a:p>
            <a:pPr algn="ctr"/>
            <a:r>
              <a:rPr lang="en-US" sz="1600" b="1" kern="0" dirty="0">
                <a:solidFill>
                  <a:srgbClr val="6600FF"/>
                </a:solidFill>
              </a:rPr>
              <a:t>DECAF Event Handler </a:t>
            </a:r>
          </a:p>
        </p:txBody>
      </p:sp>
      <p:sp>
        <p:nvSpPr>
          <p:cNvPr id="55" name="TextBox 54"/>
          <p:cNvSpPr txBox="1"/>
          <p:nvPr/>
        </p:nvSpPr>
        <p:spPr>
          <a:xfrm>
            <a:off x="969361" y="1345935"/>
            <a:ext cx="3048724" cy="338554"/>
          </a:xfrm>
          <a:prstGeom prst="rect">
            <a:avLst/>
          </a:prstGeom>
        </p:spPr>
        <p:txBody>
          <a:bodyPr wrap="square" rtlCol="0">
            <a:spAutoFit/>
          </a:bodyPr>
          <a:lstStyle/>
          <a:p>
            <a:pPr algn="ctr"/>
            <a:r>
              <a:rPr lang="en-US" sz="1600" b="1" u="sng" kern="0" dirty="0">
                <a:solidFill>
                  <a:srgbClr val="6600FF"/>
                </a:solidFill>
              </a:rPr>
              <a:t>r/t DECAF Event Modules</a:t>
            </a:r>
          </a:p>
        </p:txBody>
      </p:sp>
      <p:sp>
        <p:nvSpPr>
          <p:cNvPr id="56" name="TextBox 55"/>
          <p:cNvSpPr txBox="1"/>
          <p:nvPr/>
        </p:nvSpPr>
        <p:spPr>
          <a:xfrm>
            <a:off x="518749" y="3179424"/>
            <a:ext cx="800219" cy="338554"/>
          </a:xfrm>
          <a:prstGeom prst="rect">
            <a:avLst/>
          </a:prstGeom>
          <a:solidFill>
            <a:srgbClr val="FFFF99"/>
          </a:solidFill>
          <a:ln w="19050">
            <a:solidFill>
              <a:srgbClr val="009900"/>
            </a:solidFill>
          </a:ln>
        </p:spPr>
        <p:txBody>
          <a:bodyPr wrap="none" rtlCol="0">
            <a:spAutoFit/>
          </a:bodyPr>
          <a:lstStyle/>
          <a:p>
            <a:r>
              <a:rPr lang="en-US" sz="1600" kern="0" dirty="0" err="1">
                <a:solidFill>
                  <a:schemeClr val="tx1"/>
                </a:solidFill>
              </a:rPr>
              <a:t>rtMHD</a:t>
            </a:r>
            <a:endParaRPr lang="en-US" sz="1600" kern="0" dirty="0">
              <a:solidFill>
                <a:schemeClr val="tx1"/>
              </a:solidFill>
            </a:endParaRPr>
          </a:p>
        </p:txBody>
      </p:sp>
      <p:sp>
        <p:nvSpPr>
          <p:cNvPr id="57" name="TextBox 56"/>
          <p:cNvSpPr txBox="1"/>
          <p:nvPr/>
        </p:nvSpPr>
        <p:spPr>
          <a:xfrm>
            <a:off x="518749" y="3572454"/>
            <a:ext cx="800218" cy="338554"/>
          </a:xfrm>
          <a:prstGeom prst="rect">
            <a:avLst/>
          </a:prstGeom>
          <a:solidFill>
            <a:srgbClr val="FFFF99"/>
          </a:solidFill>
          <a:ln w="19050">
            <a:solidFill>
              <a:srgbClr val="009900"/>
            </a:solidFill>
          </a:ln>
        </p:spPr>
        <p:txBody>
          <a:bodyPr wrap="square" rtlCol="0">
            <a:spAutoFit/>
          </a:bodyPr>
          <a:lstStyle/>
          <a:p>
            <a:r>
              <a:rPr lang="en-US" sz="1600" kern="0" dirty="0" err="1">
                <a:solidFill>
                  <a:schemeClr val="tx1"/>
                </a:solidFill>
              </a:rPr>
              <a:t>rtECE</a:t>
            </a:r>
            <a:endParaRPr lang="en-US" sz="1600" kern="0" dirty="0">
              <a:solidFill>
                <a:schemeClr val="tx1"/>
              </a:solidFill>
            </a:endParaRPr>
          </a:p>
        </p:txBody>
      </p:sp>
      <p:sp>
        <p:nvSpPr>
          <p:cNvPr id="58" name="TextBox 57"/>
          <p:cNvSpPr txBox="1"/>
          <p:nvPr/>
        </p:nvSpPr>
        <p:spPr>
          <a:xfrm>
            <a:off x="518751" y="3965484"/>
            <a:ext cx="788999" cy="338554"/>
          </a:xfrm>
          <a:prstGeom prst="rect">
            <a:avLst/>
          </a:prstGeom>
          <a:solidFill>
            <a:srgbClr val="FFFF99"/>
          </a:solidFill>
          <a:ln w="19050">
            <a:solidFill>
              <a:srgbClr val="009900"/>
            </a:solidFill>
          </a:ln>
        </p:spPr>
        <p:txBody>
          <a:bodyPr wrap="none" rtlCol="0">
            <a:spAutoFit/>
          </a:bodyPr>
          <a:lstStyle/>
          <a:p>
            <a:r>
              <a:rPr lang="en-US" sz="1600" kern="0" dirty="0" err="1">
                <a:solidFill>
                  <a:schemeClr val="tx1"/>
                </a:solidFill>
              </a:rPr>
              <a:t>rtECEI</a:t>
            </a:r>
            <a:endParaRPr lang="en-US" sz="1600" kern="0" dirty="0">
              <a:solidFill>
                <a:schemeClr val="tx1"/>
              </a:solidFill>
            </a:endParaRPr>
          </a:p>
        </p:txBody>
      </p:sp>
      <p:sp>
        <p:nvSpPr>
          <p:cNvPr id="59" name="TextBox 58"/>
          <p:cNvSpPr txBox="1"/>
          <p:nvPr/>
        </p:nvSpPr>
        <p:spPr>
          <a:xfrm>
            <a:off x="52064" y="2540174"/>
            <a:ext cx="1716506" cy="584775"/>
          </a:xfrm>
          <a:prstGeom prst="rect">
            <a:avLst/>
          </a:prstGeom>
        </p:spPr>
        <p:txBody>
          <a:bodyPr wrap="square" rtlCol="0">
            <a:spAutoFit/>
          </a:bodyPr>
          <a:lstStyle/>
          <a:p>
            <a:pPr algn="ctr"/>
            <a:r>
              <a:rPr lang="en-US" sz="1600" b="1" u="sng" kern="0" dirty="0">
                <a:solidFill>
                  <a:srgbClr val="6600FF"/>
                </a:solidFill>
              </a:rPr>
              <a:t>r/t DECAF measurements</a:t>
            </a:r>
          </a:p>
        </p:txBody>
      </p:sp>
      <p:sp>
        <p:nvSpPr>
          <p:cNvPr id="60" name="TextBox 59"/>
          <p:cNvSpPr txBox="1"/>
          <p:nvPr/>
        </p:nvSpPr>
        <p:spPr>
          <a:xfrm>
            <a:off x="502675" y="5057944"/>
            <a:ext cx="755335" cy="338554"/>
          </a:xfrm>
          <a:prstGeom prst="rect">
            <a:avLst/>
          </a:prstGeom>
          <a:solidFill>
            <a:srgbClr val="FFFF99"/>
          </a:solidFill>
          <a:ln w="19050">
            <a:solidFill>
              <a:srgbClr val="009900"/>
            </a:solidFill>
          </a:ln>
        </p:spPr>
        <p:txBody>
          <a:bodyPr wrap="none" rtlCol="0">
            <a:spAutoFit/>
          </a:bodyPr>
          <a:lstStyle/>
          <a:p>
            <a:r>
              <a:rPr lang="en-US" sz="1600" kern="0" dirty="0" err="1">
                <a:solidFill>
                  <a:schemeClr val="tx1"/>
                </a:solidFill>
              </a:rPr>
              <a:t>rtEFIT</a:t>
            </a:r>
            <a:endParaRPr lang="en-US" sz="1600" kern="0" dirty="0">
              <a:solidFill>
                <a:schemeClr val="tx1"/>
              </a:solidFill>
            </a:endParaRPr>
          </a:p>
        </p:txBody>
      </p:sp>
      <p:sp>
        <p:nvSpPr>
          <p:cNvPr id="63" name="TextBox 62"/>
          <p:cNvSpPr txBox="1"/>
          <p:nvPr/>
        </p:nvSpPr>
        <p:spPr>
          <a:xfrm>
            <a:off x="35990" y="4651302"/>
            <a:ext cx="1716506" cy="338554"/>
          </a:xfrm>
          <a:prstGeom prst="rect">
            <a:avLst/>
          </a:prstGeom>
        </p:spPr>
        <p:txBody>
          <a:bodyPr wrap="square" rtlCol="0">
            <a:spAutoFit/>
          </a:bodyPr>
          <a:lstStyle/>
          <a:p>
            <a:pPr algn="ctr"/>
            <a:r>
              <a:rPr lang="en-US" sz="1600" b="1" u="sng" kern="0" dirty="0">
                <a:solidFill>
                  <a:srgbClr val="6600FF"/>
                </a:solidFill>
              </a:rPr>
              <a:t>r/t analysis</a:t>
            </a:r>
          </a:p>
        </p:txBody>
      </p:sp>
      <p:sp>
        <p:nvSpPr>
          <p:cNvPr id="64" name="TextBox 63"/>
          <p:cNvSpPr txBox="1"/>
          <p:nvPr/>
        </p:nvSpPr>
        <p:spPr>
          <a:xfrm>
            <a:off x="3475975" y="4073911"/>
            <a:ext cx="1992604" cy="584775"/>
          </a:xfrm>
          <a:prstGeom prst="rect">
            <a:avLst/>
          </a:prstGeom>
          <a:ln>
            <a:solidFill>
              <a:srgbClr val="6600FF"/>
            </a:solidFill>
          </a:ln>
        </p:spPr>
        <p:txBody>
          <a:bodyPr wrap="square" rtlCol="0">
            <a:spAutoFit/>
          </a:bodyPr>
          <a:lstStyle/>
          <a:p>
            <a:pPr algn="ctr"/>
            <a:r>
              <a:rPr lang="en-US" sz="1600" b="1" kern="0" dirty="0">
                <a:solidFill>
                  <a:srgbClr val="6600FF"/>
                </a:solidFill>
              </a:rPr>
              <a:t>KSTAR PCS Alarms category</a:t>
            </a:r>
          </a:p>
        </p:txBody>
      </p:sp>
      <p:sp>
        <p:nvSpPr>
          <p:cNvPr id="66" name="TextBox 65"/>
          <p:cNvSpPr txBox="1"/>
          <p:nvPr/>
        </p:nvSpPr>
        <p:spPr>
          <a:xfrm>
            <a:off x="6099251" y="4173730"/>
            <a:ext cx="1376515" cy="830997"/>
          </a:xfrm>
          <a:prstGeom prst="rect">
            <a:avLst/>
          </a:prstGeom>
          <a:ln w="9525">
            <a:solidFill>
              <a:srgbClr val="6600FF"/>
            </a:solidFill>
          </a:ln>
        </p:spPr>
        <p:txBody>
          <a:bodyPr wrap="square" rtlCol="0">
            <a:spAutoFit/>
          </a:bodyPr>
          <a:lstStyle/>
          <a:p>
            <a:pPr algn="ctr"/>
            <a:r>
              <a:rPr lang="en-US" sz="1600" b="1" kern="0" dirty="0">
                <a:solidFill>
                  <a:srgbClr val="6600FF"/>
                </a:solidFill>
              </a:rPr>
              <a:t>KSTAR disruption mitigation</a:t>
            </a:r>
          </a:p>
        </p:txBody>
      </p:sp>
      <p:sp>
        <p:nvSpPr>
          <p:cNvPr id="69" name="TextBox 68"/>
          <p:cNvSpPr txBox="1"/>
          <p:nvPr/>
        </p:nvSpPr>
        <p:spPr>
          <a:xfrm>
            <a:off x="2820317" y="3952576"/>
            <a:ext cx="184731" cy="369332"/>
          </a:xfrm>
          <a:prstGeom prst="rect">
            <a:avLst/>
          </a:prstGeom>
        </p:spPr>
        <p:txBody>
          <a:bodyPr wrap="none" rtlCol="0">
            <a:spAutoFit/>
          </a:bodyPr>
          <a:lstStyle/>
          <a:p>
            <a:endParaRPr lang="en-US" sz="1800" b="1" kern="0" dirty="0">
              <a:solidFill>
                <a:srgbClr val="FF0000"/>
              </a:solidFill>
            </a:endParaRPr>
          </a:p>
        </p:txBody>
      </p:sp>
      <p:cxnSp>
        <p:nvCxnSpPr>
          <p:cNvPr id="96" name="Straight Arrow Connector 95"/>
          <p:cNvCxnSpPr/>
          <p:nvPr/>
        </p:nvCxnSpPr>
        <p:spPr bwMode="auto">
          <a:xfrm>
            <a:off x="4490003" y="3457721"/>
            <a:ext cx="8021" cy="611533"/>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97" name="TextBox 96"/>
          <p:cNvSpPr txBox="1"/>
          <p:nvPr/>
        </p:nvSpPr>
        <p:spPr>
          <a:xfrm>
            <a:off x="2424969" y="882086"/>
            <a:ext cx="1716506" cy="400110"/>
          </a:xfrm>
          <a:prstGeom prst="rect">
            <a:avLst/>
          </a:prstGeom>
        </p:spPr>
        <p:txBody>
          <a:bodyPr wrap="square" rtlCol="0">
            <a:spAutoFit/>
          </a:bodyPr>
          <a:lstStyle/>
          <a:p>
            <a:pPr algn="ctr"/>
            <a:r>
              <a:rPr lang="en-US" sz="2000" b="1" u="sng" kern="0" dirty="0">
                <a:solidFill>
                  <a:srgbClr val="6600FF"/>
                </a:solidFill>
              </a:rPr>
              <a:t>KSTAR PCS</a:t>
            </a:r>
          </a:p>
        </p:txBody>
      </p:sp>
      <p:cxnSp>
        <p:nvCxnSpPr>
          <p:cNvPr id="98" name="Straight Arrow Connector 97"/>
          <p:cNvCxnSpPr>
            <a:stCxn id="56" idx="3"/>
            <a:endCxn id="33" idx="1"/>
          </p:cNvCxnSpPr>
          <p:nvPr/>
        </p:nvCxnSpPr>
        <p:spPr bwMode="auto">
          <a:xfrm>
            <a:off x="1318968" y="3348702"/>
            <a:ext cx="888621" cy="1034747"/>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101" name="Straight Arrow Connector 100"/>
          <p:cNvCxnSpPr>
            <a:stCxn id="56" idx="3"/>
          </p:cNvCxnSpPr>
          <p:nvPr/>
        </p:nvCxnSpPr>
        <p:spPr bwMode="auto">
          <a:xfrm>
            <a:off x="1318968" y="3348702"/>
            <a:ext cx="851299" cy="1395457"/>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104" name="Straight Arrow Connector 103"/>
          <p:cNvCxnSpPr>
            <a:stCxn id="60" idx="3"/>
          </p:cNvCxnSpPr>
          <p:nvPr/>
        </p:nvCxnSpPr>
        <p:spPr bwMode="auto">
          <a:xfrm flipV="1">
            <a:off x="1258009" y="4796157"/>
            <a:ext cx="879318" cy="431065"/>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
        <p:nvSpPr>
          <p:cNvPr id="114" name="TextBox 113"/>
          <p:cNvSpPr txBox="1"/>
          <p:nvPr/>
        </p:nvSpPr>
        <p:spPr>
          <a:xfrm>
            <a:off x="6099778" y="2681014"/>
            <a:ext cx="1376515" cy="1077218"/>
          </a:xfrm>
          <a:prstGeom prst="rect">
            <a:avLst/>
          </a:prstGeom>
          <a:ln w="9525">
            <a:solidFill>
              <a:srgbClr val="6600FF"/>
            </a:solidFill>
          </a:ln>
        </p:spPr>
        <p:txBody>
          <a:bodyPr wrap="square" rtlCol="0">
            <a:spAutoFit/>
          </a:bodyPr>
          <a:lstStyle/>
          <a:p>
            <a:pPr algn="ctr"/>
            <a:r>
              <a:rPr lang="en-US" sz="1600" b="1" kern="0" dirty="0">
                <a:solidFill>
                  <a:srgbClr val="6600FF"/>
                </a:solidFill>
              </a:rPr>
              <a:t>KSTAR plasma controlled shutdown</a:t>
            </a:r>
          </a:p>
        </p:txBody>
      </p:sp>
      <p:cxnSp>
        <p:nvCxnSpPr>
          <p:cNvPr id="115" name="Straight Arrow Connector 114"/>
          <p:cNvCxnSpPr>
            <a:cxnSpLocks/>
            <a:stCxn id="64" idx="3"/>
            <a:endCxn id="66" idx="1"/>
          </p:cNvCxnSpPr>
          <p:nvPr/>
        </p:nvCxnSpPr>
        <p:spPr bwMode="auto">
          <a:xfrm>
            <a:off x="5468579" y="4366299"/>
            <a:ext cx="630672" cy="22293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118" name="Straight Arrow Connector 117"/>
          <p:cNvCxnSpPr>
            <a:cxnSpLocks/>
            <a:stCxn id="64" idx="3"/>
            <a:endCxn id="114" idx="1"/>
          </p:cNvCxnSpPr>
          <p:nvPr/>
        </p:nvCxnSpPr>
        <p:spPr bwMode="auto">
          <a:xfrm flipV="1">
            <a:off x="5468579" y="3219623"/>
            <a:ext cx="631199" cy="1146676"/>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139" name="Straight Arrow Connector 138"/>
          <p:cNvCxnSpPr>
            <a:cxnSpLocks/>
            <a:stCxn id="33" idx="3"/>
            <a:endCxn id="51" idx="1"/>
          </p:cNvCxnSpPr>
          <p:nvPr/>
        </p:nvCxnSpPr>
        <p:spPr bwMode="auto">
          <a:xfrm flipV="1">
            <a:off x="2914000" y="3162528"/>
            <a:ext cx="732108" cy="122092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pic>
        <p:nvPicPr>
          <p:cNvPr id="4" name="Picture 3"/>
          <p:cNvPicPr>
            <a:picLocks noChangeAspect="1"/>
          </p:cNvPicPr>
          <p:nvPr/>
        </p:nvPicPr>
        <p:blipFill>
          <a:blip r:embed="rId2"/>
          <a:stretch>
            <a:fillRect/>
          </a:stretch>
        </p:blipFill>
        <p:spPr>
          <a:xfrm>
            <a:off x="7853712" y="2277518"/>
            <a:ext cx="4230712" cy="3323471"/>
          </a:xfrm>
          <a:prstGeom prst="rect">
            <a:avLst/>
          </a:prstGeom>
        </p:spPr>
      </p:pic>
      <p:cxnSp>
        <p:nvCxnSpPr>
          <p:cNvPr id="100" name="Straight Arrow Connector 99"/>
          <p:cNvCxnSpPr/>
          <p:nvPr/>
        </p:nvCxnSpPr>
        <p:spPr bwMode="auto">
          <a:xfrm flipV="1">
            <a:off x="10676043" y="5370038"/>
            <a:ext cx="0" cy="45554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6" name="Rectangle 5"/>
          <p:cNvSpPr/>
          <p:nvPr/>
        </p:nvSpPr>
        <p:spPr>
          <a:xfrm>
            <a:off x="8556216" y="5799208"/>
            <a:ext cx="3454792" cy="646331"/>
          </a:xfrm>
          <a:prstGeom prst="rect">
            <a:avLst/>
          </a:prstGeom>
        </p:spPr>
        <p:txBody>
          <a:bodyPr wrap="none">
            <a:spAutoFit/>
          </a:bodyPr>
          <a:lstStyle/>
          <a:p>
            <a:r>
              <a:rPr lang="en-US" sz="1800" kern="0" dirty="0">
                <a:solidFill>
                  <a:srgbClr val="FF0000"/>
                </a:solidFill>
              </a:rPr>
              <a:t>Controlled shutdown triggered</a:t>
            </a:r>
          </a:p>
          <a:p>
            <a:r>
              <a:rPr lang="en-US" sz="1800" kern="0" dirty="0">
                <a:solidFill>
                  <a:srgbClr val="FF0000"/>
                </a:solidFill>
              </a:rPr>
              <a:t>(using pre-programmed “event”)</a:t>
            </a:r>
            <a:endParaRPr lang="en-US" sz="1800" dirty="0"/>
          </a:p>
        </p:txBody>
      </p:sp>
      <p:pic>
        <p:nvPicPr>
          <p:cNvPr id="99" name="Picture 49" descr="kstar_soft_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163" y="3261030"/>
            <a:ext cx="1032734" cy="23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Box 104"/>
          <p:cNvSpPr txBox="1"/>
          <p:nvPr/>
        </p:nvSpPr>
        <p:spPr>
          <a:xfrm>
            <a:off x="6122849" y="5338073"/>
            <a:ext cx="1373453" cy="830997"/>
          </a:xfrm>
          <a:prstGeom prst="rect">
            <a:avLst/>
          </a:prstGeom>
          <a:ln w="9525">
            <a:solidFill>
              <a:srgbClr val="6600FF"/>
            </a:solidFill>
          </a:ln>
        </p:spPr>
        <p:txBody>
          <a:bodyPr wrap="square" rtlCol="0">
            <a:spAutoFit/>
          </a:bodyPr>
          <a:lstStyle/>
          <a:p>
            <a:pPr algn="ctr"/>
            <a:r>
              <a:rPr lang="en-US" sz="1600" b="1" kern="0" dirty="0">
                <a:solidFill>
                  <a:srgbClr val="6600FF"/>
                </a:solidFill>
              </a:rPr>
              <a:t>Disruption avoidance actuators</a:t>
            </a:r>
          </a:p>
        </p:txBody>
      </p:sp>
      <p:cxnSp>
        <p:nvCxnSpPr>
          <p:cNvPr id="106" name="Straight Arrow Connector 105"/>
          <p:cNvCxnSpPr>
            <a:cxnSpLocks/>
            <a:stCxn id="114" idx="3"/>
          </p:cNvCxnSpPr>
          <p:nvPr/>
        </p:nvCxnSpPr>
        <p:spPr bwMode="auto">
          <a:xfrm>
            <a:off x="7476293" y="3219623"/>
            <a:ext cx="464058" cy="123755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7E27F86F-E9D3-5BFC-B88A-10E1FA02F1BB}"/>
              </a:ext>
            </a:extLst>
          </p:cNvPr>
          <p:cNvCxnSpPr>
            <a:cxnSpLocks/>
            <a:stCxn id="64" idx="3"/>
            <a:endCxn id="105" idx="1"/>
          </p:cNvCxnSpPr>
          <p:nvPr/>
        </p:nvCxnSpPr>
        <p:spPr bwMode="auto">
          <a:xfrm>
            <a:off x="5468579" y="4366299"/>
            <a:ext cx="654270" cy="1387273"/>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08CA0575-0FA3-3DC4-6977-F8A0F7EB5558}"/>
              </a:ext>
            </a:extLst>
          </p:cNvPr>
          <p:cNvCxnSpPr>
            <a:cxnSpLocks/>
            <a:stCxn id="47" idx="3"/>
            <a:endCxn id="51" idx="1"/>
          </p:cNvCxnSpPr>
          <p:nvPr/>
        </p:nvCxnSpPr>
        <p:spPr bwMode="auto">
          <a:xfrm flipV="1">
            <a:off x="2938366" y="3162528"/>
            <a:ext cx="707742" cy="151601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4882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D02B-7C56-5F0B-C701-9A49F092506E}"/>
              </a:ext>
            </a:extLst>
          </p:cNvPr>
          <p:cNvSpPr>
            <a:spLocks noGrp="1"/>
          </p:cNvSpPr>
          <p:nvPr>
            <p:ph type="title"/>
          </p:nvPr>
        </p:nvSpPr>
        <p:spPr>
          <a:xfrm>
            <a:off x="97117" y="29880"/>
            <a:ext cx="12094883" cy="685800"/>
          </a:xfrm>
        </p:spPr>
        <p:txBody>
          <a:bodyPr/>
          <a:lstStyle/>
          <a:p>
            <a:r>
              <a:rPr lang="en-US" sz="2400" dirty="0"/>
              <a:t>Real-time forecaster of locked modes shows good performance in forecasting mode locking and subsequent disruptions</a:t>
            </a:r>
          </a:p>
        </p:txBody>
      </p:sp>
      <p:sp>
        <p:nvSpPr>
          <p:cNvPr id="3" name="Content Placeholder 2">
            <a:extLst>
              <a:ext uri="{FF2B5EF4-FFF2-40B4-BE49-F238E27FC236}">
                <a16:creationId xmlns:a16="http://schemas.microsoft.com/office/drawing/2014/main" id="{9C70EF3F-5163-0CF1-B2E1-81A4B129FCB0}"/>
              </a:ext>
            </a:extLst>
          </p:cNvPr>
          <p:cNvSpPr>
            <a:spLocks noGrp="1"/>
          </p:cNvSpPr>
          <p:nvPr>
            <p:ph idx="1"/>
          </p:nvPr>
        </p:nvSpPr>
        <p:spPr>
          <a:xfrm>
            <a:off x="329368" y="1070099"/>
            <a:ext cx="11630379" cy="5375805"/>
          </a:xfrm>
        </p:spPr>
        <p:txBody>
          <a:bodyPr/>
          <a:lstStyle/>
          <a:p>
            <a:r>
              <a:rPr lang="en-US" dirty="0"/>
              <a:t>Successfully forecasted ~50 shot with mode locking that disrupted in KSTAR 2022 run. Actuation windows of up to 2 seconds for KSTAR plasmas.</a:t>
            </a:r>
          </a:p>
          <a:p>
            <a:r>
              <a:rPr lang="en-US" dirty="0"/>
              <a:t> Offline and real-time analysis in close </a:t>
            </a:r>
            <a:br>
              <a:rPr lang="en-US" dirty="0"/>
            </a:br>
            <a:r>
              <a:rPr lang="en-US" dirty="0"/>
              <a:t> forecasting agreement</a:t>
            </a:r>
          </a:p>
        </p:txBody>
      </p:sp>
      <p:pic>
        <p:nvPicPr>
          <p:cNvPr id="6" name="Picture 5">
            <a:extLst>
              <a:ext uri="{FF2B5EF4-FFF2-40B4-BE49-F238E27FC236}">
                <a16:creationId xmlns:a16="http://schemas.microsoft.com/office/drawing/2014/main" id="{703B100E-2900-A6DF-9A35-2BB974634114}"/>
              </a:ext>
            </a:extLst>
          </p:cNvPr>
          <p:cNvPicPr>
            <a:picLocks noChangeAspect="1"/>
          </p:cNvPicPr>
          <p:nvPr/>
        </p:nvPicPr>
        <p:blipFill rotWithShape="1">
          <a:blip r:embed="rId2"/>
          <a:srcRect r="24427" b="13718"/>
          <a:stretch/>
        </p:blipFill>
        <p:spPr>
          <a:xfrm>
            <a:off x="453790" y="2878534"/>
            <a:ext cx="5521316" cy="3513118"/>
          </a:xfrm>
          <a:prstGeom prst="rect">
            <a:avLst/>
          </a:prstGeom>
        </p:spPr>
      </p:pic>
      <p:sp>
        <p:nvSpPr>
          <p:cNvPr id="9" name="Text Box 32">
            <a:extLst>
              <a:ext uri="{FF2B5EF4-FFF2-40B4-BE49-F238E27FC236}">
                <a16:creationId xmlns:a16="http://schemas.microsoft.com/office/drawing/2014/main" id="{81C4BF71-5967-76FA-4486-E28DF0143D49}"/>
              </a:ext>
            </a:extLst>
          </p:cNvPr>
          <p:cNvSpPr txBox="1">
            <a:spLocks noChangeArrowheads="1"/>
          </p:cNvSpPr>
          <p:nvPr/>
        </p:nvSpPr>
        <p:spPr bwMode="auto">
          <a:xfrm>
            <a:off x="101843" y="6215072"/>
            <a:ext cx="1559495" cy="230832"/>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900" dirty="0">
                <a:solidFill>
                  <a:srgbClr val="6600FF"/>
                </a:solidFill>
                <a:latin typeface="+mn-lt"/>
              </a:rPr>
              <a:t> shot 31400</a:t>
            </a:r>
          </a:p>
        </p:txBody>
      </p:sp>
      <p:pic>
        <p:nvPicPr>
          <p:cNvPr id="7" name="Picture 6">
            <a:extLst>
              <a:ext uri="{FF2B5EF4-FFF2-40B4-BE49-F238E27FC236}">
                <a16:creationId xmlns:a16="http://schemas.microsoft.com/office/drawing/2014/main" id="{7A68CD43-2DD9-6A9F-CDD9-FE96AF4C8A78}"/>
              </a:ext>
            </a:extLst>
          </p:cNvPr>
          <p:cNvPicPr>
            <a:picLocks noChangeAspect="1"/>
          </p:cNvPicPr>
          <p:nvPr/>
        </p:nvPicPr>
        <p:blipFill rotWithShape="1">
          <a:blip r:embed="rId3"/>
          <a:srcRect l="3189" t="7354" b="299"/>
          <a:stretch/>
        </p:blipFill>
        <p:spPr>
          <a:xfrm>
            <a:off x="6748463" y="1778000"/>
            <a:ext cx="4935857" cy="2201069"/>
          </a:xfrm>
          <a:prstGeom prst="rect">
            <a:avLst/>
          </a:prstGeom>
        </p:spPr>
      </p:pic>
      <p:pic>
        <p:nvPicPr>
          <p:cNvPr id="11" name="Picture 10">
            <a:extLst>
              <a:ext uri="{FF2B5EF4-FFF2-40B4-BE49-F238E27FC236}">
                <a16:creationId xmlns:a16="http://schemas.microsoft.com/office/drawing/2014/main" id="{A2A67D0C-7900-DCFB-97CE-E31C5AE8967F}"/>
              </a:ext>
            </a:extLst>
          </p:cNvPr>
          <p:cNvPicPr>
            <a:picLocks noChangeAspect="1"/>
          </p:cNvPicPr>
          <p:nvPr/>
        </p:nvPicPr>
        <p:blipFill rotWithShape="1">
          <a:blip r:embed="rId4"/>
          <a:srcRect t="7065"/>
          <a:stretch/>
        </p:blipFill>
        <p:spPr>
          <a:xfrm>
            <a:off x="6458857" y="4032250"/>
            <a:ext cx="5225463" cy="224949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9D4170-94EC-3775-4F73-170160DBAC55}"/>
                  </a:ext>
                </a:extLst>
              </p:cNvPr>
              <p:cNvSpPr txBox="1"/>
              <p:nvPr/>
            </p:nvSpPr>
            <p:spPr>
              <a:xfrm rot="16200000">
                <a:off x="5970847" y="4829755"/>
                <a:ext cx="976021" cy="338554"/>
              </a:xfrm>
              <a:prstGeom prst="rect">
                <a:avLst/>
              </a:prstGeom>
              <a:solidFill>
                <a:schemeClr val="bg1"/>
              </a:solidFill>
            </p:spPr>
            <p:txBody>
              <a:bodyPr wrap="square" rtlCol="0">
                <a:spAutoFit/>
              </a:bodyPr>
              <a:lstStyle/>
              <a:p>
                <a14:m>
                  <m:oMath xmlns:m="http://schemas.openxmlformats.org/officeDocument/2006/math">
                    <m:sSub>
                      <m:sSubPr>
                        <m:ctrlPr>
                          <a:rPr lang="en-US" sz="1600" i="1" kern="0" smtClean="0">
                            <a:solidFill>
                              <a:schemeClr val="tx1"/>
                            </a:solidFill>
                            <a:latin typeface="Cambria Math" panose="02040503050406030204" pitchFamily="18" charset="0"/>
                          </a:rPr>
                        </m:ctrlPr>
                      </m:sSubPr>
                      <m:e>
                        <m:r>
                          <a:rPr lang="en-US" sz="1600" b="0" i="1" kern="0" smtClean="0">
                            <a:solidFill>
                              <a:schemeClr val="tx1"/>
                            </a:solidFill>
                            <a:latin typeface="Cambria Math" panose="02040503050406030204" pitchFamily="18" charset="0"/>
                          </a:rPr>
                          <m:t>𝐼</m:t>
                        </m:r>
                      </m:e>
                      <m:sub>
                        <m:r>
                          <a:rPr lang="en-US" sz="1600" b="0" i="1" kern="0" smtClean="0">
                            <a:solidFill>
                              <a:schemeClr val="tx1"/>
                            </a:solidFill>
                            <a:latin typeface="Cambria Math" panose="02040503050406030204" pitchFamily="18" charset="0"/>
                          </a:rPr>
                          <m:t>𝑃</m:t>
                        </m:r>
                      </m:sub>
                    </m:sSub>
                  </m:oMath>
                </a14:m>
                <a:r>
                  <a:rPr lang="en-US" sz="1600" i="0" kern="0" dirty="0">
                    <a:solidFill>
                      <a:schemeClr val="tx1"/>
                    </a:solidFill>
                  </a:rPr>
                  <a:t> (A)</a:t>
                </a:r>
              </a:p>
            </p:txBody>
          </p:sp>
        </mc:Choice>
        <mc:Fallback xmlns="">
          <p:sp>
            <p:nvSpPr>
              <p:cNvPr id="13" name="TextBox 12">
                <a:extLst>
                  <a:ext uri="{FF2B5EF4-FFF2-40B4-BE49-F238E27FC236}">
                    <a16:creationId xmlns:a16="http://schemas.microsoft.com/office/drawing/2014/main" id="{DA9D4170-94EC-3775-4F73-170160DBAC55}"/>
                  </a:ext>
                </a:extLst>
              </p:cNvPr>
              <p:cNvSpPr txBox="1">
                <a:spLocks noRot="1" noChangeAspect="1" noMove="1" noResize="1" noEditPoints="1" noAdjustHandles="1" noChangeArrowheads="1" noChangeShapeType="1" noTextEdit="1"/>
              </p:cNvSpPr>
              <p:nvPr/>
            </p:nvSpPr>
            <p:spPr>
              <a:xfrm rot="16200000">
                <a:off x="5970847" y="4829755"/>
                <a:ext cx="976021" cy="338554"/>
              </a:xfrm>
              <a:prstGeom prst="rect">
                <a:avLst/>
              </a:prstGeom>
              <a:blipFill>
                <a:blip r:embed="rId5"/>
                <a:stretch>
                  <a:fillRect l="-5455" r="-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CA0D8E-B27D-ADCE-B3FD-43D59828B2C5}"/>
                  </a:ext>
                </a:extLst>
              </p:cNvPr>
              <p:cNvSpPr txBox="1"/>
              <p:nvPr/>
            </p:nvSpPr>
            <p:spPr>
              <a:xfrm rot="16200000">
                <a:off x="6054749" y="2353380"/>
                <a:ext cx="976021" cy="338554"/>
              </a:xfrm>
              <a:prstGeom prst="rect">
                <a:avLst/>
              </a:prstGeom>
              <a:solidFill>
                <a:schemeClr val="bg1"/>
              </a:solidFill>
            </p:spPr>
            <p:txBody>
              <a:bodyPr wrap="square" rtlCol="0">
                <a:spAutoFit/>
              </a:bodyPr>
              <a:lstStyle/>
              <a:p>
                <a14:m>
                  <m:oMath xmlns:m="http://schemas.openxmlformats.org/officeDocument/2006/math">
                    <m:r>
                      <a:rPr lang="en-US" sz="1600" b="0" i="1" kern="0" smtClean="0">
                        <a:solidFill>
                          <a:schemeClr val="tx1"/>
                        </a:solidFill>
                        <a:latin typeface="Cambria Math" panose="02040503050406030204" pitchFamily="18" charset="0"/>
                      </a:rPr>
                      <m:t>𝑓</m:t>
                    </m:r>
                  </m:oMath>
                </a14:m>
                <a:r>
                  <a:rPr lang="en-US" sz="1600" i="0" kern="0" dirty="0">
                    <a:solidFill>
                      <a:schemeClr val="tx1"/>
                    </a:solidFill>
                  </a:rPr>
                  <a:t> (Hz)</a:t>
                </a:r>
              </a:p>
            </p:txBody>
          </p:sp>
        </mc:Choice>
        <mc:Fallback xmlns="">
          <p:sp>
            <p:nvSpPr>
              <p:cNvPr id="14" name="TextBox 13">
                <a:extLst>
                  <a:ext uri="{FF2B5EF4-FFF2-40B4-BE49-F238E27FC236}">
                    <a16:creationId xmlns:a16="http://schemas.microsoft.com/office/drawing/2014/main" id="{31CA0D8E-B27D-ADCE-B3FD-43D59828B2C5}"/>
                  </a:ext>
                </a:extLst>
              </p:cNvPr>
              <p:cNvSpPr txBox="1">
                <a:spLocks noRot="1" noChangeAspect="1" noMove="1" noResize="1" noEditPoints="1" noAdjustHandles="1" noChangeArrowheads="1" noChangeShapeType="1" noTextEdit="1"/>
              </p:cNvSpPr>
              <p:nvPr/>
            </p:nvSpPr>
            <p:spPr>
              <a:xfrm rot="16200000">
                <a:off x="6054749" y="2353380"/>
                <a:ext cx="976021" cy="338554"/>
              </a:xfrm>
              <a:prstGeom prst="rect">
                <a:avLst/>
              </a:prstGeom>
              <a:blipFill>
                <a:blip r:embed="rId6"/>
                <a:stretch>
                  <a:fillRect l="-5455" r="-2363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0D39A3E-B683-E135-0ED0-519502BF1582}"/>
              </a:ext>
            </a:extLst>
          </p:cNvPr>
          <p:cNvSpPr txBox="1"/>
          <p:nvPr/>
        </p:nvSpPr>
        <p:spPr>
          <a:xfrm>
            <a:off x="8604852" y="2034646"/>
            <a:ext cx="1070632" cy="350414"/>
          </a:xfrm>
          <a:prstGeom prst="rect">
            <a:avLst/>
          </a:prstGeom>
        </p:spPr>
        <p:txBody>
          <a:bodyPr wrap="square" rtlCol="0">
            <a:spAutoFit/>
          </a:bodyPr>
          <a:lstStyle/>
          <a:p>
            <a:r>
              <a:rPr lang="en-US" sz="1600" i="0" kern="0" dirty="0">
                <a:solidFill>
                  <a:srgbClr val="0070C0"/>
                </a:solidFill>
              </a:rPr>
              <a:t>rotation</a:t>
            </a:r>
          </a:p>
        </p:txBody>
      </p:sp>
      <p:sp>
        <p:nvSpPr>
          <p:cNvPr id="16" name="TextBox 15">
            <a:extLst>
              <a:ext uri="{FF2B5EF4-FFF2-40B4-BE49-F238E27FC236}">
                <a16:creationId xmlns:a16="http://schemas.microsoft.com/office/drawing/2014/main" id="{74F92279-400C-DDFD-148E-38317662E74B}"/>
              </a:ext>
            </a:extLst>
          </p:cNvPr>
          <p:cNvSpPr txBox="1"/>
          <p:nvPr/>
        </p:nvSpPr>
        <p:spPr>
          <a:xfrm>
            <a:off x="8149371" y="3346252"/>
            <a:ext cx="1070632" cy="350414"/>
          </a:xfrm>
          <a:prstGeom prst="rect">
            <a:avLst/>
          </a:prstGeom>
        </p:spPr>
        <p:txBody>
          <a:bodyPr wrap="square" rtlCol="0">
            <a:spAutoFit/>
          </a:bodyPr>
          <a:lstStyle/>
          <a:p>
            <a:r>
              <a:rPr lang="en-US" sz="1600" i="0" kern="0" dirty="0">
                <a:solidFill>
                  <a:srgbClr val="FFC000"/>
                </a:solidFill>
              </a:rPr>
              <a:t>inflection</a:t>
            </a:r>
          </a:p>
        </p:txBody>
      </p:sp>
      <p:cxnSp>
        <p:nvCxnSpPr>
          <p:cNvPr id="18" name="Straight Arrow Connector 17">
            <a:extLst>
              <a:ext uri="{FF2B5EF4-FFF2-40B4-BE49-F238E27FC236}">
                <a16:creationId xmlns:a16="http://schemas.microsoft.com/office/drawing/2014/main" id="{1548025D-9532-45DD-8420-CB84122D267B}"/>
              </a:ext>
            </a:extLst>
          </p:cNvPr>
          <p:cNvCxnSpPr>
            <a:stCxn id="15" idx="1"/>
          </p:cNvCxnSpPr>
          <p:nvPr/>
        </p:nvCxnSpPr>
        <p:spPr bwMode="auto">
          <a:xfrm flipH="1">
            <a:off x="8177212" y="2209853"/>
            <a:ext cx="42764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401BEBA4-1FED-5A95-4F62-D87A143381DB}"/>
              </a:ext>
            </a:extLst>
          </p:cNvPr>
          <p:cNvCxnSpPr>
            <a:cxnSpLocks/>
          </p:cNvCxnSpPr>
          <p:nvPr/>
        </p:nvCxnSpPr>
        <p:spPr bwMode="auto">
          <a:xfrm>
            <a:off x="9081658" y="3521459"/>
            <a:ext cx="539727"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2" name="Straight Connector 21">
            <a:extLst>
              <a:ext uri="{FF2B5EF4-FFF2-40B4-BE49-F238E27FC236}">
                <a16:creationId xmlns:a16="http://schemas.microsoft.com/office/drawing/2014/main" id="{AF47DB90-E965-7C6F-26B1-25571DA6C3D7}"/>
              </a:ext>
            </a:extLst>
          </p:cNvPr>
          <p:cNvCxnSpPr>
            <a:cxnSpLocks/>
          </p:cNvCxnSpPr>
          <p:nvPr/>
        </p:nvCxnSpPr>
        <p:spPr bwMode="auto">
          <a:xfrm>
            <a:off x="8149371" y="1815151"/>
            <a:ext cx="27841" cy="416083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785C720-A8C6-E3EC-FEDA-AB293BD13854}"/>
              </a:ext>
            </a:extLst>
          </p:cNvPr>
          <p:cNvCxnSpPr>
            <a:cxnSpLocks/>
          </p:cNvCxnSpPr>
          <p:nvPr/>
        </p:nvCxnSpPr>
        <p:spPr bwMode="auto">
          <a:xfrm>
            <a:off x="11044238" y="1822771"/>
            <a:ext cx="38113" cy="4165594"/>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28" name="Straight Arrow Connector 27">
            <a:extLst>
              <a:ext uri="{FF2B5EF4-FFF2-40B4-BE49-F238E27FC236}">
                <a16:creationId xmlns:a16="http://schemas.microsoft.com/office/drawing/2014/main" id="{E55277FC-A382-5D02-1CBB-1BF00D690E20}"/>
              </a:ext>
            </a:extLst>
          </p:cNvPr>
          <p:cNvCxnSpPr/>
          <p:nvPr/>
        </p:nvCxnSpPr>
        <p:spPr bwMode="auto">
          <a:xfrm>
            <a:off x="8163291" y="4392348"/>
            <a:ext cx="2916189" cy="0"/>
          </a:xfrm>
          <a:prstGeom prst="straightConnector1">
            <a:avLst/>
          </a:prstGeom>
          <a:solidFill>
            <a:schemeClr val="accent1"/>
          </a:solidFill>
          <a:ln w="12700" cap="flat" cmpd="sng" algn="ctr">
            <a:solidFill>
              <a:srgbClr val="C00000"/>
            </a:solidFill>
            <a:prstDash val="solid"/>
            <a:round/>
            <a:headEnd type="triangle"/>
            <a:tailEnd type="triangle"/>
          </a:ln>
          <a:effectLst/>
        </p:spPr>
      </p:cxnSp>
      <p:sp>
        <p:nvSpPr>
          <p:cNvPr id="29" name="TextBox 28">
            <a:extLst>
              <a:ext uri="{FF2B5EF4-FFF2-40B4-BE49-F238E27FC236}">
                <a16:creationId xmlns:a16="http://schemas.microsoft.com/office/drawing/2014/main" id="{CCAD0032-66E4-D4DF-EAB5-E60A496C31F4}"/>
              </a:ext>
            </a:extLst>
          </p:cNvPr>
          <p:cNvSpPr txBox="1"/>
          <p:nvPr/>
        </p:nvSpPr>
        <p:spPr>
          <a:xfrm>
            <a:off x="9080401" y="4511021"/>
            <a:ext cx="1020487" cy="338554"/>
          </a:xfrm>
          <a:prstGeom prst="rect">
            <a:avLst/>
          </a:prstGeom>
        </p:spPr>
        <p:txBody>
          <a:bodyPr wrap="square" rtlCol="0">
            <a:spAutoFit/>
          </a:bodyPr>
          <a:lstStyle/>
          <a:p>
            <a:r>
              <a:rPr lang="en-US" sz="1600" i="0" kern="0" dirty="0">
                <a:solidFill>
                  <a:srgbClr val="C00000"/>
                </a:solidFill>
              </a:rPr>
              <a:t>~600 </a:t>
            </a:r>
            <a:r>
              <a:rPr lang="en-US" sz="1600" i="0" kern="0" dirty="0" err="1">
                <a:solidFill>
                  <a:srgbClr val="C00000"/>
                </a:solidFill>
              </a:rPr>
              <a:t>ms</a:t>
            </a:r>
            <a:endParaRPr lang="en-US" sz="1600" i="0" kern="0" dirty="0">
              <a:solidFill>
                <a:srgbClr val="C00000"/>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2130967-31C1-DC07-B47C-8BCEFF08DD4C}"/>
                  </a:ext>
                </a:extLst>
              </p:cNvPr>
              <p:cNvSpPr txBox="1"/>
              <p:nvPr/>
            </p:nvSpPr>
            <p:spPr>
              <a:xfrm rot="16200000">
                <a:off x="6067004" y="2353379"/>
                <a:ext cx="976021" cy="338554"/>
              </a:xfrm>
              <a:prstGeom prst="rect">
                <a:avLst/>
              </a:prstGeom>
              <a:solidFill>
                <a:schemeClr val="bg1"/>
              </a:solidFill>
            </p:spPr>
            <p:txBody>
              <a:bodyPr wrap="square" rtlCol="0">
                <a:spAutoFit/>
              </a:bodyPr>
              <a:lstStyle/>
              <a:p>
                <a14:m>
                  <m:oMath xmlns:m="http://schemas.openxmlformats.org/officeDocument/2006/math">
                    <m:r>
                      <a:rPr lang="en-US" sz="1600" b="0" i="1" kern="0" smtClean="0">
                        <a:solidFill>
                          <a:schemeClr val="tx1"/>
                        </a:solidFill>
                        <a:latin typeface="Cambria Math" panose="02040503050406030204" pitchFamily="18" charset="0"/>
                      </a:rPr>
                      <m:t>𝑓</m:t>
                    </m:r>
                  </m:oMath>
                </a14:m>
                <a:r>
                  <a:rPr lang="en-US" sz="1600" i="0" kern="0" dirty="0">
                    <a:solidFill>
                      <a:schemeClr val="tx1"/>
                    </a:solidFill>
                  </a:rPr>
                  <a:t> (Hz)</a:t>
                </a:r>
              </a:p>
            </p:txBody>
          </p:sp>
        </mc:Choice>
        <mc:Fallback xmlns="">
          <p:sp>
            <p:nvSpPr>
              <p:cNvPr id="31" name="TextBox 30">
                <a:extLst>
                  <a:ext uri="{FF2B5EF4-FFF2-40B4-BE49-F238E27FC236}">
                    <a16:creationId xmlns:a16="http://schemas.microsoft.com/office/drawing/2014/main" id="{82130967-31C1-DC07-B47C-8BCEFF08DD4C}"/>
                  </a:ext>
                </a:extLst>
              </p:cNvPr>
              <p:cNvSpPr txBox="1">
                <a:spLocks noRot="1" noChangeAspect="1" noMove="1" noResize="1" noEditPoints="1" noAdjustHandles="1" noChangeArrowheads="1" noChangeShapeType="1" noTextEdit="1"/>
              </p:cNvSpPr>
              <p:nvPr/>
            </p:nvSpPr>
            <p:spPr>
              <a:xfrm rot="16200000">
                <a:off x="6067004" y="2353379"/>
                <a:ext cx="976021" cy="338554"/>
              </a:xfrm>
              <a:prstGeom prst="rect">
                <a:avLst/>
              </a:prstGeom>
              <a:blipFill>
                <a:blip r:embed="rId7"/>
                <a:stretch>
                  <a:fillRect l="-5455" r="-23636"/>
                </a:stretch>
              </a:blipFill>
            </p:spPr>
            <p:txBody>
              <a:bodyPr/>
              <a:lstStyle/>
              <a:p>
                <a:r>
                  <a:rPr lang="en-US">
                    <a:noFill/>
                  </a:rPr>
                  <a:t> </a:t>
                </a:r>
              </a:p>
            </p:txBody>
          </p:sp>
        </mc:Fallback>
      </mc:AlternateContent>
    </p:spTree>
    <p:extLst>
      <p:ext uri="{BB962C8B-B14F-4D97-AF65-F5344CB8AC3E}">
        <p14:creationId xmlns:p14="http://schemas.microsoft.com/office/powerpoint/2010/main" val="107724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814B-CB65-4F3C-735D-AB307D41A97B}"/>
              </a:ext>
            </a:extLst>
          </p:cNvPr>
          <p:cNvSpPr>
            <a:spLocks noGrp="1"/>
          </p:cNvSpPr>
          <p:nvPr>
            <p:ph type="title"/>
          </p:nvPr>
        </p:nvSpPr>
        <p:spPr/>
        <p:txBody>
          <a:bodyPr/>
          <a:lstStyle/>
          <a:p>
            <a:r>
              <a:rPr lang="en-US" sz="2400" dirty="0"/>
              <a:t>Real-time forecaster can trigger a massive gas injection as a disruption mitigation strategy</a:t>
            </a:r>
          </a:p>
        </p:txBody>
      </p:sp>
      <p:pic>
        <p:nvPicPr>
          <p:cNvPr id="5" name="Picture 4">
            <a:extLst>
              <a:ext uri="{FF2B5EF4-FFF2-40B4-BE49-F238E27FC236}">
                <a16:creationId xmlns:a16="http://schemas.microsoft.com/office/drawing/2014/main" id="{A79FB68C-0383-6E10-591A-3C408F31379E}"/>
              </a:ext>
            </a:extLst>
          </p:cNvPr>
          <p:cNvPicPr>
            <a:picLocks noChangeAspect="1"/>
          </p:cNvPicPr>
          <p:nvPr/>
        </p:nvPicPr>
        <p:blipFill>
          <a:blip r:embed="rId3"/>
          <a:stretch>
            <a:fillRect/>
          </a:stretch>
        </p:blipFill>
        <p:spPr>
          <a:xfrm>
            <a:off x="5857902" y="1194816"/>
            <a:ext cx="6032122" cy="4640851"/>
          </a:xfrm>
          <a:prstGeom prst="rect">
            <a:avLst/>
          </a:prstGeom>
        </p:spPr>
      </p:pic>
      <p:pic>
        <p:nvPicPr>
          <p:cNvPr id="7" name="Picture 6">
            <a:extLst>
              <a:ext uri="{FF2B5EF4-FFF2-40B4-BE49-F238E27FC236}">
                <a16:creationId xmlns:a16="http://schemas.microsoft.com/office/drawing/2014/main" id="{BA89E395-C899-ED8E-6F2B-BE1CBEC98E0B}"/>
              </a:ext>
            </a:extLst>
          </p:cNvPr>
          <p:cNvPicPr>
            <a:picLocks noChangeAspect="1"/>
          </p:cNvPicPr>
          <p:nvPr/>
        </p:nvPicPr>
        <p:blipFill rotWithShape="1">
          <a:blip r:embed="rId4"/>
          <a:srcRect r="2968" b="49230"/>
          <a:stretch/>
        </p:blipFill>
        <p:spPr>
          <a:xfrm>
            <a:off x="60541" y="894355"/>
            <a:ext cx="5962307" cy="2141097"/>
          </a:xfrm>
          <a:prstGeom prst="rect">
            <a:avLst/>
          </a:prstGeom>
        </p:spPr>
      </p:pic>
      <p:sp>
        <p:nvSpPr>
          <p:cNvPr id="8" name="TextBox 7">
            <a:extLst>
              <a:ext uri="{FF2B5EF4-FFF2-40B4-BE49-F238E27FC236}">
                <a16:creationId xmlns:a16="http://schemas.microsoft.com/office/drawing/2014/main" id="{92B40818-9A24-6618-5DF4-6DDE4DE745C0}"/>
              </a:ext>
            </a:extLst>
          </p:cNvPr>
          <p:cNvSpPr txBox="1"/>
          <p:nvPr/>
        </p:nvSpPr>
        <p:spPr>
          <a:xfrm rot="16200000">
            <a:off x="-438347" y="1847992"/>
            <a:ext cx="1279722" cy="276999"/>
          </a:xfrm>
          <a:prstGeom prst="rect">
            <a:avLst/>
          </a:prstGeom>
          <a:solidFill>
            <a:schemeClr val="bg1"/>
          </a:solidFill>
        </p:spPr>
        <p:txBody>
          <a:bodyPr wrap="square" rtlCol="0">
            <a:spAutoFit/>
          </a:bodyPr>
          <a:lstStyle/>
          <a:p>
            <a:r>
              <a:rPr lang="en-US" sz="1200" i="0" kern="0" dirty="0">
                <a:solidFill>
                  <a:schemeClr val="tx1"/>
                </a:solidFill>
              </a:rPr>
              <a:t>frequency (Hz)</a:t>
            </a:r>
          </a:p>
        </p:txBody>
      </p:sp>
      <p:sp>
        <p:nvSpPr>
          <p:cNvPr id="9" name="TextBox 8">
            <a:extLst>
              <a:ext uri="{FF2B5EF4-FFF2-40B4-BE49-F238E27FC236}">
                <a16:creationId xmlns:a16="http://schemas.microsoft.com/office/drawing/2014/main" id="{EED7B15E-4D5F-2E04-62E3-BDECB846650F}"/>
              </a:ext>
            </a:extLst>
          </p:cNvPr>
          <p:cNvSpPr txBox="1"/>
          <p:nvPr/>
        </p:nvSpPr>
        <p:spPr>
          <a:xfrm>
            <a:off x="2851582" y="3038257"/>
            <a:ext cx="1279722" cy="276999"/>
          </a:xfrm>
          <a:prstGeom prst="rect">
            <a:avLst/>
          </a:prstGeom>
          <a:solidFill>
            <a:schemeClr val="bg1"/>
          </a:solidFill>
        </p:spPr>
        <p:txBody>
          <a:bodyPr wrap="square" rtlCol="0">
            <a:spAutoFit/>
          </a:bodyPr>
          <a:lstStyle/>
          <a:p>
            <a:r>
              <a:rPr lang="en-US" sz="1200" i="0" kern="0" dirty="0">
                <a:solidFill>
                  <a:schemeClr val="tx1"/>
                </a:solidFill>
              </a:rPr>
              <a:t>time (s)</a:t>
            </a:r>
          </a:p>
        </p:txBody>
      </p:sp>
      <p:sp>
        <p:nvSpPr>
          <p:cNvPr id="10" name="TextBox 9">
            <a:extLst>
              <a:ext uri="{FF2B5EF4-FFF2-40B4-BE49-F238E27FC236}">
                <a16:creationId xmlns:a16="http://schemas.microsoft.com/office/drawing/2014/main" id="{D1B42446-E4BB-8F31-0A61-07CEC52F5108}"/>
              </a:ext>
            </a:extLst>
          </p:cNvPr>
          <p:cNvSpPr txBox="1"/>
          <p:nvPr/>
        </p:nvSpPr>
        <p:spPr>
          <a:xfrm>
            <a:off x="7006845" y="3023871"/>
            <a:ext cx="1505571" cy="461665"/>
          </a:xfrm>
          <a:prstGeom prst="rect">
            <a:avLst/>
          </a:prstGeom>
          <a:solidFill>
            <a:schemeClr val="bg1"/>
          </a:solidFill>
        </p:spPr>
        <p:txBody>
          <a:bodyPr wrap="square" rtlCol="0">
            <a:spAutoFit/>
          </a:bodyPr>
          <a:lstStyle/>
          <a:p>
            <a:r>
              <a:rPr lang="en-US" sz="1200" kern="0" dirty="0">
                <a:solidFill>
                  <a:srgbClr val="C00000"/>
                </a:solidFill>
              </a:rPr>
              <a:t>M</a:t>
            </a:r>
            <a:r>
              <a:rPr lang="en-US" sz="1200" i="0" kern="0" dirty="0">
                <a:solidFill>
                  <a:srgbClr val="C00000"/>
                </a:solidFill>
              </a:rPr>
              <a:t>ode torque balance warning</a:t>
            </a:r>
          </a:p>
        </p:txBody>
      </p:sp>
      <p:sp>
        <p:nvSpPr>
          <p:cNvPr id="11" name="TextBox 10">
            <a:extLst>
              <a:ext uri="{FF2B5EF4-FFF2-40B4-BE49-F238E27FC236}">
                <a16:creationId xmlns:a16="http://schemas.microsoft.com/office/drawing/2014/main" id="{B991DBC0-7824-8BC8-453E-9BAA4EF0EC69}"/>
              </a:ext>
            </a:extLst>
          </p:cNvPr>
          <p:cNvSpPr txBox="1"/>
          <p:nvPr/>
        </p:nvSpPr>
        <p:spPr>
          <a:xfrm>
            <a:off x="7006844" y="3828831"/>
            <a:ext cx="2466339" cy="276999"/>
          </a:xfrm>
          <a:prstGeom prst="rect">
            <a:avLst/>
          </a:prstGeom>
          <a:solidFill>
            <a:schemeClr val="bg1"/>
          </a:solidFill>
        </p:spPr>
        <p:txBody>
          <a:bodyPr wrap="square" rtlCol="0">
            <a:spAutoFit/>
          </a:bodyPr>
          <a:lstStyle/>
          <a:p>
            <a:r>
              <a:rPr lang="en-US" sz="1200" kern="0" dirty="0">
                <a:solidFill>
                  <a:schemeClr val="bg2">
                    <a:lumMod val="50000"/>
                  </a:schemeClr>
                </a:solidFill>
              </a:rPr>
              <a:t>M</a:t>
            </a:r>
            <a:r>
              <a:rPr lang="en-US" sz="1200" i="0" kern="0" dirty="0">
                <a:solidFill>
                  <a:schemeClr val="bg2">
                    <a:lumMod val="50000"/>
                  </a:schemeClr>
                </a:solidFill>
              </a:rPr>
              <a:t>ode frequency warning</a:t>
            </a:r>
          </a:p>
        </p:txBody>
      </p:sp>
      <p:sp>
        <p:nvSpPr>
          <p:cNvPr id="12" name="TextBox 11">
            <a:extLst>
              <a:ext uri="{FF2B5EF4-FFF2-40B4-BE49-F238E27FC236}">
                <a16:creationId xmlns:a16="http://schemas.microsoft.com/office/drawing/2014/main" id="{495706BB-D280-72E0-307B-42F557218B48}"/>
              </a:ext>
            </a:extLst>
          </p:cNvPr>
          <p:cNvSpPr txBox="1"/>
          <p:nvPr/>
        </p:nvSpPr>
        <p:spPr>
          <a:xfrm>
            <a:off x="7071818" y="4613608"/>
            <a:ext cx="1969797" cy="461665"/>
          </a:xfrm>
          <a:prstGeom prst="rect">
            <a:avLst/>
          </a:prstGeom>
          <a:solidFill>
            <a:schemeClr val="bg1"/>
          </a:solidFill>
        </p:spPr>
        <p:txBody>
          <a:bodyPr wrap="square" rtlCol="0">
            <a:spAutoFit/>
          </a:bodyPr>
          <a:lstStyle/>
          <a:p>
            <a:r>
              <a:rPr lang="en-US" sz="1200" kern="0" dirty="0">
                <a:solidFill>
                  <a:srgbClr val="7030A0"/>
                </a:solidFill>
              </a:rPr>
              <a:t>Stored energy drop warning</a:t>
            </a:r>
            <a:endParaRPr lang="en-US" sz="1200" i="0" kern="0" dirty="0">
              <a:solidFill>
                <a:srgbClr val="7030A0"/>
              </a:solidFill>
            </a:endParaRPr>
          </a:p>
        </p:txBody>
      </p:sp>
      <p:sp>
        <p:nvSpPr>
          <p:cNvPr id="3" name="Content Placeholder 2">
            <a:extLst>
              <a:ext uri="{FF2B5EF4-FFF2-40B4-BE49-F238E27FC236}">
                <a16:creationId xmlns:a16="http://schemas.microsoft.com/office/drawing/2014/main" id="{719EB7AF-0531-7594-9F15-E9A02299A066}"/>
              </a:ext>
            </a:extLst>
          </p:cNvPr>
          <p:cNvSpPr>
            <a:spLocks noGrp="1"/>
          </p:cNvSpPr>
          <p:nvPr>
            <p:ph idx="1"/>
          </p:nvPr>
        </p:nvSpPr>
        <p:spPr>
          <a:xfrm>
            <a:off x="318223" y="3429000"/>
            <a:ext cx="5382540" cy="2534645"/>
          </a:xfrm>
        </p:spPr>
        <p:txBody>
          <a:bodyPr/>
          <a:lstStyle/>
          <a:p>
            <a:r>
              <a:rPr lang="en-US" dirty="0"/>
              <a:t>Once the mode rotation decreases and crosses the calculated inflection frequency threshold the disruption mitigation strategy is triggered.</a:t>
            </a:r>
          </a:p>
          <a:p>
            <a:r>
              <a:rPr lang="en-US" dirty="0"/>
              <a:t>A forced shut-down occurs after the MGI is triggered</a:t>
            </a:r>
          </a:p>
        </p:txBody>
      </p:sp>
      <p:cxnSp>
        <p:nvCxnSpPr>
          <p:cNvPr id="13" name="Straight Arrow Connector 12">
            <a:extLst>
              <a:ext uri="{FF2B5EF4-FFF2-40B4-BE49-F238E27FC236}">
                <a16:creationId xmlns:a16="http://schemas.microsoft.com/office/drawing/2014/main" id="{6D5969FC-0840-36C1-2D79-ABB1CAC21D51}"/>
              </a:ext>
            </a:extLst>
          </p:cNvPr>
          <p:cNvCxnSpPr>
            <a:cxnSpLocks/>
            <a:stCxn id="14" idx="1"/>
          </p:cNvCxnSpPr>
          <p:nvPr/>
        </p:nvCxnSpPr>
        <p:spPr bwMode="auto">
          <a:xfrm flipH="1">
            <a:off x="5592932" y="1074650"/>
            <a:ext cx="587055" cy="102935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4" name="TextBox 13">
            <a:extLst>
              <a:ext uri="{FF2B5EF4-FFF2-40B4-BE49-F238E27FC236}">
                <a16:creationId xmlns:a16="http://schemas.microsoft.com/office/drawing/2014/main" id="{B2B27E7F-FC05-41AB-377E-2F53337C1767}"/>
              </a:ext>
            </a:extLst>
          </p:cNvPr>
          <p:cNvSpPr txBox="1"/>
          <p:nvPr/>
        </p:nvSpPr>
        <p:spPr>
          <a:xfrm>
            <a:off x="6179987" y="905373"/>
            <a:ext cx="2353764" cy="338554"/>
          </a:xfrm>
          <a:prstGeom prst="rect">
            <a:avLst/>
          </a:prstGeom>
        </p:spPr>
        <p:txBody>
          <a:bodyPr wrap="square" rtlCol="0">
            <a:spAutoFit/>
          </a:bodyPr>
          <a:lstStyle/>
          <a:p>
            <a:r>
              <a:rPr lang="en-US" sz="1600" b="1" kern="0" dirty="0">
                <a:solidFill>
                  <a:srgbClr val="FF0000"/>
                </a:solidFill>
              </a:rPr>
              <a:t>Mitigation t</a:t>
            </a:r>
            <a:r>
              <a:rPr lang="en-US" sz="1600" b="1" i="0" kern="0" dirty="0">
                <a:solidFill>
                  <a:srgbClr val="FF0000"/>
                </a:solidFill>
              </a:rPr>
              <a:t>rigger</a:t>
            </a:r>
          </a:p>
        </p:txBody>
      </p:sp>
      <p:cxnSp>
        <p:nvCxnSpPr>
          <p:cNvPr id="15" name="Straight Arrow Connector 14">
            <a:extLst>
              <a:ext uri="{FF2B5EF4-FFF2-40B4-BE49-F238E27FC236}">
                <a16:creationId xmlns:a16="http://schemas.microsoft.com/office/drawing/2014/main" id="{6A6D2BF8-CAA9-EECC-2471-091A723DCD20}"/>
              </a:ext>
            </a:extLst>
          </p:cNvPr>
          <p:cNvCxnSpPr>
            <a:cxnSpLocks/>
          </p:cNvCxnSpPr>
          <p:nvPr/>
        </p:nvCxnSpPr>
        <p:spPr bwMode="auto">
          <a:xfrm>
            <a:off x="8131946" y="1085503"/>
            <a:ext cx="1145219" cy="6278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0609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4A57-9365-03C1-ED07-287B8906D790}"/>
              </a:ext>
            </a:extLst>
          </p:cNvPr>
          <p:cNvSpPr>
            <a:spLocks noGrp="1"/>
          </p:cNvSpPr>
          <p:nvPr>
            <p:ph type="title"/>
          </p:nvPr>
        </p:nvSpPr>
        <p:spPr/>
        <p:txBody>
          <a:bodyPr/>
          <a:lstStyle/>
          <a:p>
            <a:r>
              <a:rPr lang="en-US" sz="2400" dirty="0"/>
              <a:t>Triggered ECCD actuation of the rotating MHD mode leading to a 400 </a:t>
            </a:r>
            <a:r>
              <a:rPr lang="en-US" sz="2400" dirty="0" err="1"/>
              <a:t>ms</a:t>
            </a:r>
            <a:r>
              <a:rPr lang="en-US" sz="2400" dirty="0"/>
              <a:t> window before the plasma disruption</a:t>
            </a:r>
          </a:p>
        </p:txBody>
      </p:sp>
      <p:pic>
        <p:nvPicPr>
          <p:cNvPr id="5" name="Picture 4">
            <a:extLst>
              <a:ext uri="{FF2B5EF4-FFF2-40B4-BE49-F238E27FC236}">
                <a16:creationId xmlns:a16="http://schemas.microsoft.com/office/drawing/2014/main" id="{5D8705A4-A946-0198-C7C7-B457EB83F76D}"/>
              </a:ext>
            </a:extLst>
          </p:cNvPr>
          <p:cNvPicPr>
            <a:picLocks noChangeAspect="1"/>
          </p:cNvPicPr>
          <p:nvPr/>
        </p:nvPicPr>
        <p:blipFill>
          <a:blip r:embed="rId3"/>
          <a:stretch>
            <a:fillRect/>
          </a:stretch>
        </p:blipFill>
        <p:spPr>
          <a:xfrm>
            <a:off x="213786" y="3314762"/>
            <a:ext cx="6199955" cy="3157233"/>
          </a:xfrm>
          <a:prstGeom prst="rect">
            <a:avLst/>
          </a:prstGeom>
        </p:spPr>
      </p:pic>
      <p:pic>
        <p:nvPicPr>
          <p:cNvPr id="7" name="Picture 6">
            <a:extLst>
              <a:ext uri="{FF2B5EF4-FFF2-40B4-BE49-F238E27FC236}">
                <a16:creationId xmlns:a16="http://schemas.microsoft.com/office/drawing/2014/main" id="{298CBB92-37DE-F42F-7427-33ED6B374269}"/>
              </a:ext>
            </a:extLst>
          </p:cNvPr>
          <p:cNvPicPr>
            <a:picLocks noChangeAspect="1"/>
          </p:cNvPicPr>
          <p:nvPr/>
        </p:nvPicPr>
        <p:blipFill>
          <a:blip r:embed="rId4"/>
          <a:stretch>
            <a:fillRect/>
          </a:stretch>
        </p:blipFill>
        <p:spPr>
          <a:xfrm>
            <a:off x="6371411" y="1336547"/>
            <a:ext cx="5606803" cy="4945193"/>
          </a:xfrm>
          <a:prstGeom prst="rect">
            <a:avLst/>
          </a:prstGeom>
        </p:spPr>
      </p:pic>
      <p:pic>
        <p:nvPicPr>
          <p:cNvPr id="11" name="Picture 10">
            <a:extLst>
              <a:ext uri="{FF2B5EF4-FFF2-40B4-BE49-F238E27FC236}">
                <a16:creationId xmlns:a16="http://schemas.microsoft.com/office/drawing/2014/main" id="{5760F690-E98A-74C8-EC2C-6B8B5C5BF5EE}"/>
              </a:ext>
            </a:extLst>
          </p:cNvPr>
          <p:cNvPicPr>
            <a:picLocks noChangeAspect="1"/>
          </p:cNvPicPr>
          <p:nvPr/>
        </p:nvPicPr>
        <p:blipFill rotWithShape="1">
          <a:blip r:embed="rId5"/>
          <a:srcRect t="7500"/>
          <a:stretch/>
        </p:blipFill>
        <p:spPr>
          <a:xfrm>
            <a:off x="495484" y="1183812"/>
            <a:ext cx="5325107" cy="1902903"/>
          </a:xfrm>
          <a:prstGeom prst="rect">
            <a:avLst/>
          </a:prstGeom>
        </p:spPr>
      </p:pic>
      <p:cxnSp>
        <p:nvCxnSpPr>
          <p:cNvPr id="14" name="Straight Arrow Connector 13">
            <a:extLst>
              <a:ext uri="{FF2B5EF4-FFF2-40B4-BE49-F238E27FC236}">
                <a16:creationId xmlns:a16="http://schemas.microsoft.com/office/drawing/2014/main" id="{77F15918-853D-B85E-2F0C-81272DAC74F2}"/>
              </a:ext>
            </a:extLst>
          </p:cNvPr>
          <p:cNvCxnSpPr>
            <a:cxnSpLocks/>
            <a:stCxn id="12" idx="1"/>
          </p:cNvCxnSpPr>
          <p:nvPr/>
        </p:nvCxnSpPr>
        <p:spPr bwMode="auto">
          <a:xfrm flipH="1">
            <a:off x="2336800" y="1053246"/>
            <a:ext cx="3088948" cy="10899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6EFC5D0A-A8D0-5500-1B65-93D7E3434B15}"/>
              </a:ext>
            </a:extLst>
          </p:cNvPr>
          <p:cNvSpPr txBox="1"/>
          <p:nvPr/>
        </p:nvSpPr>
        <p:spPr>
          <a:xfrm rot="16200000">
            <a:off x="-158276" y="1876725"/>
            <a:ext cx="1279722" cy="276999"/>
          </a:xfrm>
          <a:prstGeom prst="rect">
            <a:avLst/>
          </a:prstGeom>
          <a:solidFill>
            <a:schemeClr val="bg1"/>
          </a:solidFill>
        </p:spPr>
        <p:txBody>
          <a:bodyPr wrap="square" rtlCol="0">
            <a:spAutoFit/>
          </a:bodyPr>
          <a:lstStyle/>
          <a:p>
            <a:r>
              <a:rPr lang="en-US" sz="1200" i="0" kern="0" dirty="0">
                <a:solidFill>
                  <a:schemeClr val="tx1"/>
                </a:solidFill>
              </a:rPr>
              <a:t>frequency (Hz)</a:t>
            </a:r>
          </a:p>
        </p:txBody>
      </p:sp>
      <p:sp>
        <p:nvSpPr>
          <p:cNvPr id="16" name="TextBox 15">
            <a:extLst>
              <a:ext uri="{FF2B5EF4-FFF2-40B4-BE49-F238E27FC236}">
                <a16:creationId xmlns:a16="http://schemas.microsoft.com/office/drawing/2014/main" id="{29B35DB1-2F92-26E9-5C78-5B20D3B3B22D}"/>
              </a:ext>
            </a:extLst>
          </p:cNvPr>
          <p:cNvSpPr txBox="1"/>
          <p:nvPr/>
        </p:nvSpPr>
        <p:spPr>
          <a:xfrm rot="16200000">
            <a:off x="5731550" y="1547294"/>
            <a:ext cx="1279722" cy="276999"/>
          </a:xfrm>
          <a:prstGeom prst="rect">
            <a:avLst/>
          </a:prstGeom>
          <a:solidFill>
            <a:schemeClr val="bg1"/>
          </a:solidFill>
        </p:spPr>
        <p:txBody>
          <a:bodyPr wrap="square" rtlCol="0">
            <a:spAutoFit/>
          </a:bodyPr>
          <a:lstStyle/>
          <a:p>
            <a:r>
              <a:rPr lang="en-US" sz="1200" i="0" kern="0" dirty="0">
                <a:solidFill>
                  <a:schemeClr val="tx1"/>
                </a:solidFill>
              </a:rPr>
              <a:t>P (MW)</a:t>
            </a:r>
          </a:p>
        </p:txBody>
      </p:sp>
      <p:sp>
        <p:nvSpPr>
          <p:cNvPr id="17" name="TextBox 16">
            <a:extLst>
              <a:ext uri="{FF2B5EF4-FFF2-40B4-BE49-F238E27FC236}">
                <a16:creationId xmlns:a16="http://schemas.microsoft.com/office/drawing/2014/main" id="{5A11DBC0-B20A-F4ED-A058-6BB82E9BEE63}"/>
              </a:ext>
            </a:extLst>
          </p:cNvPr>
          <p:cNvSpPr txBox="1"/>
          <p:nvPr/>
        </p:nvSpPr>
        <p:spPr>
          <a:xfrm>
            <a:off x="2936581" y="2993839"/>
            <a:ext cx="1279722" cy="276999"/>
          </a:xfrm>
          <a:prstGeom prst="rect">
            <a:avLst/>
          </a:prstGeom>
          <a:solidFill>
            <a:schemeClr val="bg1"/>
          </a:solidFill>
        </p:spPr>
        <p:txBody>
          <a:bodyPr wrap="square" rtlCol="0">
            <a:spAutoFit/>
          </a:bodyPr>
          <a:lstStyle/>
          <a:p>
            <a:r>
              <a:rPr lang="en-US" sz="1200" i="0" kern="0" dirty="0">
                <a:solidFill>
                  <a:schemeClr val="tx1"/>
                </a:solidFill>
              </a:rPr>
              <a:t>time (s)</a:t>
            </a:r>
          </a:p>
        </p:txBody>
      </p:sp>
      <p:sp>
        <p:nvSpPr>
          <p:cNvPr id="18" name="TextBox 17">
            <a:extLst>
              <a:ext uri="{FF2B5EF4-FFF2-40B4-BE49-F238E27FC236}">
                <a16:creationId xmlns:a16="http://schemas.microsoft.com/office/drawing/2014/main" id="{934D35A6-F88D-B280-505C-910FBA5AB15E}"/>
              </a:ext>
            </a:extLst>
          </p:cNvPr>
          <p:cNvSpPr txBox="1"/>
          <p:nvPr/>
        </p:nvSpPr>
        <p:spPr>
          <a:xfrm>
            <a:off x="7433566" y="2368606"/>
            <a:ext cx="1113534" cy="646331"/>
          </a:xfrm>
          <a:prstGeom prst="rect">
            <a:avLst/>
          </a:prstGeom>
          <a:solidFill>
            <a:schemeClr val="bg1"/>
          </a:solidFill>
        </p:spPr>
        <p:txBody>
          <a:bodyPr wrap="square" rtlCol="0">
            <a:spAutoFit/>
          </a:bodyPr>
          <a:lstStyle/>
          <a:p>
            <a:r>
              <a:rPr lang="en-US" sz="1200" kern="0" dirty="0">
                <a:solidFill>
                  <a:srgbClr val="009900"/>
                </a:solidFill>
              </a:rPr>
              <a:t>M</a:t>
            </a:r>
            <a:r>
              <a:rPr lang="en-US" sz="1200" i="0" kern="0" dirty="0">
                <a:solidFill>
                  <a:srgbClr val="009900"/>
                </a:solidFill>
              </a:rPr>
              <a:t>ode torque balance warning</a:t>
            </a:r>
          </a:p>
        </p:txBody>
      </p:sp>
      <p:sp>
        <p:nvSpPr>
          <p:cNvPr id="19" name="TextBox 18">
            <a:extLst>
              <a:ext uri="{FF2B5EF4-FFF2-40B4-BE49-F238E27FC236}">
                <a16:creationId xmlns:a16="http://schemas.microsoft.com/office/drawing/2014/main" id="{23E20C85-D300-E0F8-5ED1-E1AE52E87F0C}"/>
              </a:ext>
            </a:extLst>
          </p:cNvPr>
          <p:cNvSpPr txBox="1"/>
          <p:nvPr/>
        </p:nvSpPr>
        <p:spPr>
          <a:xfrm>
            <a:off x="7433566" y="3270838"/>
            <a:ext cx="2091434" cy="276999"/>
          </a:xfrm>
          <a:prstGeom prst="rect">
            <a:avLst/>
          </a:prstGeom>
          <a:solidFill>
            <a:schemeClr val="bg1"/>
          </a:solidFill>
        </p:spPr>
        <p:txBody>
          <a:bodyPr wrap="square" rtlCol="0">
            <a:spAutoFit/>
          </a:bodyPr>
          <a:lstStyle/>
          <a:p>
            <a:r>
              <a:rPr lang="en-US" sz="1200" kern="0" dirty="0">
                <a:solidFill>
                  <a:srgbClr val="C00000"/>
                </a:solidFill>
              </a:rPr>
              <a:t>M</a:t>
            </a:r>
            <a:r>
              <a:rPr lang="en-US" sz="1200" i="0" kern="0" dirty="0">
                <a:solidFill>
                  <a:srgbClr val="C00000"/>
                </a:solidFill>
              </a:rPr>
              <a:t>ode frequency warning</a:t>
            </a:r>
          </a:p>
        </p:txBody>
      </p:sp>
      <p:sp>
        <p:nvSpPr>
          <p:cNvPr id="20" name="TextBox 19">
            <a:extLst>
              <a:ext uri="{FF2B5EF4-FFF2-40B4-BE49-F238E27FC236}">
                <a16:creationId xmlns:a16="http://schemas.microsoft.com/office/drawing/2014/main" id="{AD290146-5DAA-7B7A-C45D-567600A1BCE8}"/>
              </a:ext>
            </a:extLst>
          </p:cNvPr>
          <p:cNvSpPr txBox="1"/>
          <p:nvPr/>
        </p:nvSpPr>
        <p:spPr>
          <a:xfrm>
            <a:off x="7395020" y="4095413"/>
            <a:ext cx="1456880" cy="461665"/>
          </a:xfrm>
          <a:prstGeom prst="rect">
            <a:avLst/>
          </a:prstGeom>
          <a:solidFill>
            <a:schemeClr val="bg1"/>
          </a:solidFill>
        </p:spPr>
        <p:txBody>
          <a:bodyPr wrap="square" rtlCol="0">
            <a:spAutoFit/>
          </a:bodyPr>
          <a:lstStyle/>
          <a:p>
            <a:r>
              <a:rPr lang="en-US" sz="1200" kern="0" dirty="0">
                <a:solidFill>
                  <a:schemeClr val="bg2">
                    <a:lumMod val="50000"/>
                  </a:schemeClr>
                </a:solidFill>
              </a:rPr>
              <a:t>Stored energy drop warning</a:t>
            </a:r>
            <a:endParaRPr lang="en-US" sz="1200" i="0" kern="0" dirty="0">
              <a:solidFill>
                <a:schemeClr val="bg2">
                  <a:lumMod val="50000"/>
                </a:schemeClr>
              </a:solidFill>
            </a:endParaRPr>
          </a:p>
        </p:txBody>
      </p:sp>
      <p:cxnSp>
        <p:nvCxnSpPr>
          <p:cNvPr id="21" name="Straight Connector 20">
            <a:extLst>
              <a:ext uri="{FF2B5EF4-FFF2-40B4-BE49-F238E27FC236}">
                <a16:creationId xmlns:a16="http://schemas.microsoft.com/office/drawing/2014/main" id="{1D2DCF9C-3707-551B-15F2-E7860FC566D9}"/>
              </a:ext>
            </a:extLst>
          </p:cNvPr>
          <p:cNvCxnSpPr>
            <a:cxnSpLocks/>
          </p:cNvCxnSpPr>
          <p:nvPr/>
        </p:nvCxnSpPr>
        <p:spPr bwMode="auto">
          <a:xfrm>
            <a:off x="8763000" y="1493520"/>
            <a:ext cx="0" cy="423672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276F583-B9DC-3FD4-A518-0F3E1B87B050}"/>
              </a:ext>
            </a:extLst>
          </p:cNvPr>
          <p:cNvSpPr txBox="1"/>
          <p:nvPr/>
        </p:nvSpPr>
        <p:spPr>
          <a:xfrm>
            <a:off x="5425748" y="883969"/>
            <a:ext cx="2353764" cy="338554"/>
          </a:xfrm>
          <a:prstGeom prst="rect">
            <a:avLst/>
          </a:prstGeom>
        </p:spPr>
        <p:txBody>
          <a:bodyPr wrap="square" rtlCol="0">
            <a:spAutoFit/>
          </a:bodyPr>
          <a:lstStyle/>
          <a:p>
            <a:r>
              <a:rPr lang="en-US" sz="1600" b="1" kern="0" dirty="0">
                <a:solidFill>
                  <a:srgbClr val="FF0000"/>
                </a:solidFill>
              </a:rPr>
              <a:t>Actuation t</a:t>
            </a:r>
            <a:r>
              <a:rPr lang="en-US" sz="1600" b="1" i="0" kern="0" dirty="0">
                <a:solidFill>
                  <a:srgbClr val="FF0000"/>
                </a:solidFill>
              </a:rPr>
              <a:t>rigger</a:t>
            </a:r>
          </a:p>
        </p:txBody>
      </p:sp>
      <p:cxnSp>
        <p:nvCxnSpPr>
          <p:cNvPr id="25" name="Straight Arrow Connector 24">
            <a:extLst>
              <a:ext uri="{FF2B5EF4-FFF2-40B4-BE49-F238E27FC236}">
                <a16:creationId xmlns:a16="http://schemas.microsoft.com/office/drawing/2014/main" id="{DA6EA611-7DAE-2717-890B-1C67820E5867}"/>
              </a:ext>
            </a:extLst>
          </p:cNvPr>
          <p:cNvCxnSpPr>
            <a:cxnSpLocks/>
          </p:cNvCxnSpPr>
          <p:nvPr/>
        </p:nvCxnSpPr>
        <p:spPr bwMode="auto">
          <a:xfrm>
            <a:off x="7267065" y="1053246"/>
            <a:ext cx="1397954" cy="38463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2517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8A0A-35E2-6333-A7E6-ED11BAF12F58}"/>
              </a:ext>
            </a:extLst>
          </p:cNvPr>
          <p:cNvSpPr>
            <a:spLocks noGrp="1"/>
          </p:cNvSpPr>
          <p:nvPr>
            <p:ph type="title"/>
          </p:nvPr>
        </p:nvSpPr>
        <p:spPr/>
        <p:txBody>
          <a:bodyPr/>
          <a:lstStyle/>
          <a:p>
            <a:r>
              <a:rPr lang="en-US" sz="2400" dirty="0"/>
              <a:t>Successfully triggered an n=1 toroidally rotating field that temporarily recovered the mode rotation before locking</a:t>
            </a:r>
          </a:p>
        </p:txBody>
      </p:sp>
      <p:pic>
        <p:nvPicPr>
          <p:cNvPr id="5" name="Picture 4">
            <a:extLst>
              <a:ext uri="{FF2B5EF4-FFF2-40B4-BE49-F238E27FC236}">
                <a16:creationId xmlns:a16="http://schemas.microsoft.com/office/drawing/2014/main" id="{D673DAE1-56F1-E202-86EB-F185DF2CD115}"/>
              </a:ext>
            </a:extLst>
          </p:cNvPr>
          <p:cNvPicPr>
            <a:picLocks noChangeAspect="1"/>
          </p:cNvPicPr>
          <p:nvPr/>
        </p:nvPicPr>
        <p:blipFill>
          <a:blip r:embed="rId2"/>
          <a:stretch>
            <a:fillRect/>
          </a:stretch>
        </p:blipFill>
        <p:spPr>
          <a:xfrm>
            <a:off x="6730627" y="1252804"/>
            <a:ext cx="5353797" cy="4732865"/>
          </a:xfrm>
          <a:prstGeom prst="rect">
            <a:avLst/>
          </a:prstGeom>
        </p:spPr>
      </p:pic>
      <p:pic>
        <p:nvPicPr>
          <p:cNvPr id="7" name="Picture 6">
            <a:extLst>
              <a:ext uri="{FF2B5EF4-FFF2-40B4-BE49-F238E27FC236}">
                <a16:creationId xmlns:a16="http://schemas.microsoft.com/office/drawing/2014/main" id="{3CC6C79C-0601-A525-008F-67E522CB6D49}"/>
              </a:ext>
            </a:extLst>
          </p:cNvPr>
          <p:cNvPicPr>
            <a:picLocks noChangeAspect="1"/>
          </p:cNvPicPr>
          <p:nvPr/>
        </p:nvPicPr>
        <p:blipFill>
          <a:blip r:embed="rId3"/>
          <a:stretch>
            <a:fillRect/>
          </a:stretch>
        </p:blipFill>
        <p:spPr>
          <a:xfrm>
            <a:off x="368441" y="3180414"/>
            <a:ext cx="6253340" cy="3304130"/>
          </a:xfrm>
          <a:prstGeom prst="rect">
            <a:avLst/>
          </a:prstGeom>
        </p:spPr>
      </p:pic>
      <p:sp>
        <p:nvSpPr>
          <p:cNvPr id="12" name="TextBox 11">
            <a:extLst>
              <a:ext uri="{FF2B5EF4-FFF2-40B4-BE49-F238E27FC236}">
                <a16:creationId xmlns:a16="http://schemas.microsoft.com/office/drawing/2014/main" id="{52D2B308-820C-42BE-2E98-F6E8A8836E82}"/>
              </a:ext>
            </a:extLst>
          </p:cNvPr>
          <p:cNvSpPr txBox="1"/>
          <p:nvPr/>
        </p:nvSpPr>
        <p:spPr>
          <a:xfrm>
            <a:off x="7839966" y="2279706"/>
            <a:ext cx="1113534" cy="646331"/>
          </a:xfrm>
          <a:prstGeom prst="rect">
            <a:avLst/>
          </a:prstGeom>
          <a:solidFill>
            <a:schemeClr val="bg1"/>
          </a:solidFill>
        </p:spPr>
        <p:txBody>
          <a:bodyPr wrap="square" rtlCol="0">
            <a:spAutoFit/>
          </a:bodyPr>
          <a:lstStyle/>
          <a:p>
            <a:r>
              <a:rPr lang="en-US" sz="1200" kern="0" dirty="0">
                <a:solidFill>
                  <a:srgbClr val="009900"/>
                </a:solidFill>
              </a:rPr>
              <a:t>M</a:t>
            </a:r>
            <a:r>
              <a:rPr lang="en-US" sz="1200" i="0" kern="0" dirty="0">
                <a:solidFill>
                  <a:srgbClr val="009900"/>
                </a:solidFill>
              </a:rPr>
              <a:t>ode torque balance warning</a:t>
            </a:r>
          </a:p>
        </p:txBody>
      </p:sp>
      <p:sp>
        <p:nvSpPr>
          <p:cNvPr id="13" name="TextBox 12">
            <a:extLst>
              <a:ext uri="{FF2B5EF4-FFF2-40B4-BE49-F238E27FC236}">
                <a16:creationId xmlns:a16="http://schemas.microsoft.com/office/drawing/2014/main" id="{9F52923F-1A98-C53B-9CC4-8BE9F91252C6}"/>
              </a:ext>
            </a:extLst>
          </p:cNvPr>
          <p:cNvSpPr txBox="1"/>
          <p:nvPr/>
        </p:nvSpPr>
        <p:spPr>
          <a:xfrm>
            <a:off x="7839966" y="3143838"/>
            <a:ext cx="2091434" cy="276999"/>
          </a:xfrm>
          <a:prstGeom prst="rect">
            <a:avLst/>
          </a:prstGeom>
          <a:solidFill>
            <a:schemeClr val="bg1"/>
          </a:solidFill>
        </p:spPr>
        <p:txBody>
          <a:bodyPr wrap="square" rtlCol="0">
            <a:spAutoFit/>
          </a:bodyPr>
          <a:lstStyle/>
          <a:p>
            <a:r>
              <a:rPr lang="en-US" sz="1200" kern="0" dirty="0">
                <a:solidFill>
                  <a:srgbClr val="C00000"/>
                </a:solidFill>
              </a:rPr>
              <a:t>M</a:t>
            </a:r>
            <a:r>
              <a:rPr lang="en-US" sz="1200" i="0" kern="0" dirty="0">
                <a:solidFill>
                  <a:srgbClr val="C00000"/>
                </a:solidFill>
              </a:rPr>
              <a:t>ode frequency warning</a:t>
            </a:r>
          </a:p>
        </p:txBody>
      </p:sp>
      <p:sp>
        <p:nvSpPr>
          <p:cNvPr id="14" name="TextBox 13">
            <a:extLst>
              <a:ext uri="{FF2B5EF4-FFF2-40B4-BE49-F238E27FC236}">
                <a16:creationId xmlns:a16="http://schemas.microsoft.com/office/drawing/2014/main" id="{12B518D4-3423-FC1B-5778-1F5FA4F254FA}"/>
              </a:ext>
            </a:extLst>
          </p:cNvPr>
          <p:cNvSpPr txBox="1"/>
          <p:nvPr/>
        </p:nvSpPr>
        <p:spPr>
          <a:xfrm>
            <a:off x="7801420" y="3955713"/>
            <a:ext cx="1571180" cy="461665"/>
          </a:xfrm>
          <a:prstGeom prst="rect">
            <a:avLst/>
          </a:prstGeom>
          <a:solidFill>
            <a:schemeClr val="bg1"/>
          </a:solidFill>
        </p:spPr>
        <p:txBody>
          <a:bodyPr wrap="square" rtlCol="0">
            <a:spAutoFit/>
          </a:bodyPr>
          <a:lstStyle/>
          <a:p>
            <a:r>
              <a:rPr lang="en-US" sz="1200" kern="0" dirty="0">
                <a:solidFill>
                  <a:schemeClr val="bg2">
                    <a:lumMod val="50000"/>
                  </a:schemeClr>
                </a:solidFill>
              </a:rPr>
              <a:t>Stored energy drop warning</a:t>
            </a:r>
            <a:endParaRPr lang="en-US" sz="1200" i="0" kern="0" dirty="0">
              <a:solidFill>
                <a:schemeClr val="bg2">
                  <a:lumMod val="50000"/>
                </a:schemeClr>
              </a:solidFill>
            </a:endParaRPr>
          </a:p>
        </p:txBody>
      </p:sp>
      <p:pic>
        <p:nvPicPr>
          <p:cNvPr id="16" name="Picture 15">
            <a:extLst>
              <a:ext uri="{FF2B5EF4-FFF2-40B4-BE49-F238E27FC236}">
                <a16:creationId xmlns:a16="http://schemas.microsoft.com/office/drawing/2014/main" id="{7CA70D84-0B4B-7436-C9A2-8552147E6FF6}"/>
              </a:ext>
            </a:extLst>
          </p:cNvPr>
          <p:cNvPicPr>
            <a:picLocks noChangeAspect="1"/>
          </p:cNvPicPr>
          <p:nvPr/>
        </p:nvPicPr>
        <p:blipFill rotWithShape="1">
          <a:blip r:embed="rId4"/>
          <a:srcRect t="9892"/>
          <a:stretch/>
        </p:blipFill>
        <p:spPr>
          <a:xfrm>
            <a:off x="266700" y="938103"/>
            <a:ext cx="6091341" cy="2019888"/>
          </a:xfrm>
          <a:prstGeom prst="rect">
            <a:avLst/>
          </a:prstGeom>
        </p:spPr>
      </p:pic>
      <p:sp>
        <p:nvSpPr>
          <p:cNvPr id="17" name="TextBox 16">
            <a:extLst>
              <a:ext uri="{FF2B5EF4-FFF2-40B4-BE49-F238E27FC236}">
                <a16:creationId xmlns:a16="http://schemas.microsoft.com/office/drawing/2014/main" id="{18647C5E-4423-914F-E68B-FC48C93ACC5F}"/>
              </a:ext>
            </a:extLst>
          </p:cNvPr>
          <p:cNvSpPr txBox="1"/>
          <p:nvPr/>
        </p:nvSpPr>
        <p:spPr>
          <a:xfrm>
            <a:off x="3925824" y="1020774"/>
            <a:ext cx="2164946" cy="584775"/>
          </a:xfrm>
          <a:prstGeom prst="rect">
            <a:avLst/>
          </a:prstGeom>
        </p:spPr>
        <p:txBody>
          <a:bodyPr wrap="square" rtlCol="0">
            <a:spAutoFit/>
          </a:bodyPr>
          <a:lstStyle/>
          <a:p>
            <a:r>
              <a:rPr lang="en-US" sz="1600" b="1" i="0" kern="0" dirty="0">
                <a:solidFill>
                  <a:srgbClr val="FF0000"/>
                </a:solidFill>
              </a:rPr>
              <a:t>Mode rotation picks back up temporarily</a:t>
            </a:r>
          </a:p>
        </p:txBody>
      </p:sp>
      <p:cxnSp>
        <p:nvCxnSpPr>
          <p:cNvPr id="19" name="Straight Arrow Connector 18">
            <a:extLst>
              <a:ext uri="{FF2B5EF4-FFF2-40B4-BE49-F238E27FC236}">
                <a16:creationId xmlns:a16="http://schemas.microsoft.com/office/drawing/2014/main" id="{0F35A1D6-6F16-159A-23E0-8DE9E4351565}"/>
              </a:ext>
            </a:extLst>
          </p:cNvPr>
          <p:cNvCxnSpPr>
            <a:cxnSpLocks/>
          </p:cNvCxnSpPr>
          <p:nvPr/>
        </p:nvCxnSpPr>
        <p:spPr bwMode="auto">
          <a:xfrm flipH="1">
            <a:off x="4596384" y="1605549"/>
            <a:ext cx="411913" cy="46709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2" name="Straight Connector 21">
            <a:extLst>
              <a:ext uri="{FF2B5EF4-FFF2-40B4-BE49-F238E27FC236}">
                <a16:creationId xmlns:a16="http://schemas.microsoft.com/office/drawing/2014/main" id="{09EE83EC-54D8-481F-0B3B-41231401234A}"/>
              </a:ext>
            </a:extLst>
          </p:cNvPr>
          <p:cNvCxnSpPr/>
          <p:nvPr/>
        </p:nvCxnSpPr>
        <p:spPr bwMode="auto">
          <a:xfrm>
            <a:off x="9715500" y="1485900"/>
            <a:ext cx="0" cy="394716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A1CAC364-2C22-1856-C45A-460B9E17F2BE}"/>
              </a:ext>
            </a:extLst>
          </p:cNvPr>
          <p:cNvSpPr txBox="1"/>
          <p:nvPr/>
        </p:nvSpPr>
        <p:spPr>
          <a:xfrm rot="16200000">
            <a:off x="-341157" y="1681652"/>
            <a:ext cx="1279722" cy="276999"/>
          </a:xfrm>
          <a:prstGeom prst="rect">
            <a:avLst/>
          </a:prstGeom>
          <a:solidFill>
            <a:schemeClr val="bg1"/>
          </a:solidFill>
        </p:spPr>
        <p:txBody>
          <a:bodyPr wrap="square" rtlCol="0">
            <a:spAutoFit/>
          </a:bodyPr>
          <a:lstStyle/>
          <a:p>
            <a:r>
              <a:rPr lang="en-US" sz="1200" i="0" kern="0" dirty="0">
                <a:solidFill>
                  <a:schemeClr val="tx1"/>
                </a:solidFill>
              </a:rPr>
              <a:t>frequency (Hz)</a:t>
            </a:r>
          </a:p>
        </p:txBody>
      </p:sp>
      <p:sp>
        <p:nvSpPr>
          <p:cNvPr id="24" name="TextBox 23">
            <a:extLst>
              <a:ext uri="{FF2B5EF4-FFF2-40B4-BE49-F238E27FC236}">
                <a16:creationId xmlns:a16="http://schemas.microsoft.com/office/drawing/2014/main" id="{51F385F6-57F1-CD78-3CBD-7A109B0E675A}"/>
              </a:ext>
            </a:extLst>
          </p:cNvPr>
          <p:cNvSpPr txBox="1"/>
          <p:nvPr/>
        </p:nvSpPr>
        <p:spPr>
          <a:xfrm>
            <a:off x="3338917" y="2945071"/>
            <a:ext cx="1279722" cy="276999"/>
          </a:xfrm>
          <a:prstGeom prst="rect">
            <a:avLst/>
          </a:prstGeom>
          <a:solidFill>
            <a:schemeClr val="bg1"/>
          </a:solidFill>
        </p:spPr>
        <p:txBody>
          <a:bodyPr wrap="square" rtlCol="0">
            <a:spAutoFit/>
          </a:bodyPr>
          <a:lstStyle/>
          <a:p>
            <a:r>
              <a:rPr lang="en-US" sz="1200" i="0" kern="0" dirty="0">
                <a:solidFill>
                  <a:schemeClr val="tx1"/>
                </a:solidFill>
              </a:rPr>
              <a:t>time (s)</a:t>
            </a:r>
          </a:p>
        </p:txBody>
      </p:sp>
    </p:spTree>
    <p:extLst>
      <p:ext uri="{BB962C8B-B14F-4D97-AF65-F5344CB8AC3E}">
        <p14:creationId xmlns:p14="http://schemas.microsoft.com/office/powerpoint/2010/main" val="209675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400" dirty="0">
                <a:latin typeface="Helvetica" pitchFamily="34" charset="0"/>
                <a:ea typeface="Gulim" pitchFamily="34" charset="-127"/>
              </a:rPr>
              <a:t>Successfully forecasting the locking of rotating MHD modes can be used to engage disruption avoidance and/or mitigation</a:t>
            </a:r>
          </a:p>
        </p:txBody>
      </p:sp>
      <p:sp>
        <p:nvSpPr>
          <p:cNvPr id="3" name="Content Placeholder 2"/>
          <p:cNvSpPr>
            <a:spLocks noGrp="1"/>
          </p:cNvSpPr>
          <p:nvPr>
            <p:ph idx="1"/>
          </p:nvPr>
        </p:nvSpPr>
        <p:spPr>
          <a:xfrm>
            <a:off x="173893" y="1036565"/>
            <a:ext cx="11332307" cy="5375805"/>
          </a:xfrm>
        </p:spPr>
        <p:txBody>
          <a:bodyPr/>
          <a:lstStyle/>
          <a:p>
            <a:r>
              <a:rPr lang="en-US" dirty="0"/>
              <a:t>Motivation</a:t>
            </a:r>
          </a:p>
          <a:p>
            <a:pPr lvl="1"/>
            <a:r>
              <a:rPr lang="en-US" dirty="0"/>
              <a:t>The stress on or heating of device components caused by high performance plasma disruptions could render reactor scale tokamaks, like ITER, inoperable and in need of costly repair. Forecasting, avoiding, suppressing, and/or mitigating disruptions are then a crucial part of tokamak research and development.</a:t>
            </a:r>
          </a:p>
          <a:p>
            <a:pPr lvl="1"/>
            <a:r>
              <a:rPr lang="en-US" dirty="0"/>
              <a:t>Born-rotating MHD modes can slow down to the wall reference frame and drastically increase heat transport away from the core frequently leading to a plasma disruption</a:t>
            </a:r>
          </a:p>
          <a:p>
            <a:pPr>
              <a:spcBef>
                <a:spcPts val="600"/>
              </a:spcBef>
            </a:pPr>
            <a:r>
              <a:rPr lang="en-US" dirty="0"/>
              <a:t>Outline</a:t>
            </a:r>
          </a:p>
          <a:p>
            <a:pPr marL="914400" lvl="1" indent="-457200">
              <a:spcBef>
                <a:spcPts val="300"/>
              </a:spcBef>
            </a:pPr>
            <a:r>
              <a:rPr lang="en-US" dirty="0"/>
              <a:t>Introduction to the Disruption Event Characterization and Forecasting (DECAF) code</a:t>
            </a:r>
          </a:p>
          <a:p>
            <a:pPr marL="914400" lvl="1" indent="-457200">
              <a:spcBef>
                <a:spcPts val="300"/>
              </a:spcBef>
            </a:pPr>
            <a:r>
              <a:rPr lang="en-US" dirty="0"/>
              <a:t>Physics of the torque balance model used to develop a mode locking forecaster</a:t>
            </a:r>
          </a:p>
          <a:p>
            <a:pPr marL="914400" lvl="1" indent="-457200">
              <a:spcBef>
                <a:spcPts val="300"/>
              </a:spcBef>
            </a:pPr>
            <a:r>
              <a:rPr lang="en-US" dirty="0"/>
              <a:t>Diagram of the real-time forecasting algorithm</a:t>
            </a:r>
          </a:p>
          <a:p>
            <a:pPr marL="914400" lvl="1" indent="-457200">
              <a:spcBef>
                <a:spcPts val="300"/>
              </a:spcBef>
            </a:pPr>
            <a:r>
              <a:rPr lang="en-US" dirty="0"/>
              <a:t>Performance of the forecaster in predicting a mode locking and subsequent disruption</a:t>
            </a:r>
          </a:p>
          <a:p>
            <a:pPr marL="914400" lvl="1" indent="-457200">
              <a:spcBef>
                <a:spcPts val="300"/>
              </a:spcBef>
            </a:pPr>
            <a:r>
              <a:rPr lang="en-US" dirty="0"/>
              <a:t>Triggering avoidance and mitigation strategies</a:t>
            </a:r>
          </a:p>
          <a:p>
            <a:pPr marL="914400" lvl="1" indent="-457200">
              <a:spcBef>
                <a:spcPts val="300"/>
              </a:spcBef>
            </a:pPr>
            <a:r>
              <a:rPr lang="en-US" dirty="0"/>
              <a:t>Summary and next steps</a:t>
            </a:r>
          </a:p>
          <a:p>
            <a:pPr marL="914400" lvl="1" indent="-457200">
              <a:spcBef>
                <a:spcPts val="300"/>
              </a:spcBef>
              <a:buFont typeface="+mj-lt"/>
              <a:buAutoNum type="arabicPeriod"/>
            </a:pPr>
            <a:endParaRPr lang="en-US" sz="1800" dirty="0"/>
          </a:p>
        </p:txBody>
      </p:sp>
    </p:spTree>
    <p:extLst>
      <p:ext uri="{BB962C8B-B14F-4D97-AF65-F5344CB8AC3E}">
        <p14:creationId xmlns:p14="http://schemas.microsoft.com/office/powerpoint/2010/main" val="330641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FE48-1E10-48C7-A22C-B30FE5799079}"/>
              </a:ext>
            </a:extLst>
          </p:cNvPr>
          <p:cNvSpPr>
            <a:spLocks noGrp="1"/>
          </p:cNvSpPr>
          <p:nvPr>
            <p:ph type="title"/>
          </p:nvPr>
        </p:nvSpPr>
        <p:spPr/>
        <p:txBody>
          <a:bodyPr/>
          <a:lstStyle/>
          <a:p>
            <a:r>
              <a:rPr lang="en-US" dirty="0"/>
              <a:t>Real-time MHD diagnostic setup in KSTAR</a:t>
            </a:r>
          </a:p>
        </p:txBody>
      </p:sp>
      <p:sp>
        <p:nvSpPr>
          <p:cNvPr id="3" name="Content Placeholder 2">
            <a:extLst>
              <a:ext uri="{FF2B5EF4-FFF2-40B4-BE49-F238E27FC236}">
                <a16:creationId xmlns:a16="http://schemas.microsoft.com/office/drawing/2014/main" id="{8B8023BC-E07A-4551-9BEA-80583F25CAFA}"/>
              </a:ext>
            </a:extLst>
          </p:cNvPr>
          <p:cNvSpPr>
            <a:spLocks noGrp="1"/>
          </p:cNvSpPr>
          <p:nvPr>
            <p:ph idx="1"/>
          </p:nvPr>
        </p:nvSpPr>
        <p:spPr>
          <a:xfrm>
            <a:off x="838200" y="1305428"/>
            <a:ext cx="10134600" cy="2875955"/>
          </a:xfrm>
        </p:spPr>
        <p:txBody>
          <a:bodyPr/>
          <a:lstStyle/>
          <a:p>
            <a:r>
              <a:rPr lang="en-US" dirty="0"/>
              <a:t>Real-time spectral decomposition (FFT) of </a:t>
            </a:r>
            <a:r>
              <a:rPr lang="en-US" dirty="0" err="1"/>
              <a:t>Mirnov</a:t>
            </a:r>
            <a:r>
              <a:rPr lang="en-US" dirty="0"/>
              <a:t> probes is in final stages of being installed in KSTAR</a:t>
            </a:r>
          </a:p>
          <a:p>
            <a:r>
              <a:rPr lang="en-US" dirty="0"/>
              <a:t>Would allow for real-time analysis of mode dynamics before the bifurcation</a:t>
            </a:r>
          </a:p>
        </p:txBody>
      </p:sp>
      <p:pic>
        <p:nvPicPr>
          <p:cNvPr id="4" name="Picture 3">
            <a:extLst>
              <a:ext uri="{FF2B5EF4-FFF2-40B4-BE49-F238E27FC236}">
                <a16:creationId xmlns:a16="http://schemas.microsoft.com/office/drawing/2014/main" id="{02E5ED8B-9485-4CB8-89CC-CCB3C46A7955}"/>
              </a:ext>
            </a:extLst>
          </p:cNvPr>
          <p:cNvPicPr>
            <a:picLocks noChangeAspect="1"/>
          </p:cNvPicPr>
          <p:nvPr/>
        </p:nvPicPr>
        <p:blipFill>
          <a:blip r:embed="rId2"/>
          <a:stretch>
            <a:fillRect/>
          </a:stretch>
        </p:blipFill>
        <p:spPr>
          <a:xfrm>
            <a:off x="1201600" y="3126524"/>
            <a:ext cx="2958681" cy="3289214"/>
          </a:xfrm>
          <a:prstGeom prst="rect">
            <a:avLst/>
          </a:prstGeom>
        </p:spPr>
      </p:pic>
      <p:pic>
        <p:nvPicPr>
          <p:cNvPr id="5" name="Picture 4">
            <a:extLst>
              <a:ext uri="{FF2B5EF4-FFF2-40B4-BE49-F238E27FC236}">
                <a16:creationId xmlns:a16="http://schemas.microsoft.com/office/drawing/2014/main" id="{F06DAF2C-539F-4A1B-A37B-F051F4027F76}"/>
              </a:ext>
            </a:extLst>
          </p:cNvPr>
          <p:cNvPicPr>
            <a:picLocks noChangeAspect="1"/>
          </p:cNvPicPr>
          <p:nvPr/>
        </p:nvPicPr>
        <p:blipFill rotWithShape="1">
          <a:blip r:embed="rId3"/>
          <a:srcRect l="456"/>
          <a:stretch/>
        </p:blipFill>
        <p:spPr>
          <a:xfrm>
            <a:off x="4656469" y="2956737"/>
            <a:ext cx="6750503" cy="3289213"/>
          </a:xfrm>
          <a:prstGeom prst="rect">
            <a:avLst/>
          </a:prstGeom>
        </p:spPr>
      </p:pic>
    </p:spTree>
    <p:extLst>
      <p:ext uri="{BB962C8B-B14F-4D97-AF65-F5344CB8AC3E}">
        <p14:creationId xmlns:p14="http://schemas.microsoft.com/office/powerpoint/2010/main" val="97509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019E-86EE-90AB-30AD-3DFAED16E493}"/>
              </a:ext>
            </a:extLst>
          </p:cNvPr>
          <p:cNvSpPr>
            <a:spLocks noGrp="1"/>
          </p:cNvSpPr>
          <p:nvPr>
            <p:ph type="title"/>
          </p:nvPr>
        </p:nvSpPr>
        <p:spPr/>
        <p:txBody>
          <a:bodyPr/>
          <a:lstStyle/>
          <a:p>
            <a:r>
              <a:rPr lang="en-US" sz="2400" dirty="0"/>
              <a:t>The LTM forecaster and broader DECAF code is a promising tool for the purposes of disruption prediction, avoidance, and mitigation</a:t>
            </a:r>
          </a:p>
        </p:txBody>
      </p:sp>
      <p:sp>
        <p:nvSpPr>
          <p:cNvPr id="3" name="Content Placeholder 2">
            <a:extLst>
              <a:ext uri="{FF2B5EF4-FFF2-40B4-BE49-F238E27FC236}">
                <a16:creationId xmlns:a16="http://schemas.microsoft.com/office/drawing/2014/main" id="{1CD98545-567E-CF9A-B57B-CCDC120DBF21}"/>
              </a:ext>
            </a:extLst>
          </p:cNvPr>
          <p:cNvSpPr>
            <a:spLocks noGrp="1"/>
          </p:cNvSpPr>
          <p:nvPr>
            <p:ph idx="1"/>
          </p:nvPr>
        </p:nvSpPr>
        <p:spPr>
          <a:xfrm>
            <a:off x="259645" y="982135"/>
            <a:ext cx="11630379" cy="5375805"/>
          </a:xfrm>
        </p:spPr>
        <p:txBody>
          <a:bodyPr/>
          <a:lstStyle/>
          <a:p>
            <a:r>
              <a:rPr lang="en-US" sz="2800" dirty="0"/>
              <a:t>Summary</a:t>
            </a:r>
          </a:p>
          <a:p>
            <a:pPr lvl="1"/>
            <a:r>
              <a:rPr lang="en-US" sz="2400" dirty="0"/>
              <a:t>Developed an algorithm to characterize and forecast the locking of rotating MHD modes as part of the general DECAF code.</a:t>
            </a:r>
          </a:p>
          <a:p>
            <a:pPr lvl="1"/>
            <a:r>
              <a:rPr lang="en-US" sz="2400" dirty="0"/>
              <a:t>Implemented the forecaster in the KSTAR PCS showing high accuracy in predicting disruptions caused by mode locks</a:t>
            </a:r>
          </a:p>
          <a:p>
            <a:pPr lvl="1"/>
            <a:r>
              <a:rPr lang="en-US" sz="2400" dirty="0"/>
              <a:t>Successfully triggered various avoidance and mitigation strategies (ECCD, 3D n=1 applied fields, and MGI)</a:t>
            </a:r>
          </a:p>
          <a:p>
            <a:r>
              <a:rPr lang="en-US" sz="2800" dirty="0"/>
              <a:t>Next Steps</a:t>
            </a:r>
          </a:p>
          <a:p>
            <a:pPr lvl="1"/>
            <a:r>
              <a:rPr lang="en-US" sz="2400" dirty="0"/>
              <a:t>Optimize the actuation strategies for successful avoidance</a:t>
            </a:r>
          </a:p>
          <a:p>
            <a:pPr lvl="1"/>
            <a:r>
              <a:rPr lang="en-US" sz="2400" dirty="0"/>
              <a:t>Use the real-time calculated spectrogram to improve the mode lock forecaster and characterization</a:t>
            </a:r>
          </a:p>
          <a:p>
            <a:pPr lvl="1"/>
            <a:r>
              <a:rPr lang="en-US" sz="2400" dirty="0"/>
              <a:t>Add more real-time precursor events in KSTAR to better forecast disruptions</a:t>
            </a:r>
          </a:p>
          <a:p>
            <a:endParaRPr lang="en-US" dirty="0"/>
          </a:p>
        </p:txBody>
      </p:sp>
    </p:spTree>
    <p:extLst>
      <p:ext uri="{BB962C8B-B14F-4D97-AF65-F5344CB8AC3E}">
        <p14:creationId xmlns:p14="http://schemas.microsoft.com/office/powerpoint/2010/main" val="34007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3ECE-671F-D39A-E54C-8646D64C4C3D}"/>
              </a:ext>
            </a:extLst>
          </p:cNvPr>
          <p:cNvSpPr>
            <a:spLocks noGrp="1"/>
          </p:cNvSpPr>
          <p:nvPr>
            <p:ph type="title"/>
          </p:nvPr>
        </p:nvSpPr>
        <p:spPr/>
        <p:txBody>
          <a:bodyPr/>
          <a:lstStyle/>
          <a:p>
            <a:r>
              <a:rPr lang="en-US" dirty="0"/>
              <a:t>Plasma disruptions pose serious problems to reactor scale tokamak operation</a:t>
            </a:r>
          </a:p>
        </p:txBody>
      </p:sp>
      <p:sp>
        <p:nvSpPr>
          <p:cNvPr id="3" name="Content Placeholder 2">
            <a:extLst>
              <a:ext uri="{FF2B5EF4-FFF2-40B4-BE49-F238E27FC236}">
                <a16:creationId xmlns:a16="http://schemas.microsoft.com/office/drawing/2014/main" id="{79961273-D95F-E06C-62D7-A08F78DBA741}"/>
              </a:ext>
            </a:extLst>
          </p:cNvPr>
          <p:cNvSpPr>
            <a:spLocks noGrp="1"/>
          </p:cNvSpPr>
          <p:nvPr>
            <p:ph idx="1"/>
          </p:nvPr>
        </p:nvSpPr>
        <p:spPr>
          <a:xfrm>
            <a:off x="259645" y="905935"/>
            <a:ext cx="7392906" cy="5375805"/>
          </a:xfrm>
        </p:spPr>
        <p:txBody>
          <a:bodyPr/>
          <a:lstStyle/>
          <a:p>
            <a:r>
              <a:rPr lang="en-US" dirty="0"/>
              <a:t>When the operation of a tokamak plasma is disrupted due to growing instabilities it can lead to considerable current and thermal. </a:t>
            </a:r>
          </a:p>
          <a:p>
            <a:r>
              <a:rPr lang="en-US" dirty="0"/>
              <a:t>For larger scale tokamaks, these loads are capable of damaging plasma facing components and key diagnostics leading to costly repairs and decreasing the machine lifetime.</a:t>
            </a:r>
          </a:p>
          <a:p>
            <a:r>
              <a:rPr lang="en-US" sz="2400" dirty="0"/>
              <a:t>For reactor scale tokamaks, like ITER, disruptions pose </a:t>
            </a:r>
            <a:r>
              <a:rPr lang="en-US" dirty="0"/>
              <a:t>an even greater risk. Only one or two category III major disruptions (long current decay time and maximum halo currents of 8.2 MA for downward VDEs) are allowed to happen [1]. For disruptions rates of 1% more than 95% of disruptions will need to be mitigated [8]</a:t>
            </a:r>
          </a:p>
          <a:p>
            <a:pPr lvl="1"/>
            <a:r>
              <a:rPr lang="en-US" dirty="0"/>
              <a:t>Even ohmic, full current disruptions can cause melting damage</a:t>
            </a:r>
          </a:p>
        </p:txBody>
      </p:sp>
      <p:pic>
        <p:nvPicPr>
          <p:cNvPr id="7" name="Picture 6">
            <a:extLst>
              <a:ext uri="{FF2B5EF4-FFF2-40B4-BE49-F238E27FC236}">
                <a16:creationId xmlns:a16="http://schemas.microsoft.com/office/drawing/2014/main" id="{AFAAF4FA-C660-AD8B-2DBF-93EA19477E48}"/>
              </a:ext>
            </a:extLst>
          </p:cNvPr>
          <p:cNvPicPr>
            <a:picLocks noChangeAspect="1"/>
          </p:cNvPicPr>
          <p:nvPr/>
        </p:nvPicPr>
        <p:blipFill>
          <a:blip r:embed="rId3"/>
          <a:stretch>
            <a:fillRect/>
          </a:stretch>
        </p:blipFill>
        <p:spPr>
          <a:xfrm>
            <a:off x="7865032" y="3384610"/>
            <a:ext cx="3451119" cy="3105109"/>
          </a:xfrm>
          <a:prstGeom prst="rect">
            <a:avLst/>
          </a:prstGeom>
        </p:spPr>
      </p:pic>
      <p:sp>
        <p:nvSpPr>
          <p:cNvPr id="9" name="TextBox 8">
            <a:extLst>
              <a:ext uri="{FF2B5EF4-FFF2-40B4-BE49-F238E27FC236}">
                <a16:creationId xmlns:a16="http://schemas.microsoft.com/office/drawing/2014/main" id="{EAD59AAB-014F-A810-93EC-BC49ABE24700}"/>
              </a:ext>
            </a:extLst>
          </p:cNvPr>
          <p:cNvSpPr txBox="1"/>
          <p:nvPr/>
        </p:nvSpPr>
        <p:spPr>
          <a:xfrm>
            <a:off x="10392368" y="6257974"/>
            <a:ext cx="1847565" cy="261610"/>
          </a:xfrm>
          <a:prstGeom prst="rect">
            <a:avLst/>
          </a:prstGeom>
        </p:spPr>
        <p:txBody>
          <a:bodyPr wrap="square" rtlCol="0">
            <a:spAutoFit/>
          </a:bodyPr>
          <a:lstStyle/>
          <a:p>
            <a:r>
              <a:rPr lang="en-US" sz="1050" b="1" kern="0" dirty="0">
                <a:solidFill>
                  <a:srgbClr val="FF0000"/>
                </a:solidFill>
              </a:rPr>
              <a:t>[1] </a:t>
            </a:r>
            <a:r>
              <a:rPr lang="en-US" sz="1050" b="1" kern="0" dirty="0" err="1">
                <a:solidFill>
                  <a:srgbClr val="FF0000"/>
                </a:solidFill>
              </a:rPr>
              <a:t>Lehnen</a:t>
            </a:r>
            <a:r>
              <a:rPr lang="en-US" sz="1050" b="1" kern="0" dirty="0">
                <a:solidFill>
                  <a:srgbClr val="FF0000"/>
                </a:solidFill>
              </a:rPr>
              <a:t>, et. al. (2015). </a:t>
            </a:r>
            <a:endParaRPr lang="en-US" sz="1050" b="1" i="0" kern="0" dirty="0">
              <a:solidFill>
                <a:srgbClr val="FF0000"/>
              </a:solidFill>
            </a:endParaRPr>
          </a:p>
        </p:txBody>
      </p:sp>
      <p:pic>
        <p:nvPicPr>
          <p:cNvPr id="11" name="Picture 10">
            <a:extLst>
              <a:ext uri="{FF2B5EF4-FFF2-40B4-BE49-F238E27FC236}">
                <a16:creationId xmlns:a16="http://schemas.microsoft.com/office/drawing/2014/main" id="{85EF7052-1445-F6E1-9BA7-218E716FE008}"/>
              </a:ext>
            </a:extLst>
          </p:cNvPr>
          <p:cNvPicPr>
            <a:picLocks noChangeAspect="1"/>
          </p:cNvPicPr>
          <p:nvPr/>
        </p:nvPicPr>
        <p:blipFill>
          <a:blip r:embed="rId4"/>
          <a:stretch>
            <a:fillRect/>
          </a:stretch>
        </p:blipFill>
        <p:spPr>
          <a:xfrm>
            <a:off x="7950557" y="845384"/>
            <a:ext cx="3022242" cy="2583616"/>
          </a:xfrm>
          <a:prstGeom prst="rect">
            <a:avLst/>
          </a:prstGeom>
        </p:spPr>
      </p:pic>
      <p:sp>
        <p:nvSpPr>
          <p:cNvPr id="12" name="TextBox 11">
            <a:extLst>
              <a:ext uri="{FF2B5EF4-FFF2-40B4-BE49-F238E27FC236}">
                <a16:creationId xmlns:a16="http://schemas.microsoft.com/office/drawing/2014/main" id="{E5DA5C17-53EB-3AA5-9B0B-47053B383BC1}"/>
              </a:ext>
            </a:extLst>
          </p:cNvPr>
          <p:cNvSpPr txBox="1"/>
          <p:nvPr/>
        </p:nvSpPr>
        <p:spPr>
          <a:xfrm>
            <a:off x="10477893" y="3253805"/>
            <a:ext cx="1847565" cy="261610"/>
          </a:xfrm>
          <a:prstGeom prst="rect">
            <a:avLst/>
          </a:prstGeom>
        </p:spPr>
        <p:txBody>
          <a:bodyPr wrap="square" rtlCol="0">
            <a:spAutoFit/>
          </a:bodyPr>
          <a:lstStyle/>
          <a:p>
            <a:r>
              <a:rPr lang="en-US" sz="1050" b="1" kern="0" dirty="0">
                <a:solidFill>
                  <a:srgbClr val="FF0000"/>
                </a:solidFill>
              </a:rPr>
              <a:t>[2] </a:t>
            </a:r>
            <a:r>
              <a:rPr lang="en-US" sz="1050" b="1" kern="0" dirty="0" err="1">
                <a:solidFill>
                  <a:srgbClr val="FF0000"/>
                </a:solidFill>
              </a:rPr>
              <a:t>Lehnen</a:t>
            </a:r>
            <a:r>
              <a:rPr lang="en-US" sz="1050" b="1" kern="0" dirty="0">
                <a:solidFill>
                  <a:srgbClr val="FF0000"/>
                </a:solidFill>
              </a:rPr>
              <a:t>, et. al. (2014). </a:t>
            </a:r>
            <a:endParaRPr lang="en-US" sz="1050" b="1" i="0" kern="0" dirty="0">
              <a:solidFill>
                <a:srgbClr val="FF0000"/>
              </a:solidFill>
            </a:endParaRPr>
          </a:p>
        </p:txBody>
      </p:sp>
      <p:cxnSp>
        <p:nvCxnSpPr>
          <p:cNvPr id="14" name="Straight Arrow Connector 13">
            <a:extLst>
              <a:ext uri="{FF2B5EF4-FFF2-40B4-BE49-F238E27FC236}">
                <a16:creationId xmlns:a16="http://schemas.microsoft.com/office/drawing/2014/main" id="{384DEA8F-0342-C44F-ACC1-D78F09678B6A}"/>
              </a:ext>
            </a:extLst>
          </p:cNvPr>
          <p:cNvCxnSpPr>
            <a:cxnSpLocks/>
          </p:cNvCxnSpPr>
          <p:nvPr/>
        </p:nvCxnSpPr>
        <p:spPr bwMode="auto">
          <a:xfrm>
            <a:off x="7128588" y="5788241"/>
            <a:ext cx="2654604"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0206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5B84-D7B7-EF68-6B3A-A3E71EB7A35C}"/>
              </a:ext>
            </a:extLst>
          </p:cNvPr>
          <p:cNvSpPr>
            <a:spLocks noGrp="1"/>
          </p:cNvSpPr>
          <p:nvPr>
            <p:ph type="title"/>
          </p:nvPr>
        </p:nvSpPr>
        <p:spPr/>
        <p:txBody>
          <a:bodyPr/>
          <a:lstStyle/>
          <a:p>
            <a:r>
              <a:rPr lang="en-US" sz="2800" dirty="0"/>
              <a:t>Rotating tearing modes are a  frequent precursor to disruptions</a:t>
            </a:r>
            <a:endParaRPr lang="en-US" dirty="0"/>
          </a:p>
        </p:txBody>
      </p:sp>
      <p:sp>
        <p:nvSpPr>
          <p:cNvPr id="3" name="Content Placeholder 2">
            <a:extLst>
              <a:ext uri="{FF2B5EF4-FFF2-40B4-BE49-F238E27FC236}">
                <a16:creationId xmlns:a16="http://schemas.microsoft.com/office/drawing/2014/main" id="{D41E6C51-2625-E30D-82CD-AB4A5B8B685A}"/>
              </a:ext>
            </a:extLst>
          </p:cNvPr>
          <p:cNvSpPr>
            <a:spLocks noGrp="1"/>
          </p:cNvSpPr>
          <p:nvPr>
            <p:ph idx="1"/>
          </p:nvPr>
        </p:nvSpPr>
        <p:spPr>
          <a:xfrm>
            <a:off x="437714" y="895518"/>
            <a:ext cx="6915424" cy="4311043"/>
          </a:xfrm>
        </p:spPr>
        <p:txBody>
          <a:bodyPr/>
          <a:lstStyle/>
          <a:p>
            <a:r>
              <a:rPr lang="en-US" sz="2400" dirty="0"/>
              <a:t>In ideal conditions, tokamaks form 2D flux surfaces, each of a specific safety factor q. At rational q surfaces, finite resistivity allows for the reconnection of magnetic surfaces and the formation of island chains. Islands significantly increase transport and reduce performance. </a:t>
            </a:r>
            <a:endParaRPr lang="en-US" dirty="0"/>
          </a:p>
          <a:p>
            <a:r>
              <a:rPr lang="en-US" sz="2400" dirty="0"/>
              <a:t>First observed in TFTR [4], neoclassical tearing modes (NTM) are modes of island chains that are driven by helical holes in bootstrap current and flattening of pressure profiles [5]</a:t>
            </a:r>
          </a:p>
          <a:p>
            <a:r>
              <a:rPr lang="en-US" sz="2400" dirty="0"/>
              <a:t>In a survey of the 2000-2010 JET database the presence of an NTM was identified as the predominant root cause of a disruption [3]</a:t>
            </a:r>
          </a:p>
          <a:p>
            <a:r>
              <a:rPr lang="en-US" dirty="0"/>
              <a:t>Typically, it is the locking of NTMs to the wall reference frame that precedes the plasma disruptions [6]</a:t>
            </a:r>
          </a:p>
          <a:p>
            <a:endParaRPr lang="en-US" dirty="0"/>
          </a:p>
        </p:txBody>
      </p:sp>
      <p:pic>
        <p:nvPicPr>
          <p:cNvPr id="9" name="Picture 8">
            <a:extLst>
              <a:ext uri="{FF2B5EF4-FFF2-40B4-BE49-F238E27FC236}">
                <a16:creationId xmlns:a16="http://schemas.microsoft.com/office/drawing/2014/main" id="{9C168A3B-A865-4F6E-37F7-CB68DC3BEF9B}"/>
              </a:ext>
            </a:extLst>
          </p:cNvPr>
          <p:cNvPicPr>
            <a:picLocks noChangeAspect="1"/>
          </p:cNvPicPr>
          <p:nvPr/>
        </p:nvPicPr>
        <p:blipFill>
          <a:blip r:embed="rId3"/>
          <a:stretch>
            <a:fillRect/>
          </a:stretch>
        </p:blipFill>
        <p:spPr>
          <a:xfrm>
            <a:off x="7353138" y="1516569"/>
            <a:ext cx="4558268" cy="4154536"/>
          </a:xfrm>
          <a:prstGeom prst="rect">
            <a:avLst/>
          </a:prstGeom>
        </p:spPr>
      </p:pic>
      <p:sp>
        <p:nvSpPr>
          <p:cNvPr id="14" name="TextBox 13">
            <a:extLst>
              <a:ext uri="{FF2B5EF4-FFF2-40B4-BE49-F238E27FC236}">
                <a16:creationId xmlns:a16="http://schemas.microsoft.com/office/drawing/2014/main" id="{892DA5A8-9B8E-0A46-4AA1-8AA48304D1DF}"/>
              </a:ext>
            </a:extLst>
          </p:cNvPr>
          <p:cNvSpPr txBox="1"/>
          <p:nvPr/>
        </p:nvSpPr>
        <p:spPr>
          <a:xfrm>
            <a:off x="10211654" y="5936667"/>
            <a:ext cx="1847565" cy="253916"/>
          </a:xfrm>
          <a:prstGeom prst="rect">
            <a:avLst/>
          </a:prstGeom>
        </p:spPr>
        <p:txBody>
          <a:bodyPr wrap="square" rtlCol="0">
            <a:spAutoFit/>
          </a:bodyPr>
          <a:lstStyle/>
          <a:p>
            <a:r>
              <a:rPr lang="en-US" sz="1050" b="1" kern="0" dirty="0">
                <a:solidFill>
                  <a:srgbClr val="FF0000"/>
                </a:solidFill>
              </a:rPr>
              <a:t>[3] De Vries, et. al. (2011). </a:t>
            </a:r>
            <a:endParaRPr lang="en-US" sz="1050" b="1" i="0" kern="0" dirty="0">
              <a:solidFill>
                <a:srgbClr val="FF0000"/>
              </a:solidFill>
            </a:endParaRPr>
          </a:p>
        </p:txBody>
      </p:sp>
      <p:pic>
        <p:nvPicPr>
          <p:cNvPr id="22" name="Picture 21">
            <a:extLst>
              <a:ext uri="{FF2B5EF4-FFF2-40B4-BE49-F238E27FC236}">
                <a16:creationId xmlns:a16="http://schemas.microsoft.com/office/drawing/2014/main" id="{91ED9383-EB64-BC73-A4CA-2987B32634D9}"/>
              </a:ext>
            </a:extLst>
          </p:cNvPr>
          <p:cNvPicPr>
            <a:picLocks noChangeAspect="1"/>
          </p:cNvPicPr>
          <p:nvPr/>
        </p:nvPicPr>
        <p:blipFill>
          <a:blip r:embed="rId4"/>
          <a:stretch>
            <a:fillRect/>
          </a:stretch>
        </p:blipFill>
        <p:spPr>
          <a:xfrm>
            <a:off x="7353138" y="5386399"/>
            <a:ext cx="423105" cy="419158"/>
          </a:xfrm>
          <a:prstGeom prst="rect">
            <a:avLst/>
          </a:prstGeom>
        </p:spPr>
      </p:pic>
      <p:sp>
        <p:nvSpPr>
          <p:cNvPr id="7" name="TextBox 6">
            <a:extLst>
              <a:ext uri="{FF2B5EF4-FFF2-40B4-BE49-F238E27FC236}">
                <a16:creationId xmlns:a16="http://schemas.microsoft.com/office/drawing/2014/main" id="{C0560836-FA00-A8F9-2AC7-87DB1A6928DC}"/>
              </a:ext>
            </a:extLst>
          </p:cNvPr>
          <p:cNvSpPr txBox="1"/>
          <p:nvPr/>
        </p:nvSpPr>
        <p:spPr>
          <a:xfrm>
            <a:off x="8708849" y="2670341"/>
            <a:ext cx="1846846" cy="1523494"/>
          </a:xfrm>
          <a:prstGeom prst="rect">
            <a:avLst/>
          </a:prstGeom>
        </p:spPr>
        <p:txBody>
          <a:bodyPr wrap="square" rtlCol="0">
            <a:spAutoFit/>
          </a:bodyPr>
          <a:lstStyle/>
          <a:p>
            <a:r>
              <a:rPr lang="en-US" sz="1100" dirty="0"/>
              <a:t>Root cause of disruptions that had a stored energy of W &gt; 1 MJ or caused a force of F &gt; 1 MN. </a:t>
            </a:r>
            <a:r>
              <a:rPr lang="en-US" sz="1100" b="1" i="0" kern="0" dirty="0">
                <a:solidFill>
                  <a:srgbClr val="FF0000"/>
                </a:solidFill>
              </a:rPr>
              <a:t>NTMs account for 16% of disruptions!</a:t>
            </a:r>
          </a:p>
          <a:p>
            <a:endParaRPr lang="en-US" sz="1100" dirty="0"/>
          </a:p>
          <a:p>
            <a:endParaRPr lang="en-US" sz="1600" b="1" i="0" kern="0" dirty="0">
              <a:solidFill>
                <a:srgbClr val="FF0000"/>
              </a:solidFill>
            </a:endParaRPr>
          </a:p>
        </p:txBody>
      </p:sp>
    </p:spTree>
    <p:extLst>
      <p:ext uri="{BB962C8B-B14F-4D97-AF65-F5344CB8AC3E}">
        <p14:creationId xmlns:p14="http://schemas.microsoft.com/office/powerpoint/2010/main" val="156468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B068-6DE4-E327-C988-BBFFA3F9FD31}"/>
              </a:ext>
            </a:extLst>
          </p:cNvPr>
          <p:cNvSpPr>
            <a:spLocks noGrp="1"/>
          </p:cNvSpPr>
          <p:nvPr>
            <p:ph type="title"/>
          </p:nvPr>
        </p:nvSpPr>
        <p:spPr>
          <a:xfrm>
            <a:off x="204693" y="2908037"/>
            <a:ext cx="11987307" cy="685800"/>
          </a:xfrm>
        </p:spPr>
        <p:txBody>
          <a:bodyPr/>
          <a:lstStyle/>
          <a:p>
            <a:r>
              <a:rPr lang="en-US" dirty="0"/>
              <a:t>Multi-criteria Mode Forecasting Model</a:t>
            </a:r>
          </a:p>
        </p:txBody>
      </p:sp>
    </p:spTree>
    <p:extLst>
      <p:ext uri="{BB962C8B-B14F-4D97-AF65-F5344CB8AC3E}">
        <p14:creationId xmlns:p14="http://schemas.microsoft.com/office/powerpoint/2010/main" val="422015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F5B8-17FA-4E46-8404-4FA915B3CE8C}"/>
              </a:ext>
            </a:extLst>
          </p:cNvPr>
          <p:cNvSpPr>
            <a:spLocks noGrp="1"/>
          </p:cNvSpPr>
          <p:nvPr>
            <p:ph type="title"/>
          </p:nvPr>
        </p:nvSpPr>
        <p:spPr/>
        <p:txBody>
          <a:bodyPr/>
          <a:lstStyle/>
          <a:p>
            <a:r>
              <a:rPr lang="en-US" sz="2400" dirty="0"/>
              <a:t>Spectral decomposition of probe signals used to identify the mode number and rotation frequency</a:t>
            </a:r>
          </a:p>
        </p:txBody>
      </p:sp>
      <p:sp>
        <p:nvSpPr>
          <p:cNvPr id="4" name="Content Placeholder 2">
            <a:extLst>
              <a:ext uri="{FF2B5EF4-FFF2-40B4-BE49-F238E27FC236}">
                <a16:creationId xmlns:a16="http://schemas.microsoft.com/office/drawing/2014/main" id="{7C4D1BAF-99A5-4BED-971F-723D50AE2364}"/>
              </a:ext>
            </a:extLst>
          </p:cNvPr>
          <p:cNvSpPr>
            <a:spLocks noGrp="1"/>
          </p:cNvSpPr>
          <p:nvPr>
            <p:ph idx="1"/>
          </p:nvPr>
        </p:nvSpPr>
        <p:spPr>
          <a:xfrm>
            <a:off x="447472" y="1018619"/>
            <a:ext cx="6105611" cy="5340920"/>
          </a:xfrm>
        </p:spPr>
        <p:txBody>
          <a:bodyPr/>
          <a:lstStyle/>
          <a:p>
            <a:r>
              <a:rPr lang="en-US" sz="2000" dirty="0"/>
              <a:t>Consecutive short time FFTs give the phase and amplitude of a signal in frequency and time</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r>
              <a:rPr lang="en-US" sz="2000" dirty="0"/>
              <a:t>The phase shifts at every frequency and time point for the channel array should match with the expected toroidal angle dependence of the predominant n mode. </a:t>
            </a:r>
            <a:endParaRPr lang="en-US" dirty="0"/>
          </a:p>
        </p:txBody>
      </p:sp>
      <p:pic>
        <p:nvPicPr>
          <p:cNvPr id="5" name="Picture 4">
            <a:extLst>
              <a:ext uri="{FF2B5EF4-FFF2-40B4-BE49-F238E27FC236}">
                <a16:creationId xmlns:a16="http://schemas.microsoft.com/office/drawing/2014/main" id="{D1FA73FF-6080-49AE-BD75-40A7C8D7AB6F}"/>
              </a:ext>
            </a:extLst>
          </p:cNvPr>
          <p:cNvPicPr>
            <a:picLocks noChangeAspect="1"/>
          </p:cNvPicPr>
          <p:nvPr/>
        </p:nvPicPr>
        <p:blipFill rotWithShape="1">
          <a:blip r:embed="rId3"/>
          <a:srcRect t="23137"/>
          <a:stretch/>
        </p:blipFill>
        <p:spPr>
          <a:xfrm>
            <a:off x="946198" y="1835350"/>
            <a:ext cx="4610891" cy="2919530"/>
          </a:xfrm>
          <a:prstGeom prst="rect">
            <a:avLst/>
          </a:prstGeom>
        </p:spPr>
      </p:pic>
      <p:sp>
        <p:nvSpPr>
          <p:cNvPr id="6" name="Text Box 32">
            <a:extLst>
              <a:ext uri="{FF2B5EF4-FFF2-40B4-BE49-F238E27FC236}">
                <a16:creationId xmlns:a16="http://schemas.microsoft.com/office/drawing/2014/main" id="{8D3DE971-B65B-469F-A2F7-65D131099BBB}"/>
              </a:ext>
            </a:extLst>
          </p:cNvPr>
          <p:cNvSpPr txBox="1">
            <a:spLocks noChangeArrowheads="1"/>
          </p:cNvSpPr>
          <p:nvPr/>
        </p:nvSpPr>
        <p:spPr bwMode="auto">
          <a:xfrm>
            <a:off x="2964890" y="2318426"/>
            <a:ext cx="2428821" cy="523220"/>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400" dirty="0">
                <a:solidFill>
                  <a:schemeClr val="bg1"/>
                </a:solidFill>
                <a:latin typeface="+mn-lt"/>
              </a:rPr>
              <a:t> NSTX shot 138854</a:t>
            </a:r>
          </a:p>
          <a:p>
            <a:pPr algn="ctr"/>
            <a:r>
              <a:rPr lang="en-US" altLang="en-US" sz="1400" dirty="0">
                <a:solidFill>
                  <a:schemeClr val="bg1"/>
                </a:solidFill>
                <a:latin typeface="+mn-lt"/>
              </a:rPr>
              <a:t>Channel at φ = 302.8°</a:t>
            </a:r>
          </a:p>
        </p:txBody>
      </p:sp>
      <p:pic>
        <p:nvPicPr>
          <p:cNvPr id="24" name="Picture 23">
            <a:extLst>
              <a:ext uri="{FF2B5EF4-FFF2-40B4-BE49-F238E27FC236}">
                <a16:creationId xmlns:a16="http://schemas.microsoft.com/office/drawing/2014/main" id="{75BA8636-7D61-4B6D-A217-282E76941933}"/>
              </a:ext>
            </a:extLst>
          </p:cNvPr>
          <p:cNvPicPr>
            <a:picLocks noChangeAspect="1"/>
          </p:cNvPicPr>
          <p:nvPr/>
        </p:nvPicPr>
        <p:blipFill rotWithShape="1">
          <a:blip r:embed="rId4"/>
          <a:srcRect b="692"/>
          <a:stretch/>
        </p:blipFill>
        <p:spPr>
          <a:xfrm>
            <a:off x="7305186" y="963155"/>
            <a:ext cx="3585577" cy="2685256"/>
          </a:xfrm>
          <a:prstGeom prst="rect">
            <a:avLst/>
          </a:prstGeom>
        </p:spPr>
      </p:pic>
      <p:sp>
        <p:nvSpPr>
          <p:cNvPr id="25" name="Text Box 32">
            <a:extLst>
              <a:ext uri="{FF2B5EF4-FFF2-40B4-BE49-F238E27FC236}">
                <a16:creationId xmlns:a16="http://schemas.microsoft.com/office/drawing/2014/main" id="{18845CF3-AF96-4D10-8105-8C147D8A081D}"/>
              </a:ext>
            </a:extLst>
          </p:cNvPr>
          <p:cNvSpPr txBox="1">
            <a:spLocks noChangeArrowheads="1"/>
          </p:cNvSpPr>
          <p:nvPr/>
        </p:nvSpPr>
        <p:spPr bwMode="auto">
          <a:xfrm>
            <a:off x="8482216" y="1152521"/>
            <a:ext cx="2209800" cy="369332"/>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900" dirty="0">
                <a:solidFill>
                  <a:srgbClr val="6600FF"/>
                </a:solidFill>
                <a:latin typeface="+mn-lt"/>
              </a:rPr>
              <a:t> NSTX shot 138854</a:t>
            </a:r>
          </a:p>
          <a:p>
            <a:pPr algn="ctr"/>
            <a:r>
              <a:rPr lang="en-US" altLang="en-US" sz="900" dirty="0">
                <a:solidFill>
                  <a:srgbClr val="6600FF"/>
                </a:solidFill>
                <a:latin typeface="+mn-lt"/>
              </a:rPr>
              <a:t>time = 0.72 s</a:t>
            </a:r>
          </a:p>
        </p:txBody>
      </p:sp>
      <p:cxnSp>
        <p:nvCxnSpPr>
          <p:cNvPr id="26" name="Straight Arrow Connector 25">
            <a:extLst>
              <a:ext uri="{FF2B5EF4-FFF2-40B4-BE49-F238E27FC236}">
                <a16:creationId xmlns:a16="http://schemas.microsoft.com/office/drawing/2014/main" id="{95636DD8-F69F-455F-BE54-A177D98F3DEF}"/>
              </a:ext>
            </a:extLst>
          </p:cNvPr>
          <p:cNvCxnSpPr>
            <a:cxnSpLocks/>
          </p:cNvCxnSpPr>
          <p:nvPr/>
        </p:nvCxnSpPr>
        <p:spPr bwMode="auto">
          <a:xfrm flipH="1">
            <a:off x="7682244" y="2035065"/>
            <a:ext cx="853350" cy="1898365"/>
          </a:xfrm>
          <a:prstGeom prst="straightConnector1">
            <a:avLst/>
          </a:prstGeom>
          <a:noFill/>
          <a:ln w="1587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E3C7A0A1-3DC1-4AFD-9B55-5606C817FD54}"/>
              </a:ext>
            </a:extLst>
          </p:cNvPr>
          <p:cNvCxnSpPr>
            <a:cxnSpLocks/>
          </p:cNvCxnSpPr>
          <p:nvPr/>
        </p:nvCxnSpPr>
        <p:spPr bwMode="auto">
          <a:xfrm>
            <a:off x="8592178" y="2047765"/>
            <a:ext cx="2132097" cy="1898365"/>
          </a:xfrm>
          <a:prstGeom prst="straightConnector1">
            <a:avLst/>
          </a:prstGeom>
          <a:noFill/>
          <a:ln w="15875" cap="flat" cmpd="sng" algn="ctr">
            <a:solidFill>
              <a:schemeClr val="tx1"/>
            </a:solidFill>
            <a:prstDash val="solid"/>
            <a:round/>
            <a:headEnd type="none" w="med" len="med"/>
            <a:tailEnd type="triangle"/>
          </a:ln>
          <a:effectLst/>
        </p:spPr>
      </p:cxnSp>
      <p:pic>
        <p:nvPicPr>
          <p:cNvPr id="28" name="Picture 27">
            <a:extLst>
              <a:ext uri="{FF2B5EF4-FFF2-40B4-BE49-F238E27FC236}">
                <a16:creationId xmlns:a16="http://schemas.microsoft.com/office/drawing/2014/main" id="{3ADAC275-E4A3-4C23-8D3C-5C1E8460A3F6}"/>
              </a:ext>
            </a:extLst>
          </p:cNvPr>
          <p:cNvPicPr>
            <a:picLocks noChangeAspect="1"/>
          </p:cNvPicPr>
          <p:nvPr/>
        </p:nvPicPr>
        <p:blipFill>
          <a:blip r:embed="rId5"/>
          <a:stretch>
            <a:fillRect/>
          </a:stretch>
        </p:blipFill>
        <p:spPr>
          <a:xfrm>
            <a:off x="7004563" y="3757401"/>
            <a:ext cx="4172921" cy="2546674"/>
          </a:xfrm>
          <a:prstGeom prst="rect">
            <a:avLst/>
          </a:prstGeom>
        </p:spPr>
      </p:pic>
      <p:pic>
        <p:nvPicPr>
          <p:cNvPr id="29" name="Picture 28">
            <a:extLst>
              <a:ext uri="{FF2B5EF4-FFF2-40B4-BE49-F238E27FC236}">
                <a16:creationId xmlns:a16="http://schemas.microsoft.com/office/drawing/2014/main" id="{2E40282C-9B3B-453C-A369-4BF2AE1B2A62}"/>
              </a:ext>
            </a:extLst>
          </p:cNvPr>
          <p:cNvPicPr>
            <a:picLocks noChangeAspect="1"/>
          </p:cNvPicPr>
          <p:nvPr/>
        </p:nvPicPr>
        <p:blipFill>
          <a:blip r:embed="rId6"/>
          <a:stretch>
            <a:fillRect/>
          </a:stretch>
        </p:blipFill>
        <p:spPr>
          <a:xfrm>
            <a:off x="7004562" y="4715970"/>
            <a:ext cx="171578" cy="510923"/>
          </a:xfrm>
          <a:prstGeom prst="rect">
            <a:avLst/>
          </a:prstGeom>
        </p:spPr>
      </p:pic>
      <p:pic>
        <p:nvPicPr>
          <p:cNvPr id="30" name="Picture 29">
            <a:extLst>
              <a:ext uri="{FF2B5EF4-FFF2-40B4-BE49-F238E27FC236}">
                <a16:creationId xmlns:a16="http://schemas.microsoft.com/office/drawing/2014/main" id="{36CD0A14-B48F-4FD4-9CB2-7FFD67BCF1CA}"/>
              </a:ext>
            </a:extLst>
          </p:cNvPr>
          <p:cNvPicPr>
            <a:picLocks noChangeAspect="1"/>
          </p:cNvPicPr>
          <p:nvPr/>
        </p:nvPicPr>
        <p:blipFill rotWithShape="1">
          <a:blip r:embed="rId7"/>
          <a:srcRect l="11973" t="19294" r="39423" b="19293"/>
          <a:stretch/>
        </p:blipFill>
        <p:spPr>
          <a:xfrm>
            <a:off x="8534527" y="6183874"/>
            <a:ext cx="174854" cy="189366"/>
          </a:xfrm>
          <a:prstGeom prst="rect">
            <a:avLst/>
          </a:prstGeom>
        </p:spPr>
      </p:pic>
      <p:sp>
        <p:nvSpPr>
          <p:cNvPr id="31" name="TextBox 30">
            <a:extLst>
              <a:ext uri="{FF2B5EF4-FFF2-40B4-BE49-F238E27FC236}">
                <a16:creationId xmlns:a16="http://schemas.microsoft.com/office/drawing/2014/main" id="{F83D9766-1D0D-4E0F-80B8-DB7AC05B8BEF}"/>
              </a:ext>
            </a:extLst>
          </p:cNvPr>
          <p:cNvSpPr txBox="1"/>
          <p:nvPr/>
        </p:nvSpPr>
        <p:spPr>
          <a:xfrm>
            <a:off x="8656425" y="6169363"/>
            <a:ext cx="577330" cy="230832"/>
          </a:xfrm>
          <a:prstGeom prst="rect">
            <a:avLst/>
          </a:prstGeom>
          <a:noFill/>
        </p:spPr>
        <p:txBody>
          <a:bodyPr wrap="square" rtlCol="0">
            <a:spAutoFit/>
          </a:bodyPr>
          <a:lstStyle/>
          <a:p>
            <a:r>
              <a:rPr lang="en-US" sz="900" dirty="0"/>
              <a:t>(rad)</a:t>
            </a:r>
          </a:p>
        </p:txBody>
      </p:sp>
      <p:sp>
        <p:nvSpPr>
          <p:cNvPr id="3" name="TextBox 2">
            <a:extLst>
              <a:ext uri="{FF2B5EF4-FFF2-40B4-BE49-F238E27FC236}">
                <a16:creationId xmlns:a16="http://schemas.microsoft.com/office/drawing/2014/main" id="{FDC576E7-C806-49E4-AAC3-CEF615C3E6EB}"/>
              </a:ext>
            </a:extLst>
          </p:cNvPr>
          <p:cNvSpPr txBox="1"/>
          <p:nvPr/>
        </p:nvSpPr>
        <p:spPr>
          <a:xfrm>
            <a:off x="7840191" y="6183874"/>
            <a:ext cx="869191" cy="338554"/>
          </a:xfrm>
          <a:prstGeom prst="rect">
            <a:avLst/>
          </a:prstGeom>
        </p:spPr>
        <p:txBody>
          <a:bodyPr wrap="square" rtlCol="0">
            <a:spAutoFit/>
          </a:bodyPr>
          <a:lstStyle/>
          <a:p>
            <a:endParaRPr lang="en-US" sz="1600" b="1" kern="0" dirty="0">
              <a:solidFill>
                <a:srgbClr val="FF0000"/>
              </a:solidFill>
            </a:endParaRPr>
          </a:p>
        </p:txBody>
      </p:sp>
      <p:pic>
        <p:nvPicPr>
          <p:cNvPr id="7" name="Picture 6">
            <a:extLst>
              <a:ext uri="{FF2B5EF4-FFF2-40B4-BE49-F238E27FC236}">
                <a16:creationId xmlns:a16="http://schemas.microsoft.com/office/drawing/2014/main" id="{F652D9F1-94E3-4656-A319-FD1948722F0E}"/>
              </a:ext>
            </a:extLst>
          </p:cNvPr>
          <p:cNvPicPr>
            <a:picLocks noChangeAspect="1"/>
          </p:cNvPicPr>
          <p:nvPr/>
        </p:nvPicPr>
        <p:blipFill>
          <a:blip r:embed="rId8"/>
          <a:stretch>
            <a:fillRect/>
          </a:stretch>
        </p:blipFill>
        <p:spPr>
          <a:xfrm>
            <a:off x="8327930" y="6158516"/>
            <a:ext cx="1680296" cy="226423"/>
          </a:xfrm>
          <a:prstGeom prst="rect">
            <a:avLst/>
          </a:prstGeom>
        </p:spPr>
      </p:pic>
    </p:spTree>
    <p:extLst>
      <p:ext uri="{BB962C8B-B14F-4D97-AF65-F5344CB8AC3E}">
        <p14:creationId xmlns:p14="http://schemas.microsoft.com/office/powerpoint/2010/main" val="106260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70B-19E1-42F9-8371-C906FC3222A6}"/>
              </a:ext>
            </a:extLst>
          </p:cNvPr>
          <p:cNvSpPr>
            <a:spLocks noGrp="1"/>
          </p:cNvSpPr>
          <p:nvPr>
            <p:ph type="title"/>
          </p:nvPr>
        </p:nvSpPr>
        <p:spPr/>
        <p:txBody>
          <a:bodyPr/>
          <a:lstStyle/>
          <a:p>
            <a:r>
              <a:rPr lang="en-US" sz="2400" dirty="0"/>
              <a:t>Simplified generated spectrogram for further analysis of rotating MHD modes</a:t>
            </a:r>
          </a:p>
        </p:txBody>
      </p:sp>
      <p:sp>
        <p:nvSpPr>
          <p:cNvPr id="3" name="Content Placeholder 2">
            <a:extLst>
              <a:ext uri="{FF2B5EF4-FFF2-40B4-BE49-F238E27FC236}">
                <a16:creationId xmlns:a16="http://schemas.microsoft.com/office/drawing/2014/main" id="{1C79857E-C8F5-4DDE-8058-6B224BFEBD62}"/>
              </a:ext>
            </a:extLst>
          </p:cNvPr>
          <p:cNvSpPr>
            <a:spLocks noGrp="1"/>
          </p:cNvSpPr>
          <p:nvPr>
            <p:ph idx="1"/>
          </p:nvPr>
        </p:nvSpPr>
        <p:spPr/>
        <p:txBody>
          <a:bodyPr/>
          <a:lstStyle/>
          <a:p>
            <a:r>
              <a:rPr lang="en-US" dirty="0"/>
              <a:t>Selected peak amplitude frequency from mode bandwidth</a:t>
            </a:r>
          </a:p>
          <a:p>
            <a:r>
              <a:rPr lang="en-US" dirty="0"/>
              <a:t>Performed low pass filter smoothing on frequency curves</a:t>
            </a:r>
          </a:p>
        </p:txBody>
      </p:sp>
      <p:pic>
        <p:nvPicPr>
          <p:cNvPr id="4" name="Picture 3">
            <a:extLst>
              <a:ext uri="{FF2B5EF4-FFF2-40B4-BE49-F238E27FC236}">
                <a16:creationId xmlns:a16="http://schemas.microsoft.com/office/drawing/2014/main" id="{035B8D8D-7A6F-417B-8A4E-00197F9CE9BD}"/>
              </a:ext>
            </a:extLst>
          </p:cNvPr>
          <p:cNvPicPr>
            <a:picLocks noChangeAspect="1"/>
          </p:cNvPicPr>
          <p:nvPr/>
        </p:nvPicPr>
        <p:blipFill rotWithShape="1">
          <a:blip r:embed="rId2"/>
          <a:srcRect t="630"/>
          <a:stretch/>
        </p:blipFill>
        <p:spPr>
          <a:xfrm>
            <a:off x="1524000" y="2863491"/>
            <a:ext cx="4738084" cy="3363043"/>
          </a:xfrm>
          <a:prstGeom prst="rect">
            <a:avLst/>
          </a:prstGeom>
        </p:spPr>
      </p:pic>
      <p:pic>
        <p:nvPicPr>
          <p:cNvPr id="5" name="Picture 4">
            <a:extLst>
              <a:ext uri="{FF2B5EF4-FFF2-40B4-BE49-F238E27FC236}">
                <a16:creationId xmlns:a16="http://schemas.microsoft.com/office/drawing/2014/main" id="{2A7D0874-2066-4102-B077-EC6DFF6AE5E0}"/>
              </a:ext>
            </a:extLst>
          </p:cNvPr>
          <p:cNvPicPr>
            <a:picLocks noChangeAspect="1"/>
          </p:cNvPicPr>
          <p:nvPr/>
        </p:nvPicPr>
        <p:blipFill>
          <a:blip r:embed="rId3"/>
          <a:stretch>
            <a:fillRect/>
          </a:stretch>
        </p:blipFill>
        <p:spPr>
          <a:xfrm>
            <a:off x="6345334" y="2863491"/>
            <a:ext cx="4250226" cy="3363043"/>
          </a:xfrm>
          <a:prstGeom prst="rect">
            <a:avLst/>
          </a:prstGeom>
        </p:spPr>
      </p:pic>
      <p:pic>
        <p:nvPicPr>
          <p:cNvPr id="6" name="Picture 5">
            <a:extLst>
              <a:ext uri="{FF2B5EF4-FFF2-40B4-BE49-F238E27FC236}">
                <a16:creationId xmlns:a16="http://schemas.microsoft.com/office/drawing/2014/main" id="{50270E32-3A62-4174-98E1-C9F8BD560D41}"/>
              </a:ext>
            </a:extLst>
          </p:cNvPr>
          <p:cNvPicPr>
            <a:picLocks noChangeAspect="1"/>
          </p:cNvPicPr>
          <p:nvPr/>
        </p:nvPicPr>
        <p:blipFill rotWithShape="1">
          <a:blip r:embed="rId4"/>
          <a:srcRect r="24940"/>
          <a:stretch/>
        </p:blipFill>
        <p:spPr>
          <a:xfrm>
            <a:off x="2836010" y="2490724"/>
            <a:ext cx="2476261" cy="277641"/>
          </a:xfrm>
          <a:prstGeom prst="rect">
            <a:avLst/>
          </a:prstGeom>
        </p:spPr>
      </p:pic>
      <p:pic>
        <p:nvPicPr>
          <p:cNvPr id="8" name="Picture 7">
            <a:extLst>
              <a:ext uri="{FF2B5EF4-FFF2-40B4-BE49-F238E27FC236}">
                <a16:creationId xmlns:a16="http://schemas.microsoft.com/office/drawing/2014/main" id="{33A4F6BD-EAC5-4032-BC33-DEFFBFEF3399}"/>
              </a:ext>
            </a:extLst>
          </p:cNvPr>
          <p:cNvPicPr>
            <a:picLocks noChangeAspect="1"/>
          </p:cNvPicPr>
          <p:nvPr/>
        </p:nvPicPr>
        <p:blipFill rotWithShape="1">
          <a:blip r:embed="rId4"/>
          <a:srcRect r="24940"/>
          <a:stretch/>
        </p:blipFill>
        <p:spPr>
          <a:xfrm>
            <a:off x="7103210" y="2490723"/>
            <a:ext cx="2476261" cy="277641"/>
          </a:xfrm>
          <a:prstGeom prst="rect">
            <a:avLst/>
          </a:prstGeom>
        </p:spPr>
      </p:pic>
      <p:sp>
        <p:nvSpPr>
          <p:cNvPr id="9" name="Text Box 32">
            <a:extLst>
              <a:ext uri="{FF2B5EF4-FFF2-40B4-BE49-F238E27FC236}">
                <a16:creationId xmlns:a16="http://schemas.microsoft.com/office/drawing/2014/main" id="{2A171332-618A-4340-B7C7-601BF3EDD283}"/>
              </a:ext>
            </a:extLst>
          </p:cNvPr>
          <p:cNvSpPr txBox="1">
            <a:spLocks noChangeArrowheads="1"/>
          </p:cNvSpPr>
          <p:nvPr/>
        </p:nvSpPr>
        <p:spPr bwMode="auto">
          <a:xfrm>
            <a:off x="2878992" y="2152168"/>
            <a:ext cx="2209800" cy="338554"/>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600" u="sng" dirty="0" err="1">
                <a:solidFill>
                  <a:srgbClr val="6600FF"/>
                </a:solidFill>
                <a:latin typeface="+mn-lt"/>
              </a:rPr>
              <a:t>Spectogram</a:t>
            </a:r>
            <a:endParaRPr lang="en-US" altLang="en-US" sz="1600" u="sng" dirty="0">
              <a:solidFill>
                <a:srgbClr val="6600FF"/>
              </a:solidFill>
              <a:latin typeface="+mn-lt"/>
            </a:endParaRPr>
          </a:p>
        </p:txBody>
      </p:sp>
      <p:sp>
        <p:nvSpPr>
          <p:cNvPr id="10" name="Text Box 32">
            <a:extLst>
              <a:ext uri="{FF2B5EF4-FFF2-40B4-BE49-F238E27FC236}">
                <a16:creationId xmlns:a16="http://schemas.microsoft.com/office/drawing/2014/main" id="{76D3C9A9-850D-4083-9E78-44D3F0ED2F78}"/>
              </a:ext>
            </a:extLst>
          </p:cNvPr>
          <p:cNvSpPr txBox="1">
            <a:spLocks noChangeArrowheads="1"/>
          </p:cNvSpPr>
          <p:nvPr/>
        </p:nvSpPr>
        <p:spPr bwMode="auto">
          <a:xfrm>
            <a:off x="7173551" y="2152168"/>
            <a:ext cx="2209800" cy="338554"/>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600" u="sng" dirty="0">
                <a:solidFill>
                  <a:srgbClr val="6600FF"/>
                </a:solidFill>
                <a:latin typeface="+mn-lt"/>
              </a:rPr>
              <a:t>Rotating MHD Events</a:t>
            </a:r>
          </a:p>
        </p:txBody>
      </p:sp>
      <p:cxnSp>
        <p:nvCxnSpPr>
          <p:cNvPr id="12" name="Straight Arrow Connector 11">
            <a:extLst>
              <a:ext uri="{FF2B5EF4-FFF2-40B4-BE49-F238E27FC236}">
                <a16:creationId xmlns:a16="http://schemas.microsoft.com/office/drawing/2014/main" id="{D0970442-EDDC-46FE-99E5-96AD91941F8E}"/>
              </a:ext>
            </a:extLst>
          </p:cNvPr>
          <p:cNvCxnSpPr>
            <a:cxnSpLocks/>
          </p:cNvCxnSpPr>
          <p:nvPr/>
        </p:nvCxnSpPr>
        <p:spPr bwMode="auto">
          <a:xfrm>
            <a:off x="5880100" y="2321445"/>
            <a:ext cx="762000" cy="0"/>
          </a:xfrm>
          <a:prstGeom prst="straightConnector1">
            <a:avLst/>
          </a:prstGeom>
          <a:solidFill>
            <a:schemeClr val="accent1"/>
          </a:solidFill>
          <a:ln w="12700" cap="flat" cmpd="sng" algn="ctr">
            <a:solidFill>
              <a:srgbClr val="6600FF"/>
            </a:solidFill>
            <a:prstDash val="solid"/>
            <a:round/>
            <a:headEnd type="none" w="med" len="med"/>
            <a:tailEnd type="triangle"/>
          </a:ln>
          <a:effectLst/>
        </p:spPr>
      </p:cxnSp>
      <p:sp>
        <p:nvSpPr>
          <p:cNvPr id="15" name="Text Box 32">
            <a:extLst>
              <a:ext uri="{FF2B5EF4-FFF2-40B4-BE49-F238E27FC236}">
                <a16:creationId xmlns:a16="http://schemas.microsoft.com/office/drawing/2014/main" id="{63C216CF-9C0B-4D40-B473-DA5C53408531}"/>
              </a:ext>
            </a:extLst>
          </p:cNvPr>
          <p:cNvSpPr txBox="1">
            <a:spLocks noChangeArrowheads="1"/>
          </p:cNvSpPr>
          <p:nvPr/>
        </p:nvSpPr>
        <p:spPr bwMode="auto">
          <a:xfrm>
            <a:off x="1259445" y="6261268"/>
            <a:ext cx="1403512" cy="261610"/>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050" dirty="0">
                <a:solidFill>
                  <a:srgbClr val="6600FF"/>
                </a:solidFill>
                <a:latin typeface="+mn-lt"/>
              </a:rPr>
              <a:t> shot 130198</a:t>
            </a:r>
          </a:p>
        </p:txBody>
      </p:sp>
    </p:spTree>
    <p:extLst>
      <p:ext uri="{BB962C8B-B14F-4D97-AF65-F5344CB8AC3E}">
        <p14:creationId xmlns:p14="http://schemas.microsoft.com/office/powerpoint/2010/main" val="335471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F60F29-316C-4A4C-9BC1-1551BF717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605" y="1080460"/>
            <a:ext cx="5200294" cy="5281069"/>
          </a:xfrm>
          <a:prstGeom prst="rect">
            <a:avLst/>
          </a:prstGeom>
        </p:spPr>
      </p:pic>
      <p:sp>
        <p:nvSpPr>
          <p:cNvPr id="2" name="Title 1">
            <a:extLst>
              <a:ext uri="{FF2B5EF4-FFF2-40B4-BE49-F238E27FC236}">
                <a16:creationId xmlns:a16="http://schemas.microsoft.com/office/drawing/2014/main" id="{861C372B-6876-4A4F-8E8F-0098DC3AA249}"/>
              </a:ext>
            </a:extLst>
          </p:cNvPr>
          <p:cNvSpPr>
            <a:spLocks noGrp="1"/>
          </p:cNvSpPr>
          <p:nvPr>
            <p:ph type="title"/>
          </p:nvPr>
        </p:nvSpPr>
        <p:spPr/>
        <p:txBody>
          <a:bodyPr/>
          <a:lstStyle/>
          <a:p>
            <a:r>
              <a:rPr lang="en-US" sz="2400" dirty="0"/>
              <a:t>Severity of mode determined from preliminary criteria based on rotating MHD analysis and relevant plasma signals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B6E0ADE-350E-484F-87C7-CA648BBBD489}"/>
                  </a:ext>
                </a:extLst>
              </p:cNvPr>
              <p:cNvSpPr txBox="1">
                <a:spLocks/>
              </p:cNvSpPr>
              <p:nvPr/>
            </p:nvSpPr>
            <p:spPr>
              <a:xfrm>
                <a:off x="609600" y="1080460"/>
                <a:ext cx="2387571" cy="5375805"/>
              </a:xfrm>
              <a:prstGeom prst="rect">
                <a:avLst/>
              </a:prstGeom>
            </p:spPr>
            <p:txBody>
              <a:bodyPr/>
              <a:lstStyle>
                <a:lvl1pPr marL="287338" indent="-287338"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576263" indent="-288925" algn="l" rtl="0" eaLnBrk="0" fontAlgn="base" hangingPunct="0">
                  <a:lnSpc>
                    <a:spcPct val="100000"/>
                  </a:lnSpc>
                  <a:spcBef>
                    <a:spcPts val="600"/>
                  </a:spcBef>
                  <a:spcAft>
                    <a:spcPct val="0"/>
                  </a:spcAft>
                  <a:buClr>
                    <a:srgbClr val="5FCAFA"/>
                  </a:buClr>
                  <a:buSzPct val="80000"/>
                  <a:buFont typeface="Wingdings" pitchFamily="2" charset="2"/>
                  <a:buChar char="q"/>
                  <a:defRPr sz="2000">
                    <a:solidFill>
                      <a:schemeClr val="tx1"/>
                    </a:solidFill>
                    <a:latin typeface="+mn-lt"/>
                  </a:defRPr>
                </a:lvl2pPr>
                <a:lvl3pPr marL="804863" indent="-228600" algn="l" rtl="0" eaLnBrk="0" fontAlgn="base" hangingPunct="0">
                  <a:lnSpc>
                    <a:spcPct val="100000"/>
                  </a:lnSpc>
                  <a:spcBef>
                    <a:spcPts val="600"/>
                  </a:spcBef>
                  <a:spcAft>
                    <a:spcPct val="0"/>
                  </a:spcAft>
                  <a:buClr>
                    <a:srgbClr val="F70606"/>
                  </a:buClr>
                  <a:buSzPct val="130000"/>
                  <a:buChar char="•"/>
                  <a:defRPr>
                    <a:solidFill>
                      <a:schemeClr val="tx1"/>
                    </a:solidFill>
                    <a:latin typeface="+mn-lt"/>
                  </a:defRPr>
                </a:lvl3pPr>
                <a:lvl4pPr marL="1033463" indent="-228600" algn="l" rtl="0" eaLnBrk="0" fontAlgn="base" hangingPunct="0">
                  <a:lnSpc>
                    <a:spcPct val="100000"/>
                  </a:lnSpc>
                  <a:spcBef>
                    <a:spcPts val="600"/>
                  </a:spcBef>
                  <a:spcAft>
                    <a:spcPct val="0"/>
                  </a:spcAft>
                  <a:buClr>
                    <a:srgbClr val="5FCAFA"/>
                  </a:buClr>
                  <a:buSzPct val="80000"/>
                  <a:buFont typeface="Wingdings" pitchFamily="2" charset="2"/>
                  <a:buChar char="q"/>
                  <a:defRPr sz="1600">
                    <a:solidFill>
                      <a:schemeClr val="tx1"/>
                    </a:solidFill>
                    <a:latin typeface="+mn-lt"/>
                  </a:defRPr>
                </a:lvl4pPr>
                <a:lvl5pPr marL="1262063" indent="-228600" algn="l" rtl="0" eaLnBrk="0" fontAlgn="base" hangingPunct="0">
                  <a:lnSpc>
                    <a:spcPct val="100000"/>
                  </a:lnSpc>
                  <a:spcBef>
                    <a:spcPts val="6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r>
                  <a:rPr lang="en-US" sz="1600" kern="0" dirty="0"/>
                  <a:t>Low frequency magnetic probes</a:t>
                </a:r>
              </a:p>
              <a:p>
                <a:r>
                  <a:rPr lang="en-US" sz="1600" kern="0" dirty="0"/>
                  <a:t>Rotation Profiles</a:t>
                </a:r>
              </a:p>
              <a:p>
                <a14:m>
                  <m:oMath xmlns:m="http://schemas.openxmlformats.org/officeDocument/2006/math">
                    <m:sSub>
                      <m:sSubPr>
                        <m:ctrlPr>
                          <a:rPr lang="en-US" sz="1600" i="1" kern="0">
                            <a:latin typeface="Cambria Math" panose="02040503050406030204" pitchFamily="18" charset="0"/>
                          </a:rPr>
                        </m:ctrlPr>
                      </m:sSubPr>
                      <m:e>
                        <m:r>
                          <a:rPr lang="en-US" sz="1600" i="1" kern="0">
                            <a:latin typeface="Cambria Math" panose="02040503050406030204" pitchFamily="18" charset="0"/>
                            <a:ea typeface="Cambria Math" panose="02040503050406030204" pitchFamily="18" charset="0"/>
                          </a:rPr>
                          <m:t>𝛽</m:t>
                        </m:r>
                      </m:e>
                      <m:sub>
                        <m:r>
                          <a:rPr lang="en-US" sz="1600" i="1" kern="0">
                            <a:latin typeface="Cambria Math" panose="02040503050406030204" pitchFamily="18" charset="0"/>
                          </a:rPr>
                          <m:t>𝑁</m:t>
                        </m:r>
                      </m:sub>
                    </m:sSub>
                  </m:oMath>
                </a14:m>
                <a:r>
                  <a:rPr lang="en-US" sz="1600" kern="0" dirty="0"/>
                  <a:t> and internal inductance</a:t>
                </a:r>
              </a:p>
              <a:p>
                <a:r>
                  <a:rPr lang="en-US" sz="1600" kern="0" dirty="0"/>
                  <a:t>Mode amplitude</a:t>
                </a:r>
              </a:p>
              <a:p>
                <a:r>
                  <a:rPr lang="en-US" sz="1600" kern="0" dirty="0"/>
                  <a:t>Past bifurcation</a:t>
                </a:r>
              </a:p>
              <a:p>
                <a:r>
                  <a:rPr lang="en-US" sz="1600" kern="0" dirty="0"/>
                  <a:t>Magnitude of frequency</a:t>
                </a:r>
              </a:p>
              <a:p>
                <a:pPr marL="0" indent="0">
                  <a:buNone/>
                </a:pPr>
                <a:endParaRPr lang="en-US" sz="1600" kern="0" dirty="0"/>
              </a:p>
              <a:p>
                <a:endParaRPr lang="en-US" sz="1600" kern="0" dirty="0"/>
              </a:p>
              <a:p>
                <a:endParaRPr lang="en-US" sz="1600" kern="0" dirty="0"/>
              </a:p>
              <a:p>
                <a:endParaRPr lang="en-US" sz="1600" kern="0" dirty="0"/>
              </a:p>
            </p:txBody>
          </p:sp>
        </mc:Choice>
        <mc:Fallback xmlns="">
          <p:sp>
            <p:nvSpPr>
              <p:cNvPr id="4" name="Content Placeholder 2">
                <a:extLst>
                  <a:ext uri="{FF2B5EF4-FFF2-40B4-BE49-F238E27FC236}">
                    <a16:creationId xmlns:a16="http://schemas.microsoft.com/office/drawing/2014/main" id="{8B6E0ADE-350E-484F-87C7-CA648BBBD489}"/>
                  </a:ext>
                </a:extLst>
              </p:cNvPr>
              <p:cNvSpPr txBox="1">
                <a:spLocks noRot="1" noChangeAspect="1" noMove="1" noResize="1" noEditPoints="1" noAdjustHandles="1" noChangeArrowheads="1" noChangeShapeType="1" noTextEdit="1"/>
              </p:cNvSpPr>
              <p:nvPr/>
            </p:nvSpPr>
            <p:spPr>
              <a:xfrm>
                <a:off x="609600" y="1080460"/>
                <a:ext cx="2387571" cy="5375805"/>
              </a:xfrm>
              <a:prstGeom prst="rect">
                <a:avLst/>
              </a:prstGeom>
              <a:blipFill>
                <a:blip r:embed="rId4"/>
                <a:stretch>
                  <a:fillRect t="-1247"/>
                </a:stretch>
              </a:blipFill>
            </p:spPr>
            <p:txBody>
              <a:bodyPr/>
              <a:lstStyle/>
              <a:p>
                <a:r>
                  <a:rPr lang="en-US">
                    <a:noFill/>
                  </a:rPr>
                  <a:t> </a:t>
                </a:r>
              </a:p>
            </p:txBody>
          </p:sp>
        </mc:Fallback>
      </mc:AlternateContent>
      <p:sp>
        <p:nvSpPr>
          <p:cNvPr id="8" name="Text Box 32">
            <a:extLst>
              <a:ext uri="{FF2B5EF4-FFF2-40B4-BE49-F238E27FC236}">
                <a16:creationId xmlns:a16="http://schemas.microsoft.com/office/drawing/2014/main" id="{308C9BDF-4011-4659-B02C-E075D375EF5C}"/>
              </a:ext>
            </a:extLst>
          </p:cNvPr>
          <p:cNvSpPr txBox="1">
            <a:spLocks noChangeArrowheads="1"/>
          </p:cNvSpPr>
          <p:nvPr/>
        </p:nvSpPr>
        <p:spPr bwMode="auto">
          <a:xfrm>
            <a:off x="8560113" y="876829"/>
            <a:ext cx="2424894" cy="235933"/>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900" dirty="0">
                <a:solidFill>
                  <a:srgbClr val="6600FF"/>
                </a:solidFill>
                <a:latin typeface="+mn-lt"/>
              </a:rPr>
              <a:t> NSTX shot 130198</a:t>
            </a:r>
          </a:p>
        </p:txBody>
      </p:sp>
      <p:sp>
        <p:nvSpPr>
          <p:cNvPr id="12" name="Content Placeholder 2">
            <a:extLst>
              <a:ext uri="{FF2B5EF4-FFF2-40B4-BE49-F238E27FC236}">
                <a16:creationId xmlns:a16="http://schemas.microsoft.com/office/drawing/2014/main" id="{5F774BEE-00D3-4B64-9C69-DBD4F81B97EF}"/>
              </a:ext>
            </a:extLst>
          </p:cNvPr>
          <p:cNvSpPr txBox="1">
            <a:spLocks/>
          </p:cNvSpPr>
          <p:nvPr/>
        </p:nvSpPr>
        <p:spPr>
          <a:xfrm>
            <a:off x="380305" y="4051054"/>
            <a:ext cx="5581005" cy="2043341"/>
          </a:xfrm>
          <a:prstGeom prst="rect">
            <a:avLst/>
          </a:prstGeom>
        </p:spPr>
        <p:txBody>
          <a:bodyPr/>
          <a:lstStyle>
            <a:lvl1pPr marL="287338" indent="-287338"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576263" indent="-288925" algn="l" rtl="0" eaLnBrk="0" fontAlgn="base" hangingPunct="0">
              <a:lnSpc>
                <a:spcPct val="100000"/>
              </a:lnSpc>
              <a:spcBef>
                <a:spcPts val="600"/>
              </a:spcBef>
              <a:spcAft>
                <a:spcPct val="0"/>
              </a:spcAft>
              <a:buClr>
                <a:srgbClr val="5FCAFA"/>
              </a:buClr>
              <a:buSzPct val="80000"/>
              <a:buFont typeface="Wingdings" pitchFamily="2" charset="2"/>
              <a:buChar char="q"/>
              <a:defRPr sz="2000">
                <a:solidFill>
                  <a:schemeClr val="tx1"/>
                </a:solidFill>
                <a:latin typeface="+mn-lt"/>
              </a:defRPr>
            </a:lvl2pPr>
            <a:lvl3pPr marL="804863" indent="-228600" algn="l" rtl="0" eaLnBrk="0" fontAlgn="base" hangingPunct="0">
              <a:lnSpc>
                <a:spcPct val="100000"/>
              </a:lnSpc>
              <a:spcBef>
                <a:spcPts val="600"/>
              </a:spcBef>
              <a:spcAft>
                <a:spcPct val="0"/>
              </a:spcAft>
              <a:buClr>
                <a:srgbClr val="F70606"/>
              </a:buClr>
              <a:buSzPct val="130000"/>
              <a:buChar char="•"/>
              <a:defRPr>
                <a:solidFill>
                  <a:schemeClr val="tx1"/>
                </a:solidFill>
                <a:latin typeface="+mn-lt"/>
              </a:defRPr>
            </a:lvl3pPr>
            <a:lvl4pPr marL="1033463" indent="-228600" algn="l" rtl="0" eaLnBrk="0" fontAlgn="base" hangingPunct="0">
              <a:lnSpc>
                <a:spcPct val="100000"/>
              </a:lnSpc>
              <a:spcBef>
                <a:spcPts val="600"/>
              </a:spcBef>
              <a:spcAft>
                <a:spcPct val="0"/>
              </a:spcAft>
              <a:buClr>
                <a:srgbClr val="5FCAFA"/>
              </a:buClr>
              <a:buSzPct val="80000"/>
              <a:buFont typeface="Wingdings" pitchFamily="2" charset="2"/>
              <a:buChar char="q"/>
              <a:defRPr sz="1600">
                <a:solidFill>
                  <a:schemeClr val="tx1"/>
                </a:solidFill>
                <a:latin typeface="+mn-lt"/>
              </a:defRPr>
            </a:lvl4pPr>
            <a:lvl5pPr marL="1262063" indent="-228600" algn="l" rtl="0" eaLnBrk="0" fontAlgn="base" hangingPunct="0">
              <a:lnSpc>
                <a:spcPct val="100000"/>
              </a:lnSpc>
              <a:spcBef>
                <a:spcPts val="6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0" indent="0">
              <a:buNone/>
            </a:pPr>
            <a:endParaRPr lang="en-US" sz="1600" kern="0" dirty="0"/>
          </a:p>
          <a:p>
            <a:r>
              <a:rPr lang="en-US" sz="1600" kern="0" dirty="0"/>
              <a:t>Criteria cover magnetic and kinetic properties of the plasma relevant to rotating MHD mode evolution</a:t>
            </a:r>
          </a:p>
          <a:p>
            <a:r>
              <a:rPr lang="en-US" sz="1600" kern="0" dirty="0"/>
              <a:t>Summed criteria with the appropriate weights to generate disruption warning level</a:t>
            </a:r>
          </a:p>
          <a:p>
            <a:r>
              <a:rPr lang="en-US" sz="1600" kern="0" dirty="0"/>
              <a:t>Feasibility of this approach in real-time is dependent on the availability of the required signals for each condition in real-time</a:t>
            </a:r>
          </a:p>
          <a:p>
            <a:endParaRPr lang="en-US" sz="1600" kern="0" dirty="0"/>
          </a:p>
          <a:p>
            <a:endParaRPr lang="en-US" sz="1600" kern="0" dirty="0"/>
          </a:p>
        </p:txBody>
      </p:sp>
      <p:graphicFrame>
        <p:nvGraphicFramePr>
          <p:cNvPr id="5" name="Table 4">
            <a:extLst>
              <a:ext uri="{FF2B5EF4-FFF2-40B4-BE49-F238E27FC236}">
                <a16:creationId xmlns:a16="http://schemas.microsoft.com/office/drawing/2014/main" id="{080C783A-4D47-4BB3-96C6-9FFCFF5447E5}"/>
              </a:ext>
            </a:extLst>
          </p:cNvPr>
          <p:cNvGraphicFramePr>
            <a:graphicFrameLocks noGrp="1"/>
          </p:cNvGraphicFramePr>
          <p:nvPr/>
        </p:nvGraphicFramePr>
        <p:xfrm>
          <a:off x="3170808" y="971795"/>
          <a:ext cx="1828800" cy="3124200"/>
        </p:xfrm>
        <a:graphic>
          <a:graphicData uri="http://schemas.openxmlformats.org/drawingml/2006/table">
            <a:tbl>
              <a:tblPr>
                <a:tableStyleId>{5C22544A-7EE6-4342-B048-85BDC9FD1C3A}</a:tableStyleId>
              </a:tblPr>
              <a:tblGrid>
                <a:gridCol w="647700">
                  <a:extLst>
                    <a:ext uri="{9D8B030D-6E8A-4147-A177-3AD203B41FA5}">
                      <a16:colId xmlns:a16="http://schemas.microsoft.com/office/drawing/2014/main" val="2507237107"/>
                    </a:ext>
                  </a:extLst>
                </a:gridCol>
                <a:gridCol w="1181100">
                  <a:extLst>
                    <a:ext uri="{9D8B030D-6E8A-4147-A177-3AD203B41FA5}">
                      <a16:colId xmlns:a16="http://schemas.microsoft.com/office/drawing/2014/main" val="361443409"/>
                    </a:ext>
                  </a:extLst>
                </a:gridCol>
              </a:tblGrid>
              <a:tr h="190500">
                <a:tc>
                  <a:txBody>
                    <a:bodyPr/>
                    <a:lstStyle/>
                    <a:p>
                      <a:pPr algn="l" fontAlgn="b"/>
                      <a:r>
                        <a:rPr lang="en-US" sz="1100" u="none" strike="noStrike">
                          <a:effectLst/>
                        </a:rPr>
                        <a:t>Criteria</a:t>
                      </a:r>
                      <a:endParaRPr lang="en-US"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Description</a:t>
                      </a:r>
                      <a:endParaRPr lang="en-US"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256751"/>
                  </a:ext>
                </a:extLst>
              </a:tr>
              <a:tr h="190500">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Locked n=1 strong</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744790"/>
                  </a:ext>
                </a:extLst>
              </a:tr>
              <a:tr h="190500">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Outer core rotation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601902"/>
                  </a:ext>
                </a:extLst>
              </a:tr>
              <a:tr h="190500">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Mid core rotation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883219"/>
                  </a:ext>
                </a:extLst>
              </a:tr>
              <a:tr h="190500">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Low core rotation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239026"/>
                  </a:ext>
                </a:extLst>
              </a:tr>
              <a:tr h="190500">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Dec. outer rotation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267042"/>
                  </a:ext>
                </a:extLst>
              </a:tr>
              <a:tr h="19050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Dec. mid rotation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715277"/>
                  </a:ext>
                </a:extLst>
              </a:tr>
              <a:tr h="190500">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Dec. core rotation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576928"/>
                  </a:ext>
                </a:extLst>
              </a:tr>
              <a:tr h="190500">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Low li</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2667788"/>
                  </a:ext>
                </a:extLst>
              </a:tr>
              <a:tr h="228600">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l-GR" sz="1100" u="none" strike="noStrike">
                          <a:effectLst/>
                        </a:rPr>
                        <a:t> β</a:t>
                      </a:r>
                      <a:r>
                        <a:rPr lang="en-US" sz="1100" u="none" strike="noStrike" baseline="-25000">
                          <a:effectLst/>
                        </a:rPr>
                        <a:t>N</a:t>
                      </a:r>
                      <a:r>
                        <a:rPr lang="en-US" sz="1100" u="none" strike="noStrike">
                          <a:effectLst/>
                        </a:rPr>
                        <a:t>/li range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422882"/>
                  </a:ext>
                </a:extLst>
              </a:tr>
              <a:tr h="228600">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Decreasing </a:t>
                      </a:r>
                      <a:r>
                        <a:rPr lang="el-GR" sz="1100" u="none" strike="noStrike">
                          <a:effectLst/>
                        </a:rPr>
                        <a:t>β</a:t>
                      </a:r>
                      <a:r>
                        <a:rPr lang="en-US" sz="1100" u="none" strike="noStrike" baseline="-25000">
                          <a:effectLst/>
                        </a:rPr>
                        <a:t>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718114"/>
                  </a:ext>
                </a:extLst>
              </a:tr>
              <a:tr h="190500">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Strong mode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076911"/>
                  </a:ext>
                </a:extLst>
              </a:tr>
              <a:tr h="19050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Bifurcation</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946721"/>
                  </a:ext>
                </a:extLst>
              </a:tr>
              <a:tr h="190500">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High-</a:t>
                      </a:r>
                      <a:r>
                        <a:rPr lang="en-US" sz="1100" u="none" strike="noStrike" dirty="0" err="1">
                          <a:effectLst/>
                        </a:rPr>
                        <a:t>freq</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793810"/>
                  </a:ext>
                </a:extLst>
              </a:tr>
              <a:tr h="19050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Low-</a:t>
                      </a:r>
                      <a:r>
                        <a:rPr lang="en-US" sz="1100" u="none" strike="noStrike" dirty="0" err="1">
                          <a:effectLst/>
                        </a:rPr>
                        <a:t>freq</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060440"/>
                  </a:ext>
                </a:extLst>
              </a:tr>
              <a:tr h="19050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Lock </a:t>
                      </a:r>
                      <a:r>
                        <a:rPr lang="en-US" sz="1100" u="none" strike="noStrike" dirty="0" err="1">
                          <a:effectLst/>
                        </a:rPr>
                        <a:t>freq</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449479"/>
                  </a:ext>
                </a:extLst>
              </a:tr>
            </a:tbl>
          </a:graphicData>
        </a:graphic>
      </p:graphicFrame>
      <p:cxnSp>
        <p:nvCxnSpPr>
          <p:cNvPr id="6" name="Straight Connector 5">
            <a:extLst>
              <a:ext uri="{FF2B5EF4-FFF2-40B4-BE49-F238E27FC236}">
                <a16:creationId xmlns:a16="http://schemas.microsoft.com/office/drawing/2014/main" id="{5691CBBF-7A03-4B4E-951F-6BAF33092E2F}"/>
              </a:ext>
            </a:extLst>
          </p:cNvPr>
          <p:cNvCxnSpPr>
            <a:cxnSpLocks/>
          </p:cNvCxnSpPr>
          <p:nvPr/>
        </p:nvCxnSpPr>
        <p:spPr bwMode="auto">
          <a:xfrm>
            <a:off x="6552604" y="4400551"/>
            <a:ext cx="4280147" cy="0"/>
          </a:xfrm>
          <a:prstGeom prst="line">
            <a:avLst/>
          </a:prstGeom>
          <a:solidFill>
            <a:schemeClr val="accent1"/>
          </a:solidFill>
          <a:ln w="28575" cap="flat" cmpd="sng" algn="ctr">
            <a:solidFill>
              <a:schemeClr val="accent1"/>
            </a:solidFill>
            <a:prstDash val="dash"/>
            <a:round/>
            <a:headEnd type="none" w="med" len="med"/>
            <a:tailEnd type="none" w="med" len="med"/>
          </a:ln>
          <a:effectLst/>
        </p:spPr>
      </p:cxnSp>
      <p:sp>
        <p:nvSpPr>
          <p:cNvPr id="9" name="Rectangle 8">
            <a:extLst>
              <a:ext uri="{FF2B5EF4-FFF2-40B4-BE49-F238E27FC236}">
                <a16:creationId xmlns:a16="http://schemas.microsoft.com/office/drawing/2014/main" id="{4248FE9E-FBDC-4ADA-B718-663507D79132}"/>
              </a:ext>
            </a:extLst>
          </p:cNvPr>
          <p:cNvSpPr/>
          <p:nvPr/>
        </p:nvSpPr>
        <p:spPr bwMode="auto">
          <a:xfrm>
            <a:off x="6619026" y="4414311"/>
            <a:ext cx="4280147" cy="1596715"/>
          </a:xfrm>
          <a:prstGeom prst="rect">
            <a:avLst/>
          </a:prstGeom>
          <a:solidFill>
            <a:srgbClr val="00B050">
              <a:alpha val="18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endParaRPr>
          </a:p>
        </p:txBody>
      </p:sp>
      <p:sp>
        <p:nvSpPr>
          <p:cNvPr id="10" name="Rectangle 9">
            <a:extLst>
              <a:ext uri="{FF2B5EF4-FFF2-40B4-BE49-F238E27FC236}">
                <a16:creationId xmlns:a16="http://schemas.microsoft.com/office/drawing/2014/main" id="{58283804-A772-4CE4-A3A8-F0E4EF3BCCAA}"/>
              </a:ext>
            </a:extLst>
          </p:cNvPr>
          <p:cNvSpPr/>
          <p:nvPr/>
        </p:nvSpPr>
        <p:spPr bwMode="auto">
          <a:xfrm>
            <a:off x="6619027" y="3759201"/>
            <a:ext cx="4213724" cy="682479"/>
          </a:xfrm>
          <a:prstGeom prst="rect">
            <a:avLst/>
          </a:prstGeom>
          <a:solidFill>
            <a:srgbClr val="FF0000">
              <a:alpha val="2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endParaRPr>
          </a:p>
        </p:txBody>
      </p:sp>
      <p:sp>
        <p:nvSpPr>
          <p:cNvPr id="13" name="Text Box 32">
            <a:extLst>
              <a:ext uri="{FF2B5EF4-FFF2-40B4-BE49-F238E27FC236}">
                <a16:creationId xmlns:a16="http://schemas.microsoft.com/office/drawing/2014/main" id="{BEAAD79C-9B29-4F16-AB7A-10ECB6156D11}"/>
              </a:ext>
            </a:extLst>
          </p:cNvPr>
          <p:cNvSpPr txBox="1">
            <a:spLocks noChangeArrowheads="1"/>
          </p:cNvSpPr>
          <p:nvPr/>
        </p:nvSpPr>
        <p:spPr bwMode="auto">
          <a:xfrm>
            <a:off x="7546653" y="4606875"/>
            <a:ext cx="2424894" cy="235933"/>
          </a:xfrm>
          <a:prstGeom prst="rect">
            <a:avLst/>
          </a:prstGeom>
          <a:noFill/>
          <a:ln>
            <a:noFill/>
          </a:ln>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900" b="1" dirty="0">
                <a:latin typeface="+mn-lt"/>
              </a:rPr>
              <a:t>SAFE</a:t>
            </a:r>
          </a:p>
        </p:txBody>
      </p:sp>
      <p:cxnSp>
        <p:nvCxnSpPr>
          <p:cNvPr id="15" name="Straight Connector 14">
            <a:extLst>
              <a:ext uri="{FF2B5EF4-FFF2-40B4-BE49-F238E27FC236}">
                <a16:creationId xmlns:a16="http://schemas.microsoft.com/office/drawing/2014/main" id="{45115613-603C-4F83-BE34-D21194514597}"/>
              </a:ext>
            </a:extLst>
          </p:cNvPr>
          <p:cNvCxnSpPr>
            <a:cxnSpLocks/>
          </p:cNvCxnSpPr>
          <p:nvPr/>
        </p:nvCxnSpPr>
        <p:spPr bwMode="auto">
          <a:xfrm>
            <a:off x="9759459" y="4441680"/>
            <a:ext cx="20697" cy="1919849"/>
          </a:xfrm>
          <a:prstGeom prst="line">
            <a:avLst/>
          </a:prstGeom>
          <a:solidFill>
            <a:schemeClr val="accent1"/>
          </a:solidFill>
          <a:ln w="19050" cap="flat" cmpd="sng" algn="ctr">
            <a:solidFill>
              <a:schemeClr val="tx2"/>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D81D2844-BC1E-45A6-A63E-1C179E9B0AE4}"/>
              </a:ext>
            </a:extLst>
          </p:cNvPr>
          <p:cNvCxnSpPr>
            <a:cxnSpLocks/>
          </p:cNvCxnSpPr>
          <p:nvPr/>
        </p:nvCxnSpPr>
        <p:spPr bwMode="auto">
          <a:xfrm>
            <a:off x="10143911" y="4428980"/>
            <a:ext cx="0" cy="1919849"/>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18" name="TextBox 17">
            <a:extLst>
              <a:ext uri="{FF2B5EF4-FFF2-40B4-BE49-F238E27FC236}">
                <a16:creationId xmlns:a16="http://schemas.microsoft.com/office/drawing/2014/main" id="{F8E6BA36-2866-4D85-ACCB-8187A2341C8C}"/>
              </a:ext>
            </a:extLst>
          </p:cNvPr>
          <p:cNvSpPr txBox="1"/>
          <p:nvPr/>
        </p:nvSpPr>
        <p:spPr>
          <a:xfrm>
            <a:off x="9778462" y="6231609"/>
            <a:ext cx="463660" cy="314578"/>
          </a:xfrm>
          <a:prstGeom prst="rect">
            <a:avLst/>
          </a:prstGeom>
        </p:spPr>
        <p:txBody>
          <a:bodyPr wrap="square" rtlCol="0">
            <a:spAutoFit/>
          </a:bodyPr>
          <a:lstStyle/>
          <a:p>
            <a:r>
              <a:rPr lang="el-GR" sz="1400" b="1" kern="0" dirty="0">
                <a:solidFill>
                  <a:srgbClr val="FF0000"/>
                </a:solidFill>
              </a:rPr>
              <a:t>Δ</a:t>
            </a:r>
            <a:r>
              <a:rPr lang="en-US" sz="1400" b="1" kern="0" dirty="0">
                <a:solidFill>
                  <a:srgbClr val="FF0000"/>
                </a:solidFill>
              </a:rPr>
              <a:t>t</a:t>
            </a:r>
          </a:p>
        </p:txBody>
      </p:sp>
      <p:sp>
        <p:nvSpPr>
          <p:cNvPr id="21" name="Left Brace 20">
            <a:extLst>
              <a:ext uri="{FF2B5EF4-FFF2-40B4-BE49-F238E27FC236}">
                <a16:creationId xmlns:a16="http://schemas.microsoft.com/office/drawing/2014/main" id="{099F6488-08B5-46E4-866C-3611D476DFB2}"/>
              </a:ext>
            </a:extLst>
          </p:cNvPr>
          <p:cNvSpPr/>
          <p:nvPr/>
        </p:nvSpPr>
        <p:spPr bwMode="auto">
          <a:xfrm rot="16200000">
            <a:off x="9512277" y="5699229"/>
            <a:ext cx="81881" cy="463659"/>
          </a:xfrm>
          <a:prstGeom prst="leftBrac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endParaRPr>
          </a:p>
        </p:txBody>
      </p:sp>
      <p:sp>
        <p:nvSpPr>
          <p:cNvPr id="3" name="Rectangle 2">
            <a:extLst>
              <a:ext uri="{FF2B5EF4-FFF2-40B4-BE49-F238E27FC236}">
                <a16:creationId xmlns:a16="http://schemas.microsoft.com/office/drawing/2014/main" id="{95EAE945-61A4-3D10-A353-38910308C805}"/>
              </a:ext>
            </a:extLst>
          </p:cNvPr>
          <p:cNvSpPr/>
          <p:nvPr/>
        </p:nvSpPr>
        <p:spPr bwMode="auto">
          <a:xfrm>
            <a:off x="9650029" y="1140131"/>
            <a:ext cx="529394" cy="21599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pitchFamily="34" charset="0"/>
            </a:endParaRPr>
          </a:p>
        </p:txBody>
      </p:sp>
    </p:spTree>
    <p:extLst>
      <p:ext uri="{BB962C8B-B14F-4D97-AF65-F5344CB8AC3E}">
        <p14:creationId xmlns:p14="http://schemas.microsoft.com/office/powerpoint/2010/main" val="49339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B068-6DE4-E327-C988-BBFFA3F9FD31}"/>
              </a:ext>
            </a:extLst>
          </p:cNvPr>
          <p:cNvSpPr>
            <a:spLocks noGrp="1"/>
          </p:cNvSpPr>
          <p:nvPr>
            <p:ph type="title"/>
          </p:nvPr>
        </p:nvSpPr>
        <p:spPr>
          <a:xfrm>
            <a:off x="204693" y="2908037"/>
            <a:ext cx="11987307" cy="685800"/>
          </a:xfrm>
        </p:spPr>
        <p:txBody>
          <a:bodyPr/>
          <a:lstStyle/>
          <a:p>
            <a:r>
              <a:rPr lang="en-US" dirty="0"/>
              <a:t>Torque Balance Model</a:t>
            </a:r>
          </a:p>
        </p:txBody>
      </p:sp>
    </p:spTree>
    <p:extLst>
      <p:ext uri="{BB962C8B-B14F-4D97-AF65-F5344CB8AC3E}">
        <p14:creationId xmlns:p14="http://schemas.microsoft.com/office/powerpoint/2010/main" val="449380478"/>
      </p:ext>
    </p:extLst>
  </p:cSld>
  <p:clrMapOvr>
    <a:masterClrMapping/>
  </p:clrMapOvr>
</p:sld>
</file>

<file path=ppt/theme/theme1.xml><?xml version="1.0" encoding="utf-8"?>
<a:theme xmlns:a="http://schemas.openxmlformats.org/drawingml/2006/main" name="1_run plan">
  <a:themeElements>
    <a:clrScheme name="">
      <a:dk1>
        <a:srgbClr val="000000"/>
      </a:dk1>
      <a:lt1>
        <a:srgbClr val="FFFFFF"/>
      </a:lt1>
      <a:dk2>
        <a:srgbClr val="000000"/>
      </a:dk2>
      <a:lt2>
        <a:srgbClr val="D49FFF"/>
      </a:lt2>
      <a:accent1>
        <a:srgbClr val="0000FF"/>
      </a:accent1>
      <a:accent2>
        <a:srgbClr val="FF5008"/>
      </a:accent2>
      <a:accent3>
        <a:srgbClr val="FFFFFF"/>
      </a:accent3>
      <a:accent4>
        <a:srgbClr val="000000"/>
      </a:accent4>
      <a:accent5>
        <a:srgbClr val="AAAAFF"/>
      </a:accent5>
      <a:accent6>
        <a:srgbClr val="E74806"/>
      </a:accent6>
      <a:hlink>
        <a:srgbClr val="8901F3"/>
      </a:hlink>
      <a:folHlink>
        <a:srgbClr val="919191"/>
      </a:folHlink>
    </a:clrScheme>
    <a:fontScheme name="run pla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lnDef>
    <a:txDef>
      <a:spPr/>
      <a:bodyPr/>
      <a:lstStyle>
        <a:defPPr>
          <a:defRPr sz="1600" b="1" i="0" kern="0" dirty="0" smtClean="0">
            <a:solidFill>
              <a:srgbClr val="FF0000"/>
            </a:solidFill>
          </a:defRPr>
        </a:defPPr>
      </a:lstStyle>
    </a:txDef>
  </a:objectDefaults>
  <a:extraClrSchemeLst>
    <a:extraClrScheme>
      <a:clrScheme name="run 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n 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n 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n 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n 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n 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n pl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n 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n 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n 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n 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n 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un plan">
  <a:themeElements>
    <a:clrScheme name="">
      <a:dk1>
        <a:srgbClr val="000000"/>
      </a:dk1>
      <a:lt1>
        <a:srgbClr val="FFFFFF"/>
      </a:lt1>
      <a:dk2>
        <a:srgbClr val="000000"/>
      </a:dk2>
      <a:lt2>
        <a:srgbClr val="D49FFF"/>
      </a:lt2>
      <a:accent1>
        <a:srgbClr val="0000FF"/>
      </a:accent1>
      <a:accent2>
        <a:srgbClr val="FF5008"/>
      </a:accent2>
      <a:accent3>
        <a:srgbClr val="FFFFFF"/>
      </a:accent3>
      <a:accent4>
        <a:srgbClr val="000000"/>
      </a:accent4>
      <a:accent5>
        <a:srgbClr val="AAAAFF"/>
      </a:accent5>
      <a:accent6>
        <a:srgbClr val="E74806"/>
      </a:accent6>
      <a:hlink>
        <a:srgbClr val="8901F3"/>
      </a:hlink>
      <a:folHlink>
        <a:srgbClr val="919191"/>
      </a:folHlink>
    </a:clrScheme>
    <a:fontScheme name="run pla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lnDef>
    <a:txDef>
      <a:spPr/>
      <a:bodyPr/>
      <a:lstStyle>
        <a:defPPr>
          <a:defRPr sz="1600" b="1" i="0" kern="0" dirty="0" smtClean="0">
            <a:solidFill>
              <a:srgbClr val="FF0000"/>
            </a:solidFill>
          </a:defRPr>
        </a:defPPr>
      </a:lstStyle>
    </a:txDef>
  </a:objectDefaults>
  <a:extraClrSchemeLst>
    <a:extraClrScheme>
      <a:clrScheme name="run 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n 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n 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n 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n 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n 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n pl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n 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n 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n 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n 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n 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Venus 1 HD:Tokamak XP's, etc.:TFTR, XP's, etc.:CY 96:DT-801 High li:7/96 run:DT-801 7/8 sum/run plan</Template>
  <TotalTime>54267</TotalTime>
  <Pages>13</Pages>
  <Words>2216</Words>
  <Application>Microsoft Macintosh PowerPoint</Application>
  <PresentationFormat>Widescreen</PresentationFormat>
  <Paragraphs>246</Paragraphs>
  <Slides>21</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Microsoft JhengHei</vt:lpstr>
      <vt:lpstr>Arial</vt:lpstr>
      <vt:lpstr>Calibri</vt:lpstr>
      <vt:lpstr>Cambria Math</vt:lpstr>
      <vt:lpstr>Helvetica</vt:lpstr>
      <vt:lpstr>Wingdings</vt:lpstr>
      <vt:lpstr>1_run plan</vt:lpstr>
      <vt:lpstr>2_run plan</vt:lpstr>
      <vt:lpstr>PowerPoint Presentation</vt:lpstr>
      <vt:lpstr>Successfully forecasting the locking of rotating MHD modes can be used to engage disruption avoidance and/or mitigation</vt:lpstr>
      <vt:lpstr>Plasma disruptions pose serious problems to reactor scale tokamak operation</vt:lpstr>
      <vt:lpstr>Rotating tearing modes are a  frequent precursor to disruptions</vt:lpstr>
      <vt:lpstr>Multi-criteria Mode Forecasting Model</vt:lpstr>
      <vt:lpstr>Spectral decomposition of probe signals used to identify the mode number and rotation frequency</vt:lpstr>
      <vt:lpstr>Simplified generated spectrogram for further analysis of rotating MHD modes</vt:lpstr>
      <vt:lpstr>Severity of mode determined from preliminary criteria based on rotating MHD analysis and relevant plasma signals</vt:lpstr>
      <vt:lpstr>Torque Balance Model</vt:lpstr>
      <vt:lpstr>Torque balance model can reproduce the key mode dynamics approaching a locking state</vt:lpstr>
      <vt:lpstr>The inflection frequency can be used as a forecasted rotation threshold below which a mode locking is expected</vt:lpstr>
      <vt:lpstr>The DECAF code offers a general physics-based approach to disruption forecasting and includes a mode locking forecaster</vt:lpstr>
      <vt:lpstr>Combination of magnetic pick up and stored energy measurement conditions can be used to determine when a mode locks</vt:lpstr>
      <vt:lpstr>The coefficients in the torque components are determined in different regimes of mode rotation/amplitude </vt:lpstr>
      <vt:lpstr>Four real-time software elements were installed and tested for use in real-time disruption forecasting</vt:lpstr>
      <vt:lpstr>Real-time forecaster of locked modes shows good performance in forecasting mode locking and subsequent disruptions</vt:lpstr>
      <vt:lpstr>Real-time forecaster can trigger a massive gas injection as a disruption mitigation strategy</vt:lpstr>
      <vt:lpstr>Triggered ECCD actuation of the rotating MHD mode leading to a 400 ms window before the plasma disruption</vt:lpstr>
      <vt:lpstr>Successfully triggered an n=1 toroidally rotating field that temporarily recovered the mode rotation before locking</vt:lpstr>
      <vt:lpstr>Real-time MHD diagnostic setup in KSTAR</vt:lpstr>
      <vt:lpstr>The LTM forecaster and broader DECAF code is a promising tool for the purposes of disruption prediction, avoidance, and mitigation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ET1 intro</dc:title>
  <dc:subject>NSTX base slide format</dc:subject>
  <dc:creator>Steven A. Sabbagh</dc:creator>
  <cp:keywords>NSTX</cp:keywords>
  <cp:lastModifiedBy>Juan Riquezes</cp:lastModifiedBy>
  <cp:revision>5510</cp:revision>
  <cp:lastPrinted>2004-01-07T06:42:45Z</cp:lastPrinted>
  <dcterms:created xsi:type="dcterms:W3CDTF">2000-01-31T02:57:44Z</dcterms:created>
  <dcterms:modified xsi:type="dcterms:W3CDTF">2024-01-22T19:09:47Z</dcterms:modified>
</cp:coreProperties>
</file>