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38"/>
  </p:notesMasterIdLst>
  <p:sldIdLst>
    <p:sldId id="256" r:id="rId3"/>
    <p:sldId id="392" r:id="rId4"/>
    <p:sldId id="394" r:id="rId5"/>
    <p:sldId id="395" r:id="rId6"/>
    <p:sldId id="411" r:id="rId7"/>
    <p:sldId id="396" r:id="rId8"/>
    <p:sldId id="398" r:id="rId9"/>
    <p:sldId id="399" r:id="rId10"/>
    <p:sldId id="401" r:id="rId11"/>
    <p:sldId id="408" r:id="rId12"/>
    <p:sldId id="402" r:id="rId13"/>
    <p:sldId id="400" r:id="rId14"/>
    <p:sldId id="414" r:id="rId15"/>
    <p:sldId id="404" r:id="rId16"/>
    <p:sldId id="413" r:id="rId17"/>
    <p:sldId id="403" r:id="rId18"/>
    <p:sldId id="410" r:id="rId19"/>
    <p:sldId id="405" r:id="rId20"/>
    <p:sldId id="406" r:id="rId21"/>
    <p:sldId id="412" r:id="rId22"/>
    <p:sldId id="283" r:id="rId23"/>
    <p:sldId id="407" r:id="rId24"/>
    <p:sldId id="415" r:id="rId25"/>
    <p:sldId id="417" r:id="rId26"/>
    <p:sldId id="418" r:id="rId27"/>
    <p:sldId id="419" r:id="rId28"/>
    <p:sldId id="1708" r:id="rId29"/>
    <p:sldId id="416" r:id="rId30"/>
    <p:sldId id="409" r:id="rId31"/>
    <p:sldId id="421" r:id="rId32"/>
    <p:sldId id="422" r:id="rId33"/>
    <p:sldId id="423" r:id="rId34"/>
    <p:sldId id="424" r:id="rId35"/>
    <p:sldId id="425" r:id="rId36"/>
    <p:sldId id="426" r:id="rId3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Roboto Light" panose="02000000000000000000" pitchFamily="2" charset="0"/>
      <p:regular r:id="rId59"/>
      <p:bold r:id="rId60"/>
      <p:italic r:id="rId61"/>
      <p:boldItalic r:id="rId62"/>
    </p:embeddedFont>
    <p:embeddedFont>
      <p:font typeface="Roboto Slab" pitchFamily="2" charset="0"/>
      <p:regular r:id="rId63"/>
      <p:bold r:id="rId64"/>
    </p:embeddedFont>
    <p:embeddedFont>
      <p:font typeface="Roboto Slab ExtraBold" pitchFamily="2" charset="0"/>
      <p:bold r:id="rId65"/>
    </p:embeddedFont>
    <p:embeddedFont>
      <p:font typeface="Roboto Slab Light" pitchFamily="2" charset="0"/>
      <p:regular r:id="rId66"/>
      <p:bold r:id="rId67"/>
    </p:embeddedFont>
    <p:embeddedFont>
      <p:font typeface="Roboto Slab Medium" pitchFamily="2" charset="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iqZtG0WTus4uvcbWTRD/ZavcrU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5bc6bd8f1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5bc6bd8f1e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61" name="Google Shape;561;g25bc6bd8f1e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5bc6bd8f1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5bc6bd8f1e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50" name="Google Shape;550;g25bc6bd8f1e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33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8"/>
          <p:cNvPicPr preferRelativeResize="0"/>
          <p:nvPr/>
        </p:nvPicPr>
        <p:blipFill rotWithShape="1">
          <a:blip r:embed="rId2">
            <a:alphaModFix/>
          </a:blip>
          <a:srcRect l="3948" t="-11576" r="-3659" b="1323"/>
          <a:stretch/>
        </p:blipFill>
        <p:spPr>
          <a:xfrm>
            <a:off x="3467100" y="-911700"/>
            <a:ext cx="7219800" cy="6738300"/>
          </a:xfrm>
          <a:prstGeom prst="chord">
            <a:avLst>
              <a:gd name="adj1" fmla="val 351175"/>
              <a:gd name="adj2" fmla="val 18914870"/>
            </a:avLst>
          </a:prstGeom>
          <a:noFill/>
          <a:ln>
            <a:noFill/>
          </a:ln>
        </p:spPr>
      </p:pic>
      <p:sp>
        <p:nvSpPr>
          <p:cNvPr id="16" name="Google Shape;16;p18"/>
          <p:cNvSpPr/>
          <p:nvPr/>
        </p:nvSpPr>
        <p:spPr>
          <a:xfrm>
            <a:off x="0" y="974875"/>
            <a:ext cx="8621486" cy="1600200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200025" dist="57150" dir="3480000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18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6329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Footer">
  <p:cSld name="Blank_NoFoot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 txBox="1">
            <a:spLocks noGrp="1"/>
          </p:cNvSpPr>
          <p:nvPr>
            <p:ph type="sldNum" idx="12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2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1390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7811815" cy="54391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60268-D5E3-60CF-BC48-59BB206A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165" r="40455" b="13678"/>
          <a:stretch/>
        </p:blipFill>
        <p:spPr>
          <a:xfrm>
            <a:off x="1" y="4819649"/>
            <a:ext cx="872231" cy="32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83A25-84C0-F5FE-60D2-CC14161326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8" y="4857940"/>
            <a:ext cx="933230" cy="24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2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1" y="678957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616"/>
            <a:ext cx="8276897" cy="1592502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0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3"/>
            <a:ext cx="9144000" cy="44498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1" y="1217260"/>
            <a:ext cx="8621486" cy="2562650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250"/>
            <a:ext cx="8276897" cy="1967024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96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1390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7811815" cy="54391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60268-D5E3-60CF-BC48-59BB206A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165" r="40455" b="13678"/>
          <a:stretch/>
        </p:blipFill>
        <p:spPr>
          <a:xfrm>
            <a:off x="1" y="4819649"/>
            <a:ext cx="872231" cy="323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83A25-84C0-F5FE-60D2-CC14161326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8" y="4857940"/>
            <a:ext cx="933230" cy="24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8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190500" y="971551"/>
            <a:ext cx="8420100" cy="38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er">
  <p:cSld name="Sub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190500" y="1246414"/>
            <a:ext cx="8420100" cy="353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2"/>
          </p:nvPr>
        </p:nvSpPr>
        <p:spPr>
          <a:xfrm>
            <a:off x="188494" y="751932"/>
            <a:ext cx="84201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2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60728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190502" y="971550"/>
            <a:ext cx="4247492" cy="380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2"/>
          </p:nvPr>
        </p:nvSpPr>
        <p:spPr>
          <a:xfrm>
            <a:off x="4649513" y="976289"/>
            <a:ext cx="4303987" cy="380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2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+ Subheader">
  <p:cSld name="Two Content + Sub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190499" y="0"/>
            <a:ext cx="7660729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190502" y="1248836"/>
            <a:ext cx="4247492" cy="35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4649513" y="1248837"/>
            <a:ext cx="4303987" cy="35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3"/>
          </p:nvPr>
        </p:nvSpPr>
        <p:spPr>
          <a:xfrm>
            <a:off x="190499" y="749808"/>
            <a:ext cx="84201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2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Imag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/>
          <p:nvPr/>
        </p:nvSpPr>
        <p:spPr>
          <a:xfrm>
            <a:off x="-61415" y="4781550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37080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190500" y="4216619"/>
            <a:ext cx="8763000" cy="56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 i="1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>
            <a:spLocks noGrp="1"/>
          </p:cNvSpPr>
          <p:nvPr>
            <p:ph type="pic" idx="2"/>
          </p:nvPr>
        </p:nvSpPr>
        <p:spPr>
          <a:xfrm>
            <a:off x="190499" y="971550"/>
            <a:ext cx="8763001" cy="3245726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2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2">
  <p:cSld name="Gallery x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086397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1057603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4886459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3"/>
          </p:nvPr>
        </p:nvSpPr>
        <p:spPr>
          <a:xfrm>
            <a:off x="153774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5"/>
          <p:cNvSpPr>
            <a:spLocks noGrp="1"/>
          </p:cNvSpPr>
          <p:nvPr>
            <p:ph type="pic" idx="4"/>
          </p:nvPr>
        </p:nvSpPr>
        <p:spPr>
          <a:xfrm>
            <a:off x="5366598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2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3">
  <p:cSld name="Gallery x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/>
          <p:nvPr/>
        </p:nvSpPr>
        <p:spPr>
          <a:xfrm>
            <a:off x="-61415" y="4782312"/>
            <a:ext cx="8285572" cy="456040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90499" y="0"/>
            <a:ext cx="8086398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>
            <a:off x="190500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2"/>
          </p:nvPr>
        </p:nvSpPr>
        <p:spPr>
          <a:xfrm>
            <a:off x="3065542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body" idx="3"/>
          </p:nvPr>
        </p:nvSpPr>
        <p:spPr>
          <a:xfrm>
            <a:off x="5940583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>
            <a:spLocks noGrp="1"/>
          </p:cNvSpPr>
          <p:nvPr>
            <p:ph type="pic" idx="4"/>
          </p:nvPr>
        </p:nvSpPr>
        <p:spPr>
          <a:xfrm>
            <a:off x="670639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6"/>
          <p:cNvSpPr>
            <a:spLocks noGrp="1"/>
          </p:cNvSpPr>
          <p:nvPr>
            <p:ph type="pic" idx="5"/>
          </p:nvPr>
        </p:nvSpPr>
        <p:spPr>
          <a:xfrm>
            <a:off x="3545681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6"/>
          <p:cNvSpPr>
            <a:spLocks noGrp="1"/>
          </p:cNvSpPr>
          <p:nvPr>
            <p:ph type="pic" idx="6"/>
          </p:nvPr>
        </p:nvSpPr>
        <p:spPr>
          <a:xfrm>
            <a:off x="642072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" name="Google Shape;87;p2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NoFooter">
  <p:cSld name="Content_NoFoot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000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body" idx="1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1828800" lvl="3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2286000" lvl="4" indent="-2921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2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086396" cy="74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 b="1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ldNum" idx="12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190500" y="971550"/>
            <a:ext cx="8420099" cy="384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6" r:id="rId11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7B77A9A-DB0E-499F-94FC-2545A63BBEA8}"/>
              </a:ext>
            </a:extLst>
          </p:cNvPr>
          <p:cNvSpPr txBox="1"/>
          <p:nvPr userDrawn="1"/>
        </p:nvSpPr>
        <p:spPr>
          <a:xfrm>
            <a:off x="0" y="4825038"/>
            <a:ext cx="9144000" cy="3184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J.W. Berkery, PPPL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D72BB-7D11-433F-ACFD-F8E210BACE50}"/>
              </a:ext>
            </a:extLst>
          </p:cNvPr>
          <p:cNvSpPr txBox="1"/>
          <p:nvPr userDrawn="1"/>
        </p:nvSpPr>
        <p:spPr>
          <a:xfrm>
            <a:off x="0" y="4825208"/>
            <a:ext cx="9144000" cy="3184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1/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/23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7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1" y="552893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16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7007" indent="-227007" algn="l" defTabSz="457189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1pPr>
      <a:lvl2pPr marL="458777" indent="-231770" algn="l" defTabSz="457189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rgbClr val="0033CC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2pPr>
      <a:lvl3pPr marL="687371" indent="-228594" algn="l" defTabSz="457189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400" kern="1200">
          <a:solidFill>
            <a:srgbClr val="C00000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3pPr>
      <a:lvl4pPr marL="914378" indent="-227007" algn="l" defTabSz="457189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4pPr>
      <a:lvl5pPr marL="1141385" indent="-227007" algn="l" defTabSz="457189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8">
          <p15:clr>
            <a:srgbClr val="F26B43"/>
          </p15:clr>
        </p15:guide>
        <p15:guide id="2" pos="160">
          <p15:clr>
            <a:srgbClr val="F26B43"/>
          </p15:clr>
        </p15:guide>
        <p15:guide id="3" pos="7232">
          <p15:clr>
            <a:srgbClr val="F26B43"/>
          </p15:clr>
        </p15:guide>
        <p15:guide id="4" pos="75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 txBox="1">
            <a:spLocks noGrp="1"/>
          </p:cNvSpPr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r>
              <a:rPr lang="en-US" sz="2700" dirty="0"/>
              <a:t>The National Spherical Torus Experiment Upgrade – Advancing the Physics of Fusion Energy</a:t>
            </a:r>
            <a:br>
              <a:rPr lang="en-US" dirty="0"/>
            </a:br>
            <a:r>
              <a:rPr lang="en-US" sz="1800" b="0" dirty="0">
                <a:solidFill>
                  <a:srgbClr val="D6DDDF"/>
                </a:solidFill>
              </a:rPr>
              <a:t>Dr. Jack Berkery, Princeton Plasma Physics Laboratory</a:t>
            </a:r>
            <a:br>
              <a:rPr lang="en-US" sz="1800" b="0" dirty="0">
                <a:solidFill>
                  <a:srgbClr val="D6DDDF"/>
                </a:solidFill>
              </a:rPr>
            </a:br>
            <a:r>
              <a:rPr lang="en-US" sz="1800" b="0" dirty="0">
                <a:solidFill>
                  <a:srgbClr val="D6DDDF"/>
                </a:solidFill>
              </a:rPr>
              <a:t>March 1, 2024, University of Minnesota</a:t>
            </a:r>
            <a:endParaRPr b="0" dirty="0">
              <a:solidFill>
                <a:srgbClr val="D6DDD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F5EFC-1F9A-6DFF-45C3-25A44441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6341" r="31892" b="575"/>
          <a:stretch/>
        </p:blipFill>
        <p:spPr bwMode="auto">
          <a:xfrm>
            <a:off x="151052" y="2729088"/>
            <a:ext cx="3275548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/>
              <a:t>Add some </a:t>
            </a:r>
            <a:r>
              <a:rPr lang="en-US" dirty="0"/>
              <a:t>of the </a:t>
            </a:r>
            <a:r>
              <a:rPr lang="en-US"/>
              <a:t>highest achievements of NSTX?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10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1026" name="Picture 2" descr="New model of plasma stability could help rese | EurekAlert!">
            <a:extLst>
              <a:ext uri="{FF2B5EF4-FFF2-40B4-BE49-F238E27FC236}">
                <a16:creationId xmlns:a16="http://schemas.microsoft.com/office/drawing/2014/main" id="{1E3E303D-6C24-494A-6BE8-4B3E37ADB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6"/>
          <a:stretch/>
        </p:blipFill>
        <p:spPr bwMode="auto">
          <a:xfrm>
            <a:off x="542772" y="801972"/>
            <a:ext cx="3085489" cy="37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9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NSTX energy confinement time increased at higher T (!)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11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4896895" y="677748"/>
            <a:ext cx="4247105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sz="2000" dirty="0"/>
              <a:t>Will the confinement trend continue, or look like conventional aspect ratio?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Favorable confinement results could lead to more compact ST reactors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For low </a:t>
            </a:r>
            <a:r>
              <a:rPr lang="en-US" sz="2000" dirty="0" err="1">
                <a:sym typeface="Symbol" panose="05050102010706020507" pitchFamily="18" charset="2"/>
              </a:rPr>
              <a:t>collisionality</a:t>
            </a:r>
            <a:r>
              <a:rPr lang="en-US" sz="2000" dirty="0">
                <a:sym typeface="Symbol" panose="05050102010706020507" pitchFamily="18" charset="2"/>
              </a:rPr>
              <a:t>, need: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Higher plasma current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Higher toroidal field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Higher heating power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Density control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C65A53-575E-9ED3-A464-525326ABB3CA}"/>
              </a:ext>
            </a:extLst>
          </p:cNvPr>
          <p:cNvGrpSpPr>
            <a:grpSpLocks noChangeAspect="1"/>
          </p:cNvGrpSpPr>
          <p:nvPr/>
        </p:nvGrpSpPr>
        <p:grpSpPr>
          <a:xfrm>
            <a:off x="225180" y="605790"/>
            <a:ext cx="4604155" cy="3901539"/>
            <a:chOff x="6244165" y="1143000"/>
            <a:chExt cx="3073400" cy="2604385"/>
          </a:xfrm>
        </p:grpSpPr>
        <p:pic>
          <p:nvPicPr>
            <p:cNvPr id="15" name="Picture 4" descr="untitled">
              <a:extLst>
                <a:ext uri="{FF2B5EF4-FFF2-40B4-BE49-F238E27FC236}">
                  <a16:creationId xmlns:a16="http://schemas.microsoft.com/office/drawing/2014/main" id="{6AFE5FE6-9946-458F-B9EC-4B08CDC52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B2A6D68D-391D-E2B8-EE20-AF09A63FB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18490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Normalized electron </a:t>
              </a:r>
              <a:r>
                <a:rPr lang="en-US" sz="1800" i="0" dirty="0" err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collisionality</a:t>
              </a:r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6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16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16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16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18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18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18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18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18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18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16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86157F58-65E5-0CFA-051F-B6ECAB190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9035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Higher A scaling</a:t>
              </a:r>
            </a:p>
          </p:txBody>
        </p:sp>
        <p:sp>
          <p:nvSpPr>
            <p:cNvPr id="21" name="Text Box 12">
              <a:extLst>
                <a:ext uri="{FF2B5EF4-FFF2-40B4-BE49-F238E27FC236}">
                  <a16:creationId xmlns:a16="http://schemas.microsoft.com/office/drawing/2014/main" id="{F2F1F310-7368-8B74-3797-8DBC7C868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9035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 Pilot Plant</a:t>
              </a:r>
            </a:p>
          </p:txBody>
        </p:sp>
        <p:sp>
          <p:nvSpPr>
            <p:cNvPr id="23" name="Arc 13">
              <a:extLst>
                <a:ext uri="{FF2B5EF4-FFF2-40B4-BE49-F238E27FC236}">
                  <a16:creationId xmlns:a16="http://schemas.microsoft.com/office/drawing/2014/main" id="{8EA9B63B-02BE-8012-F8C9-9A652DF624D1}"/>
                </a:ext>
              </a:extLst>
            </p:cNvPr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1800" i="0"/>
            </a:p>
          </p:txBody>
        </p:sp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67F68B1B-3BA0-A63F-F780-0310FCE47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1800" i="0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D60BE295-CB1B-0796-B850-771735748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1800" i="0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5D0E38B0-B175-11BC-BE99-64957DF81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1800" i="0"/>
            </a:p>
          </p:txBody>
        </p:sp>
        <p:sp>
          <p:nvSpPr>
            <p:cNvPr id="27" name="Text Box 17">
              <a:extLst>
                <a:ext uri="{FF2B5EF4-FFF2-40B4-BE49-F238E27FC236}">
                  <a16:creationId xmlns:a16="http://schemas.microsoft.com/office/drawing/2014/main" id="{A13F27E2-016A-9FDF-29DD-D4FCA8A87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95235" cy="20545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81300B20-549D-72D8-9B37-BE039B42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9433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200" i="0" dirty="0">
                  <a:solidFill>
                    <a:schemeClr val="tx1"/>
                  </a:solidFill>
                </a:rPr>
                <a:t>constant q, </a:t>
              </a:r>
              <a:r>
                <a:rPr lang="en-US" sz="12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2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200" i="0" dirty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64DEDA0-DBD9-CE06-F557-86E055E13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9035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 Upgrade</a:t>
              </a:r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4751DB17-7885-DB2A-B284-634B59DB7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1800" i="0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4C439225-ADCF-65AB-C956-91532F287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1800" i="0"/>
            </a:p>
          </p:txBody>
        </p:sp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4CB5A4C8-DF09-F654-1080-7FEC460DB8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2599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20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NSTX-U is currently getting an upgrade which will boost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12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8D0E64-2937-A52D-232A-B8890EACCF38}"/>
              </a:ext>
            </a:extLst>
          </p:cNvPr>
          <p:cNvGrpSpPr>
            <a:grpSpLocks noChangeAspect="1"/>
          </p:cNvGrpSpPr>
          <p:nvPr/>
        </p:nvGrpSpPr>
        <p:grpSpPr>
          <a:xfrm>
            <a:off x="41095" y="620967"/>
            <a:ext cx="5465918" cy="2527917"/>
            <a:chOff x="0" y="815065"/>
            <a:chExt cx="9144000" cy="422898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9E404BED-8757-6E7D-C160-90F2EB07F69F}"/>
                </a:ext>
              </a:extLst>
            </p:cNvPr>
            <p:cNvSpPr/>
            <p:nvPr/>
          </p:nvSpPr>
          <p:spPr>
            <a:xfrm>
              <a:off x="685800" y="1295400"/>
              <a:ext cx="3584731" cy="37486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9E5C2ADC-FBBD-F610-F8C6-A6BEB6C13E6E}"/>
                </a:ext>
              </a:extLst>
            </p:cNvPr>
            <p:cNvSpPr/>
            <p:nvPr/>
          </p:nvSpPr>
          <p:spPr>
            <a:xfrm>
              <a:off x="5006110" y="1293812"/>
              <a:ext cx="3604489" cy="37353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EC9A726A-057A-D1A7-A817-0BBAFC06D0AD}"/>
                </a:ext>
              </a:extLst>
            </p:cNvPr>
            <p:cNvSpPr/>
            <p:nvPr/>
          </p:nvSpPr>
          <p:spPr>
            <a:xfrm>
              <a:off x="1655701" y="1373153"/>
              <a:ext cx="909319" cy="1343660"/>
            </a:xfrm>
            <a:custGeom>
              <a:avLst/>
              <a:gdLst/>
              <a:ahLst/>
              <a:cxnLst/>
              <a:rect l="l" t="t" r="r" b="b"/>
              <a:pathLst>
                <a:path w="909319" h="1343660">
                  <a:moveTo>
                    <a:pt x="178104" y="0"/>
                  </a:moveTo>
                  <a:lnTo>
                    <a:pt x="0" y="102552"/>
                  </a:lnTo>
                  <a:lnTo>
                    <a:pt x="641591" y="1216812"/>
                  </a:lnTo>
                  <a:lnTo>
                    <a:pt x="552538" y="1268082"/>
                  </a:lnTo>
                  <a:lnTo>
                    <a:pt x="833196" y="1343634"/>
                  </a:lnTo>
                  <a:lnTo>
                    <a:pt x="894943" y="1114259"/>
                  </a:lnTo>
                  <a:lnTo>
                    <a:pt x="819696" y="1114259"/>
                  </a:lnTo>
                  <a:lnTo>
                    <a:pt x="178104" y="0"/>
                  </a:lnTo>
                  <a:close/>
                </a:path>
                <a:path w="909319" h="1343660">
                  <a:moveTo>
                    <a:pt x="908748" y="1062977"/>
                  </a:moveTo>
                  <a:lnTo>
                    <a:pt x="819696" y="1114259"/>
                  </a:lnTo>
                  <a:lnTo>
                    <a:pt x="894943" y="1114259"/>
                  </a:lnTo>
                  <a:lnTo>
                    <a:pt x="908748" y="106297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A788560-FC7F-34DD-99E0-01550F6E8A30}"/>
                </a:ext>
              </a:extLst>
            </p:cNvPr>
            <p:cNvSpPr/>
            <p:nvPr/>
          </p:nvSpPr>
          <p:spPr>
            <a:xfrm>
              <a:off x="1655701" y="1373153"/>
              <a:ext cx="909319" cy="1343660"/>
            </a:xfrm>
            <a:custGeom>
              <a:avLst/>
              <a:gdLst/>
              <a:ahLst/>
              <a:cxnLst/>
              <a:rect l="l" t="t" r="r" b="b"/>
              <a:pathLst>
                <a:path w="909319" h="1343660">
                  <a:moveTo>
                    <a:pt x="178104" y="0"/>
                  </a:moveTo>
                  <a:lnTo>
                    <a:pt x="819696" y="1114259"/>
                  </a:lnTo>
                  <a:lnTo>
                    <a:pt x="908748" y="1062977"/>
                  </a:lnTo>
                  <a:lnTo>
                    <a:pt x="833196" y="1343634"/>
                  </a:lnTo>
                  <a:lnTo>
                    <a:pt x="552538" y="1268082"/>
                  </a:lnTo>
                  <a:lnTo>
                    <a:pt x="641591" y="1216812"/>
                  </a:lnTo>
                  <a:lnTo>
                    <a:pt x="0" y="102552"/>
                  </a:lnTo>
                  <a:lnTo>
                    <a:pt x="178104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D534D533-D9B0-BDA4-8CC0-16A3EC9E9204}"/>
                </a:ext>
              </a:extLst>
            </p:cNvPr>
            <p:cNvSpPr/>
            <p:nvPr/>
          </p:nvSpPr>
          <p:spPr>
            <a:xfrm>
              <a:off x="6442660" y="1380901"/>
              <a:ext cx="608330" cy="734060"/>
            </a:xfrm>
            <a:custGeom>
              <a:avLst/>
              <a:gdLst/>
              <a:ahLst/>
              <a:cxnLst/>
              <a:rect l="l" t="t" r="r" b="b"/>
              <a:pathLst>
                <a:path w="608329" h="734060">
                  <a:moveTo>
                    <a:pt x="0" y="447763"/>
                  </a:moveTo>
                  <a:lnTo>
                    <a:pt x="50164" y="734047"/>
                  </a:lnTo>
                  <a:lnTo>
                    <a:pt x="336461" y="683882"/>
                  </a:lnTo>
                  <a:lnTo>
                    <a:pt x="252336" y="624852"/>
                  </a:lnTo>
                  <a:lnTo>
                    <a:pt x="335186" y="506793"/>
                  </a:lnTo>
                  <a:lnTo>
                    <a:pt x="84112" y="506793"/>
                  </a:lnTo>
                  <a:lnTo>
                    <a:pt x="0" y="447763"/>
                  </a:lnTo>
                  <a:close/>
                </a:path>
                <a:path w="608329" h="734060">
                  <a:moveTo>
                    <a:pt x="439762" y="0"/>
                  </a:moveTo>
                  <a:lnTo>
                    <a:pt x="84112" y="506793"/>
                  </a:lnTo>
                  <a:lnTo>
                    <a:pt x="335186" y="506793"/>
                  </a:lnTo>
                  <a:lnTo>
                    <a:pt x="607987" y="118059"/>
                  </a:lnTo>
                  <a:lnTo>
                    <a:pt x="4397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061CF6BB-06F1-1DCB-FF2F-D27FAC43E365}"/>
                </a:ext>
              </a:extLst>
            </p:cNvPr>
            <p:cNvSpPr/>
            <p:nvPr/>
          </p:nvSpPr>
          <p:spPr>
            <a:xfrm>
              <a:off x="6442660" y="1380902"/>
              <a:ext cx="608330" cy="734060"/>
            </a:xfrm>
            <a:custGeom>
              <a:avLst/>
              <a:gdLst/>
              <a:ahLst/>
              <a:cxnLst/>
              <a:rect l="l" t="t" r="r" b="b"/>
              <a:pathLst>
                <a:path w="608329" h="734060">
                  <a:moveTo>
                    <a:pt x="607987" y="118059"/>
                  </a:moveTo>
                  <a:lnTo>
                    <a:pt x="252336" y="624852"/>
                  </a:lnTo>
                  <a:lnTo>
                    <a:pt x="336461" y="683882"/>
                  </a:lnTo>
                  <a:lnTo>
                    <a:pt x="50164" y="734047"/>
                  </a:lnTo>
                  <a:lnTo>
                    <a:pt x="0" y="447763"/>
                  </a:lnTo>
                  <a:lnTo>
                    <a:pt x="84112" y="506793"/>
                  </a:lnTo>
                  <a:lnTo>
                    <a:pt x="439762" y="0"/>
                  </a:lnTo>
                  <a:lnTo>
                    <a:pt x="607987" y="118059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6826BD21-456C-A30A-B579-F5CC9729B6B9}"/>
                </a:ext>
              </a:extLst>
            </p:cNvPr>
            <p:cNvSpPr txBox="1"/>
            <p:nvPr/>
          </p:nvSpPr>
          <p:spPr>
            <a:xfrm>
              <a:off x="4190999" y="815067"/>
              <a:ext cx="4953001" cy="4119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tabLst>
                  <a:tab pos="4187825" algn="l"/>
                </a:tabLst>
              </a:pPr>
              <a:r>
                <a:rPr sz="1600" b="1" spc="-37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Tangential</a:t>
              </a:r>
              <a:r>
                <a:rPr lang="en-US" sz="1600" b="1" spc="-37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2</a:t>
              </a:r>
              <a:r>
                <a:rPr lang="en-US" sz="1600" b="1" spc="-37" baseline="30000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nd </a:t>
              </a:r>
              <a:r>
                <a:rPr sz="1600" b="1" spc="-7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Neutral</a:t>
              </a:r>
              <a:r>
                <a:rPr sz="1600" b="1" spc="247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1600" b="1" spc="-7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Beam</a:t>
              </a:r>
              <a:endParaRPr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B6F1A90A-87B6-64B9-D8D6-304B9A63A89D}"/>
                </a:ext>
              </a:extLst>
            </p:cNvPr>
            <p:cNvSpPr txBox="1"/>
            <p:nvPr/>
          </p:nvSpPr>
          <p:spPr>
            <a:xfrm>
              <a:off x="0" y="815065"/>
              <a:ext cx="4190999" cy="4119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tabLst>
                  <a:tab pos="4187825" algn="l"/>
                </a:tabLst>
              </a:pPr>
              <a:r>
                <a:rPr sz="1600" b="1" spc="-5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New</a:t>
              </a:r>
              <a:r>
                <a:rPr sz="1600" b="1" spc="25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1600" b="1" spc="-5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Central</a:t>
              </a:r>
              <a:r>
                <a:rPr sz="1600" b="1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1600" b="1" spc="-5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Magnet</a:t>
              </a:r>
              <a:endParaRPr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947F69B-6B75-383B-4275-0F4F5D630D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" y="3202604"/>
            <a:ext cx="3102795" cy="1691740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dirty="0"/>
              <a:t>2</a:t>
            </a:r>
            <a:r>
              <a:rPr lang="en-US" spc="-5" dirty="0">
                <a:latin typeface="Arial"/>
                <a:cs typeface="Arial"/>
              </a:rPr>
              <a:t>×</a:t>
            </a:r>
            <a:r>
              <a:rPr lang="en-US" dirty="0"/>
              <a:t> toroidal field 		(0.5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1 T)</a:t>
            </a:r>
          </a:p>
          <a:p>
            <a:pPr marL="342892" indent="-342892"/>
            <a:r>
              <a:rPr lang="en-US" dirty="0"/>
              <a:t>2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/>
              <a:t> plasma current 		(1 </a:t>
            </a:r>
            <a:r>
              <a:rPr lang="en-US" dirty="0">
                <a:sym typeface="Symbol" panose="05050102010706020507" pitchFamily="18" charset="2"/>
              </a:rPr>
              <a:t> 2 MA)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5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>
                <a:sym typeface="Symbol" panose="05050102010706020507" pitchFamily="18" charset="2"/>
              </a:rPr>
              <a:t> longer pulse (1  5 s)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8F8A822-34E2-594A-897D-C297DF793ED8}"/>
              </a:ext>
            </a:extLst>
          </p:cNvPr>
          <p:cNvSpPr txBox="1">
            <a:spLocks/>
          </p:cNvSpPr>
          <p:nvPr/>
        </p:nvSpPr>
        <p:spPr>
          <a:xfrm>
            <a:off x="3102796" y="3196630"/>
            <a:ext cx="2465797" cy="16917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2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/>
              <a:t> heating power 	(5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10 MW)</a:t>
            </a:r>
          </a:p>
          <a:p>
            <a:pPr marL="342892" indent="-342892"/>
            <a:r>
              <a:rPr lang="en-US" dirty="0"/>
              <a:t>2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/>
              <a:t> current drive efficiency (tangential NBI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5440166" y="677748"/>
            <a:ext cx="3703834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NSTX-U will access new physics regimes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4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>
                <a:sym typeface="Symbol" panose="05050102010706020507" pitchFamily="18" charset="2"/>
              </a:rPr>
              <a:t> divertor heat flux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Up to 10</a:t>
            </a:r>
            <a:r>
              <a:rPr lang="en-US" sz="1800" spc="-5" dirty="0">
                <a:latin typeface="Arial"/>
                <a:cs typeface="Arial"/>
              </a:rPr>
              <a:t>×</a:t>
            </a:r>
            <a:r>
              <a:rPr lang="en-US" dirty="0">
                <a:sym typeface="Symbol" panose="05050102010706020507" pitchFamily="18" charset="2"/>
              </a:rPr>
              <a:t> higher </a:t>
            </a:r>
            <a:r>
              <a:rPr lang="en-US" dirty="0" err="1">
                <a:sym typeface="Symbol" panose="05050102010706020507" pitchFamily="18" charset="2"/>
              </a:rPr>
              <a:t>nT</a:t>
            </a:r>
            <a:r>
              <a:rPr lang="el-GR" dirty="0">
                <a:sym typeface="Symbol" panose="05050102010706020507" pitchFamily="18" charset="2"/>
              </a:rPr>
              <a:t>τ</a:t>
            </a:r>
            <a:r>
              <a:rPr lang="en-US" baseline="-25000" dirty="0">
                <a:sym typeface="Symbol" panose="05050102010706020507" pitchFamily="18" charset="2"/>
              </a:rPr>
              <a:t>E</a:t>
            </a:r>
            <a:r>
              <a:rPr lang="en-US" dirty="0">
                <a:sym typeface="Symbol" panose="05050102010706020507" pitchFamily="18" charset="2"/>
              </a:rPr>
              <a:t> (~MJ stored energy)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Higher T  lower particle </a:t>
            </a:r>
            <a:r>
              <a:rPr lang="en-US" dirty="0" err="1">
                <a:sym typeface="Symbol" panose="05050102010706020507" pitchFamily="18" charset="2"/>
              </a:rPr>
              <a:t>collisionality</a:t>
            </a:r>
            <a:endParaRPr lang="en-US" dirty="0">
              <a:sym typeface="Symbol" panose="05050102010706020507" pitchFamily="18" charset="2"/>
            </a:endParaRP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Unique regime at high </a:t>
            </a:r>
            <a:r>
              <a:rPr lang="el-GR" dirty="0">
                <a:sym typeface="Symbol" panose="05050102010706020507" pitchFamily="18" charset="2"/>
              </a:rPr>
              <a:t>β</a:t>
            </a:r>
            <a:r>
              <a:rPr lang="en-US" dirty="0">
                <a:sym typeface="Symbol" panose="05050102010706020507" pitchFamily="18" charset="2"/>
              </a:rPr>
              <a:t>, study new transport and stability physics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Full non-inductive current drive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Not demonstrated in high </a:t>
            </a:r>
            <a:r>
              <a:rPr lang="el-GR" dirty="0">
                <a:sym typeface="Symbol" panose="05050102010706020507" pitchFamily="18" charset="2"/>
              </a:rPr>
              <a:t>β</a:t>
            </a:r>
            <a:r>
              <a:rPr lang="en-US" dirty="0">
                <a:sym typeface="Symbol" panose="05050102010706020507" pitchFamily="18" charset="2"/>
              </a:rPr>
              <a:t> ST 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Essential for future steady-state ST</a:t>
            </a:r>
          </a:p>
        </p:txBody>
      </p:sp>
    </p:spTree>
    <p:extLst>
      <p:ext uri="{BB962C8B-B14F-4D97-AF65-F5344CB8AC3E}">
        <p14:creationId xmlns:p14="http://schemas.microsoft.com/office/powerpoint/2010/main" val="87271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40DA6-A341-93BD-D367-ADFABD59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66" y="543912"/>
            <a:ext cx="2439922" cy="2400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To move towards long-pulse operation, STs need to move to non-inductive current drive and stable, steady-state plasmas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13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5126804" y="543912"/>
            <a:ext cx="4017196" cy="4485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Currently NSTX discharges only last about 1 second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What is the source of current?</a:t>
            </a:r>
          </a:p>
          <a:p>
            <a:pPr marL="574662" lvl="1" indent="-342892"/>
            <a:r>
              <a:rPr lang="en-US" dirty="0" err="1">
                <a:sym typeface="Symbol" panose="05050102010706020507" pitchFamily="18" charset="2"/>
              </a:rPr>
              <a:t>Ohmically</a:t>
            </a:r>
            <a:r>
              <a:rPr lang="en-US" dirty="0">
                <a:sym typeface="Symbol" panose="05050102010706020507" pitchFamily="18" charset="2"/>
              </a:rPr>
              <a:t> induced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Neutral beams and RF heating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“Bootstrap” current </a:t>
            </a:r>
          </a:p>
          <a:p>
            <a:pPr marL="803256" lvl="2" indent="-342892"/>
            <a:r>
              <a:rPr lang="en-US" dirty="0">
                <a:sym typeface="Symbol" panose="05050102010706020507" pitchFamily="18" charset="2"/>
              </a:rPr>
              <a:t>Sounds magical, but plasmas create their own current! Density gradients mean more charged particles are moving in one direction than another</a:t>
            </a:r>
          </a:p>
          <a:p>
            <a:pPr marL="342892" indent="-342892"/>
            <a:r>
              <a:rPr lang="en-US" dirty="0"/>
              <a:t>NSTX-U projects to 100% non-inductive operation</a:t>
            </a:r>
          </a:p>
          <a:p>
            <a:pPr marL="574662" lvl="1" indent="-342892"/>
            <a:r>
              <a:rPr lang="en-US" dirty="0"/>
              <a:t>Thanks to the new beam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Plasma current in tokamaks is a large source of free energy – can lead to instabilities (next slide)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CBBBD-FA14-E13B-4DAC-FA78C7FF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81" y="2944899"/>
            <a:ext cx="1777336" cy="1838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BDBF5-3A46-E46A-1EE6-0D471859F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9"/>
          <a:stretch/>
        </p:blipFill>
        <p:spPr bwMode="auto">
          <a:xfrm>
            <a:off x="0" y="543912"/>
            <a:ext cx="3072652" cy="254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4A4E8-A31F-0E4E-578C-26FFD407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9" y="3089771"/>
            <a:ext cx="2314963" cy="185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F1ECA3-72C5-1796-BBD1-BBAAF24980C3}"/>
              </a:ext>
            </a:extLst>
          </p:cNvPr>
          <p:cNvSpPr/>
          <p:nvPr/>
        </p:nvSpPr>
        <p:spPr>
          <a:xfrm>
            <a:off x="2250040" y="882338"/>
            <a:ext cx="822612" cy="263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8F669-5242-DA3C-0CAC-6B861ADC9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9" t="13159" b="76502"/>
          <a:stretch/>
        </p:blipFill>
        <p:spPr bwMode="auto">
          <a:xfrm>
            <a:off x="1781651" y="778356"/>
            <a:ext cx="1291001" cy="2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EB31D-5363-8C27-773D-1C08489A2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" t="31976" r="89770" b="50266"/>
          <a:stretch/>
        </p:blipFill>
        <p:spPr>
          <a:xfrm>
            <a:off x="2834366" y="1476290"/>
            <a:ext cx="241443" cy="4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Tokamaks are subject to instabilities, which can be disruptive and dangerous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14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AD43A39-E76E-A431-33F0-54BB6ABB372C}"/>
              </a:ext>
            </a:extLst>
          </p:cNvPr>
          <p:cNvSpPr txBox="1">
            <a:spLocks/>
          </p:cNvSpPr>
          <p:nvPr/>
        </p:nvSpPr>
        <p:spPr>
          <a:xfrm>
            <a:off x="4571999" y="547124"/>
            <a:ext cx="4572001" cy="4482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Force balance: when </a:t>
            </a:r>
            <a:r>
              <a:rPr lang="el-GR" dirty="0"/>
              <a:t>β</a:t>
            </a:r>
            <a:r>
              <a:rPr lang="en-US" dirty="0"/>
              <a:t> gets too high, plasmas can develop kink or ballooning instabilities</a:t>
            </a:r>
          </a:p>
          <a:p>
            <a:pPr marL="574662" lvl="1" indent="-342892"/>
            <a:r>
              <a:rPr lang="en-US" dirty="0"/>
              <a:t>These can grow (quickly!), lead to a sudden loss of particle confinement and  dump energy, damaging surfaces</a:t>
            </a:r>
          </a:p>
          <a:p>
            <a:pPr marL="342892" indent="-342892"/>
            <a:r>
              <a:rPr lang="en-US" dirty="0"/>
              <a:t>But, microscopic motions of particles in the plasma can resonate with the motion of the magnetic field and sap the energy of the mode, stabilizing it</a:t>
            </a:r>
          </a:p>
          <a:p>
            <a:pPr marL="574662" lvl="1" indent="-342892"/>
            <a:r>
              <a:rPr lang="en-US" dirty="0"/>
              <a:t>Particles in plasmas follow complicated motions: b</a:t>
            </a:r>
            <a:r>
              <a:rPr lang="en-US" dirty="0">
                <a:sym typeface="Symbol" panose="05050102010706020507" pitchFamily="18" charset="2"/>
              </a:rPr>
              <a:t>ouncing, gyrating, drifting…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Accounting for this effect in NSTX explained plasma stability/instability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603F1A-1592-62BC-8B4C-04B82E3B19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2" r="59875"/>
          <a:stretch/>
        </p:blipFill>
        <p:spPr>
          <a:xfrm>
            <a:off x="2521062" y="2283725"/>
            <a:ext cx="1772625" cy="11991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1A1EBD8-6822-7B89-1E73-20E2C24EEE2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674525"/>
            <a:ext cx="2390045" cy="1960184"/>
            <a:chOff x="441597" y="2243397"/>
            <a:chExt cx="4151958" cy="340520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3485270-8614-05C5-3E5A-423905CDF4FE}"/>
                </a:ext>
              </a:extLst>
            </p:cNvPr>
            <p:cNvCxnSpPr/>
            <p:nvPr/>
          </p:nvCxnSpPr>
          <p:spPr bwMode="auto">
            <a:xfrm flipV="1">
              <a:off x="3546646" y="2606069"/>
              <a:ext cx="459301" cy="333831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28994F-B85C-ECB9-0D3A-AACBB36B0D9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610" y="2504053"/>
              <a:ext cx="234791" cy="20402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497165-4187-961F-6170-BFB6C65E8910}"/>
                </a:ext>
              </a:extLst>
            </p:cNvPr>
            <p:cNvSpPr/>
            <p:nvPr/>
          </p:nvSpPr>
          <p:spPr bwMode="auto">
            <a:xfrm>
              <a:off x="3816167" y="3064258"/>
              <a:ext cx="653144" cy="114631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F0D346E-FBFC-4BB6-8BBE-D1880C08B717}"/>
                </a:ext>
              </a:extLst>
            </p:cNvPr>
            <p:cNvCxnSpPr/>
            <p:nvPr/>
          </p:nvCxnSpPr>
          <p:spPr bwMode="auto">
            <a:xfrm flipV="1">
              <a:off x="4251598" y="2993460"/>
              <a:ext cx="0" cy="385371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99222B-78B6-CDC0-3190-A640C37FFAD9}"/>
                </a:ext>
              </a:extLst>
            </p:cNvPr>
            <p:cNvSpPr txBox="1"/>
            <p:nvPr/>
          </p:nvSpPr>
          <p:spPr>
            <a:xfrm>
              <a:off x="4203706" y="2494987"/>
              <a:ext cx="38984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 b="0" i="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rPr>
                <a:t>B</a:t>
              </a:r>
              <a:r>
                <a:rPr lang="en-US" sz="1800" b="0" i="0" baseline="-25000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rPr>
                <a:t>p</a:t>
              </a:r>
              <a:endParaRPr lang="en-US" sz="1800" b="0" i="0" baseline="-250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26" name="Picture 4" descr="114147-1014f">
              <a:extLst>
                <a:ext uri="{FF2B5EF4-FFF2-40B4-BE49-F238E27FC236}">
                  <a16:creationId xmlns:a16="http://schemas.microsoft.com/office/drawing/2014/main" id="{E73EAC0E-7131-AB49-614B-2728BE761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2" r="11320" b="10318"/>
            <a:stretch>
              <a:fillRect/>
            </a:stretch>
          </p:blipFill>
          <p:spPr bwMode="auto">
            <a:xfrm>
              <a:off x="441597" y="2243397"/>
              <a:ext cx="3657600" cy="3405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6532C093-6171-6B22-898E-8A235CF51A2D}"/>
                </a:ext>
              </a:extLst>
            </p:cNvPr>
            <p:cNvSpPr/>
            <p:nvPr/>
          </p:nvSpPr>
          <p:spPr bwMode="auto">
            <a:xfrm rot="1264835">
              <a:off x="2377603" y="2292517"/>
              <a:ext cx="1669143" cy="2868088"/>
            </a:xfrm>
            <a:prstGeom prst="arc">
              <a:avLst>
                <a:gd name="adj1" fmla="val 16200000"/>
                <a:gd name="adj2" fmla="val 4670007"/>
              </a:avLst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pitchFamily="34" charset="0"/>
              </a:endParaRPr>
            </a:p>
          </p:txBody>
        </p:sp>
      </p:grp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3DA5A0A5-F682-DC99-EA6C-342D303D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06" y="556157"/>
            <a:ext cx="2215662" cy="14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3B463CB-0BB2-CBF1-1395-773200B4355E}"/>
              </a:ext>
            </a:extLst>
          </p:cNvPr>
          <p:cNvGrpSpPr/>
          <p:nvPr/>
        </p:nvGrpSpPr>
        <p:grpSpPr>
          <a:xfrm>
            <a:off x="82172" y="578738"/>
            <a:ext cx="2039980" cy="1661372"/>
            <a:chOff x="82172" y="716068"/>
            <a:chExt cx="2039980" cy="166137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DF40FC-1ABB-A61D-3BD6-722B5A985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795" t="9155" r="10677"/>
            <a:stretch/>
          </p:blipFill>
          <p:spPr>
            <a:xfrm>
              <a:off x="1102162" y="716068"/>
              <a:ext cx="900060" cy="166137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60AC80-713B-B991-B56F-889B610A1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44" t="9155" r="65067"/>
            <a:stretch/>
          </p:blipFill>
          <p:spPr>
            <a:xfrm>
              <a:off x="275896" y="716068"/>
              <a:ext cx="826265" cy="166137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1F0ADD-FB70-F64F-39C1-5C1B19B22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4207" t="80042" r="76011" b="8334"/>
            <a:stretch/>
          </p:blipFill>
          <p:spPr>
            <a:xfrm>
              <a:off x="82172" y="2019645"/>
              <a:ext cx="889602" cy="21260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2556107-9011-D03C-CDF1-F78FA9B79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3539" t="79255" b="9119"/>
            <a:stretch/>
          </p:blipFill>
          <p:spPr>
            <a:xfrm>
              <a:off x="971773" y="1992680"/>
              <a:ext cx="1150379" cy="212603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6459A4F-32C5-E1C2-795F-F2E2F19E7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59" r="-1" b="7155"/>
          <a:stretch/>
        </p:blipFill>
        <p:spPr>
          <a:xfrm>
            <a:off x="2521061" y="3478751"/>
            <a:ext cx="1847451" cy="151234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63CCB4-9B47-9171-4368-8A7BA6F877A2}"/>
              </a:ext>
            </a:extLst>
          </p:cNvPr>
          <p:cNvSpPr txBox="1"/>
          <p:nvPr/>
        </p:nvSpPr>
        <p:spPr>
          <a:xfrm>
            <a:off x="2882" y="2129089"/>
            <a:ext cx="217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Modelled NSTX distortion (exaggerated)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EBB706-32D6-0839-F099-F9F3D9252C03}"/>
              </a:ext>
            </a:extLst>
          </p:cNvPr>
          <p:cNvSpPr txBox="1"/>
          <p:nvPr/>
        </p:nvSpPr>
        <p:spPr>
          <a:xfrm>
            <a:off x="2367722" y="2033736"/>
            <a:ext cx="2215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Measured NSTX growth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A715E6-974D-3D7D-4B5B-B662CC272D42}"/>
              </a:ext>
            </a:extLst>
          </p:cNvPr>
          <p:cNvSpPr/>
          <p:nvPr/>
        </p:nvSpPr>
        <p:spPr>
          <a:xfrm>
            <a:off x="2932386" y="2390699"/>
            <a:ext cx="924911" cy="349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0DDC7D-B8CF-BED3-B436-CB41E2A09ABC}"/>
              </a:ext>
            </a:extLst>
          </p:cNvPr>
          <p:cNvSpPr txBox="1"/>
          <p:nvPr/>
        </p:nvSpPr>
        <p:spPr>
          <a:xfrm>
            <a:off x="2764273" y="2360072"/>
            <a:ext cx="1172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Exponential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6ms!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B74DDD-0761-2467-505D-477319A2E1F7}"/>
              </a:ext>
            </a:extLst>
          </p:cNvPr>
          <p:cNvCxnSpPr/>
          <p:nvPr/>
        </p:nvCxnSpPr>
        <p:spPr>
          <a:xfrm>
            <a:off x="3551019" y="2610686"/>
            <a:ext cx="194441" cy="1276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BE56B19-8C7B-76F2-9050-CF915D01ECBB}"/>
              </a:ext>
            </a:extLst>
          </p:cNvPr>
          <p:cNvSpPr txBox="1"/>
          <p:nvPr/>
        </p:nvSpPr>
        <p:spPr>
          <a:xfrm>
            <a:off x="2258611" y="3253790"/>
            <a:ext cx="353943" cy="18238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Normalized growth rate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13769C-306B-3C8F-16F9-3880EFD87F4F}"/>
              </a:ext>
            </a:extLst>
          </p:cNvPr>
          <p:cNvSpPr txBox="1"/>
          <p:nvPr/>
        </p:nvSpPr>
        <p:spPr>
          <a:xfrm>
            <a:off x="2130536" y="4934549"/>
            <a:ext cx="2722964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Normalized time to instability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69D732-C01B-D862-8ADB-443898CF7AB2}"/>
              </a:ext>
            </a:extLst>
          </p:cNvPr>
          <p:cNvSpPr txBox="1"/>
          <p:nvPr/>
        </p:nvSpPr>
        <p:spPr>
          <a:xfrm>
            <a:off x="2623280" y="3478751"/>
            <a:ext cx="1674469" cy="6001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Predictions of experimental instabilities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594BC9-5B59-A6D3-4AE2-31FB7A1C6B6D}"/>
              </a:ext>
            </a:extLst>
          </p:cNvPr>
          <p:cNvSpPr txBox="1"/>
          <p:nvPr/>
        </p:nvSpPr>
        <p:spPr>
          <a:xfrm>
            <a:off x="2715174" y="4587343"/>
            <a:ext cx="1674469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Experimentally stable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9607420-EADB-2BDA-C1BC-3E6B316EDA43}"/>
              </a:ext>
            </a:extLst>
          </p:cNvPr>
          <p:cNvCxnSpPr>
            <a:cxnSpLocks/>
          </p:cNvCxnSpPr>
          <p:nvPr/>
        </p:nvCxnSpPr>
        <p:spPr>
          <a:xfrm flipH="1" flipV="1">
            <a:off x="2886229" y="4471345"/>
            <a:ext cx="243507" cy="176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A51A94BA-0B10-C4AE-F119-4ECF239CA0AA}"/>
              </a:ext>
            </a:extLst>
          </p:cNvPr>
          <p:cNvSpPr/>
          <p:nvPr/>
        </p:nvSpPr>
        <p:spPr>
          <a:xfrm>
            <a:off x="2793573" y="3557588"/>
            <a:ext cx="92656" cy="11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Ultimately the amount of fusion reactions depends on how high a temperature and density can be sustained, and this is determined by turbulent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15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4896895" y="677748"/>
            <a:ext cx="4247105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“</a:t>
            </a:r>
            <a:r>
              <a:rPr lang="en-US" dirty="0" err="1">
                <a:sym typeface="Symbol" panose="05050102010706020507" pitchFamily="18" charset="2"/>
              </a:rPr>
              <a:t>Gyrokinetics</a:t>
            </a:r>
            <a:r>
              <a:rPr lang="en-US" dirty="0">
                <a:sym typeface="Symbol" panose="05050102010706020507" pitchFamily="18" charset="2"/>
              </a:rPr>
              <a:t>” follows particle motions and the turbulent eddies they create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Turbulence leads to particle transport and profiles are set up as a balance between fueling and loss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“Pedestal” predictions from large A </a:t>
            </a:r>
            <a:r>
              <a:rPr lang="en-US" dirty="0" err="1">
                <a:sym typeface="Symbol" panose="05050102010706020507" pitchFamily="18" charset="2"/>
              </a:rPr>
              <a:t>scalings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i="1" dirty="0">
                <a:sym typeface="Symbol" panose="05050102010706020507" pitchFamily="18" charset="2"/>
              </a:rPr>
              <a:t>did not work </a:t>
            </a:r>
            <a:r>
              <a:rPr lang="en-US" dirty="0">
                <a:sym typeface="Symbol" panose="05050102010706020507" pitchFamily="18" charset="2"/>
              </a:rPr>
              <a:t>for NSTX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Gyrokinetic modeling does!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STs can have wider pedestals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Another “mode” of instability: edge-localized modes (ELMs)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High-confinement pedestals collapse periodically, releasing a lot of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ED04B-0CF3-FEA6-33B2-6F08F6BC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452" y="633733"/>
            <a:ext cx="2169806" cy="21839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B2DD7D8-6A81-C3EB-0DBE-B1E8DFD69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3"/>
          <a:stretch/>
        </p:blipFill>
        <p:spPr bwMode="auto">
          <a:xfrm>
            <a:off x="164107" y="620226"/>
            <a:ext cx="2070243" cy="20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DA8004-FA69-936D-C484-D71FD0EA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33" y="3277455"/>
            <a:ext cx="1767637" cy="151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7238AA-8925-1A82-6DA1-F9ABFCF4FC00}"/>
              </a:ext>
            </a:extLst>
          </p:cNvPr>
          <p:cNvSpPr txBox="1"/>
          <p:nvPr/>
        </p:nvSpPr>
        <p:spPr>
          <a:xfrm>
            <a:off x="2644179" y="2969678"/>
            <a:ext cx="21334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ELMs in MAST (UK ST)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CCF9-173D-50F3-B057-FAA29B955FB7}"/>
              </a:ext>
            </a:extLst>
          </p:cNvPr>
          <p:cNvGrpSpPr/>
          <p:nvPr/>
        </p:nvGrpSpPr>
        <p:grpSpPr>
          <a:xfrm>
            <a:off x="0" y="2718184"/>
            <a:ext cx="2713415" cy="2146440"/>
            <a:chOff x="0" y="2718184"/>
            <a:chExt cx="2713415" cy="2146440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ED98AAD2-5C49-75E3-2024-636404EE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431" y="2853473"/>
              <a:ext cx="2408692" cy="19313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3918FD-719B-3B72-40B2-97218A9501FF}"/>
                </a:ext>
              </a:extLst>
            </p:cNvPr>
            <p:cNvSpPr txBox="1"/>
            <p:nvPr/>
          </p:nvSpPr>
          <p:spPr>
            <a:xfrm>
              <a:off x="203403" y="4556847"/>
              <a:ext cx="25100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Pedestal height (normalized)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74C78E-E3BD-1C9C-2DD7-442D249DB3DA}"/>
                </a:ext>
              </a:extLst>
            </p:cNvPr>
            <p:cNvSpPr txBox="1"/>
            <p:nvPr/>
          </p:nvSpPr>
          <p:spPr>
            <a:xfrm>
              <a:off x="0" y="2718184"/>
              <a:ext cx="400110" cy="193135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Pedestal width (norm.)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AFB947-0D53-CB6A-B362-B394EA45EDCC}"/>
                </a:ext>
              </a:extLst>
            </p:cNvPr>
            <p:cNvSpPr txBox="1"/>
            <p:nvPr/>
          </p:nvSpPr>
          <p:spPr>
            <a:xfrm>
              <a:off x="709213" y="2739795"/>
              <a:ext cx="171494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NSTX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E2AB0A-9802-EA0C-1F20-B506170FB623}"/>
                </a:ext>
              </a:extLst>
            </p:cNvPr>
            <p:cNvSpPr txBox="1"/>
            <p:nvPr/>
          </p:nvSpPr>
          <p:spPr>
            <a:xfrm rot="19354240">
              <a:off x="696107" y="3429175"/>
              <a:ext cx="11807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Gyrokinetics</a:t>
              </a:r>
              <a:endParaRPr lang="en-US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7CC1C-AC59-9FAB-8E37-4285E099C8A6}"/>
                </a:ext>
              </a:extLst>
            </p:cNvPr>
            <p:cNvSpPr txBox="1"/>
            <p:nvPr/>
          </p:nvSpPr>
          <p:spPr>
            <a:xfrm rot="20339869">
              <a:off x="1206697" y="4006516"/>
              <a:ext cx="120597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D1EB2D-2372-0CBF-29F4-F40F8363EA9D}"/>
                </a:ext>
              </a:extLst>
            </p:cNvPr>
            <p:cNvSpPr txBox="1"/>
            <p:nvPr/>
          </p:nvSpPr>
          <p:spPr>
            <a:xfrm rot="20339869">
              <a:off x="1079900" y="3943998"/>
              <a:ext cx="1600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Large A scaling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6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0364815A-EDDA-51C9-B98B-B5D4102C7910}"/>
              </a:ext>
            </a:extLst>
          </p:cNvPr>
          <p:cNvGrpSpPr>
            <a:grpSpLocks noChangeAspect="1"/>
          </p:cNvGrpSpPr>
          <p:nvPr/>
        </p:nvGrpSpPr>
        <p:grpSpPr>
          <a:xfrm>
            <a:off x="3727150" y="2153818"/>
            <a:ext cx="2952908" cy="2741316"/>
            <a:chOff x="235636" y="2163702"/>
            <a:chExt cx="3377343" cy="313533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DC21218-E1C3-A1B9-1DCE-635146D8B05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10993" y="3978815"/>
              <a:ext cx="493160" cy="30998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294F99-C50A-676B-DE39-DAE9C99A5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493"/>
            <a:stretch/>
          </p:blipFill>
          <p:spPr>
            <a:xfrm>
              <a:off x="235636" y="2163702"/>
              <a:ext cx="3171969" cy="3133128"/>
            </a:xfrm>
            <a:prstGeom prst="rect">
              <a:avLst/>
            </a:prstGeom>
          </p:spPr>
        </p:pic>
        <p:sp>
          <p:nvSpPr>
            <p:cNvPr id="18" name="Triangle 4">
              <a:extLst>
                <a:ext uri="{FF2B5EF4-FFF2-40B4-BE49-F238E27FC236}">
                  <a16:creationId xmlns:a16="http://schemas.microsoft.com/office/drawing/2014/main" id="{774FB5EF-F484-4B4E-C276-72955AF52657}"/>
                </a:ext>
              </a:extLst>
            </p:cNvPr>
            <p:cNvSpPr/>
            <p:nvPr/>
          </p:nvSpPr>
          <p:spPr>
            <a:xfrm rot="10800000">
              <a:off x="2449978" y="3962607"/>
              <a:ext cx="138913" cy="133424"/>
            </a:xfrm>
            <a:prstGeom prst="triangle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6AADAC-9C33-9DD2-5855-F61A69FCD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2" r="-1683"/>
            <a:stretch/>
          </p:blipFill>
          <p:spPr>
            <a:xfrm>
              <a:off x="3407605" y="2165912"/>
              <a:ext cx="205374" cy="31331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3E634F1-8274-3347-CA52-624E92720521}"/>
                </a:ext>
              </a:extLst>
            </p:cNvPr>
            <p:cNvSpPr/>
            <p:nvPr/>
          </p:nvSpPr>
          <p:spPr>
            <a:xfrm>
              <a:off x="2786890" y="3852618"/>
              <a:ext cx="444894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B4FADA-B2A0-7068-2ED8-777551637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1" t="61330" r="73057" b="30766"/>
            <a:stretch/>
          </p:blipFill>
          <p:spPr>
            <a:xfrm>
              <a:off x="2838597" y="3781684"/>
              <a:ext cx="602948" cy="24763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0213B0-76C6-9B94-5D25-D671B8F88A92}"/>
                </a:ext>
              </a:extLst>
            </p:cNvPr>
            <p:cNvSpPr txBox="1"/>
            <p:nvPr/>
          </p:nvSpPr>
          <p:spPr>
            <a:xfrm>
              <a:off x="2554952" y="3887162"/>
              <a:ext cx="9220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7030A0"/>
                  </a:solidFill>
                </a:rPr>
                <a:t>NSTX-U 2MA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279703C-FA7B-5504-691C-812DEAFB0BE5}"/>
                </a:ext>
              </a:extLst>
            </p:cNvPr>
            <p:cNvCxnSpPr/>
            <p:nvPr/>
          </p:nvCxnSpPr>
          <p:spPr>
            <a:xfrm flipV="1">
              <a:off x="2159818" y="4043294"/>
              <a:ext cx="300842" cy="1927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195F1D-F3BB-69DB-F7A0-CC5F01F32D3A}"/>
                </a:ext>
              </a:extLst>
            </p:cNvPr>
            <p:cNvSpPr txBox="1"/>
            <p:nvPr/>
          </p:nvSpPr>
          <p:spPr>
            <a:xfrm>
              <a:off x="2167232" y="3905501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7030A0"/>
                  </a:solidFill>
                </a:rPr>
                <a:t>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Tokamaks use a ‘’divertor” to control where power and particles are exhausted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16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6549775" y="591866"/>
            <a:ext cx="2594225" cy="4437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Tokamak + ST data: power exhaust width varies as 1/B</a:t>
            </a:r>
            <a:r>
              <a:rPr lang="en-US" baseline="-25000" dirty="0"/>
              <a:t>p</a:t>
            </a:r>
            <a:endParaRPr lang="en-US" dirty="0"/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Issue: if peak heat flux in divertor region exceeds ~ 10 MW/m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it can lead to material damage 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Simulations predict NSTX-U may be different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Wider heat-flux width may offset smaller R, may be better than tokamak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AC5CE4-6471-1028-88E9-DDE318BA9230}"/>
              </a:ext>
            </a:extLst>
          </p:cNvPr>
          <p:cNvGrpSpPr/>
          <p:nvPr/>
        </p:nvGrpSpPr>
        <p:grpSpPr>
          <a:xfrm>
            <a:off x="27410" y="543912"/>
            <a:ext cx="3906128" cy="3657600"/>
            <a:chOff x="359596" y="584771"/>
            <a:chExt cx="3906128" cy="3657600"/>
          </a:xfrm>
        </p:grpSpPr>
        <p:pic>
          <p:nvPicPr>
            <p:cNvPr id="3" name="Picture 2" descr="https://www.euro-fusion.org/wpcms/wp-content/uploads/2011/07/fig05.jpg">
              <a:extLst>
                <a:ext uri="{FF2B5EF4-FFF2-40B4-BE49-F238E27FC236}">
                  <a16:creationId xmlns:a16="http://schemas.microsoft.com/office/drawing/2014/main" id="{512885B8-6D3C-9A2F-02AC-8753E675F1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2" r="14578"/>
            <a:stretch/>
          </p:blipFill>
          <p:spPr bwMode="auto">
            <a:xfrm>
              <a:off x="847618" y="584771"/>
              <a:ext cx="3231222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www.euro-fusion.org/wpcms/wp-content/uploads/2011/07/fig05.jpg">
              <a:extLst>
                <a:ext uri="{FF2B5EF4-FFF2-40B4-BE49-F238E27FC236}">
                  <a16:creationId xmlns:a16="http://schemas.microsoft.com/office/drawing/2014/main" id="{5CC11093-A83E-B701-ABB1-107133DAF9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6" t="33778" r="3191" b="53441"/>
            <a:stretch/>
          </p:blipFill>
          <p:spPr bwMode="auto">
            <a:xfrm>
              <a:off x="2983997" y="2028477"/>
              <a:ext cx="1281727" cy="46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https://www.euro-fusion.org/wpcms/wp-content/uploads/2011/07/fig05.jpg">
              <a:extLst>
                <a:ext uri="{FF2B5EF4-FFF2-40B4-BE49-F238E27FC236}">
                  <a16:creationId xmlns:a16="http://schemas.microsoft.com/office/drawing/2014/main" id="{478B6184-5CFE-C69E-20DC-B0E1ACED8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" t="80574" r="73592"/>
            <a:stretch/>
          </p:blipFill>
          <p:spPr bwMode="auto">
            <a:xfrm>
              <a:off x="359596" y="3531858"/>
              <a:ext cx="1104470" cy="710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7BED6-A9BE-41DF-698E-58C7C3D44EE6}"/>
              </a:ext>
            </a:extLst>
          </p:cNvPr>
          <p:cNvSpPr/>
          <p:nvPr/>
        </p:nvSpPr>
        <p:spPr>
          <a:xfrm rot="17987192">
            <a:off x="2253283" y="2904109"/>
            <a:ext cx="520659" cy="135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F84C7-4A3C-6856-00EB-72DA34D0DAA3}"/>
              </a:ext>
            </a:extLst>
          </p:cNvPr>
          <p:cNvSpPr txBox="1"/>
          <p:nvPr/>
        </p:nvSpPr>
        <p:spPr>
          <a:xfrm>
            <a:off x="119448" y="4183172"/>
            <a:ext cx="277272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 / particles contact target plates here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1D0C7A-BF14-554B-0BAD-217CF0C14D8F}"/>
              </a:ext>
            </a:extLst>
          </p:cNvPr>
          <p:cNvCxnSpPr>
            <a:cxnSpLocks/>
          </p:cNvCxnSpPr>
          <p:nvPr/>
        </p:nvCxnSpPr>
        <p:spPr bwMode="auto">
          <a:xfrm flipH="1">
            <a:off x="1876965" y="1241365"/>
            <a:ext cx="931524" cy="5193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E134F8-5C43-D297-C7E3-37C0772F8D93}"/>
              </a:ext>
            </a:extLst>
          </p:cNvPr>
          <p:cNvSpPr txBox="1"/>
          <p:nvPr/>
        </p:nvSpPr>
        <p:spPr>
          <a:xfrm>
            <a:off x="2488436" y="591866"/>
            <a:ext cx="4012058" cy="5909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 exhaust width outside main plasma can be very narrow (few mm)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4B69140-CE54-D381-14C8-C5BB8AEEB7C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90742" y="3949926"/>
            <a:ext cx="205890" cy="17588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1F05071-5F46-79A5-49E8-02354714A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04" t="13415" r="12018" b="19785"/>
          <a:stretch/>
        </p:blipFill>
        <p:spPr>
          <a:xfrm>
            <a:off x="4210049" y="1227339"/>
            <a:ext cx="361411" cy="8229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298B917-E143-C26F-4E91-D977F960E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1" t="26101" r="58504" b="40131"/>
          <a:stretch/>
        </p:blipFill>
        <p:spPr>
          <a:xfrm>
            <a:off x="2990853" y="1243610"/>
            <a:ext cx="967119" cy="822960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824F4E-FA69-0213-9D33-21D0DAFA811D}"/>
              </a:ext>
            </a:extLst>
          </p:cNvPr>
          <p:cNvCxnSpPr>
            <a:cxnSpLocks/>
          </p:cNvCxnSpPr>
          <p:nvPr/>
        </p:nvCxnSpPr>
        <p:spPr bwMode="auto">
          <a:xfrm>
            <a:off x="3933538" y="1638819"/>
            <a:ext cx="27398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9F4BF0E-1036-0420-A71A-6A9288EAE5FD}"/>
              </a:ext>
            </a:extLst>
          </p:cNvPr>
          <p:cNvSpPr txBox="1"/>
          <p:nvPr/>
        </p:nvSpPr>
        <p:spPr>
          <a:xfrm>
            <a:off x="4750104" y="1239453"/>
            <a:ext cx="172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Turbulence may spread the width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B1425-1AF9-CF89-D943-41005EA30C5F}"/>
              </a:ext>
            </a:extLst>
          </p:cNvPr>
          <p:cNvSpPr txBox="1"/>
          <p:nvPr/>
        </p:nvSpPr>
        <p:spPr>
          <a:xfrm>
            <a:off x="4615446" y="1879516"/>
            <a:ext cx="113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F1EEF0-AC2D-D5E2-1E54-D5C58326C8CC}"/>
              </a:ext>
            </a:extLst>
          </p:cNvPr>
          <p:cNvSpPr txBox="1"/>
          <p:nvPr/>
        </p:nvSpPr>
        <p:spPr>
          <a:xfrm>
            <a:off x="5663212" y="1884619"/>
            <a:ext cx="113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Experiment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976B94C-7CED-FEB8-FA1C-2CC861C885E3}"/>
              </a:ext>
            </a:extLst>
          </p:cNvPr>
          <p:cNvCxnSpPr>
            <a:cxnSpLocks/>
          </p:cNvCxnSpPr>
          <p:nvPr/>
        </p:nvCxnSpPr>
        <p:spPr>
          <a:xfrm flipH="1" flipV="1">
            <a:off x="4639880" y="1819329"/>
            <a:ext cx="110224" cy="130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457B3CA-4945-BA31-8CBB-B1892F14DDD8}"/>
              </a:ext>
            </a:extLst>
          </p:cNvPr>
          <p:cNvCxnSpPr>
            <a:cxnSpLocks/>
          </p:cNvCxnSpPr>
          <p:nvPr/>
        </p:nvCxnSpPr>
        <p:spPr>
          <a:xfrm>
            <a:off x="5091886" y="2151886"/>
            <a:ext cx="79240" cy="955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7F4CDF7-6685-0BEA-5229-0A5B9FD826C6}"/>
              </a:ext>
            </a:extLst>
          </p:cNvPr>
          <p:cNvSpPr/>
          <p:nvPr/>
        </p:nvSpPr>
        <p:spPr>
          <a:xfrm>
            <a:off x="3642305" y="2485622"/>
            <a:ext cx="349065" cy="1551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C259E-E086-E631-0F15-D1D643A102D0}"/>
              </a:ext>
            </a:extLst>
          </p:cNvPr>
          <p:cNvSpPr/>
          <p:nvPr/>
        </p:nvSpPr>
        <p:spPr>
          <a:xfrm>
            <a:off x="5286054" y="4624748"/>
            <a:ext cx="1187061" cy="268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E35CA-6647-83FF-69AA-C23D2097790E}"/>
              </a:ext>
            </a:extLst>
          </p:cNvPr>
          <p:cNvSpPr/>
          <p:nvPr/>
        </p:nvSpPr>
        <p:spPr>
          <a:xfrm>
            <a:off x="4190111" y="4186101"/>
            <a:ext cx="746622" cy="218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7010A-C181-A239-5202-6AC23E07D974}"/>
              </a:ext>
            </a:extLst>
          </p:cNvPr>
          <p:cNvSpPr txBox="1"/>
          <p:nvPr/>
        </p:nvSpPr>
        <p:spPr>
          <a:xfrm>
            <a:off x="4210225" y="4608481"/>
            <a:ext cx="2444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Magnetic field strength [T]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08B02-8943-BCA4-A3E7-C79430F38458}"/>
              </a:ext>
            </a:extLst>
          </p:cNvPr>
          <p:cNvSpPr txBox="1"/>
          <p:nvPr/>
        </p:nvSpPr>
        <p:spPr>
          <a:xfrm>
            <a:off x="3652258" y="2522592"/>
            <a:ext cx="400110" cy="15013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Layer width [mm]</a:t>
            </a:r>
          </a:p>
        </p:txBody>
      </p:sp>
    </p:spTree>
    <p:extLst>
      <p:ext uri="{BB962C8B-B14F-4D97-AF65-F5344CB8AC3E}">
        <p14:creationId xmlns:p14="http://schemas.microsoft.com/office/powerpoint/2010/main" val="5672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600304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Liquid metal walls have proven beneficial for heat handling, plasma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17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3294743" y="711200"/>
            <a:ext cx="5849257" cy="431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Lithium handles high heat fluxes (especially if it is flowing) and captures ions escaping the plasma rather than reflecting cold neutrals back in</a:t>
            </a:r>
          </a:p>
          <a:p>
            <a:pPr marL="342892" indent="-342892"/>
            <a:r>
              <a:rPr lang="en-US" dirty="0"/>
              <a:t>NSTX-U explored the benefits of lithium walls by coating the divertor tiles</a:t>
            </a: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3" name="Picture 2" descr="A circular object with a circular object in the middle&#10;&#10;Description automatically generated">
            <a:extLst>
              <a:ext uri="{FF2B5EF4-FFF2-40B4-BE49-F238E27FC236}">
                <a16:creationId xmlns:a16="http://schemas.microsoft.com/office/drawing/2014/main" id="{8592C537-EDC1-3AFF-A092-CE50CD56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0"/>
          <a:stretch/>
        </p:blipFill>
        <p:spPr>
          <a:xfrm>
            <a:off x="426308" y="1100456"/>
            <a:ext cx="2479735" cy="1599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696F0-F396-5700-9C53-1D64BDB0FE55}"/>
              </a:ext>
            </a:extLst>
          </p:cNvPr>
          <p:cNvSpPr txBox="1"/>
          <p:nvPr/>
        </p:nvSpPr>
        <p:spPr>
          <a:xfrm>
            <a:off x="426308" y="560574"/>
            <a:ext cx="253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LTX-</a:t>
            </a:r>
            <a:r>
              <a:rPr lang="el-GR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β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smaller ST at PPPL with liquid lithium walls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177729-98C5-47C8-FBA9-FBACE5201BAD}"/>
              </a:ext>
            </a:extLst>
          </p:cNvPr>
          <p:cNvGrpSpPr>
            <a:grpSpLocks noChangeAspect="1"/>
          </p:cNvGrpSpPr>
          <p:nvPr/>
        </p:nvGrpSpPr>
        <p:grpSpPr>
          <a:xfrm>
            <a:off x="201744" y="3171371"/>
            <a:ext cx="2983541" cy="1754731"/>
            <a:chOff x="5364761" y="2700928"/>
            <a:chExt cx="3311372" cy="19475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FD826D5-10F4-7679-DDF5-2C00A42684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 t="35079" b="1"/>
            <a:stretch/>
          </p:blipFill>
          <p:spPr bwMode="auto">
            <a:xfrm>
              <a:off x="5364761" y="2700928"/>
              <a:ext cx="3311372" cy="1947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E7B5E90-2FFE-BE93-02C3-C3CD0F076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3" t="62714" r="45578" b="15867"/>
            <a:stretch/>
          </p:blipFill>
          <p:spPr bwMode="auto">
            <a:xfrm>
              <a:off x="5364761" y="3527855"/>
              <a:ext cx="449093" cy="64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F2A7B3-2A5B-9905-F86B-9DA4FB0087EE}"/>
              </a:ext>
            </a:extLst>
          </p:cNvPr>
          <p:cNvSpPr txBox="1"/>
          <p:nvPr/>
        </p:nvSpPr>
        <p:spPr>
          <a:xfrm>
            <a:off x="-71287" y="2863594"/>
            <a:ext cx="357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Liquid lithium divertor design for NSTX-U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8E61965-A58E-F33C-363C-7528FB18E1D7}"/>
              </a:ext>
            </a:extLst>
          </p:cNvPr>
          <p:cNvSpPr txBox="1">
            <a:spLocks/>
          </p:cNvSpPr>
          <p:nvPr/>
        </p:nvSpPr>
        <p:spPr>
          <a:xfrm>
            <a:off x="3298666" y="2262209"/>
            <a:ext cx="2564876" cy="2527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Improved energy confinement time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Reduction of impurities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Suppression of ELM instabilities at the plasma edge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B990B7-F18C-79F9-2E92-3243EB56AA4B}"/>
              </a:ext>
            </a:extLst>
          </p:cNvPr>
          <p:cNvGrpSpPr/>
          <p:nvPr/>
        </p:nvGrpSpPr>
        <p:grpSpPr>
          <a:xfrm>
            <a:off x="6183226" y="2123624"/>
            <a:ext cx="2837804" cy="2734311"/>
            <a:chOff x="6183226" y="2123624"/>
            <a:chExt cx="2837804" cy="27343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CD4CE4-2B5E-66C9-727F-BC9CEE0778DC}"/>
                </a:ext>
              </a:extLst>
            </p:cNvPr>
            <p:cNvGrpSpPr/>
            <p:nvPr/>
          </p:nvGrpSpPr>
          <p:grpSpPr>
            <a:xfrm>
              <a:off x="6183226" y="2123624"/>
              <a:ext cx="2837804" cy="2734311"/>
              <a:chOff x="4593135" y="2409188"/>
              <a:chExt cx="2837804" cy="27343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0E5861-A428-1BCF-3F7A-7A71179E1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265" t="95979"/>
              <a:stretch/>
            </p:blipFill>
            <p:spPr>
              <a:xfrm>
                <a:off x="5158946" y="4936692"/>
                <a:ext cx="2271993" cy="20680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89448-B774-14BD-D1DB-F5320EC58A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370" b="50860"/>
              <a:stretch/>
            </p:blipFill>
            <p:spPr>
              <a:xfrm>
                <a:off x="4593135" y="2409188"/>
                <a:ext cx="2837804" cy="2527505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35DA1F-9E91-AF44-5F1B-453C7FB4ACDA}"/>
                </a:ext>
              </a:extLst>
            </p:cNvPr>
            <p:cNvSpPr/>
            <p:nvPr/>
          </p:nvSpPr>
          <p:spPr>
            <a:xfrm>
              <a:off x="7741578" y="2363056"/>
              <a:ext cx="190072" cy="261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4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already substantial interest in a low-A tokamak as a Fusion Pilot Plant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18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44AFB32-9FA1-9AD7-093F-B9BBB1520551}"/>
              </a:ext>
            </a:extLst>
          </p:cNvPr>
          <p:cNvSpPr txBox="1">
            <a:spLocks/>
          </p:cNvSpPr>
          <p:nvPr/>
        </p:nvSpPr>
        <p:spPr>
          <a:xfrm>
            <a:off x="0" y="684578"/>
            <a:ext cx="3371122" cy="4344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United Kingdom: Spherical Tokamak for Energy Production (STEP)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Tokamak Energy, Ltd.: high-temperature superconducting devices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PPPL: ST Advanced Reactor (STAR) (design study)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Understand advantages and disadvantages of ST for a reactor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Develop high fidelity physics and engineering models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C1833C-D7A2-D6AF-B3E0-DA17504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83" y="977843"/>
            <a:ext cx="2908257" cy="21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2E9A825-E11F-1CD6-BC37-A2DCA7405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/>
          <a:stretch/>
        </p:blipFill>
        <p:spPr bwMode="auto">
          <a:xfrm>
            <a:off x="5130672" y="1181875"/>
            <a:ext cx="1545487" cy="16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building, table&#10;&#10;Description automatically generated">
            <a:extLst>
              <a:ext uri="{FF2B5EF4-FFF2-40B4-BE49-F238E27FC236}">
                <a16:creationId xmlns:a16="http://schemas.microsoft.com/office/drawing/2014/main" id="{4D174E30-926C-D59B-23A1-AF6A2726E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39" b="19216"/>
          <a:stretch/>
        </p:blipFill>
        <p:spPr>
          <a:xfrm>
            <a:off x="3655602" y="615506"/>
            <a:ext cx="1169834" cy="1217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1B4C7-B640-D59B-1B5C-046837B9A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16" t="26329" r="25499" b="10549"/>
          <a:stretch/>
        </p:blipFill>
        <p:spPr>
          <a:xfrm>
            <a:off x="5085417" y="2899768"/>
            <a:ext cx="2349992" cy="2129431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21719D4-85DD-ED1E-13AE-38D7B8E3C86B}"/>
              </a:ext>
            </a:extLst>
          </p:cNvPr>
          <p:cNvSpPr txBox="1">
            <a:spLocks/>
          </p:cNvSpPr>
          <p:nvPr/>
        </p:nvSpPr>
        <p:spPr>
          <a:xfrm>
            <a:off x="7368988" y="3333699"/>
            <a:ext cx="1775012" cy="15854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u="sng" dirty="0"/>
              <a:t>STAR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R = 4 m, A = 2, </a:t>
            </a:r>
          </a:p>
          <a:p>
            <a:pPr marL="0" indent="0">
              <a:buNone/>
            </a:pPr>
            <a:r>
              <a:rPr lang="en-US" sz="1400" dirty="0"/>
              <a:t>B</a:t>
            </a:r>
            <a:r>
              <a:rPr lang="en-US" sz="1400" baseline="-25000" dirty="0"/>
              <a:t>T</a:t>
            </a:r>
            <a:r>
              <a:rPr lang="en-US" sz="1400" dirty="0"/>
              <a:t> = 5.2 T, </a:t>
            </a:r>
            <a:r>
              <a:rPr lang="el-GR" sz="1400" dirty="0"/>
              <a:t>κ</a:t>
            </a:r>
            <a:r>
              <a:rPr lang="en-US" sz="1400" dirty="0"/>
              <a:t> = 2.2 </a:t>
            </a:r>
          </a:p>
          <a:p>
            <a:pPr marL="0" indent="0">
              <a:buNone/>
            </a:pPr>
            <a:r>
              <a:rPr lang="en-US" sz="1400" dirty="0" err="1"/>
              <a:t>P</a:t>
            </a:r>
            <a:r>
              <a:rPr lang="en-US" sz="1400" baseline="-25000" dirty="0" err="1"/>
              <a:t>fus</a:t>
            </a:r>
            <a:r>
              <a:rPr lang="en-US" sz="1400" dirty="0"/>
              <a:t> ~ 1 GW, </a:t>
            </a:r>
          </a:p>
          <a:p>
            <a:pPr marL="0" indent="0">
              <a:buNone/>
            </a:pPr>
            <a:r>
              <a:rPr lang="en-US" sz="1400" dirty="0" err="1"/>
              <a:t>P</a:t>
            </a:r>
            <a:r>
              <a:rPr lang="en-US" sz="1400" baseline="-25000" dirty="0" err="1"/>
              <a:t>net</a:t>
            </a:r>
            <a:r>
              <a:rPr lang="en-US" sz="1400" dirty="0"/>
              <a:t> ~ 100-500 MWe</a:t>
            </a:r>
          </a:p>
          <a:p>
            <a:pPr marL="309026" lvl="1" indent="0">
              <a:buNone/>
            </a:pPr>
            <a:endParaRPr lang="en-US" sz="12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ABCD920-4966-B158-7D44-E3B05BBA3429}"/>
              </a:ext>
            </a:extLst>
          </p:cNvPr>
          <p:cNvSpPr txBox="1">
            <a:spLocks/>
          </p:cNvSpPr>
          <p:nvPr/>
        </p:nvSpPr>
        <p:spPr>
          <a:xfrm>
            <a:off x="5130672" y="543912"/>
            <a:ext cx="1545487" cy="360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u="sng" dirty="0"/>
              <a:t>Tokamak Energy</a:t>
            </a:r>
            <a:endParaRPr lang="en-US" sz="12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5817386-E957-341D-08F8-542366A067A9}"/>
              </a:ext>
            </a:extLst>
          </p:cNvPr>
          <p:cNvSpPr txBox="1">
            <a:spLocks/>
          </p:cNvSpPr>
          <p:nvPr/>
        </p:nvSpPr>
        <p:spPr>
          <a:xfrm>
            <a:off x="5130672" y="821167"/>
            <a:ext cx="1545487" cy="360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FF0000"/>
                </a:solidFill>
              </a:rPr>
              <a:t>ST40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DDD39A8-BEB3-E247-038D-8482DA6845F3}"/>
              </a:ext>
            </a:extLst>
          </p:cNvPr>
          <p:cNvSpPr txBox="1">
            <a:spLocks/>
          </p:cNvSpPr>
          <p:nvPr/>
        </p:nvSpPr>
        <p:spPr>
          <a:xfrm>
            <a:off x="6902171" y="640813"/>
            <a:ext cx="1742079" cy="3607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FF0000"/>
                </a:solidFill>
              </a:rPr>
              <a:t>Future Pilot Plant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E7D337-8255-61F0-CDE0-DD386B235EEA}"/>
              </a:ext>
            </a:extLst>
          </p:cNvPr>
          <p:cNvCxnSpPr/>
          <p:nvPr/>
        </p:nvCxnSpPr>
        <p:spPr>
          <a:xfrm>
            <a:off x="6260413" y="965559"/>
            <a:ext cx="5853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58F0F0-0CC4-4FD9-AD67-3F9582F0A600}"/>
              </a:ext>
            </a:extLst>
          </p:cNvPr>
          <p:cNvGrpSpPr/>
          <p:nvPr/>
        </p:nvGrpSpPr>
        <p:grpSpPr>
          <a:xfrm>
            <a:off x="3428458" y="1999323"/>
            <a:ext cx="1572555" cy="2863639"/>
            <a:chOff x="3428458" y="1999323"/>
            <a:chExt cx="1572555" cy="2863639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5216488C-6316-996B-0FB4-7A1C964DB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163" b="33545"/>
            <a:stretch/>
          </p:blipFill>
          <p:spPr>
            <a:xfrm>
              <a:off x="3455526" y="2042602"/>
              <a:ext cx="1545487" cy="28203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4CF930-1C69-20DB-FE42-CB415B1D182F}"/>
                </a:ext>
              </a:extLst>
            </p:cNvPr>
            <p:cNvSpPr/>
            <p:nvPr/>
          </p:nvSpPr>
          <p:spPr>
            <a:xfrm>
              <a:off x="3428458" y="1999323"/>
              <a:ext cx="227144" cy="219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250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19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9A2B8B-05F6-1AF5-E665-B78F69FF7B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20" y="590765"/>
            <a:ext cx="9138179" cy="4471370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sz="2400" dirty="0"/>
              <a:t>The National Spherical Torus Experiment at the Princeton Plasma Physics Lab is investigating the physics of magnetic confinement fusion</a:t>
            </a:r>
          </a:p>
          <a:p>
            <a:pPr marL="574662" lvl="1" indent="-342892"/>
            <a:r>
              <a:rPr lang="en-US" sz="2000" dirty="0"/>
              <a:t>NSTX-U is undergoing an upgrade and is designed to be the highest performance ST in the world</a:t>
            </a:r>
          </a:p>
          <a:p>
            <a:pPr marL="342892" indent="-342892"/>
            <a:r>
              <a:rPr lang="en-US" sz="2400" dirty="0"/>
              <a:t>Spherical Tokamaks have certain known advantages, but also open questions</a:t>
            </a:r>
          </a:p>
          <a:p>
            <a:pPr marL="574662" lvl="1" indent="-342892"/>
            <a:r>
              <a:rPr lang="en-US" sz="2000" dirty="0"/>
              <a:t>Non-inductive operation, instabilities, turbulent transport, power handling</a:t>
            </a:r>
          </a:p>
          <a:p>
            <a:pPr marL="342892" indent="-342892"/>
            <a:r>
              <a:rPr lang="en-US" sz="2400" dirty="0"/>
              <a:t>The ST concept is under consideration for a Fusion Pilot Plant</a:t>
            </a:r>
          </a:p>
          <a:p>
            <a:pPr marL="574662" lvl="1" indent="-342892"/>
            <a:r>
              <a:rPr lang="en-US" sz="2000" dirty="0"/>
              <a:t>NSTX-U will provide the physics knowledge for confident projection</a:t>
            </a:r>
          </a:p>
          <a:p>
            <a:pPr marL="342892" indent="-342892"/>
            <a:endParaRPr 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20" y="638051"/>
            <a:ext cx="9138179" cy="4424083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sz="2400" dirty="0"/>
              <a:t>Introduction</a:t>
            </a:r>
          </a:p>
          <a:p>
            <a:pPr marL="574662" lvl="1" indent="-342892"/>
            <a:r>
              <a:rPr lang="en-US" sz="2000" dirty="0"/>
              <a:t>Princeton Plasma Physics Lab (PPPL)</a:t>
            </a:r>
          </a:p>
          <a:p>
            <a:pPr marL="574662" lvl="1" indent="-342892"/>
            <a:r>
              <a:rPr lang="en-US" sz="2000" dirty="0"/>
              <a:t>Quick fusion overview  </a:t>
            </a:r>
          </a:p>
          <a:p>
            <a:pPr marL="574662" lvl="1" indent="-342892"/>
            <a:r>
              <a:rPr lang="en-US" sz="2000" dirty="0"/>
              <a:t>Tokamaks, spherical tokamaks</a:t>
            </a:r>
          </a:p>
          <a:p>
            <a:pPr marL="342892" indent="-342892"/>
            <a:r>
              <a:rPr lang="en-US" sz="2400" dirty="0"/>
              <a:t>The National Spherical Torus Experiment Upgrade (NSTX-U)</a:t>
            </a:r>
            <a:endParaRPr lang="en-US" sz="2100" dirty="0"/>
          </a:p>
          <a:p>
            <a:pPr marL="574662" lvl="1" indent="-342892"/>
            <a:r>
              <a:rPr lang="en-US" sz="2000" dirty="0"/>
              <a:t>Upgraded magnets, heating, current drive</a:t>
            </a:r>
          </a:p>
          <a:p>
            <a:pPr marL="574662" lvl="1" indent="-342892"/>
            <a:r>
              <a:rPr lang="en-US" sz="2000" dirty="0"/>
              <a:t>Testing the physics of: particle and energy confinement and turbulent transport, long-pulse operation with driven current, potentially damaging instabilities, handling very high heat fluxes</a:t>
            </a:r>
          </a:p>
          <a:p>
            <a:pPr marL="342892" indent="-342892"/>
            <a:r>
              <a:rPr lang="en-US" sz="2400" dirty="0"/>
              <a:t>Spherical Tokamaks being considered as Fusion Pilot Plants</a:t>
            </a:r>
          </a:p>
          <a:p>
            <a:pPr marL="574662" lvl="1" indent="-342892"/>
            <a:r>
              <a:rPr lang="en-US" sz="2000" dirty="0"/>
              <a:t>NSTX-U will provide the physics knowledge for confident projection</a:t>
            </a:r>
          </a:p>
          <a:p>
            <a:pPr marL="574662" lvl="1" indent="-342892"/>
            <a:endParaRPr lang="en-US" sz="2000" dirty="0"/>
          </a:p>
          <a:p>
            <a:pPr marL="574662" lvl="1" indent="-342892"/>
            <a:endParaRPr lang="en-US" sz="2000" dirty="0"/>
          </a:p>
          <a:p>
            <a:pPr marL="342892" indent="-342892"/>
            <a:endParaRPr 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7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PPPL science education department has many opportunities for students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20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660B8F-5890-C2CC-5501-849BF159B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74" t="50937" r="14419" b="7297"/>
          <a:stretch/>
        </p:blipFill>
        <p:spPr>
          <a:xfrm>
            <a:off x="182936" y="820090"/>
            <a:ext cx="3807431" cy="36576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2F4FCDA-6E03-1BB9-CB82-004D556993F7}"/>
              </a:ext>
            </a:extLst>
          </p:cNvPr>
          <p:cNvSpPr txBox="1">
            <a:spLocks/>
          </p:cNvSpPr>
          <p:nvPr/>
        </p:nvSpPr>
        <p:spPr>
          <a:xfrm>
            <a:off x="4326418" y="665810"/>
            <a:ext cx="4817581" cy="4344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Workshop in Plasma Physics for Undergrads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Meant for freshman or sophomores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June 25-28, 2024</a:t>
            </a:r>
          </a:p>
          <a:p>
            <a:pPr marL="574662" lvl="1" indent="-342892"/>
            <a:r>
              <a:rPr lang="en-US" dirty="0">
                <a:sym typeface="Symbol" panose="05050102010706020507" pitchFamily="18" charset="2"/>
              </a:rPr>
              <a:t>Application closes April 9</a:t>
            </a:r>
            <a:r>
              <a:rPr lang="en-US" baseline="30000" dirty="0">
                <a:sym typeface="Symbol" panose="05050102010706020507" pitchFamily="18" charset="2"/>
              </a:rPr>
              <a:t>th</a:t>
            </a:r>
            <a:endParaRPr lang="en-US" dirty="0">
              <a:sym typeface="Symbol" panose="05050102010706020507" pitchFamily="18" charset="2"/>
            </a:endParaRP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pppl.gov/education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science-education@pppl.gov</a:t>
            </a:r>
          </a:p>
        </p:txBody>
      </p:sp>
    </p:spTree>
    <p:extLst>
      <p:ext uri="{BB962C8B-B14F-4D97-AF65-F5344CB8AC3E}">
        <p14:creationId xmlns:p14="http://schemas.microsoft.com/office/powerpoint/2010/main" val="243982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47584A-A270-174C-8400-113916F17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59" t="47231" b="9140"/>
          <a:stretch/>
        </p:blipFill>
        <p:spPr>
          <a:xfrm>
            <a:off x="4813443" y="1"/>
            <a:ext cx="4330559" cy="4846244"/>
          </a:xfrm>
          <a:prstGeom prst="rect">
            <a:avLst/>
          </a:prstGeom>
        </p:spPr>
      </p:pic>
      <p:sp>
        <p:nvSpPr>
          <p:cNvPr id="564" name="Google Shape;564;g25bc6bd8f1e_0_103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</p:spPr>
        <p:txBody>
          <a:bodyPr spcFirstLastPara="1" wrap="square" lIns="45700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59077-5784-8E9F-B09D-FEC39617F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230"/>
          <a:stretch/>
        </p:blipFill>
        <p:spPr>
          <a:xfrm>
            <a:off x="1" y="1"/>
            <a:ext cx="5953874" cy="1827428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E087617-3FCE-D171-EF14-ADEE5496B732}"/>
              </a:ext>
            </a:extLst>
          </p:cNvPr>
          <p:cNvSpPr/>
          <p:nvPr/>
        </p:nvSpPr>
        <p:spPr>
          <a:xfrm>
            <a:off x="4618234" y="-1"/>
            <a:ext cx="2065930" cy="3251771"/>
          </a:xfrm>
          <a:prstGeom prst="parallelogram">
            <a:avLst>
              <a:gd name="adj" fmla="val 63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A9BDDD0-2FC6-35B9-52CF-E32061ADD9E1}"/>
              </a:ext>
            </a:extLst>
          </p:cNvPr>
          <p:cNvSpPr/>
          <p:nvPr/>
        </p:nvSpPr>
        <p:spPr>
          <a:xfrm>
            <a:off x="3929733" y="1885308"/>
            <a:ext cx="1870721" cy="2234630"/>
          </a:xfrm>
          <a:prstGeom prst="parallelogram">
            <a:avLst>
              <a:gd name="adj" fmla="val 46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E2225-565F-04F3-CA6E-A01AF73D0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85" r="24976" b="62629"/>
          <a:stretch/>
        </p:blipFill>
        <p:spPr>
          <a:xfrm>
            <a:off x="0" y="2017726"/>
            <a:ext cx="5189139" cy="981182"/>
          </a:xfrm>
          <a:prstGeom prst="rect">
            <a:avLst/>
          </a:prstGeom>
        </p:spPr>
      </p:pic>
      <p:pic>
        <p:nvPicPr>
          <p:cNvPr id="8" name="Google Shape;576;g25bc6bd8f1e_0_103">
            <a:extLst>
              <a:ext uri="{FF2B5EF4-FFF2-40B4-BE49-F238E27FC236}">
                <a16:creationId xmlns:a16="http://schemas.microsoft.com/office/drawing/2014/main" id="{65BB75DC-84E7-9647-92CA-FEDAAF45F9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286" t="2852" r="2818" b="24010"/>
          <a:stretch/>
        </p:blipFill>
        <p:spPr>
          <a:xfrm>
            <a:off x="453740" y="3059407"/>
            <a:ext cx="3876818" cy="124546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Picture 1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2295271-340D-6F03-FFBD-19FDC931D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3" y="4766818"/>
            <a:ext cx="1604976" cy="3211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A8CDF7-B451-11D6-D34B-CEAA2F38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33" y="4810235"/>
            <a:ext cx="1604976" cy="2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5bc6bd8f1e_0_96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Graduate Study</a:t>
            </a:r>
            <a:endParaRPr dirty="0"/>
          </a:p>
        </p:txBody>
      </p:sp>
      <p:sp>
        <p:nvSpPr>
          <p:cNvPr id="553" name="Google Shape;553;g25bc6bd8f1e_0_96"/>
          <p:cNvSpPr txBox="1">
            <a:spLocks noGrp="1"/>
          </p:cNvSpPr>
          <p:nvPr>
            <p:ph type="sldNum" idx="12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</p:spPr>
        <p:txBody>
          <a:bodyPr spcFirstLastPara="1" wrap="square" lIns="45700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556" name="Google Shape;556;g25bc6bd8f1e_0_9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6897" r="6888"/>
          <a:stretch/>
        </p:blipFill>
        <p:spPr>
          <a:xfrm>
            <a:off x="426406" y="2235726"/>
            <a:ext cx="2815061" cy="25603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A1F03-D42D-CB3C-2271-09388B6C5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835"/>
          <a:stretch/>
        </p:blipFill>
        <p:spPr>
          <a:xfrm>
            <a:off x="0" y="0"/>
            <a:ext cx="4651930" cy="1448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13B85-92AB-231D-9591-3EEDDF3A0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37"/>
          <a:stretch/>
        </p:blipFill>
        <p:spPr>
          <a:xfrm>
            <a:off x="3765479" y="1298256"/>
            <a:ext cx="5378521" cy="3548063"/>
          </a:xfrm>
          <a:prstGeom prst="rect">
            <a:avLst/>
          </a:prstGeom>
        </p:spPr>
      </p:pic>
      <p:pic>
        <p:nvPicPr>
          <p:cNvPr id="2" name="Google Shape;555;g25bc6bd8f1e_0_96">
            <a:extLst>
              <a:ext uri="{FF2B5EF4-FFF2-40B4-BE49-F238E27FC236}">
                <a16:creationId xmlns:a16="http://schemas.microsoft.com/office/drawing/2014/main" id="{A1B2EC17-10FA-2703-D126-CBA34D4884D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6262" t="19753" r="1376" b="27948"/>
          <a:stretch/>
        </p:blipFill>
        <p:spPr>
          <a:xfrm>
            <a:off x="5527497" y="63263"/>
            <a:ext cx="3484540" cy="131539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Google Shape;557;g25bc6bd8f1e_0_96">
            <a:extLst>
              <a:ext uri="{FF2B5EF4-FFF2-40B4-BE49-F238E27FC236}">
                <a16:creationId xmlns:a16="http://schemas.microsoft.com/office/drawing/2014/main" id="{B89989B3-6A61-AD72-6341-CCC1DCFACAD4}"/>
              </a:ext>
            </a:extLst>
          </p:cNvPr>
          <p:cNvSpPr txBox="1">
            <a:spLocks/>
          </p:cNvSpPr>
          <p:nvPr/>
        </p:nvSpPr>
        <p:spPr>
          <a:xfrm>
            <a:off x="5527497" y="79788"/>
            <a:ext cx="3426004" cy="1298872"/>
          </a:xfrm>
          <a:prstGeom prst="rect">
            <a:avLst/>
          </a:prstGeom>
          <a:noFill/>
          <a:ln>
            <a:noFill/>
          </a:ln>
          <a:effectLst>
            <a:outerShdw blurRad="200025" dist="9525" algn="bl" rotWithShape="0">
              <a:srgbClr val="000000">
                <a:alpha val="90000"/>
              </a:srgbClr>
            </a:outerShdw>
          </a:effectLst>
        </p:spPr>
        <p:txBody>
          <a:bodyPr spcFirstLastPara="1" wrap="square" lIns="2743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rPr>
              <a:t>300+</a:t>
            </a:r>
            <a:r>
              <a:rPr lang="en-US" sz="2400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alumni over a </a:t>
            </a:r>
            <a:r>
              <a:rPr lang="en-US" sz="2400" dirty="0">
                <a:solidFill>
                  <a:schemeClr val="lt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rPr>
              <a:t>60+</a:t>
            </a:r>
            <a:r>
              <a:rPr lang="en-US" sz="2400" dirty="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 year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29963-B2DB-0B59-888A-BC7FD1C0AD1E}"/>
              </a:ext>
            </a:extLst>
          </p:cNvPr>
          <p:cNvSpPr/>
          <p:nvPr/>
        </p:nvSpPr>
        <p:spPr>
          <a:xfrm>
            <a:off x="3935002" y="1441923"/>
            <a:ext cx="3107933" cy="79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Google Shape;554;g25bc6bd8f1e_0_96"/>
          <p:cNvSpPr txBox="1">
            <a:spLocks noGrp="1"/>
          </p:cNvSpPr>
          <p:nvPr>
            <p:ph type="body" idx="1"/>
          </p:nvPr>
        </p:nvSpPr>
        <p:spPr>
          <a:xfrm>
            <a:off x="0" y="1400946"/>
            <a:ext cx="7135402" cy="7647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3"/>
                </a:solidFill>
                <a:latin typeface="Roboto Slab Medium"/>
                <a:ea typeface="Roboto Slab Medium"/>
                <a:cs typeface="Roboto Slab Medium"/>
                <a:sym typeface="Roboto Slab Medium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Program in Plasma Physics</a:t>
            </a:r>
            <a:r>
              <a:rPr lang="en-US" dirty="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, a graduate program in the Dept. of Astrophysical Sciences at Princeton University, based at PPPL.</a:t>
            </a:r>
            <a:endParaRPr dirty="0">
              <a:solidFill>
                <a:schemeClr val="dk2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298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23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20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Advantages of fusion:  safe, sustainable, high energy density, environmentally attractive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24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4743144" y="677748"/>
            <a:ext cx="440085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Cannot have runaway reaction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Only small amount of fuel present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If particles cool, fusion stops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Abundant fuel supply 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D from seawater: HDO, D/H = 1/6400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T bred from lithium in earth’s crust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High energy density</a:t>
            </a:r>
          </a:p>
          <a:p>
            <a:pPr marL="574662" lvl="1" indent="-342892"/>
            <a:r>
              <a:rPr lang="en-US" sz="1800" dirty="0">
                <a:sym typeface="Symbol" panose="05050102010706020507" pitchFamily="18" charset="2"/>
              </a:rPr>
              <a:t>1 liter water = 500 liters gasoline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Waste short-lived, low-level</a:t>
            </a:r>
          </a:p>
          <a:p>
            <a:pPr marL="342892" indent="-342892"/>
            <a:r>
              <a:rPr lang="en-US" sz="2000" dirty="0">
                <a:sym typeface="Symbol" panose="05050102010706020507" pitchFamily="18" charset="2"/>
              </a:rPr>
              <a:t>No CO</a:t>
            </a:r>
            <a:r>
              <a:rPr lang="en-US" sz="2000" baseline="-25000" dirty="0">
                <a:sym typeface="Symbol" panose="05050102010706020507" pitchFamily="18" charset="2"/>
              </a:rPr>
              <a:t>2</a:t>
            </a:r>
            <a:r>
              <a:rPr lang="en-US" sz="2000" dirty="0">
                <a:sym typeface="Symbol" panose="05050102010706020507" pitchFamily="18" charset="2"/>
              </a:rPr>
              <a:t> production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0B8742-4113-6FFA-526B-189B46BBD31F}"/>
              </a:ext>
            </a:extLst>
          </p:cNvPr>
          <p:cNvGrpSpPr/>
          <p:nvPr/>
        </p:nvGrpSpPr>
        <p:grpSpPr>
          <a:xfrm>
            <a:off x="771058" y="930602"/>
            <a:ext cx="3551560" cy="3010609"/>
            <a:chOff x="63997" y="1674204"/>
            <a:chExt cx="4597453" cy="3886557"/>
          </a:xfrm>
        </p:grpSpPr>
        <p:pic>
          <p:nvPicPr>
            <p:cNvPr id="7" name="Picture 2" descr="http://helian.net/blog/wp-content/uploads/2010/06/FusionReaction.jpg">
              <a:extLst>
                <a:ext uri="{FF2B5EF4-FFF2-40B4-BE49-F238E27FC236}">
                  <a16:creationId xmlns:a16="http://schemas.microsoft.com/office/drawing/2014/main" id="{FD67A6F9-7323-9FCF-1AC2-372A2D6B9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057400"/>
              <a:ext cx="4343400" cy="306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763AE6-4A47-3F3E-A81C-0472ABFA9202}"/>
                </a:ext>
              </a:extLst>
            </p:cNvPr>
            <p:cNvSpPr txBox="1"/>
            <p:nvPr/>
          </p:nvSpPr>
          <p:spPr>
            <a:xfrm>
              <a:off x="63997" y="1674205"/>
              <a:ext cx="2444989" cy="6122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D: deuterium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FE2860-6D35-95FB-0BC8-5388AE2B80F6}"/>
                </a:ext>
              </a:extLst>
            </p:cNvPr>
            <p:cNvSpPr txBox="1"/>
            <p:nvPr/>
          </p:nvSpPr>
          <p:spPr>
            <a:xfrm>
              <a:off x="123058" y="4819735"/>
              <a:ext cx="1757727" cy="6122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T: tritium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C7955F-378F-AFAC-6C0F-8217B64F7436}"/>
                </a:ext>
              </a:extLst>
            </p:cNvPr>
            <p:cNvSpPr txBox="1"/>
            <p:nvPr/>
          </p:nvSpPr>
          <p:spPr>
            <a:xfrm>
              <a:off x="2674636" y="1674204"/>
              <a:ext cx="1986814" cy="6122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n: neutron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43BA61-A0F4-4D3E-20A4-45390013334A}"/>
                </a:ext>
              </a:extLst>
            </p:cNvPr>
            <p:cNvSpPr txBox="1"/>
            <p:nvPr/>
          </p:nvSpPr>
          <p:spPr>
            <a:xfrm>
              <a:off x="2590801" y="4948535"/>
              <a:ext cx="1848841" cy="6122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Symbol" panose="05050102010706020507" pitchFamily="18" charset="2"/>
                </a:rPr>
                <a:t>a</a:t>
              </a:r>
              <a:r>
                <a:rPr lang="en-US" sz="1800" dirty="0">
                  <a:solidFill>
                    <a:schemeClr val="tx1"/>
                  </a:solidFill>
                </a:rPr>
                <a:t>: helium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38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At fusion temperatures gas becomes plasma, a “soup” of electrons and positive 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25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F4262-89C6-BD1F-BCD8-919195CAF44F}"/>
              </a:ext>
            </a:extLst>
          </p:cNvPr>
          <p:cNvGrpSpPr/>
          <p:nvPr/>
        </p:nvGrpSpPr>
        <p:grpSpPr>
          <a:xfrm>
            <a:off x="1241351" y="719584"/>
            <a:ext cx="6786668" cy="4147008"/>
            <a:chOff x="1241351" y="719584"/>
            <a:chExt cx="6786668" cy="4147008"/>
          </a:xfrm>
        </p:grpSpPr>
        <p:sp>
          <p:nvSpPr>
            <p:cNvPr id="6" name="Content Placeholder 6">
              <a:extLst>
                <a:ext uri="{FF2B5EF4-FFF2-40B4-BE49-F238E27FC236}">
                  <a16:creationId xmlns:a16="http://schemas.microsoft.com/office/drawing/2014/main" id="{705007A6-8F36-09D9-8E46-A8D9A53791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7103" y="2883002"/>
              <a:ext cx="2000249" cy="3473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Water:  </a:t>
              </a:r>
              <a:endParaRPr lang="en-US" sz="1800" baseline="-25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9E697C-C92B-0107-76A0-4789AF06DCF1}"/>
                </a:ext>
              </a:extLst>
            </p:cNvPr>
            <p:cNvSpPr/>
            <p:nvPr/>
          </p:nvSpPr>
          <p:spPr>
            <a:xfrm>
              <a:off x="2794210" y="2884125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</a:t>
              </a:r>
              <a:r>
                <a:rPr lang="en-US" sz="1800" baseline="30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ᵒ</a:t>
              </a:r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7B9601-B138-FA94-1AFC-F51AD373578F}"/>
                </a:ext>
              </a:extLst>
            </p:cNvPr>
            <p:cNvSpPr/>
            <p:nvPr/>
          </p:nvSpPr>
          <p:spPr>
            <a:xfrm>
              <a:off x="3813102" y="2884125"/>
              <a:ext cx="857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100 </a:t>
              </a:r>
              <a:r>
                <a:rPr lang="en-US" sz="1800" baseline="30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ᵒ</a:t>
              </a:r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3C0FFF-AEF0-693E-56D2-1C821C5E554B}"/>
                </a:ext>
              </a:extLst>
            </p:cNvPr>
            <p:cNvSpPr/>
            <p:nvPr/>
          </p:nvSpPr>
          <p:spPr>
            <a:xfrm>
              <a:off x="4841801" y="2884125"/>
              <a:ext cx="1306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160,000 </a:t>
              </a:r>
              <a:r>
                <a:rPr lang="en-US" sz="1800" baseline="30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ᵒ</a:t>
              </a:r>
              <a:r>
                <a:rPr lang="en-US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  <p:sp>
          <p:nvSpPr>
            <p:cNvPr id="10" name="Content Placeholder 6">
              <a:extLst>
                <a:ext uri="{FF2B5EF4-FFF2-40B4-BE49-F238E27FC236}">
                  <a16:creationId xmlns:a16="http://schemas.microsoft.com/office/drawing/2014/main" id="{2CDB0C3C-C6EA-F7BF-DBB6-E1CE6F443C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19341" y="2566441"/>
              <a:ext cx="1708678" cy="633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DT fusion: </a:t>
              </a:r>
            </a:p>
            <a:p>
              <a:pPr marL="0" indent="0" algn="ctr">
                <a:buNone/>
              </a:pPr>
              <a:r>
                <a:rPr lang="en-US" sz="180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200,000,000 </a:t>
              </a:r>
              <a:r>
                <a:rPr lang="en-US" sz="1800" baseline="3000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ᵒ</a:t>
              </a:r>
              <a:r>
                <a:rPr lang="en-US" sz="180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  <a:p>
              <a:pPr marL="130969" indent="-130969" algn="ctr"/>
              <a:endParaRPr lang="en-US" sz="1800" baseline="-25000" dirty="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20" descr="http://www.fusionfuture.org/wp-content/uploads/2012/02/states.png">
              <a:extLst>
                <a:ext uri="{FF2B5EF4-FFF2-40B4-BE49-F238E27FC236}">
                  <a16:creationId xmlns:a16="http://schemas.microsoft.com/office/drawing/2014/main" id="{DEBC67E4-9318-80B6-EA8B-B4A11DB68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351" y="719584"/>
              <a:ext cx="5029200" cy="199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7E4B368-5BCA-8A8F-8CD4-C4A7AF1F5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002" y="1172974"/>
              <a:ext cx="1489739" cy="117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9B9C6CB-226B-555A-7FE0-A2F492057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076" y="3371850"/>
              <a:ext cx="1784640" cy="132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E27A0B4A-4BF5-AB99-99A2-D9AC370702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28750" y="3695855"/>
              <a:ext cx="3143250" cy="117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At fusion temperatures, particles are so energetic that electrons are stripped from neutral atoms leaving</a:t>
              </a:r>
              <a:r>
                <a:rPr lang="en-US" alt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 </a:t>
              </a:r>
              <a:r>
                <a:rPr lang="en-US" alt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positively charged (+) 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23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Charged particles confined by magnetic fields, but a simple toroidal field gives poor confinement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26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32937" y="2396709"/>
            <a:ext cx="4476944" cy="2128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Charged particles spiral around field lines, move freely along field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Bending field into torus creates non-uniform B~1/R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Electrons and ions drift apart vertically  charge separation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Electric field created  particles expelled outward</a:t>
            </a:r>
          </a:p>
          <a:p>
            <a:pPr marL="342892" indent="-342892"/>
            <a:endParaRPr lang="en-US" dirty="0">
              <a:sym typeface="Symbol" panose="05050102010706020507" pitchFamily="18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93883-7198-E031-F997-5C9095A3D7DA}"/>
              </a:ext>
            </a:extLst>
          </p:cNvPr>
          <p:cNvGrpSpPr/>
          <p:nvPr/>
        </p:nvGrpSpPr>
        <p:grpSpPr>
          <a:xfrm>
            <a:off x="1209927" y="602307"/>
            <a:ext cx="6724145" cy="4192179"/>
            <a:chOff x="1257300" y="701158"/>
            <a:chExt cx="6724145" cy="4192179"/>
          </a:xfrm>
        </p:grpSpPr>
        <p:pic>
          <p:nvPicPr>
            <p:cNvPr id="6" name="Picture 2" descr="http://www.differ.nl/users/hugodeblank/lectures/zy/Fvertical.gif">
              <a:extLst>
                <a:ext uri="{FF2B5EF4-FFF2-40B4-BE49-F238E27FC236}">
                  <a16:creationId xmlns:a16="http://schemas.microsoft.com/office/drawing/2014/main" id="{4F9F4E9C-B62F-D580-B423-023DFDA1A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264" y="3692291"/>
              <a:ext cx="2150258" cy="1201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F59FE4-1290-8BBD-9E9F-23D6BF32BF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9645" y="701158"/>
              <a:ext cx="2971800" cy="3242192"/>
              <a:chOff x="152400" y="1238405"/>
              <a:chExt cx="4740593" cy="5171920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1D9B3761-DE7A-9B2F-02D2-189174647F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1"/>
              <a:stretch/>
            </p:blipFill>
            <p:spPr bwMode="auto">
              <a:xfrm>
                <a:off x="152400" y="1238405"/>
                <a:ext cx="4740593" cy="517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678E9F5-4899-0056-2CED-DFAA62C60CE9}"/>
                  </a:ext>
                </a:extLst>
              </p:cNvPr>
              <p:cNvCxnSpPr/>
              <p:nvPr/>
            </p:nvCxnSpPr>
            <p:spPr bwMode="auto">
              <a:xfrm flipV="1">
                <a:off x="2522696" y="3352800"/>
                <a:ext cx="1515904" cy="685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71FA3A-EA5A-D8CC-C41B-FBED376CE273}"/>
                  </a:ext>
                </a:extLst>
              </p:cNvPr>
              <p:cNvSpPr txBox="1"/>
              <p:nvPr/>
            </p:nvSpPr>
            <p:spPr>
              <a:xfrm>
                <a:off x="2805637" y="3581400"/>
                <a:ext cx="419877" cy="6627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4290" rIns="34290" rtlCol="0">
                <a:sp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R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3E90C6-5F41-EF6D-E9DD-4B8357B82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191" y="3759200"/>
              <a:ext cx="797106" cy="113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06A7AA-BF69-1D9A-2294-0405F0EBD6F4}"/>
                </a:ext>
              </a:extLst>
            </p:cNvPr>
            <p:cNvCxnSpPr/>
            <p:nvPr/>
          </p:nvCxnSpPr>
          <p:spPr bwMode="auto">
            <a:xfrm>
              <a:off x="7831426" y="2599542"/>
              <a:ext cx="0" cy="127395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17C346E-71BB-6B11-18DD-AC74C86F8AEB}"/>
                </a:ext>
              </a:extLst>
            </p:cNvPr>
            <p:cNvCxnSpPr/>
            <p:nvPr/>
          </p:nvCxnSpPr>
          <p:spPr bwMode="auto">
            <a:xfrm>
              <a:off x="7238495" y="2599542"/>
              <a:ext cx="0" cy="127395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D71C4727-9970-7AC6-BB96-D2C56A585A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70"/>
            <a:stretch/>
          </p:blipFill>
          <p:spPr bwMode="auto">
            <a:xfrm>
              <a:off x="1257300" y="757358"/>
              <a:ext cx="3371850" cy="16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2030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Tokamak: toroidal field from magnets and poloidal field from plasma current + create helical field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27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5126804" y="677748"/>
            <a:ext cx="401719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Position many coils into a donut or “torus” shape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Magnetic field never touches the walls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With plasma current: Helical field = B-field covers toroidal surfaces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Short-circuits electric fields that would otherwise expel plasma</a:t>
            </a:r>
          </a:p>
          <a:p>
            <a:pPr marL="342892" indent="-342892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Particles tied to surface and theoretically never touch the walls either</a:t>
            </a:r>
          </a:p>
        </p:txBody>
      </p:sp>
      <p:pic>
        <p:nvPicPr>
          <p:cNvPr id="3" name="Picture 2" descr="https://www.euro-fusion.org/wpcms/wp-content/uploads/2011/07/7c.jpg">
            <a:extLst>
              <a:ext uri="{FF2B5EF4-FFF2-40B4-BE49-F238E27FC236}">
                <a16:creationId xmlns:a16="http://schemas.microsoft.com/office/drawing/2014/main" id="{88A774F5-7668-0177-3198-8B5C2916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3" y="2112425"/>
            <a:ext cx="3034819" cy="26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ED5119-C3F2-FF48-CC98-BBC7A75742B3}"/>
              </a:ext>
            </a:extLst>
          </p:cNvPr>
          <p:cNvSpPr/>
          <p:nvPr/>
        </p:nvSpPr>
        <p:spPr>
          <a:xfrm>
            <a:off x="3061293" y="4051746"/>
            <a:ext cx="20330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altLang="en-US" sz="1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Tokamak</a:t>
            </a:r>
            <a:r>
              <a:rPr lang="en-US" alt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”:  Russian acronym for “toroidal chamber with magnetic coils”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87AB27-2EA8-10C5-ED7B-C4FCF670ECE8}"/>
              </a:ext>
            </a:extLst>
          </p:cNvPr>
          <p:cNvGrpSpPr>
            <a:grpSpLocks noChangeAspect="1"/>
          </p:cNvGrpSpPr>
          <p:nvPr/>
        </p:nvGrpSpPr>
        <p:grpSpPr>
          <a:xfrm>
            <a:off x="159091" y="558639"/>
            <a:ext cx="3627070" cy="1539059"/>
            <a:chOff x="1215479" y="828861"/>
            <a:chExt cx="6785521" cy="2879271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1E1B0D6-40DF-F8B5-C0D2-66EDF1DFB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479" y="828861"/>
              <a:ext cx="2057401" cy="2879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CB5E4A46-8588-4CC2-BE4D-9FEB3DEE6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257800" y="1264819"/>
              <a:ext cx="2743200" cy="190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5">
              <a:extLst>
                <a:ext uri="{FF2B5EF4-FFF2-40B4-BE49-F238E27FC236}">
                  <a16:creationId xmlns:a16="http://schemas.microsoft.com/office/drawing/2014/main" id="{96864664-C241-62B2-C97D-E6CE20A3DCDA}"/>
                </a:ext>
              </a:extLst>
            </p:cNvPr>
            <p:cNvSpPr/>
            <p:nvPr/>
          </p:nvSpPr>
          <p:spPr bwMode="auto">
            <a:xfrm>
              <a:off x="4400551" y="1878110"/>
              <a:ext cx="742951" cy="616539"/>
            </a:xfrm>
            <a:prstGeom prst="rightArrow">
              <a:avLst>
                <a:gd name="adj1" fmla="val 73508"/>
                <a:gd name="adj2" fmla="val 50000"/>
              </a:avLst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20000"/>
                </a:spcBef>
                <a:spcAft>
                  <a:spcPct val="0"/>
                </a:spcAft>
                <a:buClrTx/>
                <a:buFontTx/>
                <a:buChar char="•"/>
              </a:pPr>
              <a:endParaRPr lang="en-US" sz="900" b="1" i="1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B865A8-BB60-4DF7-548E-D4BD6CEE46D8}"/>
                </a:ext>
              </a:extLst>
            </p:cNvPr>
            <p:cNvSpPr txBox="1"/>
            <p:nvPr/>
          </p:nvSpPr>
          <p:spPr>
            <a:xfrm>
              <a:off x="3101428" y="1365884"/>
              <a:ext cx="1299122" cy="1640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342900" bIns="342900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× 10-20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979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Particle trajectories in a tokamak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28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3" name="Picture 2" descr="https://www.euro-fusion.org/wpcms/wp-content/uploads/2011/09/jg05-537-4c.jpg">
            <a:extLst>
              <a:ext uri="{FF2B5EF4-FFF2-40B4-BE49-F238E27FC236}">
                <a16:creationId xmlns:a16="http://schemas.microsoft.com/office/drawing/2014/main" id="{44AADD2A-7092-3089-24BC-04BB15A4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93" y="1074840"/>
            <a:ext cx="7012207" cy="37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6C35717-9313-CD46-AE12-1E4762AA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9" y="878418"/>
            <a:ext cx="2770419" cy="20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16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To move towards long-pulse operation, STs need to move to non-inductive current drive and stable, steady-state plasmas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29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694753-9F84-4B58-0D38-F690133B0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4"/>
          <a:stretch/>
        </p:blipFill>
        <p:spPr bwMode="auto">
          <a:xfrm>
            <a:off x="91166" y="987831"/>
            <a:ext cx="4320494" cy="29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D6809D-F3CA-BEA2-5E07-7AA6D588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0" y="987831"/>
            <a:ext cx="4099691" cy="28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1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The Princeton Plasma Physics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grpSp>
        <p:nvGrpSpPr>
          <p:cNvPr id="3" name="Google Shape;209;g258dc3a0c7f_0_19">
            <a:extLst>
              <a:ext uri="{FF2B5EF4-FFF2-40B4-BE49-F238E27FC236}">
                <a16:creationId xmlns:a16="http://schemas.microsoft.com/office/drawing/2014/main" id="{A53C48F1-69FA-E07A-372F-E6BEBBA7883A}"/>
              </a:ext>
            </a:extLst>
          </p:cNvPr>
          <p:cNvGrpSpPr/>
          <p:nvPr/>
        </p:nvGrpSpPr>
        <p:grpSpPr>
          <a:xfrm>
            <a:off x="36539" y="572362"/>
            <a:ext cx="4370043" cy="3111782"/>
            <a:chOff x="235750" y="1734550"/>
            <a:chExt cx="4370043" cy="3111782"/>
          </a:xfrm>
        </p:grpSpPr>
        <p:sp>
          <p:nvSpPr>
            <p:cNvPr id="4" name="Google Shape;210;g258dc3a0c7f_0_19">
              <a:extLst>
                <a:ext uri="{FF2B5EF4-FFF2-40B4-BE49-F238E27FC236}">
                  <a16:creationId xmlns:a16="http://schemas.microsoft.com/office/drawing/2014/main" id="{8AF1E31F-570C-4F67-A7B7-E704CD3736A7}"/>
                </a:ext>
              </a:extLst>
            </p:cNvPr>
            <p:cNvSpPr/>
            <p:nvPr/>
          </p:nvSpPr>
          <p:spPr>
            <a:xfrm>
              <a:off x="235750" y="1734550"/>
              <a:ext cx="4370043" cy="3111782"/>
            </a:xfrm>
            <a:prstGeom prst="roundRect">
              <a:avLst>
                <a:gd name="adj" fmla="val 10224"/>
              </a:avLst>
            </a:prstGeom>
            <a:solidFill>
              <a:srgbClr val="D5EDF4"/>
            </a:solidFill>
            <a:ln>
              <a:noFill/>
            </a:ln>
          </p:spPr>
          <p:txBody>
            <a:bodyPr spcFirstLastPara="1" wrap="square" lIns="0" tIns="0" rIns="0" bIns="91425" anchor="ctr" anchorCtr="0">
              <a:noAutofit/>
            </a:bodyPr>
            <a:lstStyle/>
            <a:p>
              <a:pPr marL="182880" lvl="0" indent="0" algn="l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b="1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pic>
          <p:nvPicPr>
            <p:cNvPr id="6" name="Google Shape;211;g258dc3a0c7f_0_19">
              <a:extLst>
                <a:ext uri="{FF2B5EF4-FFF2-40B4-BE49-F238E27FC236}">
                  <a16:creationId xmlns:a16="http://schemas.microsoft.com/office/drawing/2014/main" id="{8C051528-3B5A-B493-D8CC-DB71E94E180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3257" t="14090" r="14923" b="14090"/>
            <a:stretch/>
          </p:blipFill>
          <p:spPr>
            <a:xfrm>
              <a:off x="528278" y="2580919"/>
              <a:ext cx="3784979" cy="2071943"/>
            </a:xfrm>
            <a:prstGeom prst="roundRect">
              <a:avLst>
                <a:gd name="adj" fmla="val 12308"/>
              </a:avLst>
            </a:prstGeom>
            <a:noFill/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212;g258dc3a0c7f_0_19">
              <a:extLst>
                <a:ext uri="{FF2B5EF4-FFF2-40B4-BE49-F238E27FC236}">
                  <a16:creationId xmlns:a16="http://schemas.microsoft.com/office/drawing/2014/main" id="{9240B7D6-FAEC-E092-477F-B7FB136EA8A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1246" y="1963956"/>
              <a:ext cx="1764810" cy="448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13;g258dc3a0c7f_0_19">
              <a:extLst>
                <a:ext uri="{FF2B5EF4-FFF2-40B4-BE49-F238E27FC236}">
                  <a16:creationId xmlns:a16="http://schemas.microsoft.com/office/drawing/2014/main" id="{688C634D-A08A-3D2C-7885-50EA55A5CF88}"/>
                </a:ext>
              </a:extLst>
            </p:cNvPr>
            <p:cNvSpPr txBox="1"/>
            <p:nvPr/>
          </p:nvSpPr>
          <p:spPr>
            <a:xfrm>
              <a:off x="2315475" y="1881975"/>
              <a:ext cx="2062817" cy="615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One of 17 Dept. of Energy </a:t>
              </a:r>
              <a:r>
                <a:rPr lang="en-US" b="1" dirty="0">
                  <a:solidFill>
                    <a:schemeClr val="accent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National Labs</a:t>
              </a:r>
              <a:endParaRPr dirty="0">
                <a:solidFill>
                  <a:schemeClr val="accent2"/>
                </a:solidFill>
              </a:endParaRPr>
            </a:p>
          </p:txBody>
        </p:sp>
        <p:grpSp>
          <p:nvGrpSpPr>
            <p:cNvPr id="9" name="Google Shape;214;g258dc3a0c7f_0_19">
              <a:extLst>
                <a:ext uri="{FF2B5EF4-FFF2-40B4-BE49-F238E27FC236}">
                  <a16:creationId xmlns:a16="http://schemas.microsoft.com/office/drawing/2014/main" id="{63A4B738-641D-01A8-D9E5-5FD13F19B2E7}"/>
                </a:ext>
              </a:extLst>
            </p:cNvPr>
            <p:cNvGrpSpPr/>
            <p:nvPr/>
          </p:nvGrpSpPr>
          <p:grpSpPr>
            <a:xfrm>
              <a:off x="3619740" y="3133671"/>
              <a:ext cx="356704" cy="356704"/>
              <a:chOff x="5143951" y="209925"/>
              <a:chExt cx="1786200" cy="1786200"/>
            </a:xfrm>
          </p:grpSpPr>
          <p:sp>
            <p:nvSpPr>
              <p:cNvPr id="10" name="Google Shape;215;g258dc3a0c7f_0_19">
                <a:extLst>
                  <a:ext uri="{FF2B5EF4-FFF2-40B4-BE49-F238E27FC236}">
                    <a16:creationId xmlns:a16="http://schemas.microsoft.com/office/drawing/2014/main" id="{13E1DF26-579A-CD16-E787-242E3ED36611}"/>
                  </a:ext>
                </a:extLst>
              </p:cNvPr>
              <p:cNvSpPr/>
              <p:nvPr/>
            </p:nvSpPr>
            <p:spPr>
              <a:xfrm rot="8100000">
                <a:off x="5405534" y="471508"/>
                <a:ext cx="1263034" cy="1263034"/>
              </a:xfrm>
              <a:prstGeom prst="teardrop">
                <a:avLst>
                  <a:gd name="adj" fmla="val 1235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1" name="Google Shape;216;g258dc3a0c7f_0_19">
                <a:extLst>
                  <a:ext uri="{FF2B5EF4-FFF2-40B4-BE49-F238E27FC236}">
                    <a16:creationId xmlns:a16="http://schemas.microsoft.com/office/drawing/2014/main" id="{0CE30AE3-5125-01F6-270C-E78D67D5907D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557100" y="606675"/>
                <a:ext cx="959899" cy="992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" name="Google Shape;280;g252aad974bf_2_0">
            <a:extLst>
              <a:ext uri="{FF2B5EF4-FFF2-40B4-BE49-F238E27FC236}">
                <a16:creationId xmlns:a16="http://schemas.microsoft.com/office/drawing/2014/main" id="{B0C94E8A-7AEF-A905-BB1E-74EEA633F5F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5404" b="30104"/>
          <a:stretch/>
        </p:blipFill>
        <p:spPr>
          <a:xfrm>
            <a:off x="4804582" y="2636320"/>
            <a:ext cx="4147849" cy="20116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6" name="Google Shape;205;g258dc3a0c7f_0_19">
            <a:extLst>
              <a:ext uri="{FF2B5EF4-FFF2-40B4-BE49-F238E27FC236}">
                <a16:creationId xmlns:a16="http://schemas.microsoft.com/office/drawing/2014/main" id="{CF58FBE9-3951-D0FB-388C-B6BD785E06F4}"/>
              </a:ext>
            </a:extLst>
          </p:cNvPr>
          <p:cNvGrpSpPr/>
          <p:nvPr/>
        </p:nvGrpSpPr>
        <p:grpSpPr>
          <a:xfrm>
            <a:off x="266000" y="3740500"/>
            <a:ext cx="3942900" cy="907500"/>
            <a:chOff x="4858275" y="1686125"/>
            <a:chExt cx="3942900" cy="907500"/>
          </a:xfrm>
        </p:grpSpPr>
        <p:sp>
          <p:nvSpPr>
            <p:cNvPr id="17" name="Google Shape;206;g258dc3a0c7f_0_19">
              <a:extLst>
                <a:ext uri="{FF2B5EF4-FFF2-40B4-BE49-F238E27FC236}">
                  <a16:creationId xmlns:a16="http://schemas.microsoft.com/office/drawing/2014/main" id="{89444F3B-A244-0142-21E7-228B475D9A77}"/>
                </a:ext>
              </a:extLst>
            </p:cNvPr>
            <p:cNvSpPr/>
            <p:nvPr/>
          </p:nvSpPr>
          <p:spPr>
            <a:xfrm>
              <a:off x="4858275" y="1686125"/>
              <a:ext cx="3942900" cy="907500"/>
            </a:xfrm>
            <a:prstGeom prst="roundRect">
              <a:avLst>
                <a:gd name="adj" fmla="val 38041"/>
              </a:avLst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0" tIns="182875" rIns="0" bIns="274300" anchor="ctr" anchorCtr="0">
              <a:noAutofit/>
            </a:bodyPr>
            <a:lstStyle/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8" name="Google Shape;207;g258dc3a0c7f_0_19">
              <a:extLst>
                <a:ext uri="{FF2B5EF4-FFF2-40B4-BE49-F238E27FC236}">
                  <a16:creationId xmlns:a16="http://schemas.microsoft.com/office/drawing/2014/main" id="{BFAC5789-2709-E6D7-BD22-C06E77D5038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64802" y="1876105"/>
              <a:ext cx="1828800" cy="527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08;g258dc3a0c7f_0_19">
              <a:extLst>
                <a:ext uri="{FF2B5EF4-FFF2-40B4-BE49-F238E27FC236}">
                  <a16:creationId xmlns:a16="http://schemas.microsoft.com/office/drawing/2014/main" id="{5531F5DD-D62F-8FD2-EF87-A3EB259BA19D}"/>
                </a:ext>
              </a:extLst>
            </p:cNvPr>
            <p:cNvSpPr txBox="1"/>
            <p:nvPr/>
          </p:nvSpPr>
          <p:spPr>
            <a:xfrm>
              <a:off x="5086628" y="1916675"/>
              <a:ext cx="1371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700" i="1" dirty="0">
                  <a:solidFill>
                    <a:schemeClr val="dk2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Managed by</a:t>
              </a:r>
              <a:endParaRPr sz="1100" i="1" dirty="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98616" y="638051"/>
            <a:ext cx="4745383" cy="1690137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sz="1600" dirty="0"/>
              <a:t>Magnetic fusion research at Princeton began as a classified government project in 1951 under renowned physicist Lyman Spitzer Jr., using the code name “Project Matterhorn.”</a:t>
            </a:r>
          </a:p>
          <a:p>
            <a:pPr marL="342892" indent="-342892"/>
            <a:r>
              <a:rPr lang="en-US" sz="1600" dirty="0"/>
              <a:t>PPPL Today: 700+ employees, $150 Million+ government funding, 300+ annual publications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9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19D758-B33F-632B-6CD1-0AA8B715B759}"/>
              </a:ext>
            </a:extLst>
          </p:cNvPr>
          <p:cNvGrpSpPr/>
          <p:nvPr/>
        </p:nvGrpSpPr>
        <p:grpSpPr>
          <a:xfrm>
            <a:off x="5457568" y="596440"/>
            <a:ext cx="3733261" cy="2095372"/>
            <a:chOff x="1524001" y="32888"/>
            <a:chExt cx="4977682" cy="279382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CDE6BD6-414A-A224-5EC7-521F87667A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1" y="1455116"/>
              <a:ext cx="4977682" cy="1371600"/>
              <a:chOff x="1524000" y="1437894"/>
              <a:chExt cx="6222104" cy="17145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99C6483-E27F-A2AA-999B-B7CDAF4B01A1}"/>
                  </a:ext>
                </a:extLst>
              </p:cNvPr>
              <p:cNvGrpSpPr/>
              <p:nvPr/>
            </p:nvGrpSpPr>
            <p:grpSpPr>
              <a:xfrm>
                <a:off x="1524000" y="1609344"/>
                <a:ext cx="5095875" cy="1543050"/>
                <a:chOff x="1524000" y="1609344"/>
                <a:chExt cx="5095875" cy="1543050"/>
              </a:xfrm>
            </p:grpSpPr>
            <p:pic>
              <p:nvPicPr>
                <p:cNvPr id="39" name="Picture 20">
                  <a:extLst>
                    <a:ext uri="{FF2B5EF4-FFF2-40B4-BE49-F238E27FC236}">
                      <a16:creationId xmlns:a16="http://schemas.microsoft.com/office/drawing/2014/main" id="{7668E439-70E6-CE61-D6F6-DE61459B96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0" y="1609344"/>
                  <a:ext cx="5095875" cy="1543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A44CF31-2ADC-9123-6C80-7BB91DC2B644}"/>
                    </a:ext>
                  </a:extLst>
                </p:cNvPr>
                <p:cNvCxnSpPr/>
                <p:nvPr/>
              </p:nvCxnSpPr>
              <p:spPr bwMode="auto">
                <a:xfrm>
                  <a:off x="3829050" y="2514600"/>
                  <a:ext cx="990600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AF8C67A-8FB2-A7DB-6A8F-1B21056457BF}"/>
                    </a:ext>
                  </a:extLst>
                </p:cNvPr>
                <p:cNvCxnSpPr/>
                <p:nvPr/>
              </p:nvCxnSpPr>
              <p:spPr bwMode="auto">
                <a:xfrm>
                  <a:off x="4876800" y="2514600"/>
                  <a:ext cx="914400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EFDA4C9-1B6F-EA66-A332-515088ADA608}"/>
                    </a:ext>
                  </a:extLst>
                </p:cNvPr>
                <p:cNvCxnSpPr/>
                <p:nvPr/>
              </p:nvCxnSpPr>
              <p:spPr bwMode="auto">
                <a:xfrm>
                  <a:off x="5843016" y="2514600"/>
                  <a:ext cx="710184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2F982F7-E670-CCBC-91F7-FD0551DCD7E0}"/>
                    </a:ext>
                  </a:extLst>
                </p:cNvPr>
                <p:cNvCxnSpPr/>
                <p:nvPr/>
              </p:nvCxnSpPr>
              <p:spPr bwMode="auto">
                <a:xfrm>
                  <a:off x="2871216" y="2514600"/>
                  <a:ext cx="914400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166C861-6242-DD6B-4F36-B31F07FB5BB7}"/>
                    </a:ext>
                  </a:extLst>
                </p:cNvPr>
                <p:cNvCxnSpPr/>
                <p:nvPr/>
              </p:nvCxnSpPr>
              <p:spPr bwMode="auto">
                <a:xfrm>
                  <a:off x="1600200" y="2514600"/>
                  <a:ext cx="1219200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A021C0D-E67B-6759-0F93-05945E8CD690}"/>
                  </a:ext>
                </a:extLst>
              </p:cNvPr>
              <p:cNvSpPr txBox="1"/>
              <p:nvPr/>
            </p:nvSpPr>
            <p:spPr>
              <a:xfrm>
                <a:off x="3859101" y="1437894"/>
                <a:ext cx="1942841" cy="423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Charged particle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CC4905-1C06-775E-282B-B33917F2708C}"/>
                  </a:ext>
                </a:extLst>
              </p:cNvPr>
              <p:cNvSpPr txBox="1"/>
              <p:nvPr/>
            </p:nvSpPr>
            <p:spPr>
              <a:xfrm>
                <a:off x="6022341" y="2082617"/>
                <a:ext cx="1723763" cy="423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Magnetic field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8785CF-2A9A-511F-92A0-9D4DE95674E0}"/>
                </a:ext>
              </a:extLst>
            </p:cNvPr>
            <p:cNvSpPr txBox="1"/>
            <p:nvPr/>
          </p:nvSpPr>
          <p:spPr>
            <a:xfrm>
              <a:off x="2228830" y="32888"/>
              <a:ext cx="2304478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Magnetic </a:t>
              </a:r>
            </a:p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Confinement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3F1B33-1F5C-5EC1-438C-085199CE5CF8}"/>
              </a:ext>
            </a:extLst>
          </p:cNvPr>
          <p:cNvGrpSpPr/>
          <p:nvPr/>
        </p:nvGrpSpPr>
        <p:grpSpPr>
          <a:xfrm>
            <a:off x="3044049" y="596440"/>
            <a:ext cx="2228849" cy="2160764"/>
            <a:chOff x="5314951" y="2667151"/>
            <a:chExt cx="2228849" cy="21607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4A1E5-3E67-A5A1-8E26-F22E90245A46}"/>
                </a:ext>
              </a:extLst>
            </p:cNvPr>
            <p:cNvSpPr txBox="1"/>
            <p:nvPr/>
          </p:nvSpPr>
          <p:spPr>
            <a:xfrm>
              <a:off x="5627115" y="2667151"/>
              <a:ext cx="1728358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Inertial </a:t>
              </a:r>
            </a:p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Confinement</a:t>
              </a:r>
            </a:p>
          </p:txBody>
        </p:sp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D982705E-BDEA-6A44-6568-E49B51DAD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837" y="3607154"/>
              <a:ext cx="1865963" cy="100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64533-9BDB-CAC3-907E-679850E8174D}"/>
                </a:ext>
              </a:extLst>
            </p:cNvPr>
            <p:cNvSpPr txBox="1"/>
            <p:nvPr/>
          </p:nvSpPr>
          <p:spPr>
            <a:xfrm>
              <a:off x="6000750" y="4573999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Fuel Pellet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3099E-689C-E922-693A-318510188270}"/>
                </a:ext>
              </a:extLst>
            </p:cNvPr>
            <p:cNvSpPr txBox="1"/>
            <p:nvPr/>
          </p:nvSpPr>
          <p:spPr>
            <a:xfrm>
              <a:off x="5314951" y="3532083"/>
              <a:ext cx="106631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Intense Energy</a:t>
              </a:r>
            </a:p>
            <a:p>
              <a:r>
                <a:rPr lang="en-US" sz="1050" dirty="0">
                  <a:solidFill>
                    <a:schemeClr val="accent6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Beams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0792570-055E-CBC5-4078-9AE66950C4FA}"/>
                </a:ext>
              </a:extLst>
            </p:cNvPr>
            <p:cNvCxnSpPr/>
            <p:nvPr/>
          </p:nvCxnSpPr>
          <p:spPr bwMode="auto">
            <a:xfrm flipH="1" flipV="1">
              <a:off x="6057901" y="4108727"/>
              <a:ext cx="171449" cy="501572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44D519-634F-E63C-20C9-CE2D5C84EDD2}"/>
              </a:ext>
            </a:extLst>
          </p:cNvPr>
          <p:cNvGrpSpPr/>
          <p:nvPr/>
        </p:nvGrpSpPr>
        <p:grpSpPr>
          <a:xfrm>
            <a:off x="564438" y="596440"/>
            <a:ext cx="2250170" cy="2364273"/>
            <a:chOff x="3657601" y="383159"/>
            <a:chExt cx="2250170" cy="23642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F90768-47B6-B41A-12C4-813FF3250B8C}"/>
                </a:ext>
              </a:extLst>
            </p:cNvPr>
            <p:cNvSpPr txBox="1"/>
            <p:nvPr/>
          </p:nvSpPr>
          <p:spPr>
            <a:xfrm>
              <a:off x="3734444" y="383159"/>
              <a:ext cx="17700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Gravitational </a:t>
              </a:r>
            </a:p>
            <a:p>
              <a:pPr algn="ctr"/>
              <a:r>
                <a:rPr lang="en-US" sz="21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Confinement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AEF244-8F26-46CB-00C2-A7D54057CC36}"/>
                </a:ext>
              </a:extLst>
            </p:cNvPr>
            <p:cNvGrpSpPr/>
            <p:nvPr/>
          </p:nvGrpSpPr>
          <p:grpSpPr>
            <a:xfrm>
              <a:off x="3657601" y="1147232"/>
              <a:ext cx="1707023" cy="1600200"/>
              <a:chOff x="5191569" y="1447800"/>
              <a:chExt cx="2276031" cy="213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88C346-E82E-2DB9-2088-C9D71677E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4026" y="1531322"/>
                <a:ext cx="2107343" cy="1973878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741CCB1-581E-7527-3AC5-AEBA64B86A2D}"/>
                  </a:ext>
                </a:extLst>
              </p:cNvPr>
              <p:cNvGrpSpPr/>
              <p:nvPr/>
            </p:nvGrpSpPr>
            <p:grpSpPr>
              <a:xfrm>
                <a:off x="5951899" y="2054695"/>
                <a:ext cx="914401" cy="927132"/>
                <a:chOff x="1371599" y="2514600"/>
                <a:chExt cx="914401" cy="927132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E08F11A-E9B1-30E8-18C1-DB81E9B02388}"/>
                    </a:ext>
                  </a:extLst>
                </p:cNvPr>
                <p:cNvGrpSpPr/>
                <p:nvPr/>
              </p:nvGrpSpPr>
              <p:grpSpPr>
                <a:xfrm>
                  <a:off x="1371600" y="2514600"/>
                  <a:ext cx="914400" cy="914400"/>
                  <a:chOff x="1371600" y="2514600"/>
                  <a:chExt cx="914400" cy="914400"/>
                </a:xfrm>
              </p:grpSpPr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17388686-018E-5503-6E61-AB06DC2C0E37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828800" y="2514600"/>
                    <a:ext cx="0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A5002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8452F478-126B-13C0-492E-AC3818C72BD4}"/>
                      </a:ext>
                    </a:extLst>
                  </p:cNvPr>
                  <p:cNvCxnSpPr/>
                  <p:nvPr/>
                </p:nvCxnSpPr>
                <p:spPr bwMode="auto">
                  <a:xfrm rot="5400000" flipV="1">
                    <a:off x="1828800" y="2514600"/>
                    <a:ext cx="0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A5002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0AD91ABA-E4F7-ECCB-45F8-8DFEAAC3CB65}"/>
                    </a:ext>
                  </a:extLst>
                </p:cNvPr>
                <p:cNvGrpSpPr/>
                <p:nvPr/>
              </p:nvGrpSpPr>
              <p:grpSpPr>
                <a:xfrm rot="2700000">
                  <a:off x="1371599" y="2527332"/>
                  <a:ext cx="914400" cy="914400"/>
                  <a:chOff x="1371600" y="2514600"/>
                  <a:chExt cx="914400" cy="91440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5F95E1AC-AAE4-FBE4-71D4-BD4390F1D85A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828800" y="2514600"/>
                    <a:ext cx="0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A5002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AC821CA2-2A4D-FE2B-8584-A6B738D2EDD4}"/>
                      </a:ext>
                    </a:extLst>
                  </p:cNvPr>
                  <p:cNvCxnSpPr/>
                  <p:nvPr/>
                </p:nvCxnSpPr>
                <p:spPr bwMode="auto">
                  <a:xfrm rot="5400000" flipV="1">
                    <a:off x="1828800" y="2514600"/>
                    <a:ext cx="0" cy="9144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A5002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</p:spPr>
              </p:cxnSp>
            </p:grp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2BC7CE-AAA1-ADDA-6ECA-29CDEA3111F2}"/>
                  </a:ext>
                </a:extLst>
              </p:cNvPr>
              <p:cNvSpPr/>
              <p:nvPr/>
            </p:nvSpPr>
            <p:spPr bwMode="auto">
              <a:xfrm>
                <a:off x="6294800" y="2397595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24000">
                    <a:srgbClr val="D28090"/>
                  </a:gs>
                  <a:gs pos="0">
                    <a:schemeClr val="bg1"/>
                  </a:gs>
                  <a:gs pos="74000">
                    <a:srgbClr val="A50021"/>
                  </a:gs>
                  <a:gs pos="100000">
                    <a:srgbClr val="A5002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900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070A559-CBC3-A63B-131C-09ADFF3C6314}"/>
                  </a:ext>
                </a:extLst>
              </p:cNvPr>
              <p:cNvCxnSpPr/>
              <p:nvPr/>
            </p:nvCxnSpPr>
            <p:spPr bwMode="auto">
              <a:xfrm flipV="1">
                <a:off x="6409100" y="1447800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CC2181-884B-B5D8-06AB-F2EB5E09C0A4}"/>
                  </a:ext>
                </a:extLst>
              </p:cNvPr>
              <p:cNvCxnSpPr/>
              <p:nvPr/>
            </p:nvCxnSpPr>
            <p:spPr bwMode="auto">
              <a:xfrm rot="10800000" flipV="1">
                <a:off x="6394011" y="3276600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00A1394-5376-5C21-293F-B31FD705B73A}"/>
                  </a:ext>
                </a:extLst>
              </p:cNvPr>
              <p:cNvCxnSpPr/>
              <p:nvPr/>
            </p:nvCxnSpPr>
            <p:spPr bwMode="auto">
              <a:xfrm rot="5400000" flipV="1">
                <a:off x="7315200" y="2362200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FADB5B4-BF20-7E3D-84B8-DE20AD95D194}"/>
                  </a:ext>
                </a:extLst>
              </p:cNvPr>
              <p:cNvCxnSpPr/>
              <p:nvPr/>
            </p:nvCxnSpPr>
            <p:spPr bwMode="auto">
              <a:xfrm rot="16200000" flipV="1">
                <a:off x="5486400" y="2358539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6458F7C-3CA4-EE6C-06F5-7F72AF9F65FB}"/>
                  </a:ext>
                </a:extLst>
              </p:cNvPr>
              <p:cNvCxnSpPr/>
              <p:nvPr/>
            </p:nvCxnSpPr>
            <p:spPr bwMode="auto">
              <a:xfrm rot="2700000" flipV="1">
                <a:off x="7053247" y="1721491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13C0F04-6AC4-04B9-F06F-C0AD1E8789D1}"/>
                  </a:ext>
                </a:extLst>
              </p:cNvPr>
              <p:cNvCxnSpPr/>
              <p:nvPr/>
            </p:nvCxnSpPr>
            <p:spPr bwMode="auto">
              <a:xfrm rot="13500000" flipV="1">
                <a:off x="5749421" y="3003978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CEC674D-5ECA-7D74-7832-18FCD2BB6001}"/>
                  </a:ext>
                </a:extLst>
              </p:cNvPr>
              <p:cNvCxnSpPr/>
              <p:nvPr/>
            </p:nvCxnSpPr>
            <p:spPr bwMode="auto">
              <a:xfrm rot="8100000" flipV="1">
                <a:off x="7047378" y="3008778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F715CBF-5F0F-033A-C895-A4810313D6FA}"/>
                  </a:ext>
                </a:extLst>
              </p:cNvPr>
              <p:cNvCxnSpPr/>
              <p:nvPr/>
            </p:nvCxnSpPr>
            <p:spPr bwMode="auto">
              <a:xfrm rot="18900000" flipV="1">
                <a:off x="5756810" y="1713033"/>
                <a:ext cx="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C9642C-C714-60C9-94B9-E501ACBF0DA3}"/>
                  </a:ext>
                </a:extLst>
              </p:cNvPr>
              <p:cNvSpPr txBox="1"/>
              <p:nvPr/>
            </p:nvSpPr>
            <p:spPr>
              <a:xfrm>
                <a:off x="5743598" y="1962912"/>
                <a:ext cx="77841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A5002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Fusion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7DA99D-A0CE-F193-6FA3-01A0AEBC5F2B}"/>
                  </a:ext>
                </a:extLst>
              </p:cNvPr>
              <p:cNvSpPr txBox="1"/>
              <p:nvPr/>
            </p:nvSpPr>
            <p:spPr>
              <a:xfrm>
                <a:off x="5191569" y="1447800"/>
                <a:ext cx="79979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6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Gravity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359405-0C8D-5D51-7888-DC1166B0B87F}"/>
                </a:ext>
              </a:extLst>
            </p:cNvPr>
            <p:cNvSpPr txBox="1"/>
            <p:nvPr/>
          </p:nvSpPr>
          <p:spPr>
            <a:xfrm>
              <a:off x="5312736" y="137583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9966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Magnetic fusion is arguably closest to ultimate goal of electricity generation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30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96D38983-E970-3F6F-D898-CA943124427F}"/>
              </a:ext>
            </a:extLst>
          </p:cNvPr>
          <p:cNvSpPr txBox="1">
            <a:spLocks/>
          </p:cNvSpPr>
          <p:nvPr/>
        </p:nvSpPr>
        <p:spPr>
          <a:xfrm>
            <a:off x="0" y="3236913"/>
            <a:ext cx="2530995" cy="1379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Requires at least ~7% mass of sun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And 10x diameter of Earth</a:t>
            </a:r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A3535B9E-F6FC-B3E6-DFB1-25B798CFB1AB}"/>
              </a:ext>
            </a:extLst>
          </p:cNvPr>
          <p:cNvSpPr txBox="1">
            <a:spLocks/>
          </p:cNvSpPr>
          <p:nvPr/>
        </p:nvSpPr>
        <p:spPr>
          <a:xfrm>
            <a:off x="3000909" y="3004860"/>
            <a:ext cx="2530995" cy="1611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Laser fusion has at best </a:t>
            </a:r>
            <a:r>
              <a:rPr lang="en-US" dirty="0" err="1">
                <a:sym typeface="Symbol" panose="05050102010706020507" pitchFamily="18" charset="2"/>
              </a:rPr>
              <a:t>E</a:t>
            </a:r>
            <a:r>
              <a:rPr lang="en-US" baseline="-25000" dirty="0" err="1">
                <a:sym typeface="Symbol" panose="05050102010706020507" pitchFamily="18" charset="2"/>
              </a:rPr>
              <a:t>fusion</a:t>
            </a:r>
            <a:r>
              <a:rPr lang="en-US" dirty="0">
                <a:sym typeface="Symbol" panose="05050102010706020507" pitchFamily="18" charset="2"/>
              </a:rPr>
              <a:t>/</a:t>
            </a:r>
            <a:r>
              <a:rPr lang="en-US" dirty="0" err="1">
                <a:sym typeface="Symbol" panose="05050102010706020507" pitchFamily="18" charset="2"/>
              </a:rPr>
              <a:t>E</a:t>
            </a:r>
            <a:r>
              <a:rPr lang="en-US" baseline="-25000" dirty="0" err="1">
                <a:sym typeface="Symbol" panose="05050102010706020507" pitchFamily="18" charset="2"/>
              </a:rPr>
              <a:t>electrical</a:t>
            </a:r>
            <a:r>
              <a:rPr lang="en-US" dirty="0">
                <a:sym typeface="Symbol" panose="05050102010706020507" pitchFamily="18" charset="2"/>
              </a:rPr>
              <a:t> ~ 5%</a:t>
            </a:r>
          </a:p>
          <a:p>
            <a:pPr marL="342892" indent="-342892"/>
            <a:r>
              <a:rPr lang="en-US" dirty="0">
                <a:sym typeface="Symbol" panose="05050102010706020507" pitchFamily="18" charset="2"/>
              </a:rPr>
              <a:t>Lots of efficiency losses from wall plug to energy out</a:t>
            </a:r>
          </a:p>
          <a:p>
            <a:pPr marL="342892" indent="-342892"/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3A936960-B3AD-2B6C-DBFD-18E3B5F7D6FB}"/>
              </a:ext>
            </a:extLst>
          </p:cNvPr>
          <p:cNvSpPr txBox="1">
            <a:spLocks/>
          </p:cNvSpPr>
          <p:nvPr/>
        </p:nvSpPr>
        <p:spPr>
          <a:xfrm>
            <a:off x="5716875" y="3004859"/>
            <a:ext cx="3177743" cy="1611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ITER, being constructed in France, aims for ~500 MW fusion power for similar level of electrical input</a:t>
            </a:r>
          </a:p>
          <a:p>
            <a:pPr marL="342892" indent="-342892"/>
            <a:endParaRPr lang="en-US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6192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How would magnetic fusion make electricity?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31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D92E2-3619-E01E-63AE-CE2C4FA00468}"/>
              </a:ext>
            </a:extLst>
          </p:cNvPr>
          <p:cNvGrpSpPr/>
          <p:nvPr/>
        </p:nvGrpSpPr>
        <p:grpSpPr>
          <a:xfrm>
            <a:off x="1143000" y="971550"/>
            <a:ext cx="6845274" cy="3583990"/>
            <a:chOff x="1143000" y="971550"/>
            <a:chExt cx="6845274" cy="358399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10BF39E-7645-33D0-F744-485911E4A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874" y="1491616"/>
              <a:ext cx="3079701" cy="236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F4A98E-8E43-0BB7-BD64-0DB4BAADC377}"/>
                </a:ext>
              </a:extLst>
            </p:cNvPr>
            <p:cNvGrpSpPr/>
            <p:nvPr/>
          </p:nvGrpSpPr>
          <p:grpSpPr>
            <a:xfrm>
              <a:off x="5143500" y="1314450"/>
              <a:ext cx="2844774" cy="2157087"/>
              <a:chOff x="5334000" y="1752600"/>
              <a:chExt cx="3793032" cy="2876116"/>
            </a:xfrm>
          </p:grpSpPr>
          <p:pic>
            <p:nvPicPr>
              <p:cNvPr id="38" name="Picture 5">
                <a:extLst>
                  <a:ext uri="{FF2B5EF4-FFF2-40B4-BE49-F238E27FC236}">
                    <a16:creationId xmlns:a16="http://schemas.microsoft.com/office/drawing/2014/main" id="{A84D541A-1F61-D9F7-CD8A-455F2E883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1752600"/>
                <a:ext cx="3793032" cy="2636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92D240E-6661-AB56-48B1-7FF0D45B0D92}"/>
                  </a:ext>
                </a:extLst>
              </p:cNvPr>
              <p:cNvSpPr txBox="1"/>
              <p:nvPr/>
            </p:nvSpPr>
            <p:spPr>
              <a:xfrm>
                <a:off x="6934200" y="4013163"/>
                <a:ext cx="20574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Spin turbines, generate electricity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20615D2-56F3-C117-0FB8-04F4E6763964}"/>
                  </a:ext>
                </a:extLst>
              </p:cNvPr>
              <p:cNvSpPr txBox="1"/>
              <p:nvPr/>
            </p:nvSpPr>
            <p:spPr>
              <a:xfrm>
                <a:off x="5388864" y="2252247"/>
                <a:ext cx="2231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Steam or hot helium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25AC0D-B36B-1030-B455-FB5C56E517C2}"/>
                </a:ext>
              </a:extLst>
            </p:cNvPr>
            <p:cNvSpPr txBox="1"/>
            <p:nvPr/>
          </p:nvSpPr>
          <p:spPr>
            <a:xfrm>
              <a:off x="4396655" y="971550"/>
              <a:ext cx="10734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Magnets</a:t>
              </a:r>
            </a:p>
            <a:p>
              <a:pPr algn="ctr"/>
              <a:r>
                <a:rPr lang="en-US" sz="105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(-270 - 100</a:t>
              </a:r>
              <a:r>
                <a:rPr lang="en-US" sz="1050" baseline="300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ᵒ</a:t>
              </a:r>
              <a:r>
                <a:rPr lang="en-US" sz="105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C)</a:t>
              </a:r>
            </a:p>
          </p:txBody>
        </p:sp>
        <p:sp>
          <p:nvSpPr>
            <p:cNvPr id="9" name="Down Arrow 57">
              <a:extLst>
                <a:ext uri="{FF2B5EF4-FFF2-40B4-BE49-F238E27FC236}">
                  <a16:creationId xmlns:a16="http://schemas.microsoft.com/office/drawing/2014/main" id="{3DB75FC0-36E8-5CF8-CF38-E93F538D4ED3}"/>
                </a:ext>
              </a:extLst>
            </p:cNvPr>
            <p:cNvSpPr/>
            <p:nvPr/>
          </p:nvSpPr>
          <p:spPr bwMode="auto">
            <a:xfrm rot="1921581">
              <a:off x="4366801" y="1419783"/>
              <a:ext cx="134264" cy="342316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20000"/>
                </a:spcBef>
                <a:spcAft>
                  <a:spcPct val="0"/>
                </a:spcAft>
                <a:buClrTx/>
                <a:buFontTx/>
                <a:buChar char="•"/>
              </a:pPr>
              <a:endParaRPr lang="en-US" sz="825" b="1" i="1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330E97-B924-FD8E-736D-C5564021C6F7}"/>
                </a:ext>
              </a:extLst>
            </p:cNvPr>
            <p:cNvGrpSpPr/>
            <p:nvPr/>
          </p:nvGrpSpPr>
          <p:grpSpPr>
            <a:xfrm>
              <a:off x="4326151" y="2358860"/>
              <a:ext cx="1760324" cy="1737265"/>
              <a:chOff x="3258188" y="3342205"/>
              <a:chExt cx="2607887" cy="2573725"/>
            </a:xfrm>
          </p:grpSpPr>
          <p:sp>
            <p:nvSpPr>
              <p:cNvPr id="34" name="Right Arrow 25">
                <a:extLst>
                  <a:ext uri="{FF2B5EF4-FFF2-40B4-BE49-F238E27FC236}">
                    <a16:creationId xmlns:a16="http://schemas.microsoft.com/office/drawing/2014/main" id="{28506AED-591F-BA77-B977-C4C0A32FB075}"/>
                  </a:ext>
                </a:extLst>
              </p:cNvPr>
              <p:cNvSpPr/>
              <p:nvPr/>
            </p:nvSpPr>
            <p:spPr bwMode="auto">
              <a:xfrm>
                <a:off x="3636651" y="3342205"/>
                <a:ext cx="1619825" cy="1153594"/>
              </a:xfrm>
              <a:prstGeom prst="rightArrow">
                <a:avLst>
                  <a:gd name="adj1" fmla="val 73269"/>
                  <a:gd name="adj2" fmla="val 40591"/>
                </a:avLst>
              </a:prstGeom>
              <a:solidFill>
                <a:srgbClr val="FF0000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ED72E3-EB8C-8221-CE2E-7E13B0D02CEC}"/>
                  </a:ext>
                </a:extLst>
              </p:cNvPr>
              <p:cNvSpPr txBox="1"/>
              <p:nvPr/>
            </p:nvSpPr>
            <p:spPr>
              <a:xfrm>
                <a:off x="3999175" y="3693909"/>
                <a:ext cx="838198" cy="444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Heat</a:t>
                </a:r>
              </a:p>
            </p:txBody>
          </p:sp>
          <p:sp>
            <p:nvSpPr>
              <p:cNvPr id="36" name="Down Arrow 67">
                <a:extLst>
                  <a:ext uri="{FF2B5EF4-FFF2-40B4-BE49-F238E27FC236}">
                    <a16:creationId xmlns:a16="http://schemas.microsoft.com/office/drawing/2014/main" id="{DE41435D-43BA-7556-3DC1-53FA6BD9CD6A}"/>
                  </a:ext>
                </a:extLst>
              </p:cNvPr>
              <p:cNvSpPr/>
              <p:nvPr/>
            </p:nvSpPr>
            <p:spPr bwMode="auto">
              <a:xfrm rot="7984247">
                <a:off x="3771375" y="4230212"/>
                <a:ext cx="251139" cy="1277513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D897835-E5CE-D21F-44AC-BA8A134B854D}"/>
                  </a:ext>
                </a:extLst>
              </p:cNvPr>
              <p:cNvSpPr txBox="1"/>
              <p:nvPr/>
            </p:nvSpPr>
            <p:spPr>
              <a:xfrm>
                <a:off x="3810000" y="5231982"/>
                <a:ext cx="2056075" cy="683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Blanket</a:t>
                </a:r>
              </a:p>
              <a:p>
                <a:pPr algn="ctr"/>
                <a:r>
                  <a:rPr lang="en-US" sz="10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(350 - 1000</a:t>
                </a:r>
                <a:r>
                  <a:rPr lang="en-US" sz="1050" baseline="30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ᵒ</a:t>
                </a:r>
                <a:r>
                  <a:rPr lang="en-US" sz="10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025EF9-063D-81B1-FE8A-B2E29987A721}"/>
                </a:ext>
              </a:extLst>
            </p:cNvPr>
            <p:cNvGrpSpPr/>
            <p:nvPr/>
          </p:nvGrpSpPr>
          <p:grpSpPr>
            <a:xfrm>
              <a:off x="2717263" y="2820705"/>
              <a:ext cx="3169187" cy="1734835"/>
              <a:chOff x="838201" y="4026420"/>
              <a:chExt cx="4695090" cy="257012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0876C2-76FC-D896-76AF-16A7491B43DC}"/>
                  </a:ext>
                </a:extLst>
              </p:cNvPr>
              <p:cNvSpPr txBox="1"/>
              <p:nvPr/>
            </p:nvSpPr>
            <p:spPr>
              <a:xfrm>
                <a:off x="3505200" y="5980992"/>
                <a:ext cx="202809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helium and deuterium exhaust</a:t>
                </a:r>
              </a:p>
            </p:txBody>
          </p:sp>
          <p:sp>
            <p:nvSpPr>
              <p:cNvPr id="28" name="Bent Arrow 32">
                <a:extLst>
                  <a:ext uri="{FF2B5EF4-FFF2-40B4-BE49-F238E27FC236}">
                    <a16:creationId xmlns:a16="http://schemas.microsoft.com/office/drawing/2014/main" id="{10D481EC-7D1D-0F58-D227-F023B71E11AB}"/>
                  </a:ext>
                </a:extLst>
              </p:cNvPr>
              <p:cNvSpPr/>
              <p:nvPr/>
            </p:nvSpPr>
            <p:spPr bwMode="auto">
              <a:xfrm flipH="1" flipV="1">
                <a:off x="2743200" y="4724400"/>
                <a:ext cx="243818" cy="1018606"/>
              </a:xfrm>
              <a:prstGeom prst="bentArrow">
                <a:avLst>
                  <a:gd name="adj1" fmla="val 18895"/>
                  <a:gd name="adj2" fmla="val 27042"/>
                  <a:gd name="adj3" fmla="val 36590"/>
                  <a:gd name="adj4" fmla="val 43750"/>
                </a:avLst>
              </a:prstGeom>
              <a:solidFill>
                <a:srgbClr val="FF00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9" name="Bent Arrow 34">
                <a:extLst>
                  <a:ext uri="{FF2B5EF4-FFF2-40B4-BE49-F238E27FC236}">
                    <a16:creationId xmlns:a16="http://schemas.microsoft.com/office/drawing/2014/main" id="{0A27A080-839D-B586-CEC7-E3B88C1548F4}"/>
                  </a:ext>
                </a:extLst>
              </p:cNvPr>
              <p:cNvSpPr/>
              <p:nvPr/>
            </p:nvSpPr>
            <p:spPr bwMode="auto">
              <a:xfrm rot="16200000">
                <a:off x="547072" y="4888398"/>
                <a:ext cx="1436335" cy="272881"/>
              </a:xfrm>
              <a:prstGeom prst="bentArrow">
                <a:avLst>
                  <a:gd name="adj1" fmla="val 23044"/>
                  <a:gd name="adj2" fmla="val 25000"/>
                  <a:gd name="adj3" fmla="val 45869"/>
                  <a:gd name="adj4" fmla="val 43750"/>
                </a:avLst>
              </a:prstGeom>
              <a:solidFill>
                <a:srgbClr val="FF00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0" name="Rounded Rectangle 58">
                <a:extLst>
                  <a:ext uri="{FF2B5EF4-FFF2-40B4-BE49-F238E27FC236}">
                    <a16:creationId xmlns:a16="http://schemas.microsoft.com/office/drawing/2014/main" id="{ABA630AF-6785-1BEA-9D21-EAAF2F17D4A0}"/>
                  </a:ext>
                </a:extLst>
              </p:cNvPr>
              <p:cNvSpPr/>
              <p:nvPr/>
            </p:nvSpPr>
            <p:spPr bwMode="auto">
              <a:xfrm>
                <a:off x="1401676" y="5486400"/>
                <a:ext cx="1480901" cy="415499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</a:pPr>
                <a:r>
                  <a:rPr lang="en-US" sz="825" b="1" dirty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Tritium bred from lithium in blanket</a:t>
                </a:r>
              </a:p>
            </p:txBody>
          </p:sp>
          <p:sp>
            <p:nvSpPr>
              <p:cNvPr id="31" name="Bent Arrow 70">
                <a:extLst>
                  <a:ext uri="{FF2B5EF4-FFF2-40B4-BE49-F238E27FC236}">
                    <a16:creationId xmlns:a16="http://schemas.microsoft.com/office/drawing/2014/main" id="{C93BDFCC-8784-B7CE-544B-185E33217D0B}"/>
                  </a:ext>
                </a:extLst>
              </p:cNvPr>
              <p:cNvSpPr/>
              <p:nvPr/>
            </p:nvSpPr>
            <p:spPr bwMode="auto">
              <a:xfrm rot="10800000" flipH="1" flipV="1">
                <a:off x="872441" y="4026420"/>
                <a:ext cx="311192" cy="2086513"/>
              </a:xfrm>
              <a:prstGeom prst="bentArrow">
                <a:avLst>
                  <a:gd name="adj1" fmla="val 18895"/>
                  <a:gd name="adj2" fmla="val 27042"/>
                  <a:gd name="adj3" fmla="val 36590"/>
                  <a:gd name="adj4" fmla="val 43750"/>
                </a:avLst>
              </a:prstGeom>
              <a:solidFill>
                <a:srgbClr val="FF00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2" name="Bent Arrow 73">
                <a:extLst>
                  <a:ext uri="{FF2B5EF4-FFF2-40B4-BE49-F238E27FC236}">
                    <a16:creationId xmlns:a16="http://schemas.microsoft.com/office/drawing/2014/main" id="{C660E6E5-F124-B3E9-69A9-ECD7F9A026F6}"/>
                  </a:ext>
                </a:extLst>
              </p:cNvPr>
              <p:cNvSpPr/>
              <p:nvPr/>
            </p:nvSpPr>
            <p:spPr bwMode="auto">
              <a:xfrm flipV="1">
                <a:off x="3140267" y="4495800"/>
                <a:ext cx="404641" cy="1780606"/>
              </a:xfrm>
              <a:prstGeom prst="bentArrow">
                <a:avLst>
                  <a:gd name="adj1" fmla="val 18895"/>
                  <a:gd name="adj2" fmla="val 27042"/>
                  <a:gd name="adj3" fmla="val 36590"/>
                  <a:gd name="adj4" fmla="val 43750"/>
                </a:avLst>
              </a:prstGeom>
              <a:solidFill>
                <a:schemeClr val="tx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3" name="Bent Arrow 77">
                <a:extLst>
                  <a:ext uri="{FF2B5EF4-FFF2-40B4-BE49-F238E27FC236}">
                    <a16:creationId xmlns:a16="http://schemas.microsoft.com/office/drawing/2014/main" id="{FC050EA5-772D-F28D-F786-78C531D91D1C}"/>
                  </a:ext>
                </a:extLst>
              </p:cNvPr>
              <p:cNvSpPr/>
              <p:nvPr/>
            </p:nvSpPr>
            <p:spPr bwMode="auto">
              <a:xfrm rot="5400000" flipH="1" flipV="1">
                <a:off x="2028029" y="4969351"/>
                <a:ext cx="292417" cy="2672074"/>
              </a:xfrm>
              <a:prstGeom prst="bentArrow">
                <a:avLst>
                  <a:gd name="adj1" fmla="val 18895"/>
                  <a:gd name="adj2" fmla="val 27042"/>
                  <a:gd name="adj3" fmla="val 36590"/>
                  <a:gd name="adj4" fmla="val 43750"/>
                </a:avLst>
              </a:prstGeom>
              <a:solidFill>
                <a:srgbClr val="FF00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95D0E0-D40A-1F55-8DD2-F556E8A2BA1C}"/>
                </a:ext>
              </a:extLst>
            </p:cNvPr>
            <p:cNvGrpSpPr/>
            <p:nvPr/>
          </p:nvGrpSpPr>
          <p:grpSpPr>
            <a:xfrm>
              <a:off x="1143000" y="1885950"/>
              <a:ext cx="1862089" cy="740203"/>
              <a:chOff x="0" y="2514600"/>
              <a:chExt cx="2482785" cy="986937"/>
            </a:xfrm>
          </p:grpSpPr>
          <p:sp>
            <p:nvSpPr>
              <p:cNvPr id="25" name="Down Arrow 85">
                <a:extLst>
                  <a:ext uri="{FF2B5EF4-FFF2-40B4-BE49-F238E27FC236}">
                    <a16:creationId xmlns:a16="http://schemas.microsoft.com/office/drawing/2014/main" id="{B32ABE15-F0F8-7D18-D90E-1AA4D883AD45}"/>
                  </a:ext>
                </a:extLst>
              </p:cNvPr>
              <p:cNvSpPr/>
              <p:nvPr/>
            </p:nvSpPr>
            <p:spPr bwMode="auto">
              <a:xfrm rot="17178555">
                <a:off x="1755264" y="2774017"/>
                <a:ext cx="185899" cy="1269142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903530-C434-49C7-390E-20AF4FA26991}"/>
                  </a:ext>
                </a:extLst>
              </p:cNvPr>
              <p:cNvSpPr txBox="1"/>
              <p:nvPr/>
            </p:nvSpPr>
            <p:spPr>
              <a:xfrm>
                <a:off x="0" y="2514600"/>
                <a:ext cx="131183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External heating</a:t>
                </a:r>
              </a:p>
              <a:p>
                <a:pPr algn="ctr"/>
                <a:r>
                  <a:rPr lang="en-US" sz="10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(10’s of MW)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A9EC74-F390-66BA-9D07-E235E389AACB}"/>
                </a:ext>
              </a:extLst>
            </p:cNvPr>
            <p:cNvGrpSpPr/>
            <p:nvPr/>
          </p:nvGrpSpPr>
          <p:grpSpPr>
            <a:xfrm>
              <a:off x="2126874" y="1028700"/>
              <a:ext cx="1387851" cy="1967126"/>
              <a:chOff x="1311832" y="1371600"/>
              <a:chExt cx="1850468" cy="262283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F72414-816E-CA90-A306-1FCE0E3CF9D3}"/>
                  </a:ext>
                </a:extLst>
              </p:cNvPr>
              <p:cNvSpPr txBox="1"/>
              <p:nvPr/>
            </p:nvSpPr>
            <p:spPr>
              <a:xfrm>
                <a:off x="1311832" y="1371600"/>
                <a:ext cx="185046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Plasma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(100 million </a:t>
                </a:r>
                <a:r>
                  <a:rPr lang="en-US" sz="1200" baseline="300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ᵒ</a:t>
                </a:r>
                <a:r>
                  <a:rPr lang="en-US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C)</a:t>
                </a:r>
              </a:p>
            </p:txBody>
          </p:sp>
          <p:sp>
            <p:nvSpPr>
              <p:cNvPr id="22" name="Down Arrow 65">
                <a:extLst>
                  <a:ext uri="{FF2B5EF4-FFF2-40B4-BE49-F238E27FC236}">
                    <a16:creationId xmlns:a16="http://schemas.microsoft.com/office/drawing/2014/main" id="{B08946A8-D6D0-E9B0-A272-EC2484C3D09D}"/>
                  </a:ext>
                </a:extLst>
              </p:cNvPr>
              <p:cNvSpPr/>
              <p:nvPr/>
            </p:nvSpPr>
            <p:spPr bwMode="auto">
              <a:xfrm rot="20882264">
                <a:off x="2339894" y="2031693"/>
                <a:ext cx="164322" cy="1334556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825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9BFE1A1C-6DFD-07A0-FD14-0BF9F50558BF}"/>
                  </a:ext>
                </a:extLst>
              </p:cNvPr>
              <p:cNvSpPr/>
              <p:nvPr/>
            </p:nvSpPr>
            <p:spPr bwMode="auto">
              <a:xfrm rot="2997965">
                <a:off x="2531147" y="3758493"/>
                <a:ext cx="245224" cy="226658"/>
              </a:xfrm>
              <a:prstGeom prst="arc">
                <a:avLst>
                  <a:gd name="adj1" fmla="val 16200000"/>
                  <a:gd name="adj2" fmla="val 9957727"/>
                </a:avLst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20000"/>
                  </a:spcBef>
                  <a:spcAft>
                    <a:spcPct val="0"/>
                  </a:spcAft>
                  <a:buClrTx/>
                  <a:buFontTx/>
                  <a:buChar char="•"/>
                </a:pPr>
                <a:endParaRPr lang="en-US" sz="900" b="1" i="1">
                  <a:solidFill>
                    <a:srgbClr val="1822CD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EB349F-E052-3C18-9680-A980784F7F1D}"/>
                  </a:ext>
                </a:extLst>
              </p:cNvPr>
              <p:cNvSpPr txBox="1"/>
              <p:nvPr/>
            </p:nvSpPr>
            <p:spPr>
              <a:xfrm>
                <a:off x="2361941" y="3309864"/>
                <a:ext cx="6860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α</a:t>
                </a:r>
                <a:r>
                  <a:rPr lang="en-US" sz="120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75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self heating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30D0C1-5DEB-4C28-E488-4F25B53E1773}"/>
                </a:ext>
              </a:extLst>
            </p:cNvPr>
            <p:cNvGrpSpPr/>
            <p:nvPr/>
          </p:nvGrpSpPr>
          <p:grpSpPr>
            <a:xfrm>
              <a:off x="3927100" y="2192551"/>
              <a:ext cx="844094" cy="774931"/>
              <a:chOff x="3712132" y="2923401"/>
              <a:chExt cx="1125459" cy="103324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304A9D8-9EB1-C216-9784-7594FD524FE0}"/>
                  </a:ext>
                </a:extLst>
              </p:cNvPr>
              <p:cNvGrpSpPr/>
              <p:nvPr/>
            </p:nvGrpSpPr>
            <p:grpSpPr>
              <a:xfrm>
                <a:off x="3712132" y="2923401"/>
                <a:ext cx="1125459" cy="779920"/>
                <a:chOff x="2667000" y="3095823"/>
                <a:chExt cx="1250510" cy="866578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E06848-82AF-0D22-68F8-7E357893155E}"/>
                    </a:ext>
                  </a:extLst>
                </p:cNvPr>
                <p:cNvSpPr txBox="1"/>
                <p:nvPr/>
              </p:nvSpPr>
              <p:spPr>
                <a:xfrm>
                  <a:off x="2667000" y="3095823"/>
                  <a:ext cx="1250510" cy="376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Neutrons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F312FFA7-2BF5-2996-E26A-178F475CE619}"/>
                    </a:ext>
                  </a:extLst>
                </p:cNvPr>
                <p:cNvCxnSpPr/>
                <p:nvPr/>
              </p:nvCxnSpPr>
              <p:spPr bwMode="auto">
                <a:xfrm flipV="1">
                  <a:off x="3153157" y="3412177"/>
                  <a:ext cx="235097" cy="148818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13BD772F-1712-F46C-D523-C4A893F7B17F}"/>
                    </a:ext>
                  </a:extLst>
                </p:cNvPr>
                <p:cNvCxnSpPr/>
                <p:nvPr/>
              </p:nvCxnSpPr>
              <p:spPr bwMode="auto">
                <a:xfrm>
                  <a:off x="3200400" y="3927402"/>
                  <a:ext cx="309872" cy="34999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6BC9FA0-37A4-E512-29AA-9F84B171B289}"/>
                    </a:ext>
                  </a:extLst>
                </p:cNvPr>
                <p:cNvCxnSpPr/>
                <p:nvPr/>
              </p:nvCxnSpPr>
              <p:spPr bwMode="auto">
                <a:xfrm flipV="1">
                  <a:off x="3200400" y="3654020"/>
                  <a:ext cx="304800" cy="7978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1D65B00-F71A-25FF-A2D5-BC6FB065C072}"/>
                  </a:ext>
                </a:extLst>
              </p:cNvPr>
              <p:cNvCxnSpPr/>
              <p:nvPr/>
            </p:nvCxnSpPr>
            <p:spPr bwMode="auto">
              <a:xfrm>
                <a:off x="4170878" y="3871822"/>
                <a:ext cx="248722" cy="8482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19463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32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5126804" y="677748"/>
            <a:ext cx="401719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017594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33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5126804" y="677748"/>
            <a:ext cx="401719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86120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34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5126804" y="677748"/>
            <a:ext cx="401719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68098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35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45BA1-54D4-7966-C7E7-E47A1C91FFF5}"/>
              </a:ext>
            </a:extLst>
          </p:cNvPr>
          <p:cNvSpPr txBox="1">
            <a:spLocks/>
          </p:cNvSpPr>
          <p:nvPr/>
        </p:nvSpPr>
        <p:spPr>
          <a:xfrm>
            <a:off x="5126804" y="677748"/>
            <a:ext cx="4017196" cy="4351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>
                <a:sym typeface="Symbol" panose="05050102010706020507" pitchFamily="18" charset="2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63715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Fusion requires very high temperatures, but these can be achieved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4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6D78BF-B250-DB9C-666B-B59FC4D7F352}"/>
              </a:ext>
            </a:extLst>
          </p:cNvPr>
          <p:cNvGrpSpPr>
            <a:grpSpLocks noChangeAspect="1"/>
          </p:cNvGrpSpPr>
          <p:nvPr/>
        </p:nvGrpSpPr>
        <p:grpSpPr>
          <a:xfrm>
            <a:off x="238857" y="1076328"/>
            <a:ext cx="2552869" cy="2062063"/>
            <a:chOff x="66779" y="1905000"/>
            <a:chExt cx="4499846" cy="3485964"/>
          </a:xfrm>
        </p:grpSpPr>
        <p:pic>
          <p:nvPicPr>
            <p:cNvPr id="14" name="Picture 2" descr="http://helian.net/blog/wp-content/uploads/2010/06/FusionReaction.jpg">
              <a:extLst>
                <a:ext uri="{FF2B5EF4-FFF2-40B4-BE49-F238E27FC236}">
                  <a16:creationId xmlns:a16="http://schemas.microsoft.com/office/drawing/2014/main" id="{C8AFF71C-7256-4059-8169-4B143D575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25" y="2127363"/>
              <a:ext cx="4343400" cy="306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11F4B9-4A6D-54AC-8392-5C22B92F67EB}"/>
                </a:ext>
              </a:extLst>
            </p:cNvPr>
            <p:cNvSpPr txBox="1"/>
            <p:nvPr/>
          </p:nvSpPr>
          <p:spPr>
            <a:xfrm>
              <a:off x="66779" y="1905000"/>
              <a:ext cx="1860452" cy="4424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D: deuterium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A73AD5-591B-0DC5-77DB-FBF4B3201885}"/>
                </a:ext>
              </a:extLst>
            </p:cNvPr>
            <p:cNvSpPr txBox="1"/>
            <p:nvPr/>
          </p:nvSpPr>
          <p:spPr>
            <a:xfrm>
              <a:off x="76200" y="4800600"/>
              <a:ext cx="1381925" cy="4424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T: tritium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45F1CC-418B-B750-ABAC-ED19F441D3C6}"/>
                </a:ext>
              </a:extLst>
            </p:cNvPr>
            <p:cNvSpPr txBox="1"/>
            <p:nvPr/>
          </p:nvSpPr>
          <p:spPr>
            <a:xfrm>
              <a:off x="2561903" y="1933342"/>
              <a:ext cx="1520077" cy="4424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n: neutron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89AF92-CEE8-C900-59DE-5091CA2E59F6}"/>
                </a:ext>
              </a:extLst>
            </p:cNvPr>
            <p:cNvSpPr txBox="1"/>
            <p:nvPr/>
          </p:nvSpPr>
          <p:spPr>
            <a:xfrm>
              <a:off x="2590800" y="4948535"/>
              <a:ext cx="1395940" cy="4424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α</a:t>
              </a:r>
              <a:r>
                <a:rPr lang="en-US" sz="1800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: helium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17AC34F-5078-D6C7-41C2-5E86561339A3}"/>
              </a:ext>
            </a:extLst>
          </p:cNvPr>
          <p:cNvSpPr txBox="1"/>
          <p:nvPr/>
        </p:nvSpPr>
        <p:spPr>
          <a:xfrm>
            <a:off x="2173496" y="2115407"/>
            <a:ext cx="880369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= mc</a:t>
            </a:r>
            <a:r>
              <a:rPr lang="en-US" sz="1600" i="0" baseline="30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7C0591-D860-C636-2115-D3A3A705FC4B}"/>
              </a:ext>
            </a:extLst>
          </p:cNvPr>
          <p:cNvSpPr txBox="1">
            <a:spLocks noChangeAspect="1"/>
          </p:cNvSpPr>
          <p:nvPr/>
        </p:nvSpPr>
        <p:spPr>
          <a:xfrm>
            <a:off x="296958" y="698152"/>
            <a:ext cx="244329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“D-T” fusion reaction: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A2CAC9A-C54B-4E81-EDE5-03525E2F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49" y="648905"/>
            <a:ext cx="3223287" cy="217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own Arrow 11">
            <a:extLst>
              <a:ext uri="{FF2B5EF4-FFF2-40B4-BE49-F238E27FC236}">
                <a16:creationId xmlns:a16="http://schemas.microsoft.com/office/drawing/2014/main" id="{9BBAD0A8-01A7-86C3-D914-1FF7BECB9818}"/>
              </a:ext>
            </a:extLst>
          </p:cNvPr>
          <p:cNvSpPr/>
          <p:nvPr/>
        </p:nvSpPr>
        <p:spPr bwMode="auto">
          <a:xfrm rot="12836146">
            <a:off x="4545019" y="2105133"/>
            <a:ext cx="248132" cy="1349896"/>
          </a:xfrm>
          <a:prstGeom prst="downArrow">
            <a:avLst/>
          </a:prstGeom>
          <a:solidFill>
            <a:srgbClr val="0000FF">
              <a:alpha val="58824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F16C302-D125-124A-C9E7-B4B18C584C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3838" y="3405802"/>
            <a:ext cx="6524064" cy="1347789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dirty="0"/>
              <a:t>Fusion is easiest here at 200 million °C (!!)</a:t>
            </a:r>
          </a:p>
          <a:p>
            <a:pPr marL="574662" lvl="1" indent="-342892"/>
            <a:r>
              <a:rPr lang="en-US" dirty="0"/>
              <a:t>Requires lowest pressure </a:t>
            </a:r>
            <a:r>
              <a:rPr lang="en-US" dirty="0" err="1"/>
              <a:t>nT</a:t>
            </a:r>
            <a:r>
              <a:rPr lang="en-US" dirty="0"/>
              <a:t> and energy confinement time </a:t>
            </a:r>
            <a:r>
              <a:rPr lang="el-GR" dirty="0"/>
              <a:t>τ</a:t>
            </a:r>
            <a:r>
              <a:rPr lang="en-US" baseline="-25000" dirty="0"/>
              <a:t>E</a:t>
            </a:r>
          </a:p>
          <a:p>
            <a:pPr marL="574662" lvl="1" indent="-342892"/>
            <a:r>
              <a:rPr lang="en-US" dirty="0"/>
              <a:t>Minimum fusion “triple-product” value:  8 atmosphere-seconds</a:t>
            </a:r>
          </a:p>
          <a:p>
            <a:pPr marL="342892" indent="-342892"/>
            <a:r>
              <a:rPr lang="en-US" dirty="0"/>
              <a:t>Magnetic fusion has already achieved the necessary high T</a:t>
            </a:r>
          </a:p>
          <a:p>
            <a:pPr marL="574662" lvl="1" indent="-342892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80D49E-5452-4377-D6F4-88D74EBBEB4F}"/>
              </a:ext>
            </a:extLst>
          </p:cNvPr>
          <p:cNvGrpSpPr>
            <a:grpSpLocks noChangeAspect="1"/>
          </p:cNvGrpSpPr>
          <p:nvPr/>
        </p:nvGrpSpPr>
        <p:grpSpPr>
          <a:xfrm>
            <a:off x="6948834" y="2861392"/>
            <a:ext cx="2216484" cy="2002641"/>
            <a:chOff x="5170593" y="1752600"/>
            <a:chExt cx="4365414" cy="3944246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326666E-28EC-2887-8B1A-2B43EC225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1" b="10899"/>
            <a:stretch>
              <a:fillRect/>
            </a:stretch>
          </p:blipFill>
          <p:spPr bwMode="auto">
            <a:xfrm>
              <a:off x="5715000" y="2066925"/>
              <a:ext cx="3276600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26">
              <a:extLst>
                <a:ext uri="{FF2B5EF4-FFF2-40B4-BE49-F238E27FC236}">
                  <a16:creationId xmlns:a16="http://schemas.microsoft.com/office/drawing/2014/main" id="{4193FF57-E8A7-F820-B457-8EE8B21DDEE7}"/>
                </a:ext>
              </a:extLst>
            </p:cNvPr>
            <p:cNvCxnSpPr>
              <a:cxnSpLocks noChangeShapeType="1"/>
              <a:stCxn id="38" idx="3"/>
            </p:cNvCxnSpPr>
            <p:nvPr/>
          </p:nvCxnSpPr>
          <p:spPr bwMode="auto">
            <a:xfrm>
              <a:off x="5170593" y="2514600"/>
              <a:ext cx="544407" cy="0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F20CAFCC-7068-27B5-4B69-22F84D854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1086" y="1752600"/>
              <a:ext cx="3473496" cy="545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TFTR at PPPL (1990’s)</a:t>
              </a: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2B071D3A-C156-A6DA-A951-B6DDC9E20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181599"/>
              <a:ext cx="919361" cy="515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50" i="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core</a:t>
              </a:r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135BA86A-A746-6A93-728A-DE96FE463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0999" y="5181599"/>
              <a:ext cx="1535008" cy="515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050" i="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boundary</a:t>
              </a:r>
            </a:p>
          </p:txBody>
        </p:sp>
      </p:grpSp>
      <p:pic>
        <p:nvPicPr>
          <p:cNvPr id="37" name="Picture 7" descr="http://www.pppl.gov/sites/pppl/files/styles/medium/public/timeline_images/tftr_plasma_0.png?itok=1AmNd5BE">
            <a:extLst>
              <a:ext uri="{FF2B5EF4-FFF2-40B4-BE49-F238E27FC236}">
                <a16:creationId xmlns:a16="http://schemas.microsoft.com/office/drawing/2014/main" id="{34A157FC-C47F-1C67-7D6F-36F876D1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24" y="749076"/>
            <a:ext cx="1572634" cy="19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21">
            <a:extLst>
              <a:ext uri="{FF2B5EF4-FFF2-40B4-BE49-F238E27FC236}">
                <a16:creationId xmlns:a16="http://schemas.microsoft.com/office/drawing/2014/main" id="{AE85316B-FD1F-3F76-5ADF-7C10CCBF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968" y="3079011"/>
            <a:ext cx="1572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~250 million 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E1E044-23C6-72F7-6144-F0E45349D817}"/>
              </a:ext>
            </a:extLst>
          </p:cNvPr>
          <p:cNvSpPr/>
          <p:nvPr/>
        </p:nvSpPr>
        <p:spPr>
          <a:xfrm>
            <a:off x="7299789" y="4125074"/>
            <a:ext cx="652409" cy="318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38BC70-E361-4848-2319-5F9FFEA46113}"/>
              </a:ext>
            </a:extLst>
          </p:cNvPr>
          <p:cNvSpPr/>
          <p:nvPr/>
        </p:nvSpPr>
        <p:spPr>
          <a:xfrm>
            <a:off x="7575975" y="4394425"/>
            <a:ext cx="1086027" cy="13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EE1B14-39D7-8F2C-3DCD-E18FE5E6DED4}"/>
              </a:ext>
            </a:extLst>
          </p:cNvPr>
          <p:cNvSpPr/>
          <p:nvPr/>
        </p:nvSpPr>
        <p:spPr>
          <a:xfrm>
            <a:off x="8018916" y="3881586"/>
            <a:ext cx="529183" cy="13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A9AB71-E3CD-BF55-D286-678C936692EF}"/>
              </a:ext>
            </a:extLst>
          </p:cNvPr>
          <p:cNvSpPr/>
          <p:nvPr/>
        </p:nvSpPr>
        <p:spPr>
          <a:xfrm>
            <a:off x="7728375" y="4546825"/>
            <a:ext cx="1086027" cy="13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How close are we, really, to achieving fusion breakeven?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5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5B746-EBAA-8D28-1A18-BB839798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60" y="824844"/>
            <a:ext cx="3793454" cy="3657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28304-CE92-064F-FDBF-88E3C5EAD577}"/>
              </a:ext>
            </a:extLst>
          </p:cNvPr>
          <p:cNvGrpSpPr>
            <a:grpSpLocks noChangeAspect="1"/>
          </p:cNvGrpSpPr>
          <p:nvPr/>
        </p:nvGrpSpPr>
        <p:grpSpPr>
          <a:xfrm>
            <a:off x="5638182" y="1977973"/>
            <a:ext cx="3222242" cy="1463040"/>
            <a:chOff x="2290194" y="1682517"/>
            <a:chExt cx="4563611" cy="2072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18D8A4-2EBE-B20B-BB1D-C0463863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0194" y="1682517"/>
              <a:ext cx="4563611" cy="17784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102C69-7E38-92EC-75D6-2E103B9E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9309" y="3469372"/>
              <a:ext cx="1912690" cy="28522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59399C-44FD-5894-F302-A6DFEBEB01DD}"/>
              </a:ext>
            </a:extLst>
          </p:cNvPr>
          <p:cNvGrpSpPr>
            <a:grpSpLocks noChangeAspect="1"/>
          </p:cNvGrpSpPr>
          <p:nvPr/>
        </p:nvGrpSpPr>
        <p:grpSpPr>
          <a:xfrm>
            <a:off x="3964014" y="684913"/>
            <a:ext cx="3739554" cy="1463040"/>
            <a:chOff x="1988191" y="1678322"/>
            <a:chExt cx="5167618" cy="20217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D96F13-FEAE-57F1-E73F-A7497BA19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191" y="1678322"/>
              <a:ext cx="5167618" cy="17868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B5DAFF-23C7-5D8F-C733-15AE3DC70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3077" y="3465177"/>
              <a:ext cx="1879134" cy="234892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B7742A-C66C-DE88-67E1-EB6048BC4268}"/>
              </a:ext>
            </a:extLst>
          </p:cNvPr>
          <p:cNvCxnSpPr/>
          <p:nvPr/>
        </p:nvCxnSpPr>
        <p:spPr>
          <a:xfrm flipV="1">
            <a:off x="3005191" y="2090791"/>
            <a:ext cx="395338" cy="57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id="{25DA3B06-92E5-8AD9-DE72-D3FEAC7F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071" y="1886343"/>
            <a:ext cx="7681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i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NSTX-U?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0F5C938-1408-CB5B-441D-F105DDB748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45230" y="3582014"/>
            <a:ext cx="5098770" cy="1313622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dirty="0"/>
              <a:t>NSTX-U is a research device meant to investigate physics – it will never breakeven</a:t>
            </a:r>
          </a:p>
          <a:p>
            <a:pPr marL="342892" indent="-342892"/>
            <a:r>
              <a:rPr lang="en-US" dirty="0"/>
              <a:t>New wave of public, and private(!) fusion devices aim to get there soon</a:t>
            </a:r>
          </a:p>
          <a:p>
            <a:pPr marL="574662" lvl="1" indent="-342892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7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Tokamaks and stellarators are leading magnetic fusion configurations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6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F16C302-D125-124A-C9E7-B4B18C584C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1" y="2984967"/>
            <a:ext cx="4859677" cy="1691740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dirty="0"/>
              <a:t>Tokamak advantages:</a:t>
            </a:r>
          </a:p>
          <a:p>
            <a:pPr marL="574662" lvl="1" indent="-342892"/>
            <a:r>
              <a:rPr lang="en-US" dirty="0"/>
              <a:t>Best confinement, closest to “breakeven”</a:t>
            </a:r>
          </a:p>
          <a:p>
            <a:pPr marL="574662" lvl="1" indent="-342892"/>
            <a:r>
              <a:rPr lang="en-US" dirty="0"/>
              <a:t>Simpler planar coils and power exhaust</a:t>
            </a:r>
          </a:p>
          <a:p>
            <a:pPr marL="342892" indent="-342892"/>
            <a:r>
              <a:rPr lang="en-US" dirty="0"/>
              <a:t>Disadvantages:</a:t>
            </a:r>
          </a:p>
          <a:p>
            <a:pPr marL="574662" lvl="1" indent="-342892"/>
            <a:r>
              <a:rPr lang="en-US" dirty="0"/>
              <a:t>Must drive multi MA plasma current</a:t>
            </a:r>
          </a:p>
          <a:p>
            <a:pPr marL="574662" lvl="1" indent="-342892"/>
            <a:r>
              <a:rPr lang="en-US" dirty="0"/>
              <a:t>Prone to rapid loss of plasma = “disruption”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E1E044-23C6-72F7-6144-F0E45349D817}"/>
              </a:ext>
            </a:extLst>
          </p:cNvPr>
          <p:cNvSpPr/>
          <p:nvPr/>
        </p:nvSpPr>
        <p:spPr>
          <a:xfrm>
            <a:off x="7299789" y="4125074"/>
            <a:ext cx="652409" cy="318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38BC70-E361-4848-2319-5F9FFEA46113}"/>
              </a:ext>
            </a:extLst>
          </p:cNvPr>
          <p:cNvSpPr/>
          <p:nvPr/>
        </p:nvSpPr>
        <p:spPr>
          <a:xfrm>
            <a:off x="7575975" y="4394425"/>
            <a:ext cx="1086027" cy="13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A9AB71-E3CD-BF55-D286-678C936692EF}"/>
              </a:ext>
            </a:extLst>
          </p:cNvPr>
          <p:cNvSpPr/>
          <p:nvPr/>
        </p:nvSpPr>
        <p:spPr>
          <a:xfrm>
            <a:off x="7728375" y="4546825"/>
            <a:ext cx="1086027" cy="132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www.ipp.mpg.de/2498182/zoom.jpg">
            <a:extLst>
              <a:ext uri="{FF2B5EF4-FFF2-40B4-BE49-F238E27FC236}">
                <a16:creationId xmlns:a16="http://schemas.microsoft.com/office/drawing/2014/main" id="{9C85BA98-6B06-88FD-6376-990A3F35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51" y="543912"/>
            <a:ext cx="3357252" cy="25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novaphotonics.com/KSTAR/assets/kstar.png">
            <a:extLst>
              <a:ext uri="{FF2B5EF4-FFF2-40B4-BE49-F238E27FC236}">
                <a16:creationId xmlns:a16="http://schemas.microsoft.com/office/drawing/2014/main" id="{1D034888-89EE-3382-E80E-1364F7FA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23" y="543912"/>
            <a:ext cx="2790217" cy="26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C58EB-3468-A505-AB71-1AED44726364}"/>
              </a:ext>
            </a:extLst>
          </p:cNvPr>
          <p:cNvSpPr txBox="1">
            <a:spLocks noChangeAspect="1"/>
          </p:cNvSpPr>
          <p:nvPr/>
        </p:nvSpPr>
        <p:spPr>
          <a:xfrm>
            <a:off x="59719" y="698152"/>
            <a:ext cx="1974563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Superconducting tokamak</a:t>
            </a:r>
            <a:endParaRPr lang="en-US" sz="1600" b="1" i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474CF-0E1E-2837-C92A-1FA103E7B0BA}"/>
              </a:ext>
            </a:extLst>
          </p:cNvPr>
          <p:cNvSpPr txBox="1">
            <a:spLocks noChangeAspect="1"/>
          </p:cNvSpPr>
          <p:nvPr/>
        </p:nvSpPr>
        <p:spPr>
          <a:xfrm>
            <a:off x="59719" y="1467202"/>
            <a:ext cx="197456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KSTAR (Korea)</a:t>
            </a:r>
            <a:endParaRPr lang="en-US" sz="1600" b="1" i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CA23F-7727-92FE-4084-7723D0744F05}"/>
              </a:ext>
            </a:extLst>
          </p:cNvPr>
          <p:cNvSpPr txBox="1">
            <a:spLocks noChangeAspect="1"/>
          </p:cNvSpPr>
          <p:nvPr/>
        </p:nvSpPr>
        <p:spPr>
          <a:xfrm>
            <a:off x="4142981" y="626007"/>
            <a:ext cx="1974563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Superconducting stellarator</a:t>
            </a:r>
            <a:endParaRPr lang="en-US" sz="1600" b="1" i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B8F60-F537-310B-7A6E-6870A578FA53}"/>
              </a:ext>
            </a:extLst>
          </p:cNvPr>
          <p:cNvSpPr txBox="1">
            <a:spLocks noChangeAspect="1"/>
          </p:cNvSpPr>
          <p:nvPr/>
        </p:nvSpPr>
        <p:spPr>
          <a:xfrm>
            <a:off x="4142981" y="1395057"/>
            <a:ext cx="197456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W7X (Germany)</a:t>
            </a:r>
            <a:endParaRPr lang="en-US" sz="1600" b="1" i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540726-F6F0-12BC-5BA0-999E4BAA189E}"/>
              </a:ext>
            </a:extLst>
          </p:cNvPr>
          <p:cNvSpPr txBox="1">
            <a:spLocks/>
          </p:cNvSpPr>
          <p:nvPr/>
        </p:nvSpPr>
        <p:spPr>
          <a:xfrm>
            <a:off x="4607960" y="2984967"/>
            <a:ext cx="4536040" cy="16917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Stellarator advantages:</a:t>
            </a:r>
          </a:p>
          <a:p>
            <a:pPr marL="574662" lvl="1" indent="-342892"/>
            <a:r>
              <a:rPr lang="en-US" dirty="0"/>
              <a:t>No plasma current drive necessary</a:t>
            </a:r>
          </a:p>
          <a:p>
            <a:pPr marL="574662" lvl="1" indent="-342892"/>
            <a:r>
              <a:rPr lang="en-US" dirty="0"/>
              <a:t>More stable, steady state</a:t>
            </a:r>
          </a:p>
          <a:p>
            <a:pPr marL="342892" indent="-342892"/>
            <a:r>
              <a:rPr lang="en-US" dirty="0"/>
              <a:t>Disadvantages:</a:t>
            </a:r>
          </a:p>
          <a:p>
            <a:pPr marL="574662" lvl="1" indent="-342892"/>
            <a:r>
              <a:rPr lang="en-US" dirty="0"/>
              <a:t>More complex coils and exhaust</a:t>
            </a:r>
          </a:p>
          <a:p>
            <a:pPr marL="574662" lvl="1" indent="-342892"/>
            <a:r>
              <a:rPr lang="en-US" dirty="0"/>
              <a:t>Confinement &lt; tokamaks (so far)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2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D86086-1FB0-DCE3-422B-6FE349805B9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33063"/>
            <a:ext cx="4008723" cy="1583937"/>
            <a:chOff x="533400" y="2261175"/>
            <a:chExt cx="7969744" cy="314902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EB40F6-AD46-248A-47CD-66CD45B4B968}"/>
                </a:ext>
              </a:extLst>
            </p:cNvPr>
            <p:cNvGrpSpPr/>
            <p:nvPr/>
          </p:nvGrpSpPr>
          <p:grpSpPr>
            <a:xfrm>
              <a:off x="533400" y="2261175"/>
              <a:ext cx="7969744" cy="3149025"/>
              <a:chOff x="533400" y="2261175"/>
              <a:chExt cx="7969744" cy="3149025"/>
            </a:xfrm>
          </p:grpSpPr>
          <p:pic>
            <p:nvPicPr>
              <p:cNvPr id="24" name="Picture 2" descr="Comparison of spherical and conventional tokamaks">
                <a:extLst>
                  <a:ext uri="{FF2B5EF4-FFF2-40B4-BE49-F238E27FC236}">
                    <a16:creationId xmlns:a16="http://schemas.microsoft.com/office/drawing/2014/main" id="{456A59F8-F660-11BE-CBD7-09ECE1FA03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61175"/>
                <a:ext cx="7969744" cy="3149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BE9CA2E-65AF-CAAF-CDE3-E931E56E4854}"/>
                  </a:ext>
                </a:extLst>
              </p:cNvPr>
              <p:cNvCxnSpPr/>
              <p:nvPr/>
            </p:nvCxnSpPr>
            <p:spPr bwMode="auto">
              <a:xfrm>
                <a:off x="7734746" y="4095378"/>
                <a:ext cx="57105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BAF7E8D-7541-577C-5978-0A7AE2AD1636}"/>
                  </a:ext>
                </a:extLst>
              </p:cNvPr>
              <p:cNvCxnSpPr/>
              <p:nvPr/>
            </p:nvCxnSpPr>
            <p:spPr bwMode="auto">
              <a:xfrm>
                <a:off x="4647524" y="4095378"/>
                <a:ext cx="308722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8D2508-99A7-7ACE-E143-77A96BA43E86}"/>
                  </a:ext>
                </a:extLst>
              </p:cNvPr>
              <p:cNvSpPr txBox="1"/>
              <p:nvPr/>
            </p:nvSpPr>
            <p:spPr>
              <a:xfrm>
                <a:off x="7712254" y="3962400"/>
                <a:ext cx="531542" cy="65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0" dirty="0">
                    <a:solidFill>
                      <a:srgbClr val="33669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273E97-974F-F64A-A75D-B4F7F637C29D}"/>
                  </a:ext>
                </a:extLst>
              </p:cNvPr>
              <p:cNvSpPr txBox="1"/>
              <p:nvPr/>
            </p:nvSpPr>
            <p:spPr>
              <a:xfrm>
                <a:off x="6172200" y="4038600"/>
                <a:ext cx="563087" cy="65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0" dirty="0">
                    <a:solidFill>
                      <a:srgbClr val="33669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R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358A83-6F76-5564-34E1-FD03E9710EF7}"/>
                </a:ext>
              </a:extLst>
            </p:cNvPr>
            <p:cNvCxnSpPr/>
            <p:nvPr/>
          </p:nvCxnSpPr>
          <p:spPr bwMode="auto">
            <a:xfrm flipH="1">
              <a:off x="3016301" y="4095378"/>
              <a:ext cx="641299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A7A087C-DE62-A916-1F61-282E050787F9}"/>
                </a:ext>
              </a:extLst>
            </p:cNvPr>
            <p:cNvCxnSpPr/>
            <p:nvPr/>
          </p:nvCxnSpPr>
          <p:spPr bwMode="auto">
            <a:xfrm flipV="1">
              <a:off x="3810000" y="2895600"/>
              <a:ext cx="0" cy="119977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AD9E1D-A904-6AF3-7A99-ED193A452F91}"/>
                </a:ext>
              </a:extLst>
            </p:cNvPr>
            <p:cNvSpPr txBox="1"/>
            <p:nvPr/>
          </p:nvSpPr>
          <p:spPr>
            <a:xfrm>
              <a:off x="3216454" y="3962400"/>
              <a:ext cx="531542" cy="656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5B0785-0144-B2AF-4C04-1B7524BA13D8}"/>
                </a:ext>
              </a:extLst>
            </p:cNvPr>
            <p:cNvSpPr txBox="1"/>
            <p:nvPr/>
          </p:nvSpPr>
          <p:spPr>
            <a:xfrm>
              <a:off x="3809999" y="3124200"/>
              <a:ext cx="539426" cy="656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33669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NSTX-U is a spherical tokamak (ST), which has certain advantages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7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F16C302-D125-124A-C9E7-B4B18C584C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97" y="3699488"/>
            <a:ext cx="5674804" cy="1306411"/>
          </a:xfrm>
        </p:spPr>
        <p:txBody>
          <a:bodyPr anchor="t">
            <a:noAutofit/>
          </a:bodyPr>
          <a:lstStyle/>
          <a:p>
            <a:pPr marL="342892" indent="-342892"/>
            <a:r>
              <a:rPr lang="en-US" dirty="0"/>
              <a:t>Challenges :</a:t>
            </a:r>
          </a:p>
          <a:p>
            <a:pPr marL="574662" lvl="1" indent="-342892"/>
            <a:r>
              <a:rPr lang="en-US" dirty="0"/>
              <a:t>Managing the high heat flux</a:t>
            </a:r>
          </a:p>
          <a:p>
            <a:pPr marL="574662" lvl="1" indent="-342892"/>
            <a:r>
              <a:rPr lang="en-US" dirty="0"/>
              <a:t>Start-up and sustainment of the plasma without as much space in the center column for an induction coil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AEC90DDF-D166-2C10-E0B0-4B03A2159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578" y="4032874"/>
            <a:ext cx="3235180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Toroidal beta </a:t>
            </a:r>
            <a:r>
              <a:rPr lang="el-GR" altLang="en-US" sz="1600" b="1" i="0" dirty="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β</a:t>
            </a:r>
            <a:r>
              <a:rPr lang="en-US" altLang="en-US" sz="1600" b="1" i="0" baseline="-2500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= 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/>
              </a:rPr>
              <a:t>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p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/>
              </a:rPr>
              <a:t>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 / (B</a:t>
            </a:r>
            <a:r>
              <a:rPr lang="en-US" altLang="en-US" sz="1600" b="1" i="0" baseline="-2500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T0</a:t>
            </a:r>
            <a:r>
              <a:rPr lang="en-US" altLang="en-US" sz="1600" b="1" i="0" baseline="3000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2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/2</a:t>
            </a:r>
            <a:r>
              <a:rPr lang="el-GR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μ</a:t>
            </a:r>
            <a:r>
              <a:rPr lang="en-US" altLang="en-US" sz="1600" b="1" i="0" baseline="-2500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0</a:t>
            </a:r>
            <a:r>
              <a:rPr lang="en-US" altLang="en-US" sz="1600" b="1" i="0" dirty="0">
                <a:solidFill>
                  <a:srgbClr val="1822C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ath1" pitchFamily="2" charset="2"/>
              </a:rPr>
              <a:t>)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BFE61F06-6356-7C48-C54B-37255FD7B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55" y="3450537"/>
            <a:ext cx="2124299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Aspect Ratio A = R</a:t>
            </a:r>
            <a:r>
              <a:rPr lang="en-US" altLang="en-US" sz="1600" b="1" i="0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/a</a:t>
            </a:r>
            <a:endParaRPr lang="en-US" altLang="en-US" sz="1600" i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C1E4AC-21C7-8D2D-F6B4-E67C3F7FFAAD}"/>
              </a:ext>
            </a:extLst>
          </p:cNvPr>
          <p:cNvGrpSpPr>
            <a:grpSpLocks noChangeAspect="1"/>
          </p:cNvGrpSpPr>
          <p:nvPr/>
        </p:nvGrpSpPr>
        <p:grpSpPr>
          <a:xfrm>
            <a:off x="4180731" y="543912"/>
            <a:ext cx="4877318" cy="2677782"/>
            <a:chOff x="685800" y="1143000"/>
            <a:chExt cx="8480512" cy="4656034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A392401E-5E8B-DD95-26CA-3FE46216A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244601"/>
              <a:ext cx="7368812" cy="332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102518EC-E910-819F-CB82-9531020CEB8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00199" y="4514671"/>
              <a:ext cx="1683441" cy="1284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r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i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 ~ </a:t>
              </a:r>
              <a:r>
                <a:rPr lang="en-US" altLang="en-US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2.5</a:t>
              </a:r>
              <a:r>
                <a:rPr lang="en-US" altLang="en-US" b="1" i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-4</a:t>
              </a:r>
              <a:r>
                <a:rPr lang="en-US" altLang="en-US" b="1" i="0" dirty="0">
                  <a:solidFill>
                    <a:srgbClr val="0066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l-GR" altLang="en-US" b="1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κ</a:t>
              </a:r>
              <a:r>
                <a:rPr lang="en-US" altLang="en-US" b="1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= 1.5-2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l-GR" altLang="en-US" b="1" i="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β</a:t>
              </a:r>
              <a:r>
                <a:rPr lang="en-US" altLang="en-US" b="1" i="0" baseline="-25000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 </a:t>
              </a:r>
              <a:r>
                <a:rPr lang="en-US" altLang="en-US" b="1" i="0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= 3-10% </a:t>
              </a:r>
            </a:p>
          </p:txBody>
        </p:sp>
        <p:sp>
          <p:nvSpPr>
            <p:cNvPr id="36" name="Rectangle 8">
              <a:extLst>
                <a:ext uri="{FF2B5EF4-FFF2-40B4-BE49-F238E27FC236}">
                  <a16:creationId xmlns:a16="http://schemas.microsoft.com/office/drawing/2014/main" id="{1C1EE664-88A5-74DE-0F4D-EADC49D4B2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867399" y="4514671"/>
              <a:ext cx="2064398" cy="1284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r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i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 ~ 1.3-2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l-GR" altLang="en-US" b="1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κ</a:t>
              </a:r>
              <a:r>
                <a:rPr lang="en-US" altLang="en-US" b="1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= 2-3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l-GR" altLang="en-US" b="1" i="0" dirty="0">
                  <a:solidFill>
                    <a:srgbClr val="0033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β</a:t>
              </a:r>
              <a:r>
                <a:rPr lang="en-US" altLang="en-US" b="1" i="0" baseline="-25000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 </a:t>
              </a:r>
              <a:r>
                <a:rPr lang="en-US" altLang="en-US" b="1" i="0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= 10-40% </a:t>
              </a:r>
            </a:p>
          </p:txBody>
        </p:sp>
        <p:sp>
          <p:nvSpPr>
            <p:cNvPr id="37" name="Text Box 10">
              <a:extLst>
                <a:ext uri="{FF2B5EF4-FFF2-40B4-BE49-F238E27FC236}">
                  <a16:creationId xmlns:a16="http://schemas.microsoft.com/office/drawing/2014/main" id="{527E48DC-B344-AAF7-8C3B-190A8BF67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975" y="1256267"/>
              <a:ext cx="1670117" cy="374607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1400" b="1" i="0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Tokamak</a:t>
              </a:r>
              <a:endParaRPr lang="en-US" altLang="en-US" sz="1400" b="1" i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22BA1CC7-BBD7-E0B4-7D75-3C8671D8A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488" y="1239719"/>
              <a:ext cx="775413" cy="428120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1600" b="1" i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45392D4-53A7-E144-3848-5692D9BA3069}"/>
                </a:ext>
              </a:extLst>
            </p:cNvPr>
            <p:cNvSpPr/>
            <p:nvPr/>
          </p:nvSpPr>
          <p:spPr bwMode="auto">
            <a:xfrm>
              <a:off x="6511601" y="1143000"/>
              <a:ext cx="422599" cy="131882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9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8EDF05F-45EC-9E36-73B7-5837218D0621}"/>
                </a:ext>
              </a:extLst>
            </p:cNvPr>
            <p:cNvCxnSpPr>
              <a:cxnSpLocks/>
              <a:stCxn id="44" idx="1"/>
            </p:cNvCxnSpPr>
            <p:nvPr/>
          </p:nvCxnSpPr>
          <p:spPr bwMode="auto">
            <a:xfrm flipH="1" flipV="1">
              <a:off x="7504264" y="2903614"/>
              <a:ext cx="338211" cy="3128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7E6E89-6203-BA12-7E64-232214B7B970}"/>
                </a:ext>
              </a:extLst>
            </p:cNvPr>
            <p:cNvSpPr txBox="1"/>
            <p:nvPr/>
          </p:nvSpPr>
          <p:spPr>
            <a:xfrm>
              <a:off x="7842475" y="2199627"/>
              <a:ext cx="1323837" cy="2033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i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Plasma spends less time in unstable curvature region</a:t>
              </a:r>
            </a:p>
          </p:txBody>
        </p:sp>
      </p:grpSp>
      <p:sp>
        <p:nvSpPr>
          <p:cNvPr id="33" name="Text Box 4">
            <a:extLst>
              <a:ext uri="{FF2B5EF4-FFF2-40B4-BE49-F238E27FC236}">
                <a16:creationId xmlns:a16="http://schemas.microsoft.com/office/drawing/2014/main" id="{F3467CAE-8B6E-75F3-5E52-63922AC5C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747" y="3450537"/>
            <a:ext cx="1863011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i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Elongation </a:t>
            </a:r>
            <a:r>
              <a:rPr lang="el-GR" altLang="en-US" sz="1600" b="1" i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κ</a:t>
            </a:r>
            <a:r>
              <a:rPr lang="en-US" altLang="en-US" sz="1600" b="1" i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= b/a</a:t>
            </a:r>
            <a:endParaRPr lang="en-US" altLang="en-US" sz="1600" b="1" i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ath1" pitchFamily="2" charset="2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902ADAB-BED3-0AD7-003C-2C1D2DFB42CB}"/>
              </a:ext>
            </a:extLst>
          </p:cNvPr>
          <p:cNvSpPr txBox="1">
            <a:spLocks/>
          </p:cNvSpPr>
          <p:nvPr/>
        </p:nvSpPr>
        <p:spPr>
          <a:xfrm>
            <a:off x="8397" y="2236740"/>
            <a:ext cx="4513817" cy="2227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07" indent="-227007" algn="l" defTabSz="457189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77" indent="-231770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71" indent="-228594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378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385" indent="-227007" algn="l" defTabSz="457189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/>
            <a:r>
              <a:rPr lang="en-US" dirty="0"/>
              <a:t>STs are lower aspect ratio, have natural higher elongation</a:t>
            </a:r>
          </a:p>
          <a:p>
            <a:pPr marL="574662" lvl="1" indent="-342892"/>
            <a:r>
              <a:rPr lang="en-US" dirty="0"/>
              <a:t>Higher elongation and favorable average curvature improves stability, confinement</a:t>
            </a:r>
          </a:p>
          <a:p>
            <a:pPr marL="574662" lvl="1" indent="-342892"/>
            <a:r>
              <a:rPr lang="en-US" dirty="0"/>
              <a:t>Smaller size can mean lower cost</a:t>
            </a:r>
          </a:p>
        </p:txBody>
      </p:sp>
    </p:spTree>
    <p:extLst>
      <p:ext uri="{BB962C8B-B14F-4D97-AF65-F5344CB8AC3E}">
        <p14:creationId xmlns:p14="http://schemas.microsoft.com/office/powerpoint/2010/main" val="35457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NSTX-U at PPPL is the highest power spherical tokamak in the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8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B4203-9F8B-71B9-BF9A-1310F4D5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2"/>
          <a:stretch/>
        </p:blipFill>
        <p:spPr bwMode="auto">
          <a:xfrm>
            <a:off x="189006" y="643913"/>
            <a:ext cx="5127870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390;g25bc6bd8f1e_0_61">
            <a:extLst>
              <a:ext uri="{FF2B5EF4-FFF2-40B4-BE49-F238E27FC236}">
                <a16:creationId xmlns:a16="http://schemas.microsoft.com/office/drawing/2014/main" id="{A3AF2A09-DBAD-3BF9-8FC2-9D66002358BC}"/>
              </a:ext>
            </a:extLst>
          </p:cNvPr>
          <p:cNvSpPr>
            <a:spLocks noChangeAspect="1"/>
          </p:cNvSpPr>
          <p:nvPr/>
        </p:nvSpPr>
        <p:spPr>
          <a:xfrm>
            <a:off x="5561297" y="643914"/>
            <a:ext cx="3067800" cy="1076030"/>
          </a:xfrm>
          <a:prstGeom prst="roundRect">
            <a:avLst>
              <a:gd name="adj" fmla="val 50000"/>
            </a:avLst>
          </a:prstGeom>
          <a:solidFill>
            <a:srgbClr val="E8F0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rPr>
              <a:t>NSTX-U</a:t>
            </a:r>
            <a:endParaRPr sz="2200" b="1" dirty="0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National Spherical Torus Experiment-Upgrade</a:t>
            </a:r>
            <a:endParaRPr sz="1000" i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2B402D4-6A8E-A643-58B1-26850482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4" y="1826178"/>
            <a:ext cx="2953783" cy="31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0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8420100" cy="543910"/>
          </a:xfrm>
        </p:spPr>
        <p:txBody>
          <a:bodyPr>
            <a:normAutofit/>
          </a:bodyPr>
          <a:lstStyle/>
          <a:p>
            <a:r>
              <a:rPr lang="en-US" dirty="0"/>
              <a:t>NSTX-U at PPPL is the highest power spherical tokamak in the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>
              <a:buClrTx/>
              <a:defRPr/>
            </a:pPr>
            <a:fld id="{D7DB8F76-31D0-8E48-9A33-E79BFE0EA87E}" type="slidenum">
              <a:rPr lang="en-US" kern="1200">
                <a:latin typeface="Georgia" panose="02040502050405020303"/>
                <a:ea typeface="+mn-ea"/>
                <a:cs typeface="+mn-cs"/>
              </a:rPr>
              <a:pPr defTabSz="457189">
                <a:buClrTx/>
                <a:defRPr/>
              </a:pPr>
              <a:t>9</a:t>
            </a:fld>
            <a:endParaRPr lang="en-US" kern="1200" dirty="0">
              <a:latin typeface="Georgia" panose="02040502050405020303"/>
              <a:ea typeface="+mn-ea"/>
              <a:cs typeface="+mn-cs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C25E4AA-A369-603E-F486-47C927B3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8"/>
          <a:stretch/>
        </p:blipFill>
        <p:spPr>
          <a:xfrm>
            <a:off x="100353" y="605139"/>
            <a:ext cx="3554326" cy="20247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400FC5-F5EC-FF06-42ED-6B737617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09" y="1819946"/>
            <a:ext cx="2183746" cy="2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393;g25bc6bd8f1e_0_61">
            <a:extLst>
              <a:ext uri="{FF2B5EF4-FFF2-40B4-BE49-F238E27FC236}">
                <a16:creationId xmlns:a16="http://schemas.microsoft.com/office/drawing/2014/main" id="{7D99C668-865C-0417-20BE-EFAF760D07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7178" r="17178" b="49768"/>
          <a:stretch/>
        </p:blipFill>
        <p:spPr>
          <a:xfrm flipV="1">
            <a:off x="286247" y="2815939"/>
            <a:ext cx="3067800" cy="1564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D267B1-0D39-7975-2CC8-B977FBBE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49" y="1819945"/>
            <a:ext cx="2879423" cy="28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90;g25bc6bd8f1e_0_61">
            <a:extLst>
              <a:ext uri="{FF2B5EF4-FFF2-40B4-BE49-F238E27FC236}">
                <a16:creationId xmlns:a16="http://schemas.microsoft.com/office/drawing/2014/main" id="{1977DA53-B2CA-31CB-4183-77D9E59D2DF8}"/>
              </a:ext>
            </a:extLst>
          </p:cNvPr>
          <p:cNvSpPr>
            <a:spLocks noChangeAspect="1"/>
          </p:cNvSpPr>
          <p:nvPr/>
        </p:nvSpPr>
        <p:spPr>
          <a:xfrm>
            <a:off x="5561297" y="643914"/>
            <a:ext cx="3067800" cy="1076030"/>
          </a:xfrm>
          <a:prstGeom prst="roundRect">
            <a:avLst>
              <a:gd name="adj" fmla="val 50000"/>
            </a:avLst>
          </a:prstGeom>
          <a:solidFill>
            <a:srgbClr val="E8F0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rPr>
              <a:t>NSTX-U</a:t>
            </a:r>
            <a:endParaRPr sz="2200" b="1" dirty="0">
              <a:solidFill>
                <a:schemeClr val="accent3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National Spherical Torus Experiment-Upgrade</a:t>
            </a:r>
            <a:endParaRPr sz="1000" i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034951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heme/theme1.xml><?xml version="1.0" encoding="utf-8"?>
<a:theme xmlns:a="http://schemas.openxmlformats.org/drawingml/2006/main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2001</Words>
  <Application>Microsoft Office PowerPoint</Application>
  <PresentationFormat>On-screen Show (16:9)</PresentationFormat>
  <Paragraphs>325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Roboto Light</vt:lpstr>
      <vt:lpstr>Roboto Slab ExtraBold</vt:lpstr>
      <vt:lpstr>Roboto</vt:lpstr>
      <vt:lpstr>Arial Narrow</vt:lpstr>
      <vt:lpstr>Helvetica</vt:lpstr>
      <vt:lpstr>Arial</vt:lpstr>
      <vt:lpstr>Roboto Slab</vt:lpstr>
      <vt:lpstr>Calibri</vt:lpstr>
      <vt:lpstr>Symbol</vt:lpstr>
      <vt:lpstr>Roboto Slab Medium</vt:lpstr>
      <vt:lpstr>Roboto Slab Light</vt:lpstr>
      <vt:lpstr>Georgia</vt:lpstr>
      <vt:lpstr>1_Default Theme</vt:lpstr>
      <vt:lpstr>Default Theme</vt:lpstr>
      <vt:lpstr>The National Spherical Torus Experiment Upgrade – Advancing the Physics of Fusion Energy Dr. Jack Berkery, Princeton Plasma Physics Laboratory March 1, 2024, University of Minnesota</vt:lpstr>
      <vt:lpstr>Outline</vt:lpstr>
      <vt:lpstr>The Princeton Plasma Physics Laboratory</vt:lpstr>
      <vt:lpstr>Fusion requires very high temperatures, but these can be achieved</vt:lpstr>
      <vt:lpstr>How close are we, really, to achieving fusion breakeven?</vt:lpstr>
      <vt:lpstr>Tokamaks and stellarators are leading magnetic fusion configurations</vt:lpstr>
      <vt:lpstr>NSTX-U is a spherical tokamak (ST), which has certain advantages</vt:lpstr>
      <vt:lpstr>NSTX-U at PPPL is the highest power spherical tokamak in the world</vt:lpstr>
      <vt:lpstr>NSTX-U at PPPL is the highest power spherical tokamak in the world</vt:lpstr>
      <vt:lpstr>Add some of the highest achievements of NSTX?</vt:lpstr>
      <vt:lpstr>NSTX energy confinement time increased at higher T (!)</vt:lpstr>
      <vt:lpstr>NSTX-U is currently getting an upgrade which will boost performance</vt:lpstr>
      <vt:lpstr>To move towards long-pulse operation, STs need to move to non-inductive current drive and stable, steady-state plasmas</vt:lpstr>
      <vt:lpstr>Tokamaks are subject to instabilities, which can be disruptive and dangerous</vt:lpstr>
      <vt:lpstr>Ultimately the amount of fusion reactions depends on how high a temperature and density can be sustained, and this is determined by turbulent transport</vt:lpstr>
      <vt:lpstr>Tokamaks use a ‘’divertor” to control where power and particles are exhausted</vt:lpstr>
      <vt:lpstr>Liquid metal walls have proven beneficial for heat handling, plasma performance</vt:lpstr>
      <vt:lpstr>There is already substantial interest in a low-A tokamak as a Fusion Pilot Plant</vt:lpstr>
      <vt:lpstr>Conclusions</vt:lpstr>
      <vt:lpstr>PPPL science education department has many opportunities for students</vt:lpstr>
      <vt:lpstr>PowerPoint Presentation</vt:lpstr>
      <vt:lpstr>Graduate Study</vt:lpstr>
      <vt:lpstr>PowerPoint Presentation</vt:lpstr>
      <vt:lpstr>Advantages of fusion:  safe, sustainable, high energy density, environmentally attractive </vt:lpstr>
      <vt:lpstr>At fusion temperatures gas becomes plasma, a “soup” of electrons and positive ions</vt:lpstr>
      <vt:lpstr>Charged particles confined by magnetic fields, but a simple toroidal field gives poor confinement</vt:lpstr>
      <vt:lpstr>Tokamak: toroidal field from magnets and poloidal field from plasma current + create helical field</vt:lpstr>
      <vt:lpstr>Particle trajectories in a tokamak</vt:lpstr>
      <vt:lpstr>To move towards long-pulse operation, STs need to move to non-inductive current drive and stable, steady-state plasmas</vt:lpstr>
      <vt:lpstr>Magnetic fusion is arguably closest to ultimate goal of electricity generation</vt:lpstr>
      <vt:lpstr>How would magnetic fusion make electricity?</vt:lpstr>
      <vt:lpstr>xxx</vt:lpstr>
      <vt:lpstr>xxx</vt:lpstr>
      <vt:lpstr>xxx</vt:lpstr>
      <vt:lpstr>xxx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National Spherical Torus Experiment Upgrade – Advancing the Physics of Fusion Energy Dr. Jack Berkery, Princeton Plasma Physics Laboratory March 1, 2024, University of Minnesota</dc:title>
  <dc:creator>Microsoft Office User</dc:creator>
  <cp:lastModifiedBy>Jack Berkery</cp:lastModifiedBy>
  <cp:revision>54</cp:revision>
  <dcterms:created xsi:type="dcterms:W3CDTF">2020-06-11T16:38:14Z</dcterms:created>
  <dcterms:modified xsi:type="dcterms:W3CDTF">2024-02-12T18:19:47Z</dcterms:modified>
</cp:coreProperties>
</file>