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60" r:id="rId2"/>
    <p:sldId id="3276" r:id="rId3"/>
    <p:sldId id="390" r:id="rId4"/>
    <p:sldId id="389" r:id="rId5"/>
    <p:sldId id="3247" r:id="rId6"/>
    <p:sldId id="3249" r:id="rId7"/>
    <p:sldId id="371" r:id="rId8"/>
    <p:sldId id="3250" r:id="rId9"/>
    <p:sldId id="391" r:id="rId10"/>
    <p:sldId id="3263" r:id="rId11"/>
    <p:sldId id="3277" r:id="rId12"/>
    <p:sldId id="3275" r:id="rId13"/>
    <p:sldId id="396" r:id="rId14"/>
    <p:sldId id="3259" r:id="rId15"/>
    <p:sldId id="398" r:id="rId16"/>
    <p:sldId id="3261" r:id="rId17"/>
    <p:sldId id="3260" r:id="rId18"/>
    <p:sldId id="3274" r:id="rId19"/>
    <p:sldId id="373" r:id="rId20"/>
    <p:sldId id="383" r:id="rId21"/>
    <p:sldId id="374" r:id="rId22"/>
    <p:sldId id="3262" r:id="rId23"/>
    <p:sldId id="3264" r:id="rId24"/>
    <p:sldId id="3253" r:id="rId25"/>
    <p:sldId id="375" r:id="rId26"/>
    <p:sldId id="400" r:id="rId27"/>
    <p:sldId id="3266" r:id="rId28"/>
    <p:sldId id="3254" r:id="rId29"/>
    <p:sldId id="3255" r:id="rId30"/>
    <p:sldId id="403" r:id="rId31"/>
    <p:sldId id="378" r:id="rId32"/>
    <p:sldId id="3272" r:id="rId33"/>
    <p:sldId id="3267" r:id="rId34"/>
    <p:sldId id="3273" r:id="rId35"/>
    <p:sldId id="369" r:id="rId36"/>
    <p:sldId id="3270" r:id="rId37"/>
    <p:sldId id="3280" r:id="rId38"/>
    <p:sldId id="381" r:id="rId39"/>
    <p:sldId id="3279" r:id="rId40"/>
    <p:sldId id="3278" r:id="rId41"/>
    <p:sldId id="3268" r:id="rId42"/>
    <p:sldId id="3271" r:id="rId43"/>
    <p:sldId id="261" r:id="rId44"/>
    <p:sldId id="3242" r:id="rId45"/>
    <p:sldId id="3244" r:id="rId46"/>
    <p:sldId id="416" r:id="rId47"/>
    <p:sldId id="417" r:id="rId48"/>
    <p:sldId id="293" r:id="rId49"/>
    <p:sldId id="385" r:id="rId50"/>
    <p:sldId id="418" r:id="rId51"/>
    <p:sldId id="386" r:id="rId52"/>
    <p:sldId id="387" r:id="rId53"/>
    <p:sldId id="404" r:id="rId54"/>
    <p:sldId id="257" r:id="rId55"/>
    <p:sldId id="3241" r:id="rId56"/>
    <p:sldId id="3235" r:id="rId5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81E9C"/>
    <a:srgbClr val="5296D2"/>
    <a:srgbClr val="FFBC00"/>
    <a:srgbClr val="A3A3A3"/>
    <a:srgbClr val="EC782A"/>
    <a:srgbClr val="0070C0"/>
    <a:srgbClr val="BC00BC"/>
    <a:srgbClr val="007E00"/>
    <a:srgbClr val="8C8C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35" autoAdjust="0"/>
    <p:restoredTop sz="93143" autoAdjust="0"/>
  </p:normalViewPr>
  <p:slideViewPr>
    <p:cSldViewPr snapToGrid="0">
      <p:cViewPr varScale="1">
        <p:scale>
          <a:sx n="59" d="100"/>
          <a:sy n="59" d="100"/>
        </p:scale>
        <p:origin x="1060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39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400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AE0C7909-8EF0-4A75-AF00-AAE1643455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E4A2395-B9B8-4679-A09F-E5140E3EF7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ED684-1565-4559-9AEF-1AD3BD693C8B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880FB69-15FC-4A34-BFE6-642F88E805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0C3A4C0-E34B-488F-80E0-AAA14D12F7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82ABE-947F-4049-A8D5-BDC45DF4F3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993063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BFDD5-620A-488F-9EB1-CF9C1FD55D98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859E9-7267-4830-96B4-B2D434FBF5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66200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ABFDD5-620A-488F-9EB1-CF9C1FD55D98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859E9-7267-4830-96B4-B2D434FBF5C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2358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ABFDD5-620A-488F-9EB1-CF9C1FD55D98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859E9-7267-4830-96B4-B2D434FBF5C3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2433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ABFDD5-620A-488F-9EB1-CF9C1FD55D98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859E9-7267-4830-96B4-B2D434FBF5C3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1935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ABFDD5-620A-488F-9EB1-CF9C1FD55D98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859E9-7267-4830-96B4-B2D434FBF5C3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8610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화질구지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ABFDD5-620A-488F-9EB1-CF9C1FD55D98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859E9-7267-4830-96B4-B2D434FBF5C3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7369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ABFDD5-620A-488F-9EB1-CF9C1FD55D98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859E9-7267-4830-96B4-B2D434FBF5C3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0246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ABFDD5-620A-488F-9EB1-CF9C1FD55D98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859E9-7267-4830-96B4-B2D434FBF5C3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2220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ABFDD5-620A-488F-9EB1-CF9C1FD55D98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859E9-7267-4830-96B4-B2D434FBF5C3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3990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ABFDD5-620A-488F-9EB1-CF9C1FD55D98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859E9-7267-4830-96B4-B2D434FBF5C3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2655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ABFDD5-620A-488F-9EB1-CF9C1FD55D98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859E9-7267-4830-96B4-B2D434FBF5C3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2296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ABFDD5-620A-488F-9EB1-CF9C1FD55D98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859E9-7267-4830-96B4-B2D434FBF5C3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3444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Fortunately, we think we could find solutions with so-called Fast Ion </a:t>
            </a:r>
            <a:r>
              <a:rPr lang="en-US" altLang="ko-KR"/>
              <a:t>Regulated Enhancement mode, FIRE mode.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ABFDD5-620A-488F-9EB1-CF9C1FD55D98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859E9-7267-4830-96B4-B2D434FBF5C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0403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ABFDD5-620A-488F-9EB1-CF9C1FD55D98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859E9-7267-4830-96B4-B2D434FBF5C3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4212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ABFDD5-620A-488F-9EB1-CF9C1FD55D98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859E9-7267-4830-96B4-B2D434FBF5C3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8264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(a), (b) time line</a:t>
            </a:r>
            <a:r>
              <a:rPr lang="ko-KR" altLang="en-US" dirty="0"/>
              <a:t>으로 표시</a:t>
            </a:r>
            <a:r>
              <a:rPr lang="en-US" altLang="ko-KR" dirty="0"/>
              <a:t>, EC on/off </a:t>
            </a:r>
            <a:r>
              <a:rPr lang="ko-KR" altLang="en-US" dirty="0"/>
              <a:t>표시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ABFDD5-620A-488F-9EB1-CF9C1FD55D98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859E9-7267-4830-96B4-B2D434FBF5C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7738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(a), (b) time line</a:t>
            </a:r>
            <a:r>
              <a:rPr lang="ko-KR" altLang="en-US" dirty="0"/>
              <a:t>으로 표시</a:t>
            </a:r>
            <a:r>
              <a:rPr lang="en-US" altLang="ko-KR" dirty="0"/>
              <a:t>, EC on/off </a:t>
            </a:r>
            <a:r>
              <a:rPr lang="ko-KR" altLang="en-US" dirty="0"/>
              <a:t>표시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ABFDD5-620A-488F-9EB1-CF9C1FD55D98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859E9-7267-4830-96B4-B2D434FBF5C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1146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(a), (b) time line</a:t>
            </a:r>
            <a:r>
              <a:rPr lang="ko-KR" altLang="en-US" dirty="0"/>
              <a:t>으로 표시</a:t>
            </a:r>
            <a:r>
              <a:rPr lang="en-US" altLang="ko-KR" dirty="0"/>
              <a:t>, EC on/off </a:t>
            </a:r>
            <a:r>
              <a:rPr lang="ko-KR" altLang="en-US" dirty="0"/>
              <a:t>표시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ABFDD5-620A-488F-9EB1-CF9C1FD55D98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859E9-7267-4830-96B4-B2D434FBF5C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537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(a), (b) time line</a:t>
            </a:r>
            <a:r>
              <a:rPr lang="ko-KR" altLang="en-US" dirty="0"/>
              <a:t>으로 표시</a:t>
            </a:r>
            <a:r>
              <a:rPr lang="en-US" altLang="ko-KR" dirty="0"/>
              <a:t>, EC on/off </a:t>
            </a:r>
            <a:r>
              <a:rPr lang="ko-KR" altLang="en-US" dirty="0"/>
              <a:t>표시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ABFDD5-620A-488F-9EB1-CF9C1FD55D98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859E9-7267-4830-96B4-B2D434FBF5C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4825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(a), (b) time line</a:t>
            </a:r>
            <a:r>
              <a:rPr lang="ko-KR" altLang="en-US" dirty="0"/>
              <a:t>으로 표시</a:t>
            </a:r>
            <a:r>
              <a:rPr lang="en-US" altLang="ko-KR" dirty="0"/>
              <a:t>, EC on/off </a:t>
            </a:r>
            <a:r>
              <a:rPr lang="ko-KR" altLang="en-US" dirty="0"/>
              <a:t>표시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ABFDD5-620A-488F-9EB1-CF9C1FD55D98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859E9-7267-4830-96B4-B2D434FBF5C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5627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ABFDD5-620A-488F-9EB1-CF9C1FD55D98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859E9-7267-4830-96B4-B2D434FBF5C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3726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ABFDD5-620A-488F-9EB1-CF9C1FD55D98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859E9-7267-4830-96B4-B2D434FBF5C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262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B3A1E407-9FCB-4631-8559-504D917BA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7670"/>
            <a:ext cx="12193057" cy="3810330"/>
          </a:xfrm>
          <a:prstGeom prst="rect">
            <a:avLst/>
          </a:prstGeom>
        </p:spPr>
      </p:pic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B080DD8-3B35-486D-83B7-E9D3A551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37194" y="6405042"/>
            <a:ext cx="1344256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83F0273-D9EB-4288-9CD9-D7825194550B}" type="datetime1">
              <a:rPr lang="ko-KR" altLang="en-US" smtClean="0"/>
              <a:pPr/>
              <a:t>2024-06-24</a:t>
            </a:fld>
            <a:endParaRPr lang="ko-KR" altLang="en-US" dirty="0"/>
          </a:p>
        </p:txBody>
      </p:sp>
      <p:sp>
        <p:nvSpPr>
          <p:cNvPr id="21" name="제목 개체 틀 1">
            <a:extLst>
              <a:ext uri="{FF2B5EF4-FFF2-40B4-BE49-F238E27FC236}">
                <a16:creationId xmlns:a16="http://schemas.microsoft.com/office/drawing/2014/main" id="{8783721F-9237-4AA9-8035-2F93CF617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2049898"/>
            <a:ext cx="11665296" cy="736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143458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바닥글 개체 틀 4">
            <a:extLst>
              <a:ext uri="{FF2B5EF4-FFF2-40B4-BE49-F238E27FC236}">
                <a16:creationId xmlns:a16="http://schemas.microsoft.com/office/drawing/2014/main" id="{8C536EEC-8094-4F4A-AEFE-43C1989C1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FA458A3-26F7-4A93-90D3-BAE2069410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88399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7AEBD766-C00C-420E-A3DD-4721F4D81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55" y="170459"/>
            <a:ext cx="11579381" cy="584775"/>
          </a:xfrm>
        </p:spPr>
        <p:txBody>
          <a:bodyPr anchor="ctr" anchorCtr="0">
            <a:noAutofit/>
          </a:bodyPr>
          <a:lstStyle>
            <a:lvl1pPr algn="l">
              <a:defRPr sz="3600" b="1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3657ECF-9208-46C7-9B7E-8D47B5195C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8230" y="935825"/>
            <a:ext cx="11606542" cy="5300969"/>
          </a:xfrm>
        </p:spPr>
        <p:txBody>
          <a:bodyPr/>
          <a:lstStyle>
            <a:lvl1pPr marL="228600" indent="-228600">
              <a:lnSpc>
                <a:spcPct val="120000"/>
              </a:lnSpc>
              <a:buFont typeface="Wingdings" panose="05000000000000000000" pitchFamily="2" charset="2"/>
              <a:buChar char="§"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20000"/>
              </a:lnSpc>
              <a:buClr>
                <a:schemeClr val="tx1"/>
              </a:buClr>
              <a:buFont typeface="Calibri" panose="020F0502020204030204" pitchFamily="34" charset="0"/>
              <a:buChar char="−"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120000"/>
              </a:lnSpc>
              <a:buFont typeface="Calibri" panose="020F0502020204030204" pitchFamily="34" charset="0"/>
              <a:buChar char="−"/>
              <a:defRPr sz="1800" b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20000"/>
              </a:lnSpc>
              <a:defRPr sz="1400" b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20000"/>
              </a:lnSpc>
              <a:defRPr sz="1400"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ko-KR" altLang="en-US" dirty="0"/>
              <a:t> 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1C628CA2-6EF3-4B6A-BE5C-5A66B42B00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894" t="13616" r="18062" b="23043"/>
          <a:stretch/>
        </p:blipFill>
        <p:spPr>
          <a:xfrm>
            <a:off x="11335154" y="6282059"/>
            <a:ext cx="734113" cy="462220"/>
          </a:xfrm>
          <a:prstGeom prst="rect">
            <a:avLst/>
          </a:prstGeom>
        </p:spPr>
      </p:pic>
      <p:sp>
        <p:nvSpPr>
          <p:cNvPr id="12" name="슬라이드 번호 개체 틀 21">
            <a:extLst>
              <a:ext uri="{FF2B5EF4-FFF2-40B4-BE49-F238E27FC236}">
                <a16:creationId xmlns:a16="http://schemas.microsoft.com/office/drawing/2014/main" id="{6DF7A0DB-955D-4695-8489-805F87DE71E6}"/>
              </a:ext>
            </a:extLst>
          </p:cNvPr>
          <p:cNvSpPr txBox="1">
            <a:spLocks/>
          </p:cNvSpPr>
          <p:nvPr userDrawn="1"/>
        </p:nvSpPr>
        <p:spPr>
          <a:xfrm>
            <a:off x="10807757" y="6356349"/>
            <a:ext cx="508739" cy="4025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5C5AA68-BED8-45D9-9F37-CCAE54737930}" type="slidenum">
              <a:rPr lang="ko-KR" altLang="en-US" sz="18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l">
                <a:defRPr/>
              </a:pPr>
              <a:t>‹#›</a:t>
            </a:fld>
            <a:endParaRPr lang="ko-KR" alt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99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바닥글 개체 틀 4">
            <a:extLst>
              <a:ext uri="{FF2B5EF4-FFF2-40B4-BE49-F238E27FC236}">
                <a16:creationId xmlns:a16="http://schemas.microsoft.com/office/drawing/2014/main" id="{3B825CCF-021A-4921-AE8B-3E5728165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5216" y="6356350"/>
            <a:ext cx="5540550" cy="387927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Lee JangHyeok | PLARE LAB MEETING | Page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E846598-522A-470B-A14A-270453E7A1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00664"/>
            <a:ext cx="5181600" cy="5176299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730465D-53E2-4AF5-BA19-84EA385F61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00664"/>
            <a:ext cx="5181600" cy="5176299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50FA21D-53C9-4336-AF75-EE9A057CD3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82052-C227-4D1E-8764-99F63FBF8C06}" type="datetime1">
              <a:rPr lang="ko-KR" altLang="en-US" smtClean="0"/>
              <a:t>2024-06-24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1D95693-82DE-40D9-92DC-1957C83506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883997"/>
          </a:xfrm>
          <a:prstGeom prst="rect">
            <a:avLst/>
          </a:prstGeom>
        </p:spPr>
      </p:pic>
      <p:sp>
        <p:nvSpPr>
          <p:cNvPr id="9" name="제목 1">
            <a:extLst>
              <a:ext uri="{FF2B5EF4-FFF2-40B4-BE49-F238E27FC236}">
                <a16:creationId xmlns:a16="http://schemas.microsoft.com/office/drawing/2014/main" id="{6C7E05AA-D1ED-4D49-B7CA-E436B4A63385}"/>
              </a:ext>
            </a:extLst>
          </p:cNvPr>
          <p:cNvSpPr txBox="1">
            <a:spLocks/>
          </p:cNvSpPr>
          <p:nvPr userDrawn="1"/>
        </p:nvSpPr>
        <p:spPr>
          <a:xfrm>
            <a:off x="838199" y="251937"/>
            <a:ext cx="10496948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ko-KR" altLang="en-US" dirty="0"/>
          </a:p>
        </p:txBody>
      </p:sp>
      <p:sp>
        <p:nvSpPr>
          <p:cNvPr id="17" name="슬라이드 번호 개체 틀 21">
            <a:extLst>
              <a:ext uri="{FF2B5EF4-FFF2-40B4-BE49-F238E27FC236}">
                <a16:creationId xmlns:a16="http://schemas.microsoft.com/office/drawing/2014/main" id="{89ED3027-429B-485D-A906-46BFCA9B6272}"/>
              </a:ext>
            </a:extLst>
          </p:cNvPr>
          <p:cNvSpPr txBox="1">
            <a:spLocks/>
          </p:cNvSpPr>
          <p:nvPr userDrawn="1"/>
        </p:nvSpPr>
        <p:spPr>
          <a:xfrm>
            <a:off x="10807757" y="6356349"/>
            <a:ext cx="508739" cy="4025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5C5AA68-BED8-45D9-9F37-CCAE54737930}" type="slidenum">
              <a:rPr lang="ko-KR" altLang="en-US" smtClean="0"/>
              <a:pPr algn="l">
                <a:defRPr/>
              </a:pPr>
              <a:t>‹#›</a:t>
            </a:fld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FC73E7AD-1441-40FD-B2CC-0E3CB74E5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894" t="13616" r="18062" b="23043"/>
          <a:stretch/>
        </p:blipFill>
        <p:spPr>
          <a:xfrm>
            <a:off x="11335154" y="6282059"/>
            <a:ext cx="734113" cy="462220"/>
          </a:xfrm>
          <a:prstGeom prst="rect">
            <a:avLst/>
          </a:prstGeom>
        </p:spPr>
      </p:pic>
      <p:sp>
        <p:nvSpPr>
          <p:cNvPr id="20" name="제목 1">
            <a:extLst>
              <a:ext uri="{FF2B5EF4-FFF2-40B4-BE49-F238E27FC236}">
                <a16:creationId xmlns:a16="http://schemas.microsoft.com/office/drawing/2014/main" id="{95CBE649-260D-4120-9E74-6391488FB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51937"/>
            <a:ext cx="10496948" cy="584775"/>
          </a:xfrm>
        </p:spPr>
        <p:txBody>
          <a:bodyPr>
            <a:normAutofit/>
          </a:bodyPr>
          <a:lstStyle>
            <a:lvl1pPr algn="l">
              <a:defRPr sz="3200" b="1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231847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AECDCE1-5C6A-4644-82D5-2C5C4628F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88399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BA20288-CCDA-4251-A923-E046B3BE2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67994"/>
            <a:ext cx="5157787" cy="4421669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3A028A0-076D-429A-81A5-683E209A6A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88399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4AF8C60-BE3B-47B0-9C46-67ED4A2FB3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67994"/>
            <a:ext cx="5183188" cy="4421669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044DB29-E6DE-48BF-879A-CBC78F31C8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883997"/>
          </a:xfrm>
          <a:prstGeom prst="rect">
            <a:avLst/>
          </a:prstGeom>
        </p:spPr>
      </p:pic>
      <p:sp>
        <p:nvSpPr>
          <p:cNvPr id="11" name="제목 1">
            <a:extLst>
              <a:ext uri="{FF2B5EF4-FFF2-40B4-BE49-F238E27FC236}">
                <a16:creationId xmlns:a16="http://schemas.microsoft.com/office/drawing/2014/main" id="{B68CA11F-3FC9-4C0F-AB79-5776FA83620C}"/>
              </a:ext>
            </a:extLst>
          </p:cNvPr>
          <p:cNvSpPr txBox="1">
            <a:spLocks/>
          </p:cNvSpPr>
          <p:nvPr userDrawn="1"/>
        </p:nvSpPr>
        <p:spPr>
          <a:xfrm>
            <a:off x="838199" y="251937"/>
            <a:ext cx="10496948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ko-KR" altLang="en-US" dirty="0"/>
          </a:p>
        </p:txBody>
      </p:sp>
      <p:sp>
        <p:nvSpPr>
          <p:cNvPr id="17" name="제목 1">
            <a:extLst>
              <a:ext uri="{FF2B5EF4-FFF2-40B4-BE49-F238E27FC236}">
                <a16:creationId xmlns:a16="http://schemas.microsoft.com/office/drawing/2014/main" id="{FFC7DCFA-DDA6-4510-BCE7-1016C4CBB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51937"/>
            <a:ext cx="10496948" cy="584775"/>
          </a:xfrm>
        </p:spPr>
        <p:txBody>
          <a:bodyPr>
            <a:normAutofit/>
          </a:bodyPr>
          <a:lstStyle>
            <a:lvl1pPr algn="l">
              <a:defRPr sz="3200" b="1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8" name="날짜 개체 틀 4">
            <a:extLst>
              <a:ext uri="{FF2B5EF4-FFF2-40B4-BE49-F238E27FC236}">
                <a16:creationId xmlns:a16="http://schemas.microsoft.com/office/drawing/2014/main" id="{31E1D34F-25D1-408D-8E51-C7B9637690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16394B-DFD3-4604-8B18-8C92E92A71C5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19" name="바닥글 개체 틀 4">
            <a:extLst>
              <a:ext uri="{FF2B5EF4-FFF2-40B4-BE49-F238E27FC236}">
                <a16:creationId xmlns:a16="http://schemas.microsoft.com/office/drawing/2014/main" id="{DBDD4F4C-03DE-4814-84DC-17465CB99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5216" y="6356350"/>
            <a:ext cx="5540550" cy="387927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Lee JangHyeok | PLARE LAB MEETING | Page</a:t>
            </a:r>
            <a:endParaRPr lang="ko-KR" altLang="en-US" dirty="0"/>
          </a:p>
        </p:txBody>
      </p:sp>
      <p:sp>
        <p:nvSpPr>
          <p:cNvPr id="22" name="슬라이드 번호 개체 틀 21">
            <a:extLst>
              <a:ext uri="{FF2B5EF4-FFF2-40B4-BE49-F238E27FC236}">
                <a16:creationId xmlns:a16="http://schemas.microsoft.com/office/drawing/2014/main" id="{D5FB15A0-9DCF-4C87-A17B-931B5B8C1998}"/>
              </a:ext>
            </a:extLst>
          </p:cNvPr>
          <p:cNvSpPr txBox="1">
            <a:spLocks/>
          </p:cNvSpPr>
          <p:nvPr userDrawn="1"/>
        </p:nvSpPr>
        <p:spPr>
          <a:xfrm>
            <a:off x="10807757" y="6356349"/>
            <a:ext cx="508739" cy="4025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5C5AA68-BED8-45D9-9F37-CCAE54737930}" type="slidenum">
              <a:rPr lang="ko-KR" altLang="en-US" smtClean="0"/>
              <a:pPr algn="l">
                <a:defRPr/>
              </a:pPr>
              <a:t>‹#›</a:t>
            </a:fld>
            <a:endParaRPr lang="ko-KR" altLang="en-US" dirty="0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247B76ED-B5D7-44EF-944D-B519AF28E1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894" t="13616" r="18062" b="23043"/>
          <a:stretch/>
        </p:blipFill>
        <p:spPr>
          <a:xfrm>
            <a:off x="11335154" y="6282059"/>
            <a:ext cx="734113" cy="46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87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0AAAF6FA-3D75-41F0-83F3-5E1FD53B82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883997"/>
          </a:xfrm>
          <a:prstGeom prst="rect">
            <a:avLst/>
          </a:prstGeom>
        </p:spPr>
      </p:pic>
      <p:sp>
        <p:nvSpPr>
          <p:cNvPr id="7" name="제목 1">
            <a:extLst>
              <a:ext uri="{FF2B5EF4-FFF2-40B4-BE49-F238E27FC236}">
                <a16:creationId xmlns:a16="http://schemas.microsoft.com/office/drawing/2014/main" id="{7A954D79-9BB8-40E3-9A91-AD1EAA7E8FCE}"/>
              </a:ext>
            </a:extLst>
          </p:cNvPr>
          <p:cNvSpPr txBox="1">
            <a:spLocks/>
          </p:cNvSpPr>
          <p:nvPr userDrawn="1"/>
        </p:nvSpPr>
        <p:spPr>
          <a:xfrm>
            <a:off x="838199" y="251937"/>
            <a:ext cx="10496948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ko-KR" altLang="en-US" dirty="0"/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F7A505D5-BA1D-40C6-80D9-0F8579F97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51937"/>
            <a:ext cx="10496948" cy="584775"/>
          </a:xfrm>
        </p:spPr>
        <p:txBody>
          <a:bodyPr>
            <a:normAutofit/>
          </a:bodyPr>
          <a:lstStyle>
            <a:lvl1pPr algn="l">
              <a:defRPr sz="3200" b="1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9" name="날짜 개체 틀 4">
            <a:extLst>
              <a:ext uri="{FF2B5EF4-FFF2-40B4-BE49-F238E27FC236}">
                <a16:creationId xmlns:a16="http://schemas.microsoft.com/office/drawing/2014/main" id="{C1934BE6-571F-4609-AECE-4AA5513DF2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0F1BDD-B769-4B5D-9AAA-85120C2873D2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10" name="바닥글 개체 틀 4">
            <a:extLst>
              <a:ext uri="{FF2B5EF4-FFF2-40B4-BE49-F238E27FC236}">
                <a16:creationId xmlns:a16="http://schemas.microsoft.com/office/drawing/2014/main" id="{E784216F-6253-474F-B97F-11577AB4C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5216" y="6356350"/>
            <a:ext cx="5540550" cy="387927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Lee JangHyeok | PLARE LAB MEETING | Page</a:t>
            </a:r>
            <a:endParaRPr lang="ko-KR" altLang="en-US" dirty="0"/>
          </a:p>
        </p:txBody>
      </p:sp>
      <p:sp>
        <p:nvSpPr>
          <p:cNvPr id="13" name="슬라이드 번호 개체 틀 21">
            <a:extLst>
              <a:ext uri="{FF2B5EF4-FFF2-40B4-BE49-F238E27FC236}">
                <a16:creationId xmlns:a16="http://schemas.microsoft.com/office/drawing/2014/main" id="{CF078A39-8714-4272-B5AB-A2A614327C74}"/>
              </a:ext>
            </a:extLst>
          </p:cNvPr>
          <p:cNvSpPr txBox="1">
            <a:spLocks/>
          </p:cNvSpPr>
          <p:nvPr userDrawn="1"/>
        </p:nvSpPr>
        <p:spPr>
          <a:xfrm>
            <a:off x="10807757" y="6356349"/>
            <a:ext cx="508739" cy="4025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5C5AA68-BED8-45D9-9F37-CCAE54737930}" type="slidenum">
              <a:rPr lang="ko-KR" altLang="en-US" smtClean="0"/>
              <a:pPr algn="l">
                <a:defRPr/>
              </a:pPr>
              <a:t>‹#›</a:t>
            </a:fld>
            <a:endParaRPr lang="ko-KR" altLang="en-US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99599C6E-2B78-451C-8355-E2302CD93E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894" t="13616" r="18062" b="23043"/>
          <a:stretch/>
        </p:blipFill>
        <p:spPr>
          <a:xfrm>
            <a:off x="11335154" y="6282059"/>
            <a:ext cx="734113" cy="46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62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F65384E-6B5E-43E9-8C75-DC91CE0AA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8AF9EA-03C9-49ED-8DF2-AC56AF5B0EA6}" type="datetime1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6" name="바닥글 개체 틀 4">
            <a:extLst>
              <a:ext uri="{FF2B5EF4-FFF2-40B4-BE49-F238E27FC236}">
                <a16:creationId xmlns:a16="http://schemas.microsoft.com/office/drawing/2014/main" id="{97D3F3B2-4146-4AAD-910F-AFB59C172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5216" y="6356350"/>
            <a:ext cx="5540550" cy="387927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Lee JangHyeok | PLARE LAB MEETING | Page</a:t>
            </a:r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B6E2891-5495-4F79-98B3-835ABD739C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894" t="13616" r="18062" b="23043"/>
          <a:stretch/>
        </p:blipFill>
        <p:spPr>
          <a:xfrm>
            <a:off x="11335154" y="6282059"/>
            <a:ext cx="734113" cy="462220"/>
          </a:xfrm>
          <a:prstGeom prst="rect">
            <a:avLst/>
          </a:prstGeom>
        </p:spPr>
      </p:pic>
      <p:sp>
        <p:nvSpPr>
          <p:cNvPr id="11" name="슬라이드 번호 개체 틀 21">
            <a:extLst>
              <a:ext uri="{FF2B5EF4-FFF2-40B4-BE49-F238E27FC236}">
                <a16:creationId xmlns:a16="http://schemas.microsoft.com/office/drawing/2014/main" id="{9BE0A14D-0C7D-4994-95F7-ADC1859723FC}"/>
              </a:ext>
            </a:extLst>
          </p:cNvPr>
          <p:cNvSpPr txBox="1">
            <a:spLocks/>
          </p:cNvSpPr>
          <p:nvPr userDrawn="1"/>
        </p:nvSpPr>
        <p:spPr>
          <a:xfrm>
            <a:off x="10807757" y="6356349"/>
            <a:ext cx="508739" cy="4025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5C5AA68-BED8-45D9-9F37-CCAE54737930}" type="slidenum">
              <a:rPr lang="ko-KR" altLang="en-US" smtClean="0"/>
              <a:pPr algn="l"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8108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B3A1E407-9FCB-4631-8559-504D917BA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057" y="0"/>
            <a:ext cx="12193057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33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EC1228E-012B-45B9-BE1D-82398E0153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1057F34-F7B3-4776-84E9-67820B2B7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4EE9B5B-2E8B-4828-9EB6-A3E8BA8C9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B0A05-AA00-4D30-A4F1-5C0488553CAC}" type="datetimeFigureOut">
              <a:rPr lang="ko-KR" altLang="en-US" smtClean="0"/>
              <a:t>2024-06-24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6D8AF55-4B2F-4F78-9FE6-5B558474E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BD0A3E2-3CB0-4B1D-8A6F-34A6E344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2E8A-5E82-4DEA-B6FE-93596D34A2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7615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C8F3DEB-99A2-4A4F-9CB4-FA2E71794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5630B47-D8F7-4FB7-A299-B5E727E98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:a16="http://schemas.microsoft.com/office/drawing/2014/main" id="{3C20FF35-489A-4509-AE4F-01F4BCE3D8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1D864F7-CBF1-41C3-8417-D0CDEC9AA079}" type="datetime1">
              <a:rPr lang="ko-KR" altLang="en-US" smtClean="0"/>
              <a:t>2024-06-24</a:t>
            </a:fld>
            <a:endParaRPr lang="ko-KR" altLang="en-US" dirty="0"/>
          </a:p>
        </p:txBody>
      </p:sp>
      <p:sp>
        <p:nvSpPr>
          <p:cNvPr id="8" name="바닥글 개체 틀 4">
            <a:extLst>
              <a:ext uri="{FF2B5EF4-FFF2-40B4-BE49-F238E27FC236}">
                <a16:creationId xmlns:a16="http://schemas.microsoft.com/office/drawing/2014/main" id="{A5154DF3-BDF8-4F64-BCF5-C169FFAEDD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25216" y="6356350"/>
            <a:ext cx="5540550" cy="387927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ko-KR"/>
              <a:t>Lee JangHyeok | PLARE LAB MEETING | Page</a:t>
            </a:r>
            <a:endParaRPr lang="ko-KR" altLang="en-US" dirty="0"/>
          </a:p>
        </p:txBody>
      </p:sp>
      <p:sp>
        <p:nvSpPr>
          <p:cNvPr id="14" name="바닥글 개체 틀 20">
            <a:extLst>
              <a:ext uri="{FF2B5EF4-FFF2-40B4-BE49-F238E27FC236}">
                <a16:creationId xmlns:a16="http://schemas.microsoft.com/office/drawing/2014/main" id="{918749B2-6370-4C35-804F-E18A8B50E4DE}"/>
              </a:ext>
            </a:extLst>
          </p:cNvPr>
          <p:cNvSpPr txBox="1">
            <a:spLocks/>
          </p:cNvSpPr>
          <p:nvPr userDrawn="1"/>
        </p:nvSpPr>
        <p:spPr>
          <a:xfrm>
            <a:off x="5225217" y="6379152"/>
            <a:ext cx="5540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ko-KR" dirty="0"/>
              <a:t>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605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60" r:id="rId7"/>
    <p:sldLayoutId id="2147483661" r:id="rId8"/>
  </p:sldLayoutIdLst>
  <p:hf sldNum="0" hdr="0"/>
  <p:txStyles>
    <p:titleStyle>
      <a:lvl1pPr algn="ctr" defTabSz="914400" rtl="0" eaLnBrk="1" latinLnBrk="1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390.png"/><Relationship Id="rId4" Type="http://schemas.openxmlformats.org/officeDocument/2006/relationships/image" Target="../media/image45.png"/><Relationship Id="rId9" Type="http://schemas.openxmlformats.org/officeDocument/2006/relationships/image" Target="../media/image28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70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1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0.png"/><Relationship Id="rId7" Type="http://schemas.openxmlformats.org/officeDocument/2006/relationships/image" Target="../media/image61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3.png"/><Relationship Id="rId10" Type="http://schemas.openxmlformats.org/officeDocument/2006/relationships/image" Target="../media/image622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57.png"/><Relationship Id="rId2" Type="http://schemas.openxmlformats.org/officeDocument/2006/relationships/image" Target="../media/image6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1.png"/><Relationship Id="rId13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621.png"/><Relationship Id="rId12" Type="http://schemas.openxmlformats.org/officeDocument/2006/relationships/image" Target="../media/image71.png"/><Relationship Id="rId2" Type="http://schemas.openxmlformats.org/officeDocument/2006/relationships/image" Target="../media/image65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0.png"/><Relationship Id="rId15" Type="http://schemas.openxmlformats.org/officeDocument/2006/relationships/image" Target="../media/image69.png"/><Relationship Id="rId5" Type="http://schemas.openxmlformats.org/officeDocument/2006/relationships/image" Target="../media/image601.png"/><Relationship Id="rId10" Type="http://schemas.openxmlformats.org/officeDocument/2006/relationships/image" Target="../media/image651.png"/><Relationship Id="rId9" Type="http://schemas.openxmlformats.org/officeDocument/2006/relationships/image" Target="../media/image641.png"/><Relationship Id="rId1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45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5.png"/><Relationship Id="rId5" Type="http://schemas.openxmlformats.org/officeDocument/2006/relationships/image" Target="../media/image77.png"/><Relationship Id="rId10" Type="http://schemas.openxmlformats.org/officeDocument/2006/relationships/image" Target="../media/image84.png"/><Relationship Id="rId4" Type="http://schemas.openxmlformats.org/officeDocument/2006/relationships/image" Target="../media/image75.png"/><Relationship Id="rId9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7" Type="http://schemas.openxmlformats.org/officeDocument/2006/relationships/image" Target="../media/image153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80.png"/><Relationship Id="rId9" Type="http://schemas.openxmlformats.org/officeDocument/2006/relationships/image" Target="../media/image15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87.png"/><Relationship Id="rId7" Type="http://schemas.openxmlformats.org/officeDocument/2006/relationships/image" Target="../media/image80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82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7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0.png"/><Relationship Id="rId5" Type="http://schemas.openxmlformats.org/officeDocument/2006/relationships/image" Target="../media/image92.png"/><Relationship Id="rId10" Type="http://schemas.openxmlformats.org/officeDocument/2006/relationships/image" Target="../media/image870.png"/><Relationship Id="rId4" Type="http://schemas.openxmlformats.org/officeDocument/2006/relationships/image" Target="../media/image200.png"/><Relationship Id="rId9" Type="http://schemas.openxmlformats.org/officeDocument/2006/relationships/image" Target="../media/image2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590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5" Type="http://schemas.openxmlformats.org/officeDocument/2006/relationships/image" Target="../media/image570.png"/><Relationship Id="rId4" Type="http://schemas.openxmlformats.org/officeDocument/2006/relationships/image" Target="../media/image5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image" Target="../media/image95.png"/><Relationship Id="rId7" Type="http://schemas.openxmlformats.org/officeDocument/2006/relationships/image" Target="../media/image65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0.png"/><Relationship Id="rId5" Type="http://schemas.openxmlformats.org/officeDocument/2006/relationships/image" Target="../media/image630.png"/><Relationship Id="rId4" Type="http://schemas.openxmlformats.org/officeDocument/2006/relationships/image" Target="../media/image620.png"/><Relationship Id="rId9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44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101.png"/><Relationship Id="rId9" Type="http://schemas.openxmlformats.org/officeDocument/2006/relationships/image" Target="../media/image10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101.png"/><Relationship Id="rId9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7967351-6E8B-44F0-9578-EC03B0AB46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56622" y="6445740"/>
            <a:ext cx="8095659" cy="365125"/>
          </a:xfrm>
        </p:spPr>
        <p:txBody>
          <a:bodyPr/>
          <a:lstStyle/>
          <a:p>
            <a:r>
              <a:rPr lang="en-US" altLang="ko-KR" sz="1800" dirty="0"/>
              <a:t>NSTX-U / Magnetic Fusion Science meeting, June 24, 2024</a:t>
            </a:r>
            <a:endParaRPr lang="ko-KR" altLang="en-US" sz="1800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65881AAB-7981-4806-B6A3-1C18826EA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252" y="1192176"/>
            <a:ext cx="8787496" cy="148023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ko-K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ko-KR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mode</a:t>
            </a:r>
            <a:r>
              <a:rPr lang="en-US" altLang="ko-K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KSTAR</a:t>
            </a:r>
            <a:endParaRPr lang="ko-KR" alt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D4681-0F78-7E4D-7997-D569088D10A8}"/>
              </a:ext>
            </a:extLst>
          </p:cNvPr>
          <p:cNvSpPr txBox="1"/>
          <p:nvPr/>
        </p:nvSpPr>
        <p:spPr>
          <a:xfrm>
            <a:off x="250371" y="3906493"/>
            <a:ext cx="1186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i="1" dirty="0">
                <a:cs typeface="calibri" panose="020F0502020204030204" pitchFamily="34" charset="0"/>
              </a:rPr>
              <a:t>S.J. Park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1</a:t>
            </a:r>
            <a:r>
              <a:rPr lang="en-US" altLang="ko-KR" sz="1600" b="1" i="1" dirty="0">
                <a:cs typeface="calibri" panose="020F0502020204030204" pitchFamily="34" charset="0"/>
              </a:rPr>
              <a:t>, H. Han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2</a:t>
            </a:r>
            <a:r>
              <a:rPr lang="en-US" altLang="ko-KR" sz="1600" b="1" i="1" dirty="0">
                <a:cs typeface="calibri" panose="020F0502020204030204" pitchFamily="34" charset="0"/>
              </a:rPr>
              <a:t>, C. Sung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3</a:t>
            </a:r>
            <a:r>
              <a:rPr lang="en-US" altLang="ko-KR" sz="1600" b="1" i="1" dirty="0">
                <a:cs typeface="calibri" panose="020F0502020204030204" pitchFamily="34" charset="0"/>
              </a:rPr>
              <a:t>, D. Kim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3</a:t>
            </a:r>
            <a:r>
              <a:rPr lang="en-US" altLang="ko-KR" sz="1600" b="1" i="1" dirty="0">
                <a:cs typeface="calibri" panose="020F0502020204030204" pitchFamily="34" charset="0"/>
              </a:rPr>
              <a:t>, J.H. Lee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1</a:t>
            </a:r>
            <a:r>
              <a:rPr lang="en-US" altLang="ko-KR" sz="1600" b="1" i="1" dirty="0">
                <a:cs typeface="calibri" panose="020F0502020204030204" pitchFamily="34" charset="0"/>
              </a:rPr>
              <a:t>, C.H.Heo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1</a:t>
            </a:r>
            <a:r>
              <a:rPr lang="en-US" altLang="ko-KR" sz="1600" b="1" i="1" dirty="0">
                <a:cs typeface="calibri" panose="020F0502020204030204" pitchFamily="34" charset="0"/>
              </a:rPr>
              <a:t>, S.C. Hong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1,2</a:t>
            </a:r>
            <a:r>
              <a:rPr lang="en-US" altLang="ko-KR" sz="1600" b="1" i="1" dirty="0">
                <a:cs typeface="calibri" panose="020F0502020204030204" pitchFamily="34" charset="0"/>
              </a:rPr>
              <a:t>, J. Kang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2</a:t>
            </a:r>
            <a:r>
              <a:rPr lang="en-US" altLang="ko-KR" sz="1600" b="1" i="1" dirty="0">
                <a:cs typeface="calibri" panose="020F0502020204030204" pitchFamily="34" charset="0"/>
              </a:rPr>
              <a:t>, Y.H. Lee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2</a:t>
            </a:r>
            <a:r>
              <a:rPr lang="en-US" altLang="ko-KR" sz="1600" b="1" i="1" dirty="0">
                <a:cs typeface="calibri" panose="020F0502020204030204" pitchFamily="34" charset="0"/>
              </a:rPr>
              <a:t>, J. Chung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2</a:t>
            </a:r>
            <a:r>
              <a:rPr lang="en-US" altLang="ko-KR" sz="1600" b="1" i="1" dirty="0">
                <a:cs typeface="calibri" panose="020F0502020204030204" pitchFamily="34" charset="0"/>
              </a:rPr>
              <a:t>, T.S. Hahm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1</a:t>
            </a:r>
            <a:r>
              <a:rPr lang="en-US" altLang="ko-KR" sz="1600" b="1" i="1" dirty="0">
                <a:cs typeface="calibri" panose="020F0502020204030204" pitchFamily="34" charset="0"/>
              </a:rPr>
              <a:t>, B. Kim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1,2</a:t>
            </a:r>
            <a:r>
              <a:rPr lang="en-US" altLang="ko-KR" sz="1600" b="1" i="1" dirty="0">
                <a:cs typeface="calibri" panose="020F0502020204030204" pitchFamily="34" charset="0"/>
              </a:rPr>
              <a:t>, </a:t>
            </a:r>
            <a:br>
              <a:rPr lang="en-US" altLang="ko-KR" sz="1600" b="1" i="1" dirty="0">
                <a:cs typeface="calibri" panose="020F0502020204030204" pitchFamily="34" charset="0"/>
              </a:rPr>
            </a:br>
            <a:r>
              <a:rPr lang="en-US" altLang="ko-KR" sz="1600" b="1" i="1" dirty="0">
                <a:cs typeface="calibri" panose="020F0502020204030204" pitchFamily="34" charset="0"/>
              </a:rPr>
              <a:t>J.-K. Park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1</a:t>
            </a:r>
            <a:r>
              <a:rPr lang="en-US" altLang="ko-KR" sz="1600" b="1" i="1" dirty="0">
                <a:cs typeface="calibri" panose="020F0502020204030204" pitchFamily="34" charset="0"/>
              </a:rPr>
              <a:t>, J.G. Bak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2</a:t>
            </a:r>
            <a:r>
              <a:rPr lang="en-US" altLang="ko-KR" sz="1600" b="1" i="1" dirty="0">
                <a:cs typeface="calibri" panose="020F0502020204030204" pitchFamily="34" charset="0"/>
              </a:rPr>
              <a:t>, M.S. Cha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1</a:t>
            </a:r>
            <a:r>
              <a:rPr lang="en-US" altLang="ko-KR" sz="1600" b="1" i="1" dirty="0">
                <a:cs typeface="calibri" panose="020F0502020204030204" pitchFamily="34" charset="0"/>
              </a:rPr>
              <a:t>, G.J. Choi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1</a:t>
            </a:r>
            <a:r>
              <a:rPr lang="en-US" altLang="ko-KR" sz="1600" b="1" i="1" dirty="0">
                <a:cs typeface="calibri" panose="020F0502020204030204" pitchFamily="34" charset="0"/>
              </a:rPr>
              <a:t>, M.J. Choi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2</a:t>
            </a:r>
            <a:r>
              <a:rPr lang="en-US" altLang="ko-KR" sz="1600" b="1" i="1" dirty="0">
                <a:cs typeface="calibri" panose="020F0502020204030204" pitchFamily="34" charset="0"/>
              </a:rPr>
              <a:t>, J. Gwak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1</a:t>
            </a:r>
            <a:r>
              <a:rPr lang="en-US" altLang="ko-KR" sz="1600" b="1" i="1" dirty="0">
                <a:cs typeface="calibri" panose="020F0502020204030204" pitchFamily="34" charset="0"/>
              </a:rPr>
              <a:t>, S.H. Hahn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2</a:t>
            </a:r>
            <a:r>
              <a:rPr lang="en-US" altLang="ko-KR" sz="1600" b="1" i="1" dirty="0">
                <a:cs typeface="calibri" panose="020F0502020204030204" pitchFamily="34" charset="0"/>
              </a:rPr>
              <a:t>, J. Jang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2</a:t>
            </a:r>
            <a:r>
              <a:rPr lang="en-US" altLang="ko-KR" sz="1600" b="1" i="1" dirty="0">
                <a:cs typeface="calibri" panose="020F0502020204030204" pitchFamily="34" charset="0"/>
              </a:rPr>
              <a:t>, K.C. Lee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2</a:t>
            </a:r>
            <a:r>
              <a:rPr lang="en-US" altLang="ko-KR" sz="1600" b="1" i="1" dirty="0">
                <a:cs typeface="calibri" panose="020F0502020204030204" pitchFamily="34" charset="0"/>
              </a:rPr>
              <a:t>, J.H. Kim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2</a:t>
            </a:r>
            <a:r>
              <a:rPr lang="en-US" altLang="ko-KR" sz="1600" b="1" i="1" dirty="0">
                <a:cs typeface="calibri" panose="020F0502020204030204" pitchFamily="34" charset="0"/>
              </a:rPr>
              <a:t>, S.K. Kim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4,5</a:t>
            </a:r>
            <a:r>
              <a:rPr lang="en-US" altLang="ko-KR" sz="1600" b="1" i="1" dirty="0">
                <a:cs typeface="calibri" panose="020F0502020204030204" pitchFamily="34" charset="0"/>
              </a:rPr>
              <a:t>, W.C. Kim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2</a:t>
            </a:r>
            <a:r>
              <a:rPr lang="en-US" altLang="ko-KR" sz="1600" b="1" i="1" dirty="0">
                <a:cs typeface="calibri" panose="020F0502020204030204" pitchFamily="34" charset="0"/>
              </a:rPr>
              <a:t>, </a:t>
            </a:r>
            <a:br>
              <a:rPr lang="en-US" altLang="ko-KR" sz="1600" b="1" i="1" dirty="0">
                <a:cs typeface="calibri" panose="020F0502020204030204" pitchFamily="34" charset="0"/>
              </a:rPr>
            </a:br>
            <a:r>
              <a:rPr lang="en-US" altLang="ko-KR" sz="1600" b="1" i="1" dirty="0">
                <a:cs typeface="calibri" panose="020F0502020204030204" pitchFamily="34" charset="0"/>
              </a:rPr>
              <a:t>J. Ko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2,6</a:t>
            </a:r>
            <a:r>
              <a:rPr lang="en-US" altLang="ko-KR" sz="1600" b="1" i="1" dirty="0">
                <a:cs typeface="calibri" panose="020F0502020204030204" pitchFamily="34" charset="0"/>
              </a:rPr>
              <a:t>, W.H. Ko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2,6</a:t>
            </a:r>
            <a:r>
              <a:rPr lang="en-US" altLang="ko-KR" sz="1600" b="1" i="1" dirty="0">
                <a:cs typeface="calibri" panose="020F0502020204030204" pitchFamily="34" charset="0"/>
              </a:rPr>
              <a:t>, C.Y. Lee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2</a:t>
            </a:r>
            <a:r>
              <a:rPr lang="en-US" altLang="ko-KR" sz="1600" b="1" i="1" dirty="0">
                <a:cs typeface="calibri" panose="020F0502020204030204" pitchFamily="34" charset="0"/>
              </a:rPr>
              <a:t>, J.H. Lee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2,6</a:t>
            </a:r>
            <a:r>
              <a:rPr lang="en-US" altLang="ko-KR" sz="1600" b="1" i="1" dirty="0">
                <a:cs typeface="calibri" panose="020F0502020204030204" pitchFamily="34" charset="0"/>
              </a:rPr>
              <a:t>, J.H. Lee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2</a:t>
            </a:r>
            <a:r>
              <a:rPr lang="en-US" altLang="ko-KR" sz="1600" b="1" i="1" dirty="0">
                <a:cs typeface="calibri" panose="020F0502020204030204" pitchFamily="34" charset="0"/>
              </a:rPr>
              <a:t>, J.K. Lee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2,6</a:t>
            </a:r>
            <a:r>
              <a:rPr lang="en-US" altLang="ko-KR" sz="1600" b="1" i="1" dirty="0">
                <a:cs typeface="calibri" panose="020F0502020204030204" pitchFamily="34" charset="0"/>
              </a:rPr>
              <a:t>, J.P. Lee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7</a:t>
            </a:r>
            <a:r>
              <a:rPr lang="en-US" altLang="ko-KR" sz="1600" b="1" i="1" dirty="0">
                <a:cs typeface="calibri" panose="020F0502020204030204" pitchFamily="34" charset="0"/>
              </a:rPr>
              <a:t>, K.D. Lee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2</a:t>
            </a:r>
            <a:r>
              <a:rPr lang="en-US" altLang="ko-KR" sz="1600" b="1" i="1" dirty="0">
                <a:cs typeface="calibri" panose="020F0502020204030204" pitchFamily="34" charset="0"/>
              </a:rPr>
              <a:t>, Y.S. Park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2,8</a:t>
            </a:r>
            <a:r>
              <a:rPr lang="en-US" altLang="ko-KR" sz="1600" b="1" i="1" dirty="0">
                <a:cs typeface="calibri" panose="020F0502020204030204" pitchFamily="34" charset="0"/>
              </a:rPr>
              <a:t>, J. Seo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9</a:t>
            </a:r>
            <a:r>
              <a:rPr lang="en-US" altLang="ko-KR" sz="1600" b="1" i="1" dirty="0">
                <a:cs typeface="calibri" panose="020F0502020204030204" pitchFamily="34" charset="0"/>
              </a:rPr>
              <a:t>, S.M. Yang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4</a:t>
            </a:r>
            <a:r>
              <a:rPr lang="en-US" altLang="ko-KR" sz="1600" b="1" i="1" dirty="0">
                <a:cs typeface="calibri" panose="020F0502020204030204" pitchFamily="34" charset="0"/>
              </a:rPr>
              <a:t>, S.W. Yoon</a:t>
            </a:r>
            <a:r>
              <a:rPr lang="en-US" altLang="ko-KR" sz="1600" b="1" i="1" baseline="30000" dirty="0">
                <a:cs typeface="calibri" panose="020F0502020204030204" pitchFamily="34" charset="0"/>
              </a:rPr>
              <a:t>2</a:t>
            </a:r>
            <a:r>
              <a:rPr lang="en-US" altLang="ko-KR" sz="1600" b="1" i="1" dirty="0">
                <a:cs typeface="calibri" panose="020F0502020204030204" pitchFamily="34" charset="0"/>
              </a:rPr>
              <a:t> and KSTAR Team</a:t>
            </a:r>
            <a:endParaRPr lang="ko-KR" altLang="en-US" sz="1600" b="1" i="1" dirty="0">
              <a:cs typeface="calibri" panose="020F0502020204030204" pitchFamily="34" charset="0"/>
            </a:endParaRPr>
          </a:p>
        </p:txBody>
      </p:sp>
      <p:pic>
        <p:nvPicPr>
          <p:cNvPr id="1026" name="Picture 2" descr="CI | Introduction | About KFE : KOREA INSTITUTE OF FUSION ENERGY">
            <a:extLst>
              <a:ext uri="{FF2B5EF4-FFF2-40B4-BE49-F238E27FC236}">
                <a16:creationId xmlns:a16="http://schemas.microsoft.com/office/drawing/2014/main" id="{C28C0E75-0AAB-5B94-AE51-679FC5681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677" y="5361911"/>
            <a:ext cx="802661" cy="80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0">
            <a:extLst>
              <a:ext uri="{FF2B5EF4-FFF2-40B4-BE49-F238E27FC236}">
                <a16:creationId xmlns:a16="http://schemas.microsoft.com/office/drawing/2014/main" id="{C8F3A346-AA05-B6A8-50DB-55DDDF558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8187" y="5450597"/>
            <a:ext cx="6982122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700" i="1" baseline="30000" dirty="0">
                <a:ea typeface="+mj-ea"/>
              </a:rPr>
              <a:t>1</a:t>
            </a:r>
            <a:r>
              <a:rPr lang="en-US" altLang="ko-KR" sz="1700" i="1" dirty="0">
                <a:ea typeface="+mj-ea"/>
              </a:rPr>
              <a:t>Seoul National Univ., Korea, </a:t>
            </a:r>
            <a:r>
              <a:rPr lang="en-US" altLang="ko-KR" sz="1700" i="1" baseline="30000" dirty="0">
                <a:ea typeface="+mj-ea"/>
              </a:rPr>
              <a:t>2</a:t>
            </a:r>
            <a:r>
              <a:rPr lang="en-US" altLang="ko-KR" sz="1700" i="1" dirty="0">
                <a:ea typeface="+mj-ea"/>
              </a:rPr>
              <a:t>KFE, Korea, </a:t>
            </a:r>
            <a:r>
              <a:rPr lang="en-US" altLang="ko-KR" sz="1700" i="1" baseline="30000" dirty="0">
                <a:ea typeface="+mj-ea"/>
              </a:rPr>
              <a:t>3</a:t>
            </a:r>
            <a:r>
              <a:rPr lang="en-US" altLang="ko-KR" sz="1700" i="1" dirty="0">
                <a:ea typeface="+mj-ea"/>
              </a:rPr>
              <a:t>KAIST, Korea, </a:t>
            </a:r>
            <a:br>
              <a:rPr lang="en-US" altLang="ko-KR" sz="1700" i="1" dirty="0">
                <a:ea typeface="+mj-ea"/>
              </a:rPr>
            </a:br>
            <a:r>
              <a:rPr lang="en-US" altLang="ko-KR" sz="1700" i="1" baseline="30000" dirty="0">
                <a:ea typeface="+mj-ea"/>
              </a:rPr>
              <a:t>4</a:t>
            </a:r>
            <a:r>
              <a:rPr lang="en-US" altLang="ko-KR" sz="1700" i="1" dirty="0">
                <a:ea typeface="+mj-ea"/>
              </a:rPr>
              <a:t>PPPL, U.S.A., </a:t>
            </a:r>
            <a:r>
              <a:rPr lang="en-US" altLang="ko-KR" sz="1700" i="1" baseline="30000" dirty="0">
                <a:ea typeface="+mj-ea"/>
              </a:rPr>
              <a:t>5</a:t>
            </a:r>
            <a:r>
              <a:rPr lang="en-US" altLang="ko-KR" sz="1700" i="1" dirty="0">
                <a:ea typeface="+mj-ea"/>
              </a:rPr>
              <a:t>Princeton Univ., U.S.A., </a:t>
            </a:r>
            <a:r>
              <a:rPr lang="en-US" altLang="ko-KR" sz="1700" i="1" baseline="30000" dirty="0">
                <a:ea typeface="+mj-ea"/>
              </a:rPr>
              <a:t>6</a:t>
            </a:r>
            <a:r>
              <a:rPr lang="en-US" altLang="ko-KR" sz="1700" i="1" dirty="0">
                <a:ea typeface="+mj-ea"/>
              </a:rPr>
              <a:t>KAIST, Korea, </a:t>
            </a:r>
            <a:r>
              <a:rPr lang="en-US" altLang="ko-KR" sz="1700" i="1" baseline="30000" dirty="0">
                <a:ea typeface="+mj-ea"/>
              </a:rPr>
              <a:t>7</a:t>
            </a:r>
            <a:r>
              <a:rPr lang="en-US" altLang="ko-KR" sz="1700" i="1" dirty="0">
                <a:ea typeface="+mj-ea"/>
              </a:rPr>
              <a:t>Hanyang Univ., Korea, </a:t>
            </a:r>
            <a:r>
              <a:rPr lang="en-US" altLang="ko-KR" sz="1700" i="1" baseline="30000" dirty="0">
                <a:ea typeface="+mj-ea"/>
              </a:rPr>
              <a:t>8</a:t>
            </a:r>
            <a:r>
              <a:rPr lang="en-US" altLang="ko-KR" sz="1700" i="1" dirty="0">
                <a:ea typeface="+mj-ea"/>
              </a:rPr>
              <a:t>Colmbia Univ., U.S.A., </a:t>
            </a:r>
            <a:r>
              <a:rPr lang="en-US" altLang="ko-KR" sz="1700" i="1" baseline="30000" dirty="0">
                <a:ea typeface="+mj-ea"/>
              </a:rPr>
              <a:t>9</a:t>
            </a:r>
            <a:r>
              <a:rPr lang="en-US" altLang="ko-KR" sz="1700" i="1" dirty="0">
                <a:ea typeface="+mj-ea"/>
              </a:rPr>
              <a:t>Chung-Ang Univ., Korea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DC20FF-BEA6-88BE-F99D-1398537D0390}"/>
              </a:ext>
            </a:extLst>
          </p:cNvPr>
          <p:cNvSpPr txBox="1"/>
          <p:nvPr/>
        </p:nvSpPr>
        <p:spPr>
          <a:xfrm>
            <a:off x="3048811" y="3344358"/>
            <a:ext cx="609437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500" b="1" u="sng" dirty="0"/>
              <a:t>Yong-Su Na</a:t>
            </a:r>
            <a:r>
              <a:rPr lang="en-US" altLang="ko-KR" sz="2500" baseline="30000" dirty="0"/>
              <a:t>1*</a:t>
            </a:r>
            <a:endParaRPr lang="ko-KR" altLang="en-US" sz="2500" baseline="30000" dirty="0"/>
          </a:p>
        </p:txBody>
      </p:sp>
      <p:pic>
        <p:nvPicPr>
          <p:cNvPr id="6" name="Picture 21" descr="kstar_soft_log">
            <a:extLst>
              <a:ext uri="{FF2B5EF4-FFF2-40B4-BE49-F238E27FC236}">
                <a16:creationId xmlns:a16="http://schemas.microsoft.com/office/drawing/2014/main" id="{2B10BC34-745C-9D80-6E71-1624384C3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66" y="272397"/>
            <a:ext cx="2366682" cy="54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316C5B-96B4-C294-052E-EE27814EBE63}"/>
              </a:ext>
            </a:extLst>
          </p:cNvPr>
          <p:cNvSpPr txBox="1"/>
          <p:nvPr/>
        </p:nvSpPr>
        <p:spPr>
          <a:xfrm>
            <a:off x="4011612" y="4871909"/>
            <a:ext cx="4168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+mj-ea"/>
                <a:ea typeface="+mj-ea"/>
              </a:rPr>
              <a:t>*ysna@snu.ac.kr</a:t>
            </a:r>
            <a:endParaRPr lang="ko-KR" altLang="en-US" sz="2000" b="1" dirty="0">
              <a:latin typeface="+mj-ea"/>
              <a:ea typeface="+mj-ea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8755E0C-A34D-058C-F279-4949FA57E5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89" y="6253088"/>
            <a:ext cx="1607987" cy="563002"/>
          </a:xfrm>
          <a:prstGeom prst="rect">
            <a:avLst/>
          </a:prstGeom>
        </p:spPr>
      </p:pic>
      <p:pic>
        <p:nvPicPr>
          <p:cNvPr id="11" name="Picture 2" descr="Download KAIST (Korea Advanced Institute of Science and Technology) Logo in  SVG Vector or PNG File Format - Logo.wine">
            <a:extLst>
              <a:ext uri="{FF2B5EF4-FFF2-40B4-BE49-F238E27FC236}">
                <a16:creationId xmlns:a16="http://schemas.microsoft.com/office/drawing/2014/main" id="{880C0980-C18C-81C5-F979-F59CAE72F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36" y="4975575"/>
            <a:ext cx="1246496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ity of Princeton Logo and symbol, meaning, history, PNG, brand">
            <a:extLst>
              <a:ext uri="{FF2B5EF4-FFF2-40B4-BE49-F238E27FC236}">
                <a16:creationId xmlns:a16="http://schemas.microsoft.com/office/drawing/2014/main" id="{C24BC92A-D027-0416-4CF9-1D666CCDD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350" y="4647938"/>
            <a:ext cx="1607987" cy="90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nyang University - Wikipedia">
            <a:extLst>
              <a:ext uri="{FF2B5EF4-FFF2-40B4-BE49-F238E27FC236}">
                <a16:creationId xmlns:a16="http://schemas.microsoft.com/office/drawing/2014/main" id="{757ABEC8-AD4B-F590-AF95-9ECA1E855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680" y="5532670"/>
            <a:ext cx="820802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FC4962E-6A17-171A-E753-350D990AC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398" y="5347742"/>
            <a:ext cx="830997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중앙대학교 Chung Ang University (English-zone) | Facebook">
            <a:extLst>
              <a:ext uri="{FF2B5EF4-FFF2-40B4-BE49-F238E27FC236}">
                <a16:creationId xmlns:a16="http://schemas.microsoft.com/office/drawing/2014/main" id="{3A06EAB9-DB01-C92F-9B90-E0E444D18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" y="4839150"/>
            <a:ext cx="872737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B76EAAA-C600-93C9-FF70-34D955F039E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943" y="183916"/>
            <a:ext cx="2017991" cy="84586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D219B5D-3CD8-ECB3-91BE-2EFCD3E9550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" y="5628894"/>
            <a:ext cx="1915050" cy="118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77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>
            <a:extLst>
              <a:ext uri="{FF2B5EF4-FFF2-40B4-BE49-F238E27FC236}">
                <a16:creationId xmlns:a16="http://schemas.microsoft.com/office/drawing/2014/main" id="{F5B4DDFA-8F78-F964-5E3D-AFDB12A11A27}"/>
              </a:ext>
            </a:extLst>
          </p:cNvPr>
          <p:cNvGrpSpPr>
            <a:grpSpLocks noChangeAspect="1"/>
          </p:cNvGrpSpPr>
          <p:nvPr/>
        </p:nvGrpSpPr>
        <p:grpSpPr>
          <a:xfrm>
            <a:off x="325468" y="3485197"/>
            <a:ext cx="6218383" cy="2773179"/>
            <a:chOff x="1299491" y="4106147"/>
            <a:chExt cx="5045698" cy="2250203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9A8B0C7E-C064-6D9F-68EF-7D1835501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60" t="74782"/>
            <a:stretch/>
          </p:blipFill>
          <p:spPr bwMode="auto">
            <a:xfrm>
              <a:off x="1299491" y="4106147"/>
              <a:ext cx="5045698" cy="2250203"/>
            </a:xfrm>
            <a:prstGeom prst="rect">
              <a:avLst/>
            </a:prstGeom>
            <a:noFill/>
          </p:spPr>
        </p:pic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63920BEE-2042-06DA-652A-75F455745F08}"/>
                </a:ext>
              </a:extLst>
            </p:cNvPr>
            <p:cNvSpPr/>
            <p:nvPr/>
          </p:nvSpPr>
          <p:spPr>
            <a:xfrm>
              <a:off x="1299491" y="4106147"/>
              <a:ext cx="300709" cy="303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61398D69-7447-125B-0344-D57197E4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Yong-Su Na | FEC 2023 | Page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1C024911-FD20-D5B0-6099-E7348A0EEE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8230" y="935825"/>
                <a:ext cx="7262613" cy="5300969"/>
              </a:xfrm>
            </p:spPr>
            <p:txBody>
              <a:bodyPr/>
              <a:lstStyle/>
              <a:p>
                <a:r>
                  <a:rPr lang="en-US" altLang="ko-KR" dirty="0"/>
                  <a:t>Reactor relevant </a:t>
                </a:r>
                <a14:m>
                  <m:oMath xmlns:m="http://schemas.openxmlformats.org/officeDocument/2006/math">
                    <m:r>
                      <a:rPr lang="en-US" altLang="ko-KR" i="1" dirty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ko-KR" i="1" baseline="-25000" dirty="0" err="1"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altLang="ko-KR" b="1" i="1" dirty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ko-KR" i="1" dirty="0" err="1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ko-KR" i="1" baseline="-25000" dirty="0" err="1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US" altLang="ko-KR" b="0" dirty="0"/>
                  <a:t> </a:t>
                </a:r>
                <a:r>
                  <a:rPr lang="en-US" altLang="ko-KR" dirty="0"/>
                  <a:t>condition in FIRE mode</a:t>
                </a:r>
              </a:p>
              <a:p>
                <a:pPr lvl="1">
                  <a:lnSpc>
                    <a:spcPct val="100000"/>
                  </a:lnSpc>
                  <a:buFontTx/>
                  <a:buChar char="−"/>
                </a:pPr>
                <a:r>
                  <a:rPr lang="en-US" altLang="ko-KR" sz="2200" b="0" dirty="0"/>
                  <a:t>Some NBI power replaced by ECH</a:t>
                </a:r>
              </a:p>
              <a:p>
                <a:pPr lvl="1">
                  <a:lnSpc>
                    <a:spcPct val="100000"/>
                  </a:lnSpc>
                  <a:buFontTx/>
                  <a:buChar char="−"/>
                </a:pPr>
                <a:r>
                  <a:rPr lang="en-US" altLang="ko-KR" sz="2200" dirty="0"/>
                  <a:t>Still sustained ion ITB &amp; high content of fast ions</a:t>
                </a:r>
                <a:endParaRPr lang="en-US" altLang="ko-KR" sz="500" b="0" dirty="0"/>
              </a:p>
              <a:p>
                <a:pPr marL="457200" lvl="1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altLang="ko-KR" sz="2400" b="0" i="1" smtClean="0">
                        <a:solidFill>
                          <a:srgbClr val="681E9C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altLang="ko-KR" sz="2400" b="1" dirty="0">
                    <a:solidFill>
                      <a:srgbClr val="681E9C"/>
                    </a:solidFill>
                  </a:rPr>
                  <a:t> A possible new advanced scenario </a:t>
                </a:r>
                <a:br>
                  <a:rPr lang="en-US" altLang="ko-KR" sz="2400" b="1" dirty="0">
                    <a:solidFill>
                      <a:srgbClr val="681E9C"/>
                    </a:solidFill>
                  </a:rPr>
                </a:br>
                <a:r>
                  <a:rPr lang="en-US" altLang="ko-KR" sz="2400" b="1" dirty="0">
                    <a:solidFill>
                      <a:srgbClr val="681E9C"/>
                    </a:solidFill>
                  </a:rPr>
                  <a:t>     in reactor-relevant condition of </a:t>
                </a:r>
                <a14:m>
                  <m:oMath xmlns:m="http://schemas.openxmlformats.org/officeDocument/2006/math">
                    <m:r>
                      <a:rPr lang="en-US" altLang="ko-KR" sz="2400" i="1" dirty="0">
                        <a:solidFill>
                          <a:srgbClr val="681E9C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ko-KR" sz="2400" i="1" baseline="-25000" dirty="0" err="1">
                        <a:solidFill>
                          <a:srgbClr val="681E9C"/>
                        </a:solidFill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altLang="ko-KR" sz="2400" b="1" i="1" dirty="0">
                        <a:solidFill>
                          <a:srgbClr val="681E9C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ko-KR" sz="2400" i="1" dirty="0" err="1">
                        <a:solidFill>
                          <a:srgbClr val="681E9C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ko-KR" sz="2400" i="1" baseline="-25000" dirty="0" err="1">
                        <a:solidFill>
                          <a:srgbClr val="681E9C"/>
                        </a:solidFill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US" altLang="ko-KR" sz="2400" dirty="0">
                    <a:solidFill>
                      <a:srgbClr val="681E9C"/>
                    </a:solidFill>
                  </a:rPr>
                  <a:t> </a:t>
                </a:r>
                <a:endParaRPr lang="en-US" altLang="ko-KR" sz="2400" b="1" dirty="0">
                  <a:solidFill>
                    <a:srgbClr val="681E9C"/>
                  </a:solidFill>
                </a:endParaRPr>
              </a:p>
            </p:txBody>
          </p:sp>
        </mc:Choice>
        <mc:Fallback xmlns="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1C024911-FD20-D5B0-6099-E7348A0EEE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8230" y="935825"/>
                <a:ext cx="7262613" cy="5300969"/>
              </a:xfrm>
              <a:blipFill>
                <a:blip r:embed="rId4"/>
                <a:stretch>
                  <a:fillRect l="-1091" t="-1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D5B3F32-67B8-30F7-176E-C618959EEAB7}"/>
              </a:ext>
            </a:extLst>
          </p:cNvPr>
          <p:cNvSpPr txBox="1"/>
          <p:nvPr/>
        </p:nvSpPr>
        <p:spPr>
          <a:xfrm>
            <a:off x="2354618" y="3795388"/>
            <a:ext cx="936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BB00BB"/>
                </a:solidFill>
              </a:rPr>
              <a:t>EC On</a:t>
            </a:r>
            <a:endParaRPr lang="ko-KR" altLang="en-US" sz="2400" b="1" dirty="0">
              <a:solidFill>
                <a:srgbClr val="BB00BB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207C2-E75A-A484-2323-9BEA0805E447}"/>
              </a:ext>
            </a:extLst>
          </p:cNvPr>
          <p:cNvSpPr txBox="1"/>
          <p:nvPr/>
        </p:nvSpPr>
        <p:spPr>
          <a:xfrm>
            <a:off x="5885234" y="124806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21" name="제목 2">
            <a:extLst>
              <a:ext uri="{FF2B5EF4-FFF2-40B4-BE49-F238E27FC236}">
                <a16:creationId xmlns:a16="http://schemas.microsoft.com/office/drawing/2014/main" id="{1B36B136-2C9A-4C99-7C95-FD9B2F43F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55" y="170459"/>
            <a:ext cx="11579381" cy="584775"/>
          </a:xfrm>
        </p:spPr>
        <p:txBody>
          <a:bodyPr/>
          <a:lstStyle/>
          <a:p>
            <a:r>
              <a:rPr lang="en-US" altLang="ko-KR" dirty="0"/>
              <a:t>Fast Ion Regulated Enhancement (FIRE) mode</a:t>
            </a:r>
            <a:r>
              <a:rPr lang="en-US" altLang="ko-KR" baseline="30000" dirty="0"/>
              <a:t>[1]</a:t>
            </a:r>
            <a:endParaRPr lang="ko-KR" altLang="en-US" baseline="30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3DF8A8-2328-E143-7024-7EF49CB1A1B9}"/>
              </a:ext>
            </a:extLst>
          </p:cNvPr>
          <p:cNvSpPr txBox="1"/>
          <p:nvPr/>
        </p:nvSpPr>
        <p:spPr>
          <a:xfrm>
            <a:off x="463024" y="6407020"/>
            <a:ext cx="6478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[1] H. Han, S.J. Park and Y.-S. Na et al. Nature </a:t>
            </a:r>
            <a:r>
              <a:rPr lang="en-US" altLang="ko-KR" sz="20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609</a:t>
            </a:r>
            <a:r>
              <a:rPr lang="en-US" altLang="ko-KR" sz="20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269 (2022)</a:t>
            </a:r>
            <a:endParaRPr lang="ko-KR" altLang="en-US" sz="2000" i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EB36486-AC71-AFAA-1B75-544D75361177}"/>
              </a:ext>
            </a:extLst>
          </p:cNvPr>
          <p:cNvSpPr/>
          <p:nvPr/>
        </p:nvSpPr>
        <p:spPr>
          <a:xfrm>
            <a:off x="8484781" y="6236794"/>
            <a:ext cx="3707219" cy="6212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9640294F-25A0-6E44-9FB2-FA7D388AD840}"/>
              </a:ext>
            </a:extLst>
          </p:cNvPr>
          <p:cNvGrpSpPr>
            <a:grpSpLocks noChangeAspect="1"/>
          </p:cNvGrpSpPr>
          <p:nvPr/>
        </p:nvGrpSpPr>
        <p:grpSpPr>
          <a:xfrm>
            <a:off x="7549116" y="763060"/>
            <a:ext cx="4572000" cy="6117210"/>
            <a:chOff x="7591035" y="906465"/>
            <a:chExt cx="4047500" cy="5415442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7BFB4551-30BF-7E38-FB93-D9AE9FF3AFDB}"/>
                </a:ext>
              </a:extLst>
            </p:cNvPr>
            <p:cNvGrpSpPr/>
            <p:nvPr/>
          </p:nvGrpSpPr>
          <p:grpSpPr>
            <a:xfrm>
              <a:off x="7591035" y="906465"/>
              <a:ext cx="4047500" cy="5415442"/>
              <a:chOff x="7591035" y="906465"/>
              <a:chExt cx="4047500" cy="5415442"/>
            </a:xfrm>
          </p:grpSpPr>
          <p:pic>
            <p:nvPicPr>
              <p:cNvPr id="19" name="그림 18">
                <a:extLst>
                  <a:ext uri="{FF2B5EF4-FFF2-40B4-BE49-F238E27FC236}">
                    <a16:creationId xmlns:a16="http://schemas.microsoft.com/office/drawing/2014/main" id="{4FBCB479-4F88-9348-DE30-9CCC1C890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91035" y="1006190"/>
                <a:ext cx="4047500" cy="5315717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43E8F68-7DDA-DAE4-B140-1CDC34E334AB}"/>
                  </a:ext>
                </a:extLst>
              </p:cNvPr>
              <p:cNvSpPr txBox="1"/>
              <p:nvPr/>
            </p:nvSpPr>
            <p:spPr>
              <a:xfrm>
                <a:off x="7926904" y="906465"/>
                <a:ext cx="22742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/>
                  <a:t>Time evolution of 0d parameters</a:t>
                </a:r>
                <a:endParaRPr lang="ko-KR" altLang="en-US" sz="1200" b="1" dirty="0"/>
              </a:p>
            </p:txBody>
          </p:sp>
        </p:grp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0DC2A5AD-9224-2064-DFA0-B53D06C532CF}"/>
                </a:ext>
              </a:extLst>
            </p:cNvPr>
            <p:cNvSpPr/>
            <p:nvPr/>
          </p:nvSpPr>
          <p:spPr>
            <a:xfrm>
              <a:off x="10293531" y="1163003"/>
              <a:ext cx="645932" cy="4826317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7180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61398D69-7447-125B-0344-D57197E4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Yong-Su Na | FEC 2023 | Page</a:t>
            </a:r>
            <a:endParaRPr lang="ko-KR" altLang="en-US" dirty="0"/>
          </a:p>
        </p:txBody>
      </p:sp>
      <p:sp>
        <p:nvSpPr>
          <p:cNvPr id="21" name="제목 2">
            <a:extLst>
              <a:ext uri="{FF2B5EF4-FFF2-40B4-BE49-F238E27FC236}">
                <a16:creationId xmlns:a16="http://schemas.microsoft.com/office/drawing/2014/main" id="{1B36B136-2C9A-4C99-7C95-FD9B2F43F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55" y="170459"/>
            <a:ext cx="11579381" cy="584775"/>
          </a:xfrm>
        </p:spPr>
        <p:txBody>
          <a:bodyPr/>
          <a:lstStyle/>
          <a:p>
            <a:r>
              <a:rPr lang="en-US" altLang="ko-KR" dirty="0"/>
              <a:t>Fast Ion Regulated Enhancement (FIRE) mode</a:t>
            </a:r>
            <a:endParaRPr lang="ko-KR" altLang="en-US" baseline="30000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EB36486-AC71-AFAA-1B75-544D75361177}"/>
              </a:ext>
            </a:extLst>
          </p:cNvPr>
          <p:cNvSpPr/>
          <p:nvPr/>
        </p:nvSpPr>
        <p:spPr>
          <a:xfrm>
            <a:off x="8484781" y="6236794"/>
            <a:ext cx="3707219" cy="6212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 descr="텍스트, 스크린샷, 그래프, 라인이(가) 표시된 사진&#10;&#10;자동 생성된 설명">
            <a:extLst>
              <a:ext uri="{FF2B5EF4-FFF2-40B4-BE49-F238E27FC236}">
                <a16:creationId xmlns:a16="http://schemas.microsoft.com/office/drawing/2014/main" id="{45106DF6-E314-594D-77BB-D6FA46E50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72" y="967901"/>
            <a:ext cx="11219459" cy="571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43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422200D4-1C1F-7E38-F7BC-2590B49BE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Contents</a:t>
            </a:r>
            <a:endParaRPr lang="ko-KR" altLang="en-US" sz="4000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6499787-1CCB-0A6E-E749-D6F14D674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753" y="979716"/>
            <a:ext cx="11606542" cy="591094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Goal of tokamak research, Internal transport barrier, and FIRE mode</a:t>
            </a:r>
          </a:p>
          <a:p>
            <a:r>
              <a:rPr lang="en-US" altLang="ko-KR" dirty="0"/>
              <a:t>Experimental Approach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Characteristics of FIRE Mode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Core: Ion transport barrier characteristics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Edge: I-mode like structures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MHD activities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Origin of Confinement Enhancement 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Correlation between fast ions and ITB foot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Stabilization effects of fast ions on plasma turbulence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Comparison with Other Hot Ion Plasmas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Predictive Modeling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Conclusions</a:t>
            </a:r>
          </a:p>
        </p:txBody>
      </p:sp>
      <p:sp>
        <p:nvSpPr>
          <p:cNvPr id="5" name="바닥글 개체 틀 1">
            <a:extLst>
              <a:ext uri="{FF2B5EF4-FFF2-40B4-BE49-F238E27FC236}">
                <a16:creationId xmlns:a16="http://schemas.microsoft.com/office/drawing/2014/main" id="{DE377078-5A83-9BFA-C234-53E607884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230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7A9DA440-563C-2C71-4F76-49F090510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Key Factors to Access FIRE mode</a:t>
            </a:r>
            <a:r>
              <a:rPr lang="en-US" altLang="ko-KR" baseline="30000" dirty="0"/>
              <a:t>[2]</a:t>
            </a:r>
            <a:r>
              <a:rPr lang="en-US" altLang="ko-KR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9C1C19F-B349-4454-9E9F-07685126C60D}"/>
                  </a:ext>
                </a:extLst>
              </p:cNvPr>
              <p:cNvSpPr txBox="1"/>
              <p:nvPr/>
            </p:nvSpPr>
            <p:spPr>
              <a:xfrm>
                <a:off x="263656" y="2559531"/>
                <a:ext cx="4994143" cy="2200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lvl="0" indent="-285750">
                  <a:buFont typeface="Wingdings" panose="05000000000000000000" pitchFamily="2" charset="2"/>
                  <a:buChar char="§"/>
                </a:pPr>
                <a:r>
                  <a:rPr lang="en-US" altLang="ko-KR" sz="2400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Low target density</a:t>
                </a:r>
              </a:p>
              <a:p>
                <a:pPr marL="342900" lvl="0" indent="-342900">
                  <a:buFontTx/>
                  <a:buChar char="-"/>
                </a:pPr>
                <a:r>
                  <a:rPr lang="en-US" altLang="ko-KR" sz="3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342900" lvl="0" indent="-342900">
                  <a:buFontTx/>
                  <a:buChar char="-"/>
                </a:pPr>
                <a:r>
                  <a:rPr lang="en-US" altLang="ko-KR" sz="2200" b="1" dirty="0">
                    <a:solidFill>
                      <a:srgbClr val="7030A0"/>
                    </a:solidFill>
                    <a:cs typeface="calibri" panose="020F0502020204030204" pitchFamily="34" charset="0"/>
                  </a:rPr>
                  <a:t>Avoiding H-mode transition </a:t>
                </a:r>
                <a:r>
                  <a:rPr lang="en-US" altLang="ko-KR" sz="2200" b="1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due to Increase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2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altLang="ko-KR" sz="2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𝑳</m:t>
                        </m:r>
                        <m:r>
                          <a:rPr lang="en-US" altLang="ko-KR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r>
                          <a:rPr lang="en-US" altLang="ko-KR" sz="2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𝑯</m:t>
                        </m:r>
                      </m:sub>
                    </m:sSub>
                  </m:oMath>
                </a14:m>
                <a:r>
                  <a:rPr lang="en-US" altLang="ko-KR" sz="2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following U-sha</a:t>
                </a:r>
                <a:r>
                  <a:rPr lang="en-US" altLang="ko-KR" sz="2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ped curve with respect to plasma density</a:t>
                </a:r>
                <a:r>
                  <a:rPr lang="en-US" altLang="ko-KR" sz="2400" baseline="30000" dirty="0"/>
                  <a:t>[3]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altLang="ko-KR" sz="2200" b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Deep penetration of NBI </a:t>
                </a:r>
                <a:r>
                  <a:rPr lang="en-US" altLang="ko-KR" sz="2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to produce rich fast ions in the core region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9C1C19F-B349-4454-9E9F-07685126C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656" y="2559531"/>
                <a:ext cx="4994143" cy="2200602"/>
              </a:xfrm>
              <a:prstGeom prst="rect">
                <a:avLst/>
              </a:prstGeom>
              <a:blipFill>
                <a:blip r:embed="rId3"/>
                <a:stretch>
                  <a:fillRect l="-1587" t="-2216" b="-443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EA64B216-DF94-446A-B8BB-6F6759DED14A}"/>
              </a:ext>
            </a:extLst>
          </p:cNvPr>
          <p:cNvSpPr txBox="1"/>
          <p:nvPr/>
        </p:nvSpPr>
        <p:spPr>
          <a:xfrm>
            <a:off x="263656" y="4847587"/>
            <a:ext cx="441279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altLang="ko-KR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Diverted configuration</a:t>
            </a:r>
          </a:p>
          <a:p>
            <a:pPr marL="342900" lvl="0" indent="-342900">
              <a:buFontTx/>
              <a:buChar char="-"/>
            </a:pPr>
            <a:endParaRPr lang="en-US" altLang="ko-KR" sz="3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Tx/>
              <a:buChar char="-"/>
            </a:pPr>
            <a:r>
              <a:rPr lang="en-US" altLang="ko-KR" sz="2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Reducing influx of particles </a:t>
            </a:r>
            <a:r>
              <a:rPr lang="en-US" altLang="ko-KR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plasma-wall interactions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D8BD272-654A-43E4-AFD4-A28B566964ED}"/>
                  </a:ext>
                </a:extLst>
              </p:cNvPr>
              <p:cNvSpPr txBox="1"/>
              <p:nvPr/>
            </p:nvSpPr>
            <p:spPr>
              <a:xfrm>
                <a:off x="263656" y="1159174"/>
                <a:ext cx="6544997" cy="1184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lvl="0" indent="-285750">
                  <a:buFont typeface="Wingdings" panose="05000000000000000000" pitchFamily="2" charset="2"/>
                  <a:buChar char="§"/>
                </a:pPr>
                <a:r>
                  <a:rPr lang="en-US" altLang="ko-KR" sz="2400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Moderate Neutral Beam Injection power</a:t>
                </a:r>
              </a:p>
              <a:p>
                <a:pPr marL="342900" lvl="0" indent="-342900">
                  <a:buFontTx/>
                  <a:buChar char="-"/>
                </a:pPr>
                <a:endParaRPr lang="en-US" altLang="ko-KR" sz="3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lvl="0" indent="-342900">
                  <a:buFontTx/>
                  <a:buChar char="-"/>
                </a:pPr>
                <a:r>
                  <a:rPr lang="en-US" altLang="ko-KR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Main heat source </a:t>
                </a:r>
                <a:r>
                  <a:rPr lang="en-US" altLang="ko-KR" sz="2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lang="en-US" altLang="ko-KR" sz="2200" b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generation of fast ions</a:t>
                </a:r>
              </a:p>
              <a:p>
                <a:pPr marL="342900" lvl="0" indent="-342900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2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22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altLang="ko-KR" sz="22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𝑵𝑩𝑰</m:t>
                        </m:r>
                      </m:sub>
                    </m:sSub>
                  </m:oMath>
                </a14:m>
                <a:r>
                  <a:rPr lang="en-US" altLang="ko-KR" sz="2200" b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2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22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altLang="ko-KR" sz="22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𝑳</m:t>
                        </m:r>
                        <m:r>
                          <a:rPr lang="en-US" altLang="ko-KR" sz="22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r>
                          <a:rPr lang="en-US" altLang="ko-KR" sz="22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𝑯</m:t>
                        </m:r>
                      </m:sub>
                    </m:sSub>
                  </m:oMath>
                </a14:m>
                <a:r>
                  <a:rPr lang="en-US" altLang="ko-KR" sz="2200" b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2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required to keep sustainable ITB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D8BD272-654A-43E4-AFD4-A28B56696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656" y="1159174"/>
                <a:ext cx="6544997" cy="1184940"/>
              </a:xfrm>
              <a:prstGeom prst="rect">
                <a:avLst/>
              </a:prstGeom>
              <a:blipFill>
                <a:blip r:embed="rId4"/>
                <a:stretch>
                  <a:fillRect l="-1210" t="-4103" b="-974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직사각형 15">
            <a:extLst>
              <a:ext uri="{FF2B5EF4-FFF2-40B4-BE49-F238E27FC236}">
                <a16:creationId xmlns:a16="http://schemas.microsoft.com/office/drawing/2014/main" id="{C4747329-2ADE-4438-8DC5-62087CB4B429}"/>
              </a:ext>
            </a:extLst>
          </p:cNvPr>
          <p:cNvSpPr/>
          <p:nvPr/>
        </p:nvSpPr>
        <p:spPr>
          <a:xfrm>
            <a:off x="339858" y="6185088"/>
            <a:ext cx="35147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[2] H.S. Han, POP 31, 032506 (2024) </a:t>
            </a:r>
          </a:p>
          <a:p>
            <a:r>
              <a:rPr lang="en-US" altLang="ko-K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[3] J. W. Ahn</a:t>
            </a:r>
            <a:r>
              <a:rPr lang="en-GB" altLang="ko-K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</a:t>
            </a:r>
            <a:r>
              <a:rPr lang="en-US" altLang="ko-K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., NF </a:t>
            </a:r>
            <a:r>
              <a:rPr lang="en-GB" altLang="ko-KR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52 </a:t>
            </a:r>
            <a:r>
              <a:rPr lang="en-GB" altLang="ko-KR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114001</a:t>
            </a:r>
            <a:r>
              <a:rPr lang="en-US" altLang="ko-K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(2012)</a:t>
            </a:r>
            <a:endParaRPr lang="ko-KR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Measured L-H power threshold (P thr ) obtained during the experimental... |  Download Scientific Diagram">
            <a:extLst>
              <a:ext uri="{FF2B5EF4-FFF2-40B4-BE49-F238E27FC236}">
                <a16:creationId xmlns:a16="http://schemas.microsoft.com/office/drawing/2014/main" id="{D12A20C7-6C4E-003E-54A2-4CD4CAB41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59430"/>
            <a:ext cx="4025456" cy="408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화살표: 위쪽 5">
            <a:extLst>
              <a:ext uri="{FF2B5EF4-FFF2-40B4-BE49-F238E27FC236}">
                <a16:creationId xmlns:a16="http://schemas.microsoft.com/office/drawing/2014/main" id="{5F950FA4-CFCE-74B4-CAE8-77DCEF5CAD13}"/>
              </a:ext>
            </a:extLst>
          </p:cNvPr>
          <p:cNvSpPr/>
          <p:nvPr/>
        </p:nvSpPr>
        <p:spPr>
          <a:xfrm rot="18223568">
            <a:off x="7061527" y="3394089"/>
            <a:ext cx="245896" cy="1605276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바닥글 개체 틀 1">
            <a:extLst>
              <a:ext uri="{FF2B5EF4-FFF2-40B4-BE49-F238E27FC236}">
                <a16:creationId xmlns:a16="http://schemas.microsoft.com/office/drawing/2014/main" id="{72540B57-6163-A72F-6A5B-5E95CEF1F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45228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94427936-9FD1-FFE1-C441-2B8A1D48E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Yong-Su Na | FEC 2023 | Page</a:t>
            </a:r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7A9DA440-563C-2C71-4F76-49F090510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Key Factors to Access FIRE mode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1937D3B-CDA5-4A79-B53B-AFDDEA88A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55" y="838200"/>
            <a:ext cx="11032428" cy="6019800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FB8B1732-62DE-C836-9D43-8EE08BD57016}"/>
              </a:ext>
            </a:extLst>
          </p:cNvPr>
          <p:cNvSpPr/>
          <p:nvPr/>
        </p:nvSpPr>
        <p:spPr>
          <a:xfrm>
            <a:off x="434555" y="903514"/>
            <a:ext cx="290462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D192349-DE22-06A9-EBFA-2ECCBFED98A7}"/>
              </a:ext>
            </a:extLst>
          </p:cNvPr>
          <p:cNvSpPr/>
          <p:nvPr/>
        </p:nvSpPr>
        <p:spPr>
          <a:xfrm>
            <a:off x="4560240" y="888508"/>
            <a:ext cx="290462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5055A48-BAD5-D156-784C-E6705A8C4D09}"/>
              </a:ext>
            </a:extLst>
          </p:cNvPr>
          <p:cNvSpPr/>
          <p:nvPr/>
        </p:nvSpPr>
        <p:spPr>
          <a:xfrm>
            <a:off x="8831156" y="979714"/>
            <a:ext cx="290462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D0090B-FBD6-0199-B8C9-C24412118402}"/>
              </a:ext>
            </a:extLst>
          </p:cNvPr>
          <p:cNvSpPr txBox="1"/>
          <p:nvPr/>
        </p:nvSpPr>
        <p:spPr>
          <a:xfrm>
            <a:off x="6841401" y="102162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0000FF"/>
                </a:solidFill>
              </a:rPr>
              <a:t>2.5 T</a:t>
            </a:r>
            <a:endParaRPr lang="ko-KR" altLang="en-US" b="1" dirty="0">
              <a:solidFill>
                <a:srgbClr val="0000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DAFFAE-C3D5-2235-5952-C23250FCB7B5}"/>
              </a:ext>
            </a:extLst>
          </p:cNvPr>
          <p:cNvSpPr txBox="1"/>
          <p:nvPr/>
        </p:nvSpPr>
        <p:spPr>
          <a:xfrm>
            <a:off x="2764701" y="101400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0000FF"/>
                </a:solidFill>
              </a:rPr>
              <a:t>1.8 T</a:t>
            </a:r>
            <a:endParaRPr lang="ko-KR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13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94427936-9FD1-FFE1-C441-2B8A1D48E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Yong-Su Na | FEC 2023 | Page</a:t>
            </a:r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7A9DA440-563C-2C71-4F76-49F090510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56" y="170459"/>
            <a:ext cx="8393758" cy="584775"/>
          </a:xfrm>
        </p:spPr>
        <p:txBody>
          <a:bodyPr/>
          <a:lstStyle/>
          <a:p>
            <a:r>
              <a:rPr lang="en-US" altLang="ko-KR" dirty="0"/>
              <a:t> Further Optimization for FIRE mode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BEFBD48-2E31-4577-9C09-C5127C47D2C6}"/>
                  </a:ext>
                </a:extLst>
              </p:cNvPr>
              <p:cNvSpPr txBox="1"/>
              <p:nvPr/>
            </p:nvSpPr>
            <p:spPr>
              <a:xfrm>
                <a:off x="252449" y="1139261"/>
                <a:ext cx="6937157" cy="1523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lvl="0" indent="-285750">
                  <a:buFont typeface="Wingdings" panose="05000000000000000000" pitchFamily="2" charset="2"/>
                  <a:buChar char="§"/>
                </a:pPr>
                <a:r>
                  <a:rPr lang="en-US" altLang="ko-KR" sz="2400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Upper single null (USN) configuration</a:t>
                </a:r>
                <a:endParaRPr lang="en-US" altLang="ko-KR" sz="3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lvl="0" indent="-342900">
                  <a:buFontTx/>
                  <a:buChar char="-"/>
                </a:pPr>
                <a:r>
                  <a:rPr lang="en-US" altLang="ko-KR" sz="3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altLang="ko-KR" sz="2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lvl="0" indent="-342900">
                  <a:buFontTx/>
                  <a:buChar char="-"/>
                </a:pPr>
                <a:r>
                  <a:rPr lang="en-US" altLang="ko-KR" sz="2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USN configuration </a:t>
                </a:r>
                <a:r>
                  <a:rPr lang="en-US" altLang="ko-KR" sz="2200" b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unfavorable to L-H transition</a:t>
                </a:r>
                <a:r>
                  <a:rPr lang="en-US" altLang="ko-KR" sz="2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where 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20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∇</m:t>
                    </m:r>
                    <m:r>
                      <m:rPr>
                        <m:sty m:val="p"/>
                      </m:rPr>
                      <a:rPr lang="en-US" altLang="ko-KR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B</m:t>
                    </m:r>
                  </m:oMath>
                </a14:m>
                <a:r>
                  <a:rPr lang="en-US" altLang="ko-KR" sz="2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drift is away from X-point</a:t>
                </a:r>
                <a:r>
                  <a:rPr lang="en-US" altLang="ko-KR" sz="2400" baseline="30000" dirty="0"/>
                  <a:t>[3]</a:t>
                </a:r>
                <a:r>
                  <a:rPr lang="en-US" altLang="ko-KR" sz="2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altLang="ko-KR" sz="2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More margin to </a:t>
                </a:r>
                <a:r>
                  <a:rPr lang="en-US" altLang="ko-KR" sz="2200" b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2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22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altLang="ko-KR" sz="22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𝑳</m:t>
                        </m:r>
                        <m:r>
                          <a:rPr lang="en-US" altLang="ko-KR" sz="22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r>
                          <a:rPr lang="en-US" altLang="ko-KR" sz="22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𝑯</m:t>
                        </m:r>
                      </m:sub>
                    </m:sSub>
                  </m:oMath>
                </a14:m>
                <a:r>
                  <a:rPr lang="en-US" altLang="ko-KR" sz="2200" b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2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lang="en-US" altLang="ko-KR" sz="2200" b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plasma density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BEFBD48-2E31-4577-9C09-C5127C47D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49" y="1139261"/>
                <a:ext cx="6937157" cy="1523494"/>
              </a:xfrm>
              <a:prstGeom prst="rect">
                <a:avLst/>
              </a:prstGeom>
              <a:blipFill>
                <a:blip r:embed="rId3"/>
                <a:stretch>
                  <a:fillRect l="-1142" t="-3200" r="-439" b="-76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847E612-F721-44EE-A25E-DD86E9E6FF2F}"/>
                  </a:ext>
                </a:extLst>
              </p:cNvPr>
              <p:cNvSpPr txBox="1"/>
              <p:nvPr/>
            </p:nvSpPr>
            <p:spPr>
              <a:xfrm>
                <a:off x="422091" y="3046782"/>
                <a:ext cx="5843549" cy="1130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ko-KR" alt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⟹ </m:t>
                    </m:r>
                  </m:oMath>
                </a14:m>
                <a:r>
                  <a:rPr lang="en-US" altLang="ko-KR" sz="2200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 long sustained </a:t>
                </a:r>
                <a14:m>
                  <m:oMath xmlns:m="http://schemas.openxmlformats.org/officeDocument/2006/math">
                    <m:r>
                      <a:rPr lang="en-US" altLang="ko-KR" sz="22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~</m:t>
                    </m:r>
                    <m:r>
                      <a:rPr lang="en-US" altLang="ko-KR" sz="22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𝟓</m:t>
                    </m:r>
                    <m:r>
                      <a:rPr lang="en-US" altLang="ko-KR" sz="22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𝟎</m:t>
                    </m:r>
                    <m:r>
                      <a:rPr lang="en-US" altLang="ko-KR" sz="22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US" altLang="ko-KR" sz="22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𝒔</m:t>
                    </m:r>
                  </m:oMath>
                </a14:m>
                <a:r>
                  <a:rPr lang="en-US" altLang="ko-KR" sz="2200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2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FIRE mode </a:t>
                </a:r>
                <a:br>
                  <a:rPr lang="en-US" altLang="ko-KR" sz="2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altLang="ko-KR" sz="2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was achieved in USN configuration </a:t>
                </a:r>
                <a:br>
                  <a:rPr lang="en-US" altLang="ko-KR" sz="2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altLang="ko-KR" sz="2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with 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2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altLang="ko-KR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altLang="ko-KR" sz="2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847E612-F721-44EE-A25E-DD86E9E6F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91" y="3046782"/>
                <a:ext cx="5843549" cy="1130246"/>
              </a:xfrm>
              <a:prstGeom prst="rect">
                <a:avLst/>
              </a:prstGeom>
              <a:blipFill>
                <a:blip r:embed="rId4"/>
                <a:stretch>
                  <a:fillRect t="-3784" b="-810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9699D3F8-41B5-4AA8-9DA5-3FA9A957F191}"/>
              </a:ext>
            </a:extLst>
          </p:cNvPr>
          <p:cNvSpPr txBox="1"/>
          <p:nvPr/>
        </p:nvSpPr>
        <p:spPr>
          <a:xfrm>
            <a:off x="448716" y="4700348"/>
            <a:ext cx="49902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ko-KR" sz="2200" b="1" dirty="0">
                <a:solidFill>
                  <a:srgbClr val="681E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optimization between plasma performance and long-sustainability is still being investigated.</a:t>
            </a: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B32E004D-8F1A-44DE-81AF-460DD6A33ACD}"/>
              </a:ext>
            </a:extLst>
          </p:cNvPr>
          <p:cNvSpPr/>
          <p:nvPr/>
        </p:nvSpPr>
        <p:spPr>
          <a:xfrm>
            <a:off x="448716" y="6381036"/>
            <a:ext cx="34624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[3] L. Chen</a:t>
            </a:r>
            <a:r>
              <a:rPr lang="en-GB" altLang="ko-K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</a:t>
            </a:r>
            <a:r>
              <a:rPr lang="en-US" altLang="ko-K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en-US" altLang="ko-KR" sz="1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</a:t>
            </a:r>
            <a:r>
              <a:rPr lang="en-US" altLang="ko-K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ko-KR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en-GB" altLang="ko-KR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072504</a:t>
            </a:r>
            <a:r>
              <a:rPr lang="en-US" altLang="ko-K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(2018)</a:t>
            </a:r>
            <a:endParaRPr lang="ko-KR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243C19E-12E2-FEC9-8F92-B9156EE5B27E}"/>
              </a:ext>
            </a:extLst>
          </p:cNvPr>
          <p:cNvSpPr/>
          <p:nvPr/>
        </p:nvSpPr>
        <p:spPr>
          <a:xfrm>
            <a:off x="8484781" y="6236794"/>
            <a:ext cx="3707219" cy="6212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78A1675-7399-5C1E-2951-F0CBC01F8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823" y="989259"/>
            <a:ext cx="3731994" cy="5730331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304032CD-86B5-5005-E25A-C2B08E137588}"/>
              </a:ext>
            </a:extLst>
          </p:cNvPr>
          <p:cNvSpPr/>
          <p:nvPr/>
        </p:nvSpPr>
        <p:spPr>
          <a:xfrm>
            <a:off x="10602047" y="5868741"/>
            <a:ext cx="290462" cy="250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1263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304032CD-86B5-5005-E25A-C2B08E137588}"/>
              </a:ext>
            </a:extLst>
          </p:cNvPr>
          <p:cNvSpPr/>
          <p:nvPr/>
        </p:nvSpPr>
        <p:spPr>
          <a:xfrm>
            <a:off x="10602047" y="5868741"/>
            <a:ext cx="290462" cy="250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96E26A1-AB86-B92E-FCC1-81D9217F3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32" y="1095312"/>
            <a:ext cx="4789292" cy="5595257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3D5A2712-0636-B42F-8C14-7378A22F0328}"/>
              </a:ext>
            </a:extLst>
          </p:cNvPr>
          <p:cNvSpPr/>
          <p:nvPr/>
        </p:nvSpPr>
        <p:spPr>
          <a:xfrm>
            <a:off x="6519278" y="5824957"/>
            <a:ext cx="48130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i="1" dirty="0">
                <a:solidFill>
                  <a:srgbClr val="681E9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*S. Yang</a:t>
            </a:r>
            <a:r>
              <a:rPr lang="en-GB" altLang="ko-KR" sz="2000" i="1" dirty="0">
                <a:solidFill>
                  <a:srgbClr val="681E9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</a:t>
            </a:r>
            <a:r>
              <a:rPr lang="en-US" altLang="ko-KR" sz="2000" i="1" dirty="0">
                <a:solidFill>
                  <a:srgbClr val="681E9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en-US" altLang="ko-KR" sz="2000" i="1" dirty="0" err="1">
                <a:solidFill>
                  <a:srgbClr val="681E9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Naure</a:t>
            </a:r>
            <a:r>
              <a:rPr lang="en-US" altLang="ko-KR" sz="2000" i="1" dirty="0">
                <a:solidFill>
                  <a:srgbClr val="681E9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Comm. </a:t>
            </a:r>
            <a:r>
              <a:rPr lang="en-GB" altLang="ko-KR" sz="2000" b="1" i="1" dirty="0">
                <a:solidFill>
                  <a:srgbClr val="681E9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n-GB" altLang="ko-KR" sz="2000" i="1" dirty="0">
                <a:solidFill>
                  <a:srgbClr val="681E9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1275</a:t>
            </a:r>
            <a:r>
              <a:rPr lang="en-US" altLang="ko-KR" sz="2000" i="1" dirty="0">
                <a:solidFill>
                  <a:srgbClr val="681E9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(2024)</a:t>
            </a:r>
            <a:endParaRPr lang="ko-KR" altLang="en-US" sz="2000" i="1" dirty="0">
              <a:solidFill>
                <a:srgbClr val="681E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제목 2">
            <a:extLst>
              <a:ext uri="{FF2B5EF4-FFF2-40B4-BE49-F238E27FC236}">
                <a16:creationId xmlns:a16="http://schemas.microsoft.com/office/drawing/2014/main" id="{EBA545CB-E335-CB72-F129-E3123B6FE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56" y="170459"/>
            <a:ext cx="8393758" cy="584775"/>
          </a:xfrm>
        </p:spPr>
        <p:txBody>
          <a:bodyPr/>
          <a:lstStyle/>
          <a:p>
            <a:r>
              <a:rPr lang="en-US" altLang="ko-KR" dirty="0"/>
              <a:t> Further Optimization for FIRE mode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260B3C-8080-A105-3032-D55CCDCF70DD}"/>
              </a:ext>
            </a:extLst>
          </p:cNvPr>
          <p:cNvSpPr txBox="1"/>
          <p:nvPr/>
        </p:nvSpPr>
        <p:spPr>
          <a:xfrm>
            <a:off x="6237973" y="4414000"/>
            <a:ext cx="571780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altLang="ko-KR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Avoiding H-mode transition</a:t>
            </a:r>
            <a:endParaRPr lang="en-US" altLang="ko-KR" sz="3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Tx/>
              <a:buChar char="-"/>
            </a:pP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L-H transition avoided with n = 1 ERMP and high performance sustained*</a:t>
            </a:r>
            <a:endParaRPr lang="en-US" altLang="ko-KR" sz="2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79A2A547-DAD4-4D3F-B6E0-14849E6EE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434" y="1007364"/>
            <a:ext cx="3153215" cy="3086531"/>
          </a:xfrm>
          <a:prstGeom prst="rect">
            <a:avLst/>
          </a:prstGeom>
        </p:spPr>
      </p:pic>
      <p:sp>
        <p:nvSpPr>
          <p:cNvPr id="17" name="바닥글 개체 틀 1">
            <a:extLst>
              <a:ext uri="{FF2B5EF4-FFF2-40B4-BE49-F238E27FC236}">
                <a16:creationId xmlns:a16="http://schemas.microsoft.com/office/drawing/2014/main" id="{6E4308AB-F9E4-AB6D-771E-415D7006B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6648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94427936-9FD1-FFE1-C441-2B8A1D48E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Yong-Su Na | FEC 2023 | Page</a:t>
            </a:r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7A9DA440-563C-2C71-4F76-49F090510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56" y="170459"/>
            <a:ext cx="8393758" cy="584775"/>
          </a:xfrm>
        </p:spPr>
        <p:txBody>
          <a:bodyPr/>
          <a:lstStyle/>
          <a:p>
            <a:r>
              <a:rPr lang="en-US" altLang="ko-KR" dirty="0"/>
              <a:t> Operation Window of FIRE mode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243C19E-12E2-FEC9-8F92-B9156EE5B27E}"/>
              </a:ext>
            </a:extLst>
          </p:cNvPr>
          <p:cNvSpPr/>
          <p:nvPr/>
        </p:nvSpPr>
        <p:spPr>
          <a:xfrm>
            <a:off x="8484781" y="6236794"/>
            <a:ext cx="3707219" cy="6212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04032CD-86B5-5005-E25A-C2B08E137588}"/>
              </a:ext>
            </a:extLst>
          </p:cNvPr>
          <p:cNvSpPr/>
          <p:nvPr/>
        </p:nvSpPr>
        <p:spPr>
          <a:xfrm>
            <a:off x="10602047" y="5868741"/>
            <a:ext cx="290462" cy="250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D92A76E-C6B1-1619-CDAC-53740C5DB6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" t="7575" r="10955" b="4156"/>
          <a:stretch/>
        </p:blipFill>
        <p:spPr bwMode="auto">
          <a:xfrm>
            <a:off x="2605183" y="1116342"/>
            <a:ext cx="6981634" cy="52075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A2BF73-19FE-CC23-3AFB-E5136925F63B}"/>
              </a:ext>
            </a:extLst>
          </p:cNvPr>
          <p:cNvSpPr txBox="1"/>
          <p:nvPr/>
        </p:nvSpPr>
        <p:spPr>
          <a:xfrm>
            <a:off x="6633210" y="437434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0000FF"/>
                </a:solidFill>
              </a:rPr>
              <a:t>LSN</a:t>
            </a:r>
            <a:endParaRPr lang="ko-KR" altLang="en-US" b="1" dirty="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12466C-928C-278D-3417-B9B2935A9E9B}"/>
              </a:ext>
            </a:extLst>
          </p:cNvPr>
          <p:cNvSpPr txBox="1"/>
          <p:nvPr/>
        </p:nvSpPr>
        <p:spPr>
          <a:xfrm>
            <a:off x="5260472" y="4719248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0000FF"/>
                </a:solidFill>
              </a:rPr>
              <a:t>USN</a:t>
            </a:r>
            <a:endParaRPr lang="ko-KR" altLang="en-US" b="1" dirty="0">
              <a:solidFill>
                <a:srgbClr val="0000FF"/>
              </a:solidFill>
            </a:endParaRPr>
          </a:p>
        </p:txBody>
      </p:sp>
      <p:sp>
        <p:nvSpPr>
          <p:cNvPr id="12" name="바닥글 개체 틀 1">
            <a:extLst>
              <a:ext uri="{FF2B5EF4-FFF2-40B4-BE49-F238E27FC236}">
                <a16:creationId xmlns:a16="http://schemas.microsoft.com/office/drawing/2014/main" id="{B0C37917-BA4E-1155-F4E5-152CDBEDE632}"/>
              </a:ext>
            </a:extLst>
          </p:cNvPr>
          <p:cNvSpPr txBox="1">
            <a:spLocks/>
          </p:cNvSpPr>
          <p:nvPr/>
        </p:nvSpPr>
        <p:spPr>
          <a:xfrm>
            <a:off x="5504359" y="6508750"/>
            <a:ext cx="5540550" cy="387927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/>
              <a:t>Yong-Su Na | NSTX-U 2024 | Page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1335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422200D4-1C1F-7E38-F7BC-2590B49BE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Contents</a:t>
            </a:r>
            <a:endParaRPr lang="ko-KR" altLang="en-US" sz="4000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6499787-1CCB-0A6E-E749-D6F14D674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753" y="979716"/>
            <a:ext cx="11606542" cy="591094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Goal of tokamak research, Internal transport barrier, and FIRE mode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Experimental Approach</a:t>
            </a:r>
          </a:p>
          <a:p>
            <a:r>
              <a:rPr lang="en-US" altLang="ko-KR" dirty="0"/>
              <a:t>Characteristics of FIRE Mode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/>
              <a:t>Core: Ion transport barrier characteristics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/>
              <a:t>Edge: I-mode like structures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/>
              <a:t>MHD activities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Origin of Confinement Enhancement 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Correlation between fast ions and ITB foot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Stabilization effects of fast ions on plasma turbulence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Comparison with Other Hot Ion Plasmas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Predictive Modeling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Conclusions</a:t>
            </a:r>
          </a:p>
        </p:txBody>
      </p:sp>
      <p:sp>
        <p:nvSpPr>
          <p:cNvPr id="5" name="바닥글 개체 틀 1">
            <a:extLst>
              <a:ext uri="{FF2B5EF4-FFF2-40B4-BE49-F238E27FC236}">
                <a16:creationId xmlns:a16="http://schemas.microsoft.com/office/drawing/2014/main" id="{DE377078-5A83-9BFA-C234-53E607884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7164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CFA448F0-1E6E-B3D5-BEF7-7478D1B6F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Core Characteristics in FIRE mode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2E735DBB-5754-8EE8-CA1F-FC4C1D495A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8230" y="935825"/>
                <a:ext cx="11983770" cy="1278199"/>
              </a:xfrm>
            </p:spPr>
            <p:txBody>
              <a:bodyPr>
                <a:normAutofit/>
              </a:bodyPr>
              <a:lstStyle/>
              <a:p>
                <a:r>
                  <a:rPr lang="en-US" altLang="ko-KR" dirty="0"/>
                  <a:t> ITB characteristics in FIRE mode</a:t>
                </a:r>
                <a:r>
                  <a:rPr lang="en-US" altLang="ko-KR" baseline="30000" dirty="0"/>
                  <a:t>[1]</a:t>
                </a:r>
                <a:endParaRPr lang="en-US" altLang="ko-KR" sz="1800" baseline="30000" dirty="0"/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sSub>
                          <m:sSubPr>
                            <m:ctrlPr>
                              <a:rPr lang="en-US" altLang="ko-KR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ko-KR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2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ko-KR" sz="2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</m:den>
                    </m:f>
                    <m:r>
                      <a:rPr lang="en-US" altLang="ko-KR" sz="2200" b="0" i="0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altLang="ko-KR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altLang="ko-KR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sz="22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ko-KR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2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altLang="ko-KR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22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altLang="ko-KR" sz="22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b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𝑐𝑟𝑖𝑡</m:t>
                        </m:r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altLang="ko-KR" sz="2200" dirty="0"/>
                  <a:t>: Considerably </a:t>
                </a:r>
                <a:r>
                  <a:rPr lang="en-US" altLang="ko-KR" sz="2200" b="1" dirty="0">
                    <a:solidFill>
                      <a:srgbClr val="7030A0"/>
                    </a:solidFill>
                  </a:rPr>
                  <a:t>relaxed “stiffness”</a:t>
                </a:r>
                <a:r>
                  <a:rPr lang="en-US" altLang="ko-KR" sz="2200" dirty="0"/>
                  <a:t> depicted in the ITG marginality scenario</a:t>
                </a:r>
              </a:p>
            </p:txBody>
          </p:sp>
        </mc:Choice>
        <mc:Fallback xmlns="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2E735DBB-5754-8EE8-CA1F-FC4C1D495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8230" y="935825"/>
                <a:ext cx="11983770" cy="1278199"/>
              </a:xfrm>
              <a:blipFill>
                <a:blip r:embed="rId3"/>
                <a:stretch>
                  <a:fillRect l="-661" t="-478" b="-382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그룹 6">
            <a:extLst>
              <a:ext uri="{FF2B5EF4-FFF2-40B4-BE49-F238E27FC236}">
                <a16:creationId xmlns:a16="http://schemas.microsoft.com/office/drawing/2014/main" id="{5268ED91-5E5B-471E-9390-0F6C04E7354B}"/>
              </a:ext>
            </a:extLst>
          </p:cNvPr>
          <p:cNvGrpSpPr>
            <a:grpSpLocks noChangeAspect="1"/>
          </p:cNvGrpSpPr>
          <p:nvPr/>
        </p:nvGrpSpPr>
        <p:grpSpPr>
          <a:xfrm>
            <a:off x="679407" y="2792155"/>
            <a:ext cx="4396357" cy="3213458"/>
            <a:chOff x="4896664" y="3629410"/>
            <a:chExt cx="3554472" cy="2598094"/>
          </a:xfrm>
        </p:grpSpPr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D7C18C12-D14D-4AFE-8899-05DB0D6F00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432" b="48301"/>
            <a:stretch/>
          </p:blipFill>
          <p:spPr bwMode="auto">
            <a:xfrm>
              <a:off x="4952115" y="3629410"/>
              <a:ext cx="3499021" cy="2598094"/>
            </a:xfrm>
            <a:prstGeom prst="rect">
              <a:avLst/>
            </a:prstGeom>
            <a:noFill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E913A3C-175D-42EB-A2D0-19A220F3B3D0}"/>
                    </a:ext>
                  </a:extLst>
                </p:cNvPr>
                <p:cNvSpPr txBox="1"/>
                <p:nvPr/>
              </p:nvSpPr>
              <p:spPr>
                <a:xfrm rot="16200000">
                  <a:off x="4733476" y="4747126"/>
                  <a:ext cx="689039" cy="3626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altLang="ko-KR" sz="16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16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ko-KR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b="1" i="1" smtClean="0">
                                    <a:latin typeface="Cambria Math" panose="02040503050406030204" pitchFamily="18" charset="0"/>
                                  </a:rPr>
                                  <m:t>𝑳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ko-KR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n-US" altLang="ko-KR" sz="16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sub>
                            </m:sSub>
                          </m:den>
                        </m:f>
                      </m:oMath>
                    </m:oMathPara>
                  </a14:m>
                  <a:endParaRPr lang="ko-KR" altLang="en-US" sz="1600" b="1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E913A3C-175D-42EB-A2D0-19A220F3B3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733476" y="4747126"/>
                  <a:ext cx="689039" cy="362663"/>
                </a:xfrm>
                <a:prstGeom prst="rect">
                  <a:avLst/>
                </a:prstGeom>
                <a:blipFill>
                  <a:blip r:embed="rId9"/>
                  <a:stretch>
                    <a:fillRect l="-93333" t="-41593" r="-146667" b="-1858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1F46404B-58AA-441B-A466-C251B81C06AC}"/>
                </a:ext>
              </a:extLst>
            </p:cNvPr>
            <p:cNvSpPr/>
            <p:nvPr/>
          </p:nvSpPr>
          <p:spPr>
            <a:xfrm>
              <a:off x="4994875" y="3629411"/>
              <a:ext cx="273659" cy="2701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49" name="화살표: 위쪽 48">
            <a:extLst>
              <a:ext uri="{FF2B5EF4-FFF2-40B4-BE49-F238E27FC236}">
                <a16:creationId xmlns:a16="http://schemas.microsoft.com/office/drawing/2014/main" id="{C0577E17-5D7C-BD7E-F5A8-06311AE3BF36}"/>
              </a:ext>
            </a:extLst>
          </p:cNvPr>
          <p:cNvSpPr/>
          <p:nvPr/>
        </p:nvSpPr>
        <p:spPr>
          <a:xfrm>
            <a:off x="3227885" y="3795672"/>
            <a:ext cx="246559" cy="743670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A735288C-AC6A-AC3C-1C65-AC0E36B8E621}"/>
              </a:ext>
            </a:extLst>
          </p:cNvPr>
          <p:cNvGrpSpPr/>
          <p:nvPr/>
        </p:nvGrpSpPr>
        <p:grpSpPr>
          <a:xfrm>
            <a:off x="213657" y="1973129"/>
            <a:ext cx="11978343" cy="4771148"/>
            <a:chOff x="213657" y="1973129"/>
            <a:chExt cx="11978343" cy="4771148"/>
          </a:xfrm>
        </p:grpSpPr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92CD8C85-60F5-7BF0-3B0A-92DCF566FA24}"/>
                </a:ext>
              </a:extLst>
            </p:cNvPr>
            <p:cNvGrpSpPr/>
            <p:nvPr/>
          </p:nvGrpSpPr>
          <p:grpSpPr>
            <a:xfrm>
              <a:off x="213657" y="1973129"/>
              <a:ext cx="11978343" cy="4771148"/>
              <a:chOff x="412499" y="1973129"/>
              <a:chExt cx="11978343" cy="4771148"/>
            </a:xfrm>
          </p:grpSpPr>
          <p:grpSp>
            <p:nvGrpSpPr>
              <p:cNvPr id="22" name="그룹 21">
                <a:extLst>
                  <a:ext uri="{FF2B5EF4-FFF2-40B4-BE49-F238E27FC236}">
                    <a16:creationId xmlns:a16="http://schemas.microsoft.com/office/drawing/2014/main" id="{3583CD89-4C91-92B9-B9C3-519D7A64F53D}"/>
                  </a:ext>
                </a:extLst>
              </p:cNvPr>
              <p:cNvGrpSpPr/>
              <p:nvPr/>
            </p:nvGrpSpPr>
            <p:grpSpPr>
              <a:xfrm>
                <a:off x="5550801" y="2715595"/>
                <a:ext cx="5120098" cy="3290018"/>
                <a:chOff x="10094702" y="2996031"/>
                <a:chExt cx="5120098" cy="3290018"/>
              </a:xfrm>
            </p:grpSpPr>
            <p:pic>
              <p:nvPicPr>
                <p:cNvPr id="16" name="그림 15">
                  <a:extLst>
                    <a:ext uri="{FF2B5EF4-FFF2-40B4-BE49-F238E27FC236}">
                      <a16:creationId xmlns:a16="http://schemas.microsoft.com/office/drawing/2014/main" id="{6C542766-FF9F-BECC-5C62-73F4E5584D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7344" b="48301"/>
                <a:stretch/>
              </p:blipFill>
              <p:spPr bwMode="auto">
                <a:xfrm>
                  <a:off x="10094702" y="2996031"/>
                  <a:ext cx="5120098" cy="3290018"/>
                </a:xfrm>
                <a:prstGeom prst="rect">
                  <a:avLst/>
                </a:prstGeom>
                <a:noFill/>
              </p:spPr>
            </p:pic>
            <p:sp>
              <p:nvSpPr>
                <p:cNvPr id="21" name="직사각형 20">
                  <a:extLst>
                    <a:ext uri="{FF2B5EF4-FFF2-40B4-BE49-F238E27FC236}">
                      <a16:creationId xmlns:a16="http://schemas.microsoft.com/office/drawing/2014/main" id="{9A0A1938-FF13-DDDC-390B-4B905BC8CA0C}"/>
                    </a:ext>
                  </a:extLst>
                </p:cNvPr>
                <p:cNvSpPr/>
                <p:nvPr/>
              </p:nvSpPr>
              <p:spPr>
                <a:xfrm>
                  <a:off x="10094702" y="3072591"/>
                  <a:ext cx="273659" cy="27017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0C2124B-2BA0-5455-98BE-416E1416F5E3}"/>
                  </a:ext>
                </a:extLst>
              </p:cNvPr>
              <p:cNvSpPr txBox="1"/>
              <p:nvPr/>
            </p:nvSpPr>
            <p:spPr>
              <a:xfrm>
                <a:off x="733551" y="6005613"/>
                <a:ext cx="467583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endParaRPr lang="ko-KR" altLang="en-US" sz="14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altLang="ko-KR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[4] C.Y. Lee, et al., NF </a:t>
                </a:r>
                <a:r>
                  <a:rPr lang="en-US" altLang="ko-KR" sz="1400" b="1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61</a:t>
                </a:r>
                <a:r>
                  <a:rPr lang="en-US" altLang="ko-KR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96020 (2021)</a:t>
                </a:r>
              </a:p>
              <a:p>
                <a:r>
                  <a:rPr lang="en-US" altLang="ko-KR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[5] H. </a:t>
                </a:r>
                <a:r>
                  <a:rPr lang="en-US" altLang="ko-KR" sz="1400" i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Lütjens</a:t>
                </a:r>
                <a:r>
                  <a:rPr lang="en-US" altLang="ko-KR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et al., CPC </a:t>
                </a:r>
                <a:r>
                  <a:rPr lang="en-US" altLang="ko-KR" sz="1400" b="1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97</a:t>
                </a:r>
                <a:r>
                  <a:rPr lang="en-US" altLang="ko-KR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219 (1996)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47F0DB-40DC-A9DF-49B7-D42DDC1A8D30}"/>
                  </a:ext>
                </a:extLst>
              </p:cNvPr>
              <p:cNvSpPr txBox="1"/>
              <p:nvPr/>
            </p:nvSpPr>
            <p:spPr>
              <a:xfrm>
                <a:off x="3981099" y="6005613"/>
                <a:ext cx="353840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[6] W.A. </a:t>
                </a:r>
                <a:r>
                  <a:rPr lang="en-US" altLang="ko-KR" sz="1400" i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Houlberg</a:t>
                </a:r>
                <a:r>
                  <a:rPr lang="en-US" altLang="ko-KR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et al., </a:t>
                </a:r>
                <a:r>
                  <a:rPr lang="en-US" altLang="ko-KR" sz="1400" i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PoP</a:t>
                </a:r>
                <a:r>
                  <a:rPr lang="en-US" altLang="ko-KR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1400" b="1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en-US" altLang="ko-KR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3230 (1997)</a:t>
                </a:r>
              </a:p>
              <a:p>
                <a:r>
                  <a:rPr lang="en-US" altLang="ko-KR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[7] A. </a:t>
                </a:r>
                <a:r>
                  <a:rPr lang="en-US" altLang="ko-KR" sz="1400" i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Pankin</a:t>
                </a:r>
                <a:r>
                  <a:rPr lang="en-US" altLang="ko-KR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et al., CPC </a:t>
                </a:r>
                <a:r>
                  <a:rPr lang="en-US" altLang="ko-KR" sz="1400" b="1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159</a:t>
                </a:r>
                <a:r>
                  <a:rPr lang="en-US" altLang="ko-KR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157 (2004)</a:t>
                </a:r>
              </a:p>
              <a:p>
                <a:r>
                  <a:rPr lang="en-US" altLang="ko-KR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[8] G. </a:t>
                </a:r>
                <a:r>
                  <a:rPr lang="en-US" altLang="ko-KR" sz="1400" i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Pereverzev</a:t>
                </a:r>
                <a:r>
                  <a:rPr lang="en-US" altLang="ko-KR" sz="1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et al., IPP (2002)</a:t>
                </a:r>
              </a:p>
            </p:txBody>
          </p:sp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4B5A6A96-7C4A-4898-BC08-D96DC007938D}"/>
                  </a:ext>
                </a:extLst>
              </p:cNvPr>
              <p:cNvSpPr/>
              <p:nvPr/>
            </p:nvSpPr>
            <p:spPr>
              <a:xfrm>
                <a:off x="7056882" y="3353240"/>
                <a:ext cx="230208" cy="22689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177838AA-5214-4FE9-8DC7-837CA4255390}"/>
                  </a:ext>
                </a:extLst>
              </p:cNvPr>
              <p:cNvSpPr/>
              <p:nvPr/>
            </p:nvSpPr>
            <p:spPr>
              <a:xfrm>
                <a:off x="9763535" y="4360604"/>
                <a:ext cx="2627307" cy="13997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ko-KR" dirty="0"/>
                  <a:t>※ </a:t>
                </a:r>
                <a:r>
                  <a:rPr lang="en-US" altLang="ko-KR" b="1" dirty="0"/>
                  <a:t>Power balance analysis</a:t>
                </a:r>
                <a:r>
                  <a:rPr lang="en-US" altLang="ko-KR" dirty="0"/>
                  <a:t> </a:t>
                </a:r>
                <a:br>
                  <a:rPr lang="en-US" altLang="ko-KR" dirty="0"/>
                </a:br>
                <a:r>
                  <a:rPr lang="en-US" altLang="ko-KR" dirty="0"/>
                  <a:t>by TRIASSIC</a:t>
                </a:r>
                <a:r>
                  <a:rPr lang="en-US" altLang="ko-KR" baseline="30000" dirty="0"/>
                  <a:t>[4]</a:t>
                </a:r>
                <a:r>
                  <a:rPr lang="en-US" altLang="ko-KR" dirty="0"/>
                  <a:t> with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ko-KR" dirty="0"/>
                  <a:t>CHEASE</a:t>
                </a:r>
                <a:r>
                  <a:rPr lang="en-US" altLang="ko-KR" baseline="30000" dirty="0"/>
                  <a:t>[5]</a:t>
                </a:r>
                <a:r>
                  <a:rPr lang="en-US" altLang="ko-KR" dirty="0"/>
                  <a:t>, NCLASS</a:t>
                </a:r>
                <a:r>
                  <a:rPr lang="en-US" altLang="ko-KR" baseline="30000" dirty="0"/>
                  <a:t>[6]</a:t>
                </a:r>
                <a:r>
                  <a:rPr lang="en-US" altLang="ko-KR" dirty="0"/>
                  <a:t>,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ko-KR" dirty="0"/>
                  <a:t>NUBEAM</a:t>
                </a:r>
                <a:r>
                  <a:rPr lang="en-US" altLang="ko-KR" baseline="30000" dirty="0"/>
                  <a:t>[7]</a:t>
                </a:r>
                <a:r>
                  <a:rPr lang="en-US" altLang="ko-KR" dirty="0"/>
                  <a:t>, ASTRA</a:t>
                </a:r>
                <a:r>
                  <a:rPr lang="en-US" altLang="ko-KR" baseline="30000" dirty="0"/>
                  <a:t>[8]</a:t>
                </a:r>
                <a:endParaRPr lang="en-US" altLang="ko-KR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내용 개체 틀 3">
                    <a:extLst>
                      <a:ext uri="{FF2B5EF4-FFF2-40B4-BE49-F238E27FC236}">
                        <a16:creationId xmlns:a16="http://schemas.microsoft.com/office/drawing/2014/main" id="{F4782CEE-0F21-81D4-ECC3-31286FB66D71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12499" y="1973129"/>
                    <a:ext cx="11606542" cy="1089199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1" hangingPunct="1">
                      <a:lnSpc>
                        <a:spcPct val="120000"/>
                      </a:lnSpc>
                      <a:spcBef>
                        <a:spcPts val="1000"/>
                      </a:spcBef>
                      <a:buFont typeface="Wingdings" panose="05000000000000000000" pitchFamily="2" charset="2"/>
                      <a:buChar char="§"/>
                      <a:defRPr sz="2400" b="1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120000"/>
                      </a:lnSpc>
                      <a:spcBef>
                        <a:spcPts val="500"/>
                      </a:spcBef>
                      <a:buClr>
                        <a:schemeClr val="tx1"/>
                      </a:buClr>
                      <a:buFont typeface="Calibri" panose="020F0502020204030204" pitchFamily="34" charset="0"/>
                      <a:buChar char="−"/>
                      <a:defRPr sz="2000" b="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120000"/>
                      </a:lnSpc>
                      <a:spcBef>
                        <a:spcPts val="500"/>
                      </a:spcBef>
                      <a:buFont typeface="Calibri" panose="020F0502020204030204" pitchFamily="34" charset="0"/>
                      <a:buChar char="−"/>
                      <a:defRPr sz="1800" b="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12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400" b="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12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400" b="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1">
                      <a:lnSpc>
                        <a:spcPct val="100000"/>
                      </a:lnSpc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2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𝝌</m:t>
                            </m:r>
                          </m:e>
                          <m:sub>
                            <m:r>
                              <a:rPr lang="en-US" altLang="ko-KR" sz="2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oMath>
                    </a14:m>
                    <a:r>
                      <a:rPr lang="en-US" altLang="ko-KR" sz="2200" b="1" dirty="0">
                        <a:solidFill>
                          <a:srgbClr val="7030A0"/>
                        </a:solidFill>
                      </a:rPr>
                      <a:t> decreased over time</a:t>
                    </a:r>
                    <a:r>
                      <a:rPr lang="en-US" altLang="ko-KR" sz="2200" dirty="0"/>
                      <a:t>,</a:t>
                    </a:r>
                    <a:r>
                      <a:rPr lang="ko-KR" altLang="en-US" sz="2200" dirty="0"/>
                      <a:t> </a:t>
                    </a:r>
                    <a:r>
                      <a:rPr lang="en-US" altLang="ko-KR" sz="2200" dirty="0"/>
                      <a:t>but above the neoclassical level,</a:t>
                    </a:r>
                  </a:p>
                  <a:p>
                    <a:pPr marL="457200" lvl="1" indent="0">
                      <a:lnSpc>
                        <a:spcPct val="100000"/>
                      </a:lnSpc>
                      <a:buFont typeface="Calibri" panose="020F0502020204030204" pitchFamily="34" charset="0"/>
                      <a:buNone/>
                    </a:pPr>
                    <a:r>
                      <a:rPr lang="en-US" altLang="ko-KR" sz="2200" dirty="0"/>
                      <a:t>   correlated with the </a:t>
                    </a:r>
                    <a:r>
                      <a:rPr lang="en-US" altLang="ko-KR" sz="2200" b="1" dirty="0">
                        <a:solidFill>
                          <a:srgbClr val="7030A0"/>
                        </a:solidFill>
                      </a:rPr>
                      <a:t>expansion of the ITB foot</a:t>
                    </a:r>
                    <a:r>
                      <a:rPr lang="en-US" altLang="ko-KR" sz="2200" dirty="0"/>
                      <a:t> in time</a:t>
                    </a:r>
                  </a:p>
                </p:txBody>
              </p:sp>
            </mc:Choice>
            <mc:Fallback xmlns="">
              <p:sp>
                <p:nvSpPr>
                  <p:cNvPr id="12" name="내용 개체 틀 3">
                    <a:extLst>
                      <a:ext uri="{FF2B5EF4-FFF2-40B4-BE49-F238E27FC236}">
                        <a16:creationId xmlns:a16="http://schemas.microsoft.com/office/drawing/2014/main" id="{F4782CEE-0F21-81D4-ECC3-31286FB66D7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2499" y="1973129"/>
                    <a:ext cx="11606542" cy="10891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t="-4494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0" name="화살표: 위쪽 49">
              <a:extLst>
                <a:ext uri="{FF2B5EF4-FFF2-40B4-BE49-F238E27FC236}">
                  <a16:creationId xmlns:a16="http://schemas.microsoft.com/office/drawing/2014/main" id="{49A9D347-896B-845F-0333-70B53AF639E7}"/>
                </a:ext>
              </a:extLst>
            </p:cNvPr>
            <p:cNvSpPr/>
            <p:nvPr/>
          </p:nvSpPr>
          <p:spPr>
            <a:xfrm rot="10800000">
              <a:off x="7788728" y="4648200"/>
              <a:ext cx="223158" cy="527011"/>
            </a:xfrm>
            <a:prstGeom prst="up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1" name="화살표: 위쪽 50">
              <a:extLst>
                <a:ext uri="{FF2B5EF4-FFF2-40B4-BE49-F238E27FC236}">
                  <a16:creationId xmlns:a16="http://schemas.microsoft.com/office/drawing/2014/main" id="{5A719B93-C428-C388-6C48-D9229BA85E8A}"/>
                </a:ext>
              </a:extLst>
            </p:cNvPr>
            <p:cNvSpPr/>
            <p:nvPr/>
          </p:nvSpPr>
          <p:spPr>
            <a:xfrm rot="5400000">
              <a:off x="7125070" y="4904463"/>
              <a:ext cx="223158" cy="527011"/>
            </a:xfrm>
            <a:prstGeom prst="up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5658C74-B549-1EFD-82BC-3C0D15DDDBEA}"/>
                </a:ext>
              </a:extLst>
            </p:cNvPr>
            <p:cNvSpPr txBox="1"/>
            <p:nvPr/>
          </p:nvSpPr>
          <p:spPr>
            <a:xfrm>
              <a:off x="6564373" y="4687057"/>
              <a:ext cx="10477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800" b="1" dirty="0">
                  <a:solidFill>
                    <a:schemeClr val="accent2"/>
                  </a:solidFill>
                </a:rPr>
                <a:t>ITB foot</a:t>
              </a:r>
              <a:r>
                <a:rPr lang="en-US" altLang="ko-KR" sz="1800" dirty="0">
                  <a:solidFill>
                    <a:schemeClr val="accent2"/>
                  </a:solidFill>
                </a:rPr>
                <a:t> </a:t>
              </a:r>
              <a:endParaRPr lang="ko-KR" altLang="en-US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D6C25F1B-AED3-215A-BD34-9284E304F2D9}"/>
              </a:ext>
            </a:extLst>
          </p:cNvPr>
          <p:cNvSpPr txBox="1"/>
          <p:nvPr/>
        </p:nvSpPr>
        <p:spPr>
          <a:xfrm>
            <a:off x="541564" y="5976648"/>
            <a:ext cx="6112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[1] H. Han, et al. Nature </a:t>
            </a:r>
            <a:r>
              <a:rPr lang="en-US" altLang="ko-KR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609</a:t>
            </a:r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269 (2022)</a:t>
            </a:r>
            <a:endParaRPr lang="ko-KR" altLang="en-US" sz="1400" dirty="0"/>
          </a:p>
        </p:txBody>
      </p:sp>
      <p:sp>
        <p:nvSpPr>
          <p:cNvPr id="5" name="바닥글 개체 틀 1">
            <a:extLst>
              <a:ext uri="{FF2B5EF4-FFF2-40B4-BE49-F238E27FC236}">
                <a16:creationId xmlns:a16="http://schemas.microsoft.com/office/drawing/2014/main" id="{7A3BD6BC-912F-E4BF-425D-CDE2B1F6E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171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422200D4-1C1F-7E38-F7BC-2590B49BE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Contents</a:t>
            </a:r>
            <a:endParaRPr lang="ko-KR" altLang="en-US" sz="4000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6499787-1CCB-0A6E-E749-D6F14D674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753" y="979716"/>
            <a:ext cx="11606542" cy="591094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ko-KR" dirty="0"/>
              <a:t>Introduction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/>
              <a:t>Goal of tokamak research, Internal transport barrier, and FIRE mode</a:t>
            </a:r>
          </a:p>
          <a:p>
            <a:r>
              <a:rPr lang="en-US" altLang="ko-KR" dirty="0"/>
              <a:t>Experimental Approach</a:t>
            </a:r>
          </a:p>
          <a:p>
            <a:r>
              <a:rPr lang="en-US" altLang="ko-KR" dirty="0"/>
              <a:t>Characteristics of FIRE Mode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/>
              <a:t>Core: Ion transport barrier characteristics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/>
              <a:t>Edge: I-mode like structures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/>
              <a:t>MHD activities</a:t>
            </a:r>
          </a:p>
          <a:p>
            <a:r>
              <a:rPr lang="en-US" altLang="ko-KR" dirty="0"/>
              <a:t>Origin of Confinement Enhancement 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/>
              <a:t>Correlation between fast ions and ITB foot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/>
              <a:t>Stabilization effects of fast ions on plasma turbulence</a:t>
            </a:r>
          </a:p>
          <a:p>
            <a:r>
              <a:rPr lang="en-US" altLang="ko-KR" dirty="0"/>
              <a:t>Comparison with Other Hot Ion Plasmas</a:t>
            </a:r>
          </a:p>
          <a:p>
            <a:r>
              <a:rPr lang="en-US" altLang="ko-KR" dirty="0"/>
              <a:t>Predictive Modeling</a:t>
            </a:r>
          </a:p>
          <a:p>
            <a:r>
              <a:rPr lang="en-US" altLang="ko-KR" dirty="0"/>
              <a:t>Conclusions</a:t>
            </a:r>
          </a:p>
        </p:txBody>
      </p:sp>
      <p:sp>
        <p:nvSpPr>
          <p:cNvPr id="5" name="바닥글 개체 틀 1">
            <a:extLst>
              <a:ext uri="{FF2B5EF4-FFF2-40B4-BE49-F238E27FC236}">
                <a16:creationId xmlns:a16="http://schemas.microsoft.com/office/drawing/2014/main" id="{DE377078-5A83-9BFA-C234-53E607884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9100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CFA448F0-1E6E-B3D5-BEF7-7478D1B6F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Core Characteristics in FIRE mode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2E735DBB-5754-8EE8-CA1F-FC4C1D495A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8230" y="946298"/>
                <a:ext cx="11606542" cy="5290496"/>
              </a:xfrm>
            </p:spPr>
            <p:txBody>
              <a:bodyPr/>
              <a:lstStyle/>
              <a:p>
                <a:r>
                  <a:rPr lang="en-US" altLang="ko-KR" dirty="0"/>
                  <a:t> ITB characteristics in FIRE mode</a:t>
                </a:r>
                <a:r>
                  <a:rPr lang="en-US" altLang="ko-KR" baseline="30000" dirty="0"/>
                  <a:t>[1]</a:t>
                </a:r>
                <a:endParaRPr lang="en-US" altLang="ko-KR" sz="1800" baseline="30000" dirty="0"/>
              </a:p>
              <a:p>
                <a:pPr lvl="1">
                  <a:lnSpc>
                    <a:spcPct val="100000"/>
                  </a:lnSpc>
                </a:pPr>
                <a:r>
                  <a:rPr lang="en-US" altLang="ko-KR" sz="2200" b="1" dirty="0">
                    <a:solidFill>
                      <a:srgbClr val="7030A0"/>
                    </a:solidFill>
                  </a:rPr>
                  <a:t>Transport bifurcation </a:t>
                </a:r>
                <a:r>
                  <a:rPr lang="en-US" altLang="ko-KR" sz="2200" dirty="0"/>
                  <a:t>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∼0.3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𝐼𝑇𝐵</m:t>
                        </m:r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𝑓𝑜𝑜𝑡</m:t>
                        </m:r>
                      </m:sub>
                    </m:sSub>
                  </m:oMath>
                </a14:m>
                <a:endParaRPr lang="en-US" altLang="ko-KR" sz="2200" dirty="0"/>
              </a:p>
              <a:p>
                <a:pPr lvl="1">
                  <a:lnSpc>
                    <a:spcPct val="100000"/>
                  </a:lnSpc>
                </a:pPr>
                <a:r>
                  <a:rPr lang="en-US" altLang="ko-KR" sz="2200" b="1" dirty="0">
                    <a:solidFill>
                      <a:srgbClr val="7030A0"/>
                    </a:solidFill>
                    <a:ea typeface="Calibri" panose="020F0502020204030204" pitchFamily="34" charset="0"/>
                  </a:rPr>
                  <a:t>“S-curve”</a:t>
                </a:r>
                <a:r>
                  <a:rPr lang="en-US" altLang="ko-KR" sz="2200" dirty="0">
                    <a:ea typeface="Calibri" panose="020F0502020204030204" pitchFamily="34" charset="0"/>
                  </a:rPr>
                  <a:t> between ion energy flux vs. ion temperature gradient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ko-KR" sz="2200" b="1" dirty="0">
                    <a:solidFill>
                      <a:srgbClr val="7030A0"/>
                    </a:solidFill>
                  </a:rPr>
                  <a:t>Reduction in fluctuations</a:t>
                </a:r>
                <a:r>
                  <a:rPr lang="en-US" altLang="ko-KR" sz="2200" dirty="0"/>
                  <a:t> measured by Electron Cyclotron Emission Imaging system</a:t>
                </a:r>
                <a:endParaRPr lang="en-US" altLang="ko-KR" dirty="0"/>
              </a:p>
            </p:txBody>
          </p:sp>
        </mc:Choice>
        <mc:Fallback xmlns="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2E735DBB-5754-8EE8-CA1F-FC4C1D495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8230" y="946298"/>
                <a:ext cx="11606542" cy="5290496"/>
              </a:xfrm>
              <a:blipFill>
                <a:blip r:embed="rId2"/>
                <a:stretch>
                  <a:fillRect l="-683" t="-1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그룹 20">
            <a:extLst>
              <a:ext uri="{FF2B5EF4-FFF2-40B4-BE49-F238E27FC236}">
                <a16:creationId xmlns:a16="http://schemas.microsoft.com/office/drawing/2014/main" id="{4580A547-00DC-0ECF-587A-205EB5FE6B85}"/>
              </a:ext>
            </a:extLst>
          </p:cNvPr>
          <p:cNvGrpSpPr>
            <a:grpSpLocks noChangeAspect="1"/>
          </p:cNvGrpSpPr>
          <p:nvPr/>
        </p:nvGrpSpPr>
        <p:grpSpPr>
          <a:xfrm>
            <a:off x="179234" y="2734183"/>
            <a:ext cx="11206963" cy="3715860"/>
            <a:chOff x="1022647" y="3364308"/>
            <a:chExt cx="9563597" cy="3170974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4E722A8C-6829-73C6-E729-12ED71829E13}"/>
                </a:ext>
              </a:extLst>
            </p:cNvPr>
            <p:cNvGrpSpPr/>
            <p:nvPr/>
          </p:nvGrpSpPr>
          <p:grpSpPr>
            <a:xfrm>
              <a:off x="1022647" y="3364308"/>
              <a:ext cx="9563597" cy="3170974"/>
              <a:chOff x="570160" y="3246411"/>
              <a:chExt cx="9563597" cy="3170974"/>
            </a:xfrm>
          </p:grpSpPr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0818931A-20B6-DFD2-305F-A3FAA8F87156}"/>
                  </a:ext>
                </a:extLst>
              </p:cNvPr>
              <p:cNvGrpSpPr/>
              <p:nvPr/>
            </p:nvGrpSpPr>
            <p:grpSpPr>
              <a:xfrm>
                <a:off x="570160" y="3246411"/>
                <a:ext cx="9563597" cy="3170974"/>
                <a:chOff x="1442446" y="3185376"/>
                <a:chExt cx="9563597" cy="3170974"/>
              </a:xfrm>
            </p:grpSpPr>
            <p:pic>
              <p:nvPicPr>
                <p:cNvPr id="6" name="그림 5">
                  <a:extLst>
                    <a:ext uri="{FF2B5EF4-FFF2-40B4-BE49-F238E27FC236}">
                      <a16:creationId xmlns:a16="http://schemas.microsoft.com/office/drawing/2014/main" id="{8AF04EFF-EFF4-5A22-C69A-1EFD812C52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1002"/>
                <a:stretch/>
              </p:blipFill>
              <p:spPr bwMode="auto">
                <a:xfrm>
                  <a:off x="1442446" y="3289577"/>
                  <a:ext cx="9563597" cy="3066773"/>
                </a:xfrm>
                <a:prstGeom prst="rect">
                  <a:avLst/>
                </a:prstGeom>
                <a:noFill/>
              </p:spPr>
            </p:pic>
            <p:sp>
              <p:nvSpPr>
                <p:cNvPr id="9" name="직사각형 8">
                  <a:extLst>
                    <a:ext uri="{FF2B5EF4-FFF2-40B4-BE49-F238E27FC236}">
                      <a16:creationId xmlns:a16="http://schemas.microsoft.com/office/drawing/2014/main" id="{30380A48-1F05-9C38-C511-23519850F11B}"/>
                    </a:ext>
                  </a:extLst>
                </p:cNvPr>
                <p:cNvSpPr/>
                <p:nvPr/>
              </p:nvSpPr>
              <p:spPr>
                <a:xfrm>
                  <a:off x="1552575" y="3356252"/>
                  <a:ext cx="400050" cy="4156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" name="직사각형 9">
                  <a:extLst>
                    <a:ext uri="{FF2B5EF4-FFF2-40B4-BE49-F238E27FC236}">
                      <a16:creationId xmlns:a16="http://schemas.microsoft.com/office/drawing/2014/main" id="{79F67405-527D-30C2-2F8E-B7BAD1142B9B}"/>
                    </a:ext>
                  </a:extLst>
                </p:cNvPr>
                <p:cNvSpPr/>
                <p:nvPr/>
              </p:nvSpPr>
              <p:spPr>
                <a:xfrm>
                  <a:off x="5527424" y="3185376"/>
                  <a:ext cx="400050" cy="4156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BFE2750D-CE87-FB92-853C-5DAB0C40DBE6}"/>
                  </a:ext>
                </a:extLst>
              </p:cNvPr>
              <p:cNvSpPr/>
              <p:nvPr/>
            </p:nvSpPr>
            <p:spPr>
              <a:xfrm>
                <a:off x="2978870" y="3437146"/>
                <a:ext cx="1676268" cy="25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1926BB-3086-6637-0B2E-C56E42D547BF}"/>
                </a:ext>
              </a:extLst>
            </p:cNvPr>
            <p:cNvSpPr txBox="1"/>
            <p:nvPr/>
          </p:nvSpPr>
          <p:spPr>
            <a:xfrm>
              <a:off x="1746718" y="3435487"/>
              <a:ext cx="21323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/>
                <a:t>Ion Energy Flux Landscape</a:t>
              </a:r>
              <a:endParaRPr lang="ko-KR" altLang="en-US" sz="1400" b="1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5F6652-D25E-D290-F44F-C557BA720081}"/>
              </a:ext>
            </a:extLst>
          </p:cNvPr>
          <p:cNvSpPr txBox="1"/>
          <p:nvPr/>
        </p:nvSpPr>
        <p:spPr>
          <a:xfrm>
            <a:off x="463024" y="6407020"/>
            <a:ext cx="6478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[1] H. Han, S.J. Park and Y.-S. Na et al. Nature </a:t>
            </a:r>
            <a:r>
              <a:rPr lang="en-US" altLang="ko-KR" sz="20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609</a:t>
            </a:r>
            <a:r>
              <a:rPr lang="en-US" altLang="ko-KR" sz="20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269 (2022)</a:t>
            </a:r>
            <a:endParaRPr lang="ko-KR" altLang="en-US" sz="2000" i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5C02AFE0-A9CE-97F9-4099-950D9F46453F}"/>
              </a:ext>
            </a:extLst>
          </p:cNvPr>
          <p:cNvSpPr/>
          <p:nvPr/>
        </p:nvSpPr>
        <p:spPr>
          <a:xfrm>
            <a:off x="1672369" y="4484915"/>
            <a:ext cx="1262743" cy="490432"/>
          </a:xfrm>
          <a:custGeom>
            <a:avLst/>
            <a:gdLst>
              <a:gd name="connsiteX0" fmla="*/ 0 w 1262743"/>
              <a:gd name="connsiteY0" fmla="*/ 428027 h 473911"/>
              <a:gd name="connsiteX1" fmla="*/ 381000 w 1262743"/>
              <a:gd name="connsiteY1" fmla="*/ 242970 h 473911"/>
              <a:gd name="connsiteX2" fmla="*/ 762000 w 1262743"/>
              <a:gd name="connsiteY2" fmla="*/ 471570 h 473911"/>
              <a:gd name="connsiteX3" fmla="*/ 1121229 w 1262743"/>
              <a:gd name="connsiteY3" fmla="*/ 68798 h 473911"/>
              <a:gd name="connsiteX4" fmla="*/ 1262743 w 1262743"/>
              <a:gd name="connsiteY4" fmla="*/ 3484 h 473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2743" h="473911">
                <a:moveTo>
                  <a:pt x="0" y="428027"/>
                </a:moveTo>
                <a:cubicBezTo>
                  <a:pt x="127000" y="331870"/>
                  <a:pt x="254000" y="235713"/>
                  <a:pt x="381000" y="242970"/>
                </a:cubicBezTo>
                <a:cubicBezTo>
                  <a:pt x="508000" y="250227"/>
                  <a:pt x="638629" y="500599"/>
                  <a:pt x="762000" y="471570"/>
                </a:cubicBezTo>
                <a:cubicBezTo>
                  <a:pt x="885371" y="442541"/>
                  <a:pt x="1037772" y="146812"/>
                  <a:pt x="1121229" y="68798"/>
                </a:cubicBezTo>
                <a:cubicBezTo>
                  <a:pt x="1204686" y="-9216"/>
                  <a:pt x="1233714" y="-2866"/>
                  <a:pt x="1262743" y="348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바닥글 개체 틀 1">
            <a:extLst>
              <a:ext uri="{FF2B5EF4-FFF2-40B4-BE49-F238E27FC236}">
                <a16:creationId xmlns:a16="http://schemas.microsoft.com/office/drawing/2014/main" id="{9D179205-99DB-06A6-7D0A-09A980A18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5224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E960971B-F541-2799-C3AC-57791B92B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Edge Characteristics in FIRE mode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7F766B1F-53C9-41C5-051A-4F99872C96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8230" y="848737"/>
                <a:ext cx="11606542" cy="5300969"/>
              </a:xfrm>
            </p:spPr>
            <p:txBody>
              <a:bodyPr/>
              <a:lstStyle/>
              <a:p>
                <a:r>
                  <a:rPr lang="en-US" altLang="ko-KR" dirty="0"/>
                  <a:t> I-mode like structures at the edge region in some discharges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ko-KR" sz="2200" dirty="0"/>
                  <a:t>ETB </a:t>
                </a:r>
                <a:r>
                  <a:rPr lang="en-US" altLang="ko-KR" sz="2200" b="1" dirty="0">
                    <a:solidFill>
                      <a:srgbClr val="7030A0"/>
                    </a:solidFill>
                  </a:rPr>
                  <a:t>only in the energy channel</a:t>
                </a:r>
                <a:r>
                  <a:rPr lang="en-US" altLang="ko-KR" sz="2200" dirty="0"/>
                  <a:t>, not in the particle channel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ko-KR" sz="2200" dirty="0"/>
                  <a:t>Conjectured </a:t>
                </a:r>
                <a:r>
                  <a:rPr lang="en-US" altLang="ko-KR" sz="2200" b="1" dirty="0">
                    <a:solidFill>
                      <a:srgbClr val="7030A0"/>
                    </a:solidFill>
                  </a:rPr>
                  <a:t>weekly coherent mode (WCM) </a:t>
                </a:r>
                <a:r>
                  <a:rPr lang="en-US" altLang="ko-KR" sz="2200" dirty="0"/>
                  <a:t>around 50 kHz in the BES edge signals, propagating in the ion diamagnetic direction in the laboratory frame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ko-KR" sz="2200" b="1" dirty="0">
                    <a:solidFill>
                      <a:srgbClr val="7030A0"/>
                    </a:solidFill>
                  </a:rPr>
                  <a:t>Higher performance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2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altLang="ko-KR" sz="22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b>
                    </m:sSub>
                  </m:oMath>
                </a14:m>
                <a:r>
                  <a:rPr lang="en-US" altLang="ko-KR" sz="2200" b="1" dirty="0">
                    <a:solidFill>
                      <a:srgbClr val="7030A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2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ko-KR" sz="22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𝟖𝟗</m:t>
                        </m:r>
                      </m:sub>
                    </m:sSub>
                  </m:oMath>
                </a14:m>
                <a:r>
                  <a:rPr lang="en-US" altLang="ko-KR" sz="2200" b="1" dirty="0">
                    <a:solidFill>
                      <a:srgbClr val="7030A0"/>
                    </a:solidFill>
                  </a:rPr>
                  <a:t>) and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b>
                        <m:r>
                          <a:rPr lang="en-US" altLang="ko-KR" sz="2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altLang="ko-KR" sz="2200" b="1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ko-KR" sz="2200" dirty="0"/>
                  <a:t>due to larger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𝑏𝑠</m:t>
                        </m:r>
                      </m:sub>
                    </m:sSub>
                  </m:oMath>
                </a14:m>
                <a:r>
                  <a:rPr lang="en-US" altLang="ko-KR" sz="2200" dirty="0"/>
                  <a:t> with I-mode structure</a:t>
                </a:r>
              </a:p>
            </p:txBody>
          </p:sp>
        </mc:Choice>
        <mc:Fallback xmlns="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7F766B1F-53C9-41C5-051A-4F99872C96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8230" y="848737"/>
                <a:ext cx="11606542" cy="5300969"/>
              </a:xfrm>
              <a:blipFill>
                <a:blip r:embed="rId2"/>
                <a:stretch>
                  <a:fillRect l="-683" t="-1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그림 5">
            <a:extLst>
              <a:ext uri="{FF2B5EF4-FFF2-40B4-BE49-F238E27FC236}">
                <a16:creationId xmlns:a16="http://schemas.microsoft.com/office/drawing/2014/main" id="{6DC5DE12-6635-1BF6-A4B7-45B676F2F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10" y="4411282"/>
            <a:ext cx="7127431" cy="2417540"/>
          </a:xfrm>
          <a:prstGeom prst="rect">
            <a:avLst/>
          </a:prstGeom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id="{DD74E010-ED22-4943-8BB1-FAC31EE09279}"/>
              </a:ext>
            </a:extLst>
          </p:cNvPr>
          <p:cNvGrpSpPr/>
          <p:nvPr/>
        </p:nvGrpSpPr>
        <p:grpSpPr>
          <a:xfrm>
            <a:off x="322823" y="2854140"/>
            <a:ext cx="6963600" cy="1598141"/>
            <a:chOff x="454227" y="3041453"/>
            <a:chExt cx="6963600" cy="1598141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7E52FA90-01E5-4E2C-9314-FF675EB7E828}"/>
                </a:ext>
              </a:extLst>
            </p:cNvPr>
            <p:cNvGrpSpPr/>
            <p:nvPr/>
          </p:nvGrpSpPr>
          <p:grpSpPr>
            <a:xfrm>
              <a:off x="454227" y="3041453"/>
              <a:ext cx="6963600" cy="1598141"/>
              <a:chOff x="454227" y="3041453"/>
              <a:chExt cx="6963600" cy="1598141"/>
            </a:xfrm>
          </p:grpSpPr>
          <p:grpSp>
            <p:nvGrpSpPr>
              <p:cNvPr id="8" name="그룹 7">
                <a:extLst>
                  <a:ext uri="{FF2B5EF4-FFF2-40B4-BE49-F238E27FC236}">
                    <a16:creationId xmlns:a16="http://schemas.microsoft.com/office/drawing/2014/main" id="{89027982-9662-901B-D53A-0D79580B2AA8}"/>
                  </a:ext>
                </a:extLst>
              </p:cNvPr>
              <p:cNvGrpSpPr/>
              <p:nvPr/>
            </p:nvGrpSpPr>
            <p:grpSpPr>
              <a:xfrm>
                <a:off x="454227" y="3204871"/>
                <a:ext cx="6963600" cy="1434723"/>
                <a:chOff x="256977" y="3190585"/>
                <a:chExt cx="6963600" cy="1434723"/>
              </a:xfrm>
            </p:grpSpPr>
            <p:pic>
              <p:nvPicPr>
                <p:cNvPr id="7" name="그림 6">
                  <a:extLst>
                    <a:ext uri="{FF2B5EF4-FFF2-40B4-BE49-F238E27FC236}">
                      <a16:creationId xmlns:a16="http://schemas.microsoft.com/office/drawing/2014/main" id="{C1D0442D-529D-76A6-6996-1A07915F3A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2100"/>
                <a:stretch/>
              </p:blipFill>
              <p:spPr>
                <a:xfrm>
                  <a:off x="256977" y="3190585"/>
                  <a:ext cx="6379493" cy="1432422"/>
                </a:xfrm>
                <a:prstGeom prst="rect">
                  <a:avLst/>
                </a:prstGeom>
              </p:spPr>
            </p:pic>
            <p:pic>
              <p:nvPicPr>
                <p:cNvPr id="5" name="그림 4">
                  <a:extLst>
                    <a:ext uri="{FF2B5EF4-FFF2-40B4-BE49-F238E27FC236}">
                      <a16:creationId xmlns:a16="http://schemas.microsoft.com/office/drawing/2014/main" id="{1DB4D2ED-C267-073C-76B4-66EA1F0346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91550"/>
                <a:stretch/>
              </p:blipFill>
              <p:spPr>
                <a:xfrm>
                  <a:off x="6607329" y="3192886"/>
                  <a:ext cx="613248" cy="1432422"/>
                </a:xfrm>
                <a:prstGeom prst="rect">
                  <a:avLst/>
                </a:prstGeom>
              </p:spPr>
            </p:pic>
          </p:grpSp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CFB78378-E9DA-4B13-9C7F-5200B744F264}"/>
                  </a:ext>
                </a:extLst>
              </p:cNvPr>
              <p:cNvSpPr/>
              <p:nvPr/>
            </p:nvSpPr>
            <p:spPr>
              <a:xfrm>
                <a:off x="4985624" y="3041453"/>
                <a:ext cx="192232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KSTAR shot 31923 at </a:t>
                </a:r>
                <a:r>
                  <a:rPr lang="ko-KR" altLang="en-US" sz="1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r</a:t>
                </a:r>
                <a:r>
                  <a:rPr lang="ko-KR" altLang="en-US" sz="1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/</a:t>
                </a:r>
                <a:r>
                  <a:rPr lang="ko-KR" altLang="en-US" sz="1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a</a:t>
                </a:r>
                <a:r>
                  <a:rPr lang="ko-KR" altLang="en-US" sz="1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=0.95</a:t>
                </a:r>
              </a:p>
            </p:txBody>
          </p:sp>
        </p:grp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01A3AC22-F1E0-4F83-BAD1-E4492C530E34}"/>
                </a:ext>
              </a:extLst>
            </p:cNvPr>
            <p:cNvSpPr/>
            <p:nvPr/>
          </p:nvSpPr>
          <p:spPr>
            <a:xfrm>
              <a:off x="2334240" y="3876053"/>
              <a:ext cx="3622766" cy="4506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92E7AD-3F3D-42E3-B8AB-EE197DD065D5}"/>
                </a:ext>
              </a:extLst>
            </p:cNvPr>
            <p:cNvSpPr txBox="1"/>
            <p:nvPr/>
          </p:nvSpPr>
          <p:spPr>
            <a:xfrm>
              <a:off x="2880466" y="3571831"/>
              <a:ext cx="1497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rgbClr val="FF0000"/>
                  </a:solidFill>
                </a:rPr>
                <a:t>WCM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D3DBC317-D868-46E5-8682-5985CC2F61C2}"/>
                </a:ext>
              </a:extLst>
            </p:cNvPr>
            <p:cNvSpPr/>
            <p:nvPr/>
          </p:nvSpPr>
          <p:spPr>
            <a:xfrm>
              <a:off x="973737" y="3063198"/>
              <a:ext cx="80823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000" dirty="0">
                  <a:latin typeface="Helvetica" panose="020B0604020202020204" pitchFamily="34" charset="0"/>
                  <a:cs typeface="Helvetica" panose="020B0604020202020204" pitchFamily="34" charset="0"/>
                </a:rPr>
                <a:t>BES signal</a:t>
              </a:r>
              <a:endParaRPr lang="ko-KR" altLang="en-US" sz="10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8A5A7D5-C16F-D26F-E3B1-6096C06E2999}"/>
              </a:ext>
            </a:extLst>
          </p:cNvPr>
          <p:cNvSpPr txBox="1"/>
          <p:nvPr/>
        </p:nvSpPr>
        <p:spPr>
          <a:xfrm>
            <a:off x="2208698" y="4721544"/>
            <a:ext cx="1497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FIRE+I-mode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3FF35B-69B1-1404-323B-299D28261A93}"/>
              </a:ext>
            </a:extLst>
          </p:cNvPr>
          <p:cNvSpPr txBox="1"/>
          <p:nvPr/>
        </p:nvSpPr>
        <p:spPr>
          <a:xfrm>
            <a:off x="6021261" y="4670720"/>
            <a:ext cx="1497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FIRE+I-mode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3A5158-16CB-0BBF-AF77-30188A5180E6}"/>
              </a:ext>
            </a:extLst>
          </p:cNvPr>
          <p:cNvSpPr txBox="1"/>
          <p:nvPr/>
        </p:nvSpPr>
        <p:spPr>
          <a:xfrm>
            <a:off x="5517894" y="5432344"/>
            <a:ext cx="1497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0000FF"/>
                </a:solidFill>
              </a:rPr>
              <a:t>FIRE</a:t>
            </a:r>
            <a:endParaRPr lang="ko-KR" altLang="en-US" b="1" dirty="0">
              <a:solidFill>
                <a:srgbClr val="0000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F5F132-CF92-4BB6-A2FA-9E38E2D8DCA1}"/>
              </a:ext>
            </a:extLst>
          </p:cNvPr>
          <p:cNvSpPr txBox="1"/>
          <p:nvPr/>
        </p:nvSpPr>
        <p:spPr>
          <a:xfrm>
            <a:off x="1937540" y="5368033"/>
            <a:ext cx="1497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0000FF"/>
                </a:solidFill>
              </a:rPr>
              <a:t>FIRE</a:t>
            </a:r>
            <a:endParaRPr lang="ko-KR" altLang="en-US" b="1" dirty="0">
              <a:solidFill>
                <a:srgbClr val="0000FF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8134E1-3337-1AA1-CAA2-9899400D33C9}"/>
              </a:ext>
            </a:extLst>
          </p:cNvPr>
          <p:cNvSpPr txBox="1"/>
          <p:nvPr/>
        </p:nvSpPr>
        <p:spPr>
          <a:xfrm>
            <a:off x="1525075" y="4433027"/>
            <a:ext cx="1497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accent4">
                    <a:lumMod val="75000"/>
                  </a:schemeClr>
                </a:solidFill>
              </a:rPr>
              <a:t>H-mode</a:t>
            </a:r>
            <a:endParaRPr lang="ko-KR" alt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D00217-C0DD-9FD0-0BC6-DD6F25C5034D}"/>
              </a:ext>
            </a:extLst>
          </p:cNvPr>
          <p:cNvSpPr txBox="1"/>
          <p:nvPr/>
        </p:nvSpPr>
        <p:spPr>
          <a:xfrm>
            <a:off x="4327727" y="6151253"/>
            <a:ext cx="1497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accent4">
                    <a:lumMod val="75000"/>
                  </a:schemeClr>
                </a:solidFill>
              </a:rPr>
              <a:t>H-mode</a:t>
            </a:r>
            <a:endParaRPr lang="ko-KR" alt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7EFBF2-CCA8-AD89-83F6-3A6577423CB8}"/>
              </a:ext>
            </a:extLst>
          </p:cNvPr>
          <p:cNvSpPr txBox="1"/>
          <p:nvPr/>
        </p:nvSpPr>
        <p:spPr>
          <a:xfrm>
            <a:off x="6718565" y="5900575"/>
            <a:ext cx="1497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>
                    <a:lumMod val="50000"/>
                  </a:schemeClr>
                </a:solidFill>
              </a:rPr>
              <a:t>ITB</a:t>
            </a:r>
            <a:endParaRPr lang="ko-KR" alt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F06147-33A5-34B0-E378-D43E28EF02CF}"/>
              </a:ext>
            </a:extLst>
          </p:cNvPr>
          <p:cNvSpPr txBox="1"/>
          <p:nvPr/>
        </p:nvSpPr>
        <p:spPr>
          <a:xfrm>
            <a:off x="3262047" y="5691626"/>
            <a:ext cx="1497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>
                    <a:lumMod val="50000"/>
                  </a:schemeClr>
                </a:solidFill>
              </a:rPr>
              <a:t>ITB</a:t>
            </a:r>
            <a:endParaRPr lang="ko-KR" alt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3" name="그래픽 32">
            <a:extLst>
              <a:ext uri="{FF2B5EF4-FFF2-40B4-BE49-F238E27FC236}">
                <a16:creationId xmlns:a16="http://schemas.microsoft.com/office/drawing/2014/main" id="{CC574446-E8F6-7E36-C849-8437083C87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83966" y="2969729"/>
            <a:ext cx="4668973" cy="2801565"/>
          </a:xfrm>
          <a:prstGeom prst="rect">
            <a:avLst/>
          </a:prstGeom>
        </p:spPr>
      </p:pic>
      <p:sp>
        <p:nvSpPr>
          <p:cNvPr id="34" name="바닥글 개체 틀 1">
            <a:extLst>
              <a:ext uri="{FF2B5EF4-FFF2-40B4-BE49-F238E27FC236}">
                <a16:creationId xmlns:a16="http://schemas.microsoft.com/office/drawing/2014/main" id="{63DDD695-3FE3-5641-14F6-0BE9409E4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43422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E960971B-F541-2799-C3AC-57791B92B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MHD Activities in FIRE mode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D215F5F-93CD-191C-8B56-052E0E9418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1"/>
          <a:stretch/>
        </p:blipFill>
        <p:spPr bwMode="auto">
          <a:xfrm>
            <a:off x="734186" y="1774985"/>
            <a:ext cx="10723627" cy="4581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내용 개체 틀 3">
            <a:extLst>
              <a:ext uri="{FF2B5EF4-FFF2-40B4-BE49-F238E27FC236}">
                <a16:creationId xmlns:a16="http://schemas.microsoft.com/office/drawing/2014/main" id="{B3741262-478F-7F3F-F42C-1FA24A9BA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30" y="935825"/>
            <a:ext cx="11983770" cy="1278199"/>
          </a:xfrm>
        </p:spPr>
        <p:txBody>
          <a:bodyPr>
            <a:normAutofit/>
          </a:bodyPr>
          <a:lstStyle/>
          <a:p>
            <a:r>
              <a:rPr lang="en-US" altLang="ko-KR" dirty="0"/>
              <a:t> Fast ion driven Alfven Eigenmode</a:t>
            </a:r>
            <a:endParaRPr lang="en-US" altLang="ko-KR" sz="1800" baseline="30000" dirty="0"/>
          </a:p>
          <a:p>
            <a:pPr lvl="1">
              <a:lnSpc>
                <a:spcPct val="100000"/>
              </a:lnSpc>
            </a:pPr>
            <a:r>
              <a:rPr lang="en-US" altLang="ko-KR" sz="2200" dirty="0"/>
              <a:t>Neutron deficit appeared after the AEs occurred compared with the NUBEAM calculation.</a:t>
            </a:r>
          </a:p>
        </p:txBody>
      </p:sp>
      <p:sp>
        <p:nvSpPr>
          <p:cNvPr id="13" name="바닥글 개체 틀 1">
            <a:extLst>
              <a:ext uri="{FF2B5EF4-FFF2-40B4-BE49-F238E27FC236}">
                <a16:creationId xmlns:a16="http://schemas.microsoft.com/office/drawing/2014/main" id="{16BA5FBE-91DB-74E1-424D-7D67972CA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8047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E960971B-F541-2799-C3AC-57791B92B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MHD Activities in FIRE mode</a:t>
            </a:r>
          </a:p>
        </p:txBody>
      </p:sp>
      <p:sp>
        <p:nvSpPr>
          <p:cNvPr id="12" name="내용 개체 틀 3">
            <a:extLst>
              <a:ext uri="{FF2B5EF4-FFF2-40B4-BE49-F238E27FC236}">
                <a16:creationId xmlns:a16="http://schemas.microsoft.com/office/drawing/2014/main" id="{B3741262-478F-7F3F-F42C-1FA24A9BA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30" y="935825"/>
            <a:ext cx="11983770" cy="1635446"/>
          </a:xfrm>
        </p:spPr>
        <p:txBody>
          <a:bodyPr>
            <a:normAutofit lnSpcReduction="10000"/>
          </a:bodyPr>
          <a:lstStyle/>
          <a:p>
            <a:r>
              <a:rPr lang="en-US" altLang="ko-KR" dirty="0"/>
              <a:t> Other MHD modes</a:t>
            </a:r>
            <a:endParaRPr lang="en-US" altLang="ko-KR" sz="1800" baseline="30000" dirty="0"/>
          </a:p>
          <a:p>
            <a:pPr lvl="1">
              <a:lnSpc>
                <a:spcPct val="100000"/>
              </a:lnSpc>
            </a:pPr>
            <a:r>
              <a:rPr lang="en-US" altLang="ko-KR" sz="2200" dirty="0"/>
              <a:t>High and low frequency modes (not TM) observed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/>
              <a:t>Not significant impact on plasma performance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/>
              <a:t>Details under investigation</a:t>
            </a:r>
          </a:p>
        </p:txBody>
      </p:sp>
      <p:sp>
        <p:nvSpPr>
          <p:cNvPr id="13" name="바닥글 개체 틀 1">
            <a:extLst>
              <a:ext uri="{FF2B5EF4-FFF2-40B4-BE49-F238E27FC236}">
                <a16:creationId xmlns:a16="http://schemas.microsoft.com/office/drawing/2014/main" id="{16BA5FBE-91DB-74E1-424D-7D67972CA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855B342-C7B3-99FE-A57A-332808959A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159" y="3139310"/>
            <a:ext cx="4553197" cy="2843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32CE6A5-9775-46D0-A4A7-DC4B99F37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8" y="2945045"/>
            <a:ext cx="7795997" cy="323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87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422200D4-1C1F-7E38-F7BC-2590B49BE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Contents</a:t>
            </a:r>
            <a:endParaRPr lang="ko-KR" altLang="en-US" sz="4000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6499787-1CCB-0A6E-E749-D6F14D674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753" y="979716"/>
            <a:ext cx="11606542" cy="591094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Goal of tokamak research, Internal transport barrier, and FIRE mode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Experimental Approach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Characteristics of FIRE Mode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Core: Ion transport barrier characteristics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Edge: I-mode like structures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MHD activities</a:t>
            </a:r>
          </a:p>
          <a:p>
            <a:r>
              <a:rPr lang="en-US" altLang="ko-KR" dirty="0"/>
              <a:t>Origin of Confinement Enhancement 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/>
              <a:t>Correlation between fast ions and ITB foot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/>
              <a:t>Stabilization effects of fast ions on plasma turbulence</a:t>
            </a:r>
            <a:endParaRPr lang="en-US" altLang="ko-KR" sz="2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Comparison with Other Hot Ion Plasmas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Predictive Modeling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Conclusions</a:t>
            </a:r>
          </a:p>
        </p:txBody>
      </p:sp>
      <p:sp>
        <p:nvSpPr>
          <p:cNvPr id="5" name="바닥글 개체 틀 1">
            <a:extLst>
              <a:ext uri="{FF2B5EF4-FFF2-40B4-BE49-F238E27FC236}">
                <a16:creationId xmlns:a16="http://schemas.microsoft.com/office/drawing/2014/main" id="{DE377078-5A83-9BFA-C234-53E607884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40722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3FD8B595-CA61-533F-FF78-9227D2D67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Origin of Confinement Enhancement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0C53B7BE-929E-0F14-F432-1E4D43C655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>
                    <a:ea typeface="Calibri" panose="020F0502020204030204" pitchFamily="34" charset="0"/>
                  </a:rPr>
                  <a:t> Correlation between fast ion density</a:t>
                </a:r>
                <a:r>
                  <a:rPr lang="ko-KR" altLang="en-US" dirty="0"/>
                  <a:t> </a:t>
                </a:r>
                <a:r>
                  <a:rPr lang="en-US" altLang="ko-KR" dirty="0">
                    <a:ea typeface="Calibri" panose="020F0502020204030204" pitchFamily="34" charset="0"/>
                  </a:rPr>
                  <a:t>fraction and ITB foot</a:t>
                </a:r>
                <a:r>
                  <a:rPr lang="en-US" altLang="ko-KR" baseline="30000" dirty="0">
                    <a:ea typeface="Calibri" panose="020F0502020204030204" pitchFamily="34" charset="0"/>
                  </a:rPr>
                  <a:t>[1]</a:t>
                </a:r>
              </a:p>
              <a:p>
                <a:pPr lvl="1"/>
                <a:r>
                  <a:rPr lang="en-US" altLang="ko-KR" sz="2200" dirty="0">
                    <a:ea typeface="Calibri" panose="020F0502020204030204" pitchFamily="34" charset="0"/>
                  </a:rPr>
                  <a:t>Strong relation of the energy confinement to the fast ions</a:t>
                </a:r>
              </a:p>
              <a:p>
                <a:pPr lvl="1"/>
                <a:r>
                  <a:rPr lang="en-US" altLang="ko-KR" sz="2200" b="0" dirty="0">
                    <a:ea typeface="Calibri" panose="020F0502020204030204" pitchFamily="34" charset="0"/>
                  </a:rPr>
                  <a:t>Clearly remaining ITB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ko-KR" sz="2200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ko-KR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ko-KR" altLang="en-US" sz="2200" dirty="0"/>
                  <a:t> </a:t>
                </a:r>
                <a:r>
                  <a:rPr lang="en-US" altLang="ko-KR" sz="2200" dirty="0">
                    <a:ea typeface="Calibri" panose="020F0502020204030204" pitchFamily="34" charset="0"/>
                  </a:rPr>
                  <a:t>condition in presence of the large fast ion density fraction</a:t>
                </a:r>
              </a:p>
            </p:txBody>
          </p:sp>
        </mc:Choice>
        <mc:Fallback xmlns="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0C53B7BE-929E-0F14-F432-1E4D43C655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3" t="-1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그룹 10">
            <a:extLst>
              <a:ext uri="{FF2B5EF4-FFF2-40B4-BE49-F238E27FC236}">
                <a16:creationId xmlns:a16="http://schemas.microsoft.com/office/drawing/2014/main" id="{B31D5CDF-9C38-EE09-85CC-3316F1BFB90B}"/>
              </a:ext>
            </a:extLst>
          </p:cNvPr>
          <p:cNvGrpSpPr/>
          <p:nvPr/>
        </p:nvGrpSpPr>
        <p:grpSpPr>
          <a:xfrm>
            <a:off x="434555" y="3185019"/>
            <a:ext cx="5518773" cy="2869405"/>
            <a:chOff x="478955" y="3118904"/>
            <a:chExt cx="5518773" cy="2869405"/>
          </a:xfrm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42E95442-8036-5E16-A028-2D464C1E4650}"/>
                </a:ext>
              </a:extLst>
            </p:cNvPr>
            <p:cNvGrpSpPr/>
            <p:nvPr/>
          </p:nvGrpSpPr>
          <p:grpSpPr>
            <a:xfrm>
              <a:off x="478955" y="3118904"/>
              <a:ext cx="5518773" cy="2869405"/>
              <a:chOff x="580998" y="3330740"/>
              <a:chExt cx="5518773" cy="2869405"/>
            </a:xfrm>
          </p:grpSpPr>
          <p:pic>
            <p:nvPicPr>
              <p:cNvPr id="6" name="그림 5">
                <a:extLst>
                  <a:ext uri="{FF2B5EF4-FFF2-40B4-BE49-F238E27FC236}">
                    <a16:creationId xmlns:a16="http://schemas.microsoft.com/office/drawing/2014/main" id="{5F9B4D78-CC4D-3F72-FC18-BEC498664E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0998" y="3586309"/>
                <a:ext cx="5518773" cy="261383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48B07796-BA8C-4808-677C-67056ECB886F}"/>
                      </a:ext>
                    </a:extLst>
                  </p:cNvPr>
                  <p:cNvSpPr txBox="1"/>
                  <p:nvPr/>
                </p:nvSpPr>
                <p:spPr>
                  <a:xfrm>
                    <a:off x="2797447" y="3330740"/>
                    <a:ext cx="1115882" cy="39555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ko-KR" b="1" i="1" smtClean="0">
                                  <a:latin typeface="Cambria Math" panose="02040503050406030204" pitchFamily="18" charset="0"/>
                                </a:rPr>
                                <m:t>𝒇𝒂𝒔𝒕</m:t>
                              </m:r>
                            </m:sub>
                          </m:sSub>
                          <m: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altLang="ko-KR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ko-KR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oMath>
                      </m:oMathPara>
                    </a14:m>
                    <a:endParaRPr lang="ko-KR" altLang="en-US" b="1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48B07796-BA8C-4808-677C-67056ECB88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7447" y="3330740"/>
                    <a:ext cx="1115882" cy="39555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9231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C27880-61E9-5736-5606-78A1371ED63E}"/>
                </a:ext>
              </a:extLst>
            </p:cNvPr>
            <p:cNvSpPr txBox="1"/>
            <p:nvPr/>
          </p:nvSpPr>
          <p:spPr>
            <a:xfrm>
              <a:off x="3948678" y="3291615"/>
              <a:ext cx="15124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/>
                <a:t>KSTAR shot 22663</a:t>
              </a:r>
              <a:endParaRPr lang="ko-KR" altLang="en-US" sz="1400" b="1" dirty="0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9B57F6EB-2289-4B28-AE45-6D1A5BD97180}"/>
              </a:ext>
            </a:extLst>
          </p:cNvPr>
          <p:cNvGrpSpPr/>
          <p:nvPr/>
        </p:nvGrpSpPr>
        <p:grpSpPr>
          <a:xfrm>
            <a:off x="6307363" y="3485387"/>
            <a:ext cx="5284711" cy="2356794"/>
            <a:chOff x="6307363" y="3619301"/>
            <a:chExt cx="5284711" cy="2356794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1ADA173F-5F4D-0122-4E51-9381F11C5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60" t="74782"/>
            <a:stretch/>
          </p:blipFill>
          <p:spPr bwMode="auto">
            <a:xfrm>
              <a:off x="6307363" y="3619301"/>
              <a:ext cx="5284711" cy="2356794"/>
            </a:xfrm>
            <a:prstGeom prst="rect">
              <a:avLst/>
            </a:prstGeom>
            <a:noFill/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E36DE8-26BE-C600-A286-9A055566E6F9}"/>
                </a:ext>
              </a:extLst>
            </p:cNvPr>
            <p:cNvSpPr txBox="1"/>
            <p:nvPr/>
          </p:nvSpPr>
          <p:spPr>
            <a:xfrm>
              <a:off x="7947254" y="3857145"/>
              <a:ext cx="9367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>
                  <a:solidFill>
                    <a:srgbClr val="BB00BB"/>
                  </a:solidFill>
                </a:rPr>
                <a:t>EC On</a:t>
              </a:r>
              <a:endParaRPr lang="ko-KR" altLang="en-US" sz="2400" b="1" dirty="0">
                <a:solidFill>
                  <a:srgbClr val="BB00BB"/>
                </a:solidFill>
              </a:endParaRP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18469F76-657E-B703-2ACF-22EC702E1F63}"/>
                </a:ext>
              </a:extLst>
            </p:cNvPr>
            <p:cNvSpPr/>
            <p:nvPr/>
          </p:nvSpPr>
          <p:spPr>
            <a:xfrm>
              <a:off x="6307363" y="3634529"/>
              <a:ext cx="30298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54DF40FA-51CA-4A30-A9B5-7E7CC815B9EB}"/>
                  </a:ext>
                </a:extLst>
              </p:cNvPr>
              <p:cNvSpPr/>
              <p:nvPr/>
            </p:nvSpPr>
            <p:spPr>
              <a:xfrm>
                <a:off x="1038833" y="2606508"/>
                <a:ext cx="865762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ko-KR" altLang="en-US" sz="2400" b="1" i="1" smtClean="0">
                        <a:solidFill>
                          <a:srgbClr val="681E9C"/>
                        </a:solidFill>
                        <a:latin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ko-KR" altLang="en-US" sz="2400" b="1" dirty="0">
                    <a:solidFill>
                      <a:srgbClr val="681E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2400" b="1" dirty="0">
                    <a:solidFill>
                      <a:srgbClr val="681E9C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Significant effect of fast ions on stabilizing turbulence expected</a:t>
                </a:r>
                <a:endParaRPr lang="ko-KR" altLang="en-US" sz="2400" b="1" dirty="0">
                  <a:solidFill>
                    <a:srgbClr val="681E9C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54DF40FA-51CA-4A30-A9B5-7E7CC815B9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833" y="2606508"/>
                <a:ext cx="8657626" cy="461665"/>
              </a:xfrm>
              <a:prstGeom prst="rect">
                <a:avLst/>
              </a:prstGeom>
              <a:blipFill>
                <a:blip r:embed="rId7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42C719B-347A-7421-F197-A35FDAB8B639}"/>
              </a:ext>
            </a:extLst>
          </p:cNvPr>
          <p:cNvSpPr txBox="1"/>
          <p:nvPr/>
        </p:nvSpPr>
        <p:spPr>
          <a:xfrm>
            <a:off x="463024" y="6407020"/>
            <a:ext cx="6478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[1] H. Han, S.J. Park and Y.-S. Na et al. Nature </a:t>
            </a:r>
            <a:r>
              <a:rPr lang="en-US" altLang="ko-KR" sz="20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609</a:t>
            </a:r>
            <a:r>
              <a:rPr lang="en-US" altLang="ko-KR" sz="20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269 (2022)</a:t>
            </a:r>
            <a:endParaRPr lang="ko-KR" altLang="en-US" sz="2000" i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바닥글 개체 틀 1">
            <a:extLst>
              <a:ext uri="{FF2B5EF4-FFF2-40B4-BE49-F238E27FC236}">
                <a16:creationId xmlns:a16="http://schemas.microsoft.com/office/drawing/2014/main" id="{F1324B92-4A02-4915-A56C-3FF94BEB0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3624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CBFCF31A-B7D2-E8E7-04BA-43313D751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Examination of Fast Ion Effect on Turbulence</a:t>
            </a:r>
            <a:endParaRPr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B49BEB-3119-5F4F-AA5B-FB7B03ED8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Gyrokinetic simulations with fast ions for FIRE mode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0E234358-F199-4446-A931-C577F8085FC4}"/>
                  </a:ext>
                </a:extLst>
              </p:cNvPr>
              <p:cNvSpPr/>
              <p:nvPr/>
            </p:nvSpPr>
            <p:spPr>
              <a:xfrm>
                <a:off x="208229" y="1578662"/>
                <a:ext cx="9989342" cy="8606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85800" lvl="1" indent="-228600">
                  <a:spcBef>
                    <a:spcPts val="500"/>
                  </a:spcBef>
                  <a:buClr>
                    <a:prstClr val="black"/>
                  </a:buClr>
                  <a:buFont typeface="Calibri" panose="020F0502020204030204" pitchFamily="34" charset="0"/>
                  <a:buChar char="−"/>
                </a:pPr>
                <a:r>
                  <a:rPr lang="en-US" altLang="ko-KR" sz="2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Fast ions considered as an independent species with effective 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ko-KR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altLang="ko-KR" sz="2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685800" lvl="1" indent="-228600">
                  <a:spcBef>
                    <a:spcPts val="500"/>
                  </a:spcBef>
                  <a:buClr>
                    <a:prstClr val="black"/>
                  </a:buClr>
                  <a:buFont typeface="Calibri" panose="020F0502020204030204" pitchFamily="34" charset="0"/>
                  <a:buChar char="−"/>
                </a:pPr>
                <a:r>
                  <a:rPr lang="en-US" altLang="ko-KR" sz="2200" b="1" dirty="0">
                    <a:solidFill>
                      <a:srgbClr val="7030A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Reduction of the growth rate and thermal energy flux in presence of fast ions</a:t>
                </a:r>
                <a:endParaRPr lang="ko-KR" altLang="en-US" sz="2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0E234358-F199-4446-A931-C577F8085F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29" y="1578662"/>
                <a:ext cx="9989342" cy="860620"/>
              </a:xfrm>
              <a:prstGeom prst="rect">
                <a:avLst/>
              </a:prstGeom>
              <a:blipFill>
                <a:blip r:embed="rId3"/>
                <a:stretch>
                  <a:fillRect t="-4965" b="-1418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그룹 33">
            <a:extLst>
              <a:ext uri="{FF2B5EF4-FFF2-40B4-BE49-F238E27FC236}">
                <a16:creationId xmlns:a16="http://schemas.microsoft.com/office/drawing/2014/main" id="{D0A514B6-A4C9-AE86-EA5B-19F53F1BFCE3}"/>
              </a:ext>
            </a:extLst>
          </p:cNvPr>
          <p:cNvGrpSpPr/>
          <p:nvPr/>
        </p:nvGrpSpPr>
        <p:grpSpPr>
          <a:xfrm>
            <a:off x="622364" y="2650304"/>
            <a:ext cx="11342187" cy="4166564"/>
            <a:chOff x="641583" y="2671319"/>
            <a:chExt cx="11342187" cy="4166564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F0DB7EDF-F0F6-A4B8-60DE-B72D1AC860C9}"/>
                </a:ext>
              </a:extLst>
            </p:cNvPr>
            <p:cNvGrpSpPr/>
            <p:nvPr/>
          </p:nvGrpSpPr>
          <p:grpSpPr>
            <a:xfrm>
              <a:off x="641583" y="2671319"/>
              <a:ext cx="11342187" cy="4166564"/>
              <a:chOff x="641583" y="2671319"/>
              <a:chExt cx="11342187" cy="4166564"/>
            </a:xfrm>
          </p:grpSpPr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A6726617-130A-6F91-0C68-CA9DC9321975}"/>
                  </a:ext>
                </a:extLst>
              </p:cNvPr>
              <p:cNvGrpSpPr/>
              <p:nvPr/>
            </p:nvGrpSpPr>
            <p:grpSpPr>
              <a:xfrm>
                <a:off x="3836815" y="2959708"/>
                <a:ext cx="8146955" cy="3275882"/>
                <a:chOff x="1720046" y="3482535"/>
                <a:chExt cx="7298826" cy="2934850"/>
              </a:xfrm>
            </p:grpSpPr>
            <p:pic>
              <p:nvPicPr>
                <p:cNvPr id="6" name="그림 5">
                  <a:extLst>
                    <a:ext uri="{FF2B5EF4-FFF2-40B4-BE49-F238E27FC236}">
                      <a16:creationId xmlns:a16="http://schemas.microsoft.com/office/drawing/2014/main" id="{955752C3-5293-BDF4-AE17-490C608EE9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7697"/>
                <a:stretch/>
              </p:blipFill>
              <p:spPr bwMode="auto">
                <a:xfrm>
                  <a:off x="1720046" y="3577785"/>
                  <a:ext cx="7298826" cy="2839600"/>
                </a:xfrm>
                <a:prstGeom prst="rect">
                  <a:avLst/>
                </a:prstGeom>
                <a:noFill/>
              </p:spPr>
            </p:pic>
            <p:sp>
              <p:nvSpPr>
                <p:cNvPr id="9" name="직사각형 8">
                  <a:extLst>
                    <a:ext uri="{FF2B5EF4-FFF2-40B4-BE49-F238E27FC236}">
                      <a16:creationId xmlns:a16="http://schemas.microsoft.com/office/drawing/2014/main" id="{579EBEE7-B46C-CD9E-4B62-8C431A91C10A}"/>
                    </a:ext>
                  </a:extLst>
                </p:cNvPr>
                <p:cNvSpPr/>
                <p:nvPr/>
              </p:nvSpPr>
              <p:spPr>
                <a:xfrm>
                  <a:off x="1872235" y="3482535"/>
                  <a:ext cx="232790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BC2D725-7401-F095-26D5-F274F1A608C5}"/>
                  </a:ext>
                </a:extLst>
              </p:cNvPr>
              <p:cNvSpPr txBox="1"/>
              <p:nvPr/>
            </p:nvSpPr>
            <p:spPr>
              <a:xfrm>
                <a:off x="6417297" y="2671319"/>
                <a:ext cx="3193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CGYRO</a:t>
                </a:r>
                <a:r>
                  <a:rPr lang="en-US" altLang="ko-KR" b="1" baseline="300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[10]</a:t>
                </a:r>
                <a:r>
                  <a:rPr lang="en-US" altLang="ko-KR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non-linear simulation</a:t>
                </a:r>
                <a:endParaRPr lang="ko-KR" altLang="en-US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049D803-3976-CDA4-D942-F4DA98FC46CC}"/>
                  </a:ext>
                </a:extLst>
              </p:cNvPr>
              <p:cNvSpPr txBox="1"/>
              <p:nvPr/>
            </p:nvSpPr>
            <p:spPr>
              <a:xfrm>
                <a:off x="641583" y="6499329"/>
                <a:ext cx="618283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ko-KR" altLang="en-US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[</a:t>
                </a:r>
                <a:r>
                  <a:rPr lang="en-US" altLang="ko-KR" sz="16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r>
                  <a:rPr lang="ko-KR" altLang="en-US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] </a:t>
                </a:r>
                <a:r>
                  <a:rPr lang="ko-KR" altLang="en-US" sz="1600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J</a:t>
                </a:r>
                <a:r>
                  <a:rPr lang="ko-KR" altLang="en-US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ko-KR" altLang="en-US" sz="1600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Candy</a:t>
                </a:r>
                <a:r>
                  <a:rPr lang="ko-KR" altLang="en-US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ko-KR" altLang="en-US" sz="1600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et</a:t>
                </a:r>
                <a:r>
                  <a:rPr lang="ko-KR" altLang="en-US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ko-KR" altLang="en-US" sz="1600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al</a:t>
                </a:r>
                <a:r>
                  <a:rPr lang="ko-KR" altLang="en-US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., JCP </a:t>
                </a:r>
                <a:r>
                  <a:rPr lang="ko-KR" altLang="en-US" sz="16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324</a:t>
                </a:r>
                <a:r>
                  <a:rPr lang="ko-KR" altLang="en-US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73 (2016)</a:t>
                </a:r>
              </a:p>
            </p:txBody>
          </p:sp>
        </p:grpSp>
        <p:sp>
          <p:nvSpPr>
            <p:cNvPr id="33" name="화살표: 위쪽 32">
              <a:extLst>
                <a:ext uri="{FF2B5EF4-FFF2-40B4-BE49-F238E27FC236}">
                  <a16:creationId xmlns:a16="http://schemas.microsoft.com/office/drawing/2014/main" id="{CA3B1C11-268E-3AFD-F4B8-F8CDB4F238CC}"/>
                </a:ext>
              </a:extLst>
            </p:cNvPr>
            <p:cNvSpPr/>
            <p:nvPr/>
          </p:nvSpPr>
          <p:spPr>
            <a:xfrm rot="5400000">
              <a:off x="7991222" y="3465550"/>
              <a:ext cx="379661" cy="621360"/>
            </a:xfrm>
            <a:prstGeom prst="up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9F44AE00-A526-37CA-978C-2CA90AC9C0C1}"/>
              </a:ext>
            </a:extLst>
          </p:cNvPr>
          <p:cNvGrpSpPr/>
          <p:nvPr/>
        </p:nvGrpSpPr>
        <p:grpSpPr>
          <a:xfrm>
            <a:off x="-175378" y="2653130"/>
            <a:ext cx="4824936" cy="3873808"/>
            <a:chOff x="-175378" y="2653130"/>
            <a:chExt cx="4824936" cy="3873808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8854E1BD-7509-D9D2-148D-939733096F0E}"/>
                </a:ext>
              </a:extLst>
            </p:cNvPr>
            <p:cNvSpPr/>
            <p:nvPr/>
          </p:nvSpPr>
          <p:spPr>
            <a:xfrm rot="1018870">
              <a:off x="2251486" y="3745252"/>
              <a:ext cx="1353251" cy="536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81B31318-EF0E-A30B-AA3E-045EA535D1AE}"/>
                </a:ext>
              </a:extLst>
            </p:cNvPr>
            <p:cNvGrpSpPr/>
            <p:nvPr/>
          </p:nvGrpSpPr>
          <p:grpSpPr>
            <a:xfrm>
              <a:off x="-175378" y="2653130"/>
              <a:ext cx="4824936" cy="3873808"/>
              <a:chOff x="-175378" y="2653130"/>
              <a:chExt cx="4824936" cy="3873808"/>
            </a:xfrm>
          </p:grpSpPr>
          <p:grpSp>
            <p:nvGrpSpPr>
              <p:cNvPr id="24" name="그룹 23">
                <a:extLst>
                  <a:ext uri="{FF2B5EF4-FFF2-40B4-BE49-F238E27FC236}">
                    <a16:creationId xmlns:a16="http://schemas.microsoft.com/office/drawing/2014/main" id="{FBF0A2E2-4A28-4372-AD21-41E7217A2E16}"/>
                  </a:ext>
                </a:extLst>
              </p:cNvPr>
              <p:cNvGrpSpPr/>
              <p:nvPr/>
            </p:nvGrpSpPr>
            <p:grpSpPr>
              <a:xfrm>
                <a:off x="-175378" y="3006569"/>
                <a:ext cx="4141293" cy="3031803"/>
                <a:chOff x="3339340" y="2891817"/>
                <a:chExt cx="4645163" cy="3400682"/>
              </a:xfrm>
            </p:grpSpPr>
            <p:grpSp>
              <p:nvGrpSpPr>
                <p:cNvPr id="25" name="그룹 24">
                  <a:extLst>
                    <a:ext uri="{FF2B5EF4-FFF2-40B4-BE49-F238E27FC236}">
                      <a16:creationId xmlns:a16="http://schemas.microsoft.com/office/drawing/2014/main" id="{A1E4596B-075D-4358-9F72-0B9B00DA4827}"/>
                    </a:ext>
                  </a:extLst>
                </p:cNvPr>
                <p:cNvGrpSpPr/>
                <p:nvPr/>
              </p:nvGrpSpPr>
              <p:grpSpPr>
                <a:xfrm>
                  <a:off x="3339340" y="2891817"/>
                  <a:ext cx="4645163" cy="3400682"/>
                  <a:chOff x="2208124" y="2899963"/>
                  <a:chExt cx="4645163" cy="3400682"/>
                </a:xfrm>
              </p:grpSpPr>
              <p:pic>
                <p:nvPicPr>
                  <p:cNvPr id="27" name="그림 26">
                    <a:extLst>
                      <a:ext uri="{FF2B5EF4-FFF2-40B4-BE49-F238E27FC236}">
                        <a16:creationId xmlns:a16="http://schemas.microsoft.com/office/drawing/2014/main" id="{AC6A8FDD-8F1F-480F-A619-9D4E6A1E97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r="49602"/>
                  <a:stretch/>
                </p:blipFill>
                <p:spPr>
                  <a:xfrm>
                    <a:off x="2208124" y="2899963"/>
                    <a:ext cx="4645163" cy="3400682"/>
                  </a:xfrm>
                  <a:prstGeom prst="rect">
                    <a:avLst/>
                  </a:prstGeom>
                </p:spPr>
              </p:pic>
              <p:sp>
                <p:nvSpPr>
                  <p:cNvPr id="28" name="화살표: 아래쪽 27">
                    <a:extLst>
                      <a:ext uri="{FF2B5EF4-FFF2-40B4-BE49-F238E27FC236}">
                        <a16:creationId xmlns:a16="http://schemas.microsoft.com/office/drawing/2014/main" id="{FC5FB811-1281-43D7-9101-0FCD7E49DF3B}"/>
                      </a:ext>
                    </a:extLst>
                  </p:cNvPr>
                  <p:cNvSpPr/>
                  <p:nvPr/>
                </p:nvSpPr>
                <p:spPr>
                  <a:xfrm>
                    <a:off x="4728404" y="4777404"/>
                    <a:ext cx="216024" cy="432048"/>
                  </a:xfrm>
                  <a:prstGeom prst="downArrow">
                    <a:avLst/>
                  </a:prstGeom>
                  <a:solidFill>
                    <a:srgbClr val="FF0000">
                      <a:alpha val="30000"/>
                    </a:srgbClr>
                  </a:solidFill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/>
                  </a:p>
                </p:txBody>
              </p:sp>
              <p:sp>
                <p:nvSpPr>
                  <p:cNvPr id="29" name="화살표: 아래쪽 28">
                    <a:extLst>
                      <a:ext uri="{FF2B5EF4-FFF2-40B4-BE49-F238E27FC236}">
                        <a16:creationId xmlns:a16="http://schemas.microsoft.com/office/drawing/2014/main" id="{E6E478EC-80BC-45EE-8BC5-1E14085ABD7A}"/>
                      </a:ext>
                    </a:extLst>
                  </p:cNvPr>
                  <p:cNvSpPr/>
                  <p:nvPr/>
                </p:nvSpPr>
                <p:spPr>
                  <a:xfrm>
                    <a:off x="5878860" y="4094164"/>
                    <a:ext cx="216024" cy="288032"/>
                  </a:xfrm>
                  <a:prstGeom prst="downArrow">
                    <a:avLst/>
                  </a:prstGeom>
                  <a:solidFill>
                    <a:schemeClr val="tx1">
                      <a:alpha val="30000"/>
                    </a:schemeClr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26" name="직사각형 25">
                  <a:extLst>
                    <a:ext uri="{FF2B5EF4-FFF2-40B4-BE49-F238E27FC236}">
                      <a16:creationId xmlns:a16="http://schemas.microsoft.com/office/drawing/2014/main" id="{4A06D32A-E68A-42EB-8026-DF0DE91CB604}"/>
                    </a:ext>
                  </a:extLst>
                </p:cNvPr>
                <p:cNvSpPr/>
                <p:nvPr/>
              </p:nvSpPr>
              <p:spPr>
                <a:xfrm>
                  <a:off x="3642311" y="2927816"/>
                  <a:ext cx="292231" cy="2567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D8CC8F4-A38D-4CDE-B5DD-1B8AED73C24D}"/>
                  </a:ext>
                </a:extLst>
              </p:cNvPr>
              <p:cNvSpPr txBox="1"/>
              <p:nvPr/>
            </p:nvSpPr>
            <p:spPr>
              <a:xfrm>
                <a:off x="898013" y="2653130"/>
                <a:ext cx="25059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GKW</a:t>
                </a:r>
                <a:r>
                  <a:rPr lang="en-US" altLang="ko-KR" b="1" baseline="300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[9]</a:t>
                </a:r>
                <a:r>
                  <a:rPr lang="en-US" altLang="ko-KR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linear simulation</a:t>
                </a:r>
                <a:endParaRPr lang="ko-KR" altLang="en-US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95BDFE-8D6B-5F8F-118A-7464C35576C2}"/>
                  </a:ext>
                </a:extLst>
              </p:cNvPr>
              <p:cNvSpPr txBox="1"/>
              <p:nvPr/>
            </p:nvSpPr>
            <p:spPr>
              <a:xfrm>
                <a:off x="641583" y="6188384"/>
                <a:ext cx="400797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ko-KR" altLang="en-US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[</a:t>
                </a:r>
                <a:r>
                  <a:rPr lang="en-US" altLang="ko-KR" sz="16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  <a:r>
                  <a:rPr lang="ko-KR" altLang="en-US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] </a:t>
                </a:r>
                <a:r>
                  <a:rPr lang="ko-KR" altLang="en-US" sz="1600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ko-KR" altLang="en-US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ko-KR" altLang="en-US" sz="1600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</a:t>
                </a:r>
                <a:r>
                  <a:rPr lang="ko-KR" altLang="en-US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ko-KR" altLang="en-US" sz="1600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Peeters</a:t>
                </a:r>
                <a:r>
                  <a:rPr lang="ko-KR" altLang="en-US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ko-KR" altLang="en-US" sz="1600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et</a:t>
                </a:r>
                <a:r>
                  <a:rPr lang="ko-KR" altLang="en-US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ko-KR" altLang="en-US" sz="1600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al</a:t>
                </a:r>
                <a:r>
                  <a:rPr lang="ko-KR" altLang="en-US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., CPC </a:t>
                </a:r>
                <a:r>
                  <a:rPr lang="ko-KR" altLang="en-US" sz="16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180</a:t>
                </a:r>
                <a:r>
                  <a:rPr lang="ko-KR" altLang="en-US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2650 (2009)</a:t>
                </a:r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1E6D0BBC-626F-A291-BF53-5AC41CDD17B1}"/>
                  </a:ext>
                </a:extLst>
              </p:cNvPr>
              <p:cNvSpPr/>
              <p:nvPr/>
            </p:nvSpPr>
            <p:spPr>
              <a:xfrm>
                <a:off x="2434318" y="4590557"/>
                <a:ext cx="1136072" cy="4857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9D7E16F3-63EE-B2DA-A4FD-DBB1D366AAD9}"/>
                </a:ext>
              </a:extLst>
            </p:cNvPr>
            <p:cNvSpPr/>
            <p:nvPr/>
          </p:nvSpPr>
          <p:spPr>
            <a:xfrm rot="19109405">
              <a:off x="1111541" y="4726996"/>
              <a:ext cx="906210" cy="385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76109140-5F3C-6B8A-C921-EB16CA79C973}"/>
                </a:ext>
              </a:extLst>
            </p:cNvPr>
            <p:cNvSpPr/>
            <p:nvPr/>
          </p:nvSpPr>
          <p:spPr>
            <a:xfrm rot="19292461">
              <a:off x="1085378" y="3944280"/>
              <a:ext cx="1414796" cy="391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E589C351-0FA3-6A2F-E2BE-5ACE53066BBC}"/>
                </a:ext>
              </a:extLst>
            </p:cNvPr>
            <p:cNvSpPr/>
            <p:nvPr/>
          </p:nvSpPr>
          <p:spPr>
            <a:xfrm>
              <a:off x="1707796" y="3663745"/>
              <a:ext cx="1353251" cy="536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B5C3CE3B-73D2-CB5A-8DDE-AC4668845976}"/>
                </a:ext>
              </a:extLst>
            </p:cNvPr>
            <p:cNvSpPr/>
            <p:nvPr/>
          </p:nvSpPr>
          <p:spPr>
            <a:xfrm>
              <a:off x="1765769" y="4541038"/>
              <a:ext cx="1353251" cy="123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23CE613-391B-0A4E-9016-911095E4CACB}"/>
                </a:ext>
              </a:extLst>
            </p:cNvPr>
            <p:cNvSpPr txBox="1"/>
            <p:nvPr/>
          </p:nvSpPr>
          <p:spPr>
            <a:xfrm>
              <a:off x="2264113" y="4610756"/>
              <a:ext cx="139450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8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W fast ion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B7E53744-4BFA-21DA-F20B-0BADCC0A8911}"/>
                </a:ext>
              </a:extLst>
            </p:cNvPr>
            <p:cNvSpPr/>
            <p:nvPr/>
          </p:nvSpPr>
          <p:spPr>
            <a:xfrm>
              <a:off x="808666" y="3488423"/>
              <a:ext cx="801537" cy="536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52454433-2959-512A-B47A-0802750BF437}"/>
                </a:ext>
              </a:extLst>
            </p:cNvPr>
            <p:cNvSpPr/>
            <p:nvPr/>
          </p:nvSpPr>
          <p:spPr>
            <a:xfrm rot="1138309">
              <a:off x="2843082" y="3815799"/>
              <a:ext cx="707691" cy="536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52734C0-F1C6-8D19-DE36-21B77623E88E}"/>
                </a:ext>
              </a:extLst>
            </p:cNvPr>
            <p:cNvSpPr txBox="1"/>
            <p:nvPr/>
          </p:nvSpPr>
          <p:spPr>
            <a:xfrm>
              <a:off x="1731984" y="3806437"/>
              <a:ext cx="139450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800" b="1" dirty="0">
                  <a:latin typeface="Calibri" panose="020F0502020204030204" pitchFamily="34" charset="0"/>
                  <a:cs typeface="Arial" panose="020B0604020202020204" pitchFamily="34" charset="0"/>
                </a:rPr>
                <a:t>w/o fast ion</a:t>
              </a:r>
              <a:endParaRPr lang="ko-KR" altLang="en-US" dirty="0"/>
            </a:p>
          </p:txBody>
        </p:sp>
      </p:grpSp>
      <p:sp>
        <p:nvSpPr>
          <p:cNvPr id="39" name="화살표: 위쪽 38">
            <a:extLst>
              <a:ext uri="{FF2B5EF4-FFF2-40B4-BE49-F238E27FC236}">
                <a16:creationId xmlns:a16="http://schemas.microsoft.com/office/drawing/2014/main" id="{51149F4D-FF42-D66B-A7C3-C7D75641FE4A}"/>
              </a:ext>
            </a:extLst>
          </p:cNvPr>
          <p:cNvSpPr/>
          <p:nvPr/>
        </p:nvSpPr>
        <p:spPr>
          <a:xfrm rot="10800000">
            <a:off x="10120478" y="4680360"/>
            <a:ext cx="563604" cy="550840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바닥글 개체 틀 1">
            <a:extLst>
              <a:ext uri="{FF2B5EF4-FFF2-40B4-BE49-F238E27FC236}">
                <a16:creationId xmlns:a16="http://schemas.microsoft.com/office/drawing/2014/main" id="{69132F4B-4B9D-E554-3111-F4E53B3CC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915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CBFCF31A-B7D2-E8E7-04BA-43313D751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Fast Ions’ Effects on Turbulence</a:t>
            </a:r>
            <a:endParaRPr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B49BEB-3119-5F4F-AA5B-FB7B03ED8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30" y="935825"/>
            <a:ext cx="11606542" cy="580067"/>
          </a:xfrm>
        </p:spPr>
        <p:txBody>
          <a:bodyPr/>
          <a:lstStyle/>
          <a:p>
            <a:r>
              <a:rPr lang="en-US" altLang="ko-KR" dirty="0"/>
              <a:t> Stabilization effects of Fast ions on plasma turbulence</a:t>
            </a:r>
            <a:endParaRPr lang="ko-KR" altLang="en-US" dirty="0"/>
          </a:p>
        </p:txBody>
      </p:sp>
      <p:sp>
        <p:nvSpPr>
          <p:cNvPr id="5" name="바닥글 개체 틀 1">
            <a:extLst>
              <a:ext uri="{FF2B5EF4-FFF2-40B4-BE49-F238E27FC236}">
                <a16:creationId xmlns:a16="http://schemas.microsoft.com/office/drawing/2014/main" id="{D9C7AFF1-C310-7519-C647-E8FDB6A3F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A665157-79F4-4A6D-870A-BBC75C62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29" y="1619551"/>
            <a:ext cx="11606541" cy="430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62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CBFCF31A-B7D2-E8E7-04BA-43313D751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Fast Ions’ Effects on Turbulence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D6B49BEB-3119-5F4F-AA5B-FB7B03ED8E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/>
                  <a:t> Stabilization effects of Fast ions on plasma turbulence</a:t>
                </a:r>
                <a:endParaRPr lang="ko-KR" altLang="en-US" dirty="0"/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ko-KR" sz="22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𝜶</m:t>
                    </m:r>
                  </m:oMath>
                </a14:m>
                <a:r>
                  <a:rPr lang="ko-KR" altLang="en-US" sz="2200" b="1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ko-KR" sz="2200" b="1" dirty="0">
                    <a:solidFill>
                      <a:srgbClr val="7030A0"/>
                    </a:solidFill>
                  </a:rPr>
                  <a:t>stabilization effects</a:t>
                </a:r>
              </a:p>
            </p:txBody>
          </p:sp>
        </mc:Choice>
        <mc:Fallback xmlns="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D6B49BEB-3119-5F4F-AA5B-FB7B03ED8E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3" t="-1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그림 60">
            <a:extLst>
              <a:ext uri="{FF2B5EF4-FFF2-40B4-BE49-F238E27FC236}">
                <a16:creationId xmlns:a16="http://schemas.microsoft.com/office/drawing/2014/main" id="{C8D04C88-CE07-442B-7D1D-43B0BCD623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5"/>
          <a:stretch/>
        </p:blipFill>
        <p:spPr bwMode="auto">
          <a:xfrm>
            <a:off x="2545619" y="2187926"/>
            <a:ext cx="4268837" cy="4324967"/>
          </a:xfrm>
          <a:prstGeom prst="rect">
            <a:avLst/>
          </a:prstGeom>
          <a:noFill/>
        </p:spPr>
      </p:pic>
      <p:grpSp>
        <p:nvGrpSpPr>
          <p:cNvPr id="62" name="그룹 61">
            <a:extLst>
              <a:ext uri="{FF2B5EF4-FFF2-40B4-BE49-F238E27FC236}">
                <a16:creationId xmlns:a16="http://schemas.microsoft.com/office/drawing/2014/main" id="{755BA77E-B3A3-B96D-FF7D-F00A29ABA4B2}"/>
              </a:ext>
            </a:extLst>
          </p:cNvPr>
          <p:cNvGrpSpPr/>
          <p:nvPr/>
        </p:nvGrpSpPr>
        <p:grpSpPr>
          <a:xfrm>
            <a:off x="2545619" y="2639490"/>
            <a:ext cx="4268837" cy="3916948"/>
            <a:chOff x="8275283" y="750603"/>
            <a:chExt cx="3482162" cy="3527948"/>
          </a:xfrm>
        </p:grpSpPr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59DD1C71-B50D-4B10-4335-D6B3916C0217}"/>
                </a:ext>
              </a:extLst>
            </p:cNvPr>
            <p:cNvGrpSpPr/>
            <p:nvPr/>
          </p:nvGrpSpPr>
          <p:grpSpPr>
            <a:xfrm>
              <a:off x="8275283" y="750603"/>
              <a:ext cx="3482162" cy="3527948"/>
              <a:chOff x="9012024" y="3452899"/>
              <a:chExt cx="2802747" cy="2839600"/>
            </a:xfrm>
          </p:grpSpPr>
          <p:pic>
            <p:nvPicPr>
              <p:cNvPr id="68" name="그림 67">
                <a:extLst>
                  <a:ext uri="{FF2B5EF4-FFF2-40B4-BE49-F238E27FC236}">
                    <a16:creationId xmlns:a16="http://schemas.microsoft.com/office/drawing/2014/main" id="{EAF088F8-7B8E-DCBB-C042-E920264FBB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235"/>
              <a:stretch/>
            </p:blipFill>
            <p:spPr bwMode="auto">
              <a:xfrm>
                <a:off x="9012024" y="3452899"/>
                <a:ext cx="2802747" cy="2839600"/>
              </a:xfrm>
              <a:prstGeom prst="rect">
                <a:avLst/>
              </a:prstGeom>
              <a:noFill/>
            </p:spPr>
          </p:pic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id="{76C48D27-4ED3-E984-4369-0B053AE2B596}"/>
                  </a:ext>
                </a:extLst>
              </p:cNvPr>
              <p:cNvSpPr/>
              <p:nvPr/>
            </p:nvSpPr>
            <p:spPr>
              <a:xfrm>
                <a:off x="9088663" y="3639448"/>
                <a:ext cx="302987" cy="1750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64" name="화살표: 아래쪽 63">
              <a:extLst>
                <a:ext uri="{FF2B5EF4-FFF2-40B4-BE49-F238E27FC236}">
                  <a16:creationId xmlns:a16="http://schemas.microsoft.com/office/drawing/2014/main" id="{05FF7E43-3F08-C714-8219-43CAD2A7EAAD}"/>
                </a:ext>
              </a:extLst>
            </p:cNvPr>
            <p:cNvSpPr/>
            <p:nvPr/>
          </p:nvSpPr>
          <p:spPr>
            <a:xfrm>
              <a:off x="9976278" y="1617077"/>
              <a:ext cx="380538" cy="964325"/>
            </a:xfrm>
            <a:prstGeom prst="downArrow">
              <a:avLst/>
            </a:prstGeom>
            <a:solidFill>
              <a:schemeClr val="bg2">
                <a:lumMod val="50000"/>
                <a:alpha val="30000"/>
              </a:schemeClr>
            </a:solidFill>
            <a:ln w="28575">
              <a:solidFill>
                <a:schemeClr val="bg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" name="화살표: 아래쪽 64">
              <a:extLst>
                <a:ext uri="{FF2B5EF4-FFF2-40B4-BE49-F238E27FC236}">
                  <a16:creationId xmlns:a16="http://schemas.microsoft.com/office/drawing/2014/main" id="{991E4500-B94C-BA88-EFA5-4374F9C0598D}"/>
                </a:ext>
              </a:extLst>
            </p:cNvPr>
            <p:cNvSpPr/>
            <p:nvPr/>
          </p:nvSpPr>
          <p:spPr>
            <a:xfrm>
              <a:off x="10990599" y="1838227"/>
              <a:ext cx="380538" cy="1244340"/>
            </a:xfrm>
            <a:prstGeom prst="downArrow">
              <a:avLst/>
            </a:prstGeom>
            <a:solidFill>
              <a:schemeClr val="bg2">
                <a:lumMod val="25000"/>
                <a:alpha val="30000"/>
              </a:schemeClr>
            </a:solidFill>
            <a:ln w="28575"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25DCADB-1936-AF3B-C79F-7A53E2F3D95D}"/>
                    </a:ext>
                  </a:extLst>
                </p:cNvPr>
                <p:cNvSpPr txBox="1"/>
                <p:nvPr/>
              </p:nvSpPr>
              <p:spPr>
                <a:xfrm>
                  <a:off x="9737711" y="1263275"/>
                  <a:ext cx="85767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ko-KR" sz="1600" b="1" i="1" smtClean="0">
                          <a:latin typeface="Cambria Math" panose="02040503050406030204" pitchFamily="18" charset="0"/>
                        </a:rPr>
                        <m:t>𝜶</m:t>
                      </m:r>
                    </m:oMath>
                  </a14:m>
                  <a:r>
                    <a:rPr lang="ko-KR" altLang="en-US" sz="1600" b="1" dirty="0"/>
                    <a:t> </a:t>
                  </a:r>
                  <a:r>
                    <a:rPr lang="en-US" altLang="ko-KR" sz="1600" b="1" dirty="0"/>
                    <a:t>effect</a:t>
                  </a:r>
                  <a:endParaRPr lang="ko-KR" altLang="en-US" sz="1600" b="1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25DCADB-1936-AF3B-C79F-7A53E2F3D9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7711" y="1263275"/>
                  <a:ext cx="857671" cy="338554"/>
                </a:xfrm>
                <a:prstGeom prst="rect">
                  <a:avLst/>
                </a:prstGeom>
                <a:blipFill>
                  <a:blip r:embed="rId6"/>
                  <a:stretch>
                    <a:fillRect t="-4839" b="-967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6112CF4E-B461-009C-7BEB-77D06793B48C}"/>
              </a:ext>
            </a:extLst>
          </p:cNvPr>
          <p:cNvSpPr txBox="1"/>
          <p:nvPr/>
        </p:nvSpPr>
        <p:spPr>
          <a:xfrm>
            <a:off x="434555" y="6379764"/>
            <a:ext cx="458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[11] D. Kim et al., </a:t>
            </a:r>
            <a:r>
              <a:rPr lang="en-US" altLang="ko-KR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63 124001 (2023)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EFC92A4-4308-0027-55FE-563BD53FB487}"/>
              </a:ext>
            </a:extLst>
          </p:cNvPr>
          <p:cNvSpPr txBox="1"/>
          <p:nvPr/>
        </p:nvSpPr>
        <p:spPr>
          <a:xfrm>
            <a:off x="3060342" y="2148751"/>
            <a:ext cx="39253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CGYRO non-linear simulations</a:t>
            </a:r>
            <a:r>
              <a:rPr lang="en-US" altLang="ko-KR" sz="2200" baseline="30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[11]</a:t>
            </a:r>
            <a:endParaRPr lang="ko-KR" altLang="en-US" sz="2200" baseline="300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60FF4DEE-89CE-DA61-C694-6CB093C1E3FD}"/>
              </a:ext>
            </a:extLst>
          </p:cNvPr>
          <p:cNvSpPr/>
          <p:nvPr/>
        </p:nvSpPr>
        <p:spPr>
          <a:xfrm>
            <a:off x="5617029" y="3792564"/>
            <a:ext cx="925285" cy="14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D6E29944-E341-BBAD-FFF1-59FFEC7B938F}"/>
              </a:ext>
            </a:extLst>
          </p:cNvPr>
          <p:cNvSpPr/>
          <p:nvPr/>
        </p:nvSpPr>
        <p:spPr>
          <a:xfrm>
            <a:off x="5615143" y="5473539"/>
            <a:ext cx="1090457" cy="763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DDD3EF0F-DFD8-E92D-0DC8-AE32FAAD3728}"/>
              </a:ext>
            </a:extLst>
          </p:cNvPr>
          <p:cNvSpPr/>
          <p:nvPr/>
        </p:nvSpPr>
        <p:spPr>
          <a:xfrm>
            <a:off x="2115634" y="2335689"/>
            <a:ext cx="925285" cy="48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바닥글 개체 틀 1">
            <a:extLst>
              <a:ext uri="{FF2B5EF4-FFF2-40B4-BE49-F238E27FC236}">
                <a16:creationId xmlns:a16="http://schemas.microsoft.com/office/drawing/2014/main" id="{DFF6336A-CBC0-2E29-7739-A0BB9222D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FC4DFA34-168B-3CC8-FF72-B9475DB0A6A2}"/>
              </a:ext>
            </a:extLst>
          </p:cNvPr>
          <p:cNvGrpSpPr>
            <a:grpSpLocks noChangeAspect="1"/>
          </p:cNvGrpSpPr>
          <p:nvPr/>
        </p:nvGrpSpPr>
        <p:grpSpPr>
          <a:xfrm>
            <a:off x="7897580" y="-3131"/>
            <a:ext cx="4294420" cy="1591971"/>
            <a:chOff x="292729" y="1619551"/>
            <a:chExt cx="11606541" cy="430262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7119D4FF-3630-5BD9-9E84-232F3F577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2729" y="1619551"/>
              <a:ext cx="11606541" cy="4302624"/>
            </a:xfrm>
            <a:prstGeom prst="rect">
              <a:avLst/>
            </a:prstGeom>
          </p:spPr>
        </p:pic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F25D3436-1F02-01C4-3219-3FD708D6CF33}"/>
                </a:ext>
              </a:extLst>
            </p:cNvPr>
            <p:cNvSpPr/>
            <p:nvPr/>
          </p:nvSpPr>
          <p:spPr>
            <a:xfrm>
              <a:off x="2296886" y="1872345"/>
              <a:ext cx="5725885" cy="1175657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4003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CBFCF31A-B7D2-E8E7-04BA-43313D751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Fast Ions’ Effects on Turbulence</a:t>
            </a:r>
            <a:endParaRPr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B49BEB-3119-5F4F-AA5B-FB7B03ED8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30" y="935826"/>
            <a:ext cx="11606542" cy="993206"/>
          </a:xfrm>
        </p:spPr>
        <p:txBody>
          <a:bodyPr/>
          <a:lstStyle/>
          <a:p>
            <a:r>
              <a:rPr lang="en-US" altLang="ko-KR" dirty="0"/>
              <a:t> Stabilization effects of Fast ions on plasma turbulence</a:t>
            </a:r>
            <a:endParaRPr lang="ko-KR" altLang="en-US" dirty="0"/>
          </a:p>
          <a:p>
            <a:pPr lvl="1">
              <a:lnSpc>
                <a:spcPct val="100000"/>
              </a:lnSpc>
            </a:pPr>
            <a:r>
              <a:rPr lang="en-US" altLang="ko-KR" sz="2200" b="1" dirty="0">
                <a:solidFill>
                  <a:srgbClr val="7030A0"/>
                </a:solidFill>
              </a:rPr>
              <a:t>Thermal ion </a:t>
            </a:r>
            <a:r>
              <a:rPr lang="en-US" altLang="ko-KR" sz="2200" b="1" dirty="0">
                <a:solidFill>
                  <a:srgbClr val="7030A0"/>
                </a:solidFill>
                <a:ea typeface="Calibri" panose="020F0502020204030204" pitchFamily="34" charset="0"/>
              </a:rPr>
              <a:t>dilution effects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AF4647D0-C2CE-7E56-A277-F285F600E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90" y="3065753"/>
            <a:ext cx="4864337" cy="2432169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47039601-54FB-2501-E67C-7B84011F2FAB}"/>
              </a:ext>
            </a:extLst>
          </p:cNvPr>
          <p:cNvSpPr txBox="1"/>
          <p:nvPr/>
        </p:nvSpPr>
        <p:spPr>
          <a:xfrm>
            <a:off x="2150452" y="5632099"/>
            <a:ext cx="39253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CGYRO non-linear simulations</a:t>
            </a:r>
            <a:r>
              <a:rPr lang="en-US" altLang="ko-KR" sz="2200" baseline="30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[11]</a:t>
            </a:r>
            <a:endParaRPr lang="ko-KR" altLang="en-US" sz="2200" baseline="300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6" name="그룹 95">
            <a:extLst>
              <a:ext uri="{FF2B5EF4-FFF2-40B4-BE49-F238E27FC236}">
                <a16:creationId xmlns:a16="http://schemas.microsoft.com/office/drawing/2014/main" id="{BC832325-6DD9-E893-F1D6-312DB956BF76}"/>
              </a:ext>
            </a:extLst>
          </p:cNvPr>
          <p:cNvGrpSpPr/>
          <p:nvPr/>
        </p:nvGrpSpPr>
        <p:grpSpPr>
          <a:xfrm>
            <a:off x="215754" y="2291121"/>
            <a:ext cx="10091752" cy="4123985"/>
            <a:chOff x="215754" y="2291121"/>
            <a:chExt cx="10091752" cy="4123985"/>
          </a:xfrm>
        </p:grpSpPr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62038045-9281-C1D8-D556-E37A83945F66}"/>
                </a:ext>
              </a:extLst>
            </p:cNvPr>
            <p:cNvGrpSpPr/>
            <p:nvPr/>
          </p:nvGrpSpPr>
          <p:grpSpPr>
            <a:xfrm>
              <a:off x="215754" y="2291121"/>
              <a:ext cx="10091752" cy="4123985"/>
              <a:chOff x="215754" y="2291121"/>
              <a:chExt cx="10091752" cy="4123985"/>
            </a:xfrm>
          </p:grpSpPr>
          <p:grpSp>
            <p:nvGrpSpPr>
              <p:cNvPr id="31" name="그룹 30">
                <a:extLst>
                  <a:ext uri="{FF2B5EF4-FFF2-40B4-BE49-F238E27FC236}">
                    <a16:creationId xmlns:a16="http://schemas.microsoft.com/office/drawing/2014/main" id="{8510DB06-6A3B-DE69-461A-7E58652318A8}"/>
                  </a:ext>
                </a:extLst>
              </p:cNvPr>
              <p:cNvGrpSpPr/>
              <p:nvPr/>
            </p:nvGrpSpPr>
            <p:grpSpPr>
              <a:xfrm>
                <a:off x="215754" y="2291121"/>
                <a:ext cx="10091752" cy="4123985"/>
                <a:chOff x="215754" y="2291121"/>
                <a:chExt cx="10091752" cy="4123985"/>
              </a:xfrm>
            </p:grpSpPr>
            <p:pic>
              <p:nvPicPr>
                <p:cNvPr id="7" name="그림 6">
                  <a:extLst>
                    <a:ext uri="{FF2B5EF4-FFF2-40B4-BE49-F238E27FC236}">
                      <a16:creationId xmlns:a16="http://schemas.microsoft.com/office/drawing/2014/main" id="{BFE72E77-7ADB-325E-1BAA-CBCECDA51B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204591" y="4363648"/>
                  <a:ext cx="4102915" cy="2051458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03131A8F-0A17-F4A4-B106-E77EBC79B38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5754" y="2291121"/>
                      <a:ext cx="6096000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marL="457200" lvl="1" indent="0">
                        <a:lnSpc>
                          <a:spcPct val="100000"/>
                        </a:lnSpc>
                        <a:buNone/>
                      </a:pPr>
                      <a:r>
                        <a:rPr lang="en-US" altLang="ko-KR" sz="2200" dirty="0">
                          <a:ea typeface="Calibri" panose="020F0502020204030204" pitchFamily="34" charset="0"/>
                        </a:rPr>
                        <a:t> 	</a:t>
                      </a:r>
                      <a14:m>
                        <m:oMath xmlns:m="http://schemas.openxmlformats.org/officeDocument/2006/math">
                          <m:r>
                            <a:rPr lang="en-US" altLang="ko-KR" sz="2200" i="1" dirty="0" smtClean="0">
                              <a:latin typeface="Cambria Math" panose="02040503050406030204" pitchFamily="18" charset="0"/>
                            </a:rPr>
                            <m:t>→</m:t>
                          </m:r>
                        </m:oMath>
                      </a14:m>
                      <a:r>
                        <a:rPr lang="en-US" altLang="ko-KR" sz="2200" dirty="0">
                          <a:ea typeface="Calibri" panose="020F0502020204030204" pitchFamily="34" charset="0"/>
                        </a:rPr>
                        <a:t> </a:t>
                      </a:r>
                      <a:r>
                        <a:rPr kumimoji="1" lang="en-US" altLang="ko-Kore-KR" sz="2200" dirty="0">
                          <a:ea typeface="Calibri" panose="020F0502020204030204" pitchFamily="34" charset="0"/>
                        </a:rPr>
                        <a:t>Even more reduced as a/</a:t>
                      </a:r>
                      <a:r>
                        <a:rPr kumimoji="1" lang="en-US" altLang="ko-Kore-KR" sz="2200" dirty="0" err="1">
                          <a:ea typeface="Calibri" panose="020F0502020204030204" pitchFamily="34" charset="0"/>
                        </a:rPr>
                        <a:t>L</a:t>
                      </a:r>
                      <a:r>
                        <a:rPr kumimoji="1" lang="en-US" altLang="ko-Kore-KR" sz="2200" baseline="-25000" dirty="0" err="1">
                          <a:ea typeface="Calibri" panose="020F0502020204030204" pitchFamily="34" charset="0"/>
                        </a:rPr>
                        <a:t>ni</a:t>
                      </a:r>
                      <a:r>
                        <a:rPr kumimoji="1" lang="en-US" altLang="ko-Kore-KR" sz="2200" dirty="0">
                          <a:ea typeface="Calibri" panose="020F0502020204030204" pitchFamily="34" charset="0"/>
                        </a:rPr>
                        <a:t> is inverted</a:t>
                      </a:r>
                      <a:endParaRPr lang="ko-KR" altLang="en-US" sz="2200" dirty="0"/>
                    </a:p>
                  </p:txBody>
                </p:sp>
              </mc:Choice>
              <mc:Fallback xmlns="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03131A8F-0A17-F4A4-B106-E77EBC79B38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5754" y="2291121"/>
                      <a:ext cx="6096000" cy="430887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t="-9859" b="-2676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4" name="직선 화살표 연결선 23">
                  <a:extLst>
                    <a:ext uri="{FF2B5EF4-FFF2-40B4-BE49-F238E27FC236}">
                      <a16:creationId xmlns:a16="http://schemas.microsoft.com/office/drawing/2014/main" id="{45DE1443-919A-F952-CBD5-961993E9C9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34008" y="4284775"/>
                  <a:ext cx="1463156" cy="94779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그룹 61">
                <a:extLst>
                  <a:ext uri="{FF2B5EF4-FFF2-40B4-BE49-F238E27FC236}">
                    <a16:creationId xmlns:a16="http://schemas.microsoft.com/office/drawing/2014/main" id="{EC57E374-D246-BA23-7BF1-F0EF66CC159C}"/>
                  </a:ext>
                </a:extLst>
              </p:cNvPr>
              <p:cNvGrpSpPr/>
              <p:nvPr/>
            </p:nvGrpSpPr>
            <p:grpSpPr>
              <a:xfrm>
                <a:off x="7196186" y="4924843"/>
                <a:ext cx="2192948" cy="707886"/>
                <a:chOff x="7054669" y="4892185"/>
                <a:chExt cx="2192948" cy="707886"/>
              </a:xfrm>
            </p:grpSpPr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ED5AAC4E-38DF-9DF3-7393-2B08E99C98FE}"/>
                    </a:ext>
                  </a:extLst>
                </p:cNvPr>
                <p:cNvSpPr txBox="1"/>
                <p:nvPr/>
              </p:nvSpPr>
              <p:spPr>
                <a:xfrm>
                  <a:off x="7054669" y="4892185"/>
                  <a:ext cx="2192948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20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Reduction of   </a:t>
                  </a:r>
                  <a:r>
                    <a:rPr lang="en-US" altLang="ko-KR" sz="20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</a:t>
                  </a:r>
                  <a:r>
                    <a:rPr lang="en-US" altLang="ko-KR" sz="2000" baseline="-250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</a:t>
                  </a:r>
                  <a:r>
                    <a:rPr lang="en-US" altLang="ko-KR" sz="20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</a:p>
                <a:p>
                  <a:r>
                    <a:rPr lang="en-US" altLang="ko-KR" sz="20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due to fast ion</a:t>
                  </a:r>
                  <a:endParaRPr lang="ko-KR" altLang="en-US" sz="2000" baseline="30000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418C5330-B236-4310-ABB6-67EF9B80CBD3}"/>
                    </a:ext>
                  </a:extLst>
                </p:cNvPr>
                <p:cNvSpPr txBox="1"/>
                <p:nvPr/>
              </p:nvSpPr>
              <p:spPr>
                <a:xfrm rot="10800000">
                  <a:off x="8334060" y="4954350"/>
                  <a:ext cx="38838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18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∆</a:t>
                  </a:r>
                  <a:endParaRPr lang="ko-KR" altLang="en-US" dirty="0"/>
                </a:p>
              </p:txBody>
            </p:sp>
          </p:grp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1D68BF6-D48A-12DF-89A3-32C4DEF780F0}"/>
                </a:ext>
              </a:extLst>
            </p:cNvPr>
            <p:cNvSpPr txBox="1"/>
            <p:nvPr/>
          </p:nvSpPr>
          <p:spPr>
            <a:xfrm rot="1951956">
              <a:off x="5201379" y="4325371"/>
              <a:ext cx="129330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2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 fast ion</a:t>
              </a:r>
              <a:endParaRPr lang="ko-KR" altLang="en-US" sz="2200" baseline="30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7" name="그룹 86">
            <a:extLst>
              <a:ext uri="{FF2B5EF4-FFF2-40B4-BE49-F238E27FC236}">
                <a16:creationId xmlns:a16="http://schemas.microsoft.com/office/drawing/2014/main" id="{54508791-C646-80F8-E096-DD8F2EFCF8CD}"/>
              </a:ext>
            </a:extLst>
          </p:cNvPr>
          <p:cNvGrpSpPr/>
          <p:nvPr/>
        </p:nvGrpSpPr>
        <p:grpSpPr>
          <a:xfrm>
            <a:off x="215754" y="1856681"/>
            <a:ext cx="10029694" cy="2447896"/>
            <a:chOff x="215754" y="1856681"/>
            <a:chExt cx="10029694" cy="2447896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9D718D91-4DA2-D823-695D-6A427F05A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04591" y="2284149"/>
              <a:ext cx="4040857" cy="2020428"/>
            </a:xfrm>
            <a:prstGeom prst="rect">
              <a:avLst/>
            </a:prstGeom>
          </p:spPr>
        </p:pic>
        <p:cxnSp>
          <p:nvCxnSpPr>
            <p:cNvPr id="23" name="직선 화살표 연결선 22">
              <a:extLst>
                <a:ext uri="{FF2B5EF4-FFF2-40B4-BE49-F238E27FC236}">
                  <a16:creationId xmlns:a16="http://schemas.microsoft.com/office/drawing/2014/main" id="{E452FB1C-D60C-AB5C-D747-B32B63BA0A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40035" y="3235222"/>
              <a:ext cx="1457129" cy="9687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D9C5859-A2D4-4F2A-770E-0398454FE75F}"/>
                </a:ext>
              </a:extLst>
            </p:cNvPr>
            <p:cNvSpPr txBox="1"/>
            <p:nvPr/>
          </p:nvSpPr>
          <p:spPr>
            <a:xfrm>
              <a:off x="7204928" y="2881279"/>
              <a:ext cx="21929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Reduction of </a:t>
              </a:r>
              <a:r>
                <a:rPr lang="en-US" altLang="ko-KR" sz="2000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lang="en-US" altLang="ko-KR" sz="2000" baseline="-25000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lang="en-US" altLang="ko-KR" sz="20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en-US" altLang="ko-KR" sz="20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due to fast ion</a:t>
              </a:r>
              <a:endParaRPr lang="ko-KR" altLang="en-US" sz="2000" baseline="30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43758E4-3090-85E5-3385-1EE3ABAD672E}"/>
                </a:ext>
              </a:extLst>
            </p:cNvPr>
            <p:cNvSpPr txBox="1"/>
            <p:nvPr/>
          </p:nvSpPr>
          <p:spPr>
            <a:xfrm rot="19595048">
              <a:off x="4992934" y="3291851"/>
              <a:ext cx="129330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2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 fast ion</a:t>
              </a:r>
              <a:endParaRPr lang="ko-KR" altLang="en-US" sz="2200" baseline="30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7EA4F741-61E0-7958-9149-0848CD4302F6}"/>
                    </a:ext>
                  </a:extLst>
                </p:cNvPr>
                <p:cNvSpPr txBox="1"/>
                <p:nvPr/>
              </p:nvSpPr>
              <p:spPr>
                <a:xfrm>
                  <a:off x="215754" y="1856681"/>
                  <a:ext cx="6101442" cy="4308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57200" lvl="1" indent="0">
                    <a:lnSpc>
                      <a:spcPct val="100000"/>
                    </a:lnSpc>
                    <a:buNone/>
                  </a:pPr>
                  <a:r>
                    <a:rPr lang="en-US" altLang="ko-KR" sz="2200" dirty="0">
                      <a:ea typeface="Calibri" panose="020F0502020204030204" pitchFamily="34" charset="0"/>
                    </a:rPr>
                    <a:t> 	</a:t>
                  </a:r>
                  <a14:m>
                    <m:oMath xmlns:m="http://schemas.openxmlformats.org/officeDocument/2006/math">
                      <m:r>
                        <a:rPr lang="en-US" altLang="ko-KR" sz="2200" i="1" dirty="0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altLang="ko-KR" sz="2200" dirty="0">
                      <a:ea typeface="Calibri" panose="020F0502020204030204" pitchFamily="34" charset="0"/>
                    </a:rPr>
                    <a:t> E</a:t>
                  </a:r>
                  <a:r>
                    <a:rPr kumimoji="1" lang="en-US" altLang="ko-Kore-KR" sz="2200" dirty="0">
                      <a:ea typeface="Calibri" panose="020F0502020204030204" pitchFamily="34" charset="0"/>
                    </a:rPr>
                    <a:t>nergy flux reduced as n</a:t>
                  </a:r>
                  <a:r>
                    <a:rPr kumimoji="1" lang="en-US" altLang="ko-Kore-KR" sz="2200" baseline="-25000" dirty="0">
                      <a:ea typeface="Calibri" panose="020F0502020204030204" pitchFamily="34" charset="0"/>
                    </a:rPr>
                    <a:t>i</a:t>
                  </a:r>
                  <a:r>
                    <a:rPr kumimoji="1" lang="en-US" altLang="ko-Kore-KR" sz="2200" dirty="0">
                      <a:ea typeface="Calibri" panose="020F0502020204030204" pitchFamily="34" charset="0"/>
                    </a:rPr>
                    <a:t>/n</a:t>
                  </a:r>
                  <a:r>
                    <a:rPr kumimoji="1" lang="en-US" altLang="ko-Kore-KR" sz="2200" baseline="-25000" dirty="0">
                      <a:ea typeface="Calibri" panose="020F0502020204030204" pitchFamily="34" charset="0"/>
                    </a:rPr>
                    <a:t>e</a:t>
                  </a:r>
                  <a:r>
                    <a:rPr kumimoji="1" lang="en-US" altLang="ko-Kore-KR" sz="2200" dirty="0">
                      <a:ea typeface="Calibri" panose="020F0502020204030204" pitchFamily="34" charset="0"/>
                    </a:rPr>
                    <a:t> is reduced</a:t>
                  </a:r>
                  <a:endParaRPr kumimoji="1" lang="en-US" altLang="ko-Kore-KR" sz="2200" dirty="0">
                    <a:ea typeface="Calibri" panose="020F0502020204030204" pitchFamily="34" charset="0"/>
                    <a:sym typeface="Wingdings" pitchFamily="2" charset="2"/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7EA4F741-61E0-7958-9149-0848CD4302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754" y="1856681"/>
                  <a:ext cx="6101442" cy="430887"/>
                </a:xfrm>
                <a:prstGeom prst="rect">
                  <a:avLst/>
                </a:prstGeom>
                <a:blipFill>
                  <a:blip r:embed="rId7"/>
                  <a:stretch>
                    <a:fillRect t="-10000" b="-2857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바닥글 개체 틀 1">
            <a:extLst>
              <a:ext uri="{FF2B5EF4-FFF2-40B4-BE49-F238E27FC236}">
                <a16:creationId xmlns:a16="http://schemas.microsoft.com/office/drawing/2014/main" id="{5EA50000-1EB5-C599-B38E-62F232E22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4BB3EA-2882-938D-3BAD-BAF9D33019A7}"/>
              </a:ext>
            </a:extLst>
          </p:cNvPr>
          <p:cNvSpPr txBox="1"/>
          <p:nvPr/>
        </p:nvSpPr>
        <p:spPr>
          <a:xfrm>
            <a:off x="434555" y="6379764"/>
            <a:ext cx="458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[11] D. Kim et al., </a:t>
            </a:r>
            <a:r>
              <a:rPr lang="en-US" altLang="ko-KR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altLang="ko-K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63 124001 (2023)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223D7676-13B9-685B-2DAD-DA638FA7F052}"/>
              </a:ext>
            </a:extLst>
          </p:cNvPr>
          <p:cNvGrpSpPr>
            <a:grpSpLocks noChangeAspect="1"/>
          </p:cNvGrpSpPr>
          <p:nvPr/>
        </p:nvGrpSpPr>
        <p:grpSpPr>
          <a:xfrm>
            <a:off x="7905632" y="-14511"/>
            <a:ext cx="4294420" cy="1591971"/>
            <a:chOff x="292729" y="1619551"/>
            <a:chExt cx="11606541" cy="4302624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7A665157-79F4-4A6D-870A-BBC75C628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2729" y="1619551"/>
              <a:ext cx="11606541" cy="4302624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04BDF584-F275-A075-F9F8-A812A3FBC334}"/>
                </a:ext>
              </a:extLst>
            </p:cNvPr>
            <p:cNvSpPr/>
            <p:nvPr/>
          </p:nvSpPr>
          <p:spPr>
            <a:xfrm>
              <a:off x="2296885" y="3117718"/>
              <a:ext cx="5725885" cy="1175657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F842E6D6-421B-2493-D40F-B348798611E3}"/>
              </a:ext>
            </a:extLst>
          </p:cNvPr>
          <p:cNvGrpSpPr/>
          <p:nvPr/>
        </p:nvGrpSpPr>
        <p:grpSpPr>
          <a:xfrm>
            <a:off x="7843073" y="2472320"/>
            <a:ext cx="3482162" cy="3527948"/>
            <a:chOff x="7843073" y="2472320"/>
            <a:chExt cx="3482162" cy="352794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59950D2D-626A-1DA8-251C-54EE142ED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35"/>
            <a:stretch/>
          </p:blipFill>
          <p:spPr bwMode="auto">
            <a:xfrm>
              <a:off x="7843073" y="2472320"/>
              <a:ext cx="3482162" cy="3527948"/>
            </a:xfrm>
            <a:prstGeom prst="rect">
              <a:avLst/>
            </a:prstGeom>
            <a:noFill/>
          </p:spPr>
        </p:pic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AC7B1D65-173E-5ACB-8C78-A990019C4314}"/>
                </a:ext>
              </a:extLst>
            </p:cNvPr>
            <p:cNvGrpSpPr/>
            <p:nvPr/>
          </p:nvGrpSpPr>
          <p:grpSpPr>
            <a:xfrm>
              <a:off x="7938290" y="2718811"/>
              <a:ext cx="3000637" cy="2132852"/>
              <a:chOff x="8370500" y="949715"/>
              <a:chExt cx="3000637" cy="2132852"/>
            </a:xfrm>
          </p:grpSpPr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E0014B0A-3B66-EFF7-124A-B647904579B1}"/>
                  </a:ext>
                </a:extLst>
              </p:cNvPr>
              <p:cNvSpPr/>
              <p:nvPr/>
            </p:nvSpPr>
            <p:spPr>
              <a:xfrm>
                <a:off x="8370500" y="949715"/>
                <a:ext cx="376434" cy="2175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5" name="화살표: 아래쪽 14">
                <a:extLst>
                  <a:ext uri="{FF2B5EF4-FFF2-40B4-BE49-F238E27FC236}">
                    <a16:creationId xmlns:a16="http://schemas.microsoft.com/office/drawing/2014/main" id="{945EABA5-14B7-AFA6-82F3-D74EF393EBD3}"/>
                  </a:ext>
                </a:extLst>
              </p:cNvPr>
              <p:cNvSpPr/>
              <p:nvPr/>
            </p:nvSpPr>
            <p:spPr>
              <a:xfrm>
                <a:off x="10016364" y="1734918"/>
                <a:ext cx="380538" cy="964325"/>
              </a:xfrm>
              <a:prstGeom prst="downArrow">
                <a:avLst/>
              </a:prstGeom>
              <a:solidFill>
                <a:schemeClr val="bg2">
                  <a:lumMod val="50000"/>
                  <a:alpha val="30000"/>
                </a:schemeClr>
              </a:solidFill>
              <a:ln w="28575">
                <a:solidFill>
                  <a:schemeClr val="bg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화살표: 아래쪽 15">
                <a:extLst>
                  <a:ext uri="{FF2B5EF4-FFF2-40B4-BE49-F238E27FC236}">
                    <a16:creationId xmlns:a16="http://schemas.microsoft.com/office/drawing/2014/main" id="{3BAA1298-986E-8DA8-FD5F-6EDCBF66054F}"/>
                  </a:ext>
                </a:extLst>
              </p:cNvPr>
              <p:cNvSpPr/>
              <p:nvPr/>
            </p:nvSpPr>
            <p:spPr>
              <a:xfrm>
                <a:off x="10990599" y="1838227"/>
                <a:ext cx="380538" cy="1244340"/>
              </a:xfrm>
              <a:prstGeom prst="downArrow">
                <a:avLst/>
              </a:prstGeom>
              <a:solidFill>
                <a:schemeClr val="bg2">
                  <a:lumMod val="25000"/>
                  <a:alpha val="30000"/>
                </a:schemeClr>
              </a:solidFill>
              <a:ln w="28575">
                <a:solidFill>
                  <a:schemeClr val="bg2">
                    <a:lumMod val="2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2980D343-7DC1-8F24-02E3-A3C5A862A251}"/>
                      </a:ext>
                    </a:extLst>
                  </p:cNvPr>
                  <p:cNvSpPr txBox="1"/>
                  <p:nvPr/>
                </p:nvSpPr>
                <p:spPr>
                  <a:xfrm>
                    <a:off x="9443852" y="1461004"/>
                    <a:ext cx="857671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altLang="ko-KR" sz="1600" b="1" i="1" smtClean="0">
                            <a:latin typeface="Cambria Math" panose="02040503050406030204" pitchFamily="18" charset="0"/>
                          </a:rPr>
                          <m:t>𝜶</m:t>
                        </m:r>
                      </m:oMath>
                    </a14:m>
                    <a:r>
                      <a:rPr lang="ko-KR" altLang="en-US" sz="1600" b="1" dirty="0"/>
                      <a:t> </a:t>
                    </a:r>
                    <a:r>
                      <a:rPr lang="en-US" altLang="ko-KR" sz="1600" b="1" dirty="0"/>
                      <a:t>effect</a:t>
                    </a:r>
                    <a:endParaRPr lang="ko-KR" altLang="en-US" sz="1600" b="1" dirty="0"/>
                  </a:p>
                </p:txBody>
              </p:sp>
            </mc:Choice>
            <mc:Fallback xmlns=""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2980D343-7DC1-8F24-02E3-A3C5A862A25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43852" y="1461004"/>
                    <a:ext cx="857671" cy="33855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t="-5455" r="-2128" b="-23636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2D8260-A418-A92F-A51C-4FFDE080C043}"/>
                  </a:ext>
                </a:extLst>
              </p:cNvPr>
              <p:cNvSpPr txBox="1"/>
              <p:nvPr/>
            </p:nvSpPr>
            <p:spPr>
              <a:xfrm>
                <a:off x="10448719" y="1939105"/>
                <a:ext cx="91242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dirty="0"/>
                  <a:t>Dilution </a:t>
                </a:r>
              </a:p>
              <a:p>
                <a:r>
                  <a:rPr lang="en-US" altLang="ko-KR" sz="1600" b="1" dirty="0"/>
                  <a:t>effect</a:t>
                </a:r>
                <a:endParaRPr lang="ko-KR" altLang="en-US" sz="16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174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79031C97-7681-3EEE-DA96-3B73AF127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Goal of Tokamak Research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내용 개체 틀 3">
                <a:extLst>
                  <a:ext uri="{FF2B5EF4-FFF2-40B4-BE49-F238E27FC236}">
                    <a16:creationId xmlns:a16="http://schemas.microsoft.com/office/drawing/2014/main" id="{B1EA354A-8193-482E-B876-C4BCC8B4F8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2753" y="1055381"/>
                <a:ext cx="11606542" cy="53009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1" hangingPunct="1">
                  <a:lnSpc>
                    <a:spcPct val="12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400" b="1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685800" indent="-228600" algn="l" defTabSz="914400" rtl="0" eaLnBrk="1" latinLnBrk="1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Calibri" panose="020F0502020204030204" pitchFamily="34" charset="0"/>
                  <a:buChar char="−"/>
                  <a:defRPr sz="2000" b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l" defTabSz="914400" rtl="0" eaLnBrk="1" latinLnBrk="1" hangingPunct="1">
                  <a:lnSpc>
                    <a:spcPct val="120000"/>
                  </a:lnSpc>
                  <a:spcBef>
                    <a:spcPts val="500"/>
                  </a:spcBef>
                  <a:buFont typeface="Calibri" panose="020F0502020204030204" pitchFamily="34" charset="0"/>
                  <a:buChar char="−"/>
                  <a:defRPr sz="1800" b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228600" algn="l" defTabSz="914400" rtl="0" eaLnBrk="1" latinLnBrk="1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57400" indent="-228600" algn="l" defTabSz="914400" rtl="0" eaLnBrk="1" latinLnBrk="1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/>
                  <a:t> High fusion performance (high </a:t>
                </a:r>
                <a14:m>
                  <m:oMath xmlns:m="http://schemas.openxmlformats.org/officeDocument/2006/math">
                    <m:r>
                      <a:rPr lang="en-US" altLang="ko-KR" i="1" smtClean="0">
                        <a:latin typeface="Cambria Math" panose="02040503050406030204" pitchFamily="18" charset="0"/>
                      </a:rPr>
                      <m:t>𝒏</m:t>
                    </m:r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</m:sSub>
                    <m:r>
                      <a:rPr lang="en-US" altLang="ko-KR" i="1" smtClean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altLang="ko-KR" dirty="0"/>
                  <a:t>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altLang="ko-KR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  <m:t>𝑓𝑢𝑠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  <m:t>𝑒𝑥𝑡</m:t>
                            </m:r>
                          </m:sub>
                        </m:sSub>
                      </m:den>
                    </m:f>
                    <m:r>
                      <a:rPr lang="en-US" altLang="ko-KR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𝑓𝑢𝑠</m:t>
                        </m:r>
                      </m:sub>
                    </m:sSub>
                    <m:r>
                      <a:rPr lang="en-US" altLang="ko-KR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h𝑒𝑎𝑡</m:t>
                        </m:r>
                      </m:sub>
                    </m:sSub>
                    <m:r>
                      <a:rPr lang="en-US" altLang="ko-KR" i="1" smtClean="0">
                        <a:latin typeface="Cambria Math" panose="02040503050406030204" pitchFamily="18" charset="0"/>
                      </a:rPr>
                      <m:t> ∼</m:t>
                    </m:r>
                    <m:f>
                      <m:fPr>
                        <m:type m:val="lin"/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ko-KR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i="1" smtClean="0">
                                    <a:latin typeface="Cambria Math" panose="02040503050406030204" pitchFamily="18" charset="0"/>
                                  </a:rPr>
                                  <m:t>𝑛𝑇</m:t>
                                </m:r>
                              </m:e>
                            </m:d>
                          </m:e>
                          <m:sup>
                            <m: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f>
                          <m:fPr>
                            <m:type m:val="lin"/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  <m:t>𝑛𝑇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ko-K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altLang="ko-KR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sub>
                            </m:sSub>
                          </m:den>
                        </m:f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altLang="ko-KR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altLang="ko-KR" i="1" smtClean="0">
                        <a:latin typeface="Cambria Math" panose="02040503050406030204" pitchFamily="18" charset="0"/>
                      </a:rPr>
                      <m:t>𝑛𝑇</m:t>
                    </m:r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altLang="ko-KR" i="1" smtClean="0"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endParaRPr lang="en-US" altLang="ko-KR" dirty="0"/>
              </a:p>
              <a:p>
                <a:pPr lvl="1">
                  <a:lnSpc>
                    <a:spcPct val="100000"/>
                  </a:lnSpc>
                </a:pPr>
                <a:r>
                  <a:rPr lang="en-US" altLang="ko-KR" sz="2400" b="1" dirty="0">
                    <a:solidFill>
                      <a:srgbClr val="681E9C"/>
                    </a:solidFill>
                  </a:rPr>
                  <a:t>Figure of merit 1: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1" i="1" smtClean="0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1" i="1" smtClean="0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altLang="ko-KR" sz="2400" b="1" i="1" smtClean="0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b>
                    </m:sSub>
                    <m:r>
                      <a:rPr lang="en-US" altLang="ko-KR" sz="2400" b="1" i="1" smtClean="0">
                        <a:solidFill>
                          <a:srgbClr val="681E9C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ko-KR" sz="2400" b="1" i="1" smtClean="0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1" i="1" smtClean="0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ko-KR" sz="2400" b="1" i="1" smtClean="0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  <m:t>𝟗𝟖</m:t>
                        </m:r>
                      </m:sub>
                    </m:sSub>
                  </m:oMath>
                </a14:m>
                <a:endParaRPr lang="en-US" altLang="ko-KR" b="1" dirty="0">
                  <a:solidFill>
                    <a:srgbClr val="9933FF"/>
                  </a:solidFill>
                </a:endParaRPr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US" altLang="ko-KR" sz="1200" dirty="0"/>
              </a:p>
              <a:p>
                <a:r>
                  <a:rPr lang="en-US" altLang="ko-KR" dirty="0"/>
                  <a:t> Steady-state operation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𝑵𝑰</m:t>
                        </m:r>
                      </m:sub>
                    </m:sSub>
                    <m:r>
                      <a:rPr lang="en-US" altLang="ko-KR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altLang="ko-KR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altLang="ko-KR" dirty="0"/>
                  <a:t>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𝑏𝑠</m:t>
                        </m:r>
                      </m:sub>
                    </m:sSub>
                    <m:r>
                      <a:rPr lang="en-US" altLang="ko-KR" i="1" smtClean="0">
                        <a:latin typeface="Cambria Math" panose="02040503050406030204" pitchFamily="18" charset="0"/>
                      </a:rPr>
                      <m:t>∼</m:t>
                    </m:r>
                    <m:rad>
                      <m:radPr>
                        <m:degHide m:val="on"/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type m:val="lin"/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num>
                          <m:den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den>
                        </m:f>
                      </m:e>
                    </m:rad>
                    <m:r>
                      <m:rPr>
                        <m:sty m:val="p"/>
                      </m:rPr>
                      <a:rPr lang="en-US" altLang="ko-KR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ko-KR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𝑝𝑜𝑙</m:t>
                        </m:r>
                      </m:sub>
                    </m:sSub>
                    <m:r>
                      <a:rPr lang="en-US" altLang="ko-KR" i="1" smtClean="0">
                        <a:latin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𝑏𝑠</m:t>
                        </m:r>
                      </m:sub>
                    </m:sSub>
                    <m:r>
                      <a:rPr lang="en-US" altLang="ko-KR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  <m:t>𝑏𝑠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  <m:r>
                      <a:rPr lang="en-US" altLang="ko-KR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𝑏𝑠</m:t>
                        </m:r>
                      </m:sub>
                    </m:sSub>
                    <m:sSup>
                      <m:s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𝑝𝑜𝑙</m:t>
                        </m:r>
                      </m:sub>
                    </m:sSub>
                  </m:oMath>
                </a14:m>
                <a:endParaRPr lang="en-US" altLang="ko-KR" dirty="0"/>
              </a:p>
              <a:p>
                <a:pPr lvl="1">
                  <a:lnSpc>
                    <a:spcPct val="100000"/>
                  </a:lnSpc>
                </a:pPr>
                <a:r>
                  <a:rPr lang="en-US" altLang="ko-KR" sz="2400" b="1" dirty="0">
                    <a:solidFill>
                      <a:srgbClr val="681E9C"/>
                    </a:solidFill>
                  </a:rPr>
                  <a:t>Figure of merit 2: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 smtClean="0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i="1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ko-KR" sz="2400" i="1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  <m:t>𝑵𝑰</m:t>
                        </m:r>
                      </m:sub>
                    </m:sSub>
                    <m:sSub>
                      <m:sSubPr>
                        <m:ctrlPr>
                          <a:rPr lang="en-US" altLang="ko-KR" sz="2400" b="1" i="1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sz="2400" b="1" i="1" smtClean="0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  <m:t>，</m:t>
                        </m:r>
                        <m:r>
                          <a:rPr lang="en-US" altLang="ko-KR" sz="2400" b="1" i="1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ko-KR" sz="2400" b="1" i="1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  <m:t>𝒃𝒔</m:t>
                        </m:r>
                      </m:sub>
                    </m:sSub>
                  </m:oMath>
                </a14:m>
                <a:endParaRPr lang="en-US" altLang="ko-KR" sz="2400" b="1" dirty="0">
                  <a:solidFill>
                    <a:srgbClr val="681E9C"/>
                  </a:solidFill>
                </a:endParaRPr>
              </a:p>
              <a:p>
                <a:endParaRPr lang="en-US" altLang="ko-KR" sz="1200" dirty="0"/>
              </a:p>
              <a:p>
                <a:r>
                  <a:rPr lang="en-US" altLang="ko-KR" dirty="0"/>
                  <a:t> Long pulse operation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𝒑𝒖𝒍𝒔𝒆</m:t>
                        </m:r>
                      </m:sub>
                    </m:sSub>
                    <m:r>
                      <a:rPr lang="en-US" altLang="ko-KR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𝑾</m:t>
                        </m:r>
                      </m:sub>
                    </m:sSub>
                    <m:r>
                      <a:rPr lang="en-US" altLang="ko-KR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ko-KR" dirty="0"/>
              </a:p>
              <a:p>
                <a:pPr lvl="1"/>
                <a:r>
                  <a:rPr lang="en-US" altLang="ko-KR" sz="2400" b="1" dirty="0">
                    <a:solidFill>
                      <a:srgbClr val="681E9C"/>
                    </a:solidFill>
                  </a:rPr>
                  <a:t>Profile &amp; MHD control, Particle &amp; power handling, Engineering issues</a:t>
                </a:r>
              </a:p>
            </p:txBody>
          </p:sp>
        </mc:Choice>
        <mc:Fallback xmlns="">
          <p:sp>
            <p:nvSpPr>
              <p:cNvPr id="10" name="내용 개체 틀 3">
                <a:extLst>
                  <a:ext uri="{FF2B5EF4-FFF2-40B4-BE49-F238E27FC236}">
                    <a16:creationId xmlns:a16="http://schemas.microsoft.com/office/drawing/2014/main" id="{B1EA354A-8193-482E-B876-C4BCC8B4F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53" y="1055381"/>
                <a:ext cx="11606542" cy="5300969"/>
              </a:xfrm>
              <a:prstGeom prst="rect">
                <a:avLst/>
              </a:prstGeom>
              <a:blipFill>
                <a:blip r:embed="rId2"/>
                <a:stretch>
                  <a:fillRect l="-735" t="-1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10">
            <a:extLst>
              <a:ext uri="{FF2B5EF4-FFF2-40B4-BE49-F238E27FC236}">
                <a16:creationId xmlns:a16="http://schemas.microsoft.com/office/drawing/2014/main" id="{EBC2413E-F67E-89BB-8767-8F4FF38AE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970" y="5956100"/>
            <a:ext cx="56886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latinLnBrk="0" hangingPunct="0">
              <a:defRPr/>
            </a:pPr>
            <a:r>
              <a:rPr kumimoji="0" lang="en-US" altLang="ko-KR" sz="2800" b="1" i="1" dirty="0">
                <a:solidFill>
                  <a:srgbClr val="C00000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⇒  “Integrated Advanced Scenarios</a:t>
            </a:r>
            <a:r>
              <a:rPr kumimoji="0" lang="en-US" altLang="ko-KR" sz="2800" b="1" i="1" dirty="0">
                <a:solidFill>
                  <a:srgbClr val="C00000"/>
                </a:solidFill>
                <a:latin typeface="Calibri" panose="020F0502020204030204" pitchFamily="34" charset="0"/>
                <a:ea typeface="HY엽서M" pitchFamily="18" charset="-127"/>
                <a:cs typeface="Calibri" panose="020F0502020204030204" pitchFamily="34" charset="0"/>
              </a:rPr>
              <a:t>”</a:t>
            </a:r>
          </a:p>
        </p:txBody>
      </p:sp>
      <p:sp>
        <p:nvSpPr>
          <p:cNvPr id="5" name="바닥글 개체 틀 1">
            <a:extLst>
              <a:ext uri="{FF2B5EF4-FFF2-40B4-BE49-F238E27FC236}">
                <a16:creationId xmlns:a16="http://schemas.microsoft.com/office/drawing/2014/main" id="{48F7D1F2-BB92-F709-1FAD-A0C3F1D35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3606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CBFCF31A-B7D2-E8E7-04BA-43313D751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Fast Ions’ Effects on Turbulence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D6B49BEB-3119-5F4F-AA5B-FB7B03ED8E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/>
                  <a:t> Stabilization effects of Fast ions on plasma turbulence</a:t>
                </a:r>
                <a:endParaRPr lang="ko-KR" altLang="en-US" dirty="0"/>
              </a:p>
              <a:p>
                <a:pPr lvl="1">
                  <a:lnSpc>
                    <a:spcPct val="100000"/>
                  </a:lnSpc>
                </a:pPr>
                <a:r>
                  <a:rPr lang="en-US" altLang="ko-KR" sz="2200" b="1" dirty="0">
                    <a:solidFill>
                      <a:srgbClr val="7030A0"/>
                    </a:solidFill>
                  </a:rPr>
                  <a:t>Thermal ion dilution effects</a:t>
                </a:r>
              </a:p>
              <a:p>
                <a:pPr marL="457200" lvl="1" indent="0">
                  <a:lnSpc>
                    <a:spcPct val="100000"/>
                  </a:lnSpc>
                  <a:buNone/>
                </a:pPr>
                <a:r>
                  <a:rPr lang="en-US" altLang="ko-KR" sz="2200" dirty="0"/>
                  <a:t> 	</a:t>
                </a:r>
                <a14:m>
                  <m:oMath xmlns:m="http://schemas.openxmlformats.org/officeDocument/2006/math">
                    <m:r>
                      <a:rPr lang="en-US" altLang="ko-KR" sz="22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ko-KR" sz="2200" dirty="0"/>
                  <a:t> zonal flow enhanced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D6B49BEB-3119-5F4F-AA5B-FB7B03ED8E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3" t="-1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46E04D11-6D39-4681-AC78-09E26C89B993}"/>
              </a:ext>
            </a:extLst>
          </p:cNvPr>
          <p:cNvSpPr txBox="1"/>
          <p:nvPr/>
        </p:nvSpPr>
        <p:spPr>
          <a:xfrm>
            <a:off x="25241" y="6490975"/>
            <a:ext cx="8151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[12] </a:t>
            </a:r>
            <a:r>
              <a:rPr lang="da-DK" altLang="ko-K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T.S. Hahm, et al., PoP </a:t>
            </a:r>
            <a:r>
              <a:rPr lang="en-GB" altLang="ko-KR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en-GB" altLang="ko-KR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072501 </a:t>
            </a:r>
            <a:r>
              <a:rPr lang="da-DK" altLang="ko-K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(2023)      </a:t>
            </a:r>
            <a:r>
              <a:rPr lang="en-US" altLang="ko-K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[13] G.J. Choi et al NF </a:t>
            </a:r>
            <a:r>
              <a:rPr lang="en-US" altLang="ko-KR" sz="1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64</a:t>
            </a:r>
            <a:r>
              <a:rPr lang="en-US" altLang="ko-K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016029 (2024)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DB65ED0-AB8A-4FB0-A2EF-E60C7B5F3459}"/>
              </a:ext>
            </a:extLst>
          </p:cNvPr>
          <p:cNvSpPr txBox="1"/>
          <p:nvPr/>
        </p:nvSpPr>
        <p:spPr>
          <a:xfrm>
            <a:off x="1872342" y="2459509"/>
            <a:ext cx="5592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Zonal flow growth rate in presence of fast ions</a:t>
            </a:r>
            <a:r>
              <a:rPr lang="en-US" altLang="ko-KR" sz="2000" b="1" baseline="30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[12]</a:t>
            </a:r>
            <a:endParaRPr lang="ko-KR" altLang="en-US" sz="2000" b="1" baseline="30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A2FC00F0-E964-46B9-8674-EB8E3D0A184F}"/>
              </a:ext>
            </a:extLst>
          </p:cNvPr>
          <p:cNvGrpSpPr>
            <a:grpSpLocks noChangeAspect="1"/>
          </p:cNvGrpSpPr>
          <p:nvPr/>
        </p:nvGrpSpPr>
        <p:grpSpPr>
          <a:xfrm>
            <a:off x="279369" y="2957403"/>
            <a:ext cx="8074221" cy="3328879"/>
            <a:chOff x="106723" y="3083766"/>
            <a:chExt cx="7647693" cy="3153028"/>
          </a:xfrm>
        </p:grpSpPr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6550218B-DF07-4BD5-A8AA-592600714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23" y="3083766"/>
              <a:ext cx="3841749" cy="3147020"/>
            </a:xfrm>
            <a:prstGeom prst="rect">
              <a:avLst/>
            </a:prstGeom>
          </p:spPr>
        </p:pic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37CB5DB8-79A8-4D07-BC5B-4880F58ED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8472" y="3089774"/>
              <a:ext cx="3805944" cy="314702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4DB945C-FCE5-43B1-BC6B-89E2761D53B7}"/>
                  </a:ext>
                </a:extLst>
              </p:cNvPr>
              <p:cNvSpPr txBox="1"/>
              <p:nvPr/>
            </p:nvSpPr>
            <p:spPr>
              <a:xfrm>
                <a:off x="8426470" y="4941149"/>
                <a:ext cx="3687142" cy="7325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ko-KR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sSub>
                      <m:sSubPr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ko-KR" sz="2000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ko-KR" sz="2000" dirty="0"/>
                  <a:t>: </a:t>
                </a:r>
                <a:br>
                  <a:rPr lang="en-US" altLang="ko-KR" sz="2000" dirty="0"/>
                </a:br>
                <a:r>
                  <a:rPr lang="en-US" altLang="ko-KR" sz="2000" dirty="0"/>
                  <a:t>fraction of fast ion charge density</a:t>
                </a:r>
                <a:endParaRPr lang="en-US" altLang="ko-KR" sz="2000" b="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4DB945C-FCE5-43B1-BC6B-89E2761D5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6470" y="4941149"/>
                <a:ext cx="3687142" cy="732508"/>
              </a:xfrm>
              <a:prstGeom prst="rect">
                <a:avLst/>
              </a:prstGeom>
              <a:blipFill>
                <a:blip r:embed="rId5"/>
                <a:stretch>
                  <a:fillRect l="-1653" t="-4167" r="-331" b="-141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46B1DA70-1E82-4ADF-8DAB-70469BB0ECAC}"/>
                  </a:ext>
                </a:extLst>
              </p:cNvPr>
              <p:cNvSpPr/>
              <p:nvPr/>
            </p:nvSpPr>
            <p:spPr>
              <a:xfrm>
                <a:off x="8380705" y="3556171"/>
                <a:ext cx="3313408" cy="7479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Saturated  Turbulence level </a:t>
                </a:r>
                <a:r>
                  <a:rPr lang="en-US" altLang="ko-KR" sz="1600" baseline="300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[13]</a:t>
                </a:r>
                <a:endParaRPr lang="en-US" altLang="ko-KR" baseline="30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DW</m:t>
                          </m:r>
                        </m:sub>
                      </m:sSub>
                      <m:r>
                        <a:rPr lang="en-US" altLang="ko-KR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ko-K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altLang="ko-KR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ko-KR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ko-K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altLang="ko-K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altLang="ko-KR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ko-KR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46B1DA70-1E82-4ADF-8DAB-70469BB0EC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0705" y="3556171"/>
                <a:ext cx="3313408" cy="747962"/>
              </a:xfrm>
              <a:prstGeom prst="rect">
                <a:avLst/>
              </a:prstGeom>
              <a:blipFill>
                <a:blip r:embed="rId6"/>
                <a:stretch>
                  <a:fillRect l="-1657" t="-10569" b="-8374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화살표: 위쪽 6">
            <a:extLst>
              <a:ext uri="{FF2B5EF4-FFF2-40B4-BE49-F238E27FC236}">
                <a16:creationId xmlns:a16="http://schemas.microsoft.com/office/drawing/2014/main" id="{F716F843-0B66-04C6-21ED-843285FFD6F9}"/>
              </a:ext>
            </a:extLst>
          </p:cNvPr>
          <p:cNvSpPr/>
          <p:nvPr/>
        </p:nvSpPr>
        <p:spPr>
          <a:xfrm rot="16200000">
            <a:off x="1484114" y="4980662"/>
            <a:ext cx="223158" cy="527011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화살표: 위쪽 7">
            <a:extLst>
              <a:ext uri="{FF2B5EF4-FFF2-40B4-BE49-F238E27FC236}">
                <a16:creationId xmlns:a16="http://schemas.microsoft.com/office/drawing/2014/main" id="{EBCACCCE-30DA-D537-468B-FEE603527E1E}"/>
              </a:ext>
            </a:extLst>
          </p:cNvPr>
          <p:cNvSpPr/>
          <p:nvPr/>
        </p:nvSpPr>
        <p:spPr>
          <a:xfrm>
            <a:off x="6833844" y="3793804"/>
            <a:ext cx="248828" cy="1170148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0B65A5-ACD9-B6B6-EDF8-FAD45A10877A}"/>
              </a:ext>
            </a:extLst>
          </p:cNvPr>
          <p:cNvSpPr txBox="1"/>
          <p:nvPr/>
        </p:nvSpPr>
        <p:spPr>
          <a:xfrm>
            <a:off x="1087959" y="4486257"/>
            <a:ext cx="2248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Zonal flow </a:t>
            </a:r>
          </a:p>
          <a:p>
            <a:r>
              <a:rPr lang="en-US" altLang="ko-KR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threshold</a:t>
            </a:r>
            <a:endParaRPr lang="ko-KR" altLang="en-US" dirty="0">
              <a:solidFill>
                <a:schemeClr val="accent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983EF-CFC2-A3E5-E2E7-B514EFADDB59}"/>
              </a:ext>
            </a:extLst>
          </p:cNvPr>
          <p:cNvSpPr txBox="1"/>
          <p:nvPr/>
        </p:nvSpPr>
        <p:spPr>
          <a:xfrm>
            <a:off x="7109787" y="3888831"/>
            <a:ext cx="2248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Zonal flow </a:t>
            </a:r>
          </a:p>
          <a:p>
            <a:r>
              <a:rPr lang="en-US" altLang="ko-KR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altLang="ko-KR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rowth rate</a:t>
            </a:r>
            <a:endParaRPr lang="ko-KR" altLang="en-US" dirty="0">
              <a:solidFill>
                <a:schemeClr val="accent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27B9EE-4E5A-EFF4-F59C-B80B1FDB4663}"/>
              </a:ext>
            </a:extLst>
          </p:cNvPr>
          <p:cNvSpPr txBox="1"/>
          <p:nvPr/>
        </p:nvSpPr>
        <p:spPr>
          <a:xfrm rot="16200000">
            <a:off x="-1557263" y="4235355"/>
            <a:ext cx="3491960" cy="377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dirty="0"/>
              <a:t>normalized zonal flow growth rate </a:t>
            </a:r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B62CB5-4E47-1A84-4711-EF773D054FBD}"/>
              </a:ext>
            </a:extLst>
          </p:cNvPr>
          <p:cNvSpPr txBox="1"/>
          <p:nvPr/>
        </p:nvSpPr>
        <p:spPr>
          <a:xfrm>
            <a:off x="2833499" y="5959561"/>
            <a:ext cx="6117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dirty="0"/>
              <a:t>amplitude of pump wave</a:t>
            </a:r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8FC939-BEF2-70C6-46A6-29A6DA5741C4}"/>
              </a:ext>
            </a:extLst>
          </p:cNvPr>
          <p:cNvSpPr txBox="1"/>
          <p:nvPr/>
        </p:nvSpPr>
        <p:spPr>
          <a:xfrm>
            <a:off x="6842346" y="5989178"/>
            <a:ext cx="2108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dirty="0"/>
              <a:t>radial wavenumber</a:t>
            </a:r>
          </a:p>
        </p:txBody>
      </p:sp>
      <p:sp>
        <p:nvSpPr>
          <p:cNvPr id="9" name="바닥글 개체 틀 1">
            <a:extLst>
              <a:ext uri="{FF2B5EF4-FFF2-40B4-BE49-F238E27FC236}">
                <a16:creationId xmlns:a16="http://schemas.microsoft.com/office/drawing/2014/main" id="{C66DAB56-6E96-A842-78D7-15F54DE6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F90D923D-31E4-914F-ED16-381BA6B06907}"/>
              </a:ext>
            </a:extLst>
          </p:cNvPr>
          <p:cNvGrpSpPr>
            <a:grpSpLocks noChangeAspect="1"/>
          </p:cNvGrpSpPr>
          <p:nvPr/>
        </p:nvGrpSpPr>
        <p:grpSpPr>
          <a:xfrm>
            <a:off x="7905632" y="-14511"/>
            <a:ext cx="4294420" cy="1591971"/>
            <a:chOff x="292729" y="1619551"/>
            <a:chExt cx="11606541" cy="4302624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6BE52685-4D00-C3ED-4C47-C6343F14F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2729" y="1619551"/>
              <a:ext cx="11606541" cy="4302624"/>
            </a:xfrm>
            <a:prstGeom prst="rect">
              <a:avLst/>
            </a:prstGeom>
          </p:spPr>
        </p:pic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6E5DF0A-05C8-C922-62BB-BC89031869BF}"/>
                </a:ext>
              </a:extLst>
            </p:cNvPr>
            <p:cNvSpPr/>
            <p:nvPr/>
          </p:nvSpPr>
          <p:spPr>
            <a:xfrm>
              <a:off x="2296885" y="3117718"/>
              <a:ext cx="5725885" cy="1175657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767CE03F-E81A-CFFF-2462-3D98EC489FCA}"/>
              </a:ext>
            </a:extLst>
          </p:cNvPr>
          <p:cNvSpPr/>
          <p:nvPr/>
        </p:nvSpPr>
        <p:spPr>
          <a:xfrm>
            <a:off x="10765747" y="1055914"/>
            <a:ext cx="566282" cy="3363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1179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2BBC66D8-9C04-55F4-482C-5049CC673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Fast Ions’ Effects on Turbulence</a:t>
            </a:r>
            <a:endParaRPr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A8DE07B-6666-24DE-2709-7E90FABF2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 Direct interaction between fast ions and turbulence</a:t>
            </a:r>
          </a:p>
          <a:p>
            <a:pPr lvl="1"/>
            <a:r>
              <a:rPr lang="en-US" altLang="ko-KR" dirty="0"/>
              <a:t>Less contribution to turbulence (ITG, TEM) than thermal ion</a:t>
            </a:r>
          </a:p>
          <a:p>
            <a:pPr lvl="1"/>
            <a:r>
              <a:rPr lang="en-US" altLang="ko-KR" b="1" dirty="0">
                <a:solidFill>
                  <a:srgbClr val="7030A0"/>
                </a:solidFill>
              </a:rPr>
              <a:t>Minor changes observed in the linear GKW analysis </a:t>
            </a:r>
            <a:r>
              <a:rPr lang="en-US" altLang="ko-KR" b="1" dirty="0"/>
              <a:t>when utilizing the fast ion distribution similar to the NUBEAM calculated distribution (preliminary)</a:t>
            </a:r>
          </a:p>
          <a:p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D356FA6-1EB3-77EE-2211-27530E4280A0}"/>
              </a:ext>
            </a:extLst>
          </p:cNvPr>
          <p:cNvSpPr/>
          <p:nvPr/>
        </p:nvSpPr>
        <p:spPr>
          <a:xfrm>
            <a:off x="393236" y="3489004"/>
            <a:ext cx="247650" cy="257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0A39D64-F83E-5DD8-517B-7BAA5F9E1CCD}"/>
              </a:ext>
            </a:extLst>
          </p:cNvPr>
          <p:cNvSpPr/>
          <p:nvPr/>
        </p:nvSpPr>
        <p:spPr>
          <a:xfrm>
            <a:off x="7699687" y="3625207"/>
            <a:ext cx="247650" cy="257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914A5116-1B72-4A45-1621-07F2AD92E6C7}"/>
              </a:ext>
            </a:extLst>
          </p:cNvPr>
          <p:cNvGrpSpPr/>
          <p:nvPr/>
        </p:nvGrpSpPr>
        <p:grpSpPr>
          <a:xfrm>
            <a:off x="479407" y="3184782"/>
            <a:ext cx="3491884" cy="2824904"/>
            <a:chOff x="2088937" y="30001740"/>
            <a:chExt cx="4548706" cy="3679863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E6B2C6B6-3653-4CE3-748C-6A6067728845}"/>
                </a:ext>
              </a:extLst>
            </p:cNvPr>
            <p:cNvGrpSpPr/>
            <p:nvPr/>
          </p:nvGrpSpPr>
          <p:grpSpPr>
            <a:xfrm>
              <a:off x="2088937" y="30081603"/>
              <a:ext cx="4548706" cy="3600000"/>
              <a:chOff x="2580016" y="25249152"/>
              <a:chExt cx="4548706" cy="3600000"/>
            </a:xfrm>
          </p:grpSpPr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9B0A0EF5-2CB3-FE80-D1B0-32D9263D82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80016" y="25249152"/>
                <a:ext cx="4548706" cy="3600000"/>
              </a:xfrm>
              <a:prstGeom prst="rect">
                <a:avLst/>
              </a:prstGeom>
            </p:spPr>
          </p:pic>
          <p:sp>
            <p:nvSpPr>
              <p:cNvPr id="18" name="타원 17">
                <a:extLst>
                  <a:ext uri="{FF2B5EF4-FFF2-40B4-BE49-F238E27FC236}">
                    <a16:creationId xmlns:a16="http://schemas.microsoft.com/office/drawing/2014/main" id="{994AEBBC-E2A8-713C-FCD6-B427FA27DE03}"/>
                  </a:ext>
                </a:extLst>
              </p:cNvPr>
              <p:cNvSpPr/>
              <p:nvPr/>
            </p:nvSpPr>
            <p:spPr>
              <a:xfrm>
                <a:off x="2962091" y="25962865"/>
                <a:ext cx="669553" cy="768292"/>
              </a:xfrm>
              <a:prstGeom prst="ellipse">
                <a:avLst/>
              </a:prstGeom>
              <a:noFill/>
              <a:ln>
                <a:solidFill>
                  <a:srgbClr val="FF00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DE0105-6CF8-E050-4F08-2B3B21D09712}"/>
                </a:ext>
              </a:extLst>
            </p:cNvPr>
            <p:cNvSpPr txBox="1"/>
            <p:nvPr/>
          </p:nvSpPr>
          <p:spPr>
            <a:xfrm>
              <a:off x="2443057" y="30001740"/>
              <a:ext cx="247391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b="1" i="0" dirty="0">
                  <a:latin typeface="Calibri" panose="020F0502020204030204" pitchFamily="34" charset="0"/>
                  <a:cs typeface="Calibri" panose="020F0502020204030204" pitchFamily="34" charset="0"/>
                </a:rPr>
                <a:t>NUBEAM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2EDD2B8-E857-50A6-D695-2E4D09CDE899}"/>
              </a:ext>
            </a:extLst>
          </p:cNvPr>
          <p:cNvGrpSpPr/>
          <p:nvPr/>
        </p:nvGrpSpPr>
        <p:grpSpPr>
          <a:xfrm>
            <a:off x="3990960" y="3140167"/>
            <a:ext cx="3734285" cy="3024528"/>
            <a:chOff x="8559" y="1901798"/>
            <a:chExt cx="4065761" cy="3293002"/>
          </a:xfrm>
        </p:grpSpPr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05CA5C56-1C4D-A956-3034-69ED590508DD}"/>
                </a:ext>
              </a:extLst>
            </p:cNvPr>
            <p:cNvGrpSpPr/>
            <p:nvPr/>
          </p:nvGrpSpPr>
          <p:grpSpPr>
            <a:xfrm>
              <a:off x="8559" y="1901798"/>
              <a:ext cx="4065761" cy="3293002"/>
              <a:chOff x="20836" y="1932266"/>
              <a:chExt cx="4065761" cy="3293002"/>
            </a:xfrm>
          </p:grpSpPr>
          <p:grpSp>
            <p:nvGrpSpPr>
              <p:cNvPr id="24" name="그룹 23">
                <a:extLst>
                  <a:ext uri="{FF2B5EF4-FFF2-40B4-BE49-F238E27FC236}">
                    <a16:creationId xmlns:a16="http://schemas.microsoft.com/office/drawing/2014/main" id="{8D3B740B-06D7-DC82-289D-EF4E1621E59B}"/>
                  </a:ext>
                </a:extLst>
              </p:cNvPr>
              <p:cNvGrpSpPr/>
              <p:nvPr/>
            </p:nvGrpSpPr>
            <p:grpSpPr>
              <a:xfrm>
                <a:off x="20836" y="1932266"/>
                <a:ext cx="4065761" cy="3293002"/>
                <a:chOff x="11633058" y="30000395"/>
                <a:chExt cx="4968959" cy="4024534"/>
              </a:xfrm>
            </p:grpSpPr>
            <p:grpSp>
              <p:nvGrpSpPr>
                <p:cNvPr id="26" name="그룹 25">
                  <a:extLst>
                    <a:ext uri="{FF2B5EF4-FFF2-40B4-BE49-F238E27FC236}">
                      <a16:creationId xmlns:a16="http://schemas.microsoft.com/office/drawing/2014/main" id="{1AB5C04D-A332-BBD7-0E05-BD2D6DFF057A}"/>
                    </a:ext>
                  </a:extLst>
                </p:cNvPr>
                <p:cNvGrpSpPr/>
                <p:nvPr/>
              </p:nvGrpSpPr>
              <p:grpSpPr>
                <a:xfrm>
                  <a:off x="11916850" y="30000395"/>
                  <a:ext cx="4685167" cy="3782246"/>
                  <a:chOff x="11730625" y="29998064"/>
                  <a:chExt cx="4685167" cy="3782246"/>
                </a:xfrm>
              </p:grpSpPr>
              <p:pic>
                <p:nvPicPr>
                  <p:cNvPr id="30" name="그림 29">
                    <a:extLst>
                      <a:ext uri="{FF2B5EF4-FFF2-40B4-BE49-F238E27FC236}">
                        <a16:creationId xmlns:a16="http://schemas.microsoft.com/office/drawing/2014/main" id="{2E0FAFF9-5BB3-F425-1DB8-217BEA0A91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1730625" y="30180310"/>
                    <a:ext cx="4685167" cy="3600000"/>
                  </a:xfrm>
                  <a:prstGeom prst="rect">
                    <a:avLst/>
                  </a:prstGeom>
                </p:spPr>
              </p:pic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72D186C8-3C5A-473D-60EC-8F3C5842E2C2}"/>
                      </a:ext>
                    </a:extLst>
                  </p:cNvPr>
                  <p:cNvSpPr txBox="1"/>
                  <p:nvPr/>
                </p:nvSpPr>
                <p:spPr>
                  <a:xfrm>
                    <a:off x="12112252" y="30072543"/>
                    <a:ext cx="2473911" cy="33853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altLang="ko-KR" sz="1600" b="1" i="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Shifted Maxwe</a:t>
                    </a:r>
                    <a:r>
                      <a:rPr lang="en-US" altLang="ko-KR" sz="1600" b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ll.</a:t>
                    </a:r>
                    <a:endParaRPr lang="ko-KR" altLang="en-US" sz="1600" b="1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2" name="TextBox 31">
                        <a:extLst>
                          <a:ext uri="{FF2B5EF4-FFF2-40B4-BE49-F238E27FC236}">
                            <a16:creationId xmlns:a16="http://schemas.microsoft.com/office/drawing/2014/main" id="{CFD90341-898A-7771-F99C-C3592A9BEE7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3701275" y="29998064"/>
                        <a:ext cx="2473911" cy="36572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𝜇</m:t>
                                  </m:r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∥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m:oMathPara>
                        </a14:m>
                        <a:endParaRPr lang="ko-KR" alt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7" name="TextBox 26">
                        <a:extLst>
                          <a:ext uri="{FF2B5EF4-FFF2-40B4-BE49-F238E27FC236}">
                            <a16:creationId xmlns:a16="http://schemas.microsoft.com/office/drawing/2014/main" id="{68DED2D2-2A33-4B1C-84FD-52611631039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3701275" y="29998064"/>
                        <a:ext cx="2473911" cy="365726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b="-2222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ko-KR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CCCA6F26-0244-E901-764D-9ED15423156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450930" y="32026675"/>
                      <a:ext cx="1458475" cy="2866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ko-KR" sz="1400" b="0" i="1" smtClean="0">
                                <a:solidFill>
                                  <a:srgbClr val="04FC07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𝐸</m:t>
                            </m:r>
                            <m:r>
                              <a:rPr lang="en-US" altLang="ko-KR" sz="1400" b="0" i="1" smtClean="0">
                                <a:solidFill>
                                  <a:srgbClr val="04FC07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=1.5</m:t>
                            </m:r>
                            <m:sSub>
                              <m:sSubPr>
                                <m:ctrlPr>
                                  <a:rPr lang="en-US" altLang="ko-KR" sz="1400" b="0" i="1" smtClean="0">
                                    <a:solidFill>
                                      <a:srgbClr val="04FC07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400" b="0" i="1" smtClean="0">
                                    <a:solidFill>
                                      <a:srgbClr val="04FC07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ko-KR" sz="1400" b="0" i="1" smtClean="0">
                                    <a:solidFill>
                                      <a:srgbClr val="04FC07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lang="ko-KR" altLang="en-US" sz="1400" dirty="0">
                        <a:solidFill>
                          <a:srgbClr val="04FC07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51EE1D70-3D21-4B30-8B09-0A2C88B35B1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450930" y="32026675"/>
                      <a:ext cx="1458475" cy="286677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b="-171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55B3BEA8-8C61-BF1C-F546-8B387355FEF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978663" y="33686395"/>
                      <a:ext cx="2473911" cy="33853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ko-KR" sz="16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/2</m:t>
                            </m:r>
                            <m:sSub>
                              <m:sSub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 </m:t>
                            </m:r>
                          </m:oMath>
                        </m:oMathPara>
                      </a14:m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4FC8529F-A7F8-4EEC-A868-050D875A947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978663" y="33686395"/>
                      <a:ext cx="2473911" cy="338534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b="-2926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59BE7261-06A1-D350-6AC6-D1D542BF808D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10568974" y="31685431"/>
                      <a:ext cx="2473911" cy="3457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∥</m:t>
                                </m:r>
                              </m:sub>
                            </m:s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sub>
                            </m:sSub>
                          </m:oMath>
                        </m:oMathPara>
                      </a14:m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B09E5241-EA0F-4456-8B1D-46C5F2B9A67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10568974" y="31685431"/>
                      <a:ext cx="2473911" cy="345743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r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5" name="타원 24">
                <a:extLst>
                  <a:ext uri="{FF2B5EF4-FFF2-40B4-BE49-F238E27FC236}">
                    <a16:creationId xmlns:a16="http://schemas.microsoft.com/office/drawing/2014/main" id="{08DB874E-C3E9-CACD-7750-6BB818FC5D3C}"/>
                  </a:ext>
                </a:extLst>
              </p:cNvPr>
              <p:cNvSpPr/>
              <p:nvPr/>
            </p:nvSpPr>
            <p:spPr>
              <a:xfrm>
                <a:off x="547745" y="2710426"/>
                <a:ext cx="464942" cy="533507"/>
              </a:xfrm>
              <a:prstGeom prst="ellipse">
                <a:avLst/>
              </a:prstGeom>
              <a:noFill/>
              <a:ln>
                <a:solidFill>
                  <a:srgbClr val="FF00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6E8CD5-DF6F-1D05-C242-ADA1E3E622C1}"/>
                </a:ext>
              </a:extLst>
            </p:cNvPr>
            <p:cNvSpPr txBox="1"/>
            <p:nvPr/>
          </p:nvSpPr>
          <p:spPr>
            <a:xfrm>
              <a:off x="1040313" y="2823147"/>
              <a:ext cx="18515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600" i="1" dirty="0">
                  <a:solidFill>
                    <a:srgbClr val="FF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anisotropy</a:t>
              </a:r>
              <a:endParaRPr lang="ko-KR" altLang="en-US" sz="1600" i="1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482E52F-8C9B-1F35-924C-00C5236E59A6}"/>
                </a:ext>
              </a:extLst>
            </p:cNvPr>
            <p:cNvSpPr txBox="1"/>
            <p:nvPr/>
          </p:nvSpPr>
          <p:spPr>
            <a:xfrm>
              <a:off x="868814" y="4324664"/>
              <a:ext cx="1851528" cy="2345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400" i="1" dirty="0">
                  <a:solidFill>
                    <a:srgbClr val="04FC0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thermalization</a:t>
              </a:r>
              <a:endParaRPr lang="ko-KR" altLang="en-US" sz="1400" i="1" dirty="0">
                <a:solidFill>
                  <a:srgbClr val="04FC0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3" name="직선 화살표 연결선 22">
              <a:extLst>
                <a:ext uri="{FF2B5EF4-FFF2-40B4-BE49-F238E27FC236}">
                  <a16:creationId xmlns:a16="http://schemas.microsoft.com/office/drawing/2014/main" id="{11611DC7-811B-7CBA-A43F-0B19383E01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7768" y="3869985"/>
              <a:ext cx="191046" cy="417820"/>
            </a:xfrm>
            <a:prstGeom prst="straightConnector1">
              <a:avLst/>
            </a:prstGeom>
            <a:ln>
              <a:solidFill>
                <a:srgbClr val="04FC0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E4BEA2B-77DF-D613-FB1C-DC4378108A5B}"/>
                  </a:ext>
                </a:extLst>
              </p:cNvPr>
              <p:cNvSpPr txBox="1"/>
              <p:nvPr/>
            </p:nvSpPr>
            <p:spPr>
              <a:xfrm>
                <a:off x="832120" y="4569869"/>
                <a:ext cx="1096077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solidFill>
                            <a:srgbClr val="04FC0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𝐸</m:t>
                      </m:r>
                      <m:r>
                        <a:rPr lang="en-US" altLang="ko-KR" sz="1400" b="0" i="1" smtClean="0">
                          <a:solidFill>
                            <a:srgbClr val="04FC0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=1.5</m:t>
                      </m:r>
                      <m:sSub>
                        <m:sSubPr>
                          <m:ctrlPr>
                            <a:rPr lang="en-US" altLang="ko-KR" sz="1400" b="0" i="1" smtClean="0">
                              <a:solidFill>
                                <a:srgbClr val="04FC0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solidFill>
                                <a:srgbClr val="04FC0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1400" b="0" i="1" smtClean="0">
                              <a:solidFill>
                                <a:srgbClr val="04FC0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ko-KR" altLang="en-US" sz="1400" dirty="0">
                  <a:solidFill>
                    <a:srgbClr val="04FC07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E4BEA2B-77DF-D613-FB1C-DC4378108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120" y="4569869"/>
                <a:ext cx="1096077" cy="215444"/>
              </a:xfrm>
              <a:prstGeom prst="rect">
                <a:avLst/>
              </a:prstGeom>
              <a:blipFill>
                <a:blip r:embed="rId11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F09092-6BF3-FF7D-8D0F-E84697C1230C}"/>
                  </a:ext>
                </a:extLst>
              </p:cNvPr>
              <p:cNvSpPr txBox="1"/>
              <p:nvPr/>
            </p:nvSpPr>
            <p:spPr>
              <a:xfrm>
                <a:off x="1273177" y="5906038"/>
                <a:ext cx="1859200" cy="2544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𝜇</m:t>
                      </m:r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16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/2</m:t>
                      </m:r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𝑒</m:t>
                          </m:r>
                        </m:sub>
                      </m:sSub>
                      <m:r>
                        <a:rPr lang="en-US" altLang="ko-KR" sz="16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lang="ko-KR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F09092-6BF3-FF7D-8D0F-E84697C12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177" y="5906038"/>
                <a:ext cx="1859200" cy="254416"/>
              </a:xfrm>
              <a:prstGeom prst="rect">
                <a:avLst/>
              </a:prstGeom>
              <a:blipFill>
                <a:blip r:embed="rId12"/>
                <a:stretch>
                  <a:fillRect b="-2619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853D54F-BB14-C6BF-A219-810FFBE1B403}"/>
                  </a:ext>
                </a:extLst>
              </p:cNvPr>
              <p:cNvSpPr txBox="1"/>
              <p:nvPr/>
            </p:nvSpPr>
            <p:spPr>
              <a:xfrm rot="16200000">
                <a:off x="-537756" y="4402269"/>
                <a:ext cx="1859200" cy="2598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∥</m:t>
                          </m:r>
                        </m:sub>
                      </m:sSub>
                      <m:r>
                        <a:rPr lang="en-US" altLang="ko-KR" sz="16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/</m:t>
                      </m:r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ko-KR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853D54F-BB14-C6BF-A219-810FFBE1B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537756" y="4402269"/>
                <a:ext cx="1859200" cy="259834"/>
              </a:xfrm>
              <a:prstGeom prst="rect">
                <a:avLst/>
              </a:prstGeom>
              <a:blipFill>
                <a:blip r:embed="rId13"/>
                <a:stretch>
                  <a:fillRect r="-2558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0891DFBF-A175-2F23-21FA-8BC51A3A673F}"/>
              </a:ext>
            </a:extLst>
          </p:cNvPr>
          <p:cNvSpPr txBox="1"/>
          <p:nvPr/>
        </p:nvSpPr>
        <p:spPr>
          <a:xfrm>
            <a:off x="1328314" y="3982159"/>
            <a:ext cx="1700575" cy="254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600" i="1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anisotropy</a:t>
            </a:r>
            <a:endParaRPr lang="ko-KR" altLang="en-US" sz="1600" i="1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01B4D5-BA12-E801-A6EF-5FC6BC964B89}"/>
              </a:ext>
            </a:extLst>
          </p:cNvPr>
          <p:cNvSpPr txBox="1"/>
          <p:nvPr/>
        </p:nvSpPr>
        <p:spPr>
          <a:xfrm>
            <a:off x="1016422" y="5361261"/>
            <a:ext cx="17005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400" i="1" dirty="0">
                <a:solidFill>
                  <a:srgbClr val="04FC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thermalization</a:t>
            </a:r>
            <a:endParaRPr lang="ko-KR" altLang="en-US" sz="1400" i="1" dirty="0">
              <a:solidFill>
                <a:srgbClr val="04FC0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CB755A8D-854F-1BFC-EEDF-3767901B30EB}"/>
              </a:ext>
            </a:extLst>
          </p:cNvPr>
          <p:cNvCxnSpPr>
            <a:cxnSpLocks/>
          </p:cNvCxnSpPr>
          <p:nvPr/>
        </p:nvCxnSpPr>
        <p:spPr>
          <a:xfrm flipH="1" flipV="1">
            <a:off x="840951" y="4943651"/>
            <a:ext cx="175470" cy="383756"/>
          </a:xfrm>
          <a:prstGeom prst="straightConnector1">
            <a:avLst/>
          </a:prstGeom>
          <a:ln>
            <a:solidFill>
              <a:srgbClr val="04FC0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555245C-22CD-C80E-DFE2-93912D264C9E}"/>
                  </a:ext>
                </a:extLst>
              </p:cNvPr>
              <p:cNvSpPr txBox="1"/>
              <p:nvPr/>
            </p:nvSpPr>
            <p:spPr>
              <a:xfrm>
                <a:off x="1899329" y="3146063"/>
                <a:ext cx="1859200" cy="27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ko-KR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555245C-22CD-C80E-DFE2-93912D264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329" y="3146063"/>
                <a:ext cx="1859200" cy="274851"/>
              </a:xfrm>
              <a:prstGeom prst="rect">
                <a:avLst/>
              </a:prstGeom>
              <a:blipFill>
                <a:blip r:embed="rId14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그룹 40">
            <a:extLst>
              <a:ext uri="{FF2B5EF4-FFF2-40B4-BE49-F238E27FC236}">
                <a16:creationId xmlns:a16="http://schemas.microsoft.com/office/drawing/2014/main" id="{55C13816-C099-F91F-38ED-94C1B9431CAD}"/>
              </a:ext>
            </a:extLst>
          </p:cNvPr>
          <p:cNvGrpSpPr/>
          <p:nvPr/>
        </p:nvGrpSpPr>
        <p:grpSpPr>
          <a:xfrm>
            <a:off x="7516890" y="3089129"/>
            <a:ext cx="4497046" cy="3147665"/>
            <a:chOff x="562032" y="4924199"/>
            <a:chExt cx="5657622" cy="3960000"/>
          </a:xfrm>
        </p:grpSpPr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2A516C54-383E-9021-2B1D-0536695F8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62032" y="4924199"/>
              <a:ext cx="5657622" cy="396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직사각형 43">
                  <a:extLst>
                    <a:ext uri="{FF2B5EF4-FFF2-40B4-BE49-F238E27FC236}">
                      <a16:creationId xmlns:a16="http://schemas.microsoft.com/office/drawing/2014/main" id="{15D25A98-01A2-CD01-DE1B-3D2FB93D669B}"/>
                    </a:ext>
                  </a:extLst>
                </p:cNvPr>
                <p:cNvSpPr/>
                <p:nvPr/>
              </p:nvSpPr>
              <p:spPr>
                <a:xfrm>
                  <a:off x="2582018" y="4973292"/>
                  <a:ext cx="1655939" cy="3912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600" b="1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Growth Rate </a:t>
                  </a:r>
                  <a14:m>
                    <m:oMath xmlns:m="http://schemas.openxmlformats.org/officeDocument/2006/math">
                      <m:r>
                        <a:rPr lang="en-US" altLang="ko-KR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𝜸</m:t>
                      </m:r>
                    </m:oMath>
                  </a14:m>
                  <a:endParaRPr lang="ko-KR" altLang="en-US" sz="1600" b="1" dirty="0"/>
                </a:p>
              </p:txBody>
            </p:sp>
          </mc:Choice>
          <mc:Fallback xmlns="">
            <p:sp>
              <p:nvSpPr>
                <p:cNvPr id="80" name="직사각형 79">
                  <a:extLst>
                    <a:ext uri="{FF2B5EF4-FFF2-40B4-BE49-F238E27FC236}">
                      <a16:creationId xmlns:a16="http://schemas.microsoft.com/office/drawing/2014/main" id="{0B5FE38C-4484-44C9-8CBB-9CFAB9E7FB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2018" y="4973292"/>
                  <a:ext cx="1655939" cy="391201"/>
                </a:xfrm>
                <a:prstGeom prst="rect">
                  <a:avLst/>
                </a:prstGeom>
                <a:blipFill>
                  <a:blip r:embed="rId5"/>
                  <a:stretch>
                    <a:fillRect l="-2128" t="-3636" b="-25455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0F890B92-09C3-3E95-ECFD-8A2298C5FD70}"/>
              </a:ext>
            </a:extLst>
          </p:cNvPr>
          <p:cNvSpPr txBox="1"/>
          <p:nvPr/>
        </p:nvSpPr>
        <p:spPr>
          <a:xfrm>
            <a:off x="10123435" y="3522877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ore-K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Shot 30239</a:t>
            </a:r>
            <a:endParaRPr kumimoji="0" lang="ko-Kore-KR" alt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9" name="화살표: 위쪽 48">
            <a:extLst>
              <a:ext uri="{FF2B5EF4-FFF2-40B4-BE49-F238E27FC236}">
                <a16:creationId xmlns:a16="http://schemas.microsoft.com/office/drawing/2014/main" id="{0FA1B8AA-8E22-0E9A-8F4B-C3114CF66E05}"/>
              </a:ext>
            </a:extLst>
          </p:cNvPr>
          <p:cNvSpPr/>
          <p:nvPr/>
        </p:nvSpPr>
        <p:spPr>
          <a:xfrm rot="10800000">
            <a:off x="10346835" y="4834861"/>
            <a:ext cx="174951" cy="290535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1" name="화살표: 위쪽 50">
            <a:extLst>
              <a:ext uri="{FF2B5EF4-FFF2-40B4-BE49-F238E27FC236}">
                <a16:creationId xmlns:a16="http://schemas.microsoft.com/office/drawing/2014/main" id="{7BA9006C-ED83-6D63-8DE9-F88A632C2154}"/>
              </a:ext>
            </a:extLst>
          </p:cNvPr>
          <p:cNvSpPr/>
          <p:nvPr/>
        </p:nvSpPr>
        <p:spPr>
          <a:xfrm rot="10800000">
            <a:off x="9710615" y="4214416"/>
            <a:ext cx="194651" cy="620444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C188828D-36CA-0719-CDB8-B214BA6AC918}"/>
              </a:ext>
            </a:extLst>
          </p:cNvPr>
          <p:cNvSpPr/>
          <p:nvPr/>
        </p:nvSpPr>
        <p:spPr>
          <a:xfrm>
            <a:off x="10357013" y="3903521"/>
            <a:ext cx="1494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w/o fast ion</a:t>
            </a: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0C30B295-C5F9-B1E8-D499-6AF3A9BFBD31}"/>
              </a:ext>
            </a:extLst>
          </p:cNvPr>
          <p:cNvSpPr/>
          <p:nvPr/>
        </p:nvSpPr>
        <p:spPr>
          <a:xfrm>
            <a:off x="10463407" y="4605169"/>
            <a:ext cx="1225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Dilution</a:t>
            </a: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45FD5746-3FF5-152A-59AD-A664D154258C}"/>
              </a:ext>
            </a:extLst>
          </p:cNvPr>
          <p:cNvSpPr/>
          <p:nvPr/>
        </p:nvSpPr>
        <p:spPr>
          <a:xfrm>
            <a:off x="9622986" y="5244953"/>
            <a:ext cx="2124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Wave-</a:t>
            </a:r>
            <a:r>
              <a:rPr lang="en-US" altLang="ko-KR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ptl</a:t>
            </a:r>
            <a:r>
              <a:rPr lang="en-US" altLang="ko-K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interaction</a:t>
            </a:r>
          </a:p>
        </p:txBody>
      </p:sp>
      <p:sp>
        <p:nvSpPr>
          <p:cNvPr id="6" name="바닥글 개체 틀 1">
            <a:extLst>
              <a:ext uri="{FF2B5EF4-FFF2-40B4-BE49-F238E27FC236}">
                <a16:creationId xmlns:a16="http://schemas.microsoft.com/office/drawing/2014/main" id="{EF9AC012-FE79-F3E1-8651-22857B597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A4949EDE-8107-B0A1-ECA2-6708FA3041A0}"/>
              </a:ext>
            </a:extLst>
          </p:cNvPr>
          <p:cNvGrpSpPr>
            <a:grpSpLocks noChangeAspect="1"/>
          </p:cNvGrpSpPr>
          <p:nvPr/>
        </p:nvGrpSpPr>
        <p:grpSpPr>
          <a:xfrm>
            <a:off x="7900538" y="9412"/>
            <a:ext cx="4294420" cy="1591971"/>
            <a:chOff x="292729" y="1619551"/>
            <a:chExt cx="11606541" cy="4302624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5F797579-448B-B8FD-7C42-63BD1ED88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92729" y="1619551"/>
              <a:ext cx="11606541" cy="4302624"/>
            </a:xfrm>
            <a:prstGeom prst="rect">
              <a:avLst/>
            </a:prstGeom>
          </p:spPr>
        </p:pic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C654E25D-5208-3410-22A0-B3D5BA3E3F3C}"/>
                </a:ext>
              </a:extLst>
            </p:cNvPr>
            <p:cNvSpPr/>
            <p:nvPr/>
          </p:nvSpPr>
          <p:spPr>
            <a:xfrm>
              <a:off x="2329543" y="4347523"/>
              <a:ext cx="7141028" cy="1367477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864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422200D4-1C1F-7E38-F7BC-2590B49BE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Contents</a:t>
            </a:r>
            <a:endParaRPr lang="ko-KR" altLang="en-US" sz="4000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6499787-1CCB-0A6E-E749-D6F14D674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753" y="979716"/>
            <a:ext cx="11606542" cy="591094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Goal of tokamak research, Internal transport barrier, and FIRE mode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Experimental Approach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Characteristics of FIRE Mode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Core: Ion transport barrier characteristics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Edge: I-mode like structures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MHD activities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Origin of Confinement Enhancement 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Correlation between fast ions and ITB foot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Stabilization effects of fast ions on plasma turbulence</a:t>
            </a:r>
          </a:p>
          <a:p>
            <a:r>
              <a:rPr lang="en-US" altLang="ko-KR" dirty="0"/>
              <a:t>Comparison with Other Hot Ion Plasmas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Predictive Modeling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Conclusions</a:t>
            </a:r>
          </a:p>
        </p:txBody>
      </p:sp>
      <p:sp>
        <p:nvSpPr>
          <p:cNvPr id="5" name="바닥글 개체 틀 1">
            <a:extLst>
              <a:ext uri="{FF2B5EF4-FFF2-40B4-BE49-F238E27FC236}">
                <a16:creationId xmlns:a16="http://schemas.microsoft.com/office/drawing/2014/main" id="{DE377078-5A83-9BFA-C234-53E607884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7693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422200D4-1C1F-7E38-F7BC-2590B49BE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Comparison with Other Hot Ion Plasmas</a:t>
            </a:r>
            <a:endParaRPr lang="ko-KR" altLang="en-US" sz="4000" dirty="0"/>
          </a:p>
        </p:txBody>
      </p:sp>
      <p:sp>
        <p:nvSpPr>
          <p:cNvPr id="5" name="바닥글 개체 틀 1">
            <a:extLst>
              <a:ext uri="{FF2B5EF4-FFF2-40B4-BE49-F238E27FC236}">
                <a16:creationId xmlns:a16="http://schemas.microsoft.com/office/drawing/2014/main" id="{4A325FDA-93D4-B352-8AA0-014014F18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6DE89C88-F400-C9D6-3B21-948662C739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584461"/>
              </p:ext>
            </p:extLst>
          </p:nvPr>
        </p:nvGraphicFramePr>
        <p:xfrm>
          <a:off x="261256" y="965085"/>
          <a:ext cx="11579382" cy="532735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96887">
                  <a:extLst>
                    <a:ext uri="{9D8B030D-6E8A-4147-A177-3AD203B41FA5}">
                      <a16:colId xmlns:a16="http://schemas.microsoft.com/office/drawing/2014/main" val="2242435349"/>
                    </a:ext>
                  </a:extLst>
                </a:gridCol>
                <a:gridCol w="1817914">
                  <a:extLst>
                    <a:ext uri="{9D8B030D-6E8A-4147-A177-3AD203B41FA5}">
                      <a16:colId xmlns:a16="http://schemas.microsoft.com/office/drawing/2014/main" val="1594652438"/>
                    </a:ext>
                  </a:extLst>
                </a:gridCol>
                <a:gridCol w="894876">
                  <a:extLst>
                    <a:ext uri="{9D8B030D-6E8A-4147-A177-3AD203B41FA5}">
                      <a16:colId xmlns:a16="http://schemas.microsoft.com/office/drawing/2014/main" val="3494092316"/>
                    </a:ext>
                  </a:extLst>
                </a:gridCol>
                <a:gridCol w="1658906">
                  <a:extLst>
                    <a:ext uri="{9D8B030D-6E8A-4147-A177-3AD203B41FA5}">
                      <a16:colId xmlns:a16="http://schemas.microsoft.com/office/drawing/2014/main" val="2926128253"/>
                    </a:ext>
                  </a:extLst>
                </a:gridCol>
                <a:gridCol w="1963647">
                  <a:extLst>
                    <a:ext uri="{9D8B030D-6E8A-4147-A177-3AD203B41FA5}">
                      <a16:colId xmlns:a16="http://schemas.microsoft.com/office/drawing/2014/main" val="3770147067"/>
                    </a:ext>
                  </a:extLst>
                </a:gridCol>
                <a:gridCol w="1387123">
                  <a:extLst>
                    <a:ext uri="{9D8B030D-6E8A-4147-A177-3AD203B41FA5}">
                      <a16:colId xmlns:a16="http://schemas.microsoft.com/office/drawing/2014/main" val="3906131179"/>
                    </a:ext>
                  </a:extLst>
                </a:gridCol>
                <a:gridCol w="1560029">
                  <a:extLst>
                    <a:ext uri="{9D8B030D-6E8A-4147-A177-3AD203B41FA5}">
                      <a16:colId xmlns:a16="http://schemas.microsoft.com/office/drawing/2014/main" val="14255959"/>
                    </a:ext>
                  </a:extLst>
                </a:gridCol>
              </a:tblGrid>
              <a:tr h="611658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/>
                        <a:t>Operation mode, </a:t>
                      </a:r>
                      <a:br>
                        <a:rPr lang="en-US" sz="1800" b="1" dirty="0"/>
                      </a:br>
                      <a:r>
                        <a:rPr lang="en-US" sz="1800" b="1" dirty="0"/>
                        <a:t>Tokamak</a:t>
                      </a:r>
                      <a:endParaRPr lang="ko-KR" altLang="en-US" sz="1800" b="1" dirty="0"/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/>
                        <a:t>Core transport</a:t>
                      </a:r>
                      <a:endParaRPr lang="ko-KR" altLang="en-US" sz="1800" b="1" dirty="0"/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/>
                        <a:t>ITB</a:t>
                      </a:r>
                      <a:endParaRPr lang="ko-KR" altLang="en-US" sz="1800" b="1" dirty="0"/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/>
                        <a:t>ETB</a:t>
                      </a:r>
                      <a:endParaRPr lang="ko-KR" altLang="en-US" sz="1800" b="1"/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/>
                        <a:t>Duration</a:t>
                      </a:r>
                      <a:endParaRPr lang="ko-KR" altLang="en-US" sz="1800" b="1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/>
                        <a:t>Ti/Te</a:t>
                      </a:r>
                      <a:endParaRPr lang="ko-KR" altLang="en-US" sz="1800" b="1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/>
                        <a:t>SOL limiter </a:t>
                      </a:r>
                      <a:br>
                        <a:rPr lang="en-US" sz="1800" b="1" dirty="0"/>
                      </a:br>
                      <a:r>
                        <a:rPr lang="en-US" sz="1800" b="1" dirty="0"/>
                        <a:t>divertor</a:t>
                      </a:r>
                      <a:endParaRPr lang="ko-KR" altLang="en-US" sz="1800" b="1" dirty="0"/>
                    </a:p>
                  </a:txBody>
                  <a:tcPr marL="78776" marR="78776" marT="39388" marB="39388" anchor="ctr"/>
                </a:tc>
                <a:extLst>
                  <a:ext uri="{0D108BD9-81ED-4DB2-BD59-A6C34878D82A}">
                    <a16:rowId xmlns:a16="http://schemas.microsoft.com/office/drawing/2014/main" val="1705061334"/>
                  </a:ext>
                </a:extLst>
              </a:tr>
              <a:tr h="94789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 dirty="0" err="1">
                          <a:effectLst/>
                        </a:rPr>
                        <a:t>Supershot</a:t>
                      </a:r>
                      <a:r>
                        <a:rPr lang="en-US" sz="1800" b="1" kern="100" dirty="0">
                          <a:effectLst/>
                        </a:rPr>
                        <a:t>,</a:t>
                      </a:r>
                      <a:br>
                        <a:rPr lang="en-US" sz="1800" b="1" kern="100" dirty="0">
                          <a:effectLst/>
                        </a:rPr>
                      </a:br>
                      <a:r>
                        <a:rPr lang="en-US" sz="1800" b="1" kern="100" dirty="0">
                          <a:effectLst/>
                        </a:rPr>
                        <a:t>TFTR</a:t>
                      </a:r>
                      <a:r>
                        <a:rPr lang="en-US" sz="1800" b="1" kern="100" baseline="30000" dirty="0">
                          <a:effectLst/>
                        </a:rPr>
                        <a:t>[1,2]</a:t>
                      </a:r>
                      <a:endParaRPr lang="ko-KR" sz="1800" b="1" kern="100" baseline="300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</a:rPr>
                        <a:t>Reduced</a:t>
                      </a:r>
                      <a:endParaRPr lang="ko-KR" sz="1800" b="1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No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No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Transient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High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</a:rPr>
                        <a:t>Low recycling: lithium </a:t>
                      </a:r>
                      <a:br>
                        <a:rPr lang="en-US" sz="1800" b="1" kern="100" dirty="0">
                          <a:effectLst/>
                        </a:rPr>
                      </a:br>
                      <a:r>
                        <a:rPr lang="en-US" sz="1800" b="1" kern="100" dirty="0">
                          <a:effectLst/>
                        </a:rPr>
                        <a:t>conditioning</a:t>
                      </a:r>
                      <a:endParaRPr lang="ko-KR" sz="1800" b="1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extLst>
                  <a:ext uri="{0D108BD9-81ED-4DB2-BD59-A6C34878D82A}">
                    <a16:rowId xmlns:a16="http://schemas.microsoft.com/office/drawing/2014/main" val="3089330516"/>
                  </a:ext>
                </a:extLst>
              </a:tr>
              <a:tr h="59314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</a:rPr>
                        <a:t>Hot-ion H-mode, </a:t>
                      </a:r>
                      <a:br>
                        <a:rPr lang="en-US" sz="1800" b="1" kern="100" dirty="0">
                          <a:effectLst/>
                        </a:rPr>
                      </a:br>
                      <a:r>
                        <a:rPr lang="en-US" sz="1800" b="1" kern="100" dirty="0">
                          <a:effectLst/>
                        </a:rPr>
                        <a:t>JET</a:t>
                      </a:r>
                      <a:r>
                        <a:rPr lang="en-US" sz="1800" b="1" kern="100" baseline="30000" dirty="0">
                          <a:effectLst/>
                        </a:rPr>
                        <a:t>[1,2]</a:t>
                      </a:r>
                      <a:endParaRPr lang="ko-KR" sz="1800" b="1" kern="100" baseline="300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</a:rPr>
                        <a:t>Strong reduction</a:t>
                      </a:r>
                      <a:endParaRPr lang="ko-KR" sz="1800" b="1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No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Yes </a:t>
                      </a:r>
                      <a:endParaRPr lang="ko-KR" sz="1800" b="1" kern="100">
                        <a:effectLst/>
                      </a:endParaRPr>
                    </a:p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no ELMs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</a:rPr>
                        <a:t>Transient</a:t>
                      </a:r>
                      <a:endParaRPr lang="ko-KR" sz="1800" b="1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High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</a:rPr>
                        <a:t>Low recycling</a:t>
                      </a:r>
                      <a:endParaRPr lang="ko-KR" sz="1800" b="1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extLst>
                  <a:ext uri="{0D108BD9-81ED-4DB2-BD59-A6C34878D82A}">
                    <a16:rowId xmlns:a16="http://schemas.microsoft.com/office/drawing/2014/main" val="1116031462"/>
                  </a:ext>
                </a:extLst>
              </a:tr>
              <a:tr h="611658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</a:rPr>
                        <a:t>Ion ITB with I-mode, </a:t>
                      </a:r>
                      <a:br>
                        <a:rPr lang="en-US" sz="1800" b="1" kern="100" dirty="0">
                          <a:effectLst/>
                        </a:rPr>
                      </a:br>
                      <a:r>
                        <a:rPr lang="en-US" sz="1800" b="1" kern="100" dirty="0">
                          <a:effectLst/>
                        </a:rPr>
                        <a:t>HL-2A</a:t>
                      </a:r>
                      <a:r>
                        <a:rPr lang="en-US" sz="1800" b="1" kern="100" baseline="30000" dirty="0">
                          <a:effectLst/>
                        </a:rPr>
                        <a:t>[3]</a:t>
                      </a:r>
                      <a:endParaRPr lang="ko-KR" sz="1800" b="1" kern="100" baseline="300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</a:rPr>
                        <a:t>Reduced</a:t>
                      </a:r>
                      <a:endParaRPr lang="ko-KR" sz="1800" b="1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800" b="1" kern="100" dirty="0">
                          <a:effectLst/>
                          <a:latin typeface="+mn-lt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Yes</a:t>
                      </a:r>
                      <a:endParaRPr lang="ko-KR" sz="1800" b="1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ETB in T</a:t>
                      </a:r>
                      <a:r>
                        <a:rPr lang="en-US" sz="1800" b="1" kern="100" baseline="-25000">
                          <a:effectLst/>
                        </a:rPr>
                        <a:t>e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00" dirty="0">
                          <a:effectLst/>
                        </a:rPr>
                        <a:t>Transient</a:t>
                      </a:r>
                      <a:endParaRPr lang="ko-KR" altLang="ko-KR" sz="1800" b="1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High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</a:rPr>
                        <a:t> </a:t>
                      </a:r>
                      <a:endParaRPr lang="ko-KR" sz="1800" b="1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extLst>
                  <a:ext uri="{0D108BD9-81ED-4DB2-BD59-A6C34878D82A}">
                    <a16:rowId xmlns:a16="http://schemas.microsoft.com/office/drawing/2014/main" val="3074443801"/>
                  </a:ext>
                </a:extLst>
              </a:tr>
              <a:tr h="77977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</a:rPr>
                        <a:t>Ion ITB by fast ion, </a:t>
                      </a:r>
                      <a:br>
                        <a:rPr lang="en-US" sz="1800" b="1" kern="100" dirty="0">
                          <a:effectLst/>
                        </a:rPr>
                      </a:br>
                      <a:r>
                        <a:rPr lang="en-US" sz="1800" b="1" kern="100" dirty="0">
                          <a:effectLst/>
                        </a:rPr>
                        <a:t>ASDEX-Upgrade</a:t>
                      </a:r>
                      <a:r>
                        <a:rPr lang="en-US" sz="1800" b="1" kern="100" baseline="30000" dirty="0">
                          <a:effectLst/>
                        </a:rPr>
                        <a:t>[4]</a:t>
                      </a:r>
                      <a:endParaRPr lang="ko-KR" sz="1800" b="1" kern="100" baseline="300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</a:rPr>
                        <a:t>Reduced</a:t>
                      </a:r>
                      <a:endParaRPr lang="ko-KR" sz="1800" b="1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</a:rPr>
                        <a:t>Yes</a:t>
                      </a:r>
                      <a:endParaRPr lang="ko-KR" sz="1800" b="1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No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Transient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High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 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extLst>
                  <a:ext uri="{0D108BD9-81ED-4DB2-BD59-A6C34878D82A}">
                    <a16:rowId xmlns:a16="http://schemas.microsoft.com/office/drawing/2014/main" val="921694244"/>
                  </a:ext>
                </a:extLst>
              </a:tr>
              <a:tr h="44353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</a:rPr>
                        <a:t>Hot ion mode, ST-40</a:t>
                      </a:r>
                      <a:r>
                        <a:rPr lang="en-US" sz="1800" b="1" kern="100" baseline="30000" dirty="0">
                          <a:effectLst/>
                        </a:rPr>
                        <a:t>[5]</a:t>
                      </a:r>
                      <a:endParaRPr lang="ko-KR" sz="1800" b="1" kern="100" baseline="300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00" dirty="0">
                          <a:effectLst/>
                        </a:rPr>
                        <a:t>Reduced</a:t>
                      </a:r>
                      <a:r>
                        <a:rPr lang="en-US" sz="1800" b="1" kern="100" dirty="0">
                          <a:effectLst/>
                        </a:rPr>
                        <a:t> </a:t>
                      </a:r>
                      <a:endParaRPr lang="ko-KR" sz="1800" b="1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</a:rPr>
                        <a:t> No</a:t>
                      </a:r>
                      <a:endParaRPr lang="ko-KR" sz="1800" b="1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</a:rPr>
                        <a:t>No </a:t>
                      </a:r>
                      <a:endParaRPr lang="ko-KR" sz="1800" b="1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Transient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High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 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extLst>
                  <a:ext uri="{0D108BD9-81ED-4DB2-BD59-A6C34878D82A}">
                    <a16:rowId xmlns:a16="http://schemas.microsoft.com/office/drawing/2014/main" val="3183756226"/>
                  </a:ext>
                </a:extLst>
              </a:tr>
              <a:tr h="611658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</a:rPr>
                        <a:t>Hot-ion H-mode, </a:t>
                      </a:r>
                      <a:br>
                        <a:rPr lang="en-US" sz="1800" b="1" kern="100" dirty="0">
                          <a:effectLst/>
                        </a:rPr>
                      </a:br>
                      <a:r>
                        <a:rPr lang="en-US" sz="1800" b="1" kern="100" dirty="0">
                          <a:effectLst/>
                        </a:rPr>
                        <a:t>Globus-M2</a:t>
                      </a:r>
                      <a:r>
                        <a:rPr lang="en-US" sz="1800" b="1" kern="100" baseline="30000" dirty="0">
                          <a:effectLst/>
                        </a:rPr>
                        <a:t>[6]</a:t>
                      </a:r>
                      <a:endParaRPr lang="ko-KR" sz="1800" b="1" kern="100" baseline="300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</a:rPr>
                        <a:t>Reduced</a:t>
                      </a:r>
                      <a:endParaRPr lang="ko-KR" sz="1800" b="1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Yes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Yes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Transient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High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 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extLst>
                  <a:ext uri="{0D108BD9-81ED-4DB2-BD59-A6C34878D82A}">
                    <a16:rowId xmlns:a16="http://schemas.microsoft.com/office/drawing/2014/main" val="4193443594"/>
                  </a:ext>
                </a:extLst>
              </a:tr>
              <a:tr h="44353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FIRE mode, KSTAR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Reduced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Yes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Possible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CW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>
                          <a:effectLst/>
                        </a:rPr>
                        <a:t>Low to high</a:t>
                      </a:r>
                      <a:endParaRPr lang="ko-KR" sz="1800" b="1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00" dirty="0">
                          <a:effectLst/>
                        </a:rPr>
                        <a:t>Low recycling</a:t>
                      </a:r>
                      <a:endParaRPr lang="ko-KR" sz="1800" b="1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8776" marR="78776" marT="39388" marB="39388" anchor="ctr"/>
                </a:tc>
                <a:extLst>
                  <a:ext uri="{0D108BD9-81ED-4DB2-BD59-A6C34878D82A}">
                    <a16:rowId xmlns:a16="http://schemas.microsoft.com/office/drawing/2014/main" val="256396451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491C1AE-B4AD-3CF5-FFD6-99792601AF8D}"/>
              </a:ext>
            </a:extLst>
          </p:cNvPr>
          <p:cNvSpPr txBox="1"/>
          <p:nvPr/>
        </p:nvSpPr>
        <p:spPr>
          <a:xfrm>
            <a:off x="9009481" y="16001"/>
            <a:ext cx="318251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500" dirty="0"/>
              <a:t>[1] </a:t>
            </a:r>
            <a:r>
              <a:rPr lang="ko-KR" altLang="en-US" sz="1500" dirty="0" err="1"/>
              <a:t>J</a:t>
            </a:r>
            <a:r>
              <a:rPr lang="ko-KR" altLang="en-US" sz="1500" dirty="0"/>
              <a:t>. </a:t>
            </a:r>
            <a:r>
              <a:rPr lang="ko-KR" altLang="en-US" sz="1500" dirty="0" err="1"/>
              <a:t>Jacquinot</a:t>
            </a:r>
            <a:r>
              <a:rPr lang="ko-KR" altLang="en-US" sz="1500" dirty="0"/>
              <a:t> </a:t>
            </a:r>
            <a:r>
              <a:rPr lang="ko-KR" altLang="en-US" sz="1500" dirty="0" err="1"/>
              <a:t>et</a:t>
            </a:r>
            <a:r>
              <a:rPr lang="ko-KR" altLang="en-US" sz="1500" dirty="0"/>
              <a:t> </a:t>
            </a:r>
            <a:r>
              <a:rPr lang="ko-KR" altLang="en-US" sz="1500" dirty="0" err="1"/>
              <a:t>al</a:t>
            </a:r>
            <a:r>
              <a:rPr lang="ko-KR" altLang="en-US" sz="1500" dirty="0"/>
              <a:t> 1999 PPCF </a:t>
            </a:r>
            <a:r>
              <a:rPr lang="ko-KR" altLang="en-US" sz="1500" b="1" dirty="0"/>
              <a:t>41</a:t>
            </a:r>
            <a:r>
              <a:rPr lang="ko-KR" altLang="en-US" sz="1500" dirty="0"/>
              <a:t> A13</a:t>
            </a:r>
          </a:p>
          <a:p>
            <a:r>
              <a:rPr lang="en-US" altLang="ko-KR" sz="1500" dirty="0"/>
              <a:t>[2] </a:t>
            </a:r>
            <a:r>
              <a:rPr lang="ko-KR" altLang="en-US" sz="1500" dirty="0"/>
              <a:t>R.J. </a:t>
            </a:r>
            <a:r>
              <a:rPr lang="ko-KR" altLang="en-US" sz="1500" dirty="0" err="1"/>
              <a:t>Hawryluk</a:t>
            </a:r>
            <a:r>
              <a:rPr lang="ko-KR" altLang="en-US" sz="1500" dirty="0"/>
              <a:t> </a:t>
            </a:r>
            <a:r>
              <a:rPr lang="ko-KR" altLang="en-US" sz="1500" dirty="0" err="1"/>
              <a:t>et</a:t>
            </a:r>
            <a:r>
              <a:rPr lang="ko-KR" altLang="en-US" sz="1500" dirty="0"/>
              <a:t> </a:t>
            </a:r>
            <a:r>
              <a:rPr lang="ko-KR" altLang="en-US" sz="1500" dirty="0" err="1"/>
              <a:t>al</a:t>
            </a:r>
            <a:r>
              <a:rPr lang="ko-KR" altLang="en-US" sz="1500" dirty="0"/>
              <a:t> 1998 RMP </a:t>
            </a:r>
            <a:r>
              <a:rPr lang="ko-KR" altLang="en-US" sz="1500" b="1" dirty="0"/>
              <a:t>70</a:t>
            </a:r>
            <a:r>
              <a:rPr lang="ko-KR" altLang="en-US" sz="1500" dirty="0"/>
              <a:t> 2</a:t>
            </a:r>
          </a:p>
          <a:p>
            <a:r>
              <a:rPr lang="en-US" altLang="ko-KR" sz="1500" dirty="0"/>
              <a:t>[3] </a:t>
            </a:r>
            <a:r>
              <a:rPr lang="ko-KR" altLang="en-US" sz="1500" dirty="0"/>
              <a:t>A.S. </a:t>
            </a:r>
            <a:r>
              <a:rPr lang="ko-KR" altLang="en-US" sz="1500" dirty="0" err="1"/>
              <a:t>Liang</a:t>
            </a:r>
            <a:r>
              <a:rPr lang="ko-KR" altLang="en-US" sz="1500" dirty="0"/>
              <a:t> </a:t>
            </a:r>
            <a:r>
              <a:rPr lang="ko-KR" altLang="en-US" sz="1500" dirty="0" err="1"/>
              <a:t>et</a:t>
            </a:r>
            <a:r>
              <a:rPr lang="ko-KR" altLang="en-US" sz="1500" dirty="0"/>
              <a:t> </a:t>
            </a:r>
            <a:r>
              <a:rPr lang="ko-KR" altLang="en-US" sz="1500" dirty="0" err="1"/>
              <a:t>al</a:t>
            </a:r>
            <a:r>
              <a:rPr lang="ko-KR" altLang="en-US" sz="1500" dirty="0"/>
              <a:t> 2023 NF </a:t>
            </a:r>
            <a:r>
              <a:rPr lang="ko-KR" altLang="en-US" sz="1500" b="1" dirty="0"/>
              <a:t>63</a:t>
            </a:r>
            <a:r>
              <a:rPr lang="ko-KR" altLang="en-US" sz="1500" dirty="0"/>
              <a:t> 056017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AAF13-41F0-3591-CA02-E562AA6F9612}"/>
              </a:ext>
            </a:extLst>
          </p:cNvPr>
          <p:cNvSpPr txBox="1"/>
          <p:nvPr/>
        </p:nvSpPr>
        <p:spPr>
          <a:xfrm>
            <a:off x="130631" y="6334300"/>
            <a:ext cx="692331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500" dirty="0"/>
              <a:t>[4] </a:t>
            </a:r>
            <a:r>
              <a:rPr lang="ko-KR" altLang="en-US" sz="1500" dirty="0" err="1"/>
              <a:t>G</a:t>
            </a:r>
            <a:r>
              <a:rPr lang="ko-KR" altLang="en-US" sz="1500" dirty="0"/>
              <a:t>. </a:t>
            </a:r>
            <a:r>
              <a:rPr lang="ko-KR" altLang="en-US" sz="1500" dirty="0" err="1"/>
              <a:t>Tardini</a:t>
            </a:r>
            <a:r>
              <a:rPr lang="ko-KR" altLang="en-US" sz="1500" dirty="0"/>
              <a:t> </a:t>
            </a:r>
            <a:r>
              <a:rPr lang="ko-KR" altLang="en-US" sz="1500" dirty="0" err="1"/>
              <a:t>et</a:t>
            </a:r>
            <a:r>
              <a:rPr lang="ko-KR" altLang="en-US" sz="1500" dirty="0"/>
              <a:t> </a:t>
            </a:r>
            <a:r>
              <a:rPr lang="ko-KR" altLang="en-US" sz="1500" dirty="0" err="1"/>
              <a:t>al</a:t>
            </a:r>
            <a:r>
              <a:rPr lang="ko-KR" altLang="en-US" sz="1500" dirty="0"/>
              <a:t> 2007 NF </a:t>
            </a:r>
            <a:r>
              <a:rPr lang="ko-KR" altLang="en-US" sz="1500" b="1" dirty="0"/>
              <a:t>47</a:t>
            </a:r>
            <a:r>
              <a:rPr lang="ko-KR" altLang="en-US" sz="1500" dirty="0"/>
              <a:t> 280</a:t>
            </a:r>
            <a:r>
              <a:rPr lang="en-US" altLang="ko-KR" sz="1500" dirty="0"/>
              <a:t>, [5] </a:t>
            </a:r>
            <a:r>
              <a:rPr lang="ko-KR" altLang="en-US" sz="1500" dirty="0"/>
              <a:t>S.A.M. </a:t>
            </a:r>
            <a:r>
              <a:rPr lang="ko-KR" altLang="en-US" sz="1500" dirty="0" err="1"/>
              <a:t>McNamara</a:t>
            </a:r>
            <a:r>
              <a:rPr lang="ko-KR" altLang="en-US" sz="1500" dirty="0"/>
              <a:t> </a:t>
            </a:r>
            <a:r>
              <a:rPr lang="ko-KR" altLang="en-US" sz="1500" dirty="0" err="1"/>
              <a:t>et</a:t>
            </a:r>
            <a:r>
              <a:rPr lang="ko-KR" altLang="en-US" sz="1500" dirty="0"/>
              <a:t> </a:t>
            </a:r>
            <a:r>
              <a:rPr lang="ko-KR" altLang="en-US" sz="1500" dirty="0" err="1"/>
              <a:t>al</a:t>
            </a:r>
            <a:r>
              <a:rPr lang="ko-KR" altLang="en-US" sz="1500" dirty="0"/>
              <a:t> 2023 NF </a:t>
            </a:r>
            <a:r>
              <a:rPr lang="ko-KR" altLang="en-US" sz="1500" b="1" dirty="0"/>
              <a:t>63</a:t>
            </a:r>
            <a:r>
              <a:rPr lang="ko-KR" altLang="en-US" sz="1500" dirty="0"/>
              <a:t> 054002</a:t>
            </a:r>
            <a:endParaRPr lang="en-US" altLang="ko-KR" sz="1500" dirty="0"/>
          </a:p>
          <a:p>
            <a:r>
              <a:rPr lang="en-US" altLang="ko-KR" sz="1500" dirty="0"/>
              <a:t>[6] </a:t>
            </a:r>
            <a:r>
              <a:rPr lang="ko-KR" altLang="en-US" sz="1500" dirty="0"/>
              <a:t>G.S. </a:t>
            </a:r>
            <a:r>
              <a:rPr lang="ko-KR" altLang="en-US" sz="1500" dirty="0" err="1"/>
              <a:t>Kurskiev</a:t>
            </a:r>
            <a:r>
              <a:rPr lang="ko-KR" altLang="en-US" sz="1500" dirty="0"/>
              <a:t> </a:t>
            </a:r>
            <a:r>
              <a:rPr lang="ko-KR" altLang="en-US" sz="1500" dirty="0" err="1"/>
              <a:t>et</a:t>
            </a:r>
            <a:r>
              <a:rPr lang="ko-KR" altLang="en-US" sz="1500" dirty="0"/>
              <a:t> </a:t>
            </a:r>
            <a:r>
              <a:rPr lang="ko-KR" altLang="en-US" sz="1500" dirty="0" err="1"/>
              <a:t>al</a:t>
            </a:r>
            <a:r>
              <a:rPr lang="ko-KR" altLang="en-US" sz="1500" dirty="0"/>
              <a:t> 2022 NF </a:t>
            </a:r>
            <a:r>
              <a:rPr lang="ko-KR" altLang="en-US" sz="1500" b="1" dirty="0"/>
              <a:t>62</a:t>
            </a:r>
            <a:r>
              <a:rPr lang="ko-KR" altLang="en-US" sz="1500" dirty="0"/>
              <a:t> 104002</a:t>
            </a:r>
          </a:p>
        </p:txBody>
      </p:sp>
    </p:spTree>
    <p:extLst>
      <p:ext uri="{BB962C8B-B14F-4D97-AF65-F5344CB8AC3E}">
        <p14:creationId xmlns:p14="http://schemas.microsoft.com/office/powerpoint/2010/main" val="594574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422200D4-1C1F-7E38-F7BC-2590B49BE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Contents</a:t>
            </a:r>
            <a:endParaRPr lang="ko-KR" altLang="en-US" sz="4000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6499787-1CCB-0A6E-E749-D6F14D674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753" y="979716"/>
            <a:ext cx="11606542" cy="591094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Goal of tokamak research, Internal transport barrier, and FIRE mode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Experimental Approach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Characteristics of FIRE Mode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Core: Ion transport barrier characteristics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Edge: I-mode like structures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MHD activities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Origin of Confinement Enhancement 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Correlation between fast ions and ITB foot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Stabilization effects of fast ions on plasma turbulence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Comparison with Other Hot Ion Plasmas</a:t>
            </a:r>
          </a:p>
          <a:p>
            <a:r>
              <a:rPr lang="en-US" altLang="ko-KR" dirty="0"/>
              <a:t>Predictive Modeling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Conclusions</a:t>
            </a:r>
          </a:p>
        </p:txBody>
      </p:sp>
      <p:sp>
        <p:nvSpPr>
          <p:cNvPr id="5" name="바닥글 개체 틀 1">
            <a:extLst>
              <a:ext uri="{FF2B5EF4-FFF2-40B4-BE49-F238E27FC236}">
                <a16:creationId xmlns:a16="http://schemas.microsoft.com/office/drawing/2014/main" id="{DE377078-5A83-9BFA-C234-53E607884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2020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23670E7A-1F0D-416D-326D-773FC62FB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Predictive Modelling for the Basis of Future Projections</a:t>
            </a:r>
            <a:endParaRPr lang="ko-KR" altLang="en-US" dirty="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9EE3263-8C54-2EFD-0E17-BABD1335A8F8}"/>
              </a:ext>
            </a:extLst>
          </p:cNvPr>
          <p:cNvGrpSpPr/>
          <p:nvPr/>
        </p:nvGrpSpPr>
        <p:grpSpPr>
          <a:xfrm>
            <a:off x="7060829" y="935825"/>
            <a:ext cx="5426948" cy="2539467"/>
            <a:chOff x="6870329" y="983308"/>
            <a:chExt cx="5426948" cy="2539467"/>
          </a:xfrm>
        </p:grpSpPr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E56126E2-DEF4-05F3-4B15-D7D14BCFC195}"/>
                </a:ext>
              </a:extLst>
            </p:cNvPr>
            <p:cNvGrpSpPr/>
            <p:nvPr/>
          </p:nvGrpSpPr>
          <p:grpSpPr>
            <a:xfrm>
              <a:off x="7219625" y="983308"/>
              <a:ext cx="5077652" cy="2539467"/>
              <a:chOff x="15095426" y="8975336"/>
              <a:chExt cx="18277112" cy="9140862"/>
            </a:xfrm>
          </p:grpSpPr>
          <p:grpSp>
            <p:nvGrpSpPr>
              <p:cNvPr id="53" name="그룹 52">
                <a:extLst>
                  <a:ext uri="{FF2B5EF4-FFF2-40B4-BE49-F238E27FC236}">
                    <a16:creationId xmlns:a16="http://schemas.microsoft.com/office/drawing/2014/main" id="{C3BC1D8A-98D9-E049-43D2-D92011A3109D}"/>
                  </a:ext>
                </a:extLst>
              </p:cNvPr>
              <p:cNvGrpSpPr/>
              <p:nvPr/>
            </p:nvGrpSpPr>
            <p:grpSpPr>
              <a:xfrm>
                <a:off x="18384483" y="9523483"/>
                <a:ext cx="10087654" cy="8097338"/>
                <a:chOff x="17180371" y="9111527"/>
                <a:chExt cx="11734402" cy="9526348"/>
              </a:xfrm>
            </p:grpSpPr>
            <p:cxnSp>
              <p:nvCxnSpPr>
                <p:cNvPr id="59" name="직선 연결선 58">
                  <a:extLst>
                    <a:ext uri="{FF2B5EF4-FFF2-40B4-BE49-F238E27FC236}">
                      <a16:creationId xmlns:a16="http://schemas.microsoft.com/office/drawing/2014/main" id="{2CE69900-5437-B217-66D4-B5C96C20E4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557020" y="13832697"/>
                  <a:ext cx="1201285" cy="0"/>
                </a:xfrm>
                <a:prstGeom prst="line">
                  <a:avLst/>
                </a:prstGeom>
                <a:ln w="38100" cap="rnd">
                  <a:solidFill>
                    <a:srgbClr val="6CADDF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0" name="그룹 59">
                  <a:extLst>
                    <a:ext uri="{FF2B5EF4-FFF2-40B4-BE49-F238E27FC236}">
                      <a16:creationId xmlns:a16="http://schemas.microsoft.com/office/drawing/2014/main" id="{6629B54C-A350-F5E2-8DA3-F62FAEB010BC}"/>
                    </a:ext>
                  </a:extLst>
                </p:cNvPr>
                <p:cNvGrpSpPr/>
                <p:nvPr/>
              </p:nvGrpSpPr>
              <p:grpSpPr>
                <a:xfrm>
                  <a:off x="17846824" y="9456415"/>
                  <a:ext cx="10435115" cy="9181460"/>
                  <a:chOff x="17846824" y="10774046"/>
                  <a:chExt cx="10435115" cy="9181460"/>
                </a:xfrm>
              </p:grpSpPr>
              <p:grpSp>
                <p:nvGrpSpPr>
                  <p:cNvPr id="74" name="Group 3">
                    <a:extLst>
                      <a:ext uri="{FF2B5EF4-FFF2-40B4-BE49-F238E27FC236}">
                        <a16:creationId xmlns:a16="http://schemas.microsoft.com/office/drawing/2014/main" id="{DD1BA12F-0602-F0F8-C331-9D76D99ED447}"/>
                      </a:ext>
                    </a:extLst>
                  </p:cNvPr>
                  <p:cNvGrpSpPr/>
                  <p:nvPr/>
                </p:nvGrpSpPr>
                <p:grpSpPr>
                  <a:xfrm>
                    <a:off x="17846824" y="10774046"/>
                    <a:ext cx="10435115" cy="9181460"/>
                    <a:chOff x="4761160" y="1021431"/>
                    <a:chExt cx="3897932" cy="3429641"/>
                  </a:xfrm>
                </p:grpSpPr>
                <p:sp>
                  <p:nvSpPr>
                    <p:cNvPr id="76" name="Freeform 93">
                      <a:extLst>
                        <a:ext uri="{FF2B5EF4-FFF2-40B4-BE49-F238E27FC236}">
                          <a16:creationId xmlns:a16="http://schemas.microsoft.com/office/drawing/2014/main" id="{DE0C6C6F-BBCE-5DD9-E713-064C183EAA2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224862" y="1021431"/>
                      <a:ext cx="1661595" cy="1212363"/>
                    </a:xfrm>
                    <a:custGeom>
                      <a:avLst/>
                      <a:gdLst>
                        <a:gd name="T0" fmla="*/ 0 w 877"/>
                        <a:gd name="T1" fmla="*/ 420 h 640"/>
                        <a:gd name="T2" fmla="*/ 249 w 877"/>
                        <a:gd name="T3" fmla="*/ 418 h 640"/>
                        <a:gd name="T4" fmla="*/ 375 w 877"/>
                        <a:gd name="T5" fmla="*/ 640 h 640"/>
                        <a:gd name="T6" fmla="*/ 749 w 877"/>
                        <a:gd name="T7" fmla="*/ 434 h 640"/>
                        <a:gd name="T8" fmla="*/ 877 w 877"/>
                        <a:gd name="T9" fmla="*/ 216 h 640"/>
                        <a:gd name="T10" fmla="*/ 750 w 877"/>
                        <a:gd name="T11" fmla="*/ 0 h 640"/>
                        <a:gd name="T12" fmla="*/ 0 w 877"/>
                        <a:gd name="T13" fmla="*/ 420 h 64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877" h="640">
                          <a:moveTo>
                            <a:pt x="0" y="420"/>
                          </a:moveTo>
                          <a:cubicBezTo>
                            <a:pt x="249" y="418"/>
                            <a:pt x="249" y="418"/>
                            <a:pt x="249" y="418"/>
                          </a:cubicBezTo>
                          <a:cubicBezTo>
                            <a:pt x="375" y="640"/>
                            <a:pt x="375" y="640"/>
                            <a:pt x="375" y="640"/>
                          </a:cubicBezTo>
                          <a:cubicBezTo>
                            <a:pt x="459" y="516"/>
                            <a:pt x="598" y="438"/>
                            <a:pt x="749" y="434"/>
                          </a:cubicBezTo>
                          <a:cubicBezTo>
                            <a:pt x="877" y="216"/>
                            <a:pt x="877" y="216"/>
                            <a:pt x="877" y="216"/>
                          </a:cubicBezTo>
                          <a:cubicBezTo>
                            <a:pt x="750" y="0"/>
                            <a:pt x="750" y="0"/>
                            <a:pt x="750" y="0"/>
                          </a:cubicBezTo>
                          <a:cubicBezTo>
                            <a:pt x="446" y="4"/>
                            <a:pt x="162" y="164"/>
                            <a:pt x="0" y="420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7" name="Freeform 94">
                      <a:extLst>
                        <a:ext uri="{FF2B5EF4-FFF2-40B4-BE49-F238E27FC236}">
                          <a16:creationId xmlns:a16="http://schemas.microsoft.com/office/drawing/2014/main" id="{AB9DA665-52C1-7447-1DC1-38143BB1F89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736982" y="1023044"/>
                      <a:ext cx="1405349" cy="1245195"/>
                    </a:xfrm>
                    <a:custGeom>
                      <a:avLst/>
                      <a:gdLst>
                        <a:gd name="T0" fmla="*/ 3 w 742"/>
                        <a:gd name="T1" fmla="*/ 0 h 657"/>
                        <a:gd name="T2" fmla="*/ 129 w 742"/>
                        <a:gd name="T3" fmla="*/ 215 h 657"/>
                        <a:gd name="T4" fmla="*/ 0 w 742"/>
                        <a:gd name="T5" fmla="*/ 434 h 657"/>
                        <a:gd name="T6" fmla="*/ 365 w 742"/>
                        <a:gd name="T7" fmla="*/ 655 h 657"/>
                        <a:gd name="T8" fmla="*/ 619 w 742"/>
                        <a:gd name="T9" fmla="*/ 657 h 657"/>
                        <a:gd name="T10" fmla="*/ 742 w 742"/>
                        <a:gd name="T11" fmla="*/ 440 h 657"/>
                        <a:gd name="T12" fmla="*/ 3 w 742"/>
                        <a:gd name="T13" fmla="*/ 0 h 6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742" h="657">
                          <a:moveTo>
                            <a:pt x="3" y="0"/>
                          </a:moveTo>
                          <a:cubicBezTo>
                            <a:pt x="129" y="215"/>
                            <a:pt x="129" y="215"/>
                            <a:pt x="129" y="215"/>
                          </a:cubicBezTo>
                          <a:cubicBezTo>
                            <a:pt x="0" y="434"/>
                            <a:pt x="0" y="434"/>
                            <a:pt x="0" y="434"/>
                          </a:cubicBezTo>
                          <a:cubicBezTo>
                            <a:pt x="150" y="445"/>
                            <a:pt x="286" y="527"/>
                            <a:pt x="365" y="655"/>
                          </a:cubicBezTo>
                          <a:cubicBezTo>
                            <a:pt x="619" y="657"/>
                            <a:pt x="619" y="657"/>
                            <a:pt x="619" y="657"/>
                          </a:cubicBezTo>
                          <a:cubicBezTo>
                            <a:pt x="742" y="440"/>
                            <a:pt x="742" y="440"/>
                            <a:pt x="742" y="440"/>
                          </a:cubicBezTo>
                          <a:cubicBezTo>
                            <a:pt x="586" y="178"/>
                            <a:pt x="306" y="12"/>
                            <a:pt x="3" y="0"/>
                          </a:cubicBezTo>
                          <a:close/>
                        </a:path>
                      </a:pathLst>
                    </a:custGeom>
                    <a:solidFill>
                      <a:srgbClr val="00539B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8" name="Freeform 95">
                      <a:extLst>
                        <a:ext uri="{FF2B5EF4-FFF2-40B4-BE49-F238E27FC236}">
                          <a16:creationId xmlns:a16="http://schemas.microsoft.com/office/drawing/2014/main" id="{C0860F6F-9C3E-9135-E9DD-F32FD5E21E2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456396" y="3238709"/>
                      <a:ext cx="1661595" cy="1212363"/>
                    </a:xfrm>
                    <a:custGeom>
                      <a:avLst/>
                      <a:gdLst>
                        <a:gd name="T0" fmla="*/ 502 w 877"/>
                        <a:gd name="T1" fmla="*/ 0 h 640"/>
                        <a:gd name="T2" fmla="*/ 128 w 877"/>
                        <a:gd name="T3" fmla="*/ 206 h 640"/>
                        <a:gd name="T4" fmla="*/ 0 w 877"/>
                        <a:gd name="T5" fmla="*/ 424 h 640"/>
                        <a:gd name="T6" fmla="*/ 126 w 877"/>
                        <a:gd name="T7" fmla="*/ 640 h 640"/>
                        <a:gd name="T8" fmla="*/ 877 w 877"/>
                        <a:gd name="T9" fmla="*/ 220 h 640"/>
                        <a:gd name="T10" fmla="*/ 628 w 877"/>
                        <a:gd name="T11" fmla="*/ 222 h 640"/>
                        <a:gd name="T12" fmla="*/ 502 w 877"/>
                        <a:gd name="T13" fmla="*/ 0 h 64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877" h="640">
                          <a:moveTo>
                            <a:pt x="502" y="0"/>
                          </a:moveTo>
                          <a:cubicBezTo>
                            <a:pt x="418" y="124"/>
                            <a:pt x="278" y="202"/>
                            <a:pt x="128" y="206"/>
                          </a:cubicBezTo>
                          <a:cubicBezTo>
                            <a:pt x="0" y="424"/>
                            <a:pt x="0" y="424"/>
                            <a:pt x="0" y="424"/>
                          </a:cubicBezTo>
                          <a:cubicBezTo>
                            <a:pt x="126" y="640"/>
                            <a:pt x="126" y="640"/>
                            <a:pt x="126" y="640"/>
                          </a:cubicBezTo>
                          <a:cubicBezTo>
                            <a:pt x="431" y="636"/>
                            <a:pt x="714" y="477"/>
                            <a:pt x="877" y="220"/>
                          </a:cubicBezTo>
                          <a:cubicBezTo>
                            <a:pt x="628" y="222"/>
                            <a:pt x="628" y="222"/>
                            <a:pt x="628" y="222"/>
                          </a:cubicBezTo>
                          <a:lnTo>
                            <a:pt x="502" y="0"/>
                          </a:lnTo>
                          <a:close/>
                        </a:path>
                      </a:pathLst>
                    </a:custGeom>
                    <a:solidFill>
                      <a:srgbClr val="FBB040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9" name="Freeform 96">
                      <a:extLst>
                        <a:ext uri="{FF2B5EF4-FFF2-40B4-BE49-F238E27FC236}">
                          <a16:creationId xmlns:a16="http://schemas.microsoft.com/office/drawing/2014/main" id="{263480DA-FB26-CA93-3878-0FAD629DBDD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459412" y="1938981"/>
                      <a:ext cx="928892" cy="1633568"/>
                    </a:xfrm>
                    <a:custGeom>
                      <a:avLst/>
                      <a:gdLst>
                        <a:gd name="T0" fmla="*/ 375 w 490"/>
                        <a:gd name="T1" fmla="*/ 861 h 862"/>
                        <a:gd name="T2" fmla="*/ 490 w 490"/>
                        <a:gd name="T3" fmla="*/ 420 h 862"/>
                        <a:gd name="T4" fmla="*/ 386 w 490"/>
                        <a:gd name="T5" fmla="*/ 0 h 862"/>
                        <a:gd name="T6" fmla="*/ 263 w 490"/>
                        <a:gd name="T7" fmla="*/ 217 h 862"/>
                        <a:gd name="T8" fmla="*/ 9 w 490"/>
                        <a:gd name="T9" fmla="*/ 215 h 862"/>
                        <a:gd name="T10" fmla="*/ 56 w 490"/>
                        <a:gd name="T11" fmla="*/ 420 h 862"/>
                        <a:gd name="T12" fmla="*/ 0 w 490"/>
                        <a:gd name="T13" fmla="*/ 642 h 862"/>
                        <a:gd name="T14" fmla="*/ 125 w 490"/>
                        <a:gd name="T15" fmla="*/ 862 h 862"/>
                        <a:gd name="T16" fmla="*/ 375 w 490"/>
                        <a:gd name="T17" fmla="*/ 861 h 8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490" h="862">
                          <a:moveTo>
                            <a:pt x="375" y="861"/>
                          </a:moveTo>
                          <a:cubicBezTo>
                            <a:pt x="450" y="727"/>
                            <a:pt x="490" y="575"/>
                            <a:pt x="490" y="420"/>
                          </a:cubicBezTo>
                          <a:cubicBezTo>
                            <a:pt x="490" y="273"/>
                            <a:pt x="454" y="129"/>
                            <a:pt x="386" y="0"/>
                          </a:cubicBezTo>
                          <a:cubicBezTo>
                            <a:pt x="263" y="217"/>
                            <a:pt x="263" y="217"/>
                            <a:pt x="263" y="217"/>
                          </a:cubicBezTo>
                          <a:cubicBezTo>
                            <a:pt x="9" y="215"/>
                            <a:pt x="9" y="215"/>
                            <a:pt x="9" y="215"/>
                          </a:cubicBezTo>
                          <a:cubicBezTo>
                            <a:pt x="39" y="279"/>
                            <a:pt x="56" y="349"/>
                            <a:pt x="56" y="420"/>
                          </a:cubicBezTo>
                          <a:cubicBezTo>
                            <a:pt x="56" y="498"/>
                            <a:pt x="36" y="574"/>
                            <a:pt x="0" y="642"/>
                          </a:cubicBezTo>
                          <a:cubicBezTo>
                            <a:pt x="125" y="862"/>
                            <a:pt x="125" y="862"/>
                            <a:pt x="125" y="862"/>
                          </a:cubicBezTo>
                          <a:lnTo>
                            <a:pt x="375" y="861"/>
                          </a:lnTo>
                          <a:close/>
                        </a:path>
                      </a:pathLst>
                    </a:custGeom>
                    <a:solidFill>
                      <a:srgbClr val="6CADDF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0" name="Freeform 97">
                      <a:extLst>
                        <a:ext uri="{FF2B5EF4-FFF2-40B4-BE49-F238E27FC236}">
                          <a16:creationId xmlns:a16="http://schemas.microsoft.com/office/drawing/2014/main" id="{1CC0E011-74E6-6EED-E74E-EC35596C0E1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956710" y="1897054"/>
                      <a:ext cx="928091" cy="1633568"/>
                    </a:xfrm>
                    <a:custGeom>
                      <a:avLst/>
                      <a:gdLst>
                        <a:gd name="T0" fmla="*/ 115 w 490"/>
                        <a:gd name="T1" fmla="*/ 2 h 862"/>
                        <a:gd name="T2" fmla="*/ 0 w 490"/>
                        <a:gd name="T3" fmla="*/ 442 h 862"/>
                        <a:gd name="T4" fmla="*/ 103 w 490"/>
                        <a:gd name="T5" fmla="*/ 862 h 862"/>
                        <a:gd name="T6" fmla="*/ 226 w 490"/>
                        <a:gd name="T7" fmla="*/ 645 h 862"/>
                        <a:gd name="T8" fmla="*/ 481 w 490"/>
                        <a:gd name="T9" fmla="*/ 647 h 862"/>
                        <a:gd name="T10" fmla="*/ 434 w 490"/>
                        <a:gd name="T11" fmla="*/ 442 h 862"/>
                        <a:gd name="T12" fmla="*/ 490 w 490"/>
                        <a:gd name="T13" fmla="*/ 220 h 862"/>
                        <a:gd name="T14" fmla="*/ 365 w 490"/>
                        <a:gd name="T15" fmla="*/ 0 h 862"/>
                        <a:gd name="T16" fmla="*/ 115 w 490"/>
                        <a:gd name="T17" fmla="*/ 2 h 8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490" h="862">
                          <a:moveTo>
                            <a:pt x="115" y="2"/>
                          </a:moveTo>
                          <a:cubicBezTo>
                            <a:pt x="40" y="135"/>
                            <a:pt x="0" y="288"/>
                            <a:pt x="0" y="442"/>
                          </a:cubicBezTo>
                          <a:cubicBezTo>
                            <a:pt x="0" y="589"/>
                            <a:pt x="36" y="733"/>
                            <a:pt x="103" y="862"/>
                          </a:cubicBezTo>
                          <a:cubicBezTo>
                            <a:pt x="226" y="645"/>
                            <a:pt x="226" y="645"/>
                            <a:pt x="226" y="645"/>
                          </a:cubicBezTo>
                          <a:cubicBezTo>
                            <a:pt x="481" y="647"/>
                            <a:pt x="481" y="647"/>
                            <a:pt x="481" y="647"/>
                          </a:cubicBezTo>
                          <a:cubicBezTo>
                            <a:pt x="450" y="583"/>
                            <a:pt x="434" y="513"/>
                            <a:pt x="434" y="442"/>
                          </a:cubicBezTo>
                          <a:cubicBezTo>
                            <a:pt x="434" y="364"/>
                            <a:pt x="453" y="288"/>
                            <a:pt x="490" y="220"/>
                          </a:cubicBezTo>
                          <a:cubicBezTo>
                            <a:pt x="365" y="0"/>
                            <a:pt x="365" y="0"/>
                            <a:pt x="365" y="0"/>
                          </a:cubicBezTo>
                          <a:lnTo>
                            <a:pt x="115" y="2"/>
                          </a:lnTo>
                          <a:close/>
                        </a:path>
                      </a:pathLst>
                    </a:custGeom>
                    <a:solidFill>
                      <a:srgbClr val="5F8F2C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1" name="Freeform 98">
                      <a:extLst>
                        <a:ext uri="{FF2B5EF4-FFF2-40B4-BE49-F238E27FC236}">
                          <a16:creationId xmlns:a16="http://schemas.microsoft.com/office/drawing/2014/main" id="{1F94C9C5-4166-EB56-6442-8F976013572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196982" y="3204039"/>
                      <a:ext cx="1406150" cy="1245195"/>
                    </a:xfrm>
                    <a:custGeom>
                      <a:avLst/>
                      <a:gdLst>
                        <a:gd name="T0" fmla="*/ 739 w 742"/>
                        <a:gd name="T1" fmla="*/ 657 h 657"/>
                        <a:gd name="T2" fmla="*/ 613 w 742"/>
                        <a:gd name="T3" fmla="*/ 442 h 657"/>
                        <a:gd name="T4" fmla="*/ 742 w 742"/>
                        <a:gd name="T5" fmla="*/ 223 h 657"/>
                        <a:gd name="T6" fmla="*/ 377 w 742"/>
                        <a:gd name="T7" fmla="*/ 2 h 657"/>
                        <a:gd name="T8" fmla="*/ 124 w 742"/>
                        <a:gd name="T9" fmla="*/ 0 h 657"/>
                        <a:gd name="T10" fmla="*/ 0 w 742"/>
                        <a:gd name="T11" fmla="*/ 217 h 657"/>
                        <a:gd name="T12" fmla="*/ 739 w 742"/>
                        <a:gd name="T13" fmla="*/ 657 h 6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742" h="657">
                          <a:moveTo>
                            <a:pt x="739" y="657"/>
                          </a:moveTo>
                          <a:cubicBezTo>
                            <a:pt x="613" y="442"/>
                            <a:pt x="613" y="442"/>
                            <a:pt x="613" y="442"/>
                          </a:cubicBezTo>
                          <a:cubicBezTo>
                            <a:pt x="742" y="223"/>
                            <a:pt x="742" y="223"/>
                            <a:pt x="742" y="223"/>
                          </a:cubicBezTo>
                          <a:cubicBezTo>
                            <a:pt x="593" y="212"/>
                            <a:pt x="456" y="130"/>
                            <a:pt x="377" y="2"/>
                          </a:cubicBezTo>
                          <a:cubicBezTo>
                            <a:pt x="124" y="0"/>
                            <a:pt x="124" y="0"/>
                            <a:pt x="124" y="0"/>
                          </a:cubicBezTo>
                          <a:cubicBezTo>
                            <a:pt x="0" y="217"/>
                            <a:pt x="0" y="217"/>
                            <a:pt x="0" y="217"/>
                          </a:cubicBezTo>
                          <a:cubicBezTo>
                            <a:pt x="156" y="479"/>
                            <a:pt x="436" y="645"/>
                            <a:pt x="739" y="657"/>
                          </a:cubicBezTo>
                          <a:close/>
                        </a:path>
                      </a:pathLst>
                    </a:custGeom>
                    <a:solidFill>
                      <a:srgbClr val="D9531E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2" name="Rectangle 10">
                      <a:extLst>
                        <a:ext uri="{FF2B5EF4-FFF2-40B4-BE49-F238E27FC236}">
                          <a16:creationId xmlns:a16="http://schemas.microsoft.com/office/drawing/2014/main" id="{CB11A802-8231-59EE-5EC8-7E86999A7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8858" y="1378977"/>
                      <a:ext cx="1661595" cy="760980"/>
                    </a:xfrm>
                    <a:prstGeom prst="rect">
                      <a:avLst/>
                    </a:prstGeom>
                    <a:no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spcFirstLastPara="0" vert="horz" wrap="square" lIns="124143" tIns="124143" rIns="124143" bIns="124143" numCol="1" spcCol="1270" anchor="ctr" anchorCtr="0">
                      <a:noAutofit/>
                    </a:bodyPr>
                    <a:lstStyle/>
                    <a:p>
                      <a:pPr marL="0" marR="0" lvl="0" indent="0" algn="ctr" defTabSz="44450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Equilibrium</a:t>
                      </a:r>
                    </a:p>
                  </p:txBody>
                </p:sp>
                <p:sp>
                  <p:nvSpPr>
                    <p:cNvPr id="83" name="Rectangle 12">
                      <a:extLst>
                        <a:ext uri="{FF2B5EF4-FFF2-40B4-BE49-F238E27FC236}">
                          <a16:creationId xmlns:a16="http://schemas.microsoft.com/office/drawing/2014/main" id="{A78EC43E-7F08-8959-664C-B56F069278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4856" y="3611363"/>
                      <a:ext cx="1524753" cy="760980"/>
                    </a:xfrm>
                    <a:prstGeom prst="rect">
                      <a:avLst/>
                    </a:prstGeom>
                    <a:no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spcFirstLastPara="0" vert="horz" wrap="square" lIns="124143" tIns="124143" rIns="124143" bIns="124143" numCol="1" spcCol="1270" anchor="ctr" anchorCtr="0">
                      <a:noAutofit/>
                    </a:bodyPr>
                    <a:lstStyle/>
                    <a:p>
                      <a:pPr lvl="0" algn="ctr" defTabSz="44450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defRPr/>
                      </a:pPr>
                      <a:r>
                        <a:rPr lang="en-US" sz="1100" b="1" kern="1200" dirty="0">
                          <a:solidFill>
                            <a:prstClr val="white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Anomalous </a:t>
                      </a:r>
                    </a:p>
                    <a:p>
                      <a:pPr lvl="0" algn="ctr" defTabSz="44450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defRPr/>
                      </a:pPr>
                      <a:r>
                        <a:rPr lang="en-US" sz="1100" b="1" kern="1200" dirty="0">
                          <a:solidFill>
                            <a:prstClr val="white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transport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4" name="Rectangle 13">
                      <a:extLst>
                        <a:ext uri="{FF2B5EF4-FFF2-40B4-BE49-F238E27FC236}">
                          <a16:creationId xmlns:a16="http://schemas.microsoft.com/office/drawing/2014/main" id="{79C2782A-9D26-293D-BF9D-8EDDFAD37A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84787" y="3470212"/>
                      <a:ext cx="1528760" cy="760980"/>
                    </a:xfrm>
                    <a:prstGeom prst="rect">
                      <a:avLst/>
                    </a:prstGeom>
                    <a:no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spcFirstLastPara="0" vert="horz" wrap="square" lIns="145106" tIns="124143" rIns="145106" bIns="124143" numCol="1" spcCol="1270" anchor="ctr" anchorCtr="0">
                      <a:noAutofit/>
                    </a:bodyPr>
                    <a:lstStyle/>
                    <a:p>
                      <a:pPr lvl="0" algn="ctr" defTabSz="44450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Neutral</a:t>
                      </a:r>
                    </a:p>
                    <a:p>
                      <a:pPr lvl="0" algn="ctr" defTabSz="44450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defRPr/>
                      </a:pPr>
                      <a:r>
                        <a:rPr lang="en-US" sz="1400" b="1" dirty="0">
                          <a:solidFill>
                            <a:prstClr val="white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beam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5" name="Rectangle 14">
                      <a:extLst>
                        <a:ext uri="{FF2B5EF4-FFF2-40B4-BE49-F238E27FC236}">
                          <a16:creationId xmlns:a16="http://schemas.microsoft.com/office/drawing/2014/main" id="{39B72495-0EFC-ECC5-C1E1-8405B073E2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1160" y="2245128"/>
                      <a:ext cx="1232896" cy="864305"/>
                    </a:xfrm>
                    <a:prstGeom prst="rect">
                      <a:avLst/>
                    </a:prstGeom>
                    <a:no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spcFirstLastPara="0" vert="horz" wrap="square" lIns="152434" tIns="139275" rIns="152434" bIns="139275" numCol="1" spcCol="1270" anchor="ctr" anchorCtr="0">
                      <a:noAutofit/>
                    </a:bodyPr>
                    <a:lstStyle/>
                    <a:p>
                      <a:pPr lvl="0" algn="ctr" defTabSz="444500">
                        <a:spcBef>
                          <a:spcPct val="0"/>
                        </a:spcBef>
                        <a:spcAft>
                          <a:spcPct val="35000"/>
                        </a:spcAft>
                        <a:defRPr/>
                      </a:pPr>
                      <a:r>
                        <a:rPr lang="en-US" sz="1200" b="1" dirty="0">
                          <a:solidFill>
                            <a:prstClr val="white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Neutral source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86" name="Rectangle 15">
                          <a:extLst>
                            <a:ext uri="{FF2B5EF4-FFF2-40B4-BE49-F238E27FC236}">
                              <a16:creationId xmlns:a16="http://schemas.microsoft.com/office/drawing/2014/main" id="{DDC75EEA-ACDB-3476-735E-5648938F95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63447" y="1405729"/>
                          <a:ext cx="1687073" cy="615116"/>
                        </a:xfrm>
                        <a:prstGeom prst="rect">
                          <a:avLst/>
                        </a:prstGeom>
                        <a:noFill/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spcFirstLastPara="0" vert="horz" wrap="square" lIns="124143" tIns="124143" rIns="124143" bIns="124143" numCol="1" spcCol="1270" anchor="ctr" anchorCtr="0">
                          <a:noAutofit/>
                        </a:bodyPr>
                        <a:lstStyle/>
                        <a:p>
                          <a:pPr lvl="0" algn="ctr" defTabSz="444500">
                            <a:lnSpc>
                              <a:spcPct val="50000"/>
                            </a:lnSpc>
                            <a:spcBef>
                              <a:spcPct val="0"/>
                            </a:spcBef>
                            <a:spcAft>
                              <a:spcPct val="35000"/>
                            </a:spcAf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1" kern="120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Roboto Condensed" pitchFamily="2" charset="0"/>
                                    <a:cs typeface="Times New Roman" panose="02020603050405020304" pitchFamily="18" charset="0"/>
                                  </a:rPr>
                                  <m:t>𝒕</m:t>
                                </m:r>
                                <m:r>
                                  <a:rPr lang="en-US" sz="1400" b="1" i="1" kern="120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Roboto Condensed" pitchFamily="2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sz="1400" b="1" i="1" kern="120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Roboto Condensed" pitchFamily="2" charset="0"/>
                                    <a:cs typeface="Times New Roman" panose="02020603050405020304" pitchFamily="18" charset="0"/>
                                  </a:rPr>
                                  <m:t>𝒕</m:t>
                                </m:r>
                                <m:r>
                                  <a:rPr lang="en-US" sz="1400" b="1" i="1" kern="120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Roboto Condensed" pitchFamily="2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1400" b="1" i="0" kern="120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Roboto Condensed" pitchFamily="2" charset="0"/>
                                    <a:cs typeface="Times New Roman" panose="02020603050405020304" pitchFamily="18" charset="0"/>
                                  </a:rPr>
                                  <m:t>𝚫</m:t>
                                </m:r>
                                <m:r>
                                  <a:rPr lang="en-US" sz="1400" b="1" i="0" kern="120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Roboto Condensed" pitchFamily="2" charset="0"/>
                                    <a:cs typeface="Times New Roman" panose="02020603050405020304" pitchFamily="18" charset="0"/>
                                  </a:rPr>
                                  <m:t>𝐭</m:t>
                                </m:r>
                              </m:oMath>
                            </m:oMathPara>
                          </a14:m>
                          <a:endParaRPr lang="en-US" sz="1400" b="1" kern="1200" dirty="0">
                            <a:solidFill>
                              <a:prstClr val="white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42" name="Rectangle 15">
                          <a:extLst>
                            <a:ext uri="{FF2B5EF4-FFF2-40B4-BE49-F238E27FC236}">
                              <a16:creationId xmlns:a16="http://schemas.microsoft.com/office/drawing/2014/main" id="{3A6C777C-CE0D-49A2-DDB1-27226BBA611B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263447" y="1405729"/>
                          <a:ext cx="1687073" cy="615116"/>
                        </a:xfrm>
                        <a:prstGeom prst="rect">
                          <a:avLst/>
                        </a:prstGeom>
                        <a:blipFill>
                          <a:blip r:embed="rId4"/>
                          <a:stretch>
                            <a:fillRect/>
                          </a:stretch>
                        </a:blip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/>
                        <a:lstStyle/>
                        <a:p>
                          <a:r>
                            <a:rPr lang="ko-KR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87" name="Rectangle 11">
                      <a:extLst>
                        <a:ext uri="{FF2B5EF4-FFF2-40B4-BE49-F238E27FC236}">
                          <a16:creationId xmlns:a16="http://schemas.microsoft.com/office/drawing/2014/main" id="{A3566035-83D9-15B6-0788-898C81F337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36226" y="2475575"/>
                      <a:ext cx="1422866" cy="760980"/>
                    </a:xfrm>
                    <a:prstGeom prst="rect">
                      <a:avLst/>
                    </a:prstGeom>
                    <a:no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spcFirstLastPara="0" vert="horz" wrap="square" lIns="124143" tIns="124143" rIns="124143" bIns="124143" numCol="1" spcCol="1270" anchor="ctr" anchorCtr="0">
                      <a:noAutofit/>
                    </a:bodyPr>
                    <a:lstStyle/>
                    <a:p>
                      <a:pPr marL="0" marR="0" lvl="0" indent="0" algn="ctr" defTabSz="44450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Neo-classical transport</a:t>
                      </a:r>
                    </a:p>
                  </p:txBody>
                </p:sp>
              </p:grpSp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F610E50F-08CF-BE20-4583-04ECE4B28B48}"/>
                      </a:ext>
                    </a:extLst>
                  </p:cNvPr>
                  <p:cNvSpPr txBox="1"/>
                  <p:nvPr/>
                </p:nvSpPr>
                <p:spPr>
                  <a:xfrm>
                    <a:off x="20865168" y="14578893"/>
                    <a:ext cx="4565958" cy="14336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sz="1600" b="1" u="sng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TRIASSIC</a:t>
                    </a:r>
                    <a:r>
                      <a:rPr lang="en-US" altLang="ko-KR" sz="1600" baseline="30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[4]</a:t>
                    </a:r>
                    <a:endParaRPr lang="ko-KR" altLang="en-US" sz="1600" baseline="3000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cxnSp>
              <p:nvCxnSpPr>
                <p:cNvPr id="61" name="직선 연결선 60">
                  <a:extLst>
                    <a:ext uri="{FF2B5EF4-FFF2-40B4-BE49-F238E27FC236}">
                      <a16:creationId xmlns:a16="http://schemas.microsoft.com/office/drawing/2014/main" id="{AA68EDED-0120-C565-5174-7E6CD66D4C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825432" y="9349897"/>
                  <a:ext cx="1047054" cy="1367065"/>
                </a:xfrm>
                <a:prstGeom prst="line">
                  <a:avLst/>
                </a:prstGeom>
                <a:ln w="38100" cap="rnd">
                  <a:solidFill>
                    <a:srgbClr val="00539B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직선 연결선 61">
                  <a:extLst>
                    <a:ext uri="{FF2B5EF4-FFF2-40B4-BE49-F238E27FC236}">
                      <a16:creationId xmlns:a16="http://schemas.microsoft.com/office/drawing/2014/main" id="{50C5C13E-25E4-4DCF-0407-C79F7CB6EE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872483" y="9349898"/>
                  <a:ext cx="1125293" cy="0"/>
                </a:xfrm>
                <a:prstGeom prst="line">
                  <a:avLst/>
                </a:prstGeom>
                <a:ln w="38100" cap="rnd">
                  <a:solidFill>
                    <a:srgbClr val="00539B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타원 62">
                  <a:extLst>
                    <a:ext uri="{FF2B5EF4-FFF2-40B4-BE49-F238E27FC236}">
                      <a16:creationId xmlns:a16="http://schemas.microsoft.com/office/drawing/2014/main" id="{EC4D1D8B-CC7E-60D6-9137-5C854B7CB52F}"/>
                    </a:ext>
                  </a:extLst>
                </p:cNvPr>
                <p:cNvSpPr/>
                <p:nvPr/>
              </p:nvSpPr>
              <p:spPr>
                <a:xfrm>
                  <a:off x="26956625" y="9209253"/>
                  <a:ext cx="271137" cy="271135"/>
                </a:xfrm>
                <a:prstGeom prst="ellipse">
                  <a:avLst/>
                </a:prstGeom>
                <a:solidFill>
                  <a:srgbClr val="00539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타원 63">
                  <a:extLst>
                    <a:ext uri="{FF2B5EF4-FFF2-40B4-BE49-F238E27FC236}">
                      <a16:creationId xmlns:a16="http://schemas.microsoft.com/office/drawing/2014/main" id="{606206E2-16B2-2DA2-F50A-EB450C03CDF6}"/>
                    </a:ext>
                  </a:extLst>
                </p:cNvPr>
                <p:cNvSpPr/>
                <p:nvPr/>
              </p:nvSpPr>
              <p:spPr>
                <a:xfrm>
                  <a:off x="28643640" y="13706975"/>
                  <a:ext cx="271133" cy="271135"/>
                </a:xfrm>
                <a:prstGeom prst="ellipse">
                  <a:avLst/>
                </a:prstGeom>
                <a:solidFill>
                  <a:srgbClr val="6CADD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65" name="직선 연결선 64">
                  <a:extLst>
                    <a:ext uri="{FF2B5EF4-FFF2-40B4-BE49-F238E27FC236}">
                      <a16:creationId xmlns:a16="http://schemas.microsoft.com/office/drawing/2014/main" id="{E6EFADB0-266A-D227-6E6E-A9FA81F0FD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31122" y="17773643"/>
                  <a:ext cx="483560" cy="406146"/>
                </a:xfrm>
                <a:prstGeom prst="line">
                  <a:avLst/>
                </a:prstGeom>
                <a:ln w="38100" cap="rnd">
                  <a:solidFill>
                    <a:srgbClr val="FBB04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직선 연결선 65">
                  <a:extLst>
                    <a:ext uri="{FF2B5EF4-FFF2-40B4-BE49-F238E27FC236}">
                      <a16:creationId xmlns:a16="http://schemas.microsoft.com/office/drawing/2014/main" id="{598E9260-F058-F053-91DB-C78DFB6E2D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914681" y="18179792"/>
                  <a:ext cx="1177510" cy="0"/>
                </a:xfrm>
                <a:prstGeom prst="line">
                  <a:avLst/>
                </a:prstGeom>
                <a:ln w="38100" cap="rnd">
                  <a:solidFill>
                    <a:srgbClr val="FBB04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타원 66">
                  <a:extLst>
                    <a:ext uri="{FF2B5EF4-FFF2-40B4-BE49-F238E27FC236}">
                      <a16:creationId xmlns:a16="http://schemas.microsoft.com/office/drawing/2014/main" id="{8BDA4DF7-81A7-2DDA-BC8D-94B52DFBA1D2}"/>
                    </a:ext>
                  </a:extLst>
                </p:cNvPr>
                <p:cNvSpPr/>
                <p:nvPr/>
              </p:nvSpPr>
              <p:spPr>
                <a:xfrm>
                  <a:off x="27059624" y="18044225"/>
                  <a:ext cx="271133" cy="271135"/>
                </a:xfrm>
                <a:prstGeom prst="ellipse">
                  <a:avLst/>
                </a:prstGeom>
                <a:solidFill>
                  <a:srgbClr val="FBB04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68" name="직선 연결선 67">
                  <a:extLst>
                    <a:ext uri="{FF2B5EF4-FFF2-40B4-BE49-F238E27FC236}">
                      <a16:creationId xmlns:a16="http://schemas.microsoft.com/office/drawing/2014/main" id="{A47B3705-A1F5-4BDD-D91A-31CAFD4A1D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0948306" y="9248051"/>
                  <a:ext cx="680943" cy="737511"/>
                </a:xfrm>
                <a:prstGeom prst="line">
                  <a:avLst/>
                </a:prstGeom>
                <a:ln w="38100" cap="rnd">
                  <a:solidFill>
                    <a:srgbClr val="40404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직선 연결선 68">
                  <a:extLst>
                    <a:ext uri="{FF2B5EF4-FFF2-40B4-BE49-F238E27FC236}">
                      <a16:creationId xmlns:a16="http://schemas.microsoft.com/office/drawing/2014/main" id="{F975E0B3-A6EE-0685-1367-A773BA54D9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872428" y="9248052"/>
                  <a:ext cx="2032558" cy="0"/>
                </a:xfrm>
                <a:prstGeom prst="line">
                  <a:avLst/>
                </a:prstGeom>
                <a:ln w="38100" cap="rnd">
                  <a:solidFill>
                    <a:srgbClr val="40404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타원 69">
                  <a:extLst>
                    <a:ext uri="{FF2B5EF4-FFF2-40B4-BE49-F238E27FC236}">
                      <a16:creationId xmlns:a16="http://schemas.microsoft.com/office/drawing/2014/main" id="{9D74EEAA-A58C-CF8F-B17B-D1203F4B80EB}"/>
                    </a:ext>
                  </a:extLst>
                </p:cNvPr>
                <p:cNvSpPr/>
                <p:nvPr/>
              </p:nvSpPr>
              <p:spPr>
                <a:xfrm>
                  <a:off x="18769986" y="9111527"/>
                  <a:ext cx="271133" cy="271135"/>
                </a:xfrm>
                <a:prstGeom prst="ellipse">
                  <a:avLst/>
                </a:prstGeom>
                <a:solidFill>
                  <a:srgbClr val="40404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71" name="직선 연결선 70">
                  <a:extLst>
                    <a:ext uri="{FF2B5EF4-FFF2-40B4-BE49-F238E27FC236}">
                      <a16:creationId xmlns:a16="http://schemas.microsoft.com/office/drawing/2014/main" id="{CDA797CD-E533-1383-4453-DC2B8B40F7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304966" y="16801151"/>
                  <a:ext cx="944469" cy="944469"/>
                </a:xfrm>
                <a:prstGeom prst="line">
                  <a:avLst/>
                </a:prstGeom>
                <a:solidFill>
                  <a:srgbClr val="D9531E"/>
                </a:solidFill>
                <a:ln w="38100" cap="rnd">
                  <a:solidFill>
                    <a:srgbClr val="D9531E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타원 71">
                  <a:extLst>
                    <a:ext uri="{FF2B5EF4-FFF2-40B4-BE49-F238E27FC236}">
                      <a16:creationId xmlns:a16="http://schemas.microsoft.com/office/drawing/2014/main" id="{E9BEE924-128D-651F-3791-A919E1DD211D}"/>
                    </a:ext>
                  </a:extLst>
                </p:cNvPr>
                <p:cNvSpPr/>
                <p:nvPr/>
              </p:nvSpPr>
              <p:spPr>
                <a:xfrm rot="8100000">
                  <a:off x="17180371" y="17596156"/>
                  <a:ext cx="271134" cy="271133"/>
                </a:xfrm>
                <a:prstGeom prst="ellipse">
                  <a:avLst/>
                </a:prstGeom>
                <a:solidFill>
                  <a:srgbClr val="D9531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73" name="직선 연결선 72">
                  <a:extLst>
                    <a:ext uri="{FF2B5EF4-FFF2-40B4-BE49-F238E27FC236}">
                      <a16:creationId xmlns:a16="http://schemas.microsoft.com/office/drawing/2014/main" id="{D48F47C8-7B35-F68E-5E66-EDA8B4426E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8270706" y="16781104"/>
                  <a:ext cx="1203447" cy="0"/>
                </a:xfrm>
                <a:prstGeom prst="line">
                  <a:avLst/>
                </a:prstGeom>
                <a:solidFill>
                  <a:srgbClr val="D9531E"/>
                </a:solidFill>
                <a:ln w="38100" cap="rnd">
                  <a:solidFill>
                    <a:srgbClr val="D9531E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D234245-85C3-2124-11F5-C5E6BED2557C}"/>
                  </a:ext>
                </a:extLst>
              </p:cNvPr>
              <p:cNvSpPr txBox="1"/>
              <p:nvPr/>
            </p:nvSpPr>
            <p:spPr>
              <a:xfrm>
                <a:off x="15363835" y="8975336"/>
                <a:ext cx="5650559" cy="1358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ASTRA</a:t>
                </a:r>
                <a:r>
                  <a:rPr lang="en-US" altLang="ko-KR" baseline="30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[8]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728CAFF-B632-4078-79B8-0C97A35D35BF}"/>
                  </a:ext>
                </a:extLst>
              </p:cNvPr>
              <p:cNvSpPr txBox="1"/>
              <p:nvPr/>
            </p:nvSpPr>
            <p:spPr>
              <a:xfrm>
                <a:off x="25601306" y="9014434"/>
                <a:ext cx="6910737" cy="1358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CHEASE</a:t>
                </a:r>
                <a:r>
                  <a:rPr lang="en-US" altLang="ko-KR" baseline="30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[5]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0E1D622-8EB2-84C9-8674-20CC171081CC}"/>
                  </a:ext>
                </a:extLst>
              </p:cNvPr>
              <p:cNvSpPr txBox="1"/>
              <p:nvPr/>
            </p:nvSpPr>
            <p:spPr>
              <a:xfrm>
                <a:off x="27177929" y="12857332"/>
                <a:ext cx="6194609" cy="1358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NCLASS</a:t>
                </a:r>
                <a:r>
                  <a:rPr lang="en-US" altLang="ko-KR" baseline="30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[6]</a:t>
                </a:r>
                <a:endParaRPr lang="en-US" altLang="ko-KR" sz="5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7F28DD2-1419-08BA-182A-5A00C7FCC5CA}"/>
                  </a:ext>
                </a:extLst>
              </p:cNvPr>
              <p:cNvSpPr txBox="1"/>
              <p:nvPr/>
            </p:nvSpPr>
            <p:spPr>
              <a:xfrm>
                <a:off x="24964659" y="16536387"/>
                <a:ext cx="7066859" cy="1358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TGLF</a:t>
                </a:r>
                <a:r>
                  <a:rPr lang="en-US" altLang="ko-KR" baseline="30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[4]</a:t>
                </a:r>
                <a:endParaRPr lang="en-US" altLang="ko-KR" sz="4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43C0502-06FF-FE48-64CC-BCA7FCC9DEC3}"/>
                  </a:ext>
                </a:extLst>
              </p:cNvPr>
              <p:cNvSpPr txBox="1"/>
              <p:nvPr/>
            </p:nvSpPr>
            <p:spPr>
              <a:xfrm>
                <a:off x="15095426" y="16757962"/>
                <a:ext cx="6535728" cy="1358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NUBEAM</a:t>
                </a:r>
                <a:r>
                  <a:rPr lang="en-US" altLang="ko-KR" baseline="30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[7]</a:t>
                </a:r>
              </a:p>
            </p:txBody>
          </p:sp>
        </p:grp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4C206E62-A1B2-6DB8-F201-31E558DB1F64}"/>
                </a:ext>
              </a:extLst>
            </p:cNvPr>
            <p:cNvCxnSpPr>
              <a:cxnSpLocks/>
            </p:cNvCxnSpPr>
            <p:nvPr/>
          </p:nvCxnSpPr>
          <p:spPr>
            <a:xfrm>
              <a:off x="8226118" y="2005229"/>
              <a:ext cx="286900" cy="0"/>
            </a:xfrm>
            <a:prstGeom prst="line">
              <a:avLst/>
            </a:prstGeom>
            <a:ln w="38100" cap="rnd">
              <a:solidFill>
                <a:srgbClr val="5F8F2C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타원 45">
              <a:extLst>
                <a:ext uri="{FF2B5EF4-FFF2-40B4-BE49-F238E27FC236}">
                  <a16:creationId xmlns:a16="http://schemas.microsoft.com/office/drawing/2014/main" id="{0F5DCC2E-448E-72C8-EDED-8B8342963ADB}"/>
                </a:ext>
              </a:extLst>
            </p:cNvPr>
            <p:cNvSpPr/>
            <p:nvPr/>
          </p:nvSpPr>
          <p:spPr>
            <a:xfrm>
              <a:off x="8178247" y="1973216"/>
              <a:ext cx="64754" cy="64026"/>
            </a:xfrm>
            <a:prstGeom prst="ellipse">
              <a:avLst/>
            </a:prstGeom>
            <a:solidFill>
              <a:srgbClr val="5F8F2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06860E3-426D-F22C-58C4-AA1BA82530A3}"/>
                </a:ext>
              </a:extLst>
            </p:cNvPr>
            <p:cNvSpPr txBox="1"/>
            <p:nvPr/>
          </p:nvSpPr>
          <p:spPr>
            <a:xfrm>
              <a:off x="6870329" y="1798368"/>
              <a:ext cx="15698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FRANTIC</a:t>
              </a:r>
              <a:r>
                <a:rPr lang="en-US" altLang="ko-KR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[15]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2D241AE-C328-DA3D-B833-FEA2F32ACAFC}"/>
              </a:ext>
            </a:extLst>
          </p:cNvPr>
          <p:cNvSpPr txBox="1"/>
          <p:nvPr/>
        </p:nvSpPr>
        <p:spPr>
          <a:xfrm>
            <a:off x="9063008" y="3946313"/>
            <a:ext cx="3076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[4] C.Y. Lee, et al., NF </a:t>
            </a:r>
            <a:r>
              <a:rPr lang="en-US" altLang="ko-KR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61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96020 (2021)</a:t>
            </a:r>
          </a:p>
          <a:p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[5] H. </a:t>
            </a:r>
            <a:r>
              <a:rPr lang="en-US" altLang="ko-KR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Lütjens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al., CPC </a:t>
            </a:r>
            <a:r>
              <a:rPr lang="en-US" altLang="ko-KR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97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219 (1996)</a:t>
            </a:r>
          </a:p>
          <a:p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[6] W.A. </a:t>
            </a:r>
            <a:r>
              <a:rPr lang="en-US" altLang="ko-KR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Houlberg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al.,</a:t>
            </a:r>
            <a:r>
              <a:rPr lang="en-US" altLang="ko-KR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3230 (1997)</a:t>
            </a:r>
          </a:p>
          <a:p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[12] G.M. </a:t>
            </a:r>
            <a:r>
              <a:rPr lang="en-US" altLang="ko-KR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Staebler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al., </a:t>
            </a:r>
            <a:r>
              <a:rPr lang="en-US" altLang="ko-KR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102508 (2005)</a:t>
            </a:r>
            <a:endParaRPr lang="ko-KR" altLang="en-US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[7] A. </a:t>
            </a:r>
            <a:r>
              <a:rPr lang="en-US" altLang="ko-KR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Pankin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al., CPC </a:t>
            </a:r>
            <a:r>
              <a:rPr lang="en-US" altLang="ko-KR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159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157 (2004)</a:t>
            </a:r>
          </a:p>
          <a:p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[13] S. </a:t>
            </a:r>
            <a:r>
              <a:rPr lang="en-US" altLang="ko-KR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Tamor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al., </a:t>
            </a:r>
            <a:r>
              <a:rPr lang="en-US" altLang="ko-KR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JoCP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104 (1981)</a:t>
            </a:r>
          </a:p>
          <a:p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[8] G. </a:t>
            </a:r>
            <a:r>
              <a:rPr lang="en-US" altLang="ko-KR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Pereverzev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al., IPP (2002)</a:t>
            </a:r>
          </a:p>
        </p:txBody>
      </p:sp>
      <p:sp>
        <p:nvSpPr>
          <p:cNvPr id="11" name="내용 개체 틀 3">
            <a:extLst>
              <a:ext uri="{FF2B5EF4-FFF2-40B4-BE49-F238E27FC236}">
                <a16:creationId xmlns:a16="http://schemas.microsoft.com/office/drawing/2014/main" id="{BEC96B23-8B4E-DA5C-A265-25945EA55058}"/>
              </a:ext>
            </a:extLst>
          </p:cNvPr>
          <p:cNvSpPr txBox="1">
            <a:spLocks/>
          </p:cNvSpPr>
          <p:nvPr/>
        </p:nvSpPr>
        <p:spPr>
          <a:xfrm>
            <a:off x="360630" y="1088225"/>
            <a:ext cx="11606542" cy="1081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−"/>
              <a:defRPr sz="20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ko-KR" dirty="0"/>
              <a:t>A FIRE mode, #26043 @4.3s</a:t>
            </a:r>
          </a:p>
          <a:p>
            <a:pPr>
              <a:lnSpc>
                <a:spcPct val="100000"/>
              </a:lnSpc>
            </a:pPr>
            <a:r>
              <a:rPr lang="en-US" altLang="ko-KR" dirty="0"/>
              <a:t>Integrated suite of code, TRIASSIC</a:t>
            </a:r>
            <a:r>
              <a:rPr lang="en-US" altLang="ko-KR" baseline="30000" dirty="0"/>
              <a:t>[1] </a:t>
            </a:r>
            <a:r>
              <a:rPr lang="en-US" altLang="ko-KR" dirty="0"/>
              <a:t>used</a:t>
            </a:r>
          </a:p>
        </p:txBody>
      </p:sp>
      <p:sp>
        <p:nvSpPr>
          <p:cNvPr id="9" name="내용 개체 틀 3">
            <a:extLst>
              <a:ext uri="{FF2B5EF4-FFF2-40B4-BE49-F238E27FC236}">
                <a16:creationId xmlns:a16="http://schemas.microsoft.com/office/drawing/2014/main" id="{7F519E3A-110A-03B0-DE45-A3BC13C06B32}"/>
              </a:ext>
            </a:extLst>
          </p:cNvPr>
          <p:cNvSpPr txBox="1">
            <a:spLocks/>
          </p:cNvSpPr>
          <p:nvPr/>
        </p:nvSpPr>
        <p:spPr>
          <a:xfrm>
            <a:off x="360630" y="2036043"/>
            <a:ext cx="11606542" cy="54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−"/>
              <a:defRPr sz="20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Dominant dilution effects evaluated with TGLF</a:t>
            </a:r>
            <a:r>
              <a:rPr lang="en-US" altLang="ko-KR" baseline="30000" dirty="0"/>
              <a:t>[14]</a:t>
            </a:r>
            <a:r>
              <a:rPr lang="en-US" altLang="ko-KR" dirty="0"/>
              <a:t> 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F9BA8E91-18EF-55D4-1D7B-C34E0D0F01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20" y="2660563"/>
            <a:ext cx="5830064" cy="41828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137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23670E7A-1F0D-416D-326D-773FC62FB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Predictive Modelling for the Basis of Future Projections</a:t>
            </a:r>
            <a:endParaRPr lang="ko-KR" altLang="en-US" dirty="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9EE3263-8C54-2EFD-0E17-BABD1335A8F8}"/>
              </a:ext>
            </a:extLst>
          </p:cNvPr>
          <p:cNvGrpSpPr/>
          <p:nvPr/>
        </p:nvGrpSpPr>
        <p:grpSpPr>
          <a:xfrm>
            <a:off x="7060829" y="935825"/>
            <a:ext cx="5426948" cy="2539467"/>
            <a:chOff x="6870329" y="983308"/>
            <a:chExt cx="5426948" cy="2539467"/>
          </a:xfrm>
        </p:grpSpPr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E56126E2-DEF4-05F3-4B15-D7D14BCFC195}"/>
                </a:ext>
              </a:extLst>
            </p:cNvPr>
            <p:cNvGrpSpPr/>
            <p:nvPr/>
          </p:nvGrpSpPr>
          <p:grpSpPr>
            <a:xfrm>
              <a:off x="7219625" y="983308"/>
              <a:ext cx="5077652" cy="2539467"/>
              <a:chOff x="15095426" y="8975336"/>
              <a:chExt cx="18277112" cy="9140862"/>
            </a:xfrm>
          </p:grpSpPr>
          <p:grpSp>
            <p:nvGrpSpPr>
              <p:cNvPr id="53" name="그룹 52">
                <a:extLst>
                  <a:ext uri="{FF2B5EF4-FFF2-40B4-BE49-F238E27FC236}">
                    <a16:creationId xmlns:a16="http://schemas.microsoft.com/office/drawing/2014/main" id="{C3BC1D8A-98D9-E049-43D2-D92011A3109D}"/>
                  </a:ext>
                </a:extLst>
              </p:cNvPr>
              <p:cNvGrpSpPr/>
              <p:nvPr/>
            </p:nvGrpSpPr>
            <p:grpSpPr>
              <a:xfrm>
                <a:off x="18384483" y="9523483"/>
                <a:ext cx="10087654" cy="8097338"/>
                <a:chOff x="17180371" y="9111527"/>
                <a:chExt cx="11734402" cy="9526348"/>
              </a:xfrm>
            </p:grpSpPr>
            <p:cxnSp>
              <p:nvCxnSpPr>
                <p:cNvPr id="59" name="직선 연결선 58">
                  <a:extLst>
                    <a:ext uri="{FF2B5EF4-FFF2-40B4-BE49-F238E27FC236}">
                      <a16:creationId xmlns:a16="http://schemas.microsoft.com/office/drawing/2014/main" id="{2CE69900-5437-B217-66D4-B5C96C20E4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557020" y="13832697"/>
                  <a:ext cx="1201285" cy="0"/>
                </a:xfrm>
                <a:prstGeom prst="line">
                  <a:avLst/>
                </a:prstGeom>
                <a:ln w="38100" cap="rnd">
                  <a:solidFill>
                    <a:srgbClr val="6CADDF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0" name="그룹 59">
                  <a:extLst>
                    <a:ext uri="{FF2B5EF4-FFF2-40B4-BE49-F238E27FC236}">
                      <a16:creationId xmlns:a16="http://schemas.microsoft.com/office/drawing/2014/main" id="{6629B54C-A350-F5E2-8DA3-F62FAEB010BC}"/>
                    </a:ext>
                  </a:extLst>
                </p:cNvPr>
                <p:cNvGrpSpPr/>
                <p:nvPr/>
              </p:nvGrpSpPr>
              <p:grpSpPr>
                <a:xfrm>
                  <a:off x="17846824" y="9456415"/>
                  <a:ext cx="10435115" cy="9181460"/>
                  <a:chOff x="17846824" y="10774046"/>
                  <a:chExt cx="10435115" cy="9181460"/>
                </a:xfrm>
              </p:grpSpPr>
              <p:grpSp>
                <p:nvGrpSpPr>
                  <p:cNvPr id="74" name="Group 3">
                    <a:extLst>
                      <a:ext uri="{FF2B5EF4-FFF2-40B4-BE49-F238E27FC236}">
                        <a16:creationId xmlns:a16="http://schemas.microsoft.com/office/drawing/2014/main" id="{DD1BA12F-0602-F0F8-C331-9D76D99ED447}"/>
                      </a:ext>
                    </a:extLst>
                  </p:cNvPr>
                  <p:cNvGrpSpPr/>
                  <p:nvPr/>
                </p:nvGrpSpPr>
                <p:grpSpPr>
                  <a:xfrm>
                    <a:off x="17846824" y="10774046"/>
                    <a:ext cx="10435115" cy="9181460"/>
                    <a:chOff x="4761160" y="1021431"/>
                    <a:chExt cx="3897932" cy="3429641"/>
                  </a:xfrm>
                </p:grpSpPr>
                <p:sp>
                  <p:nvSpPr>
                    <p:cNvPr id="76" name="Freeform 93">
                      <a:extLst>
                        <a:ext uri="{FF2B5EF4-FFF2-40B4-BE49-F238E27FC236}">
                          <a16:creationId xmlns:a16="http://schemas.microsoft.com/office/drawing/2014/main" id="{DE0C6C6F-BBCE-5DD9-E713-064C183EAA2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224862" y="1021431"/>
                      <a:ext cx="1661595" cy="1212363"/>
                    </a:xfrm>
                    <a:custGeom>
                      <a:avLst/>
                      <a:gdLst>
                        <a:gd name="T0" fmla="*/ 0 w 877"/>
                        <a:gd name="T1" fmla="*/ 420 h 640"/>
                        <a:gd name="T2" fmla="*/ 249 w 877"/>
                        <a:gd name="T3" fmla="*/ 418 h 640"/>
                        <a:gd name="T4" fmla="*/ 375 w 877"/>
                        <a:gd name="T5" fmla="*/ 640 h 640"/>
                        <a:gd name="T6" fmla="*/ 749 w 877"/>
                        <a:gd name="T7" fmla="*/ 434 h 640"/>
                        <a:gd name="T8" fmla="*/ 877 w 877"/>
                        <a:gd name="T9" fmla="*/ 216 h 640"/>
                        <a:gd name="T10" fmla="*/ 750 w 877"/>
                        <a:gd name="T11" fmla="*/ 0 h 640"/>
                        <a:gd name="T12" fmla="*/ 0 w 877"/>
                        <a:gd name="T13" fmla="*/ 420 h 64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877" h="640">
                          <a:moveTo>
                            <a:pt x="0" y="420"/>
                          </a:moveTo>
                          <a:cubicBezTo>
                            <a:pt x="249" y="418"/>
                            <a:pt x="249" y="418"/>
                            <a:pt x="249" y="418"/>
                          </a:cubicBezTo>
                          <a:cubicBezTo>
                            <a:pt x="375" y="640"/>
                            <a:pt x="375" y="640"/>
                            <a:pt x="375" y="640"/>
                          </a:cubicBezTo>
                          <a:cubicBezTo>
                            <a:pt x="459" y="516"/>
                            <a:pt x="598" y="438"/>
                            <a:pt x="749" y="434"/>
                          </a:cubicBezTo>
                          <a:cubicBezTo>
                            <a:pt x="877" y="216"/>
                            <a:pt x="877" y="216"/>
                            <a:pt x="877" y="216"/>
                          </a:cubicBezTo>
                          <a:cubicBezTo>
                            <a:pt x="750" y="0"/>
                            <a:pt x="750" y="0"/>
                            <a:pt x="750" y="0"/>
                          </a:cubicBezTo>
                          <a:cubicBezTo>
                            <a:pt x="446" y="4"/>
                            <a:pt x="162" y="164"/>
                            <a:pt x="0" y="420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7" name="Freeform 94">
                      <a:extLst>
                        <a:ext uri="{FF2B5EF4-FFF2-40B4-BE49-F238E27FC236}">
                          <a16:creationId xmlns:a16="http://schemas.microsoft.com/office/drawing/2014/main" id="{AB9DA665-52C1-7447-1DC1-38143BB1F89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736982" y="1023044"/>
                      <a:ext cx="1405349" cy="1245195"/>
                    </a:xfrm>
                    <a:custGeom>
                      <a:avLst/>
                      <a:gdLst>
                        <a:gd name="T0" fmla="*/ 3 w 742"/>
                        <a:gd name="T1" fmla="*/ 0 h 657"/>
                        <a:gd name="T2" fmla="*/ 129 w 742"/>
                        <a:gd name="T3" fmla="*/ 215 h 657"/>
                        <a:gd name="T4" fmla="*/ 0 w 742"/>
                        <a:gd name="T5" fmla="*/ 434 h 657"/>
                        <a:gd name="T6" fmla="*/ 365 w 742"/>
                        <a:gd name="T7" fmla="*/ 655 h 657"/>
                        <a:gd name="T8" fmla="*/ 619 w 742"/>
                        <a:gd name="T9" fmla="*/ 657 h 657"/>
                        <a:gd name="T10" fmla="*/ 742 w 742"/>
                        <a:gd name="T11" fmla="*/ 440 h 657"/>
                        <a:gd name="T12" fmla="*/ 3 w 742"/>
                        <a:gd name="T13" fmla="*/ 0 h 6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742" h="657">
                          <a:moveTo>
                            <a:pt x="3" y="0"/>
                          </a:moveTo>
                          <a:cubicBezTo>
                            <a:pt x="129" y="215"/>
                            <a:pt x="129" y="215"/>
                            <a:pt x="129" y="215"/>
                          </a:cubicBezTo>
                          <a:cubicBezTo>
                            <a:pt x="0" y="434"/>
                            <a:pt x="0" y="434"/>
                            <a:pt x="0" y="434"/>
                          </a:cubicBezTo>
                          <a:cubicBezTo>
                            <a:pt x="150" y="445"/>
                            <a:pt x="286" y="527"/>
                            <a:pt x="365" y="655"/>
                          </a:cubicBezTo>
                          <a:cubicBezTo>
                            <a:pt x="619" y="657"/>
                            <a:pt x="619" y="657"/>
                            <a:pt x="619" y="657"/>
                          </a:cubicBezTo>
                          <a:cubicBezTo>
                            <a:pt x="742" y="440"/>
                            <a:pt x="742" y="440"/>
                            <a:pt x="742" y="440"/>
                          </a:cubicBezTo>
                          <a:cubicBezTo>
                            <a:pt x="586" y="178"/>
                            <a:pt x="306" y="12"/>
                            <a:pt x="3" y="0"/>
                          </a:cubicBezTo>
                          <a:close/>
                        </a:path>
                      </a:pathLst>
                    </a:custGeom>
                    <a:solidFill>
                      <a:srgbClr val="00539B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8" name="Freeform 95">
                      <a:extLst>
                        <a:ext uri="{FF2B5EF4-FFF2-40B4-BE49-F238E27FC236}">
                          <a16:creationId xmlns:a16="http://schemas.microsoft.com/office/drawing/2014/main" id="{C0860F6F-9C3E-9135-E9DD-F32FD5E21E2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456396" y="3238709"/>
                      <a:ext cx="1661595" cy="1212363"/>
                    </a:xfrm>
                    <a:custGeom>
                      <a:avLst/>
                      <a:gdLst>
                        <a:gd name="T0" fmla="*/ 502 w 877"/>
                        <a:gd name="T1" fmla="*/ 0 h 640"/>
                        <a:gd name="T2" fmla="*/ 128 w 877"/>
                        <a:gd name="T3" fmla="*/ 206 h 640"/>
                        <a:gd name="T4" fmla="*/ 0 w 877"/>
                        <a:gd name="T5" fmla="*/ 424 h 640"/>
                        <a:gd name="T6" fmla="*/ 126 w 877"/>
                        <a:gd name="T7" fmla="*/ 640 h 640"/>
                        <a:gd name="T8" fmla="*/ 877 w 877"/>
                        <a:gd name="T9" fmla="*/ 220 h 640"/>
                        <a:gd name="T10" fmla="*/ 628 w 877"/>
                        <a:gd name="T11" fmla="*/ 222 h 640"/>
                        <a:gd name="T12" fmla="*/ 502 w 877"/>
                        <a:gd name="T13" fmla="*/ 0 h 64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877" h="640">
                          <a:moveTo>
                            <a:pt x="502" y="0"/>
                          </a:moveTo>
                          <a:cubicBezTo>
                            <a:pt x="418" y="124"/>
                            <a:pt x="278" y="202"/>
                            <a:pt x="128" y="206"/>
                          </a:cubicBezTo>
                          <a:cubicBezTo>
                            <a:pt x="0" y="424"/>
                            <a:pt x="0" y="424"/>
                            <a:pt x="0" y="424"/>
                          </a:cubicBezTo>
                          <a:cubicBezTo>
                            <a:pt x="126" y="640"/>
                            <a:pt x="126" y="640"/>
                            <a:pt x="126" y="640"/>
                          </a:cubicBezTo>
                          <a:cubicBezTo>
                            <a:pt x="431" y="636"/>
                            <a:pt x="714" y="477"/>
                            <a:pt x="877" y="220"/>
                          </a:cubicBezTo>
                          <a:cubicBezTo>
                            <a:pt x="628" y="222"/>
                            <a:pt x="628" y="222"/>
                            <a:pt x="628" y="222"/>
                          </a:cubicBezTo>
                          <a:lnTo>
                            <a:pt x="502" y="0"/>
                          </a:lnTo>
                          <a:close/>
                        </a:path>
                      </a:pathLst>
                    </a:custGeom>
                    <a:solidFill>
                      <a:srgbClr val="FBB040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9" name="Freeform 96">
                      <a:extLst>
                        <a:ext uri="{FF2B5EF4-FFF2-40B4-BE49-F238E27FC236}">
                          <a16:creationId xmlns:a16="http://schemas.microsoft.com/office/drawing/2014/main" id="{263480DA-FB26-CA93-3878-0FAD629DBDD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459412" y="1938981"/>
                      <a:ext cx="928892" cy="1633568"/>
                    </a:xfrm>
                    <a:custGeom>
                      <a:avLst/>
                      <a:gdLst>
                        <a:gd name="T0" fmla="*/ 375 w 490"/>
                        <a:gd name="T1" fmla="*/ 861 h 862"/>
                        <a:gd name="T2" fmla="*/ 490 w 490"/>
                        <a:gd name="T3" fmla="*/ 420 h 862"/>
                        <a:gd name="T4" fmla="*/ 386 w 490"/>
                        <a:gd name="T5" fmla="*/ 0 h 862"/>
                        <a:gd name="T6" fmla="*/ 263 w 490"/>
                        <a:gd name="T7" fmla="*/ 217 h 862"/>
                        <a:gd name="T8" fmla="*/ 9 w 490"/>
                        <a:gd name="T9" fmla="*/ 215 h 862"/>
                        <a:gd name="T10" fmla="*/ 56 w 490"/>
                        <a:gd name="T11" fmla="*/ 420 h 862"/>
                        <a:gd name="T12" fmla="*/ 0 w 490"/>
                        <a:gd name="T13" fmla="*/ 642 h 862"/>
                        <a:gd name="T14" fmla="*/ 125 w 490"/>
                        <a:gd name="T15" fmla="*/ 862 h 862"/>
                        <a:gd name="T16" fmla="*/ 375 w 490"/>
                        <a:gd name="T17" fmla="*/ 861 h 8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490" h="862">
                          <a:moveTo>
                            <a:pt x="375" y="861"/>
                          </a:moveTo>
                          <a:cubicBezTo>
                            <a:pt x="450" y="727"/>
                            <a:pt x="490" y="575"/>
                            <a:pt x="490" y="420"/>
                          </a:cubicBezTo>
                          <a:cubicBezTo>
                            <a:pt x="490" y="273"/>
                            <a:pt x="454" y="129"/>
                            <a:pt x="386" y="0"/>
                          </a:cubicBezTo>
                          <a:cubicBezTo>
                            <a:pt x="263" y="217"/>
                            <a:pt x="263" y="217"/>
                            <a:pt x="263" y="217"/>
                          </a:cubicBezTo>
                          <a:cubicBezTo>
                            <a:pt x="9" y="215"/>
                            <a:pt x="9" y="215"/>
                            <a:pt x="9" y="215"/>
                          </a:cubicBezTo>
                          <a:cubicBezTo>
                            <a:pt x="39" y="279"/>
                            <a:pt x="56" y="349"/>
                            <a:pt x="56" y="420"/>
                          </a:cubicBezTo>
                          <a:cubicBezTo>
                            <a:pt x="56" y="498"/>
                            <a:pt x="36" y="574"/>
                            <a:pt x="0" y="642"/>
                          </a:cubicBezTo>
                          <a:cubicBezTo>
                            <a:pt x="125" y="862"/>
                            <a:pt x="125" y="862"/>
                            <a:pt x="125" y="862"/>
                          </a:cubicBezTo>
                          <a:lnTo>
                            <a:pt x="375" y="861"/>
                          </a:lnTo>
                          <a:close/>
                        </a:path>
                      </a:pathLst>
                    </a:custGeom>
                    <a:solidFill>
                      <a:srgbClr val="6CADDF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0" name="Freeform 97">
                      <a:extLst>
                        <a:ext uri="{FF2B5EF4-FFF2-40B4-BE49-F238E27FC236}">
                          <a16:creationId xmlns:a16="http://schemas.microsoft.com/office/drawing/2014/main" id="{1CC0E011-74E6-6EED-E74E-EC35596C0E1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956710" y="1897054"/>
                      <a:ext cx="928091" cy="1633568"/>
                    </a:xfrm>
                    <a:custGeom>
                      <a:avLst/>
                      <a:gdLst>
                        <a:gd name="T0" fmla="*/ 115 w 490"/>
                        <a:gd name="T1" fmla="*/ 2 h 862"/>
                        <a:gd name="T2" fmla="*/ 0 w 490"/>
                        <a:gd name="T3" fmla="*/ 442 h 862"/>
                        <a:gd name="T4" fmla="*/ 103 w 490"/>
                        <a:gd name="T5" fmla="*/ 862 h 862"/>
                        <a:gd name="T6" fmla="*/ 226 w 490"/>
                        <a:gd name="T7" fmla="*/ 645 h 862"/>
                        <a:gd name="T8" fmla="*/ 481 w 490"/>
                        <a:gd name="T9" fmla="*/ 647 h 862"/>
                        <a:gd name="T10" fmla="*/ 434 w 490"/>
                        <a:gd name="T11" fmla="*/ 442 h 862"/>
                        <a:gd name="T12" fmla="*/ 490 w 490"/>
                        <a:gd name="T13" fmla="*/ 220 h 862"/>
                        <a:gd name="T14" fmla="*/ 365 w 490"/>
                        <a:gd name="T15" fmla="*/ 0 h 862"/>
                        <a:gd name="T16" fmla="*/ 115 w 490"/>
                        <a:gd name="T17" fmla="*/ 2 h 8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490" h="862">
                          <a:moveTo>
                            <a:pt x="115" y="2"/>
                          </a:moveTo>
                          <a:cubicBezTo>
                            <a:pt x="40" y="135"/>
                            <a:pt x="0" y="288"/>
                            <a:pt x="0" y="442"/>
                          </a:cubicBezTo>
                          <a:cubicBezTo>
                            <a:pt x="0" y="589"/>
                            <a:pt x="36" y="733"/>
                            <a:pt x="103" y="862"/>
                          </a:cubicBezTo>
                          <a:cubicBezTo>
                            <a:pt x="226" y="645"/>
                            <a:pt x="226" y="645"/>
                            <a:pt x="226" y="645"/>
                          </a:cubicBezTo>
                          <a:cubicBezTo>
                            <a:pt x="481" y="647"/>
                            <a:pt x="481" y="647"/>
                            <a:pt x="481" y="647"/>
                          </a:cubicBezTo>
                          <a:cubicBezTo>
                            <a:pt x="450" y="583"/>
                            <a:pt x="434" y="513"/>
                            <a:pt x="434" y="442"/>
                          </a:cubicBezTo>
                          <a:cubicBezTo>
                            <a:pt x="434" y="364"/>
                            <a:pt x="453" y="288"/>
                            <a:pt x="490" y="220"/>
                          </a:cubicBezTo>
                          <a:cubicBezTo>
                            <a:pt x="365" y="0"/>
                            <a:pt x="365" y="0"/>
                            <a:pt x="365" y="0"/>
                          </a:cubicBezTo>
                          <a:lnTo>
                            <a:pt x="115" y="2"/>
                          </a:lnTo>
                          <a:close/>
                        </a:path>
                      </a:pathLst>
                    </a:custGeom>
                    <a:solidFill>
                      <a:srgbClr val="5F8F2C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1" name="Freeform 98">
                      <a:extLst>
                        <a:ext uri="{FF2B5EF4-FFF2-40B4-BE49-F238E27FC236}">
                          <a16:creationId xmlns:a16="http://schemas.microsoft.com/office/drawing/2014/main" id="{1F94C9C5-4166-EB56-6442-8F976013572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196982" y="3204039"/>
                      <a:ext cx="1406150" cy="1245195"/>
                    </a:xfrm>
                    <a:custGeom>
                      <a:avLst/>
                      <a:gdLst>
                        <a:gd name="T0" fmla="*/ 739 w 742"/>
                        <a:gd name="T1" fmla="*/ 657 h 657"/>
                        <a:gd name="T2" fmla="*/ 613 w 742"/>
                        <a:gd name="T3" fmla="*/ 442 h 657"/>
                        <a:gd name="T4" fmla="*/ 742 w 742"/>
                        <a:gd name="T5" fmla="*/ 223 h 657"/>
                        <a:gd name="T6" fmla="*/ 377 w 742"/>
                        <a:gd name="T7" fmla="*/ 2 h 657"/>
                        <a:gd name="T8" fmla="*/ 124 w 742"/>
                        <a:gd name="T9" fmla="*/ 0 h 657"/>
                        <a:gd name="T10" fmla="*/ 0 w 742"/>
                        <a:gd name="T11" fmla="*/ 217 h 657"/>
                        <a:gd name="T12" fmla="*/ 739 w 742"/>
                        <a:gd name="T13" fmla="*/ 657 h 6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742" h="657">
                          <a:moveTo>
                            <a:pt x="739" y="657"/>
                          </a:moveTo>
                          <a:cubicBezTo>
                            <a:pt x="613" y="442"/>
                            <a:pt x="613" y="442"/>
                            <a:pt x="613" y="442"/>
                          </a:cubicBezTo>
                          <a:cubicBezTo>
                            <a:pt x="742" y="223"/>
                            <a:pt x="742" y="223"/>
                            <a:pt x="742" y="223"/>
                          </a:cubicBezTo>
                          <a:cubicBezTo>
                            <a:pt x="593" y="212"/>
                            <a:pt x="456" y="130"/>
                            <a:pt x="377" y="2"/>
                          </a:cubicBezTo>
                          <a:cubicBezTo>
                            <a:pt x="124" y="0"/>
                            <a:pt x="124" y="0"/>
                            <a:pt x="124" y="0"/>
                          </a:cubicBezTo>
                          <a:cubicBezTo>
                            <a:pt x="0" y="217"/>
                            <a:pt x="0" y="217"/>
                            <a:pt x="0" y="217"/>
                          </a:cubicBezTo>
                          <a:cubicBezTo>
                            <a:pt x="156" y="479"/>
                            <a:pt x="436" y="645"/>
                            <a:pt x="739" y="657"/>
                          </a:cubicBezTo>
                          <a:close/>
                        </a:path>
                      </a:pathLst>
                    </a:custGeom>
                    <a:solidFill>
                      <a:srgbClr val="D9531E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2" name="Rectangle 10">
                      <a:extLst>
                        <a:ext uri="{FF2B5EF4-FFF2-40B4-BE49-F238E27FC236}">
                          <a16:creationId xmlns:a16="http://schemas.microsoft.com/office/drawing/2014/main" id="{CB11A802-8231-59EE-5EC8-7E86999A7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8858" y="1378977"/>
                      <a:ext cx="1661595" cy="760980"/>
                    </a:xfrm>
                    <a:prstGeom prst="rect">
                      <a:avLst/>
                    </a:prstGeom>
                    <a:no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spcFirstLastPara="0" vert="horz" wrap="square" lIns="124143" tIns="124143" rIns="124143" bIns="124143" numCol="1" spcCol="1270" anchor="ctr" anchorCtr="0">
                      <a:noAutofit/>
                    </a:bodyPr>
                    <a:lstStyle/>
                    <a:p>
                      <a:pPr marL="0" marR="0" lvl="0" indent="0" algn="ctr" defTabSz="44450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Equilibrium</a:t>
                      </a:r>
                    </a:p>
                  </p:txBody>
                </p:sp>
                <p:sp>
                  <p:nvSpPr>
                    <p:cNvPr id="83" name="Rectangle 12">
                      <a:extLst>
                        <a:ext uri="{FF2B5EF4-FFF2-40B4-BE49-F238E27FC236}">
                          <a16:creationId xmlns:a16="http://schemas.microsoft.com/office/drawing/2014/main" id="{A78EC43E-7F08-8959-664C-B56F069278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4856" y="3611363"/>
                      <a:ext cx="1524753" cy="760980"/>
                    </a:xfrm>
                    <a:prstGeom prst="rect">
                      <a:avLst/>
                    </a:prstGeom>
                    <a:no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spcFirstLastPara="0" vert="horz" wrap="square" lIns="124143" tIns="124143" rIns="124143" bIns="124143" numCol="1" spcCol="1270" anchor="ctr" anchorCtr="0">
                      <a:noAutofit/>
                    </a:bodyPr>
                    <a:lstStyle/>
                    <a:p>
                      <a:pPr lvl="0" algn="ctr" defTabSz="44450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defRPr/>
                      </a:pPr>
                      <a:r>
                        <a:rPr lang="en-US" sz="1100" b="1" kern="1200" dirty="0">
                          <a:solidFill>
                            <a:prstClr val="white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Anomalous </a:t>
                      </a:r>
                    </a:p>
                    <a:p>
                      <a:pPr lvl="0" algn="ctr" defTabSz="44450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defRPr/>
                      </a:pPr>
                      <a:r>
                        <a:rPr lang="en-US" sz="1100" b="1" kern="1200" dirty="0">
                          <a:solidFill>
                            <a:prstClr val="white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transport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4" name="Rectangle 13">
                      <a:extLst>
                        <a:ext uri="{FF2B5EF4-FFF2-40B4-BE49-F238E27FC236}">
                          <a16:creationId xmlns:a16="http://schemas.microsoft.com/office/drawing/2014/main" id="{79C2782A-9D26-293D-BF9D-8EDDFAD37A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84787" y="3470212"/>
                      <a:ext cx="1528760" cy="760980"/>
                    </a:xfrm>
                    <a:prstGeom prst="rect">
                      <a:avLst/>
                    </a:prstGeom>
                    <a:no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spcFirstLastPara="0" vert="horz" wrap="square" lIns="145106" tIns="124143" rIns="145106" bIns="124143" numCol="1" spcCol="1270" anchor="ctr" anchorCtr="0">
                      <a:noAutofit/>
                    </a:bodyPr>
                    <a:lstStyle/>
                    <a:p>
                      <a:pPr lvl="0" algn="ctr" defTabSz="44450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Neutral</a:t>
                      </a:r>
                    </a:p>
                    <a:p>
                      <a:pPr lvl="0" algn="ctr" defTabSz="444500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defRPr/>
                      </a:pPr>
                      <a:r>
                        <a:rPr lang="en-US" sz="1400" b="1" dirty="0">
                          <a:solidFill>
                            <a:prstClr val="white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beam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5" name="Rectangle 14">
                      <a:extLst>
                        <a:ext uri="{FF2B5EF4-FFF2-40B4-BE49-F238E27FC236}">
                          <a16:creationId xmlns:a16="http://schemas.microsoft.com/office/drawing/2014/main" id="{39B72495-0EFC-ECC5-C1E1-8405B073E2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1160" y="2245128"/>
                      <a:ext cx="1232896" cy="864305"/>
                    </a:xfrm>
                    <a:prstGeom prst="rect">
                      <a:avLst/>
                    </a:prstGeom>
                    <a:no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spcFirstLastPara="0" vert="horz" wrap="square" lIns="152434" tIns="139275" rIns="152434" bIns="139275" numCol="1" spcCol="1270" anchor="ctr" anchorCtr="0">
                      <a:noAutofit/>
                    </a:bodyPr>
                    <a:lstStyle/>
                    <a:p>
                      <a:pPr lvl="0" algn="ctr" defTabSz="444500">
                        <a:spcBef>
                          <a:spcPct val="0"/>
                        </a:spcBef>
                        <a:spcAft>
                          <a:spcPct val="35000"/>
                        </a:spcAft>
                        <a:defRPr/>
                      </a:pPr>
                      <a:r>
                        <a:rPr lang="en-US" sz="1200" b="1" dirty="0">
                          <a:solidFill>
                            <a:prstClr val="white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Neutral source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86" name="Rectangle 15">
                          <a:extLst>
                            <a:ext uri="{FF2B5EF4-FFF2-40B4-BE49-F238E27FC236}">
                              <a16:creationId xmlns:a16="http://schemas.microsoft.com/office/drawing/2014/main" id="{DDC75EEA-ACDB-3476-735E-5648938F95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63447" y="1405729"/>
                          <a:ext cx="1687073" cy="615116"/>
                        </a:xfrm>
                        <a:prstGeom prst="rect">
                          <a:avLst/>
                        </a:prstGeom>
                        <a:noFill/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spcFirstLastPara="0" vert="horz" wrap="square" lIns="124143" tIns="124143" rIns="124143" bIns="124143" numCol="1" spcCol="1270" anchor="ctr" anchorCtr="0">
                          <a:noAutofit/>
                        </a:bodyPr>
                        <a:lstStyle/>
                        <a:p>
                          <a:pPr lvl="0" algn="ctr" defTabSz="444500">
                            <a:lnSpc>
                              <a:spcPct val="50000"/>
                            </a:lnSpc>
                            <a:spcBef>
                              <a:spcPct val="0"/>
                            </a:spcBef>
                            <a:spcAft>
                              <a:spcPct val="35000"/>
                            </a:spcAf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1" kern="120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Roboto Condensed" pitchFamily="2" charset="0"/>
                                    <a:cs typeface="Times New Roman" panose="02020603050405020304" pitchFamily="18" charset="0"/>
                                  </a:rPr>
                                  <m:t>𝒕</m:t>
                                </m:r>
                                <m:r>
                                  <a:rPr lang="en-US" sz="1400" b="1" i="1" kern="120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Roboto Condensed" pitchFamily="2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sz="1400" b="1" i="1" kern="120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Roboto Condensed" pitchFamily="2" charset="0"/>
                                    <a:cs typeface="Times New Roman" panose="02020603050405020304" pitchFamily="18" charset="0"/>
                                  </a:rPr>
                                  <m:t>𝒕</m:t>
                                </m:r>
                                <m:r>
                                  <a:rPr lang="en-US" sz="1400" b="1" i="1" kern="120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Roboto Condensed" pitchFamily="2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1400" b="1" i="0" kern="120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Roboto Condensed" pitchFamily="2" charset="0"/>
                                    <a:cs typeface="Times New Roman" panose="02020603050405020304" pitchFamily="18" charset="0"/>
                                  </a:rPr>
                                  <m:t>𝚫</m:t>
                                </m:r>
                                <m:r>
                                  <a:rPr lang="en-US" sz="1400" b="1" i="0" kern="120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Roboto Condensed" pitchFamily="2" charset="0"/>
                                    <a:cs typeface="Times New Roman" panose="02020603050405020304" pitchFamily="18" charset="0"/>
                                  </a:rPr>
                                  <m:t>𝐭</m:t>
                                </m:r>
                              </m:oMath>
                            </m:oMathPara>
                          </a14:m>
                          <a:endParaRPr lang="en-US" sz="1400" b="1" kern="1200" dirty="0">
                            <a:solidFill>
                              <a:prstClr val="white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86" name="Rectangle 15">
                          <a:extLst>
                            <a:ext uri="{FF2B5EF4-FFF2-40B4-BE49-F238E27FC236}">
                              <a16:creationId xmlns:a16="http://schemas.microsoft.com/office/drawing/2014/main" id="{DDC75EEA-ACDB-3476-735E-5648938F956E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263447" y="1405729"/>
                          <a:ext cx="1687073" cy="615116"/>
                        </a:xfrm>
                        <a:prstGeom prst="rect">
                          <a:avLst/>
                        </a:prstGeom>
                        <a:blipFill>
                          <a:blip r:embed="rId3"/>
                          <a:stretch>
                            <a:fillRect/>
                          </a:stretch>
                        </a:blip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/>
                        <a:lstStyle/>
                        <a:p>
                          <a:r>
                            <a:rPr lang="ko-KR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87" name="Rectangle 11">
                      <a:extLst>
                        <a:ext uri="{FF2B5EF4-FFF2-40B4-BE49-F238E27FC236}">
                          <a16:creationId xmlns:a16="http://schemas.microsoft.com/office/drawing/2014/main" id="{A3566035-83D9-15B6-0788-898C81F337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36226" y="2475575"/>
                      <a:ext cx="1422866" cy="760980"/>
                    </a:xfrm>
                    <a:prstGeom prst="rect">
                      <a:avLst/>
                    </a:prstGeom>
                    <a:no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spcFirstLastPara="0" vert="horz" wrap="square" lIns="124143" tIns="124143" rIns="124143" bIns="124143" numCol="1" spcCol="1270" anchor="ctr" anchorCtr="0">
                      <a:noAutofit/>
                    </a:bodyPr>
                    <a:lstStyle/>
                    <a:p>
                      <a:pPr marL="0" marR="0" lvl="0" indent="0" algn="ctr" defTabSz="44450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Neo-classical transport</a:t>
                      </a:r>
                    </a:p>
                  </p:txBody>
                </p:sp>
              </p:grpSp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F610E50F-08CF-BE20-4583-04ECE4B28B48}"/>
                      </a:ext>
                    </a:extLst>
                  </p:cNvPr>
                  <p:cNvSpPr txBox="1"/>
                  <p:nvPr/>
                </p:nvSpPr>
                <p:spPr>
                  <a:xfrm>
                    <a:off x="20865168" y="14578893"/>
                    <a:ext cx="4565958" cy="14336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sz="1600" b="1" u="sng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TRIASSIC</a:t>
                    </a:r>
                    <a:r>
                      <a:rPr lang="en-US" altLang="ko-KR" sz="1600" baseline="30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[4]</a:t>
                    </a:r>
                    <a:endParaRPr lang="ko-KR" altLang="en-US" sz="1600" baseline="3000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cxnSp>
              <p:nvCxnSpPr>
                <p:cNvPr id="61" name="직선 연결선 60">
                  <a:extLst>
                    <a:ext uri="{FF2B5EF4-FFF2-40B4-BE49-F238E27FC236}">
                      <a16:creationId xmlns:a16="http://schemas.microsoft.com/office/drawing/2014/main" id="{AA68EDED-0120-C565-5174-7E6CD66D4C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825432" y="9349897"/>
                  <a:ext cx="1047054" cy="1367065"/>
                </a:xfrm>
                <a:prstGeom prst="line">
                  <a:avLst/>
                </a:prstGeom>
                <a:ln w="38100" cap="rnd">
                  <a:solidFill>
                    <a:srgbClr val="00539B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직선 연결선 61">
                  <a:extLst>
                    <a:ext uri="{FF2B5EF4-FFF2-40B4-BE49-F238E27FC236}">
                      <a16:creationId xmlns:a16="http://schemas.microsoft.com/office/drawing/2014/main" id="{50C5C13E-25E4-4DCF-0407-C79F7CB6EE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872483" y="9349898"/>
                  <a:ext cx="1125293" cy="0"/>
                </a:xfrm>
                <a:prstGeom prst="line">
                  <a:avLst/>
                </a:prstGeom>
                <a:ln w="38100" cap="rnd">
                  <a:solidFill>
                    <a:srgbClr val="00539B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타원 62">
                  <a:extLst>
                    <a:ext uri="{FF2B5EF4-FFF2-40B4-BE49-F238E27FC236}">
                      <a16:creationId xmlns:a16="http://schemas.microsoft.com/office/drawing/2014/main" id="{EC4D1D8B-CC7E-60D6-9137-5C854B7CB52F}"/>
                    </a:ext>
                  </a:extLst>
                </p:cNvPr>
                <p:cNvSpPr/>
                <p:nvPr/>
              </p:nvSpPr>
              <p:spPr>
                <a:xfrm>
                  <a:off x="26956625" y="9209253"/>
                  <a:ext cx="271137" cy="271135"/>
                </a:xfrm>
                <a:prstGeom prst="ellipse">
                  <a:avLst/>
                </a:prstGeom>
                <a:solidFill>
                  <a:srgbClr val="00539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타원 63">
                  <a:extLst>
                    <a:ext uri="{FF2B5EF4-FFF2-40B4-BE49-F238E27FC236}">
                      <a16:creationId xmlns:a16="http://schemas.microsoft.com/office/drawing/2014/main" id="{606206E2-16B2-2DA2-F50A-EB450C03CDF6}"/>
                    </a:ext>
                  </a:extLst>
                </p:cNvPr>
                <p:cNvSpPr/>
                <p:nvPr/>
              </p:nvSpPr>
              <p:spPr>
                <a:xfrm>
                  <a:off x="28643640" y="13706975"/>
                  <a:ext cx="271133" cy="271135"/>
                </a:xfrm>
                <a:prstGeom prst="ellipse">
                  <a:avLst/>
                </a:prstGeom>
                <a:solidFill>
                  <a:srgbClr val="6CADD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65" name="직선 연결선 64">
                  <a:extLst>
                    <a:ext uri="{FF2B5EF4-FFF2-40B4-BE49-F238E27FC236}">
                      <a16:creationId xmlns:a16="http://schemas.microsoft.com/office/drawing/2014/main" id="{E6EFADB0-266A-D227-6E6E-A9FA81F0FD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31122" y="17773643"/>
                  <a:ext cx="483560" cy="406146"/>
                </a:xfrm>
                <a:prstGeom prst="line">
                  <a:avLst/>
                </a:prstGeom>
                <a:ln w="38100" cap="rnd">
                  <a:solidFill>
                    <a:srgbClr val="FBB04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직선 연결선 65">
                  <a:extLst>
                    <a:ext uri="{FF2B5EF4-FFF2-40B4-BE49-F238E27FC236}">
                      <a16:creationId xmlns:a16="http://schemas.microsoft.com/office/drawing/2014/main" id="{598E9260-F058-F053-91DB-C78DFB6E2D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914681" y="18179792"/>
                  <a:ext cx="1177510" cy="0"/>
                </a:xfrm>
                <a:prstGeom prst="line">
                  <a:avLst/>
                </a:prstGeom>
                <a:ln w="38100" cap="rnd">
                  <a:solidFill>
                    <a:srgbClr val="FBB04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타원 66">
                  <a:extLst>
                    <a:ext uri="{FF2B5EF4-FFF2-40B4-BE49-F238E27FC236}">
                      <a16:creationId xmlns:a16="http://schemas.microsoft.com/office/drawing/2014/main" id="{8BDA4DF7-81A7-2DDA-BC8D-94B52DFBA1D2}"/>
                    </a:ext>
                  </a:extLst>
                </p:cNvPr>
                <p:cNvSpPr/>
                <p:nvPr/>
              </p:nvSpPr>
              <p:spPr>
                <a:xfrm>
                  <a:off x="27059624" y="18044225"/>
                  <a:ext cx="271133" cy="271135"/>
                </a:xfrm>
                <a:prstGeom prst="ellipse">
                  <a:avLst/>
                </a:prstGeom>
                <a:solidFill>
                  <a:srgbClr val="FBB04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68" name="직선 연결선 67">
                  <a:extLst>
                    <a:ext uri="{FF2B5EF4-FFF2-40B4-BE49-F238E27FC236}">
                      <a16:creationId xmlns:a16="http://schemas.microsoft.com/office/drawing/2014/main" id="{A47B3705-A1F5-4BDD-D91A-31CAFD4A1D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0948306" y="9248051"/>
                  <a:ext cx="680943" cy="737511"/>
                </a:xfrm>
                <a:prstGeom prst="line">
                  <a:avLst/>
                </a:prstGeom>
                <a:ln w="38100" cap="rnd">
                  <a:solidFill>
                    <a:srgbClr val="40404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직선 연결선 68">
                  <a:extLst>
                    <a:ext uri="{FF2B5EF4-FFF2-40B4-BE49-F238E27FC236}">
                      <a16:creationId xmlns:a16="http://schemas.microsoft.com/office/drawing/2014/main" id="{F975E0B3-A6EE-0685-1367-A773BA54D9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872428" y="9248052"/>
                  <a:ext cx="2032558" cy="0"/>
                </a:xfrm>
                <a:prstGeom prst="line">
                  <a:avLst/>
                </a:prstGeom>
                <a:ln w="38100" cap="rnd">
                  <a:solidFill>
                    <a:srgbClr val="40404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타원 69">
                  <a:extLst>
                    <a:ext uri="{FF2B5EF4-FFF2-40B4-BE49-F238E27FC236}">
                      <a16:creationId xmlns:a16="http://schemas.microsoft.com/office/drawing/2014/main" id="{9D74EEAA-A58C-CF8F-B17B-D1203F4B80EB}"/>
                    </a:ext>
                  </a:extLst>
                </p:cNvPr>
                <p:cNvSpPr/>
                <p:nvPr/>
              </p:nvSpPr>
              <p:spPr>
                <a:xfrm>
                  <a:off x="18769986" y="9111527"/>
                  <a:ext cx="271133" cy="271135"/>
                </a:xfrm>
                <a:prstGeom prst="ellipse">
                  <a:avLst/>
                </a:prstGeom>
                <a:solidFill>
                  <a:srgbClr val="40404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71" name="직선 연결선 70">
                  <a:extLst>
                    <a:ext uri="{FF2B5EF4-FFF2-40B4-BE49-F238E27FC236}">
                      <a16:creationId xmlns:a16="http://schemas.microsoft.com/office/drawing/2014/main" id="{CDA797CD-E533-1383-4453-DC2B8B40F7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304966" y="16801151"/>
                  <a:ext cx="944469" cy="944469"/>
                </a:xfrm>
                <a:prstGeom prst="line">
                  <a:avLst/>
                </a:prstGeom>
                <a:solidFill>
                  <a:srgbClr val="D9531E"/>
                </a:solidFill>
                <a:ln w="38100" cap="rnd">
                  <a:solidFill>
                    <a:srgbClr val="D9531E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타원 71">
                  <a:extLst>
                    <a:ext uri="{FF2B5EF4-FFF2-40B4-BE49-F238E27FC236}">
                      <a16:creationId xmlns:a16="http://schemas.microsoft.com/office/drawing/2014/main" id="{E9BEE924-128D-651F-3791-A919E1DD211D}"/>
                    </a:ext>
                  </a:extLst>
                </p:cNvPr>
                <p:cNvSpPr/>
                <p:nvPr/>
              </p:nvSpPr>
              <p:spPr>
                <a:xfrm rot="8100000">
                  <a:off x="17180371" y="17596156"/>
                  <a:ext cx="271134" cy="271133"/>
                </a:xfrm>
                <a:prstGeom prst="ellipse">
                  <a:avLst/>
                </a:prstGeom>
                <a:solidFill>
                  <a:srgbClr val="D9531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73" name="직선 연결선 72">
                  <a:extLst>
                    <a:ext uri="{FF2B5EF4-FFF2-40B4-BE49-F238E27FC236}">
                      <a16:creationId xmlns:a16="http://schemas.microsoft.com/office/drawing/2014/main" id="{D48F47C8-7B35-F68E-5E66-EDA8B4426E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8270706" y="16781104"/>
                  <a:ext cx="1203447" cy="0"/>
                </a:xfrm>
                <a:prstGeom prst="line">
                  <a:avLst/>
                </a:prstGeom>
                <a:solidFill>
                  <a:srgbClr val="D9531E"/>
                </a:solidFill>
                <a:ln w="38100" cap="rnd">
                  <a:solidFill>
                    <a:srgbClr val="D9531E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D234245-85C3-2124-11F5-C5E6BED2557C}"/>
                  </a:ext>
                </a:extLst>
              </p:cNvPr>
              <p:cNvSpPr txBox="1"/>
              <p:nvPr/>
            </p:nvSpPr>
            <p:spPr>
              <a:xfrm>
                <a:off x="15363835" y="8975336"/>
                <a:ext cx="5650559" cy="1358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ASTRA</a:t>
                </a:r>
                <a:r>
                  <a:rPr lang="en-US" altLang="ko-KR" baseline="30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[8]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728CAFF-B632-4078-79B8-0C97A35D35BF}"/>
                  </a:ext>
                </a:extLst>
              </p:cNvPr>
              <p:cNvSpPr txBox="1"/>
              <p:nvPr/>
            </p:nvSpPr>
            <p:spPr>
              <a:xfrm>
                <a:off x="25601306" y="9014434"/>
                <a:ext cx="6910737" cy="1358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CHEASE</a:t>
                </a:r>
                <a:r>
                  <a:rPr lang="en-US" altLang="ko-KR" baseline="30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[5]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0E1D622-8EB2-84C9-8674-20CC171081CC}"/>
                  </a:ext>
                </a:extLst>
              </p:cNvPr>
              <p:cNvSpPr txBox="1"/>
              <p:nvPr/>
            </p:nvSpPr>
            <p:spPr>
              <a:xfrm>
                <a:off x="27177929" y="12857332"/>
                <a:ext cx="6194609" cy="1358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NCLASS</a:t>
                </a:r>
                <a:r>
                  <a:rPr lang="en-US" altLang="ko-KR" baseline="30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[6]</a:t>
                </a:r>
                <a:endParaRPr lang="en-US" altLang="ko-KR" sz="5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7F28DD2-1419-08BA-182A-5A00C7FCC5CA}"/>
                  </a:ext>
                </a:extLst>
              </p:cNvPr>
              <p:cNvSpPr txBox="1"/>
              <p:nvPr/>
            </p:nvSpPr>
            <p:spPr>
              <a:xfrm>
                <a:off x="24964659" y="16536387"/>
                <a:ext cx="7066859" cy="1358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TGLF</a:t>
                </a:r>
                <a:r>
                  <a:rPr lang="en-US" altLang="ko-KR" baseline="30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[4]</a:t>
                </a:r>
                <a:endParaRPr lang="en-US" altLang="ko-KR" sz="4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43C0502-06FF-FE48-64CC-BCA7FCC9DEC3}"/>
                  </a:ext>
                </a:extLst>
              </p:cNvPr>
              <p:cNvSpPr txBox="1"/>
              <p:nvPr/>
            </p:nvSpPr>
            <p:spPr>
              <a:xfrm>
                <a:off x="15095426" y="16757962"/>
                <a:ext cx="6535728" cy="1358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NUBEAM</a:t>
                </a:r>
                <a:r>
                  <a:rPr lang="en-US" altLang="ko-KR" baseline="30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[7]</a:t>
                </a:r>
              </a:p>
            </p:txBody>
          </p:sp>
        </p:grp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4C206E62-A1B2-6DB8-F201-31E558DB1F64}"/>
                </a:ext>
              </a:extLst>
            </p:cNvPr>
            <p:cNvCxnSpPr>
              <a:cxnSpLocks/>
            </p:cNvCxnSpPr>
            <p:nvPr/>
          </p:nvCxnSpPr>
          <p:spPr>
            <a:xfrm>
              <a:off x="8226118" y="2005229"/>
              <a:ext cx="286900" cy="0"/>
            </a:xfrm>
            <a:prstGeom prst="line">
              <a:avLst/>
            </a:prstGeom>
            <a:ln w="38100" cap="rnd">
              <a:solidFill>
                <a:srgbClr val="5F8F2C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타원 45">
              <a:extLst>
                <a:ext uri="{FF2B5EF4-FFF2-40B4-BE49-F238E27FC236}">
                  <a16:creationId xmlns:a16="http://schemas.microsoft.com/office/drawing/2014/main" id="{0F5DCC2E-448E-72C8-EDED-8B8342963ADB}"/>
                </a:ext>
              </a:extLst>
            </p:cNvPr>
            <p:cNvSpPr/>
            <p:nvPr/>
          </p:nvSpPr>
          <p:spPr>
            <a:xfrm>
              <a:off x="8178247" y="1973216"/>
              <a:ext cx="64754" cy="64026"/>
            </a:xfrm>
            <a:prstGeom prst="ellipse">
              <a:avLst/>
            </a:prstGeom>
            <a:solidFill>
              <a:srgbClr val="5F8F2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06860E3-426D-F22C-58C4-AA1BA82530A3}"/>
                </a:ext>
              </a:extLst>
            </p:cNvPr>
            <p:cNvSpPr txBox="1"/>
            <p:nvPr/>
          </p:nvSpPr>
          <p:spPr>
            <a:xfrm>
              <a:off x="6870329" y="1798368"/>
              <a:ext cx="15698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FRANTIC</a:t>
              </a:r>
              <a:r>
                <a:rPr lang="en-US" altLang="ko-KR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[15]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2D241AE-C328-DA3D-B833-FEA2F32ACAFC}"/>
              </a:ext>
            </a:extLst>
          </p:cNvPr>
          <p:cNvSpPr txBox="1"/>
          <p:nvPr/>
        </p:nvSpPr>
        <p:spPr>
          <a:xfrm>
            <a:off x="9063008" y="3946313"/>
            <a:ext cx="3076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[4] C.Y. Lee, et al., NF </a:t>
            </a:r>
            <a:r>
              <a:rPr lang="en-US" altLang="ko-KR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61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96020 (2021)</a:t>
            </a:r>
          </a:p>
          <a:p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[5] H. </a:t>
            </a:r>
            <a:r>
              <a:rPr lang="en-US" altLang="ko-KR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Lütjens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al., CPC </a:t>
            </a:r>
            <a:r>
              <a:rPr lang="en-US" altLang="ko-KR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97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219 (1996)</a:t>
            </a:r>
          </a:p>
          <a:p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[6] W.A. </a:t>
            </a:r>
            <a:r>
              <a:rPr lang="en-US" altLang="ko-KR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Houlberg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al.,</a:t>
            </a:r>
            <a:r>
              <a:rPr lang="en-US" altLang="ko-KR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3230 (1997)</a:t>
            </a:r>
          </a:p>
          <a:p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[12] G.M. </a:t>
            </a:r>
            <a:r>
              <a:rPr lang="en-US" altLang="ko-KR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Staebler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al., </a:t>
            </a:r>
            <a:r>
              <a:rPr lang="en-US" altLang="ko-KR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102508 (2005)</a:t>
            </a:r>
            <a:endParaRPr lang="ko-KR" altLang="en-US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[7] A. </a:t>
            </a:r>
            <a:r>
              <a:rPr lang="en-US" altLang="ko-KR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Pankin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al., CPC </a:t>
            </a:r>
            <a:r>
              <a:rPr lang="en-US" altLang="ko-KR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159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157 (2004)</a:t>
            </a:r>
          </a:p>
          <a:p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[13] S. </a:t>
            </a:r>
            <a:r>
              <a:rPr lang="en-US" altLang="ko-KR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Tamor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al., </a:t>
            </a:r>
            <a:r>
              <a:rPr lang="en-US" altLang="ko-KR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JoCP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104 (1981)</a:t>
            </a:r>
          </a:p>
          <a:p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[8] G. </a:t>
            </a:r>
            <a:r>
              <a:rPr lang="en-US" altLang="ko-KR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Pereverzev</a:t>
            </a:r>
            <a:r>
              <a:rPr lang="en-US" altLang="ko-K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al., IPP (2002)</a:t>
            </a:r>
          </a:p>
        </p:txBody>
      </p:sp>
      <p:sp>
        <p:nvSpPr>
          <p:cNvPr id="11" name="내용 개체 틀 3">
            <a:extLst>
              <a:ext uri="{FF2B5EF4-FFF2-40B4-BE49-F238E27FC236}">
                <a16:creationId xmlns:a16="http://schemas.microsoft.com/office/drawing/2014/main" id="{BEC96B23-8B4E-DA5C-A265-25945EA55058}"/>
              </a:ext>
            </a:extLst>
          </p:cNvPr>
          <p:cNvSpPr txBox="1">
            <a:spLocks/>
          </p:cNvSpPr>
          <p:nvPr/>
        </p:nvSpPr>
        <p:spPr>
          <a:xfrm>
            <a:off x="360630" y="1088225"/>
            <a:ext cx="11606542" cy="1081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−"/>
              <a:defRPr sz="20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ko-KR" dirty="0"/>
              <a:t>A FIRE mode, #26043 @4.3s</a:t>
            </a:r>
          </a:p>
          <a:p>
            <a:pPr>
              <a:lnSpc>
                <a:spcPct val="100000"/>
              </a:lnSpc>
            </a:pPr>
            <a:r>
              <a:rPr lang="en-US" altLang="ko-KR" dirty="0"/>
              <a:t>Integrated suite of code, TRIASSIC</a:t>
            </a:r>
            <a:r>
              <a:rPr lang="en-US" altLang="ko-KR" baseline="30000" dirty="0"/>
              <a:t>[1] </a:t>
            </a:r>
            <a:r>
              <a:rPr lang="en-US" altLang="ko-KR" dirty="0"/>
              <a:t>used</a:t>
            </a:r>
          </a:p>
        </p:txBody>
      </p:sp>
      <p:sp>
        <p:nvSpPr>
          <p:cNvPr id="20" name="내용 개체 틀 3">
            <a:extLst>
              <a:ext uri="{FF2B5EF4-FFF2-40B4-BE49-F238E27FC236}">
                <a16:creationId xmlns:a16="http://schemas.microsoft.com/office/drawing/2014/main" id="{6E11ABB0-2790-A132-EB2B-A07D62AAB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30" y="2101363"/>
            <a:ext cx="11606542" cy="101828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Several effects evaluated with TGLF</a:t>
            </a:r>
            <a:r>
              <a:rPr lang="en-US" altLang="ko-KR" baseline="30000" dirty="0"/>
              <a:t>[14]</a:t>
            </a:r>
            <a:r>
              <a:rPr lang="en-US" altLang="ko-KR" dirty="0"/>
              <a:t> </a:t>
            </a:r>
          </a:p>
          <a:p>
            <a:pPr lvl="1">
              <a:lnSpc>
                <a:spcPct val="100000"/>
              </a:lnSpc>
            </a:pPr>
            <a:r>
              <a:rPr lang="en-US" altLang="ko-KR" b="1" dirty="0">
                <a:solidFill>
                  <a:srgbClr val="7030A0"/>
                </a:solidFill>
              </a:rPr>
              <a:t>Dilution effect, </a:t>
            </a:r>
            <a:r>
              <a:rPr lang="en-US" altLang="ko-KR" b="1" dirty="0" err="1">
                <a:solidFill>
                  <a:srgbClr val="7030A0"/>
                </a:solidFill>
              </a:rPr>
              <a:t>ExB</a:t>
            </a:r>
            <a:r>
              <a:rPr lang="ko-KR" altLang="en-US" b="1" dirty="0">
                <a:solidFill>
                  <a:srgbClr val="7030A0"/>
                </a:solidFill>
              </a:rPr>
              <a:t> </a:t>
            </a:r>
            <a:r>
              <a:rPr lang="en-US" altLang="ko-KR" b="1" dirty="0">
                <a:solidFill>
                  <a:srgbClr val="7030A0"/>
                </a:solidFill>
              </a:rPr>
              <a:t>shearing</a:t>
            </a:r>
            <a:r>
              <a:rPr lang="ko-KR" altLang="en-US" b="1" dirty="0">
                <a:solidFill>
                  <a:srgbClr val="7030A0"/>
                </a:solidFill>
              </a:rPr>
              <a:t> </a:t>
            </a:r>
            <a:r>
              <a:rPr lang="en-US" altLang="ko-KR" b="1" dirty="0">
                <a:solidFill>
                  <a:srgbClr val="7030A0"/>
                </a:solidFill>
              </a:rPr>
              <a:t>effect,</a:t>
            </a:r>
            <a:r>
              <a:rPr lang="ko-KR" altLang="en-US" b="1" dirty="0">
                <a:solidFill>
                  <a:srgbClr val="7030A0"/>
                </a:solidFill>
              </a:rPr>
              <a:t> </a:t>
            </a:r>
            <a:r>
              <a:rPr lang="en-US" altLang="ko-KR" b="1" dirty="0">
                <a:solidFill>
                  <a:srgbClr val="7030A0"/>
                </a:solidFill>
              </a:rPr>
              <a:t>electromagnetic</a:t>
            </a:r>
            <a:r>
              <a:rPr lang="ko-KR" altLang="en-US" b="1" dirty="0">
                <a:solidFill>
                  <a:srgbClr val="7030A0"/>
                </a:solidFill>
              </a:rPr>
              <a:t> </a:t>
            </a:r>
            <a:r>
              <a:rPr lang="en-US" altLang="ko-KR" b="1" dirty="0">
                <a:solidFill>
                  <a:srgbClr val="7030A0"/>
                </a:solidFill>
              </a:rPr>
              <a:t>fluctuation</a:t>
            </a:r>
            <a:r>
              <a:rPr lang="en-US" altLang="ko-KR" dirty="0">
                <a:solidFill>
                  <a:srgbClr val="7030A0"/>
                </a:solidFill>
              </a:rPr>
              <a:t> 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17B7DE87-B274-6F66-FBC1-5BE93F081D32}"/>
              </a:ext>
            </a:extLst>
          </p:cNvPr>
          <p:cNvGrpSpPr>
            <a:grpSpLocks noChangeAspect="1"/>
          </p:cNvGrpSpPr>
          <p:nvPr/>
        </p:nvGrpSpPr>
        <p:grpSpPr>
          <a:xfrm>
            <a:off x="76778" y="3177016"/>
            <a:ext cx="8918177" cy="3143230"/>
            <a:chOff x="186192" y="3315681"/>
            <a:chExt cx="8384511" cy="2806918"/>
          </a:xfrm>
        </p:grpSpPr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B503B8E1-F9D1-F515-815D-6EC167627E18}"/>
                </a:ext>
              </a:extLst>
            </p:cNvPr>
            <p:cNvGrpSpPr/>
            <p:nvPr/>
          </p:nvGrpSpPr>
          <p:grpSpPr>
            <a:xfrm>
              <a:off x="186192" y="3315681"/>
              <a:ext cx="8384511" cy="2806918"/>
              <a:chOff x="223557" y="3115257"/>
              <a:chExt cx="8384511" cy="2806918"/>
            </a:xfrm>
          </p:grpSpPr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125C5FDD-A740-162F-DB27-84478950F165}"/>
                  </a:ext>
                </a:extLst>
              </p:cNvPr>
              <p:cNvGrpSpPr/>
              <p:nvPr/>
            </p:nvGrpSpPr>
            <p:grpSpPr>
              <a:xfrm>
                <a:off x="223557" y="3539405"/>
                <a:ext cx="8384511" cy="2382770"/>
                <a:chOff x="208230" y="3729611"/>
                <a:chExt cx="8384511" cy="2382770"/>
              </a:xfrm>
            </p:grpSpPr>
            <p:pic>
              <p:nvPicPr>
                <p:cNvPr id="30" name="그림 29">
                  <a:extLst>
                    <a:ext uri="{FF2B5EF4-FFF2-40B4-BE49-F238E27FC236}">
                      <a16:creationId xmlns:a16="http://schemas.microsoft.com/office/drawing/2014/main" id="{8FE99614-120C-B416-7C09-C8FAC1BD26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9516" t="18005"/>
                <a:stretch/>
              </p:blipFill>
              <p:spPr>
                <a:xfrm>
                  <a:off x="208230" y="3729611"/>
                  <a:ext cx="2946701" cy="2382770"/>
                </a:xfrm>
                <a:prstGeom prst="rect">
                  <a:avLst/>
                </a:prstGeom>
              </p:spPr>
            </p:pic>
            <p:pic>
              <p:nvPicPr>
                <p:cNvPr id="31" name="그림 30">
                  <a:extLst>
                    <a:ext uri="{FF2B5EF4-FFF2-40B4-BE49-F238E27FC236}">
                      <a16:creationId xmlns:a16="http://schemas.microsoft.com/office/drawing/2014/main" id="{A13C8406-F272-D5F9-6F16-33D96E94BF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54931" y="3729611"/>
                  <a:ext cx="2704766" cy="2382770"/>
                </a:xfrm>
                <a:prstGeom prst="rect">
                  <a:avLst/>
                </a:prstGeom>
              </p:spPr>
            </p:pic>
            <p:pic>
              <p:nvPicPr>
                <p:cNvPr id="32" name="그림 31">
                  <a:extLst>
                    <a:ext uri="{FF2B5EF4-FFF2-40B4-BE49-F238E27FC236}">
                      <a16:creationId xmlns:a16="http://schemas.microsoft.com/office/drawing/2014/main" id="{E5F69C5C-BB59-5CA6-AA3D-F12170ECC1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81313" y="3729611"/>
                  <a:ext cx="2711428" cy="2382770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4DE683C8-05DF-79AE-48A9-0E889F272A90}"/>
                      </a:ext>
                    </a:extLst>
                  </p:cNvPr>
                  <p:cNvSpPr txBox="1"/>
                  <p:nvPr/>
                </p:nvSpPr>
                <p:spPr>
                  <a:xfrm>
                    <a:off x="1367249" y="3115257"/>
                    <a:ext cx="5750826" cy="329815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b="1" dirty="0">
                        <a:solidFill>
                          <a:srgbClr val="8C8C8C"/>
                        </a:solidFill>
                      </a:rPr>
                      <a:t>Exp.</a:t>
                    </a:r>
                    <a:r>
                      <a:rPr lang="en-US" altLang="ko-KR" b="1" dirty="0"/>
                      <a:t>(fitting)   </a:t>
                    </a:r>
                    <a:r>
                      <a:rPr lang="en-US" altLang="ko-KR" b="1" dirty="0">
                        <a:solidFill>
                          <a:srgbClr val="0000FF"/>
                        </a:solidFill>
                      </a:rPr>
                      <a:t>All considered</a:t>
                    </a:r>
                    <a:r>
                      <a:rPr lang="en-US" altLang="ko-KR" b="1" dirty="0"/>
                      <a:t>    </a:t>
                    </a:r>
                    <a:r>
                      <a:rPr lang="en-US" altLang="ko-KR" b="1" dirty="0">
                        <a:solidFill>
                          <a:srgbClr val="FF0000"/>
                        </a:solidFill>
                      </a:rPr>
                      <a:t>No dilution</a:t>
                    </a:r>
                    <a:r>
                      <a:rPr lang="en-US" altLang="ko-KR" b="1" dirty="0"/>
                      <a:t>   </a:t>
                    </a:r>
                    <a:r>
                      <a:rPr lang="en-US" altLang="ko-KR" b="1" dirty="0">
                        <a:solidFill>
                          <a:srgbClr val="007E00"/>
                        </a:solidFill>
                      </a:rPr>
                      <a:t>No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ko-KR" b="1" i="1" smtClean="0">
                                <a:solidFill>
                                  <a:srgbClr val="007E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1" i="1" smtClean="0">
                                <a:solidFill>
                                  <a:srgbClr val="007E00"/>
                                </a:solidFill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US" altLang="ko-KR" b="1" i="1" smtClean="0">
                                <a:solidFill>
                                  <a:srgbClr val="007E00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  <m:r>
                              <a:rPr lang="en-US" altLang="ko-KR" b="1" i="1" smtClean="0">
                                <a:solidFill>
                                  <a:srgbClr val="007E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ko-KR" b="1" i="1" smtClean="0">
                                <a:solidFill>
                                  <a:srgbClr val="007E00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sub>
                        </m:sSub>
                      </m:oMath>
                    </a14:m>
                    <a:r>
                      <a:rPr lang="en-US" altLang="ko-KR" b="1" dirty="0"/>
                      <a:t>    </a:t>
                    </a:r>
                    <a:r>
                      <a:rPr lang="en-US" altLang="ko-KR" b="1" dirty="0">
                        <a:solidFill>
                          <a:srgbClr val="BC00BC"/>
                        </a:solidFill>
                      </a:rPr>
                      <a:t>No </a:t>
                    </a:r>
                    <a14:m>
                      <m:oMath xmlns:m="http://schemas.openxmlformats.org/officeDocument/2006/math">
                        <m:r>
                          <a:rPr lang="en-US" altLang="ko-KR" b="1" i="1" smtClean="0">
                            <a:solidFill>
                              <a:srgbClr val="BC00BC"/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  <m:sSub>
                          <m:sSubPr>
                            <m:ctrlPr>
                              <a:rPr lang="en-US" altLang="ko-KR" b="1" i="1" smtClean="0">
                                <a:solidFill>
                                  <a:srgbClr val="BC00B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1" i="1" smtClean="0">
                                <a:solidFill>
                                  <a:srgbClr val="BC00BC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ko-KR" b="1" i="1" smtClean="0">
                                <a:solidFill>
                                  <a:srgbClr val="BC00BC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a14:m>
                    <a:endParaRPr lang="en-US" altLang="ko-KR" b="1" dirty="0"/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4DE683C8-05DF-79AE-48A9-0E889F272A9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67249" y="3115257"/>
                    <a:ext cx="5750826" cy="32981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796" t="-8065" b="-22581"/>
                    </a:stretch>
                  </a:blipFill>
                  <a:ln w="31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988DEFD-14CF-3A1B-8AA2-8C2994632D3C}"/>
                    </a:ext>
                  </a:extLst>
                </p:cNvPr>
                <p:cNvSpPr txBox="1"/>
                <p:nvPr/>
              </p:nvSpPr>
              <p:spPr>
                <a:xfrm>
                  <a:off x="2073135" y="3902740"/>
                  <a:ext cx="54207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ko-KR" altLang="en-US" sz="2400" b="1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988DEFD-14CF-3A1B-8AA2-8C2994632D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3135" y="3902740"/>
                  <a:ext cx="542071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03E467D-E130-B6E9-12FB-2533312229E3}"/>
                    </a:ext>
                  </a:extLst>
                </p:cNvPr>
                <p:cNvSpPr txBox="1"/>
                <p:nvPr/>
              </p:nvSpPr>
              <p:spPr>
                <a:xfrm>
                  <a:off x="4915234" y="3902740"/>
                  <a:ext cx="58214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oMath>
                    </m:oMathPara>
                  </a14:m>
                  <a:endParaRPr lang="ko-KR" altLang="en-US" sz="2400" b="1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03E467D-E130-B6E9-12FB-2533312229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5234" y="3902740"/>
                  <a:ext cx="582147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11C733B-FD2E-7AC9-05D0-0C3496773DC9}"/>
                    </a:ext>
                  </a:extLst>
                </p:cNvPr>
                <p:cNvSpPr txBox="1"/>
                <p:nvPr/>
              </p:nvSpPr>
              <p:spPr>
                <a:xfrm>
                  <a:off x="7668662" y="3829336"/>
                  <a:ext cx="58855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oMath>
                    </m:oMathPara>
                  </a14:m>
                  <a:endParaRPr lang="ko-KR" altLang="en-US" sz="2400" b="1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11C733B-FD2E-7AC9-05D0-0C3496773D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8662" y="3829336"/>
                  <a:ext cx="588559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내용 개체 틀 3">
                <a:extLst>
                  <a:ext uri="{FF2B5EF4-FFF2-40B4-BE49-F238E27FC236}">
                    <a16:creationId xmlns:a16="http://schemas.microsoft.com/office/drawing/2014/main" id="{E25ECF09-0A5D-80F8-8C83-D494417C61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0544" y="6383894"/>
                <a:ext cx="7884122" cy="46013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1" hangingPunct="1">
                  <a:lnSpc>
                    <a:spcPct val="12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400" b="1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685800" indent="-228600" algn="l" defTabSz="914400" rtl="0" eaLnBrk="1" latinLnBrk="1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Calibri" panose="020F0502020204030204" pitchFamily="34" charset="0"/>
                  <a:buChar char="−"/>
                  <a:defRPr sz="2000" b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l" defTabSz="914400" rtl="0" eaLnBrk="1" latinLnBrk="1" hangingPunct="1">
                  <a:lnSpc>
                    <a:spcPct val="120000"/>
                  </a:lnSpc>
                  <a:spcBef>
                    <a:spcPts val="500"/>
                  </a:spcBef>
                  <a:buFont typeface="Calibri" panose="020F0502020204030204" pitchFamily="34" charset="0"/>
                  <a:buChar char="−"/>
                  <a:defRPr sz="1800" b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228600" algn="l" defTabSz="914400" rtl="0" eaLnBrk="1" latinLnBrk="1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57400" indent="-228600" algn="l" defTabSz="914400" rtl="0" eaLnBrk="1" latinLnBrk="1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𝑡𝑟𝑎𝑝𝑝𝑒𝑑</m:t>
                        </m:r>
                      </m:sub>
                    </m:sSub>
                    <m:r>
                      <a:rPr lang="en-US" altLang="ko-KR" sz="1800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altLang="ko-KR" sz="180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1800" dirty="0"/>
                  <a:t> used to match the growth rate of ion-scale turbulence from GKW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33" name="내용 개체 틀 3">
                <a:extLst>
                  <a:ext uri="{FF2B5EF4-FFF2-40B4-BE49-F238E27FC236}">
                    <a16:creationId xmlns:a16="http://schemas.microsoft.com/office/drawing/2014/main" id="{E25ECF09-0A5D-80F8-8C83-D494417C6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44" y="6383894"/>
                <a:ext cx="7884122" cy="460133"/>
              </a:xfrm>
              <a:prstGeom prst="rect">
                <a:avLst/>
              </a:prstGeom>
              <a:blipFill>
                <a:blip r:embed="rId11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833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3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422200D4-1C1F-7E38-F7BC-2590B49BE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Contents</a:t>
            </a:r>
            <a:endParaRPr lang="ko-KR" altLang="en-US" sz="4000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6499787-1CCB-0A6E-E749-D6F14D674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753" y="979716"/>
            <a:ext cx="11606542" cy="591094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Goal of tokamak research, Internal transport barrier, and FIRE mode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Experimental Approach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Characteristics of FIRE Mode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Core: Ion transport barrier characteristics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Edge: I-mode like structures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MHD activities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Origin of Confinement Enhancement 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Correlation between fast ions and ITB foot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>
                <a:solidFill>
                  <a:schemeClr val="bg1">
                    <a:lumMod val="65000"/>
                  </a:schemeClr>
                </a:solidFill>
              </a:rPr>
              <a:t>Stabilization effects of fast ions on plasma turbulence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Comparison with Other Hot Ion Plasmas</a:t>
            </a:r>
          </a:p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Predictive Modeling</a:t>
            </a:r>
          </a:p>
          <a:p>
            <a:r>
              <a:rPr lang="en-US" altLang="ko-KR" dirty="0"/>
              <a:t>Conclusions</a:t>
            </a:r>
          </a:p>
        </p:txBody>
      </p:sp>
      <p:sp>
        <p:nvSpPr>
          <p:cNvPr id="5" name="바닥글 개체 틀 1">
            <a:extLst>
              <a:ext uri="{FF2B5EF4-FFF2-40B4-BE49-F238E27FC236}">
                <a16:creationId xmlns:a16="http://schemas.microsoft.com/office/drawing/2014/main" id="{DE377078-5A83-9BFA-C234-53E607884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6922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AD38E2F7-B8FF-C866-8E66-87F39259C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Conclusion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6C89D6AB-3C30-1BE2-61CF-DF0A5AC45C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8230" y="946711"/>
                <a:ext cx="11805706" cy="6052803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altLang="ko-KR" dirty="0">
                    <a:solidFill>
                      <a:srgbClr val="681E9C"/>
                    </a:solidFill>
                  </a:rPr>
                  <a:t> A new ITB scenario, “FIRE mode” (Fast Ion Regulated Enhancement mode)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altLang="ko-KR" sz="2300" dirty="0"/>
                  <a:t>High performance and low loop voltage with</a:t>
                </a:r>
              </a:p>
              <a:p>
                <a:pPr lvl="2">
                  <a:lnSpc>
                    <a:spcPct val="90000"/>
                  </a:lnSpc>
                </a:pPr>
                <a:r>
                  <a:rPr lang="en-US" altLang="ko-KR" sz="2300" dirty="0"/>
                  <a:t>Stationary long-pulse up to </a:t>
                </a:r>
                <a:r>
                  <a:rPr lang="en-US" altLang="ko-KR" sz="2300" dirty="0">
                    <a:ea typeface="Calibri" panose="020F0502020204030204" pitchFamily="34" charset="0"/>
                  </a:rPr>
                  <a:t>~</a:t>
                </a:r>
                <a:r>
                  <a:rPr lang="ko-KR" altLang="en-US" sz="2300" dirty="0"/>
                  <a:t>５</a:t>
                </a:r>
                <a:r>
                  <a:rPr lang="en-US" altLang="ko-KR" sz="2300" dirty="0">
                    <a:ea typeface="Calibri" panose="020F0502020204030204" pitchFamily="34" charset="0"/>
                  </a:rPr>
                  <a:t>0 s</a:t>
                </a:r>
                <a:r>
                  <a:rPr lang="en-US" altLang="ko-KR" sz="2300" dirty="0"/>
                  <a:t> so far</a:t>
                </a:r>
              </a:p>
              <a:p>
                <a:pPr lvl="2">
                  <a:lnSpc>
                    <a:spcPct val="90000"/>
                  </a:lnSpc>
                </a:pPr>
                <a:r>
                  <a:rPr lang="en-US" altLang="ko-KR" sz="2300" dirty="0"/>
                  <a:t>No severe instabilities including ELMs</a:t>
                </a:r>
              </a:p>
              <a:p>
                <a:pPr lvl="2">
                  <a:lnSpc>
                    <a:spcPct val="90000"/>
                  </a:lnSpc>
                </a:pPr>
                <a:r>
                  <a:rPr lang="en-US" altLang="ko-KR" sz="2300" dirty="0"/>
                  <a:t>No impurity accumulation</a:t>
                </a:r>
              </a:p>
              <a:p>
                <a:pPr lvl="2">
                  <a:lnSpc>
                    <a:spcPct val="90000"/>
                  </a:lnSpc>
                </a:pPr>
                <a:r>
                  <a:rPr lang="en-US" altLang="ko-KR" sz="2300" dirty="0"/>
                  <a:t>No requirement for delicate feedback control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altLang="ko-KR" sz="2300" dirty="0"/>
                  <a:t>Recipe: Moderate NBI at low density in diverted configuration by avoiding the L-H transition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altLang="ko-KR" dirty="0">
                    <a:solidFill>
                      <a:srgbClr val="681E9C"/>
                    </a:solidFill>
                  </a:rPr>
                  <a:t>Role of fast ions in ITG turbulence stabilization in FIRE mode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altLang="ko-KR" sz="2300" dirty="0"/>
                  <a:t>Enhanced </a:t>
                </a:r>
                <a14:m>
                  <m:oMath xmlns:m="http://schemas.openxmlformats.org/officeDocument/2006/math">
                    <m:r>
                      <a:rPr lang="en-US" altLang="ko-KR" sz="23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ko-KR" sz="2300" dirty="0"/>
                  <a:t> effect, most significantly dilution effect (due to reduced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3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3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altLang="ko-KR" sz="23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altLang="ko-KR" sz="23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300" b="1" i="1" smtClean="0">
                            <a:latin typeface="Cambria Math" panose="02040503050406030204" pitchFamily="18" charset="0"/>
                          </a:rPr>
                          <m:t>𝒕𝒉</m:t>
                        </m:r>
                      </m:sub>
                    </m:sSub>
                  </m:oMath>
                </a14:m>
                <a:r>
                  <a:rPr lang="en-US" altLang="ko-KR" sz="2300" dirty="0"/>
                  <a:t> and </a:t>
                </a:r>
                <a14:m>
                  <m:oMath xmlns:m="http://schemas.openxmlformats.org/officeDocument/2006/math">
                    <m:r>
                      <a:rPr lang="en-US" altLang="ko-KR" sz="2300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altLang="ko-KR" sz="2300" b="1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ko-KR" sz="23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3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altLang="ko-KR" sz="23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altLang="ko-KR" sz="23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300" b="1" i="1" smtClean="0">
                            <a:latin typeface="Cambria Math" panose="02040503050406030204" pitchFamily="18" charset="0"/>
                          </a:rPr>
                          <m:t>𝒕𝒉</m:t>
                        </m:r>
                      </m:sub>
                    </m:sSub>
                  </m:oMath>
                </a14:m>
                <a:r>
                  <a:rPr lang="en-US" altLang="ko-KR" sz="2300" dirty="0"/>
                  <a:t>)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altLang="ko-KR" sz="2300" dirty="0"/>
                  <a:t>Reproduced by predictive modeling with TGLF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altLang="ko-KR" dirty="0">
                    <a:solidFill>
                      <a:srgbClr val="681E9C"/>
                    </a:solidFill>
                  </a:rPr>
                  <a:t> Remaining Issues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altLang="ko-KR" sz="2300" dirty="0"/>
                  <a:t>Increase the performance by broadening the ITB and/or strengthening the I-mode like edge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altLang="ko-KR" sz="2300" dirty="0"/>
                  <a:t>Increase the bootstrap current fraction (so far ~20%)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altLang="ko-KR" sz="2300" dirty="0"/>
                  <a:t>Access the high plasma density regime for higher fusion power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altLang="ko-KR" sz="2300" dirty="0"/>
                  <a:t>Extrapolation to future devices</a:t>
                </a:r>
                <a:endParaRPr lang="ko-KR" altLang="en-US" sz="2300" dirty="0"/>
              </a:p>
            </p:txBody>
          </p:sp>
        </mc:Choice>
        <mc:Fallback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6C89D6AB-3C30-1BE2-61CF-DF0A5AC45C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8230" y="946711"/>
                <a:ext cx="11805706" cy="6052803"/>
              </a:xfrm>
              <a:blipFill>
                <a:blip r:embed="rId3"/>
                <a:stretch>
                  <a:fillRect l="-671" t="-1410" r="-20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바닥글 개체 틀 1">
            <a:extLst>
              <a:ext uri="{FF2B5EF4-FFF2-40B4-BE49-F238E27FC236}">
                <a16:creationId xmlns:a16="http://schemas.microsoft.com/office/drawing/2014/main" id="{7A44F291-D0AB-369F-FE4E-530D4635F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818164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737CC932-CA57-42B9-8805-589127BE096B}"/>
              </a:ext>
            </a:extLst>
          </p:cNvPr>
          <p:cNvSpPr/>
          <p:nvPr/>
        </p:nvSpPr>
        <p:spPr>
          <a:xfrm>
            <a:off x="1524010" y="1652396"/>
            <a:ext cx="9143999" cy="896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ko-KR" sz="4000" b="1" dirty="0">
                <a:latin typeface="+mj-ea"/>
              </a:rPr>
              <a:t>Post-credits scene</a:t>
            </a:r>
          </a:p>
        </p:txBody>
      </p:sp>
    </p:spTree>
    <p:extLst>
      <p:ext uri="{BB962C8B-B14F-4D97-AF65-F5344CB8AC3E}">
        <p14:creationId xmlns:p14="http://schemas.microsoft.com/office/powerpoint/2010/main" val="1099498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28ACF65E-4EB5-0045-CCD7-583C14B7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Internal Transport Barrier as an Advanced Scenario</a:t>
            </a:r>
            <a:endParaRPr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4A6AC87-9EE6-9EC9-22A7-ECE7C5A72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30" y="935826"/>
            <a:ext cx="11606542" cy="768524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dirty="0"/>
              <a:t> Rationale</a:t>
            </a:r>
            <a:endParaRPr lang="ko-KR" altLang="en-US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2E4DF4A7-AD85-BCAD-1C91-C96685C6D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899" y="1433376"/>
            <a:ext cx="3979710" cy="3912635"/>
          </a:xfrm>
          <a:prstGeom prst="rect">
            <a:avLst/>
          </a:prstGeom>
        </p:spPr>
      </p:pic>
      <p:pic>
        <p:nvPicPr>
          <p:cNvPr id="13" name="Picture 2" descr="JG03.35-27c.pdf                                                001196E7OSiX                           B82D4BB5:">
            <a:extLst>
              <a:ext uri="{FF2B5EF4-FFF2-40B4-BE49-F238E27FC236}">
                <a16:creationId xmlns:a16="http://schemas.microsoft.com/office/drawing/2014/main" id="{C8F1F12C-413A-FAF0-CC8F-0A77DABA2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5319" y="1459169"/>
            <a:ext cx="3979710" cy="407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48ABD740-497D-C0AB-1FC8-3ABB4753A7C3}"/>
              </a:ext>
            </a:extLst>
          </p:cNvPr>
          <p:cNvGrpSpPr/>
          <p:nvPr/>
        </p:nvGrpSpPr>
        <p:grpSpPr>
          <a:xfrm>
            <a:off x="1218943" y="1635398"/>
            <a:ext cx="3432570" cy="2271784"/>
            <a:chOff x="1218943" y="2656114"/>
            <a:chExt cx="3432570" cy="2271784"/>
          </a:xfrm>
        </p:grpSpPr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2A02BDA3-5B80-66D2-03EA-16DAF4EDBDC3}"/>
                </a:ext>
              </a:extLst>
            </p:cNvPr>
            <p:cNvSpPr/>
            <p:nvPr/>
          </p:nvSpPr>
          <p:spPr>
            <a:xfrm>
              <a:off x="1218943" y="3140131"/>
              <a:ext cx="2109379" cy="1787767"/>
            </a:xfrm>
            <a:custGeom>
              <a:avLst/>
              <a:gdLst>
                <a:gd name="connsiteX0" fmla="*/ 21459 w 2109379"/>
                <a:gd name="connsiteY0" fmla="*/ 684447 h 1787767"/>
                <a:gd name="connsiteX1" fmla="*/ 927908 w 2109379"/>
                <a:gd name="connsiteY1" fmla="*/ 962742 h 1787767"/>
                <a:gd name="connsiteX2" fmla="*/ 2009285 w 2109379"/>
                <a:gd name="connsiteY2" fmla="*/ 1757873 h 1787767"/>
                <a:gd name="connsiteX3" fmla="*/ 2049042 w 2109379"/>
                <a:gd name="connsiteY3" fmla="*/ 1495480 h 1787767"/>
                <a:gd name="connsiteX4" fmla="*/ 1897967 w 2109379"/>
                <a:gd name="connsiteY4" fmla="*/ 342541 h 1787767"/>
                <a:gd name="connsiteX5" fmla="*/ 1810503 w 2109379"/>
                <a:gd name="connsiteY5" fmla="*/ 635 h 1787767"/>
                <a:gd name="connsiteX6" fmla="*/ 864298 w 2109379"/>
                <a:gd name="connsiteY6" fmla="*/ 263028 h 1787767"/>
                <a:gd name="connsiteX7" fmla="*/ 331560 w 2109379"/>
                <a:gd name="connsiteY7" fmla="*/ 469761 h 1787767"/>
                <a:gd name="connsiteX8" fmla="*/ 21459 w 2109379"/>
                <a:gd name="connsiteY8" fmla="*/ 684447 h 1787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9379" h="1787767">
                  <a:moveTo>
                    <a:pt x="21459" y="684447"/>
                  </a:moveTo>
                  <a:cubicBezTo>
                    <a:pt x="120850" y="766611"/>
                    <a:pt x="596604" y="783838"/>
                    <a:pt x="927908" y="962742"/>
                  </a:cubicBezTo>
                  <a:cubicBezTo>
                    <a:pt x="1259212" y="1141646"/>
                    <a:pt x="1822429" y="1669083"/>
                    <a:pt x="2009285" y="1757873"/>
                  </a:cubicBezTo>
                  <a:cubicBezTo>
                    <a:pt x="2196141" y="1846663"/>
                    <a:pt x="2067595" y="1731369"/>
                    <a:pt x="2049042" y="1495480"/>
                  </a:cubicBezTo>
                  <a:cubicBezTo>
                    <a:pt x="2030489" y="1259591"/>
                    <a:pt x="1937723" y="591682"/>
                    <a:pt x="1897967" y="342541"/>
                  </a:cubicBezTo>
                  <a:cubicBezTo>
                    <a:pt x="1858211" y="93400"/>
                    <a:pt x="1982781" y="13887"/>
                    <a:pt x="1810503" y="635"/>
                  </a:cubicBezTo>
                  <a:cubicBezTo>
                    <a:pt x="1638225" y="-12617"/>
                    <a:pt x="1110789" y="184840"/>
                    <a:pt x="864298" y="263028"/>
                  </a:cubicBezTo>
                  <a:cubicBezTo>
                    <a:pt x="617808" y="341216"/>
                    <a:pt x="470708" y="400850"/>
                    <a:pt x="331560" y="469761"/>
                  </a:cubicBezTo>
                  <a:cubicBezTo>
                    <a:pt x="192412" y="538672"/>
                    <a:pt x="-77932" y="602283"/>
                    <a:pt x="21459" y="68444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71A16285-40CB-6280-92C5-3FEFDC797599}"/>
                </a:ext>
              </a:extLst>
            </p:cNvPr>
            <p:cNvSpPr/>
            <p:nvPr/>
          </p:nvSpPr>
          <p:spPr>
            <a:xfrm>
              <a:off x="1218943" y="2656114"/>
              <a:ext cx="3146323" cy="1144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68CB899A-B0A1-EDAE-95E6-5C45C931ABAA}"/>
                </a:ext>
              </a:extLst>
            </p:cNvPr>
            <p:cNvSpPr/>
            <p:nvPr/>
          </p:nvSpPr>
          <p:spPr>
            <a:xfrm>
              <a:off x="3082267" y="3437115"/>
              <a:ext cx="1569246" cy="1079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내용 개체 틀 3">
                <a:extLst>
                  <a:ext uri="{FF2B5EF4-FFF2-40B4-BE49-F238E27FC236}">
                    <a16:creationId xmlns:a16="http://schemas.microsoft.com/office/drawing/2014/main" id="{6CD983AD-9F4D-C560-104F-FD24C206B4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1395" y="5699052"/>
                <a:ext cx="11606542" cy="9788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1" hangingPunct="1">
                  <a:lnSpc>
                    <a:spcPct val="12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400" b="1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685800" indent="-228600" algn="l" defTabSz="914400" rtl="0" eaLnBrk="1" latinLnBrk="1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Calibri" panose="020F0502020204030204" pitchFamily="34" charset="0"/>
                  <a:buChar char="−"/>
                  <a:defRPr sz="2000" b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l" defTabSz="914400" rtl="0" eaLnBrk="1" latinLnBrk="1" hangingPunct="1">
                  <a:lnSpc>
                    <a:spcPct val="120000"/>
                  </a:lnSpc>
                  <a:spcBef>
                    <a:spcPts val="500"/>
                  </a:spcBef>
                  <a:buFont typeface="Calibri" panose="020F0502020204030204" pitchFamily="34" charset="0"/>
                  <a:buChar char="−"/>
                  <a:defRPr sz="1800" b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228600" algn="l" defTabSz="914400" rtl="0" eaLnBrk="1" latinLnBrk="1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57400" indent="-228600" algn="l" defTabSz="914400" rtl="0" eaLnBrk="1" latinLnBrk="1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lnSpc>
                    <a:spcPct val="100000"/>
                  </a:lnSpc>
                </a:pPr>
                <a:r>
                  <a:rPr lang="en-US" altLang="ko-KR" sz="2300" dirty="0"/>
                  <a:t> Figure of merit 1: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300" b="1" i="1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300" b="1" i="1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ko-KR" sz="2300" b="1" i="1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  <m:t>𝟗𝟖</m:t>
                        </m:r>
                      </m:sub>
                    </m:sSub>
                    <m:r>
                      <a:rPr lang="en-US" altLang="ko-KR" sz="2300" b="1" i="1">
                        <a:solidFill>
                          <a:srgbClr val="681E9C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ko-KR" sz="2300" b="1" i="1" smtClean="0">
                        <a:solidFill>
                          <a:srgbClr val="681E9C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ko-KR" sz="2300" b="1" i="1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300" b="1" i="1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altLang="ko-KR" sz="2300" b="1" i="1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b>
                    </m:sSub>
                    <m:r>
                      <a:rPr lang="en-US" altLang="ko-KR" sz="2300" b="1" i="1" smtClean="0">
                        <a:solidFill>
                          <a:srgbClr val="681E9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ko-KR" sz="2300" b="1" dirty="0"/>
              </a:p>
              <a:p>
                <a:pPr lvl="1">
                  <a:lnSpc>
                    <a:spcPct val="100000"/>
                  </a:lnSpc>
                </a:pPr>
                <a:r>
                  <a:rPr lang="en-US" altLang="ko-KR" sz="2300" dirty="0"/>
                  <a:t> Figure of merit 2: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300" b="1" i="1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300" b="1" i="1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ko-KR" sz="2300" b="1" i="1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  <m:t>𝒃𝒔</m:t>
                        </m:r>
                      </m:sub>
                    </m:sSub>
                    <m:d>
                      <m:dPr>
                        <m:ctrlPr>
                          <a:rPr lang="en-US" altLang="ko-KR" sz="2300" b="1" i="1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300" b="1" i="1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sSub>
                          <m:sSubPr>
                            <m:ctrlPr>
                              <a:rPr lang="en-US" altLang="ko-KR" sz="2300" b="1" i="1">
                                <a:solidFill>
                                  <a:srgbClr val="681E9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300" b="1" i="1">
                                <a:solidFill>
                                  <a:srgbClr val="681E9C"/>
                                </a:solidFill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altLang="ko-KR" sz="2300" b="1" i="1">
                                <a:solidFill>
                                  <a:srgbClr val="681E9C"/>
                                </a:solidFill>
                                <a:latin typeface="Cambria Math" panose="02040503050406030204" pitchFamily="18" charset="0"/>
                              </a:rPr>
                              <m:t>𝒑𝒐𝒍</m:t>
                            </m:r>
                          </m:sub>
                        </m:sSub>
                        <m:r>
                          <a:rPr lang="en-US" altLang="ko-KR" sz="2300" b="1" i="1">
                            <a:solidFill>
                              <a:srgbClr val="681E9C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f>
                          <m:fPr>
                            <m:type m:val="lin"/>
                            <m:ctrlPr>
                              <a:rPr lang="en-US" altLang="ko-KR" sz="2300" b="1" i="1">
                                <a:solidFill>
                                  <a:srgbClr val="681E9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300" b="1" i="1">
                                <a:solidFill>
                                  <a:srgbClr val="681E9C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ko-KR" sz="2300" b="1" i="1">
                                    <a:solidFill>
                                      <a:srgbClr val="681E9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300" b="1" i="1">
                                    <a:solidFill>
                                      <a:srgbClr val="681E9C"/>
                                    </a:solidFill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en-US" altLang="ko-KR" sz="2300" b="1" i="1">
                                    <a:solidFill>
                                      <a:srgbClr val="681E9C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ko-KR" altLang="en-US" sz="2300" dirty="0"/>
              </a:p>
            </p:txBody>
          </p:sp>
        </mc:Choice>
        <mc:Fallback xmlns="">
          <p:sp>
            <p:nvSpPr>
              <p:cNvPr id="19" name="내용 개체 틀 3">
                <a:extLst>
                  <a:ext uri="{FF2B5EF4-FFF2-40B4-BE49-F238E27FC236}">
                    <a16:creationId xmlns:a16="http://schemas.microsoft.com/office/drawing/2014/main" id="{6CD983AD-9F4D-C560-104F-FD24C206B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95" y="5699052"/>
                <a:ext cx="11606542" cy="978862"/>
              </a:xfrm>
              <a:prstGeom prst="rect">
                <a:avLst/>
              </a:prstGeom>
              <a:blipFill>
                <a:blip r:embed="rId4"/>
                <a:stretch>
                  <a:fillRect t="-9375" b="-7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바닥글 개체 틀 1">
            <a:extLst>
              <a:ext uri="{FF2B5EF4-FFF2-40B4-BE49-F238E27FC236}">
                <a16:creationId xmlns:a16="http://schemas.microsoft.com/office/drawing/2014/main" id="{2DF79516-FFBD-7638-99F9-CC248A197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590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94427936-9FD1-FFE1-C441-2B8A1D48E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Yong-Su Na | FEC 2023 | Page</a:t>
            </a:r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7A9DA440-563C-2C71-4F76-49F090510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56" y="170459"/>
            <a:ext cx="8393758" cy="584775"/>
          </a:xfrm>
        </p:spPr>
        <p:txBody>
          <a:bodyPr/>
          <a:lstStyle/>
          <a:p>
            <a:r>
              <a:rPr lang="en-US" altLang="ko-KR" dirty="0"/>
              <a:t> Operation Window of FIRE mode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243C19E-12E2-FEC9-8F92-B9156EE5B27E}"/>
              </a:ext>
            </a:extLst>
          </p:cNvPr>
          <p:cNvSpPr/>
          <p:nvPr/>
        </p:nvSpPr>
        <p:spPr>
          <a:xfrm>
            <a:off x="8484781" y="6236794"/>
            <a:ext cx="3707219" cy="6212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04032CD-86B5-5005-E25A-C2B08E137588}"/>
              </a:ext>
            </a:extLst>
          </p:cNvPr>
          <p:cNvSpPr/>
          <p:nvPr/>
        </p:nvSpPr>
        <p:spPr>
          <a:xfrm>
            <a:off x="10602047" y="5868741"/>
            <a:ext cx="290462" cy="250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D92A76E-C6B1-1619-CDAC-53740C5DB6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" t="7575" r="10955" b="4156"/>
          <a:stretch/>
        </p:blipFill>
        <p:spPr bwMode="auto">
          <a:xfrm>
            <a:off x="2605183" y="1116342"/>
            <a:ext cx="6981634" cy="52075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A2BF73-19FE-CC23-3AFB-E5136925F63B}"/>
              </a:ext>
            </a:extLst>
          </p:cNvPr>
          <p:cNvSpPr txBox="1"/>
          <p:nvPr/>
        </p:nvSpPr>
        <p:spPr>
          <a:xfrm>
            <a:off x="6633210" y="437434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0000FF"/>
                </a:solidFill>
              </a:rPr>
              <a:t>LSN</a:t>
            </a:r>
            <a:endParaRPr lang="ko-KR" altLang="en-US" b="1" dirty="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12466C-928C-278D-3417-B9B2935A9E9B}"/>
              </a:ext>
            </a:extLst>
          </p:cNvPr>
          <p:cNvSpPr txBox="1"/>
          <p:nvPr/>
        </p:nvSpPr>
        <p:spPr>
          <a:xfrm>
            <a:off x="5260472" y="4719248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0000FF"/>
                </a:solidFill>
              </a:rPr>
              <a:t>USN</a:t>
            </a:r>
            <a:endParaRPr lang="ko-KR" altLang="en-US" b="1" dirty="0">
              <a:solidFill>
                <a:srgbClr val="0000FF"/>
              </a:solidFill>
            </a:endParaRPr>
          </a:p>
        </p:txBody>
      </p:sp>
      <p:sp>
        <p:nvSpPr>
          <p:cNvPr id="12" name="바닥글 개체 틀 1">
            <a:extLst>
              <a:ext uri="{FF2B5EF4-FFF2-40B4-BE49-F238E27FC236}">
                <a16:creationId xmlns:a16="http://schemas.microsoft.com/office/drawing/2014/main" id="{B0C37917-BA4E-1155-F4E5-152CDBEDE632}"/>
              </a:ext>
            </a:extLst>
          </p:cNvPr>
          <p:cNvSpPr txBox="1">
            <a:spLocks/>
          </p:cNvSpPr>
          <p:nvPr/>
        </p:nvSpPr>
        <p:spPr>
          <a:xfrm>
            <a:off x="5504359" y="6508750"/>
            <a:ext cx="5540550" cy="387927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/>
              <a:t>Yong-Su Na | NSTX-U 2024 | Page</a:t>
            </a:r>
            <a:endParaRPr lang="ko-KR" altLang="en-US" dirty="0"/>
          </a:p>
        </p:txBody>
      </p:sp>
      <p:sp>
        <p:nvSpPr>
          <p:cNvPr id="7" name="화살표: 위쪽 6">
            <a:extLst>
              <a:ext uri="{FF2B5EF4-FFF2-40B4-BE49-F238E27FC236}">
                <a16:creationId xmlns:a16="http://schemas.microsoft.com/office/drawing/2014/main" id="{193F6E60-A1E6-982A-8829-E6BBD66B5BBB}"/>
              </a:ext>
            </a:extLst>
          </p:cNvPr>
          <p:cNvSpPr/>
          <p:nvPr/>
        </p:nvSpPr>
        <p:spPr>
          <a:xfrm>
            <a:off x="4631435" y="1796144"/>
            <a:ext cx="2819401" cy="1687802"/>
          </a:xfrm>
          <a:prstGeom prst="upArrow">
            <a:avLst/>
          </a:prstGeom>
          <a:solidFill>
            <a:srgbClr val="0000FF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58777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23670E7A-1F0D-416D-326D-773FC62FB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Predictive Modelling for High Density Operation</a:t>
            </a:r>
            <a:endParaRPr lang="ko-KR" altLang="en-US" dirty="0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84480B1-E511-DE18-D489-30E3DBD91261}"/>
              </a:ext>
            </a:extLst>
          </p:cNvPr>
          <p:cNvGrpSpPr/>
          <p:nvPr/>
        </p:nvGrpSpPr>
        <p:grpSpPr>
          <a:xfrm>
            <a:off x="1894118" y="1965005"/>
            <a:ext cx="8403771" cy="4675279"/>
            <a:chOff x="1894118" y="2160952"/>
            <a:chExt cx="8403771" cy="4675279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3F94F147-71F8-669E-90A3-5D6F8C7D17BE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94118" y="2160952"/>
              <a:ext cx="8403771" cy="467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996E8A0B-9ECC-CB70-AB92-E6BE3D630DBE}"/>
                </a:ext>
              </a:extLst>
            </p:cNvPr>
            <p:cNvSpPr/>
            <p:nvPr/>
          </p:nvSpPr>
          <p:spPr>
            <a:xfrm>
              <a:off x="1905004" y="2182720"/>
              <a:ext cx="468086" cy="299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F32EB64F-B09E-3974-B3F8-EF48FDEF1BE8}"/>
                </a:ext>
              </a:extLst>
            </p:cNvPr>
            <p:cNvSpPr/>
            <p:nvPr/>
          </p:nvSpPr>
          <p:spPr>
            <a:xfrm>
              <a:off x="1905004" y="4498590"/>
              <a:ext cx="468086" cy="299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내용 개체 틀 3">
            <a:extLst>
              <a:ext uri="{FF2B5EF4-FFF2-40B4-BE49-F238E27FC236}">
                <a16:creationId xmlns:a16="http://schemas.microsoft.com/office/drawing/2014/main" id="{0C9104A1-9C41-3247-4A4B-39C1D6E28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30" y="924937"/>
            <a:ext cx="11983770" cy="163544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altLang="ko-KR" sz="2200" dirty="0"/>
              <a:t>Explored numerically using the predictive models with P</a:t>
            </a:r>
            <a:r>
              <a:rPr lang="en-US" altLang="ko-KR" sz="2200" baseline="-25000" dirty="0"/>
              <a:t>NB</a:t>
            </a:r>
            <a:r>
              <a:rPr lang="en-US" altLang="ko-KR" sz="2200" dirty="0"/>
              <a:t> = 7.5 MW, E</a:t>
            </a:r>
            <a:r>
              <a:rPr lang="en-US" altLang="ko-KR" sz="2200" baseline="-25000" dirty="0"/>
              <a:t>NB</a:t>
            </a:r>
            <a:r>
              <a:rPr lang="en-US" altLang="ko-KR" sz="2200" dirty="0"/>
              <a:t> = 100 keV</a:t>
            </a:r>
          </a:p>
          <a:p>
            <a:pPr lvl="1">
              <a:lnSpc>
                <a:spcPct val="100000"/>
              </a:lnSpc>
            </a:pPr>
            <a:r>
              <a:rPr lang="en-US" altLang="ko-KR" sz="2200" dirty="0"/>
              <a:t>The density profile prescribed twice of the experimental value at 4.2 s of shot 26043 </a:t>
            </a:r>
          </a:p>
        </p:txBody>
      </p:sp>
    </p:spTree>
    <p:extLst>
      <p:ext uri="{BB962C8B-B14F-4D97-AF65-F5344CB8AC3E}">
        <p14:creationId xmlns:p14="http://schemas.microsoft.com/office/powerpoint/2010/main" val="42682623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23670E7A-1F0D-416D-326D-773FC62FB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High Density Operation in Experiment</a:t>
            </a:r>
            <a:endParaRPr lang="ko-KR" altLang="en-US" dirty="0"/>
          </a:p>
        </p:txBody>
      </p:sp>
      <p:sp>
        <p:nvSpPr>
          <p:cNvPr id="2" name="내용 개체 틀 3">
            <a:extLst>
              <a:ext uri="{FF2B5EF4-FFF2-40B4-BE49-F238E27FC236}">
                <a16:creationId xmlns:a16="http://schemas.microsoft.com/office/drawing/2014/main" id="{7ECD9109-7450-E3A0-D416-9DC3C35FC262}"/>
              </a:ext>
            </a:extLst>
          </p:cNvPr>
          <p:cNvSpPr txBox="1">
            <a:spLocks/>
          </p:cNvSpPr>
          <p:nvPr/>
        </p:nvSpPr>
        <p:spPr>
          <a:xfrm>
            <a:off x="208230" y="979368"/>
            <a:ext cx="11606542" cy="30483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−"/>
              <a:defRPr sz="20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18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en-US" altLang="ko-KR" dirty="0"/>
              <a:t> High density while avoiding H mode transition</a:t>
            </a:r>
            <a:endParaRPr lang="en-US" altLang="ko-KR" sz="2200" b="1" dirty="0">
              <a:solidFill>
                <a:srgbClr val="7030A0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ko-KR" sz="2200" b="1" dirty="0">
                <a:solidFill>
                  <a:srgbClr val="7030A0"/>
                </a:solidFill>
              </a:rPr>
              <a:t>Supersonic molecular beam injection (SMBI) or pellet injection for increase </a:t>
            </a:r>
            <a:br>
              <a:rPr lang="en-US" altLang="ko-KR" sz="2200" b="1" dirty="0">
                <a:solidFill>
                  <a:srgbClr val="7030A0"/>
                </a:solidFill>
              </a:rPr>
            </a:br>
            <a:r>
              <a:rPr lang="en-US" altLang="ko-KR" sz="2200" b="1" dirty="0">
                <a:solidFill>
                  <a:srgbClr val="7030A0"/>
                </a:solidFill>
              </a:rPr>
              <a:t>of the core density</a:t>
            </a:r>
          </a:p>
          <a:p>
            <a:pPr lvl="1">
              <a:lnSpc>
                <a:spcPct val="140000"/>
              </a:lnSpc>
            </a:pPr>
            <a:r>
              <a:rPr lang="en-US" altLang="ko-KR" sz="2200" b="1" dirty="0">
                <a:solidFill>
                  <a:srgbClr val="7030A0"/>
                </a:solidFill>
              </a:rPr>
              <a:t>Higher Ip, </a:t>
            </a:r>
            <a:r>
              <a:rPr lang="en-US" altLang="ko-KR" sz="2200" b="1" dirty="0" err="1">
                <a:solidFill>
                  <a:srgbClr val="7030A0"/>
                </a:solidFill>
              </a:rPr>
              <a:t>Bt</a:t>
            </a:r>
            <a:r>
              <a:rPr lang="en-US" altLang="ko-KR" sz="2200" b="1" dirty="0">
                <a:solidFill>
                  <a:srgbClr val="7030A0"/>
                </a:solidFill>
              </a:rPr>
              <a:t> for higher density and better fast ion confinement</a:t>
            </a:r>
          </a:p>
          <a:p>
            <a:pPr lvl="1">
              <a:lnSpc>
                <a:spcPct val="140000"/>
              </a:lnSpc>
            </a:pPr>
            <a:r>
              <a:rPr lang="en-US" altLang="ko-KR" sz="2200" b="1" dirty="0">
                <a:solidFill>
                  <a:srgbClr val="7030A0"/>
                </a:solidFill>
              </a:rPr>
              <a:t>USN or negative triangularity</a:t>
            </a:r>
          </a:p>
          <a:p>
            <a:pPr lvl="1">
              <a:lnSpc>
                <a:spcPct val="140000"/>
              </a:lnSpc>
            </a:pPr>
            <a:r>
              <a:rPr lang="en-US" altLang="ko-KR" sz="2200" b="1" dirty="0">
                <a:solidFill>
                  <a:srgbClr val="7030A0"/>
                </a:solidFill>
                <a:ea typeface="Calibri" panose="020F0502020204030204" pitchFamily="34" charset="0"/>
              </a:rPr>
              <a:t>ERMP to avoid H-mode transition</a:t>
            </a:r>
          </a:p>
        </p:txBody>
      </p:sp>
    </p:spTree>
    <p:extLst>
      <p:ext uri="{BB962C8B-B14F-4D97-AF65-F5344CB8AC3E}">
        <p14:creationId xmlns:p14="http://schemas.microsoft.com/office/powerpoint/2010/main" val="38756745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52CBDD5-0E0C-38BF-0570-5D3C284C2D82}"/>
              </a:ext>
            </a:extLst>
          </p:cNvPr>
          <p:cNvSpPr/>
          <p:nvPr/>
        </p:nvSpPr>
        <p:spPr>
          <a:xfrm>
            <a:off x="1524010" y="2577682"/>
            <a:ext cx="9143999" cy="896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ko-KR" sz="4000" b="1" dirty="0">
                <a:latin typeface="+mj-ea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36676347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10FFCFEC-86B9-415E-A556-6D604E4B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Yong-Su Na | FEC 2023 | Page</a:t>
            </a:r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7149A3F1-95A9-4C82-9116-7AFF46E04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ko-KR" dirty="0"/>
              <a:t>Prospect</a:t>
            </a:r>
          </a:p>
        </p:txBody>
      </p:sp>
      <p:sp>
        <p:nvSpPr>
          <p:cNvPr id="6" name="내용 개체 틀 3">
            <a:extLst>
              <a:ext uri="{FF2B5EF4-FFF2-40B4-BE49-F238E27FC236}">
                <a16:creationId xmlns:a16="http://schemas.microsoft.com/office/drawing/2014/main" id="{B152F3A1-FCC3-F347-3DBF-5E72334D9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30" y="935825"/>
            <a:ext cx="11606542" cy="5606377"/>
          </a:xfrm>
        </p:spPr>
        <p:txBody>
          <a:bodyPr>
            <a:normAutofit/>
          </a:bodyPr>
          <a:lstStyle/>
          <a:p>
            <a:r>
              <a:rPr lang="en-US" altLang="ko-KR" dirty="0"/>
              <a:t> High density regime by avoiding L-H transition</a:t>
            </a:r>
          </a:p>
          <a:p>
            <a:pPr lvl="1"/>
            <a:r>
              <a:rPr lang="en-US" altLang="ko-KR" dirty="0"/>
              <a:t>High beam energy</a:t>
            </a:r>
          </a:p>
          <a:p>
            <a:pPr lvl="1"/>
            <a:r>
              <a:rPr lang="en-US" altLang="ko-KR" dirty="0"/>
              <a:t>Elongated plasmas for deeper penetration of the beam</a:t>
            </a:r>
          </a:p>
          <a:p>
            <a:pPr lvl="1"/>
            <a:r>
              <a:rPr lang="en-US" altLang="ko-KR" dirty="0"/>
              <a:t>Negative triangularity</a:t>
            </a:r>
          </a:p>
          <a:p>
            <a:r>
              <a:rPr lang="en-US" altLang="ko-KR" dirty="0"/>
              <a:t>p-B reaction</a:t>
            </a:r>
          </a:p>
          <a:p>
            <a:pPr lvl="1"/>
            <a:r>
              <a:rPr lang="en-US" altLang="ko-KR" dirty="0"/>
              <a:t>Two-component, Beam-target fusion</a:t>
            </a:r>
          </a:p>
          <a:p>
            <a:r>
              <a:rPr lang="en-US" altLang="ko-KR" dirty="0"/>
              <a:t>Trigger of alpha dominant heating</a:t>
            </a:r>
          </a:p>
          <a:p>
            <a:pPr lvl="1"/>
            <a:r>
              <a:rPr lang="en-US" altLang="ko-KR" dirty="0"/>
              <a:t>NBI would be needed in fusion reactors for load control together with </a:t>
            </a:r>
            <a:r>
              <a:rPr lang="en-US" altLang="ko-KR" dirty="0" err="1"/>
              <a:t>fuelling</a:t>
            </a:r>
            <a:endParaRPr lang="en-US" altLang="ko-KR" dirty="0"/>
          </a:p>
          <a:p>
            <a:pPr lvl="1"/>
            <a:r>
              <a:rPr lang="en-US" altLang="ko-KR" dirty="0"/>
              <a:t>Ignite alpha heating with </a:t>
            </a:r>
            <a:r>
              <a:rPr lang="en-US" altLang="ko-KR"/>
              <a:t>fast ions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7405001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10FFCFEC-86B9-415E-A556-6D604E4B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Yong-Su Na | FEC 2023 | Page</a:t>
            </a:r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7149A3F1-95A9-4C82-9116-7AFF46E04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ko-KR" dirty="0"/>
              <a:t>Comparison between Hot ion mode and FIRE mode</a:t>
            </a: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CFAEED70-9BDB-4362-8365-F42C136F8465}"/>
              </a:ext>
            </a:extLst>
          </p:cNvPr>
          <p:cNvSpPr/>
          <p:nvPr/>
        </p:nvSpPr>
        <p:spPr>
          <a:xfrm>
            <a:off x="434555" y="6413048"/>
            <a:ext cx="63912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/>
              <a:t>Ref. J </a:t>
            </a:r>
            <a:r>
              <a:rPr lang="en-US" altLang="ko-KR" sz="1400" dirty="0" err="1"/>
              <a:t>Jacquinot</a:t>
            </a:r>
            <a:r>
              <a:rPr lang="en-US" altLang="ko-KR" sz="1400" dirty="0"/>
              <a:t> and the JET team 1999 </a:t>
            </a:r>
            <a:r>
              <a:rPr lang="en-US" altLang="ko-KR" sz="1400" i="1" dirty="0"/>
              <a:t>Plasma Phys. Control. Fusion </a:t>
            </a:r>
            <a:r>
              <a:rPr lang="en-US" altLang="ko-KR" sz="1400" b="1" dirty="0"/>
              <a:t>41</a:t>
            </a:r>
            <a:r>
              <a:rPr lang="en-US" altLang="ko-KR" sz="1400" dirty="0"/>
              <a:t> A13 </a:t>
            </a:r>
            <a:endParaRPr lang="ko-KR" altLang="en-US" sz="1400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8C2B6BF6-F363-4ABD-9A14-91BFD7A2F2CA}"/>
              </a:ext>
            </a:extLst>
          </p:cNvPr>
          <p:cNvGrpSpPr/>
          <p:nvPr/>
        </p:nvGrpSpPr>
        <p:grpSpPr>
          <a:xfrm>
            <a:off x="1166268" y="1091218"/>
            <a:ext cx="7229475" cy="5065838"/>
            <a:chOff x="1166268" y="1091218"/>
            <a:chExt cx="7229475" cy="5065838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94516F3A-9B5A-475F-A34D-4D44F8B9A08C}"/>
                </a:ext>
              </a:extLst>
            </p:cNvPr>
            <p:cNvGrpSpPr/>
            <p:nvPr/>
          </p:nvGrpSpPr>
          <p:grpSpPr>
            <a:xfrm>
              <a:off x="1166268" y="1091218"/>
              <a:ext cx="7229475" cy="5040271"/>
              <a:chOff x="2481262" y="345043"/>
              <a:chExt cx="7229475" cy="5040271"/>
            </a:xfrm>
          </p:grpSpPr>
          <p:pic>
            <p:nvPicPr>
              <p:cNvPr id="50" name="그림 49">
                <a:extLst>
                  <a:ext uri="{FF2B5EF4-FFF2-40B4-BE49-F238E27FC236}">
                    <a16:creationId xmlns:a16="http://schemas.microsoft.com/office/drawing/2014/main" id="{3DB4DEE0-6722-4F68-96DB-8439815871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3438" t="28753" r="43125" b="23173"/>
              <a:stretch/>
            </p:blipFill>
            <p:spPr>
              <a:xfrm>
                <a:off x="2481262" y="790575"/>
                <a:ext cx="7229475" cy="4333874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27E6038-F230-4C65-9B0E-6EF7857887B4}"/>
                  </a:ext>
                </a:extLst>
              </p:cNvPr>
              <p:cNvSpPr txBox="1"/>
              <p:nvPr/>
            </p:nvSpPr>
            <p:spPr>
              <a:xfrm>
                <a:off x="4231707" y="345043"/>
                <a:ext cx="37285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/>
                  <a:t>Characteristics of tokamak modes</a:t>
                </a:r>
                <a:endParaRPr lang="ko-KR" altLang="en-US" dirty="0"/>
              </a:p>
            </p:txBody>
          </p:sp>
          <p:sp>
            <p:nvSpPr>
              <p:cNvPr id="53" name="직사각형 52">
                <a:extLst>
                  <a:ext uri="{FF2B5EF4-FFF2-40B4-BE49-F238E27FC236}">
                    <a16:creationId xmlns:a16="http://schemas.microsoft.com/office/drawing/2014/main" id="{BCECF051-6F7F-4E80-9A38-99870FB463B0}"/>
                  </a:ext>
                </a:extLst>
              </p:cNvPr>
              <p:cNvSpPr/>
              <p:nvPr/>
            </p:nvSpPr>
            <p:spPr>
              <a:xfrm>
                <a:off x="2571750" y="1962150"/>
                <a:ext cx="6829425" cy="57150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4" name="직사각형 53">
                <a:extLst>
                  <a:ext uri="{FF2B5EF4-FFF2-40B4-BE49-F238E27FC236}">
                    <a16:creationId xmlns:a16="http://schemas.microsoft.com/office/drawing/2014/main" id="{23A1C8BB-6D96-4CEF-843A-8BA283F0F9AF}"/>
                  </a:ext>
                </a:extLst>
              </p:cNvPr>
              <p:cNvSpPr/>
              <p:nvPr/>
            </p:nvSpPr>
            <p:spPr>
              <a:xfrm>
                <a:off x="2571750" y="3124200"/>
                <a:ext cx="6829425" cy="40005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13A7156-6076-4964-9C1C-51BC2A317354}"/>
                  </a:ext>
                </a:extLst>
              </p:cNvPr>
              <p:cNvSpPr txBox="1"/>
              <p:nvPr/>
            </p:nvSpPr>
            <p:spPr>
              <a:xfrm>
                <a:off x="2571750" y="5062149"/>
                <a:ext cx="97013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/>
                  <a:t>FIRE mode</a:t>
                </a:r>
                <a:endParaRPr lang="ko-KR" altLang="en-US" sz="1200" b="1" dirty="0"/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5DA159AC-20A5-4767-AB21-6C6D2272E436}"/>
                  </a:ext>
                </a:extLst>
              </p:cNvPr>
              <p:cNvSpPr txBox="1"/>
              <p:nvPr/>
            </p:nvSpPr>
            <p:spPr>
              <a:xfrm>
                <a:off x="3781425" y="5015982"/>
                <a:ext cx="5501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>
                    <a:solidFill>
                      <a:srgbClr val="FF0000"/>
                    </a:solidFill>
                  </a:rPr>
                  <a:t>CW</a:t>
                </a:r>
                <a:endParaRPr lang="ko-KR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F951A8DF-387E-4AAF-BC87-E5F93D7FBA7F}"/>
                  </a:ext>
                </a:extLst>
              </p:cNvPr>
              <p:cNvSpPr txBox="1"/>
              <p:nvPr/>
            </p:nvSpPr>
            <p:spPr>
              <a:xfrm>
                <a:off x="4706759" y="5058456"/>
                <a:ext cx="117371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dirty="0"/>
                  <a:t>None (due to ??)</a:t>
                </a:r>
                <a:endParaRPr lang="ko-KR" altLang="en-US" sz="1000" dirty="0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C2320E4A-507D-4388-91A6-89CDA22EA526}"/>
                  </a:ext>
                </a:extLst>
              </p:cNvPr>
              <p:cNvSpPr txBox="1"/>
              <p:nvPr/>
            </p:nvSpPr>
            <p:spPr>
              <a:xfrm>
                <a:off x="6051478" y="5072387"/>
                <a:ext cx="73449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dirty="0"/>
                  <a:t>Reduced </a:t>
                </a:r>
                <a:endParaRPr lang="ko-KR" altLang="en-US" sz="1000" dirty="0"/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7EAB0A71-116A-43E0-A377-95087EAEC3DE}"/>
                  </a:ext>
                </a:extLst>
              </p:cNvPr>
              <p:cNvSpPr txBox="1"/>
              <p:nvPr/>
            </p:nvSpPr>
            <p:spPr>
              <a:xfrm>
                <a:off x="6850990" y="5010831"/>
                <a:ext cx="5581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>
                    <a:solidFill>
                      <a:srgbClr val="FF0000"/>
                    </a:solidFill>
                  </a:rPr>
                  <a:t>YES</a:t>
                </a:r>
                <a:endParaRPr lang="ko-KR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602B2DB9-6350-4700-B51B-DAE0255764E1}"/>
                  </a:ext>
                </a:extLst>
              </p:cNvPr>
              <p:cNvSpPr txBox="1"/>
              <p:nvPr/>
            </p:nvSpPr>
            <p:spPr>
              <a:xfrm>
                <a:off x="7362658" y="5010831"/>
                <a:ext cx="10170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>
                    <a:solidFill>
                      <a:srgbClr val="FF0000"/>
                    </a:solidFill>
                  </a:rPr>
                  <a:t>Possible</a:t>
                </a:r>
                <a:endParaRPr lang="ko-KR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5468FD76-3109-4412-969A-054B9C235377}"/>
                  </a:ext>
                </a:extLst>
              </p:cNvPr>
              <p:cNvSpPr txBox="1"/>
              <p:nvPr/>
            </p:nvSpPr>
            <p:spPr>
              <a:xfrm>
                <a:off x="8379668" y="5092927"/>
                <a:ext cx="101983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dirty="0"/>
                  <a:t>Low recycling </a:t>
                </a:r>
                <a:endParaRPr lang="ko-KR" altLang="en-US" sz="1000" dirty="0"/>
              </a:p>
            </p:txBody>
          </p:sp>
        </p:grpSp>
        <p:sp>
          <p:nvSpPr>
            <p:cNvPr id="108" name="직사각형 107">
              <a:extLst>
                <a:ext uri="{FF2B5EF4-FFF2-40B4-BE49-F238E27FC236}">
                  <a16:creationId xmlns:a16="http://schemas.microsoft.com/office/drawing/2014/main" id="{73624891-C8CE-4314-AFD3-6DC57426EC7F}"/>
                </a:ext>
              </a:extLst>
            </p:cNvPr>
            <p:cNvSpPr/>
            <p:nvPr/>
          </p:nvSpPr>
          <p:spPr>
            <a:xfrm>
              <a:off x="1255080" y="5757006"/>
              <a:ext cx="6829425" cy="4000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554574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10FFCFEC-86B9-415E-A556-6D604E4B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Yong-Su Na | FEC 2023 | Page</a:t>
            </a:r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7149A3F1-95A9-4C82-9116-7AFF46E04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ko-KR" dirty="0"/>
              <a:t>Supershot/Hot Ion Mode vs FIRE Mode</a:t>
            </a:r>
          </a:p>
        </p:txBody>
      </p:sp>
      <p:sp>
        <p:nvSpPr>
          <p:cNvPr id="55" name="제목 2">
            <a:extLst>
              <a:ext uri="{FF2B5EF4-FFF2-40B4-BE49-F238E27FC236}">
                <a16:creationId xmlns:a16="http://schemas.microsoft.com/office/drawing/2014/main" id="{5F0DF127-4DB6-49D7-A55B-C23ACC2553BC}"/>
              </a:ext>
            </a:extLst>
          </p:cNvPr>
          <p:cNvSpPr txBox="1">
            <a:spLocks/>
          </p:cNvSpPr>
          <p:nvPr/>
        </p:nvSpPr>
        <p:spPr>
          <a:xfrm>
            <a:off x="1006582" y="1047879"/>
            <a:ext cx="4768216" cy="498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2000" dirty="0"/>
              <a:t>Similarity</a:t>
            </a:r>
            <a:endParaRPr lang="en-US" altLang="ko-KR" sz="2000" b="0" dirty="0"/>
          </a:p>
        </p:txBody>
      </p:sp>
      <p:sp>
        <p:nvSpPr>
          <p:cNvPr id="56" name="제목 2">
            <a:extLst>
              <a:ext uri="{FF2B5EF4-FFF2-40B4-BE49-F238E27FC236}">
                <a16:creationId xmlns:a16="http://schemas.microsoft.com/office/drawing/2014/main" id="{87DBB0CB-49DF-4758-8C44-8F8D03523E61}"/>
              </a:ext>
            </a:extLst>
          </p:cNvPr>
          <p:cNvSpPr txBox="1">
            <a:spLocks/>
          </p:cNvSpPr>
          <p:nvPr/>
        </p:nvSpPr>
        <p:spPr>
          <a:xfrm>
            <a:off x="6164743" y="1017885"/>
            <a:ext cx="4380236" cy="498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2000" dirty="0"/>
              <a:t>Difference</a:t>
            </a:r>
            <a:endParaRPr lang="en-US" altLang="ko-KR" sz="20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A0FD188-388A-40F6-BD5E-7946B10181D3}"/>
                  </a:ext>
                </a:extLst>
              </p:cNvPr>
              <p:cNvSpPr txBox="1"/>
              <p:nvPr/>
            </p:nvSpPr>
            <p:spPr>
              <a:xfrm>
                <a:off x="1058648" y="1454564"/>
                <a:ext cx="4975061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US" altLang="ko-KR" b="1" dirty="0"/>
                  <a:t>NBI heating low density</a:t>
                </a:r>
                <a:r>
                  <a:rPr lang="en-US" altLang="ko-KR" b="1" baseline="30000" dirty="0"/>
                  <a:t> 1)</a:t>
                </a:r>
                <a:endParaRPr lang="en-US" altLang="ko-KR" b="1" dirty="0"/>
              </a:p>
              <a:p>
                <a:pPr marL="285750" indent="-285750">
                  <a:buFontTx/>
                  <a:buChar char="-"/>
                </a:pPr>
                <a:endParaRPr lang="en-US" altLang="ko-KR" b="1" dirty="0"/>
              </a:p>
              <a:p>
                <a:pPr marL="285750" indent="-285750">
                  <a:buFontTx/>
                  <a:buChar char="-"/>
                </a:pPr>
                <a:endParaRPr lang="en-US" altLang="ko-KR" b="1" dirty="0"/>
              </a:p>
              <a:p>
                <a:pPr marL="285750" indent="-285750">
                  <a:buFontTx/>
                  <a:buChar char="-"/>
                </a:pPr>
                <a:endParaRPr lang="en-US" altLang="ko-KR" b="1" dirty="0"/>
              </a:p>
              <a:p>
                <a:pPr marL="285750" indent="-285750">
                  <a:buFontTx/>
                  <a:buChar char="-"/>
                </a:pPr>
                <a:endParaRPr lang="en-US" altLang="ko-KR" b="1" dirty="0"/>
              </a:p>
              <a:p>
                <a:pPr marL="285750" indent="-285750">
                  <a:buFontTx/>
                  <a:buChar char="-"/>
                </a:pPr>
                <a:r>
                  <a:rPr lang="en-US" altLang="ko-KR" b="1" dirty="0"/>
                  <a:t>High core </a:t>
                </a:r>
                <a:r>
                  <a:rPr lang="en-US" altLang="ko-KR" b="1" dirty="0" err="1"/>
                  <a:t>T</a:t>
                </a:r>
                <a:r>
                  <a:rPr lang="en-US" altLang="ko-KR" b="1" baseline="-25000" dirty="0" err="1"/>
                  <a:t>i</a:t>
                </a:r>
                <a:r>
                  <a:rPr lang="en-US" altLang="ko-KR" b="1" dirty="0"/>
                  <a:t> </a:t>
                </a:r>
                <a:r>
                  <a:rPr lang="en-US" altLang="ko-KR" b="1" baseline="30000" dirty="0"/>
                  <a:t>1)</a:t>
                </a:r>
                <a:endParaRPr lang="en-US" altLang="ko-KR" b="1" dirty="0"/>
              </a:p>
              <a:p>
                <a:r>
                  <a:rPr lang="en-US" altLang="ko-KR" b="1" dirty="0"/>
                  <a:t>	</a:t>
                </a:r>
              </a:p>
              <a:p>
                <a:endParaRPr lang="en-US" altLang="ko-KR" b="1" dirty="0"/>
              </a:p>
              <a:p>
                <a:endParaRPr lang="en-US" altLang="ko-KR" b="1" dirty="0"/>
              </a:p>
              <a:p>
                <a:endParaRPr lang="en-US" altLang="ko-KR" b="1" dirty="0"/>
              </a:p>
              <a:p>
                <a:pPr marL="285750" indent="-285750">
                  <a:buFontTx/>
                  <a:buChar char="-"/>
                </a:pPr>
                <a:r>
                  <a:rPr lang="en-US" altLang="ko-KR" b="1" dirty="0"/>
                  <a:t>No ELMs </a:t>
                </a:r>
                <a:r>
                  <a:rPr lang="en-US" altLang="ko-KR" b="1" baseline="30000" dirty="0"/>
                  <a:t>1)</a:t>
                </a:r>
                <a:endParaRPr lang="en-US" altLang="ko-KR" b="1" dirty="0"/>
              </a:p>
              <a:p>
                <a:endParaRPr lang="en-US" altLang="ko-KR" b="1" dirty="0"/>
              </a:p>
              <a:p>
                <a:pPr marL="285750" indent="-285750">
                  <a:buFontTx/>
                  <a:buChar char="-"/>
                </a:pPr>
                <a:r>
                  <a:rPr lang="en-US" altLang="ko-KR" b="1" dirty="0"/>
                  <a:t>High fraction of fast ions </a:t>
                </a:r>
                <a:r>
                  <a:rPr lang="en-US" altLang="ko-K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r>
                  <a:rPr lang="en-US" altLang="ko-KR" b="1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fast</a:t>
                </a:r>
                <a:r>
                  <a:rPr lang="en-US" altLang="ko-K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/n</a:t>
                </a:r>
                <a:r>
                  <a:rPr lang="en-US" altLang="ko-KR" b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  <a:r>
                  <a:rPr lang="en-US" altLang="ko-K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en-US" altLang="ko-KR" b="1" dirty="0"/>
                  <a:t> 50%</a:t>
                </a:r>
                <a:r>
                  <a:rPr lang="en-US" altLang="ko-KR" b="1" baseline="30000" dirty="0"/>
                  <a:t> 2)</a:t>
                </a:r>
                <a:endParaRPr lang="ko-KR" altLang="en-US" b="1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A0FD188-388A-40F6-BD5E-7946B1018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648" y="1454564"/>
                <a:ext cx="4975061" cy="3693319"/>
              </a:xfrm>
              <a:prstGeom prst="rect">
                <a:avLst/>
              </a:prstGeom>
              <a:blipFill>
                <a:blip r:embed="rId2"/>
                <a:stretch>
                  <a:fillRect l="-1103" t="-992" b="-181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CC5600E5-E05B-4109-B895-18D7D44D64BB}"/>
              </a:ext>
            </a:extLst>
          </p:cNvPr>
          <p:cNvSpPr txBox="1"/>
          <p:nvPr/>
        </p:nvSpPr>
        <p:spPr>
          <a:xfrm>
            <a:off x="6158293" y="1410298"/>
            <a:ext cx="510270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ko-KR" b="1" dirty="0"/>
              <a:t>Stationarity</a:t>
            </a:r>
          </a:p>
          <a:p>
            <a:pPr marL="285750" indent="-285750">
              <a:buFontTx/>
              <a:buChar char="-"/>
            </a:pPr>
            <a:endParaRPr lang="en-US" altLang="ko-KR" b="1" dirty="0"/>
          </a:p>
          <a:p>
            <a:pPr marL="285750" indent="-285750">
              <a:buFontTx/>
              <a:buChar char="-"/>
            </a:pPr>
            <a:endParaRPr lang="en-US" altLang="ko-KR" b="1" dirty="0"/>
          </a:p>
          <a:p>
            <a:pPr marL="285750" indent="-285750">
              <a:buFontTx/>
              <a:buChar char="-"/>
            </a:pPr>
            <a:endParaRPr lang="en-US" altLang="ko-KR" b="1" dirty="0"/>
          </a:p>
          <a:p>
            <a:pPr marL="285750" indent="-285750">
              <a:buFontTx/>
              <a:buChar char="-"/>
            </a:pPr>
            <a:endParaRPr lang="en-US" altLang="ko-KR" b="1" dirty="0"/>
          </a:p>
          <a:p>
            <a:pPr marL="285750" indent="-285750">
              <a:buFontTx/>
              <a:buChar char="-"/>
            </a:pPr>
            <a:r>
              <a:rPr lang="en-US" altLang="ko-KR" b="1" dirty="0"/>
              <a:t>Impurity issues</a:t>
            </a:r>
            <a:r>
              <a:rPr lang="en-US" altLang="ko-KR" b="1" baseline="30000" dirty="0"/>
              <a:t> 3)</a:t>
            </a:r>
            <a:endParaRPr lang="en-US" altLang="ko-KR" b="1" dirty="0"/>
          </a:p>
          <a:p>
            <a:endParaRPr lang="en-US" altLang="ko-KR" b="1" dirty="0"/>
          </a:p>
          <a:p>
            <a:pPr marL="285750" indent="-285750">
              <a:buFontTx/>
              <a:buChar char="-"/>
            </a:pPr>
            <a:endParaRPr lang="en-US" altLang="ko-KR" b="1" dirty="0"/>
          </a:p>
          <a:p>
            <a:pPr marL="285750" indent="-285750">
              <a:buFontTx/>
              <a:buChar char="-"/>
            </a:pPr>
            <a:endParaRPr lang="en-US" altLang="ko-KR" b="1" dirty="0"/>
          </a:p>
          <a:p>
            <a:pPr marL="285750" indent="-285750">
              <a:buFontTx/>
              <a:buChar char="-"/>
            </a:pPr>
            <a:endParaRPr lang="en-US" altLang="ko-KR" b="1" dirty="0"/>
          </a:p>
          <a:p>
            <a:pPr marL="285750" indent="-285750">
              <a:buFontTx/>
              <a:buChar char="-"/>
            </a:pPr>
            <a:r>
              <a:rPr lang="en-US" altLang="ko-KR" b="1" dirty="0"/>
              <a:t>Transport property</a:t>
            </a:r>
            <a:r>
              <a:rPr lang="en-US" altLang="ko-KR" b="1" baseline="30000" dirty="0"/>
              <a:t> 2)</a:t>
            </a:r>
            <a:endParaRPr lang="en-US" altLang="ko-KR" b="1" dirty="0"/>
          </a:p>
          <a:p>
            <a:pPr marL="285750" indent="-285750">
              <a:buFontTx/>
              <a:buChar char="-"/>
            </a:pPr>
            <a:endParaRPr lang="en-US" altLang="ko-KR" b="1" dirty="0"/>
          </a:p>
          <a:p>
            <a:pPr marL="285750" indent="-285750">
              <a:buFontTx/>
              <a:buChar char="-"/>
            </a:pPr>
            <a:endParaRPr lang="en-US" altLang="ko-KR" b="1" dirty="0"/>
          </a:p>
          <a:p>
            <a:pPr marL="285750" indent="-285750">
              <a:buFontTx/>
              <a:buChar char="-"/>
            </a:pPr>
            <a:endParaRPr lang="en-US" altLang="ko-KR" b="1" dirty="0"/>
          </a:p>
          <a:p>
            <a:endParaRPr lang="en-US" altLang="ko-KR" b="1" dirty="0"/>
          </a:p>
          <a:p>
            <a:pPr marL="285750" indent="-285750">
              <a:buFontTx/>
              <a:buChar char="-"/>
            </a:pPr>
            <a:r>
              <a:rPr lang="en-US" altLang="ko-KR" b="1" dirty="0" err="1"/>
              <a:t>ExB</a:t>
            </a:r>
            <a:r>
              <a:rPr lang="en-US" altLang="ko-KR" b="1" dirty="0"/>
              <a:t> shearing model effectively works in </a:t>
            </a:r>
            <a:r>
              <a:rPr lang="en-US" altLang="ko-KR" b="1" dirty="0" err="1"/>
              <a:t>Supershots</a:t>
            </a:r>
            <a:r>
              <a:rPr lang="en-US" altLang="ko-KR" b="1" dirty="0"/>
              <a:t> </a:t>
            </a:r>
            <a:r>
              <a:rPr lang="en-US" altLang="ko-KR" b="1" baseline="30000" dirty="0"/>
              <a:t>4)</a:t>
            </a:r>
            <a:endParaRPr lang="en-US" altLang="ko-KR" b="1" dirty="0"/>
          </a:p>
          <a:p>
            <a:pPr marL="285750" indent="-285750">
              <a:buFontTx/>
              <a:buChar char="-"/>
            </a:pPr>
            <a:r>
              <a:rPr lang="en-US" altLang="ko-KR" b="1" dirty="0"/>
              <a:t>Compatible with I-mode like edge</a:t>
            </a:r>
          </a:p>
          <a:p>
            <a:pPr marL="285750" indent="-285750">
              <a:buFontTx/>
              <a:buChar char="-"/>
            </a:pPr>
            <a:endParaRPr lang="ko-KR" altLang="en-US" b="1" dirty="0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A568036D-958C-4E6C-9742-37BD48C2CF44}"/>
              </a:ext>
            </a:extLst>
          </p:cNvPr>
          <p:cNvSpPr/>
          <p:nvPr/>
        </p:nvSpPr>
        <p:spPr>
          <a:xfrm>
            <a:off x="1130060" y="5869317"/>
            <a:ext cx="20938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J.D Strachan, PRL, ’87</a:t>
            </a:r>
          </a:p>
          <a:p>
            <a:pPr marL="342900" indent="-342900">
              <a:buAutoNum type="arabicParenR"/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S.D. Scott, PRL, ‘89 </a:t>
            </a:r>
          </a:p>
          <a:p>
            <a:pPr marL="342900" indent="-342900">
              <a:buAutoNum type="arabicParenR"/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A.T. Ramsey, ‘91 </a:t>
            </a:r>
          </a:p>
          <a:p>
            <a:pPr marL="342900" indent="-342900">
              <a:buAutoNum type="arabicParenR"/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D.R. Ernst, PLR, ‘98 </a:t>
            </a:r>
          </a:p>
        </p:txBody>
      </p: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FB67E559-9340-42FA-BD1A-A4E116A6F1D4}"/>
              </a:ext>
            </a:extLst>
          </p:cNvPr>
          <p:cNvGrpSpPr/>
          <p:nvPr/>
        </p:nvGrpSpPr>
        <p:grpSpPr>
          <a:xfrm>
            <a:off x="1527132" y="1887322"/>
            <a:ext cx="3875649" cy="905292"/>
            <a:chOff x="1647315" y="1899610"/>
            <a:chExt cx="3875649" cy="905292"/>
          </a:xfrm>
        </p:grpSpPr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D1CB6959-E4AD-4E66-8F96-E11EE08175D4}"/>
                </a:ext>
              </a:extLst>
            </p:cNvPr>
            <p:cNvSpPr/>
            <p:nvPr/>
          </p:nvSpPr>
          <p:spPr>
            <a:xfrm>
              <a:off x="1647315" y="1918169"/>
              <a:ext cx="3838793" cy="8867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62" name="그룹 61">
              <a:extLst>
                <a:ext uri="{FF2B5EF4-FFF2-40B4-BE49-F238E27FC236}">
                  <a16:creationId xmlns:a16="http://schemas.microsoft.com/office/drawing/2014/main" id="{1DEA78B2-8052-41DC-AD40-C903B0D34D0B}"/>
                </a:ext>
              </a:extLst>
            </p:cNvPr>
            <p:cNvGrpSpPr/>
            <p:nvPr/>
          </p:nvGrpSpPr>
          <p:grpSpPr>
            <a:xfrm>
              <a:off x="1647315" y="1899610"/>
              <a:ext cx="3875649" cy="886741"/>
              <a:chOff x="1647315" y="1899610"/>
              <a:chExt cx="3875649" cy="886741"/>
            </a:xfrm>
          </p:grpSpPr>
          <p:grpSp>
            <p:nvGrpSpPr>
              <p:cNvPr id="63" name="그룹 62">
                <a:extLst>
                  <a:ext uri="{FF2B5EF4-FFF2-40B4-BE49-F238E27FC236}">
                    <a16:creationId xmlns:a16="http://schemas.microsoft.com/office/drawing/2014/main" id="{6AB640FA-BAB5-4C3D-9A36-778826000D87}"/>
                  </a:ext>
                </a:extLst>
              </p:cNvPr>
              <p:cNvGrpSpPr/>
              <p:nvPr/>
            </p:nvGrpSpPr>
            <p:grpSpPr>
              <a:xfrm>
                <a:off x="1647315" y="2107351"/>
                <a:ext cx="3875649" cy="679000"/>
                <a:chOff x="875486" y="2000095"/>
                <a:chExt cx="3875649" cy="67900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직사각형 65">
                      <a:extLst>
                        <a:ext uri="{FF2B5EF4-FFF2-40B4-BE49-F238E27FC236}">
                          <a16:creationId xmlns:a16="http://schemas.microsoft.com/office/drawing/2014/main" id="{3705593F-AA08-44C7-92C0-005A9ED047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5486" y="2340541"/>
                      <a:ext cx="2092752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altLang="ko-KR" sz="1600" i="1" dirty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ko-KR" sz="16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600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16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e</m:t>
                                  </m:r>
                                </m:sub>
                              </m:sSub>
                            </m:e>
                          </m:acc>
                        </m:oMath>
                      </a14:m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~ 0.5 - 1.5 x 10</a:t>
                      </a:r>
                      <a:r>
                        <a:rPr lang="en-US" altLang="ko-KR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 </a:t>
                      </a:r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altLang="ko-KR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</a:t>
                      </a:r>
                      <a:endParaRPr lang="ko-KR" altLang="en-US" sz="1600" dirty="0"/>
                    </a:p>
                  </p:txBody>
                </p:sp>
              </mc:Choice>
              <mc:Fallback xmlns="">
                <p:sp>
                  <p:nvSpPr>
                    <p:cNvPr id="8" name="직사각형 7">
                      <a:extLst>
                        <a:ext uri="{FF2B5EF4-FFF2-40B4-BE49-F238E27FC236}">
                          <a16:creationId xmlns:a16="http://schemas.microsoft.com/office/drawing/2014/main" id="{56C9042B-E6AE-46F5-910A-E6339BB532FC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75486" y="2340541"/>
                      <a:ext cx="2092752" cy="338554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t="-3571" b="-2321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7" name="직사각형 66">
                  <a:extLst>
                    <a:ext uri="{FF2B5EF4-FFF2-40B4-BE49-F238E27FC236}">
                      <a16:creationId xmlns:a16="http://schemas.microsoft.com/office/drawing/2014/main" id="{4F4D9554-682C-4C88-ABA4-9103FDF53648}"/>
                    </a:ext>
                  </a:extLst>
                </p:cNvPr>
                <p:cNvSpPr/>
                <p:nvPr/>
              </p:nvSpPr>
              <p:spPr>
                <a:xfrm>
                  <a:off x="892265" y="2000095"/>
                  <a:ext cx="144943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</a:t>
                  </a:r>
                  <a:r>
                    <a:rPr lang="en-US" altLang="ko-KR" sz="1600" baseline="-25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NBI</a:t>
                  </a:r>
                  <a:r>
                    <a:rPr lang="en-US" altLang="ko-KR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~ 3 - 4 MW</a:t>
                  </a:r>
                  <a:endParaRPr lang="ko-KR" altLang="en-US" sz="1600" dirty="0"/>
                </a:p>
              </p:txBody>
            </p:sp>
            <p:sp>
              <p:nvSpPr>
                <p:cNvPr id="68" name="직사각형 67">
                  <a:extLst>
                    <a:ext uri="{FF2B5EF4-FFF2-40B4-BE49-F238E27FC236}">
                      <a16:creationId xmlns:a16="http://schemas.microsoft.com/office/drawing/2014/main" id="{4E9B90E3-2C9F-4804-A7EE-D4C8FD2CF45B}"/>
                    </a:ext>
                  </a:extLst>
                </p:cNvPr>
                <p:cNvSpPr/>
                <p:nvPr/>
              </p:nvSpPr>
              <p:spPr>
                <a:xfrm>
                  <a:off x="2962085" y="2001617"/>
                  <a:ext cx="1697901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</a:t>
                  </a:r>
                  <a:r>
                    <a:rPr lang="en-US" altLang="ko-KR" sz="1600" baseline="-25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NBI</a:t>
                  </a:r>
                  <a:r>
                    <a:rPr lang="en-US" altLang="ko-KR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~ 20 – 30 MW</a:t>
                  </a:r>
                  <a:endParaRPr lang="ko-KR" altLang="en-US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9" name="직사각형 68">
                      <a:extLst>
                        <a:ext uri="{FF2B5EF4-FFF2-40B4-BE49-F238E27FC236}">
                          <a16:creationId xmlns:a16="http://schemas.microsoft.com/office/drawing/2014/main" id="{C2179983-8DCF-4B34-9FCD-AF51CF3CD6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69365" y="2314200"/>
                      <a:ext cx="1781770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altLang="ko-KR" sz="1600" i="1" dirty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ko-KR" sz="16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600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16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e</m:t>
                                  </m:r>
                                </m:sub>
                              </m:sSub>
                            </m:e>
                          </m:acc>
                        </m:oMath>
                      </a14:m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~ 1 - 4 x 10</a:t>
                      </a:r>
                      <a:r>
                        <a:rPr lang="en-US" altLang="ko-KR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 </a:t>
                      </a:r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altLang="ko-KR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</a:t>
                      </a:r>
                      <a:endParaRPr lang="ko-KR" altLang="en-US" sz="1600" dirty="0"/>
                    </a:p>
                  </p:txBody>
                </p:sp>
              </mc:Choice>
              <mc:Fallback xmlns="">
                <p:sp>
                  <p:nvSpPr>
                    <p:cNvPr id="33" name="직사각형 32">
                      <a:extLst>
                        <a:ext uri="{FF2B5EF4-FFF2-40B4-BE49-F238E27FC236}">
                          <a16:creationId xmlns:a16="http://schemas.microsoft.com/office/drawing/2014/main" id="{68A1D812-A304-45E0-8FE0-A266F605D990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69365" y="2314200"/>
                      <a:ext cx="1781770" cy="33855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t="-5455" b="-2363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64" name="직사각형 63">
                <a:extLst>
                  <a:ext uri="{FF2B5EF4-FFF2-40B4-BE49-F238E27FC236}">
                    <a16:creationId xmlns:a16="http://schemas.microsoft.com/office/drawing/2014/main" id="{29596C34-6B9E-4D93-BDD7-3FB806E8EAB2}"/>
                  </a:ext>
                </a:extLst>
              </p:cNvPr>
              <p:cNvSpPr/>
              <p:nvPr/>
            </p:nvSpPr>
            <p:spPr>
              <a:xfrm>
                <a:off x="2077391" y="1899610"/>
                <a:ext cx="75693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400" dirty="0"/>
                  <a:t>&lt; FIRE &gt;</a:t>
                </a:r>
                <a:endParaRPr lang="ko-KR" altLang="en-US" sz="1400" dirty="0"/>
              </a:p>
            </p:txBody>
          </p:sp>
          <p:sp>
            <p:nvSpPr>
              <p:cNvPr id="65" name="직사각형 64">
                <a:extLst>
                  <a:ext uri="{FF2B5EF4-FFF2-40B4-BE49-F238E27FC236}">
                    <a16:creationId xmlns:a16="http://schemas.microsoft.com/office/drawing/2014/main" id="{9AC1C409-5D93-4C90-A3E7-113330F6CE10}"/>
                  </a:ext>
                </a:extLst>
              </p:cNvPr>
              <p:cNvSpPr/>
              <p:nvPr/>
            </p:nvSpPr>
            <p:spPr>
              <a:xfrm>
                <a:off x="3886650" y="1910092"/>
                <a:ext cx="127964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400" dirty="0"/>
                  <a:t>&lt; </a:t>
                </a:r>
                <a:r>
                  <a:rPr lang="en-US" altLang="ko-KR" sz="1400" dirty="0" err="1"/>
                  <a:t>Supeprshot</a:t>
                </a:r>
                <a:r>
                  <a:rPr lang="en-US" altLang="ko-KR" sz="1400" dirty="0"/>
                  <a:t> &gt;</a:t>
                </a:r>
                <a:endParaRPr lang="ko-KR" altLang="en-US" sz="1400" dirty="0"/>
              </a:p>
            </p:txBody>
          </p:sp>
        </p:grp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9F1776AC-FB9D-4036-A6D5-932273512223}"/>
              </a:ext>
            </a:extLst>
          </p:cNvPr>
          <p:cNvGrpSpPr/>
          <p:nvPr/>
        </p:nvGrpSpPr>
        <p:grpSpPr>
          <a:xfrm>
            <a:off x="1527131" y="3366757"/>
            <a:ext cx="3822014" cy="659431"/>
            <a:chOff x="1801368" y="3393669"/>
            <a:chExt cx="3822014" cy="659431"/>
          </a:xfrm>
        </p:grpSpPr>
        <p:grpSp>
          <p:nvGrpSpPr>
            <p:cNvPr id="71" name="그룹 70">
              <a:extLst>
                <a:ext uri="{FF2B5EF4-FFF2-40B4-BE49-F238E27FC236}">
                  <a16:creationId xmlns:a16="http://schemas.microsoft.com/office/drawing/2014/main" id="{1EC9DD1A-88E1-4116-B1EC-2F3F86DAD76A}"/>
                </a:ext>
              </a:extLst>
            </p:cNvPr>
            <p:cNvGrpSpPr/>
            <p:nvPr/>
          </p:nvGrpSpPr>
          <p:grpSpPr>
            <a:xfrm>
              <a:off x="1801368" y="3422962"/>
              <a:ext cx="3822014" cy="630138"/>
              <a:chOff x="1801368" y="3422962"/>
              <a:chExt cx="3822014" cy="630138"/>
            </a:xfrm>
          </p:grpSpPr>
          <p:sp>
            <p:nvSpPr>
              <p:cNvPr id="74" name="직사각형 73">
                <a:extLst>
                  <a:ext uri="{FF2B5EF4-FFF2-40B4-BE49-F238E27FC236}">
                    <a16:creationId xmlns:a16="http://schemas.microsoft.com/office/drawing/2014/main" id="{20A0427D-9EA8-43C0-A059-08A5C4FBEC4C}"/>
                  </a:ext>
                </a:extLst>
              </p:cNvPr>
              <p:cNvSpPr/>
              <p:nvPr/>
            </p:nvSpPr>
            <p:spPr>
              <a:xfrm>
                <a:off x="2036126" y="3649627"/>
                <a:ext cx="122161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altLang="ko-KR" sz="1600" baseline="-250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i,0</a:t>
                </a:r>
                <a:r>
                  <a:rPr lang="en-US" altLang="ko-KR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~ 10 keV </a:t>
                </a:r>
                <a:endParaRPr lang="ko-KR" altLang="en-US" dirty="0"/>
              </a:p>
            </p:txBody>
          </p:sp>
          <p:sp>
            <p:nvSpPr>
              <p:cNvPr id="75" name="직사각형 74">
                <a:extLst>
                  <a:ext uri="{FF2B5EF4-FFF2-40B4-BE49-F238E27FC236}">
                    <a16:creationId xmlns:a16="http://schemas.microsoft.com/office/drawing/2014/main" id="{D5A68B49-6A20-4FE5-970F-9C71E8582AC0}"/>
                  </a:ext>
                </a:extLst>
              </p:cNvPr>
              <p:cNvSpPr/>
              <p:nvPr/>
            </p:nvSpPr>
            <p:spPr>
              <a:xfrm>
                <a:off x="3871188" y="3631692"/>
                <a:ext cx="158549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altLang="ko-KR" sz="1600" baseline="-250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i,0</a:t>
                </a:r>
                <a:r>
                  <a:rPr lang="en-US" altLang="ko-KR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~ 20 - 30 keV </a:t>
                </a:r>
                <a:endParaRPr lang="ko-KR" altLang="en-US" dirty="0"/>
              </a:p>
            </p:txBody>
          </p:sp>
          <p:sp>
            <p:nvSpPr>
              <p:cNvPr id="76" name="직사각형 75">
                <a:extLst>
                  <a:ext uri="{FF2B5EF4-FFF2-40B4-BE49-F238E27FC236}">
                    <a16:creationId xmlns:a16="http://schemas.microsoft.com/office/drawing/2014/main" id="{F6E2A58B-9321-4021-B9C4-D4DF9A85FA34}"/>
                  </a:ext>
                </a:extLst>
              </p:cNvPr>
              <p:cNvSpPr/>
              <p:nvPr/>
            </p:nvSpPr>
            <p:spPr>
              <a:xfrm>
                <a:off x="1801368" y="3422962"/>
                <a:ext cx="3822014" cy="63013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F924F065-01E9-428D-B11E-3D263D22187C}"/>
                </a:ext>
              </a:extLst>
            </p:cNvPr>
            <p:cNvSpPr/>
            <p:nvPr/>
          </p:nvSpPr>
          <p:spPr>
            <a:xfrm>
              <a:off x="2190681" y="3404411"/>
              <a:ext cx="75693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/>
                <a:t>&lt; FIRE &gt;</a:t>
              </a:r>
              <a:endParaRPr lang="ko-KR" altLang="en-US" sz="1400" dirty="0"/>
            </a:p>
          </p:txBody>
        </p: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C871D647-56E1-4863-974A-EFC7E007F183}"/>
                </a:ext>
              </a:extLst>
            </p:cNvPr>
            <p:cNvSpPr/>
            <p:nvPr/>
          </p:nvSpPr>
          <p:spPr>
            <a:xfrm>
              <a:off x="3970123" y="3393669"/>
              <a:ext cx="12796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/>
                <a:t>&lt; </a:t>
              </a:r>
              <a:r>
                <a:rPr lang="en-US" altLang="ko-KR" sz="1400" dirty="0" err="1"/>
                <a:t>Supeprshot</a:t>
              </a:r>
              <a:r>
                <a:rPr lang="en-US" altLang="ko-KR" sz="1400" dirty="0"/>
                <a:t> &gt;</a:t>
              </a:r>
              <a:endParaRPr lang="ko-KR" altLang="en-US" sz="1400" dirty="0"/>
            </a:p>
          </p:txBody>
        </p:sp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1EAEDBBB-E5AD-4E76-8B09-575122C9309D}"/>
              </a:ext>
            </a:extLst>
          </p:cNvPr>
          <p:cNvGrpSpPr/>
          <p:nvPr/>
        </p:nvGrpSpPr>
        <p:grpSpPr>
          <a:xfrm>
            <a:off x="6486239" y="3184374"/>
            <a:ext cx="4043429" cy="905292"/>
            <a:chOff x="6786745" y="3349114"/>
            <a:chExt cx="4043429" cy="905292"/>
          </a:xfrm>
        </p:grpSpPr>
        <p:grpSp>
          <p:nvGrpSpPr>
            <p:cNvPr id="78" name="그룹 77">
              <a:extLst>
                <a:ext uri="{FF2B5EF4-FFF2-40B4-BE49-F238E27FC236}">
                  <a16:creationId xmlns:a16="http://schemas.microsoft.com/office/drawing/2014/main" id="{23DDB5A3-D6C6-4C6D-A0A7-B40428CE052F}"/>
                </a:ext>
              </a:extLst>
            </p:cNvPr>
            <p:cNvGrpSpPr/>
            <p:nvPr/>
          </p:nvGrpSpPr>
          <p:grpSpPr>
            <a:xfrm>
              <a:off x="6786745" y="3349114"/>
              <a:ext cx="4043429" cy="905292"/>
              <a:chOff x="1647315" y="1899610"/>
              <a:chExt cx="4043429" cy="905292"/>
            </a:xfrm>
          </p:grpSpPr>
          <p:sp>
            <p:nvSpPr>
              <p:cNvPr id="80" name="직사각형 79">
                <a:extLst>
                  <a:ext uri="{FF2B5EF4-FFF2-40B4-BE49-F238E27FC236}">
                    <a16:creationId xmlns:a16="http://schemas.microsoft.com/office/drawing/2014/main" id="{B4BD6301-9D07-476F-8F87-178249BC5E6F}"/>
                  </a:ext>
                </a:extLst>
              </p:cNvPr>
              <p:cNvSpPr/>
              <p:nvPr/>
            </p:nvSpPr>
            <p:spPr>
              <a:xfrm>
                <a:off x="1647315" y="1918169"/>
                <a:ext cx="4043429" cy="88673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grpSp>
            <p:nvGrpSpPr>
              <p:cNvPr id="81" name="그룹 80">
                <a:extLst>
                  <a:ext uri="{FF2B5EF4-FFF2-40B4-BE49-F238E27FC236}">
                    <a16:creationId xmlns:a16="http://schemas.microsoft.com/office/drawing/2014/main" id="{9C7B2BB5-5C61-481E-90D9-2AE45C58A7FE}"/>
                  </a:ext>
                </a:extLst>
              </p:cNvPr>
              <p:cNvGrpSpPr/>
              <p:nvPr/>
            </p:nvGrpSpPr>
            <p:grpSpPr>
              <a:xfrm>
                <a:off x="1995956" y="1899610"/>
                <a:ext cx="3246165" cy="809427"/>
                <a:chOff x="1995956" y="1899610"/>
                <a:chExt cx="3246165" cy="809427"/>
              </a:xfrm>
            </p:grpSpPr>
            <p:sp>
              <p:nvSpPr>
                <p:cNvPr id="82" name="직사각형 81">
                  <a:extLst>
                    <a:ext uri="{FF2B5EF4-FFF2-40B4-BE49-F238E27FC236}">
                      <a16:creationId xmlns:a16="http://schemas.microsoft.com/office/drawing/2014/main" id="{4C07D784-554F-4215-B133-0B2CF9F1A046}"/>
                    </a:ext>
                  </a:extLst>
                </p:cNvPr>
                <p:cNvSpPr/>
                <p:nvPr/>
              </p:nvSpPr>
              <p:spPr>
                <a:xfrm>
                  <a:off x="1995956" y="2185817"/>
                  <a:ext cx="1114408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400" dirty="0"/>
                    <a:t>No sign </a:t>
                  </a:r>
                </a:p>
                <a:p>
                  <a:pPr algn="ctr"/>
                  <a:r>
                    <a:rPr lang="en-US" altLang="ko-KR" sz="1400" dirty="0"/>
                    <a:t>of impurities</a:t>
                  </a:r>
                  <a:endParaRPr lang="ko-KR" altLang="en-US" sz="1400" dirty="0"/>
                </a:p>
              </p:txBody>
            </p:sp>
            <p:sp>
              <p:nvSpPr>
                <p:cNvPr id="83" name="직사각형 82">
                  <a:extLst>
                    <a:ext uri="{FF2B5EF4-FFF2-40B4-BE49-F238E27FC236}">
                      <a16:creationId xmlns:a16="http://schemas.microsoft.com/office/drawing/2014/main" id="{F7411933-92F2-458E-BB40-51AE7C674304}"/>
                    </a:ext>
                  </a:extLst>
                </p:cNvPr>
                <p:cNvSpPr/>
                <p:nvPr/>
              </p:nvSpPr>
              <p:spPr>
                <a:xfrm>
                  <a:off x="2077391" y="1899610"/>
                  <a:ext cx="75693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400" dirty="0"/>
                    <a:t>&lt; FIRE &gt;</a:t>
                  </a:r>
                  <a:endParaRPr lang="ko-KR" altLang="en-US" sz="1400" dirty="0"/>
                </a:p>
              </p:txBody>
            </p:sp>
            <p:sp>
              <p:nvSpPr>
                <p:cNvPr id="84" name="직사각형 83">
                  <a:extLst>
                    <a:ext uri="{FF2B5EF4-FFF2-40B4-BE49-F238E27FC236}">
                      <a16:creationId xmlns:a16="http://schemas.microsoft.com/office/drawing/2014/main" id="{32696E8E-FC5E-407C-9B53-709298F1722D}"/>
                    </a:ext>
                  </a:extLst>
                </p:cNvPr>
                <p:cNvSpPr/>
                <p:nvPr/>
              </p:nvSpPr>
              <p:spPr>
                <a:xfrm>
                  <a:off x="3962475" y="1899610"/>
                  <a:ext cx="127964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400" dirty="0"/>
                    <a:t>&lt; </a:t>
                  </a:r>
                  <a:r>
                    <a:rPr lang="en-US" altLang="ko-KR" sz="1400" dirty="0" err="1"/>
                    <a:t>Supeprshot</a:t>
                  </a:r>
                  <a:r>
                    <a:rPr lang="en-US" altLang="ko-KR" sz="1400" dirty="0"/>
                    <a:t> &gt;</a:t>
                  </a:r>
                  <a:endParaRPr lang="ko-KR" altLang="en-US" sz="1400" dirty="0"/>
                </a:p>
              </p:txBody>
            </p:sp>
          </p:grpSp>
        </p:grpSp>
        <p:sp>
          <p:nvSpPr>
            <p:cNvPr id="79" name="직사각형 78">
              <a:extLst>
                <a:ext uri="{FF2B5EF4-FFF2-40B4-BE49-F238E27FC236}">
                  <a16:creationId xmlns:a16="http://schemas.microsoft.com/office/drawing/2014/main" id="{781ABAB6-241D-40A0-96BA-A7FBE825AF3C}"/>
                </a:ext>
              </a:extLst>
            </p:cNvPr>
            <p:cNvSpPr/>
            <p:nvPr/>
          </p:nvSpPr>
          <p:spPr>
            <a:xfrm>
              <a:off x="9041740" y="3628366"/>
              <a:ext cx="164878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400" dirty="0"/>
                <a:t>degradation </a:t>
              </a:r>
            </a:p>
            <a:p>
              <a:pPr algn="ctr"/>
              <a:r>
                <a:rPr lang="en-US" altLang="ko-KR" sz="1400" dirty="0"/>
                <a:t>due to carbon influx</a:t>
              </a:r>
              <a:endParaRPr lang="ko-KR" altLang="en-US" sz="1400" dirty="0"/>
            </a:p>
          </p:txBody>
        </p:sp>
      </p:grp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B3B924F5-AB09-45C5-A9A0-8819F5142201}"/>
              </a:ext>
            </a:extLst>
          </p:cNvPr>
          <p:cNvGrpSpPr/>
          <p:nvPr/>
        </p:nvGrpSpPr>
        <p:grpSpPr>
          <a:xfrm>
            <a:off x="6501551" y="4604550"/>
            <a:ext cx="4043429" cy="905292"/>
            <a:chOff x="4850717" y="4673297"/>
            <a:chExt cx="4043429" cy="905292"/>
          </a:xfrm>
        </p:grpSpPr>
        <p:grpSp>
          <p:nvGrpSpPr>
            <p:cNvPr id="86" name="그룹 85">
              <a:extLst>
                <a:ext uri="{FF2B5EF4-FFF2-40B4-BE49-F238E27FC236}">
                  <a16:creationId xmlns:a16="http://schemas.microsoft.com/office/drawing/2014/main" id="{C0D5766D-6720-49F4-8EC0-BD3AD66F490E}"/>
                </a:ext>
              </a:extLst>
            </p:cNvPr>
            <p:cNvGrpSpPr/>
            <p:nvPr/>
          </p:nvGrpSpPr>
          <p:grpSpPr>
            <a:xfrm>
              <a:off x="4850717" y="4673297"/>
              <a:ext cx="4043429" cy="905292"/>
              <a:chOff x="1647315" y="1899610"/>
              <a:chExt cx="4043429" cy="905292"/>
            </a:xfrm>
          </p:grpSpPr>
          <p:sp>
            <p:nvSpPr>
              <p:cNvPr id="88" name="직사각형 87">
                <a:extLst>
                  <a:ext uri="{FF2B5EF4-FFF2-40B4-BE49-F238E27FC236}">
                    <a16:creationId xmlns:a16="http://schemas.microsoft.com/office/drawing/2014/main" id="{1958FE1A-8680-42E1-8C37-036D6A1BAC77}"/>
                  </a:ext>
                </a:extLst>
              </p:cNvPr>
              <p:cNvSpPr/>
              <p:nvPr/>
            </p:nvSpPr>
            <p:spPr>
              <a:xfrm>
                <a:off x="1647315" y="1918169"/>
                <a:ext cx="4043429" cy="88673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grpSp>
            <p:nvGrpSpPr>
              <p:cNvPr id="89" name="그룹 88">
                <a:extLst>
                  <a:ext uri="{FF2B5EF4-FFF2-40B4-BE49-F238E27FC236}">
                    <a16:creationId xmlns:a16="http://schemas.microsoft.com/office/drawing/2014/main" id="{B9C5CD4F-EE4B-40BD-9D24-3E55F90160EA}"/>
                  </a:ext>
                </a:extLst>
              </p:cNvPr>
              <p:cNvGrpSpPr/>
              <p:nvPr/>
            </p:nvGrpSpPr>
            <p:grpSpPr>
              <a:xfrm>
                <a:off x="1934551" y="1899610"/>
                <a:ext cx="3307570" cy="832105"/>
                <a:chOff x="1934551" y="1899610"/>
                <a:chExt cx="3307570" cy="83210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0" name="직사각형 89">
                      <a:extLst>
                        <a:ext uri="{FF2B5EF4-FFF2-40B4-BE49-F238E27FC236}">
                          <a16:creationId xmlns:a16="http://schemas.microsoft.com/office/drawing/2014/main" id="{E3758F37-ABC4-4A59-88F0-06697929E3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34551" y="2202275"/>
                      <a:ext cx="1351011" cy="52944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altLang="ko-KR" sz="1400" b="1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sz="1400" b="1" i="1" dirty="0"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num>
                              <m:den>
                                <m:r>
                                  <a:rPr lang="en-US" altLang="ko-KR" sz="1400" b="1" i="1" dirty="0" err="1">
                                    <a:latin typeface="Cambria Math" panose="02040503050406030204" pitchFamily="18" charset="0"/>
                                  </a:rPr>
                                  <m:t>𝑳</m:t>
                                </m:r>
                                <m:r>
                                  <a:rPr lang="en-US" altLang="ko-KR" sz="1400" b="1" i="1" baseline="-25000" dirty="0" err="1">
                                    <a:latin typeface="Cambria Math" panose="02040503050406030204" pitchFamily="18" charset="0"/>
                                  </a:rPr>
                                  <m:t>𝑻𝒊</m:t>
                                </m:r>
                              </m:den>
                            </m:f>
                            <m:r>
                              <a:rPr lang="en-US" altLang="ko-KR" sz="1400" b="1" i="1" baseline="-25000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ko-KR" sz="1400" b="1" i="1" dirty="0">
                                <a:latin typeface="Cambria Math" panose="02040503050406030204" pitchFamily="18" charset="0"/>
                              </a:rPr>
                              <m:t>&gt; </m:t>
                            </m:r>
                            <m:sSub>
                              <m:sSubPr>
                                <m:ctrlPr>
                                  <a:rPr lang="en-US" altLang="ko-KR" sz="1400" b="1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altLang="ko-KR" sz="1400" b="1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ko-KR" sz="1400" b="1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ko-KR" sz="1400" b="1" i="1" dirty="0">
                                            <a:latin typeface="Cambria Math" panose="02040503050406030204" pitchFamily="18" charset="0"/>
                                          </a:rPr>
                                          <m:t>𝑹</m:t>
                                        </m:r>
                                      </m:num>
                                      <m:den>
                                        <m:r>
                                          <a:rPr lang="en-US" altLang="ko-KR" sz="1400" b="1" i="1" dirty="0" err="1">
                                            <a:latin typeface="Cambria Math" panose="02040503050406030204" pitchFamily="18" charset="0"/>
                                          </a:rPr>
                                          <m:t>𝑳</m:t>
                                        </m:r>
                                        <m:r>
                                          <a:rPr lang="en-US" altLang="ko-KR" sz="1400" b="1" i="1" baseline="-25000" dirty="0" err="1">
                                            <a:latin typeface="Cambria Math" panose="02040503050406030204" pitchFamily="18" charset="0"/>
                                          </a:rPr>
                                          <m:t>𝑻𝒊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ko-KR" sz="1400" b="1" i="1" dirty="0">
                                    <a:latin typeface="Cambria Math" panose="02040503050406030204" pitchFamily="18" charset="0"/>
                                  </a:rPr>
                                  <m:t>cri</m:t>
                                </m:r>
                              </m:sub>
                            </m:sSub>
                            <m:r>
                              <a:rPr lang="en-US" altLang="ko-KR" sz="1400" b="1" i="1" baseline="-25000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oMath>
                        </m:oMathPara>
                      </a14:m>
                      <a:endParaRPr lang="ko-KR" altLang="en-US" sz="1400" baseline="-25000" dirty="0"/>
                    </a:p>
                  </p:txBody>
                </p:sp>
              </mc:Choice>
              <mc:Fallback xmlns="">
                <p:sp>
                  <p:nvSpPr>
                    <p:cNvPr id="52" name="직사각형 51">
                      <a:extLst>
                        <a:ext uri="{FF2B5EF4-FFF2-40B4-BE49-F238E27FC236}">
                          <a16:creationId xmlns:a16="http://schemas.microsoft.com/office/drawing/2014/main" id="{951AE265-5010-451F-BE63-56317CE27CF2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34551" y="2202275"/>
                      <a:ext cx="1351011" cy="529440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91" name="직사각형 90">
                  <a:extLst>
                    <a:ext uri="{FF2B5EF4-FFF2-40B4-BE49-F238E27FC236}">
                      <a16:creationId xmlns:a16="http://schemas.microsoft.com/office/drawing/2014/main" id="{522EB321-B759-4CE2-8B56-A2578CD00189}"/>
                    </a:ext>
                  </a:extLst>
                </p:cNvPr>
                <p:cNvSpPr/>
                <p:nvPr/>
              </p:nvSpPr>
              <p:spPr>
                <a:xfrm>
                  <a:off x="2077391" y="1899610"/>
                  <a:ext cx="75693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400" dirty="0"/>
                    <a:t>&lt; FIRE &gt;</a:t>
                  </a:r>
                  <a:endParaRPr lang="ko-KR" altLang="en-US" sz="1400" dirty="0"/>
                </a:p>
              </p:txBody>
            </p:sp>
            <p:sp>
              <p:nvSpPr>
                <p:cNvPr id="92" name="직사각형 91">
                  <a:extLst>
                    <a:ext uri="{FF2B5EF4-FFF2-40B4-BE49-F238E27FC236}">
                      <a16:creationId xmlns:a16="http://schemas.microsoft.com/office/drawing/2014/main" id="{4E37EC68-6277-454B-AAEB-56257495A8E7}"/>
                    </a:ext>
                  </a:extLst>
                </p:cNvPr>
                <p:cNvSpPr/>
                <p:nvPr/>
              </p:nvSpPr>
              <p:spPr>
                <a:xfrm>
                  <a:off x="3962475" y="1899610"/>
                  <a:ext cx="127964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400" dirty="0"/>
                    <a:t>&lt; </a:t>
                  </a:r>
                  <a:r>
                    <a:rPr lang="en-US" altLang="ko-KR" sz="1400" dirty="0" err="1"/>
                    <a:t>Supeprshot</a:t>
                  </a:r>
                  <a:r>
                    <a:rPr lang="en-US" altLang="ko-KR" sz="1400" dirty="0"/>
                    <a:t> &gt;</a:t>
                  </a:r>
                  <a:endParaRPr lang="ko-KR" altLang="en-US" sz="1400" dirty="0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직사각형 86">
                  <a:extLst>
                    <a:ext uri="{FF2B5EF4-FFF2-40B4-BE49-F238E27FC236}">
                      <a16:creationId xmlns:a16="http://schemas.microsoft.com/office/drawing/2014/main" id="{BC5C3B68-7DA6-4BBB-A180-6942FBF7DF68}"/>
                    </a:ext>
                  </a:extLst>
                </p:cNvPr>
                <p:cNvSpPr/>
                <p:nvPr/>
              </p:nvSpPr>
              <p:spPr>
                <a:xfrm>
                  <a:off x="7312965" y="4975962"/>
                  <a:ext cx="1304716" cy="52944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ko-KR" sz="1400" b="1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1400" b="1" i="1" dirty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num>
                          <m:den>
                            <m:r>
                              <a:rPr lang="en-US" altLang="ko-KR" sz="1400" b="1" i="1" dirty="0" err="1">
                                <a:latin typeface="Cambria Math" panose="02040503050406030204" pitchFamily="18" charset="0"/>
                              </a:rPr>
                              <m:t>𝑳</m:t>
                            </m:r>
                            <m:r>
                              <a:rPr lang="en-US" altLang="ko-KR" sz="1400" b="1" i="1" baseline="-25000" dirty="0" err="1">
                                <a:latin typeface="Cambria Math" panose="02040503050406030204" pitchFamily="18" charset="0"/>
                              </a:rPr>
                              <m:t>𝑻𝒊</m:t>
                            </m:r>
                          </m:den>
                        </m:f>
                        <m:r>
                          <a:rPr lang="en-US" altLang="ko-KR" sz="1400" b="1" i="1" baseline="-25000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1400" b="1" i="1" dirty="0">
                            <a:latin typeface="Cambria Math" panose="02040503050406030204" pitchFamily="18" charset="0"/>
                          </a:rPr>
                          <m:t>~ </m:t>
                        </m:r>
                        <m:sSub>
                          <m:sSubPr>
                            <m:ctrlPr>
                              <a:rPr lang="en-US" altLang="ko-KR" sz="1400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altLang="ko-KR" sz="1400" b="1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altLang="ko-KR" sz="1400" b="1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ko-KR" sz="1400" b="1" i="1" dirty="0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num>
                                  <m:den>
                                    <m:r>
                                      <a:rPr lang="en-US" altLang="ko-KR" sz="1400" b="1" i="1" dirty="0" err="1">
                                        <a:latin typeface="Cambria Math" panose="02040503050406030204" pitchFamily="18" charset="0"/>
                                      </a:rPr>
                                      <m:t>𝑳</m:t>
                                    </m:r>
                                    <m:r>
                                      <a:rPr lang="en-US" altLang="ko-KR" sz="1400" b="1" i="1" baseline="-25000" dirty="0" err="1">
                                        <a:latin typeface="Cambria Math" panose="02040503050406030204" pitchFamily="18" charset="0"/>
                                      </a:rPr>
                                      <m:t>𝑻𝒊</m:t>
                                    </m:r>
                                  </m:den>
                                </m:f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sz="1400" b="1" i="1" dirty="0">
                                <a:latin typeface="Cambria Math" panose="02040503050406030204" pitchFamily="18" charset="0"/>
                              </a:rPr>
                              <m:t>cri</m:t>
                            </m:r>
                          </m:sub>
                        </m:sSub>
                        <m:r>
                          <a:rPr lang="en-US" altLang="ko-KR" sz="1400" b="1" i="1" baseline="-25000" dirty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ko-KR" altLang="en-US" sz="1400" baseline="-25000" dirty="0"/>
                </a:p>
              </p:txBody>
            </p:sp>
          </mc:Choice>
          <mc:Fallback xmlns="">
            <p:sp>
              <p:nvSpPr>
                <p:cNvPr id="55" name="직사각형 54">
                  <a:extLst>
                    <a:ext uri="{FF2B5EF4-FFF2-40B4-BE49-F238E27FC236}">
                      <a16:creationId xmlns:a16="http://schemas.microsoft.com/office/drawing/2014/main" id="{F46F0B44-E642-410E-B11D-5C04BAE457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2965" y="4975962"/>
                  <a:ext cx="1304716" cy="52944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3" name="그룹 92">
            <a:extLst>
              <a:ext uri="{FF2B5EF4-FFF2-40B4-BE49-F238E27FC236}">
                <a16:creationId xmlns:a16="http://schemas.microsoft.com/office/drawing/2014/main" id="{20A4CB5E-51F0-4ECB-809D-1478B7499EBA}"/>
              </a:ext>
            </a:extLst>
          </p:cNvPr>
          <p:cNvGrpSpPr/>
          <p:nvPr/>
        </p:nvGrpSpPr>
        <p:grpSpPr>
          <a:xfrm>
            <a:off x="6490261" y="1759786"/>
            <a:ext cx="4043429" cy="905292"/>
            <a:chOff x="6748807" y="2007267"/>
            <a:chExt cx="4043429" cy="905292"/>
          </a:xfrm>
        </p:grpSpPr>
        <p:grpSp>
          <p:nvGrpSpPr>
            <p:cNvPr id="94" name="그룹 93">
              <a:extLst>
                <a:ext uri="{FF2B5EF4-FFF2-40B4-BE49-F238E27FC236}">
                  <a16:creationId xmlns:a16="http://schemas.microsoft.com/office/drawing/2014/main" id="{490D953E-A17D-4F59-9686-73A0744B3C53}"/>
                </a:ext>
              </a:extLst>
            </p:cNvPr>
            <p:cNvGrpSpPr/>
            <p:nvPr/>
          </p:nvGrpSpPr>
          <p:grpSpPr>
            <a:xfrm>
              <a:off x="6748807" y="2007267"/>
              <a:ext cx="4043429" cy="905292"/>
              <a:chOff x="1647315" y="1899610"/>
              <a:chExt cx="4043429" cy="905292"/>
            </a:xfrm>
          </p:grpSpPr>
          <p:sp>
            <p:nvSpPr>
              <p:cNvPr id="96" name="직사각형 95">
                <a:extLst>
                  <a:ext uri="{FF2B5EF4-FFF2-40B4-BE49-F238E27FC236}">
                    <a16:creationId xmlns:a16="http://schemas.microsoft.com/office/drawing/2014/main" id="{CC6B76B7-F28D-4C11-843D-30BB4E2F6649}"/>
                  </a:ext>
                </a:extLst>
              </p:cNvPr>
              <p:cNvSpPr/>
              <p:nvPr/>
            </p:nvSpPr>
            <p:spPr>
              <a:xfrm>
                <a:off x="1647315" y="1918169"/>
                <a:ext cx="4043429" cy="88673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grpSp>
            <p:nvGrpSpPr>
              <p:cNvPr id="97" name="그룹 96">
                <a:extLst>
                  <a:ext uri="{FF2B5EF4-FFF2-40B4-BE49-F238E27FC236}">
                    <a16:creationId xmlns:a16="http://schemas.microsoft.com/office/drawing/2014/main" id="{B27C50CB-9141-48DC-82FE-3A98EEAF25AE}"/>
                  </a:ext>
                </a:extLst>
              </p:cNvPr>
              <p:cNvGrpSpPr/>
              <p:nvPr/>
            </p:nvGrpSpPr>
            <p:grpSpPr>
              <a:xfrm>
                <a:off x="1863595" y="1899610"/>
                <a:ext cx="3378526" cy="744332"/>
                <a:chOff x="1863595" y="1899610"/>
                <a:chExt cx="3378526" cy="74433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8" name="직사각형 97">
                      <a:extLst>
                        <a:ext uri="{FF2B5EF4-FFF2-40B4-BE49-F238E27FC236}">
                          <a16:creationId xmlns:a16="http://schemas.microsoft.com/office/drawing/2014/main" id="{8C59D0BC-0229-4668-AE1B-E68FD5060C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3595" y="2283459"/>
                      <a:ext cx="1393843" cy="360483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pulse</m:t>
                                </m:r>
                              </m:sub>
                            </m:sSub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 ~ 10 </m:t>
                            </m:r>
                            <m:r>
                              <m:rPr>
                                <m:sty m:val="p"/>
                              </m:r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oMath>
                        </m:oMathPara>
                      </a14:m>
                      <a:endParaRPr lang="ko-KR" altLang="en-US" sz="1600" dirty="0"/>
                    </a:p>
                  </p:txBody>
                </p:sp>
              </mc:Choice>
              <mc:Fallback xmlns="">
                <p:sp>
                  <p:nvSpPr>
                    <p:cNvPr id="61" name="직사각형 60">
                      <a:extLst>
                        <a:ext uri="{FF2B5EF4-FFF2-40B4-BE49-F238E27FC236}">
                          <a16:creationId xmlns:a16="http://schemas.microsoft.com/office/drawing/2014/main" id="{46514152-4C81-41C2-86B8-9C5B5328BBCF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63595" y="2283459"/>
                      <a:ext cx="1393843" cy="360483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b="-678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99" name="직사각형 98">
                  <a:extLst>
                    <a:ext uri="{FF2B5EF4-FFF2-40B4-BE49-F238E27FC236}">
                      <a16:creationId xmlns:a16="http://schemas.microsoft.com/office/drawing/2014/main" id="{49791B55-EF5A-4976-BD85-8F4D262EEF16}"/>
                    </a:ext>
                  </a:extLst>
                </p:cNvPr>
                <p:cNvSpPr/>
                <p:nvPr/>
              </p:nvSpPr>
              <p:spPr>
                <a:xfrm>
                  <a:off x="2077391" y="1899610"/>
                  <a:ext cx="75693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400" dirty="0"/>
                    <a:t>&lt; FIRE &gt;</a:t>
                  </a:r>
                  <a:endParaRPr lang="ko-KR" altLang="en-US" sz="1400" dirty="0"/>
                </a:p>
              </p:txBody>
            </p:sp>
            <p:sp>
              <p:nvSpPr>
                <p:cNvPr id="100" name="직사각형 99">
                  <a:extLst>
                    <a:ext uri="{FF2B5EF4-FFF2-40B4-BE49-F238E27FC236}">
                      <a16:creationId xmlns:a16="http://schemas.microsoft.com/office/drawing/2014/main" id="{BAA2EE12-061C-47CB-B08C-EF3EF49CEA1E}"/>
                    </a:ext>
                  </a:extLst>
                </p:cNvPr>
                <p:cNvSpPr/>
                <p:nvPr/>
              </p:nvSpPr>
              <p:spPr>
                <a:xfrm>
                  <a:off x="3962475" y="1899610"/>
                  <a:ext cx="127964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400" dirty="0"/>
                    <a:t>&lt; </a:t>
                  </a:r>
                  <a:r>
                    <a:rPr lang="en-US" altLang="ko-KR" sz="1400" dirty="0" err="1"/>
                    <a:t>Supeprshot</a:t>
                  </a:r>
                  <a:r>
                    <a:rPr lang="en-US" altLang="ko-KR" sz="1400" dirty="0"/>
                    <a:t> &gt;</a:t>
                  </a:r>
                  <a:endParaRPr lang="ko-KR" altLang="en-US" sz="1400" dirty="0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직사각형 94">
                  <a:extLst>
                    <a:ext uri="{FF2B5EF4-FFF2-40B4-BE49-F238E27FC236}">
                      <a16:creationId xmlns:a16="http://schemas.microsoft.com/office/drawing/2014/main" id="{F2F82DFC-96FF-4B9C-B48B-C60BB3B44DE8}"/>
                    </a:ext>
                  </a:extLst>
                </p:cNvPr>
                <p:cNvSpPr/>
                <p:nvPr/>
              </p:nvSpPr>
              <p:spPr>
                <a:xfrm>
                  <a:off x="9169380" y="2408193"/>
                  <a:ext cx="1280030" cy="3604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pulse</m:t>
                            </m:r>
                          </m:sub>
                        </m:sSub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 ~ 1 </m:t>
                        </m:r>
                        <m:r>
                          <m:rPr>
                            <m:sty m:val="p"/>
                          </m:rPr>
                          <a:rPr lang="en-US" altLang="ko-KR" sz="1600" i="1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ko-KR" altLang="en-US" sz="1600" dirty="0"/>
                </a:p>
              </p:txBody>
            </p:sp>
          </mc:Choice>
          <mc:Fallback xmlns="">
            <p:sp>
              <p:nvSpPr>
                <p:cNvPr id="58" name="직사각형 57">
                  <a:extLst>
                    <a:ext uri="{FF2B5EF4-FFF2-40B4-BE49-F238E27FC236}">
                      <a16:creationId xmlns:a16="http://schemas.microsoft.com/office/drawing/2014/main" id="{1581A620-DD9A-4598-9337-4A89B897B7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9380" y="2408193"/>
                  <a:ext cx="1280030" cy="360483"/>
                </a:xfrm>
                <a:prstGeom prst="rect">
                  <a:avLst/>
                </a:prstGeom>
                <a:blipFill>
                  <a:blip r:embed="rId9"/>
                  <a:stretch>
                    <a:fillRect b="-678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030973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10FFCFEC-86B9-415E-A556-6D604E4B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Yong-Su Na | FEC 2023 | Page</a:t>
            </a:r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7149A3F1-95A9-4C82-9116-7AFF46E04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ko-KR" dirty="0"/>
              <a:t>Hot Ion Mode vs FIRE Mode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D4741B9-1931-47BB-A510-4B27E83E4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80" y="1406174"/>
            <a:ext cx="4682830" cy="167907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A66C6E6-CCC4-4486-B188-3972424BF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604" y="3307089"/>
            <a:ext cx="2935196" cy="2046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9DEF74-15B5-478A-8C73-44693FEF87D5}"/>
              </a:ext>
            </a:extLst>
          </p:cNvPr>
          <p:cNvSpPr txBox="1"/>
          <p:nvPr/>
        </p:nvSpPr>
        <p:spPr>
          <a:xfrm>
            <a:off x="1352251" y="5482626"/>
            <a:ext cx="2666932" cy="349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1600" dirty="0"/>
              <a:t>[S. Scott </a:t>
            </a:r>
            <a:r>
              <a:rPr lang="en-US" altLang="ko-KR" sz="1600" i="1" dirty="0"/>
              <a:t>et al</a:t>
            </a:r>
            <a:r>
              <a:rPr lang="en-US" altLang="ko-KR" sz="1600" dirty="0"/>
              <a:t>., PRL (1990)]</a:t>
            </a:r>
            <a:endParaRPr lang="en-US" altLang="ko-KR" sz="1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B50B8F-E680-42CD-AC60-E360029EC1F6}"/>
              </a:ext>
            </a:extLst>
          </p:cNvPr>
          <p:cNvSpPr txBox="1"/>
          <p:nvPr/>
        </p:nvSpPr>
        <p:spPr>
          <a:xfrm>
            <a:off x="6707757" y="5471870"/>
            <a:ext cx="3019980" cy="349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1600" dirty="0"/>
              <a:t>[H. Han, </a:t>
            </a:r>
            <a:r>
              <a:rPr lang="en-US" altLang="ko-KR" sz="1600" i="1" dirty="0"/>
              <a:t>et al</a:t>
            </a:r>
            <a:r>
              <a:rPr lang="en-US" altLang="ko-KR" sz="1600" dirty="0"/>
              <a:t>., Nature (2022)]</a:t>
            </a:r>
            <a:endParaRPr lang="en-US" altLang="ko-KR" sz="1600" dirty="0">
              <a:solidFill>
                <a:srgbClr val="FF0000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AF7B3FE-C076-4377-8C7A-08B7D01DE1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40"/>
          <a:stretch/>
        </p:blipFill>
        <p:spPr>
          <a:xfrm>
            <a:off x="6637339" y="1149163"/>
            <a:ext cx="3189082" cy="226308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AD034AA-84EF-417D-9BD1-8B9AB36B4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9504" y="3226511"/>
            <a:ext cx="2628368" cy="21095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내용 개체 틀 1">
                <a:extLst>
                  <a:ext uri="{FF2B5EF4-FFF2-40B4-BE49-F238E27FC236}">
                    <a16:creationId xmlns:a16="http://schemas.microsoft.com/office/drawing/2014/main" id="{06CE6499-94D9-46A8-9052-630F6F5528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52618" y="5916094"/>
                <a:ext cx="2784181" cy="66272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en-US" altLang="ko-KR" sz="1800" dirty="0"/>
                  <a:t>ITB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ko-K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endParaRPr lang="ko-KR" altLang="en-US" sz="1800" u="sng" dirty="0"/>
              </a:p>
            </p:txBody>
          </p:sp>
        </mc:Choice>
        <mc:Fallback xmlns="">
          <p:sp>
            <p:nvSpPr>
              <p:cNvPr id="11" name="내용 개체 틀 1">
                <a:extLst>
                  <a:ext uri="{FF2B5EF4-FFF2-40B4-BE49-F238E27FC236}">
                    <a16:creationId xmlns:a16="http://schemas.microsoft.com/office/drawing/2014/main" id="{06CE6499-94D9-46A8-9052-630F6F552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2618" y="5916094"/>
                <a:ext cx="2784181" cy="662724"/>
              </a:xfrm>
              <a:prstGeom prst="rect">
                <a:avLst/>
              </a:prstGeom>
              <a:blipFill>
                <a:blip r:embed="rId7"/>
                <a:stretch>
                  <a:fillRect l="-1313" t="-367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156679A-8562-4726-A170-AEEF864CDA2C}"/>
                  </a:ext>
                </a:extLst>
              </p:cNvPr>
              <p:cNvSpPr txBox="1"/>
              <p:nvPr/>
            </p:nvSpPr>
            <p:spPr>
              <a:xfrm>
                <a:off x="4084878" y="3158940"/>
                <a:ext cx="1881212" cy="9024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altLang="ko-KR" sz="1600" dirty="0">
                    <a:cs typeface="Arial" panose="020B0604020202020204" pitchFamily="34" charset="0"/>
                  </a:rPr>
                  <a:t>“Enhancement of</a:t>
                </a:r>
                <a:br>
                  <a:rPr lang="en-US" altLang="ko-KR" sz="1600" dirty="0">
                    <a:cs typeface="Arial" panose="020B0604020202020204" pitchFamily="34" charset="0"/>
                  </a:rPr>
                </a:br>
                <a:r>
                  <a:rPr lang="en-US" altLang="ko-KR" sz="1600" dirty="0"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altLang="ko-KR" sz="1600">
                                <a:latin typeface="Cambria Math" panose="02040503050406030204" pitchFamily="18" charset="0"/>
                              </a:rPr>
                              <m:t>crit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ko-KR" sz="1600" dirty="0">
                    <a:cs typeface="Arial" panose="020B0604020202020204" pitchFamily="34" charset="0"/>
                  </a:rPr>
                  <a:t> </a:t>
                </a:r>
                <a:br>
                  <a:rPr lang="en-US" altLang="ko-KR" sz="1600" dirty="0">
                    <a:cs typeface="Arial" panose="020B0604020202020204" pitchFamily="34" charset="0"/>
                  </a:rPr>
                </a:br>
                <a:r>
                  <a:rPr lang="en-US" altLang="ko-KR" sz="1600" dirty="0">
                    <a:cs typeface="Arial" panose="020B0604020202020204" pitchFamily="34" charset="0"/>
                  </a:rPr>
                  <a:t>  with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ko-KR" sz="1600" dirty="0"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156679A-8562-4726-A170-AEEF864CD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4878" y="3158940"/>
                <a:ext cx="1881212" cy="902491"/>
              </a:xfrm>
              <a:prstGeom prst="rect">
                <a:avLst/>
              </a:prstGeom>
              <a:blipFill>
                <a:blip r:embed="rId8"/>
                <a:stretch>
                  <a:fillRect l="-1942" t="-6757" b="-6148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FC1B50C-6FAA-4DDC-9E72-BD5A290FEEFB}"/>
              </a:ext>
            </a:extLst>
          </p:cNvPr>
          <p:cNvSpPr txBox="1"/>
          <p:nvPr/>
        </p:nvSpPr>
        <p:spPr>
          <a:xfrm>
            <a:off x="9303839" y="3307089"/>
            <a:ext cx="1905330" cy="620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1600" dirty="0">
                <a:cs typeface="Arial" panose="020B0604020202020204" pitchFamily="34" charset="0"/>
              </a:rPr>
              <a:t>“De-stiffening </a:t>
            </a:r>
            <a:br>
              <a:rPr lang="en-US" altLang="ko-KR" sz="1600" dirty="0">
                <a:cs typeface="Arial" panose="020B0604020202020204" pitchFamily="34" charset="0"/>
              </a:rPr>
            </a:br>
            <a:r>
              <a:rPr lang="en-US" altLang="ko-KR" sz="1600" dirty="0">
                <a:cs typeface="Arial" panose="020B0604020202020204" pitchFamily="34" charset="0"/>
              </a:rPr>
              <a:t>  with Fast Ions”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ADEF264-7503-49E3-ABE9-878FD590CB5B}"/>
              </a:ext>
            </a:extLst>
          </p:cNvPr>
          <p:cNvSpPr/>
          <p:nvPr/>
        </p:nvSpPr>
        <p:spPr>
          <a:xfrm>
            <a:off x="3856955" y="5488954"/>
            <a:ext cx="856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TFTR</a:t>
            </a:r>
            <a:endParaRPr lang="ko-KR" altLang="en-US" dirty="0">
              <a:solidFill>
                <a:srgbClr val="FF6600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2B17533-15BC-4839-AF2C-493145CBA53D}"/>
              </a:ext>
            </a:extLst>
          </p:cNvPr>
          <p:cNvSpPr/>
          <p:nvPr/>
        </p:nvSpPr>
        <p:spPr>
          <a:xfrm>
            <a:off x="9369308" y="5467819"/>
            <a:ext cx="1036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KSTAR</a:t>
            </a:r>
            <a:endParaRPr lang="ko-KR" altLang="en-US" dirty="0">
              <a:solidFill>
                <a:srgbClr val="0000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내용 개체 틀 1">
                <a:extLst>
                  <a:ext uri="{FF2B5EF4-FFF2-40B4-BE49-F238E27FC236}">
                    <a16:creationId xmlns:a16="http://schemas.microsoft.com/office/drawing/2014/main" id="{5EAF4DA8-153D-402D-81CC-B706736525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53834" y="5916094"/>
                <a:ext cx="2847795" cy="99519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en-US" altLang="ko-KR" sz="1800" dirty="0"/>
                  <a:t>Overall peaking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ko-K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endParaRPr lang="en-US" altLang="ko-KR" sz="1800" dirty="0"/>
              </a:p>
            </p:txBody>
          </p:sp>
        </mc:Choice>
        <mc:Fallback xmlns="">
          <p:sp>
            <p:nvSpPr>
              <p:cNvPr id="16" name="내용 개체 틀 1">
                <a:extLst>
                  <a:ext uri="{FF2B5EF4-FFF2-40B4-BE49-F238E27FC236}">
                    <a16:creationId xmlns:a16="http://schemas.microsoft.com/office/drawing/2014/main" id="{5EAF4DA8-153D-402D-81CC-B70673652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834" y="5916094"/>
                <a:ext cx="2847795" cy="995198"/>
              </a:xfrm>
              <a:prstGeom prst="rect">
                <a:avLst/>
              </a:prstGeom>
              <a:blipFill>
                <a:blip r:embed="rId9"/>
                <a:stretch>
                  <a:fillRect l="-1499" t="-24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52329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4EBA2A33-B1FD-4131-9176-EF36EC2B9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700" dirty="0">
                <a:latin typeface="Arial" panose="020B0604020202020204" pitchFamily="34" charset="0"/>
                <a:cs typeface="Arial" panose="020B0604020202020204" pitchFamily="34" charset="0"/>
              </a:rPr>
              <a:t>Fast ion amount in hot ion mode</a:t>
            </a:r>
            <a:endParaRPr lang="ko-KR" alt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2663200" y="36068000"/>
            <a:ext cx="8947530" cy="436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/>
          <p:cNvSpPr/>
          <p:nvPr/>
        </p:nvSpPr>
        <p:spPr>
          <a:xfrm>
            <a:off x="2312980" y="-30671224"/>
            <a:ext cx="8947530" cy="436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97472322-6130-46F5-A957-34B1851B3763}"/>
              </a:ext>
            </a:extLst>
          </p:cNvPr>
          <p:cNvGrpSpPr/>
          <p:nvPr/>
        </p:nvGrpSpPr>
        <p:grpSpPr>
          <a:xfrm>
            <a:off x="974290" y="2853236"/>
            <a:ext cx="9369938" cy="3997504"/>
            <a:chOff x="959345" y="2730488"/>
            <a:chExt cx="9369938" cy="3997504"/>
          </a:xfrm>
        </p:grpSpPr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792C0D01-31A4-4356-9B57-BEF42DEB7C6F}"/>
                </a:ext>
              </a:extLst>
            </p:cNvPr>
            <p:cNvGrpSpPr/>
            <p:nvPr/>
          </p:nvGrpSpPr>
          <p:grpSpPr>
            <a:xfrm>
              <a:off x="959345" y="2730488"/>
              <a:ext cx="9369938" cy="3997504"/>
              <a:chOff x="959345" y="2730488"/>
              <a:chExt cx="9369938" cy="3997504"/>
            </a:xfrm>
          </p:grpSpPr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D738FD15-3542-4576-82FA-18C44566D32B}"/>
                  </a:ext>
                </a:extLst>
              </p:cNvPr>
              <p:cNvGrpSpPr/>
              <p:nvPr/>
            </p:nvGrpSpPr>
            <p:grpSpPr>
              <a:xfrm>
                <a:off x="2071267" y="2730488"/>
                <a:ext cx="8258016" cy="3997504"/>
                <a:chOff x="-2615033" y="2851024"/>
                <a:chExt cx="8258016" cy="3997504"/>
              </a:xfrm>
            </p:grpSpPr>
            <p:grpSp>
              <p:nvGrpSpPr>
                <p:cNvPr id="2" name="그룹 1">
                  <a:extLst>
                    <a:ext uri="{FF2B5EF4-FFF2-40B4-BE49-F238E27FC236}">
                      <a16:creationId xmlns:a16="http://schemas.microsoft.com/office/drawing/2014/main" id="{965CF0BE-465D-4069-951B-B7EA96D80B54}"/>
                    </a:ext>
                  </a:extLst>
                </p:cNvPr>
                <p:cNvGrpSpPr/>
                <p:nvPr/>
              </p:nvGrpSpPr>
              <p:grpSpPr>
                <a:xfrm>
                  <a:off x="-2615033" y="2851024"/>
                  <a:ext cx="8258016" cy="3997504"/>
                  <a:chOff x="-2786483" y="2565907"/>
                  <a:chExt cx="8258016" cy="3997504"/>
                </a:xfrm>
              </p:grpSpPr>
              <p:grpSp>
                <p:nvGrpSpPr>
                  <p:cNvPr id="8" name="그룹 7">
                    <a:extLst>
                      <a:ext uri="{FF2B5EF4-FFF2-40B4-BE49-F238E27FC236}">
                        <a16:creationId xmlns:a16="http://schemas.microsoft.com/office/drawing/2014/main" id="{4FD62CA5-4FCB-47AE-991B-0DD2550F2CDA}"/>
                      </a:ext>
                    </a:extLst>
                  </p:cNvPr>
                  <p:cNvGrpSpPr/>
                  <p:nvPr/>
                </p:nvGrpSpPr>
                <p:grpSpPr>
                  <a:xfrm>
                    <a:off x="2021095" y="2565907"/>
                    <a:ext cx="3450438" cy="3997504"/>
                    <a:chOff x="6535951" y="2488523"/>
                    <a:chExt cx="3450438" cy="3997504"/>
                  </a:xfrm>
                </p:grpSpPr>
                <p:sp>
                  <p:nvSpPr>
                    <p:cNvPr id="10" name="직사각형 9">
                      <a:extLst>
                        <a:ext uri="{FF2B5EF4-FFF2-40B4-BE49-F238E27FC236}">
                          <a16:creationId xmlns:a16="http://schemas.microsoft.com/office/drawing/2014/main" id="{C9CA9FC9-0F21-4CD9-83D7-8AE9FAF8D3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5951" y="2488523"/>
                      <a:ext cx="3450438" cy="523220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JET Hot ion H-mode #42976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(DTE1, highest global P</a:t>
                      </a:r>
                      <a:r>
                        <a:rPr lang="en-US" altLang="ko-KR" sz="1400" b="1" baseline="-25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</a:t>
                      </a:r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p:txBody>
                </p:sp>
                <p:sp>
                  <p:nvSpPr>
                    <p:cNvPr id="6" name="직사각형 5">
                      <a:extLst>
                        <a:ext uri="{FF2B5EF4-FFF2-40B4-BE49-F238E27FC236}">
                          <a16:creationId xmlns:a16="http://schemas.microsoft.com/office/drawing/2014/main" id="{23227205-A031-4D81-89B6-D78D71D32A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2107" y="6178250"/>
                      <a:ext cx="1818126" cy="30777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altLang="ko-KR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[R.V. </a:t>
                      </a:r>
                      <a:r>
                        <a:rPr lang="en-US" altLang="ko-KR" sz="14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Budny</a:t>
                      </a:r>
                      <a:r>
                        <a:rPr lang="en-US" altLang="ko-KR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NF, ’16]</a:t>
                      </a:r>
                      <a:endParaRPr lang="ko-KR" altLang="en-US" sz="1400" dirty="0"/>
                    </a:p>
                  </p:txBody>
                </p:sp>
              </p:grpSp>
              <p:sp>
                <p:nvSpPr>
                  <p:cNvPr id="22" name="직사각형 21">
                    <a:extLst>
                      <a:ext uri="{FF2B5EF4-FFF2-40B4-BE49-F238E27FC236}">
                        <a16:creationId xmlns:a16="http://schemas.microsoft.com/office/drawing/2014/main" id="{2C1EC04C-9B5D-4900-B778-484DC52EF98C}"/>
                      </a:ext>
                    </a:extLst>
                  </p:cNvPr>
                  <p:cNvSpPr/>
                  <p:nvPr/>
                </p:nvSpPr>
                <p:spPr>
                  <a:xfrm>
                    <a:off x="-2786483" y="2587725"/>
                    <a:ext cx="3450438" cy="52322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en-US" altLang="ko-KR" sz="14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TFTR </a:t>
                    </a:r>
                    <a:r>
                      <a:rPr lang="en-US" altLang="ko-KR" sz="1400" b="1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Supershot</a:t>
                    </a:r>
                    <a:r>
                      <a:rPr lang="en-US" altLang="ko-KR" sz="14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#80539</a:t>
                    </a:r>
                  </a:p>
                  <a:p>
                    <a:pPr algn="ctr">
                      <a:lnSpc>
                        <a:spcPct val="100000"/>
                      </a:lnSpc>
                    </a:pPr>
                    <a:r>
                      <a:rPr lang="en-US" altLang="ko-KR" sz="14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(highest P</a:t>
                    </a:r>
                    <a:r>
                      <a:rPr lang="en-US" altLang="ko-KR" sz="1400" b="1" baseline="-25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DT</a:t>
                    </a:r>
                    <a:r>
                      <a:rPr lang="en-US" altLang="ko-KR" sz="14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)</a:t>
                    </a:r>
                  </a:p>
                </p:txBody>
              </p:sp>
            </p:grpSp>
            <p:pic>
              <p:nvPicPr>
                <p:cNvPr id="30" name="그림 29">
                  <a:extLst>
                    <a:ext uri="{FF2B5EF4-FFF2-40B4-BE49-F238E27FC236}">
                      <a16:creationId xmlns:a16="http://schemas.microsoft.com/office/drawing/2014/main" id="{C3DC2127-5472-4047-B715-94D657B6BB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889814" y="3889382"/>
                  <a:ext cx="2707271" cy="2557215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직사각형 31">
                      <a:extLst>
                        <a:ext uri="{FF2B5EF4-FFF2-40B4-BE49-F238E27FC236}">
                          <a16:creationId xmlns:a16="http://schemas.microsoft.com/office/drawing/2014/main" id="{5F97C56B-A557-4731-8B8C-2559F7B64E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8534" y="3405007"/>
                      <a:ext cx="1303070" cy="541110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altLang="ko-KR" sz="1400" b="1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ko-KR" sz="1400" b="1" i="1" dirty="0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b="1" i="1" dirty="0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𝑾</m:t>
                                    </m:r>
                                  </m:e>
                                  <m:sub>
                                    <m:r>
                                      <a:rPr lang="en-US" altLang="ko-KR" sz="1400" b="1" i="1" dirty="0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𝒇</m:t>
                                    </m:r>
                                  </m:sub>
                                </m:sSub>
                              </m:num>
                              <m:den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altLang="ko-KR" sz="1400" b="1" i="1" dirty="0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ko-KR" sz="1400" b="1" i="1" dirty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1400" b="1" i="1" dirty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𝑾</m:t>
                                        </m:r>
                                      </m:e>
                                      <m:sub>
                                        <m:r>
                                          <a:rPr lang="en-US" altLang="ko-KR" sz="1400" b="1" i="1" dirty="0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𝒕𝒐𝒕𝒂𝒍</m:t>
                                        </m:r>
                                      </m:sub>
                                    </m:sSub>
                                  </m:e>
                                </m:d>
                              </m:den>
                            </m:f>
                            <m:r>
                              <a:rPr lang="en-US" altLang="ko-KR" sz="1400" b="1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~ </m:t>
                            </m:r>
                            <m:r>
                              <a:rPr lang="en-US" altLang="ko-KR" sz="1400" b="1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  <m:r>
                              <a:rPr lang="en-US" altLang="ko-KR" sz="1400" b="1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r>
                              <a:rPr lang="en-US" altLang="ko-KR" sz="1400" b="1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𝟓</m:t>
                            </m:r>
                            <m:r>
                              <a:rPr lang="en-US" altLang="ko-KR" sz="1400" b="1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</m:oMath>
                        </m:oMathPara>
                      </a14:m>
                      <a:endParaRPr lang="en-US" altLang="ko-K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2" name="직사각형 31">
                      <a:extLst>
                        <a:ext uri="{FF2B5EF4-FFF2-40B4-BE49-F238E27FC236}">
                          <a16:creationId xmlns:a16="http://schemas.microsoft.com/office/drawing/2014/main" id="{5F97C56B-A557-4731-8B8C-2559F7B64E5E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108534" y="3405007"/>
                      <a:ext cx="1303070" cy="541110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41" name="그림 40">
                  <a:extLst>
                    <a:ext uri="{FF2B5EF4-FFF2-40B4-BE49-F238E27FC236}">
                      <a16:creationId xmlns:a16="http://schemas.microsoft.com/office/drawing/2014/main" id="{D554000E-A526-4156-86D6-3D67946379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11737" y="3889382"/>
                  <a:ext cx="2819021" cy="2651369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직사각형 41">
                      <a:extLst>
                        <a:ext uri="{FF2B5EF4-FFF2-40B4-BE49-F238E27FC236}">
                          <a16:creationId xmlns:a16="http://schemas.microsoft.com/office/drawing/2014/main" id="{94538644-F682-4E2D-9C58-8D8BAAA0B9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22888" y="3384997"/>
                      <a:ext cx="1303070" cy="540084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altLang="ko-KR" sz="14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ko-KR" sz="14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𝑾</m:t>
                                    </m:r>
                                  </m:e>
                                  <m:sub>
                                    <m:r>
                                      <a:rPr lang="en-US" altLang="ko-KR" sz="14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𝒇</m:t>
                                    </m:r>
                                    <m:r>
                                      <a:rPr lang="en-US" altLang="ko-KR" sz="14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,⊥</m:t>
                                    </m:r>
                                  </m:sub>
                                </m:sSub>
                              </m:num>
                              <m:den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altLang="ko-KR" sz="14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ko-KR" sz="1400" b="1" i="1" dirty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1400" b="1" i="1" dirty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𝑾</m:t>
                                        </m:r>
                                      </m:e>
                                      <m:sub>
                                        <m:r>
                                          <a:rPr lang="en-US" altLang="ko-KR" sz="1400" b="1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𝒅𝒊𝒂</m:t>
                                        </m:r>
                                      </m:sub>
                                    </m:sSub>
                                  </m:e>
                                </m:d>
                              </m:den>
                            </m:f>
                            <m:r>
                              <a:rPr lang="en-US" altLang="ko-KR" sz="14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~ </m:t>
                            </m:r>
                            <m:r>
                              <a:rPr lang="en-US" altLang="ko-KR" sz="14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  <m:r>
                              <a:rPr lang="en-US" altLang="ko-KR" sz="14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r>
                              <a:rPr lang="en-US" altLang="ko-KR" sz="14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𝟏𝟐</m:t>
                            </m:r>
                            <m:r>
                              <a:rPr lang="en-US" altLang="ko-KR" sz="14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</m:oMath>
                        </m:oMathPara>
                      </a14:m>
                      <a:endParaRPr lang="en-US" altLang="ko-K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2" name="직사각형 41">
                      <a:extLst>
                        <a:ext uri="{FF2B5EF4-FFF2-40B4-BE49-F238E27FC236}">
                          <a16:creationId xmlns:a16="http://schemas.microsoft.com/office/drawing/2014/main" id="{94538644-F682-4E2D-9C58-8D8BAAA0B918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22888" y="3384997"/>
                      <a:ext cx="1303070" cy="540084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3" name="직사각형 42">
                <a:extLst>
                  <a:ext uri="{FF2B5EF4-FFF2-40B4-BE49-F238E27FC236}">
                    <a16:creationId xmlns:a16="http://schemas.microsoft.com/office/drawing/2014/main" id="{11CB0113-0905-42DF-B478-C4793D04419B}"/>
                  </a:ext>
                </a:extLst>
              </p:cNvPr>
              <p:cNvSpPr/>
              <p:nvPr/>
            </p:nvSpPr>
            <p:spPr>
              <a:xfrm>
                <a:off x="1700801" y="6366083"/>
                <a:ext cx="181812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4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[R.V. </a:t>
                </a:r>
                <a:r>
                  <a:rPr lang="en-US" altLang="ko-KR" sz="1400" dirty="0" err="1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Budny</a:t>
                </a:r>
                <a:r>
                  <a:rPr lang="en-US" altLang="ko-KR" sz="14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NF, ’94]</a:t>
                </a:r>
                <a:endParaRPr lang="ko-KR" altLang="en-US" sz="1400" dirty="0"/>
              </a:p>
            </p:txBody>
          </p:sp>
          <p:pic>
            <p:nvPicPr>
              <p:cNvPr id="45" name="그림 44">
                <a:extLst>
                  <a:ext uri="{FF2B5EF4-FFF2-40B4-BE49-F238E27FC236}">
                    <a16:creationId xmlns:a16="http://schemas.microsoft.com/office/drawing/2014/main" id="{561DC308-E8B5-423C-8BEA-3D5633107C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9345" y="3889308"/>
                <a:ext cx="2707270" cy="247677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직사각형 45">
                    <a:extLst>
                      <a:ext uri="{FF2B5EF4-FFF2-40B4-BE49-F238E27FC236}">
                        <a16:creationId xmlns:a16="http://schemas.microsoft.com/office/drawing/2014/main" id="{3269691B-6B33-4459-834C-B06F9C630F9A}"/>
                      </a:ext>
                    </a:extLst>
                  </p:cNvPr>
                  <p:cNvSpPr/>
                  <p:nvPr/>
                </p:nvSpPr>
                <p:spPr>
                  <a:xfrm>
                    <a:off x="1870495" y="3348198"/>
                    <a:ext cx="1303070" cy="526426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ko-KR" sz="1400" b="1" i="1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ko-KR" sz="1400" b="1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1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ko-KR" sz="1400" b="1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𝒇</m:t>
                                  </m:r>
                                  <m:r>
                                    <a:rPr lang="en-US" altLang="ko-KR" sz="1400" b="1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r>
                                    <a:rPr lang="en-US" altLang="ko-KR" sz="1400" b="1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𝟎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ko-KR" sz="1400" b="1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1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ko-KR" sz="1400" b="1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𝒆</m:t>
                                  </m:r>
                                  <m:r>
                                    <a:rPr lang="en-US" altLang="ko-KR" sz="1400" b="1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r>
                                    <a:rPr lang="en-US" altLang="ko-KR" sz="1400" b="1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𝟎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ko-KR" sz="14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~ </m:t>
                          </m:r>
                          <m:r>
                            <a:rPr lang="en-US" altLang="ko-KR" sz="14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  <m:r>
                            <a:rPr lang="en-US" altLang="ko-KR" sz="14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altLang="ko-KR" sz="14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𝟐𝟑</m:t>
                          </m:r>
                          <m:r>
                            <a:rPr lang="en-US" altLang="ko-KR" sz="14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oMath>
                      </m:oMathPara>
                    </a14:m>
                    <a:endParaRPr lang="en-US" altLang="ko-KR" sz="14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6" name="직사각형 45">
                    <a:extLst>
                      <a:ext uri="{FF2B5EF4-FFF2-40B4-BE49-F238E27FC236}">
                        <a16:creationId xmlns:a16="http://schemas.microsoft.com/office/drawing/2014/main" id="{3269691B-6B33-4459-834C-B06F9C630F9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0495" y="3348198"/>
                    <a:ext cx="1303070" cy="52642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AFA7A552-3301-4C04-B00C-66039B6645AF}"/>
                </a:ext>
              </a:extLst>
            </p:cNvPr>
            <p:cNvSpPr/>
            <p:nvPr/>
          </p:nvSpPr>
          <p:spPr>
            <a:xfrm>
              <a:off x="4497000" y="6420215"/>
              <a:ext cx="181812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[R.V. </a:t>
              </a:r>
              <a:r>
                <a:rPr lang="en-US" altLang="ko-KR" sz="14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Budny</a:t>
              </a:r>
              <a:r>
                <a:rPr lang="en-US" altLang="ko-KR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NF, ’16]</a:t>
              </a:r>
              <a:endParaRPr lang="ko-KR" altLang="en-US" sz="1400" dirty="0"/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F0DE48F7-5E37-4FB7-B0CE-4B9372E3ACB4}"/>
              </a:ext>
            </a:extLst>
          </p:cNvPr>
          <p:cNvGrpSpPr/>
          <p:nvPr/>
        </p:nvGrpSpPr>
        <p:grpSpPr>
          <a:xfrm>
            <a:off x="838199" y="1067774"/>
            <a:ext cx="10411145" cy="1639551"/>
            <a:chOff x="835851" y="1084849"/>
            <a:chExt cx="10411145" cy="1639551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725EB789-77A5-4D8E-8C12-E4468FFB75AE}"/>
                </a:ext>
              </a:extLst>
            </p:cNvPr>
            <p:cNvGrpSpPr/>
            <p:nvPr/>
          </p:nvGrpSpPr>
          <p:grpSpPr>
            <a:xfrm>
              <a:off x="835851" y="1084849"/>
              <a:ext cx="10350936" cy="1639551"/>
              <a:chOff x="838199" y="1006397"/>
              <a:chExt cx="10350936" cy="163955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직사각형 6">
                    <a:extLst>
                      <a:ext uri="{FF2B5EF4-FFF2-40B4-BE49-F238E27FC236}">
                        <a16:creationId xmlns:a16="http://schemas.microsoft.com/office/drawing/2014/main" id="{B96015D5-A541-446E-83A3-6305C71026D1}"/>
                      </a:ext>
                    </a:extLst>
                  </p:cNvPr>
                  <p:cNvSpPr/>
                  <p:nvPr/>
                </p:nvSpPr>
                <p:spPr>
                  <a:xfrm>
                    <a:off x="838199" y="1006397"/>
                    <a:ext cx="10350936" cy="163955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altLang="ko-KR" b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Usually, </a:t>
                    </a:r>
                    <a:r>
                      <a:rPr lang="en-US" altLang="ko-KR" b="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low density</a:t>
                    </a:r>
                    <a:r>
                      <a:rPr lang="en-US" altLang="ko-KR" b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with </a:t>
                    </a:r>
                    <a:r>
                      <a:rPr lang="en-US" altLang="ko-KR" b="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high </a:t>
                    </a:r>
                    <a:r>
                      <a:rPr lang="en-US" altLang="ko-KR" b="0" u="sng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fast ion amount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endParaRPr lang="en-US" altLang="ko-KR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altLang="ko-KR" b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However, </a:t>
                    </a:r>
                    <a:r>
                      <a:rPr lang="en-US" altLang="ko-KR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not always</a:t>
                    </a:r>
                    <a:r>
                      <a:rPr lang="en-US" altLang="ko-KR" b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ko-KR" b="0" u="sng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large amount of fast ions</a:t>
                    </a:r>
                    <a:r>
                      <a:rPr lang="en-US" altLang="ko-KR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ko-KR" b="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for</a:t>
                    </a:r>
                    <a:r>
                      <a:rPr lang="en-US" altLang="ko-KR" b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ko-KR" b="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hot ion H-mode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endParaRPr lang="en-US" altLang="ko-KR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altLang="ko-KR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TFTR </a:t>
                    </a:r>
                    <a:r>
                      <a:rPr lang="en-US" altLang="ko-KR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supershot</a:t>
                    </a:r>
                    <a:r>
                      <a:rPr lang="en-US" altLang="ko-KR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and hot ion mode have large amount of fast ions (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altLang="ko-KR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ko-KR" b="0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𝑓</m:t>
                                </m:r>
                                <m:r>
                                  <a:rPr lang="en-US" altLang="ko-KR" b="0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,0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ko-KR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ko-KR" b="0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𝑒</m:t>
                                </m:r>
                                <m:r>
                                  <a:rPr lang="en-US" altLang="ko-KR" b="0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,0</m:t>
                                </m:r>
                              </m:sub>
                            </m:sSub>
                          </m:den>
                        </m:f>
                        <m:r>
                          <a:rPr lang="en-US" altLang="ko-KR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=0.1 −0.4</m:t>
                        </m:r>
                      </m:oMath>
                    </a14:m>
                    <a:r>
                      <a:rPr lang="en-US" altLang="ko-KR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) </a:t>
                    </a:r>
                  </a:p>
                </p:txBody>
              </p:sp>
            </mc:Choice>
            <mc:Fallback xmlns="">
              <p:sp>
                <p:nvSpPr>
                  <p:cNvPr id="7" name="직사각형 6">
                    <a:extLst>
                      <a:ext uri="{FF2B5EF4-FFF2-40B4-BE49-F238E27FC236}">
                        <a16:creationId xmlns:a16="http://schemas.microsoft.com/office/drawing/2014/main" id="{B96015D5-A541-446E-83A3-6305C71026D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8199" y="1006397"/>
                    <a:ext cx="10350936" cy="1639551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53" t="-1859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2AA67A21-B3CA-4AA1-9BCD-F56C41D58ADA}"/>
                  </a:ext>
                </a:extLst>
              </p:cNvPr>
              <p:cNvSpPr/>
              <p:nvPr/>
            </p:nvSpPr>
            <p:spPr>
              <a:xfrm>
                <a:off x="7829753" y="1585951"/>
                <a:ext cx="1587999" cy="3351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[R.V. </a:t>
                </a:r>
                <a:r>
                  <a:rPr lang="en-US" altLang="ko-KR" sz="1200" dirty="0" err="1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Budny</a:t>
                </a:r>
                <a:r>
                  <a:rPr lang="en-US" altLang="ko-KR" sz="12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NF, ’16]</a:t>
                </a:r>
              </a:p>
            </p:txBody>
          </p:sp>
        </p:grp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0E8342A1-9CB4-4AA8-9A9C-92401CABF460}"/>
                </a:ext>
              </a:extLst>
            </p:cNvPr>
            <p:cNvSpPr/>
            <p:nvPr/>
          </p:nvSpPr>
          <p:spPr>
            <a:xfrm>
              <a:off x="9606803" y="2249045"/>
              <a:ext cx="1640193" cy="3351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[S.D. Scott, PRL, ’90]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CEDDBC8A-5C7B-4EB7-B4C2-DE353135D339}"/>
                  </a:ext>
                </a:extLst>
              </p:cNvPr>
              <p:cNvSpPr/>
              <p:nvPr/>
            </p:nvSpPr>
            <p:spPr>
              <a:xfrm>
                <a:off x="9693730" y="1014671"/>
                <a:ext cx="2160335" cy="13761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KSTAR FIRE typically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sz="1600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1600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𝑾</m:t>
                            </m:r>
                          </m:e>
                          <m:sub>
                            <m:r>
                              <a:rPr lang="en-US" altLang="ko-KR" sz="1600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𝒇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en-US" altLang="ko-KR" sz="1600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sz="1600" b="1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b="1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𝑾</m:t>
                                </m:r>
                              </m:e>
                              <m:sub>
                                <m:r>
                                  <a:rPr lang="en-US" altLang="ko-KR" sz="1600" b="1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𝒕𝒐𝒕𝒂𝒍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altLang="ko-KR" sz="16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~ </m:t>
                    </m:r>
                    <m:r>
                      <a:rPr lang="en-US" altLang="ko-KR" sz="16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en-US" altLang="ko-KR" sz="16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ko-KR" sz="16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𝟔</m:t>
                    </m:r>
                  </m:oMath>
                </a14:m>
                <a:r>
                  <a:rPr lang="en-US" altLang="ko-KR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altLang="ko-KR" sz="1600" b="1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sz="1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1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ko-KR" sz="1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𝒇</m:t>
                            </m:r>
                            <m:r>
                              <a:rPr lang="en-US" altLang="ko-KR" sz="1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en-US" altLang="ko-KR" sz="1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ko-KR" sz="1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1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ko-KR" sz="1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𝒆</m:t>
                            </m:r>
                            <m:r>
                              <a:rPr lang="en-US" altLang="ko-KR" sz="1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en-US" altLang="ko-KR" sz="1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sub>
                        </m:sSub>
                      </m:den>
                    </m:f>
                    <m:r>
                      <a:rPr lang="en-US" altLang="ko-KR" sz="1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altLang="ko-KR" sz="1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ko-KR" sz="1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en-US" altLang="ko-KR" sz="1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ko-KR" sz="1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altLang="ko-KR" sz="1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altLang="ko-KR" sz="1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en-US" altLang="ko-KR" sz="1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ko-KR" sz="1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𝟓</m:t>
                    </m:r>
                  </m:oMath>
                </a14:m>
                <a: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endParaRPr lang="en-US" altLang="ko-KR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CEDDBC8A-5C7B-4EB7-B4C2-DE353135D3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3730" y="1014671"/>
                <a:ext cx="2160335" cy="1376146"/>
              </a:xfrm>
              <a:prstGeom prst="rect">
                <a:avLst/>
              </a:prstGeom>
              <a:blipFill>
                <a:blip r:embed="rId10"/>
                <a:stretch>
                  <a:fillRect l="-1408" t="-132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51040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01B31FFE-E88C-A5A8-82C3-E66830A33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Yong-Su Na | FEC 2023 | Page</a:t>
            </a:r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E0E03DB8-7285-ED46-6B1F-FBA7A1AB2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Appendix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E36BCAD0-F908-91F6-87A7-ACD4141458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/>
                  <a:t> Adjustable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altLang="ko-KR" b="1" i="1" smtClean="0">
                            <a:latin typeface="Cambria Math" panose="02040503050406030204" pitchFamily="18" charset="0"/>
                          </a:rPr>
                          <m:t>𝒕𝒓𝒂𝒑𝒑𝒆𝒅</m:t>
                        </m:r>
                      </m:sub>
                    </m:sSub>
                  </m:oMath>
                </a14:m>
                <a:r>
                  <a:rPr lang="en-US" altLang="ko-KR" dirty="0"/>
                  <a:t> in TGLF</a:t>
                </a:r>
              </a:p>
              <a:p>
                <a:pPr lvl="1"/>
                <a:r>
                  <a:rPr lang="en-US" altLang="ko-KR" dirty="0"/>
                  <a:t>Parameter to adjust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altLang="ko-KR" dirty="0"/>
                  <a:t> which control the resonance and fraction of trapped particle</a:t>
                </a:r>
              </a:p>
              <a:p>
                <a:pPr lvl="1"/>
                <a:r>
                  <a:rPr lang="en-US" altLang="ko-KR" dirty="0"/>
                  <a:t>Default: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𝑡𝑟𝑎𝑝𝑝𝑒𝑑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=0.7</m:t>
                    </m:r>
                  </m:oMath>
                </a14:m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ko-KR" altLang="en-US" dirty="0"/>
              </a:p>
            </p:txBody>
          </p:sp>
        </mc:Choice>
        <mc:Fallback xmlns="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E36BCAD0-F908-91F6-87A7-ACD4141458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그룹 10">
            <a:extLst>
              <a:ext uri="{FF2B5EF4-FFF2-40B4-BE49-F238E27FC236}">
                <a16:creationId xmlns:a16="http://schemas.microsoft.com/office/drawing/2014/main" id="{175F2196-8E2B-6A08-C2D4-93E8E2ACC51D}"/>
              </a:ext>
            </a:extLst>
          </p:cNvPr>
          <p:cNvGrpSpPr/>
          <p:nvPr/>
        </p:nvGrpSpPr>
        <p:grpSpPr>
          <a:xfrm>
            <a:off x="377228" y="2699481"/>
            <a:ext cx="10943679" cy="3059763"/>
            <a:chOff x="434555" y="3236809"/>
            <a:chExt cx="10943679" cy="3059763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7E0BAB6B-266A-7498-02AA-D855F55DB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555" y="3236809"/>
              <a:ext cx="10943679" cy="305976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CDD0BBC-7016-30D3-757B-0059FF4CD425}"/>
                    </a:ext>
                  </a:extLst>
                </p:cNvPr>
                <p:cNvSpPr txBox="1"/>
                <p:nvPr/>
              </p:nvSpPr>
              <p:spPr>
                <a:xfrm>
                  <a:off x="10350438" y="3404843"/>
                  <a:ext cx="54207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ko-KR" altLang="en-US" sz="2400" b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CDD0BBC-7016-30D3-757B-0059FF4CD4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50438" y="3404843"/>
                  <a:ext cx="542071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D922754-8EF5-818E-45A6-B7AEC0DD38D3}"/>
                    </a:ext>
                  </a:extLst>
                </p:cNvPr>
                <p:cNvSpPr txBox="1"/>
                <p:nvPr/>
              </p:nvSpPr>
              <p:spPr>
                <a:xfrm>
                  <a:off x="6678047" y="3441118"/>
                  <a:ext cx="58214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oMath>
                    </m:oMathPara>
                  </a14:m>
                  <a:endParaRPr lang="ko-KR" altLang="en-US" sz="2400" b="1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D922754-8EF5-818E-45A6-B7AEC0DD38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8047" y="3441118"/>
                  <a:ext cx="582147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90FE288-FA4F-4B6C-D478-582CDF2DF96C}"/>
                    </a:ext>
                  </a:extLst>
                </p:cNvPr>
                <p:cNvSpPr txBox="1"/>
                <p:nvPr/>
              </p:nvSpPr>
              <p:spPr>
                <a:xfrm>
                  <a:off x="2917552" y="3441075"/>
                  <a:ext cx="58855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ko-KR" sz="24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oMath>
                    </m:oMathPara>
                  </a14:m>
                  <a:endParaRPr lang="ko-KR" altLang="en-US" sz="2400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90FE288-FA4F-4B6C-D478-582CDF2DF9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7552" y="3441075"/>
                  <a:ext cx="588559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1679AE7-A586-255F-6EA6-FBAB9222A24C}"/>
              </a:ext>
            </a:extLst>
          </p:cNvPr>
          <p:cNvSpPr txBox="1"/>
          <p:nvPr/>
        </p:nvSpPr>
        <p:spPr>
          <a:xfrm>
            <a:off x="1565579" y="6130186"/>
            <a:ext cx="5055141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0070C0"/>
                </a:solidFill>
              </a:rPr>
              <a:t>A. TZANIS</a:t>
            </a:r>
            <a:r>
              <a:rPr lang="ko-KR" altLang="en-US" b="1" dirty="0">
                <a:solidFill>
                  <a:srgbClr val="0070C0"/>
                </a:solidFill>
              </a:rPr>
              <a:t>(</a:t>
            </a:r>
            <a:r>
              <a:rPr lang="en-US" altLang="ko-KR" b="1" dirty="0">
                <a:solidFill>
                  <a:srgbClr val="0070C0"/>
                </a:solidFill>
              </a:rPr>
              <a:t>TH-C-2293</a:t>
            </a:r>
            <a:r>
              <a:rPr lang="ko-KR" altLang="en-US" b="1" dirty="0">
                <a:solidFill>
                  <a:srgbClr val="0070C0"/>
                </a:solidFill>
              </a:rPr>
              <a:t>)</a:t>
            </a:r>
            <a:r>
              <a:rPr lang="ko-KR" altLang="en-US" dirty="0">
                <a:solidFill>
                  <a:srgbClr val="0070C0"/>
                </a:solidFill>
              </a:rPr>
              <a:t> </a:t>
            </a:r>
            <a:r>
              <a:rPr lang="ko-KR" altLang="en-US" dirty="0" err="1">
                <a:solidFill>
                  <a:srgbClr val="0070C0"/>
                </a:solidFill>
              </a:rPr>
              <a:t>on</a:t>
            </a:r>
            <a:r>
              <a:rPr lang="ko-KR" altLang="en-US" dirty="0">
                <a:solidFill>
                  <a:srgbClr val="0070C0"/>
                </a:solidFill>
              </a:rPr>
              <a:t> </a:t>
            </a:r>
            <a:r>
              <a:rPr lang="en-US" altLang="ko-KR" dirty="0">
                <a:solidFill>
                  <a:srgbClr val="0070C0"/>
                </a:solidFill>
              </a:rPr>
              <a:t>P</a:t>
            </a:r>
            <a:r>
              <a:rPr lang="ko-KR" altLang="en-US" dirty="0">
                <a:solidFill>
                  <a:srgbClr val="0070C0"/>
                </a:solidFill>
              </a:rPr>
              <a:t>/</a:t>
            </a:r>
            <a:r>
              <a:rPr lang="en-US" altLang="ko-KR" dirty="0">
                <a:solidFill>
                  <a:srgbClr val="0070C0"/>
                </a:solidFill>
              </a:rPr>
              <a:t>6</a:t>
            </a:r>
            <a:r>
              <a:rPr lang="ko-KR" altLang="en-US" dirty="0">
                <a:solidFill>
                  <a:srgbClr val="0070C0"/>
                </a:solidFill>
              </a:rPr>
              <a:t> [Oct.1</a:t>
            </a:r>
            <a:r>
              <a:rPr lang="en-US" altLang="ko-KR" dirty="0">
                <a:solidFill>
                  <a:srgbClr val="0070C0"/>
                </a:solidFill>
              </a:rPr>
              <a:t>9</a:t>
            </a:r>
            <a:r>
              <a:rPr lang="ko-KR" altLang="en-US" dirty="0">
                <a:solidFill>
                  <a:srgbClr val="0070C0"/>
                </a:solidFill>
              </a:rPr>
              <a:t>(</a:t>
            </a:r>
            <a:r>
              <a:rPr lang="ko-KR" altLang="en-US" dirty="0" err="1">
                <a:solidFill>
                  <a:srgbClr val="0070C0"/>
                </a:solidFill>
              </a:rPr>
              <a:t>T</a:t>
            </a:r>
            <a:r>
              <a:rPr lang="en-US" altLang="ko-KR" dirty="0">
                <a:solidFill>
                  <a:srgbClr val="0070C0"/>
                </a:solidFill>
              </a:rPr>
              <a:t>hu</a:t>
            </a:r>
            <a:r>
              <a:rPr lang="ko-KR" altLang="en-US" dirty="0">
                <a:solidFill>
                  <a:srgbClr val="0070C0"/>
                </a:solidFill>
              </a:rPr>
              <a:t>) </a:t>
            </a:r>
            <a:r>
              <a:rPr lang="en-US" altLang="ko-KR" dirty="0">
                <a:solidFill>
                  <a:srgbClr val="0070C0"/>
                </a:solidFill>
              </a:rPr>
              <a:t>2P</a:t>
            </a:r>
            <a:r>
              <a:rPr lang="ko-KR" altLang="en-US" dirty="0" err="1">
                <a:solidFill>
                  <a:srgbClr val="0070C0"/>
                </a:solidFill>
              </a:rPr>
              <a:t>M</a:t>
            </a:r>
            <a:r>
              <a:rPr lang="ko-KR" altLang="en-US" dirty="0">
                <a:solidFill>
                  <a:srgbClr val="0070C0"/>
                </a:solidFill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ED1A080E-AE53-4587-907F-D898496B4F18}"/>
                  </a:ext>
                </a:extLst>
              </p:cNvPr>
              <p:cNvSpPr/>
              <p:nvPr/>
            </p:nvSpPr>
            <p:spPr>
              <a:xfrm>
                <a:off x="9349192" y="3429000"/>
                <a:ext cx="1729897" cy="6960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altLang="ko-K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𝒕𝒓𝒂𝒑𝒑𝒆𝒅</m:t>
                          </m:r>
                        </m:sub>
                      </m:sSub>
                      <m:r>
                        <a:rPr lang="en-US" altLang="ko-K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ko-K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ko-K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altLang="ko-KR" b="1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altLang="ko-KR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𝒕𝒓𝒂𝒑𝒑𝒆𝒅</m:t>
                          </m:r>
                        </m:sub>
                      </m:sSub>
                      <m:r>
                        <a:rPr lang="en-US" altLang="ko-KR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ko-KR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ko-KR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altLang="ko-KR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ED1A080E-AE53-4587-907F-D898496B4F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9192" y="3429000"/>
                <a:ext cx="1729897" cy="696088"/>
              </a:xfrm>
              <a:prstGeom prst="rect">
                <a:avLst/>
              </a:prstGeom>
              <a:blipFill>
                <a:blip r:embed="rId7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461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28ACF65E-4EB5-0045-CCD7-583C14B7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Internal Transport Barrier as an Advanced Scenario</a:t>
            </a:r>
            <a:endParaRPr lang="ko-KR" altLang="en-US" dirty="0"/>
          </a:p>
        </p:txBody>
      </p:sp>
      <p:sp>
        <p:nvSpPr>
          <p:cNvPr id="11" name="내용 개체 틀 3">
            <a:extLst>
              <a:ext uri="{FF2B5EF4-FFF2-40B4-BE49-F238E27FC236}">
                <a16:creationId xmlns:a16="http://schemas.microsoft.com/office/drawing/2014/main" id="{EBD58A5B-C8ED-3AB7-5E33-491FEC8CA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30" y="935825"/>
            <a:ext cx="11606542" cy="5300969"/>
          </a:xfrm>
        </p:spPr>
        <p:txBody>
          <a:bodyPr/>
          <a:lstStyle/>
          <a:p>
            <a:pPr marL="285750" lvl="0" indent="-285750"/>
            <a:r>
              <a:rPr lang="en-US" altLang="ko-KR" dirty="0">
                <a:solidFill>
                  <a:prstClr val="black"/>
                </a:solidFill>
              </a:rPr>
              <a:t>Demerits of ITB scenarios</a:t>
            </a:r>
            <a:endParaRPr lang="ko-KR" altLang="en-US" dirty="0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878E941B-0742-F3A6-3704-8F8C755A8F30}"/>
              </a:ext>
            </a:extLst>
          </p:cNvPr>
          <p:cNvGrpSpPr/>
          <p:nvPr/>
        </p:nvGrpSpPr>
        <p:grpSpPr>
          <a:xfrm>
            <a:off x="5694196" y="1729587"/>
            <a:ext cx="5432239" cy="3612346"/>
            <a:chOff x="6672675" y="2884835"/>
            <a:chExt cx="5432239" cy="3612346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B39C8A00-5AA5-33B5-A296-D8B551F9A34A}"/>
                </a:ext>
              </a:extLst>
            </p:cNvPr>
            <p:cNvGrpSpPr/>
            <p:nvPr/>
          </p:nvGrpSpPr>
          <p:grpSpPr>
            <a:xfrm>
              <a:off x="6672675" y="2884835"/>
              <a:ext cx="5432239" cy="3612346"/>
              <a:chOff x="7031036" y="2744004"/>
              <a:chExt cx="5432239" cy="3612346"/>
            </a:xfrm>
          </p:grpSpPr>
          <p:pic>
            <p:nvPicPr>
              <p:cNvPr id="18" name="그림 17">
                <a:extLst>
                  <a:ext uri="{FF2B5EF4-FFF2-40B4-BE49-F238E27FC236}">
                    <a16:creationId xmlns:a16="http://schemas.microsoft.com/office/drawing/2014/main" id="{B2DB156F-5431-B285-CEF2-8B8D8A684F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683942" y="3463096"/>
                <a:ext cx="3875790" cy="289325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1280099-B9B7-ABD5-5C38-5C362024AD36}"/>
                  </a:ext>
                </a:extLst>
              </p:cNvPr>
              <p:cNvSpPr txBox="1"/>
              <p:nvPr/>
            </p:nvSpPr>
            <p:spPr>
              <a:xfrm>
                <a:off x="7031036" y="2744004"/>
                <a:ext cx="543223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0">
                  <a:defRPr sz="1800" b="0" i="0" u="none" strike="noStrike" kern="1200" spc="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sz="2000" b="1" baseline="0" dirty="0">
                    <a:solidFill>
                      <a:srgbClr val="0070C0"/>
                    </a:solidFill>
                  </a:rPr>
                  <a:t>Number of papers with titles including</a:t>
                </a:r>
                <a:br>
                  <a:rPr lang="en-US" altLang="ko-KR" sz="2000" b="1" baseline="0" dirty="0">
                    <a:solidFill>
                      <a:srgbClr val="0070C0"/>
                    </a:solidFill>
                  </a:rPr>
                </a:br>
                <a:r>
                  <a:rPr lang="en-US" altLang="ko-KR" sz="2000" b="1" baseline="0" dirty="0">
                    <a:solidFill>
                      <a:srgbClr val="0070C0"/>
                    </a:solidFill>
                  </a:rPr>
                  <a:t> “Internal Transport Barrier”</a:t>
                </a:r>
                <a:endParaRPr lang="ko-KR" altLang="en-US" sz="2000" b="1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16" name="도형 15">
              <a:extLst>
                <a:ext uri="{FF2B5EF4-FFF2-40B4-BE49-F238E27FC236}">
                  <a16:creationId xmlns:a16="http://schemas.microsoft.com/office/drawing/2014/main" id="{9E6BE2F9-A080-90AC-76CC-BBC17795E247}"/>
                </a:ext>
              </a:extLst>
            </p:cNvPr>
            <p:cNvSpPr/>
            <p:nvPr/>
          </p:nvSpPr>
          <p:spPr>
            <a:xfrm rot="16200000" flipV="1">
              <a:off x="7223552" y="4400902"/>
              <a:ext cx="2053034" cy="1069856"/>
            </a:xfrm>
            <a:prstGeom prst="swooshArrow">
              <a:avLst>
                <a:gd name="adj1" fmla="val 19713"/>
                <a:gd name="adj2" fmla="val 25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ko-KR" altLang="en-US">
                <a:solidFill>
                  <a:srgbClr val="FF0000"/>
                </a:solidFill>
              </a:endParaRPr>
            </a:p>
          </p:txBody>
        </p:sp>
        <p:sp>
          <p:nvSpPr>
            <p:cNvPr id="17" name="도형 16">
              <a:extLst>
                <a:ext uri="{FF2B5EF4-FFF2-40B4-BE49-F238E27FC236}">
                  <a16:creationId xmlns:a16="http://schemas.microsoft.com/office/drawing/2014/main" id="{D8DA018A-3368-22DE-A980-C50CD0946A83}"/>
                </a:ext>
              </a:extLst>
            </p:cNvPr>
            <p:cNvSpPr/>
            <p:nvPr/>
          </p:nvSpPr>
          <p:spPr>
            <a:xfrm flipV="1">
              <a:off x="8950852" y="4056302"/>
              <a:ext cx="1881333" cy="2145193"/>
            </a:xfrm>
            <a:prstGeom prst="swooshArrow">
              <a:avLst>
                <a:gd name="adj1" fmla="val 18803"/>
                <a:gd name="adj2" fmla="val 25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ko-KR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4DD64F4-4903-2E53-C67F-65263826B234}"/>
                  </a:ext>
                </a:extLst>
              </p:cNvPr>
              <p:cNvSpPr txBox="1"/>
              <p:nvPr/>
            </p:nvSpPr>
            <p:spPr>
              <a:xfrm>
                <a:off x="208230" y="3663352"/>
                <a:ext cx="610688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24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altLang="ko-KR" sz="24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Reduced interest in the community! </a:t>
                </a:r>
                <a:endParaRPr lang="ko-KR" alt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4DD64F4-4903-2E53-C67F-65263826B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30" y="3663352"/>
                <a:ext cx="6106884" cy="461665"/>
              </a:xfrm>
              <a:prstGeom prst="rect">
                <a:avLst/>
              </a:prstGeom>
              <a:blipFill>
                <a:blip r:embed="rId3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4" name="표 23">
            <a:extLst>
              <a:ext uri="{FF2B5EF4-FFF2-40B4-BE49-F238E27FC236}">
                <a16:creationId xmlns:a16="http://schemas.microsoft.com/office/drawing/2014/main" id="{05569105-18BA-0EA0-2DFD-73CA3B17C4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016740"/>
              </p:ext>
            </p:extLst>
          </p:nvPr>
        </p:nvGraphicFramePr>
        <p:xfrm>
          <a:off x="217737" y="1477514"/>
          <a:ext cx="3805705" cy="2133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05705">
                  <a:extLst>
                    <a:ext uri="{9D8B030D-6E8A-4147-A177-3AD203B41FA5}">
                      <a16:colId xmlns:a16="http://schemas.microsoft.com/office/drawing/2014/main" val="4058176307"/>
                    </a:ext>
                  </a:extLst>
                </a:gridCol>
              </a:tblGrid>
              <a:tr h="38072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Difficulty in sustainment</a:t>
                      </a:r>
                      <a:endParaRPr lang="ko-KR" altLang="en-US" sz="2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064007"/>
                  </a:ext>
                </a:extLst>
              </a:tr>
              <a:tr h="38072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Severe instabilities</a:t>
                      </a:r>
                      <a:endParaRPr lang="ko-KR" alt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174654"/>
                  </a:ext>
                </a:extLst>
              </a:tr>
              <a:tr h="38072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ELMs and heat load</a:t>
                      </a:r>
                      <a:endParaRPr lang="ko-KR" alt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153973"/>
                  </a:ext>
                </a:extLst>
              </a:tr>
              <a:tr h="38072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Impurity accumulations</a:t>
                      </a:r>
                      <a:endParaRPr lang="ko-KR" alt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768018"/>
                  </a:ext>
                </a:extLst>
              </a:tr>
              <a:tr h="38072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Sophisticated profile control</a:t>
                      </a:r>
                      <a:endParaRPr lang="ko-KR" alt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246682"/>
                  </a:ext>
                </a:extLst>
              </a:tr>
            </a:tbl>
          </a:graphicData>
        </a:graphic>
      </p:graphicFrame>
      <p:sp>
        <p:nvSpPr>
          <p:cNvPr id="4" name="바닥글 개체 틀 1">
            <a:extLst>
              <a:ext uri="{FF2B5EF4-FFF2-40B4-BE49-F238E27FC236}">
                <a16:creationId xmlns:a16="http://schemas.microsoft.com/office/drawing/2014/main" id="{BAF27275-E8D8-9958-4A15-E65C9DBD2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415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01B31FFE-E88C-A5A8-82C3-E66830A33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Yong-Su Na | FEC 2023 | Page</a:t>
            </a:r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E0E03DB8-7285-ED46-6B1F-FBA7A1AB2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Comparison of growth rate between GKW and TGLF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E36BCAD0-F908-91F6-87A7-ACD4141458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8230" y="935825"/>
                <a:ext cx="11606542" cy="5300969"/>
              </a:xfrm>
            </p:spPr>
            <p:txBody>
              <a:bodyPr/>
              <a:lstStyle/>
              <a:p>
                <a:r>
                  <a:rPr lang="en-US" altLang="ko-KR" dirty="0"/>
                  <a:t>KSTAR FIRE shot 26043 at t = 4.2 s</a:t>
                </a:r>
              </a:p>
              <a:p>
                <a:pPr lvl="1"/>
                <a:r>
                  <a:rPr lang="en-US" altLang="ko-KR" dirty="0"/>
                  <a:t>Maximum growth rate of ion-scale turbulence is roughly same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ko-K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𝑡𝑟𝑎𝑝𝑝𝑒𝑑</m:t>
                        </m:r>
                      </m:sub>
                    </m:sSub>
                    <m:r>
                      <a:rPr lang="en-US" altLang="ko-KR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r>
                  <a:rPr lang="en-US" altLang="ko-KR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ko-KR" dirty="0"/>
                  <a:t>case</a:t>
                </a:r>
              </a:p>
              <a:p>
                <a:pPr lvl="1"/>
                <a:r>
                  <a:rPr lang="en-US" altLang="ko-KR" dirty="0"/>
                  <a:t>Further verification of TGLF for FIRE mode is needed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E36BCAD0-F908-91F6-87A7-ACD4141458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8230" y="935825"/>
                <a:ext cx="11606542" cy="5300969"/>
              </a:xfrm>
              <a:blipFill>
                <a:blip r:embed="rId2"/>
                <a:stretch>
                  <a:fillRect l="-683" t="-1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1679AE7-A586-255F-6EA6-FBAB9222A24C}"/>
              </a:ext>
            </a:extLst>
          </p:cNvPr>
          <p:cNvSpPr txBox="1"/>
          <p:nvPr/>
        </p:nvSpPr>
        <p:spPr>
          <a:xfrm>
            <a:off x="6759631" y="1918036"/>
            <a:ext cx="5055141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0070C0"/>
                </a:solidFill>
              </a:rPr>
              <a:t>A. TZANIS</a:t>
            </a:r>
            <a:r>
              <a:rPr lang="ko-KR" altLang="en-US" b="1" dirty="0">
                <a:solidFill>
                  <a:srgbClr val="0070C0"/>
                </a:solidFill>
              </a:rPr>
              <a:t>(</a:t>
            </a:r>
            <a:r>
              <a:rPr lang="en-US" altLang="ko-KR" b="1" dirty="0">
                <a:solidFill>
                  <a:srgbClr val="0070C0"/>
                </a:solidFill>
              </a:rPr>
              <a:t>TH-C-2293</a:t>
            </a:r>
            <a:r>
              <a:rPr lang="ko-KR" altLang="en-US" b="1" dirty="0">
                <a:solidFill>
                  <a:srgbClr val="0070C0"/>
                </a:solidFill>
              </a:rPr>
              <a:t>)</a:t>
            </a:r>
            <a:r>
              <a:rPr lang="ko-KR" altLang="en-US" dirty="0">
                <a:solidFill>
                  <a:srgbClr val="0070C0"/>
                </a:solidFill>
              </a:rPr>
              <a:t> </a:t>
            </a:r>
            <a:r>
              <a:rPr lang="ko-KR" altLang="en-US" dirty="0" err="1">
                <a:solidFill>
                  <a:srgbClr val="0070C0"/>
                </a:solidFill>
              </a:rPr>
              <a:t>on</a:t>
            </a:r>
            <a:r>
              <a:rPr lang="ko-KR" altLang="en-US" dirty="0">
                <a:solidFill>
                  <a:srgbClr val="0070C0"/>
                </a:solidFill>
              </a:rPr>
              <a:t> </a:t>
            </a:r>
            <a:r>
              <a:rPr lang="en-US" altLang="ko-KR" dirty="0">
                <a:solidFill>
                  <a:srgbClr val="0070C0"/>
                </a:solidFill>
              </a:rPr>
              <a:t>P</a:t>
            </a:r>
            <a:r>
              <a:rPr lang="ko-KR" altLang="en-US" dirty="0">
                <a:solidFill>
                  <a:srgbClr val="0070C0"/>
                </a:solidFill>
              </a:rPr>
              <a:t>/</a:t>
            </a:r>
            <a:r>
              <a:rPr lang="en-US" altLang="ko-KR" dirty="0">
                <a:solidFill>
                  <a:srgbClr val="0070C0"/>
                </a:solidFill>
              </a:rPr>
              <a:t>6</a:t>
            </a:r>
            <a:r>
              <a:rPr lang="ko-KR" altLang="en-US" dirty="0">
                <a:solidFill>
                  <a:srgbClr val="0070C0"/>
                </a:solidFill>
              </a:rPr>
              <a:t> [Oct.1</a:t>
            </a:r>
            <a:r>
              <a:rPr lang="en-US" altLang="ko-KR" dirty="0">
                <a:solidFill>
                  <a:srgbClr val="0070C0"/>
                </a:solidFill>
              </a:rPr>
              <a:t>9</a:t>
            </a:r>
            <a:r>
              <a:rPr lang="ko-KR" altLang="en-US" dirty="0">
                <a:solidFill>
                  <a:srgbClr val="0070C0"/>
                </a:solidFill>
              </a:rPr>
              <a:t>(</a:t>
            </a:r>
            <a:r>
              <a:rPr lang="ko-KR" altLang="en-US" dirty="0" err="1">
                <a:solidFill>
                  <a:srgbClr val="0070C0"/>
                </a:solidFill>
              </a:rPr>
              <a:t>T</a:t>
            </a:r>
            <a:r>
              <a:rPr lang="en-US" altLang="ko-KR" dirty="0">
                <a:solidFill>
                  <a:srgbClr val="0070C0"/>
                </a:solidFill>
              </a:rPr>
              <a:t>hu</a:t>
            </a:r>
            <a:r>
              <a:rPr lang="ko-KR" altLang="en-US" dirty="0">
                <a:solidFill>
                  <a:srgbClr val="0070C0"/>
                </a:solidFill>
              </a:rPr>
              <a:t>) </a:t>
            </a:r>
            <a:r>
              <a:rPr lang="en-US" altLang="ko-KR" dirty="0">
                <a:solidFill>
                  <a:srgbClr val="0070C0"/>
                </a:solidFill>
              </a:rPr>
              <a:t>2P</a:t>
            </a:r>
            <a:r>
              <a:rPr lang="ko-KR" altLang="en-US" dirty="0" err="1">
                <a:solidFill>
                  <a:srgbClr val="0070C0"/>
                </a:solidFill>
              </a:rPr>
              <a:t>M</a:t>
            </a:r>
            <a:r>
              <a:rPr lang="ko-KR" altLang="en-US" dirty="0">
                <a:solidFill>
                  <a:srgbClr val="0070C0"/>
                </a:solidFill>
              </a:rPr>
              <a:t>]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1094646A-3DB9-4968-82C0-E74D5A6DEAAA}"/>
              </a:ext>
            </a:extLst>
          </p:cNvPr>
          <p:cNvGrpSpPr/>
          <p:nvPr/>
        </p:nvGrpSpPr>
        <p:grpSpPr>
          <a:xfrm>
            <a:off x="402120" y="2662025"/>
            <a:ext cx="5710332" cy="3260150"/>
            <a:chOff x="604487" y="2662025"/>
            <a:chExt cx="5710332" cy="3260150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0B4D9E4B-4AE2-4D84-A44E-8DCCDAE32CB1}"/>
                </a:ext>
              </a:extLst>
            </p:cNvPr>
            <p:cNvGrpSpPr/>
            <p:nvPr/>
          </p:nvGrpSpPr>
          <p:grpSpPr>
            <a:xfrm>
              <a:off x="604487" y="2662025"/>
              <a:ext cx="4400069" cy="3260150"/>
              <a:chOff x="630612" y="2448243"/>
              <a:chExt cx="4400069" cy="3260150"/>
            </a:xfrm>
          </p:grpSpPr>
          <p:pic>
            <p:nvPicPr>
              <p:cNvPr id="18" name="그림 17">
                <a:extLst>
                  <a:ext uri="{FF2B5EF4-FFF2-40B4-BE49-F238E27FC236}">
                    <a16:creationId xmlns:a16="http://schemas.microsoft.com/office/drawing/2014/main" id="{E19F4FA9-71F3-44F6-975A-2EC9A42D2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3069" y="2756020"/>
                <a:ext cx="4017612" cy="262760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직사각형 18">
                    <a:extLst>
                      <a:ext uri="{FF2B5EF4-FFF2-40B4-BE49-F238E27FC236}">
                        <a16:creationId xmlns:a16="http://schemas.microsoft.com/office/drawing/2014/main" id="{51051D88-9BF0-4F1C-B5F2-89164EEFC668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99551" y="3831850"/>
                    <a:ext cx="569900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ko-KR" altLang="en-US" sz="1400" dirty="0"/>
                  </a:p>
                </p:txBody>
              </p:sp>
            </mc:Choice>
            <mc:Fallback xmlns="">
              <p:sp>
                <p:nvSpPr>
                  <p:cNvPr id="19" name="직사각형 18">
                    <a:extLst>
                      <a:ext uri="{FF2B5EF4-FFF2-40B4-BE49-F238E27FC236}">
                        <a16:creationId xmlns:a16="http://schemas.microsoft.com/office/drawing/2014/main" id="{51051D88-9BF0-4F1C-B5F2-89164EEFC66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499551" y="3831850"/>
                    <a:ext cx="569900" cy="3077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8000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직사각형 19">
                    <a:extLst>
                      <a:ext uri="{FF2B5EF4-FFF2-40B4-BE49-F238E27FC236}">
                        <a16:creationId xmlns:a16="http://schemas.microsoft.com/office/drawing/2014/main" id="{A5285E95-D81B-49AF-9CFA-DEC32FAFA947}"/>
                      </a:ext>
                    </a:extLst>
                  </p:cNvPr>
                  <p:cNvSpPr/>
                  <p:nvPr/>
                </p:nvSpPr>
                <p:spPr>
                  <a:xfrm>
                    <a:off x="2728686" y="5383624"/>
                    <a:ext cx="586378" cy="32476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oMath>
                      </m:oMathPara>
                    </a14:m>
                    <a:endParaRPr lang="ko-KR" altLang="en-US" sz="1400" dirty="0"/>
                  </a:p>
                </p:txBody>
              </p:sp>
            </mc:Choice>
            <mc:Fallback xmlns="">
              <p:sp>
                <p:nvSpPr>
                  <p:cNvPr id="20" name="직사각형 19">
                    <a:extLst>
                      <a:ext uri="{FF2B5EF4-FFF2-40B4-BE49-F238E27FC236}">
                        <a16:creationId xmlns:a16="http://schemas.microsoft.com/office/drawing/2014/main" id="{A5285E95-D81B-49AF-9CFA-DEC32FAFA94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28686" y="5383624"/>
                    <a:ext cx="586378" cy="32476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349247BD-8D51-490B-881E-3BF3FCC44EFA}"/>
                  </a:ext>
                </a:extLst>
              </p:cNvPr>
              <p:cNvSpPr/>
              <p:nvPr/>
            </p:nvSpPr>
            <p:spPr>
              <a:xfrm>
                <a:off x="1837576" y="2448243"/>
                <a:ext cx="236859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400" b="1" dirty="0"/>
                  <a:t>Linear Growth rate at </a:t>
                </a:r>
                <a:r>
                  <a:rPr lang="el-GR" altLang="ko-KR" sz="1400" b="1" dirty="0"/>
                  <a:t>ρ</a:t>
                </a:r>
                <a:r>
                  <a:rPr lang="en-US" altLang="ko-KR" sz="1400" b="1" baseline="-25000" dirty="0"/>
                  <a:t>n</a:t>
                </a:r>
                <a:r>
                  <a:rPr lang="en-US" altLang="ko-KR" sz="1400" b="1" dirty="0"/>
                  <a:t> = 0.4</a:t>
                </a:r>
                <a:endParaRPr lang="ko-KR" altLang="en-US" sz="1400" b="1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직사각형 22">
                  <a:extLst>
                    <a:ext uri="{FF2B5EF4-FFF2-40B4-BE49-F238E27FC236}">
                      <a16:creationId xmlns:a16="http://schemas.microsoft.com/office/drawing/2014/main" id="{CCB19942-0DBF-4BE3-AB19-5D6039899E54}"/>
                    </a:ext>
                  </a:extLst>
                </p:cNvPr>
                <p:cNvSpPr/>
                <p:nvPr/>
              </p:nvSpPr>
              <p:spPr>
                <a:xfrm>
                  <a:off x="4987917" y="3450170"/>
                  <a:ext cx="1326902" cy="16668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400" b="1" dirty="0"/>
                    <a:t>GKW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1400" i="1" smtClean="0">
                              <a:solidFill>
                                <a:srgbClr val="EC782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solidFill>
                                <a:srgbClr val="EC782A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ko-KR" sz="1400" i="1">
                              <a:solidFill>
                                <a:srgbClr val="EC782A"/>
                              </a:solidFill>
                              <a:latin typeface="Cambria Math" panose="02040503050406030204" pitchFamily="18" charset="0"/>
                            </a:rPr>
                            <m:t>𝑡𝑟𝑎𝑝𝑝𝑒𝑑</m:t>
                          </m:r>
                        </m:sub>
                      </m:sSub>
                      <m:r>
                        <a:rPr lang="en-US" altLang="ko-KR" sz="1400" i="1">
                          <a:solidFill>
                            <a:srgbClr val="EC782A"/>
                          </a:solidFill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altLang="ko-KR" sz="1400" b="0" i="1" smtClean="0">
                          <a:solidFill>
                            <a:srgbClr val="EC782A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a14:m>
                  <a:r>
                    <a:rPr lang="ko-KR" altLang="en-US" sz="1400" b="1" dirty="0">
                      <a:solidFill>
                        <a:srgbClr val="EC782A"/>
                      </a:solidFill>
                    </a:rPr>
                    <a:t> </a:t>
                  </a:r>
                  <a:endParaRPr lang="en-US" altLang="ko-KR" sz="1400" b="1" dirty="0">
                    <a:solidFill>
                      <a:srgbClr val="EC782A"/>
                    </a:solidFill>
                  </a:endParaRP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1400" i="1" smtClean="0">
                              <a:solidFill>
                                <a:srgbClr val="A3A3A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solidFill>
                                <a:srgbClr val="A3A3A3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ko-KR" sz="1400" i="1">
                              <a:solidFill>
                                <a:srgbClr val="A3A3A3"/>
                              </a:solidFill>
                              <a:latin typeface="Cambria Math" panose="02040503050406030204" pitchFamily="18" charset="0"/>
                            </a:rPr>
                            <m:t>𝑡𝑟𝑎𝑝𝑝𝑒𝑑</m:t>
                          </m:r>
                        </m:sub>
                      </m:sSub>
                      <m:r>
                        <a:rPr lang="en-US" altLang="ko-KR" sz="1400" i="1">
                          <a:solidFill>
                            <a:srgbClr val="A3A3A3"/>
                          </a:solidFill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altLang="ko-KR" sz="1400" b="0" i="1" smtClean="0">
                          <a:solidFill>
                            <a:srgbClr val="A3A3A3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a14:m>
                  <a:r>
                    <a:rPr lang="ko-KR" altLang="en-US" sz="1400" b="1" dirty="0">
                      <a:solidFill>
                        <a:srgbClr val="A3A3A3"/>
                      </a:solidFill>
                    </a:rPr>
                    <a:t> </a:t>
                  </a:r>
                  <a:endParaRPr lang="en-US" altLang="ko-KR" sz="1400" b="1" dirty="0">
                    <a:solidFill>
                      <a:srgbClr val="A3A3A3"/>
                    </a:solidFill>
                  </a:endParaRP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1400" i="1" smtClean="0">
                              <a:solidFill>
                                <a:srgbClr val="FFBC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solidFill>
                                <a:srgbClr val="FFBC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ko-KR" sz="1400" i="1">
                              <a:solidFill>
                                <a:srgbClr val="FFBC00"/>
                              </a:solidFill>
                              <a:latin typeface="Cambria Math" panose="02040503050406030204" pitchFamily="18" charset="0"/>
                            </a:rPr>
                            <m:t>𝑡𝑟𝑎𝑝𝑝𝑒𝑑</m:t>
                          </m:r>
                        </m:sub>
                      </m:sSub>
                      <m:r>
                        <a:rPr lang="en-US" altLang="ko-KR" sz="1400" i="1">
                          <a:solidFill>
                            <a:srgbClr val="FFBC00"/>
                          </a:solidFill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altLang="ko-KR" sz="1400" b="0" i="1" smtClean="0">
                          <a:solidFill>
                            <a:srgbClr val="FFBC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a14:m>
                  <a:r>
                    <a:rPr lang="ko-KR" altLang="en-US" sz="1400" b="1" dirty="0">
                      <a:solidFill>
                        <a:srgbClr val="FFBC00"/>
                      </a:solidFill>
                    </a:rPr>
                    <a:t> </a:t>
                  </a:r>
                  <a:endParaRPr lang="en-US" altLang="ko-KR" sz="1400" b="1" dirty="0">
                    <a:solidFill>
                      <a:srgbClr val="FFBC00"/>
                    </a:solidFill>
                  </a:endParaRP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1400" i="1" smtClean="0">
                              <a:solidFill>
                                <a:srgbClr val="5296D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solidFill>
                                <a:srgbClr val="5296D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ko-KR" sz="1400" i="1">
                              <a:solidFill>
                                <a:srgbClr val="5296D2"/>
                              </a:solidFill>
                              <a:latin typeface="Cambria Math" panose="02040503050406030204" pitchFamily="18" charset="0"/>
                            </a:rPr>
                            <m:t>𝑡𝑟𝑎𝑝𝑝𝑒𝑑</m:t>
                          </m:r>
                        </m:sub>
                      </m:sSub>
                      <m:r>
                        <a:rPr lang="en-US" altLang="ko-KR" sz="1400" i="1">
                          <a:solidFill>
                            <a:srgbClr val="5296D2"/>
                          </a:solidFill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altLang="ko-KR" sz="1400" b="0" i="1" smtClean="0">
                          <a:solidFill>
                            <a:srgbClr val="5296D2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a14:m>
                  <a:r>
                    <a:rPr lang="ko-KR" altLang="en-US" sz="1400" b="1" dirty="0">
                      <a:solidFill>
                        <a:srgbClr val="5296D2"/>
                      </a:solidFill>
                    </a:rPr>
                    <a:t> </a:t>
                  </a:r>
                  <a:endParaRPr lang="en-US" altLang="ko-KR" sz="1400" b="1" dirty="0">
                    <a:solidFill>
                      <a:srgbClr val="5296D2"/>
                    </a:solidFill>
                  </a:endParaRPr>
                </a:p>
                <a:p>
                  <a:endParaRPr lang="ko-KR" altLang="en-US" sz="1400" b="1" dirty="0"/>
                </a:p>
                <a:p>
                  <a:endParaRPr lang="ko-KR" altLang="en-US" sz="1400" b="1" dirty="0"/>
                </a:p>
              </p:txBody>
            </p:sp>
          </mc:Choice>
          <mc:Fallback xmlns="">
            <p:sp>
              <p:nvSpPr>
                <p:cNvPr id="23" name="직사각형 22">
                  <a:extLst>
                    <a:ext uri="{FF2B5EF4-FFF2-40B4-BE49-F238E27FC236}">
                      <a16:creationId xmlns:a16="http://schemas.microsoft.com/office/drawing/2014/main" id="{CCB19942-0DBF-4BE3-AB19-5D6039899E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7917" y="3450170"/>
                  <a:ext cx="1326902" cy="1666867"/>
                </a:xfrm>
                <a:prstGeom prst="rect">
                  <a:avLst/>
                </a:prstGeom>
                <a:blipFill>
                  <a:blip r:embed="rId6"/>
                  <a:stretch>
                    <a:fillRect l="-1376" t="-73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D04EB270-1725-406A-82CC-CF0D86F5CECC}"/>
              </a:ext>
            </a:extLst>
          </p:cNvPr>
          <p:cNvGrpSpPr/>
          <p:nvPr/>
        </p:nvGrpSpPr>
        <p:grpSpPr>
          <a:xfrm>
            <a:off x="6311123" y="2662025"/>
            <a:ext cx="5710332" cy="3260150"/>
            <a:chOff x="6273438" y="2662025"/>
            <a:chExt cx="5710332" cy="3260150"/>
          </a:xfrm>
        </p:grpSpPr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C1D925FD-1F66-4D12-BED3-E434FF3E38D9}"/>
                </a:ext>
              </a:extLst>
            </p:cNvPr>
            <p:cNvGrpSpPr/>
            <p:nvPr/>
          </p:nvGrpSpPr>
          <p:grpSpPr>
            <a:xfrm>
              <a:off x="6273438" y="2662025"/>
              <a:ext cx="5710332" cy="3260150"/>
              <a:chOff x="604487" y="2662025"/>
              <a:chExt cx="5710332" cy="3260150"/>
            </a:xfrm>
          </p:grpSpPr>
          <p:grpSp>
            <p:nvGrpSpPr>
              <p:cNvPr id="26" name="그룹 25">
                <a:extLst>
                  <a:ext uri="{FF2B5EF4-FFF2-40B4-BE49-F238E27FC236}">
                    <a16:creationId xmlns:a16="http://schemas.microsoft.com/office/drawing/2014/main" id="{FE3D348B-2AEE-4F06-849F-020F9CC2B2F2}"/>
                  </a:ext>
                </a:extLst>
              </p:cNvPr>
              <p:cNvGrpSpPr/>
              <p:nvPr/>
            </p:nvGrpSpPr>
            <p:grpSpPr>
              <a:xfrm>
                <a:off x="604487" y="2662025"/>
                <a:ext cx="3575561" cy="3260150"/>
                <a:chOff x="630612" y="2448243"/>
                <a:chExt cx="3575561" cy="326015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직사각형 28">
                      <a:extLst>
                        <a:ext uri="{FF2B5EF4-FFF2-40B4-BE49-F238E27FC236}">
                          <a16:creationId xmlns:a16="http://schemas.microsoft.com/office/drawing/2014/main" id="{ADF83343-1114-40F3-A17B-39D83C52CFB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99551" y="3831850"/>
                      <a:ext cx="569900" cy="30777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ko-KR" sz="1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oMath>
                        </m:oMathPara>
                      </a14:m>
                      <a:endParaRPr lang="ko-KR" altLang="en-US" sz="1400" dirty="0"/>
                    </a:p>
                  </p:txBody>
                </p:sp>
              </mc:Choice>
              <mc:Fallback xmlns="">
                <p:sp>
                  <p:nvSpPr>
                    <p:cNvPr id="29" name="직사각형 28">
                      <a:extLst>
                        <a:ext uri="{FF2B5EF4-FFF2-40B4-BE49-F238E27FC236}">
                          <a16:creationId xmlns:a16="http://schemas.microsoft.com/office/drawing/2014/main" id="{ADF83343-1114-40F3-A17B-39D83C52CFB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499551" y="3831850"/>
                      <a:ext cx="569900" cy="307777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r="-588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직사각형 29">
                      <a:extLst>
                        <a:ext uri="{FF2B5EF4-FFF2-40B4-BE49-F238E27FC236}">
                          <a16:creationId xmlns:a16="http://schemas.microsoft.com/office/drawing/2014/main" id="{8D098D70-7B1B-4046-B49B-E84F9A01C0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8686" y="5383624"/>
                      <a:ext cx="586378" cy="324769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40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oMath>
                        </m:oMathPara>
                      </a14:m>
                      <a:endParaRPr lang="ko-KR" altLang="en-US" sz="1400" dirty="0"/>
                    </a:p>
                  </p:txBody>
                </p:sp>
              </mc:Choice>
              <mc:Fallback xmlns="">
                <p:sp>
                  <p:nvSpPr>
                    <p:cNvPr id="30" name="직사각형 29">
                      <a:extLst>
                        <a:ext uri="{FF2B5EF4-FFF2-40B4-BE49-F238E27FC236}">
                          <a16:creationId xmlns:a16="http://schemas.microsoft.com/office/drawing/2014/main" id="{8D098D70-7B1B-4046-B49B-E84F9A01C0D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28686" y="5383624"/>
                      <a:ext cx="586378" cy="324769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1" name="직사각형 30">
                  <a:extLst>
                    <a:ext uri="{FF2B5EF4-FFF2-40B4-BE49-F238E27FC236}">
                      <a16:creationId xmlns:a16="http://schemas.microsoft.com/office/drawing/2014/main" id="{3C02C702-CA2E-4EA9-9A25-5A8D0F8C0B5F}"/>
                    </a:ext>
                  </a:extLst>
                </p:cNvPr>
                <p:cNvSpPr/>
                <p:nvPr/>
              </p:nvSpPr>
              <p:spPr>
                <a:xfrm>
                  <a:off x="1837576" y="2448243"/>
                  <a:ext cx="236859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400" b="1" dirty="0"/>
                    <a:t>Linear Growth rate at </a:t>
                  </a:r>
                  <a:r>
                    <a:rPr lang="el-GR" altLang="ko-KR" sz="1400" b="1" dirty="0"/>
                    <a:t>ρ</a:t>
                  </a:r>
                  <a:r>
                    <a:rPr lang="en-US" altLang="ko-KR" sz="1400" b="1" baseline="-25000" dirty="0"/>
                    <a:t>n</a:t>
                  </a:r>
                  <a:r>
                    <a:rPr lang="en-US" altLang="ko-KR" sz="1400" b="1" dirty="0"/>
                    <a:t> = 0.6</a:t>
                  </a:r>
                  <a:endParaRPr lang="ko-KR" altLang="en-US" sz="1400" b="1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직사각형 26">
                    <a:extLst>
                      <a:ext uri="{FF2B5EF4-FFF2-40B4-BE49-F238E27FC236}">
                        <a16:creationId xmlns:a16="http://schemas.microsoft.com/office/drawing/2014/main" id="{85955622-BE0F-45BC-9FBC-3EE204D31F19}"/>
                      </a:ext>
                    </a:extLst>
                  </p:cNvPr>
                  <p:cNvSpPr/>
                  <p:nvPr/>
                </p:nvSpPr>
                <p:spPr>
                  <a:xfrm>
                    <a:off x="4987917" y="3450170"/>
                    <a:ext cx="1326902" cy="166686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ko-KR" sz="1400" b="1" dirty="0"/>
                      <a:t>GKW</a:t>
                    </a:r>
                  </a:p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400" i="1" smtClean="0">
                                <a:solidFill>
                                  <a:srgbClr val="EC782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400" i="1">
                                <a:solidFill>
                                  <a:srgbClr val="EC782A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ko-KR" sz="1400" i="1">
                                <a:solidFill>
                                  <a:srgbClr val="EC782A"/>
                                </a:solidFill>
                                <a:latin typeface="Cambria Math" panose="02040503050406030204" pitchFamily="18" charset="0"/>
                              </a:rPr>
                              <m:t>𝑡𝑟𝑎𝑝𝑝𝑒𝑑</m:t>
                            </m:r>
                          </m:sub>
                        </m:sSub>
                        <m:r>
                          <a:rPr lang="en-US" altLang="ko-KR" sz="1400" i="1">
                            <a:solidFill>
                              <a:srgbClr val="EC782A"/>
                            </a:solidFill>
                            <a:latin typeface="Cambria Math" panose="02040503050406030204" pitchFamily="18" charset="0"/>
                          </a:rPr>
                          <m:t>=0.</m:t>
                        </m:r>
                        <m:r>
                          <a:rPr lang="en-US" altLang="ko-KR" sz="1400" b="0" i="1" smtClean="0">
                            <a:solidFill>
                              <a:srgbClr val="EC782A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oMath>
                    </a14:m>
                    <a:r>
                      <a:rPr lang="ko-KR" altLang="en-US" sz="1400" b="1" dirty="0">
                        <a:solidFill>
                          <a:srgbClr val="EC782A"/>
                        </a:solidFill>
                      </a:rPr>
                      <a:t> </a:t>
                    </a:r>
                    <a:endParaRPr lang="en-US" altLang="ko-KR" sz="1400" b="1" dirty="0">
                      <a:solidFill>
                        <a:srgbClr val="EC782A"/>
                      </a:solidFill>
                    </a:endParaRPr>
                  </a:p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400" i="1" smtClean="0">
                                <a:solidFill>
                                  <a:srgbClr val="A3A3A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400" i="1">
                                <a:solidFill>
                                  <a:srgbClr val="A3A3A3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ko-KR" sz="1400" i="1">
                                <a:solidFill>
                                  <a:srgbClr val="A3A3A3"/>
                                </a:solidFill>
                                <a:latin typeface="Cambria Math" panose="02040503050406030204" pitchFamily="18" charset="0"/>
                              </a:rPr>
                              <m:t>𝑡𝑟𝑎𝑝𝑝𝑒𝑑</m:t>
                            </m:r>
                          </m:sub>
                        </m:sSub>
                        <m:r>
                          <a:rPr lang="en-US" altLang="ko-KR" sz="1400" i="1">
                            <a:solidFill>
                              <a:srgbClr val="A3A3A3"/>
                            </a:solidFill>
                            <a:latin typeface="Cambria Math" panose="02040503050406030204" pitchFamily="18" charset="0"/>
                          </a:rPr>
                          <m:t>=0.</m:t>
                        </m:r>
                        <m:r>
                          <a:rPr lang="en-US" altLang="ko-KR" sz="1400" b="0" i="1" smtClean="0">
                            <a:solidFill>
                              <a:srgbClr val="A3A3A3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a14:m>
                    <a:r>
                      <a:rPr lang="ko-KR" altLang="en-US" sz="1400" b="1" dirty="0">
                        <a:solidFill>
                          <a:srgbClr val="A3A3A3"/>
                        </a:solidFill>
                      </a:rPr>
                      <a:t> </a:t>
                    </a:r>
                    <a:endParaRPr lang="en-US" altLang="ko-KR" sz="1400" b="1" dirty="0">
                      <a:solidFill>
                        <a:srgbClr val="A3A3A3"/>
                      </a:solidFill>
                    </a:endParaRPr>
                  </a:p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400" i="1" smtClean="0">
                                <a:solidFill>
                                  <a:srgbClr val="FFBC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400" i="1">
                                <a:solidFill>
                                  <a:srgbClr val="FFBC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ko-KR" sz="1400" i="1">
                                <a:solidFill>
                                  <a:srgbClr val="FFBC00"/>
                                </a:solidFill>
                                <a:latin typeface="Cambria Math" panose="02040503050406030204" pitchFamily="18" charset="0"/>
                              </a:rPr>
                              <m:t>𝑡𝑟𝑎𝑝𝑝𝑒𝑑</m:t>
                            </m:r>
                          </m:sub>
                        </m:sSub>
                        <m:r>
                          <a:rPr lang="en-US" altLang="ko-KR" sz="1400" i="1">
                            <a:solidFill>
                              <a:srgbClr val="FFBC00"/>
                            </a:solidFill>
                            <a:latin typeface="Cambria Math" panose="02040503050406030204" pitchFamily="18" charset="0"/>
                          </a:rPr>
                          <m:t>=0.</m:t>
                        </m:r>
                        <m:r>
                          <a:rPr lang="en-US" altLang="ko-KR" sz="1400" b="0" i="1" smtClean="0">
                            <a:solidFill>
                              <a:srgbClr val="FFBC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a14:m>
                    <a:r>
                      <a:rPr lang="ko-KR" altLang="en-US" sz="1400" b="1" dirty="0">
                        <a:solidFill>
                          <a:srgbClr val="FFBC00"/>
                        </a:solidFill>
                      </a:rPr>
                      <a:t> </a:t>
                    </a:r>
                    <a:endParaRPr lang="en-US" altLang="ko-KR" sz="1400" b="1" dirty="0">
                      <a:solidFill>
                        <a:srgbClr val="FFBC00"/>
                      </a:solidFill>
                    </a:endParaRPr>
                  </a:p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400" i="1" smtClean="0">
                                <a:solidFill>
                                  <a:srgbClr val="5296D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400" i="1">
                                <a:solidFill>
                                  <a:srgbClr val="5296D2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ko-KR" sz="1400" i="1">
                                <a:solidFill>
                                  <a:srgbClr val="5296D2"/>
                                </a:solidFill>
                                <a:latin typeface="Cambria Math" panose="02040503050406030204" pitchFamily="18" charset="0"/>
                              </a:rPr>
                              <m:t>𝑡𝑟𝑎𝑝𝑝𝑒𝑑</m:t>
                            </m:r>
                          </m:sub>
                        </m:sSub>
                        <m:r>
                          <a:rPr lang="en-US" altLang="ko-KR" sz="1400" i="1">
                            <a:solidFill>
                              <a:srgbClr val="5296D2"/>
                            </a:solidFill>
                            <a:latin typeface="Cambria Math" panose="02040503050406030204" pitchFamily="18" charset="0"/>
                          </a:rPr>
                          <m:t>=0.</m:t>
                        </m:r>
                        <m:r>
                          <a:rPr lang="en-US" altLang="ko-KR" sz="1400" b="0" i="1" smtClean="0">
                            <a:solidFill>
                              <a:srgbClr val="5296D2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a14:m>
                    <a:r>
                      <a:rPr lang="ko-KR" altLang="en-US" sz="1400" b="1" dirty="0">
                        <a:solidFill>
                          <a:srgbClr val="5296D2"/>
                        </a:solidFill>
                      </a:rPr>
                      <a:t> </a:t>
                    </a:r>
                    <a:endParaRPr lang="en-US" altLang="ko-KR" sz="1400" b="1" dirty="0">
                      <a:solidFill>
                        <a:srgbClr val="5296D2"/>
                      </a:solidFill>
                    </a:endParaRPr>
                  </a:p>
                  <a:p>
                    <a:endParaRPr lang="ko-KR" altLang="en-US" sz="1400" b="1" dirty="0"/>
                  </a:p>
                  <a:p>
                    <a:endParaRPr lang="ko-KR" altLang="en-US" sz="1400" b="1" dirty="0"/>
                  </a:p>
                </p:txBody>
              </p:sp>
            </mc:Choice>
            <mc:Fallback xmlns="">
              <p:sp>
                <p:nvSpPr>
                  <p:cNvPr id="27" name="직사각형 26">
                    <a:extLst>
                      <a:ext uri="{FF2B5EF4-FFF2-40B4-BE49-F238E27FC236}">
                        <a16:creationId xmlns:a16="http://schemas.microsoft.com/office/drawing/2014/main" id="{85955622-BE0F-45BC-9FBC-3EE204D31F1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7917" y="3450170"/>
                    <a:ext cx="1326902" cy="166686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376" t="-733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F97F3DC5-B638-423A-A215-6AA93E5A7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19380" y="2978106"/>
              <a:ext cx="3999323" cy="2627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5759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01B31FFE-E88C-A5A8-82C3-E66830A33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Yong-Su Na | FEC 2023 | Page</a:t>
            </a:r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E0E03DB8-7285-ED46-6B1F-FBA7A1AB2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Appendix</a:t>
            </a:r>
            <a:endParaRPr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36BCAD0-F908-91F6-87A7-ACD414145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 Some FIRE mode shots exhibit I-mode-like edge characteristics</a:t>
            </a:r>
          </a:p>
          <a:p>
            <a:pPr lvl="1"/>
            <a:r>
              <a:rPr lang="en-US" altLang="ko-KR" dirty="0"/>
              <a:t>Weakly Coherent Mode (WCM) are observed around 50kHz.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7347E5-0597-4A4B-9D9F-3B60F2022764}"/>
              </a:ext>
            </a:extLst>
          </p:cNvPr>
          <p:cNvSpPr txBox="1"/>
          <p:nvPr/>
        </p:nvSpPr>
        <p:spPr>
          <a:xfrm>
            <a:off x="7768258" y="5957479"/>
            <a:ext cx="410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681E9C"/>
                </a:solidFill>
              </a:rPr>
              <a:t>D.G. Whyte, </a:t>
            </a:r>
            <a:r>
              <a:rPr lang="en-US" altLang="ko-KR" i="1" dirty="0">
                <a:solidFill>
                  <a:srgbClr val="681E9C"/>
                </a:solidFill>
              </a:rPr>
              <a:t>et al</a:t>
            </a:r>
            <a:r>
              <a:rPr lang="en-US" altLang="ko-KR" dirty="0">
                <a:solidFill>
                  <a:srgbClr val="681E9C"/>
                </a:solidFill>
              </a:rPr>
              <a:t>., NF </a:t>
            </a:r>
            <a:r>
              <a:rPr lang="en-US" altLang="ko-KR" b="1" dirty="0">
                <a:solidFill>
                  <a:srgbClr val="681E9C"/>
                </a:solidFill>
              </a:rPr>
              <a:t>50</a:t>
            </a:r>
            <a:r>
              <a:rPr lang="en-US" altLang="ko-KR" dirty="0">
                <a:solidFill>
                  <a:srgbClr val="681E9C"/>
                </a:solidFill>
              </a:rPr>
              <a:t> 105005 (2010)</a:t>
            </a:r>
            <a:endParaRPr lang="ko-KR" altLang="en-US" dirty="0">
              <a:solidFill>
                <a:srgbClr val="681E9C"/>
              </a:solidFill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175261DC-7889-44F8-A1A3-87F512DF15B5}"/>
              </a:ext>
            </a:extLst>
          </p:cNvPr>
          <p:cNvGrpSpPr/>
          <p:nvPr/>
        </p:nvGrpSpPr>
        <p:grpSpPr>
          <a:xfrm>
            <a:off x="591392" y="2476339"/>
            <a:ext cx="7530842" cy="3880011"/>
            <a:chOff x="1116058" y="2631938"/>
            <a:chExt cx="7530842" cy="3880011"/>
          </a:xfrm>
        </p:grpSpPr>
        <p:cxnSp>
          <p:nvCxnSpPr>
            <p:cNvPr id="16" name="직선 화살표 연결선 15">
              <a:extLst>
                <a:ext uri="{FF2B5EF4-FFF2-40B4-BE49-F238E27FC236}">
                  <a16:creationId xmlns:a16="http://schemas.microsoft.com/office/drawing/2014/main" id="{D732F122-1B3B-4B5E-B134-1A2DFA56F521}"/>
                </a:ext>
              </a:extLst>
            </p:cNvPr>
            <p:cNvCxnSpPr/>
            <p:nvPr/>
          </p:nvCxnSpPr>
          <p:spPr>
            <a:xfrm>
              <a:off x="6741466" y="5651864"/>
              <a:ext cx="122230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FCE035D0-15A3-4699-A6DD-21C73829C9D1}"/>
                </a:ext>
              </a:extLst>
            </p:cNvPr>
            <p:cNvGrpSpPr/>
            <p:nvPr/>
          </p:nvGrpSpPr>
          <p:grpSpPr>
            <a:xfrm>
              <a:off x="1116058" y="2631938"/>
              <a:ext cx="7530842" cy="3880011"/>
              <a:chOff x="1116058" y="2631938"/>
              <a:chExt cx="7530842" cy="3880011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ED720EBF-BD9B-436C-9908-A7557F422B46}"/>
                  </a:ext>
                </a:extLst>
              </p:cNvPr>
              <p:cNvSpPr/>
              <p:nvPr/>
            </p:nvSpPr>
            <p:spPr>
              <a:xfrm>
                <a:off x="7938949" y="5467198"/>
                <a:ext cx="7079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dirty="0"/>
                  <a:t>WCM</a:t>
                </a:r>
                <a:endParaRPr lang="ko-KR" altLang="en-US" dirty="0"/>
              </a:p>
            </p:txBody>
          </p:sp>
          <p:grpSp>
            <p:nvGrpSpPr>
              <p:cNvPr id="21" name="그룹 20">
                <a:extLst>
                  <a:ext uri="{FF2B5EF4-FFF2-40B4-BE49-F238E27FC236}">
                    <a16:creationId xmlns:a16="http://schemas.microsoft.com/office/drawing/2014/main" id="{F76E9A97-80F4-4CCC-94C0-7449B96A4E68}"/>
                  </a:ext>
                </a:extLst>
              </p:cNvPr>
              <p:cNvGrpSpPr/>
              <p:nvPr/>
            </p:nvGrpSpPr>
            <p:grpSpPr>
              <a:xfrm>
                <a:off x="1116058" y="2631938"/>
                <a:ext cx="6115050" cy="3880011"/>
                <a:chOff x="1116058" y="2631938"/>
                <a:chExt cx="6115050" cy="3880011"/>
              </a:xfrm>
            </p:grpSpPr>
            <p:grpSp>
              <p:nvGrpSpPr>
                <p:cNvPr id="20" name="그룹 19">
                  <a:extLst>
                    <a:ext uri="{FF2B5EF4-FFF2-40B4-BE49-F238E27FC236}">
                      <a16:creationId xmlns:a16="http://schemas.microsoft.com/office/drawing/2014/main" id="{80D06DD1-D017-46D5-ABFC-0883CA34AADC}"/>
                    </a:ext>
                  </a:extLst>
                </p:cNvPr>
                <p:cNvGrpSpPr/>
                <p:nvPr/>
              </p:nvGrpSpPr>
              <p:grpSpPr>
                <a:xfrm>
                  <a:off x="1116058" y="2906897"/>
                  <a:ext cx="6115050" cy="3605052"/>
                  <a:chOff x="1116058" y="2906897"/>
                  <a:chExt cx="6115050" cy="3605052"/>
                </a:xfrm>
              </p:grpSpPr>
              <p:grpSp>
                <p:nvGrpSpPr>
                  <p:cNvPr id="14" name="그룹 13">
                    <a:extLst>
                      <a:ext uri="{FF2B5EF4-FFF2-40B4-BE49-F238E27FC236}">
                        <a16:creationId xmlns:a16="http://schemas.microsoft.com/office/drawing/2014/main" id="{7E4DDD3C-FEA9-4340-902A-6E24859870D4}"/>
                      </a:ext>
                    </a:extLst>
                  </p:cNvPr>
                  <p:cNvGrpSpPr/>
                  <p:nvPr/>
                </p:nvGrpSpPr>
                <p:grpSpPr>
                  <a:xfrm>
                    <a:off x="1116058" y="2906897"/>
                    <a:ext cx="6115050" cy="3605052"/>
                    <a:chOff x="523875" y="2906897"/>
                    <a:chExt cx="6115050" cy="3605052"/>
                  </a:xfrm>
                </p:grpSpPr>
                <p:pic>
                  <p:nvPicPr>
                    <p:cNvPr id="9" name="그림 8">
                      <a:extLst>
                        <a:ext uri="{FF2B5EF4-FFF2-40B4-BE49-F238E27FC236}">
                          <a16:creationId xmlns:a16="http://schemas.microsoft.com/office/drawing/2014/main" id="{B5EF6208-1F26-47B2-86F2-7E0BFE08650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523875" y="4693360"/>
                      <a:ext cx="6076950" cy="172402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" name="그림 9">
                      <a:extLst>
                        <a:ext uri="{FF2B5EF4-FFF2-40B4-BE49-F238E27FC236}">
                          <a16:creationId xmlns:a16="http://schemas.microsoft.com/office/drawing/2014/main" id="{5A657562-2464-425D-8DCA-097276B3EAF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523875" y="2906897"/>
                      <a:ext cx="6115050" cy="1514475"/>
                    </a:xfrm>
                    <a:prstGeom prst="rect">
                      <a:avLst/>
                    </a:prstGeom>
                  </p:spPr>
                </p:pic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3" name="TextBox 12">
                          <a:extLst>
                            <a:ext uri="{FF2B5EF4-FFF2-40B4-BE49-F238E27FC236}">
                              <a16:creationId xmlns:a16="http://schemas.microsoft.com/office/drawing/2014/main" id="{5773FEBA-91DD-4493-9B72-1A330848E68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537707" y="6265728"/>
                          <a:ext cx="1019573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≅0.95</m:t>
                                </m:r>
                              </m:oMath>
                            </m:oMathPara>
                          </a14:m>
                          <a:endParaRPr lang="ko-KR" altLang="en-US" sz="1600" dirty="0"/>
                        </a:p>
                      </p:txBody>
                    </p:sp>
                  </mc:Choice>
                  <mc:Fallback xmlns="">
                    <p:sp>
                      <p:nvSpPr>
                        <p:cNvPr id="13" name="TextBox 12">
                          <a:extLst>
                            <a:ext uri="{FF2B5EF4-FFF2-40B4-BE49-F238E27FC236}">
                              <a16:creationId xmlns:a16="http://schemas.microsoft.com/office/drawing/2014/main" id="{5773FEBA-91DD-4493-9B72-1A330848E68F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537707" y="6265728"/>
                          <a:ext cx="1019573" cy="246221"/>
                        </a:xfrm>
                        <a:prstGeom prst="rect">
                          <a:avLst/>
                        </a:prstGeom>
                        <a:blipFill>
                          <a:blip r:embed="rId4"/>
                          <a:stretch>
                            <a:fillRect l="-1786" r="-3571" b="-3170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ko-KR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0F89CD3-C475-4D4A-BADA-A30CD2CC4CFC}"/>
                      </a:ext>
                    </a:extLst>
                  </p:cNvPr>
                  <p:cNvSpPr txBox="1"/>
                  <p:nvPr/>
                </p:nvSpPr>
                <p:spPr>
                  <a:xfrm>
                    <a:off x="1602376" y="4414130"/>
                    <a:ext cx="527954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dirty="0"/>
                      <a:t>I-mode like BES spectrogram (#31923) </a:t>
                    </a:r>
                    <a:endParaRPr lang="ko-KR" altLang="en-US" dirty="0"/>
                  </a:p>
                </p:txBody>
              </p:sp>
            </p:grp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86BAEE5-B949-4CC0-BBE6-79389A2D05FF}"/>
                    </a:ext>
                  </a:extLst>
                </p:cNvPr>
                <p:cNvSpPr txBox="1"/>
                <p:nvPr/>
              </p:nvSpPr>
              <p:spPr>
                <a:xfrm>
                  <a:off x="1602376" y="2631938"/>
                  <a:ext cx="374958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dirty="0"/>
                    <a:t>L-mode like BES spectrogram (#31792) </a:t>
                  </a:r>
                  <a:endParaRPr lang="ko-KR" altLang="en-US" dirty="0"/>
                </a:p>
              </p:txBody>
            </p:sp>
          </p:grpSp>
        </p:grpSp>
      </p:grpSp>
      <p:pic>
        <p:nvPicPr>
          <p:cNvPr id="31" name="그림 30">
            <a:extLst>
              <a:ext uri="{FF2B5EF4-FFF2-40B4-BE49-F238E27FC236}">
                <a16:creationId xmlns:a16="http://schemas.microsoft.com/office/drawing/2014/main" id="{41C02E15-50D8-440F-80A8-177953A1B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9604" y="2845671"/>
            <a:ext cx="4483591" cy="2156762"/>
          </a:xfrm>
          <a:prstGeom prst="rect">
            <a:avLst/>
          </a:prstGeom>
        </p:spPr>
      </p:pic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C6C8B5A2-41B9-45A6-8E79-A23DE85F41DC}"/>
              </a:ext>
            </a:extLst>
          </p:cNvPr>
          <p:cNvCxnSpPr>
            <a:cxnSpLocks/>
          </p:cNvCxnSpPr>
          <p:nvPr/>
        </p:nvCxnSpPr>
        <p:spPr>
          <a:xfrm flipH="1">
            <a:off x="7768258" y="3586309"/>
            <a:ext cx="3248085" cy="17677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0208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01B31FFE-E88C-A5A8-82C3-E66830A33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Yong-Su Na | FEC 2023 | Page</a:t>
            </a:r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E0E03DB8-7285-ED46-6B1F-FBA7A1AB2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Appendix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E36BCAD0-F908-91F6-87A7-ACD4141458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/>
                  <a:t> Some FIRE mode shots exhibit I-mode-like edge characteristics</a:t>
                </a:r>
              </a:p>
              <a:p>
                <a:pPr lvl="1"/>
                <a:r>
                  <a:rPr lang="en-US" altLang="ko-KR" dirty="0"/>
                  <a:t>WCM structure is localized near the pedestal top-inner half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dirty="0"/>
                  <a:t> pedestal.</a:t>
                </a:r>
              </a:p>
              <a:p>
                <a:pPr lvl="1"/>
                <a:r>
                  <a:rPr lang="en-US" altLang="ko-KR" dirty="0"/>
                  <a:t>WCM in FIRE mode shows even less coherency compared to the WCMs of I-modes from the other tokamaks.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ko-KR" dirty="0"/>
                  <a:t>-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ko-KR" dirty="0"/>
                  <a:t> spectrum also reveals WCM structure, but with less coherency.</a:t>
                </a:r>
              </a:p>
              <a:p>
                <a:pPr lvl="1"/>
                <a:endParaRPr lang="en-US" altLang="ko-KR" dirty="0"/>
              </a:p>
              <a:p>
                <a:pPr lvl="1"/>
                <a:endParaRPr lang="ko-KR" altLang="en-US" dirty="0"/>
              </a:p>
            </p:txBody>
          </p:sp>
        </mc:Choice>
        <mc:Fallback xmlns="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E36BCAD0-F908-91F6-87A7-ACD4141458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7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C7347E5-0597-4A4B-9D9F-3B60F2022764}"/>
              </a:ext>
            </a:extLst>
          </p:cNvPr>
          <p:cNvSpPr txBox="1"/>
          <p:nvPr/>
        </p:nvSpPr>
        <p:spPr>
          <a:xfrm>
            <a:off x="4475319" y="6404171"/>
            <a:ext cx="4203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aseline="30000" dirty="0">
                <a:solidFill>
                  <a:srgbClr val="681E9C"/>
                </a:solidFill>
              </a:rPr>
              <a:t> </a:t>
            </a:r>
            <a:r>
              <a:rPr lang="en-US" altLang="ko-KR" dirty="0">
                <a:solidFill>
                  <a:srgbClr val="681E9C"/>
                </a:solidFill>
              </a:rPr>
              <a:t>R. </a:t>
            </a:r>
            <a:r>
              <a:rPr lang="en-US" altLang="ko-KR" dirty="0" err="1">
                <a:solidFill>
                  <a:srgbClr val="681E9C"/>
                </a:solidFill>
              </a:rPr>
              <a:t>Bielajew</a:t>
            </a:r>
            <a:r>
              <a:rPr lang="en-US" altLang="ko-KR" dirty="0">
                <a:solidFill>
                  <a:srgbClr val="681E9C"/>
                </a:solidFill>
              </a:rPr>
              <a:t>, </a:t>
            </a:r>
            <a:r>
              <a:rPr lang="en-US" altLang="ko-KR" i="1" dirty="0">
                <a:solidFill>
                  <a:srgbClr val="681E9C"/>
                </a:solidFill>
              </a:rPr>
              <a:t>et al</a:t>
            </a:r>
            <a:r>
              <a:rPr lang="en-US" altLang="ko-KR" dirty="0">
                <a:solidFill>
                  <a:srgbClr val="681E9C"/>
                </a:solidFill>
              </a:rPr>
              <a:t>., </a:t>
            </a:r>
            <a:r>
              <a:rPr lang="en-US" altLang="ko-KR" dirty="0" err="1">
                <a:solidFill>
                  <a:srgbClr val="681E9C"/>
                </a:solidFill>
              </a:rPr>
              <a:t>PoP</a:t>
            </a:r>
            <a:r>
              <a:rPr lang="en-US" altLang="ko-KR" dirty="0">
                <a:solidFill>
                  <a:srgbClr val="681E9C"/>
                </a:solidFill>
              </a:rPr>
              <a:t> </a:t>
            </a:r>
            <a:r>
              <a:rPr lang="en-US" altLang="ko-KR" b="1" dirty="0">
                <a:solidFill>
                  <a:srgbClr val="681E9C"/>
                </a:solidFill>
              </a:rPr>
              <a:t>29</a:t>
            </a:r>
            <a:r>
              <a:rPr lang="en-US" altLang="ko-KR" dirty="0">
                <a:solidFill>
                  <a:srgbClr val="681E9C"/>
                </a:solidFill>
              </a:rPr>
              <a:t> 052504 (2022)</a:t>
            </a:r>
            <a:endParaRPr lang="ko-KR" altLang="en-US" dirty="0">
              <a:solidFill>
                <a:srgbClr val="681E9C"/>
              </a:solidFill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4A47B77-8BEF-4A3B-8B87-70F6113AAEA7}"/>
              </a:ext>
            </a:extLst>
          </p:cNvPr>
          <p:cNvGrpSpPr/>
          <p:nvPr/>
        </p:nvGrpSpPr>
        <p:grpSpPr>
          <a:xfrm>
            <a:off x="4406862" y="3418541"/>
            <a:ext cx="3569695" cy="3068539"/>
            <a:chOff x="8256790" y="2476339"/>
            <a:chExt cx="3569695" cy="3068539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79CDC419-BACF-4558-9A3C-1A78CFD69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07968" y="2811203"/>
              <a:ext cx="2857500" cy="273367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49108FE-1721-4D7D-A383-10B4092FB099}"/>
                </a:ext>
              </a:extLst>
            </p:cNvPr>
            <p:cNvSpPr txBox="1"/>
            <p:nvPr/>
          </p:nvSpPr>
          <p:spPr>
            <a:xfrm>
              <a:off x="8256790" y="2476339"/>
              <a:ext cx="3569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#31923  BES 2D coherence analysis</a:t>
              </a:r>
              <a:endParaRPr lang="ko-KR" altLang="en-US" dirty="0"/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7C818D31-8EE0-456F-8224-501FB8542F41}"/>
              </a:ext>
            </a:extLst>
          </p:cNvPr>
          <p:cNvGrpSpPr/>
          <p:nvPr/>
        </p:nvGrpSpPr>
        <p:grpSpPr>
          <a:xfrm>
            <a:off x="553809" y="3287017"/>
            <a:ext cx="3643611" cy="3200063"/>
            <a:chOff x="7846727" y="2515218"/>
            <a:chExt cx="4083957" cy="3586804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16EF16D7-ED2D-46B9-BB5E-FE0518275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6727" y="2867943"/>
              <a:ext cx="3994171" cy="247930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1A9F975-7058-449D-9450-C6C218F0D916}"/>
                    </a:ext>
                  </a:extLst>
                </p:cNvPr>
                <p:cNvSpPr txBox="1"/>
                <p:nvPr/>
              </p:nvSpPr>
              <p:spPr>
                <a:xfrm>
                  <a:off x="8211415" y="2515218"/>
                  <a:ext cx="3719269" cy="41396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dirty="0"/>
                    <a:t>Edge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altLang="ko-KR" dirty="0"/>
                    <a:t> profiles measured by CES</a:t>
                  </a:r>
                  <a:endParaRPr lang="ko-KR" altLang="en-US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1A9F975-7058-449D-9450-C6C218F0D9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1415" y="2515218"/>
                  <a:ext cx="3719269" cy="413967"/>
                </a:xfrm>
                <a:prstGeom prst="rect">
                  <a:avLst/>
                </a:prstGeom>
                <a:blipFill>
                  <a:blip r:embed="rId5"/>
                  <a:stretch>
                    <a:fillRect l="-1468" t="-8197" b="-2459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C51EE86B-39D9-4BC3-92F9-110255EE2A8E}"/>
                </a:ext>
              </a:extLst>
            </p:cNvPr>
            <p:cNvCxnSpPr/>
            <p:nvPr/>
          </p:nvCxnSpPr>
          <p:spPr>
            <a:xfrm>
              <a:off x="10772504" y="2894070"/>
              <a:ext cx="0" cy="218482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8F09D20-8437-4F0E-B384-0A8E4CBF5D78}"/>
                    </a:ext>
                  </a:extLst>
                </p:cNvPr>
                <p:cNvSpPr txBox="1"/>
                <p:nvPr/>
              </p:nvSpPr>
              <p:spPr>
                <a:xfrm>
                  <a:off x="9069343" y="5363358"/>
                  <a:ext cx="2725334" cy="738664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400" b="1" dirty="0">
                      <a:solidFill>
                        <a:srgbClr val="FF0000"/>
                      </a:solidFill>
                    </a:rPr>
                    <a:t>●</a:t>
                  </a:r>
                  <a:r>
                    <a:rPr lang="en-US" altLang="ko-KR" sz="1400" dirty="0"/>
                    <a:t> H-mode</a:t>
                  </a:r>
                </a:p>
                <a:p>
                  <a:r>
                    <a:rPr lang="en-US" altLang="ko-KR" sz="1400" b="1" dirty="0">
                      <a:solidFill>
                        <a:srgbClr val="0000FF"/>
                      </a:solidFill>
                    </a:rPr>
                    <a:t>●</a:t>
                  </a:r>
                  <a:r>
                    <a:rPr lang="en-US" altLang="ko-KR" sz="1400" b="1" dirty="0">
                      <a:solidFill>
                        <a:schemeClr val="accent5"/>
                      </a:solidFill>
                    </a:rPr>
                    <a:t> </a:t>
                  </a:r>
                  <a:r>
                    <a:rPr lang="en-US" altLang="ko-KR" sz="1400" dirty="0"/>
                    <a:t>FIRE mode with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altLang="ko-KR" sz="1400" dirty="0"/>
                    <a:t> pedestal</a:t>
                  </a:r>
                </a:p>
                <a:p>
                  <a:r>
                    <a:rPr lang="en-US" altLang="ko-KR" sz="1400" b="1" dirty="0"/>
                    <a:t>● </a:t>
                  </a:r>
                  <a:r>
                    <a:rPr lang="en-US" altLang="ko-KR" sz="1400" dirty="0"/>
                    <a:t>L-mode</a:t>
                  </a: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8F09D20-8437-4F0E-B384-0A8E4CBF5D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69343" y="5363358"/>
                  <a:ext cx="2725334" cy="738664"/>
                </a:xfrm>
                <a:prstGeom prst="rect">
                  <a:avLst/>
                </a:prstGeom>
                <a:blipFill>
                  <a:blip r:embed="rId6"/>
                  <a:stretch>
                    <a:fillRect l="-444" t="-800" b="-6400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그림 30">
            <a:extLst>
              <a:ext uri="{FF2B5EF4-FFF2-40B4-BE49-F238E27FC236}">
                <a16:creationId xmlns:a16="http://schemas.microsoft.com/office/drawing/2014/main" id="{233715C3-509F-4E4B-A54E-F7DF7B7E6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6265" y="3945817"/>
            <a:ext cx="1960246" cy="18081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E271237-57BA-4C3F-9EDF-B132EF396288}"/>
                  </a:ext>
                </a:extLst>
              </p:cNvPr>
              <p:cNvSpPr txBox="1"/>
              <p:nvPr/>
            </p:nvSpPr>
            <p:spPr>
              <a:xfrm>
                <a:off x="9031440" y="3447802"/>
                <a:ext cx="28856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ko-KR" dirty="0"/>
                  <a:t>-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ko-KR" dirty="0"/>
                  <a:t> spectrum comparison</a:t>
                </a:r>
                <a:r>
                  <a:rPr lang="en-US" altLang="ko-KR" baseline="30000" dirty="0"/>
                  <a:t>[b]</a:t>
                </a:r>
                <a:r>
                  <a:rPr lang="en-US" altLang="ko-KR" dirty="0"/>
                  <a:t> 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E271237-57BA-4C3F-9EDF-B132EF3962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1440" y="3447802"/>
                <a:ext cx="2885654" cy="369332"/>
              </a:xfrm>
              <a:prstGeom prst="rect">
                <a:avLst/>
              </a:prstGeom>
              <a:blipFill>
                <a:blip r:embed="rId8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그림 6">
            <a:extLst>
              <a:ext uri="{FF2B5EF4-FFF2-40B4-BE49-F238E27FC236}">
                <a16:creationId xmlns:a16="http://schemas.microsoft.com/office/drawing/2014/main" id="{2D502EB9-9C7D-49D3-A803-6C9A83B97A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8095" y="4098845"/>
            <a:ext cx="2468828" cy="152758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24A72D5-F86A-4990-B370-17544D9BB548}"/>
              </a:ext>
            </a:extLst>
          </p:cNvPr>
          <p:cNvSpPr txBox="1"/>
          <p:nvPr/>
        </p:nvSpPr>
        <p:spPr>
          <a:xfrm>
            <a:off x="10276343" y="5807023"/>
            <a:ext cx="136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AUG I-mode</a:t>
            </a:r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4C159CF-386A-48D2-A80C-7F3C125D59E3}"/>
              </a:ext>
            </a:extLst>
          </p:cNvPr>
          <p:cNvSpPr/>
          <p:nvPr/>
        </p:nvSpPr>
        <p:spPr>
          <a:xfrm>
            <a:off x="8266437" y="5779027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#31923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079658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01B31FFE-E88C-A5A8-82C3-E66830A33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Yong-Su Na | FEC 2023 | Page</a:t>
            </a:r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E0E03DB8-7285-ED46-6B1F-FBA7A1AB2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Appendix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E36BCAD0-F908-91F6-87A7-ACD4141458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/>
                  <a:t> Some FIRE mode shots exhibit I-mode-like edge characteristics</a:t>
                </a:r>
              </a:p>
              <a:p>
                <a:pPr lvl="1"/>
                <a:r>
                  <a:rPr lang="en-US" altLang="ko-KR" dirty="0"/>
                  <a:t>WCM structure is localized near the pedestal top-inner half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dirty="0"/>
                  <a:t> pedestal.</a:t>
                </a:r>
              </a:p>
              <a:p>
                <a:pPr lvl="1"/>
                <a:r>
                  <a:rPr lang="en-US" altLang="ko-KR" dirty="0"/>
                  <a:t>WCM in FIRE mode shows even less coherency compared to the WCMs of I-modes from the other tokamaks.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ko-KR" dirty="0"/>
                  <a:t>-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ko-KR" dirty="0"/>
                  <a:t> spectrum also reveals WCM structure, but with less coherency.</a:t>
                </a:r>
              </a:p>
              <a:p>
                <a:pPr lvl="1"/>
                <a:endParaRPr lang="en-US" altLang="ko-KR" dirty="0"/>
              </a:p>
              <a:p>
                <a:pPr lvl="1"/>
                <a:endParaRPr lang="ko-KR" altLang="en-US" dirty="0"/>
              </a:p>
            </p:txBody>
          </p:sp>
        </mc:Choice>
        <mc:Fallback xmlns="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E36BCAD0-F908-91F6-87A7-ACD4141458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7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C7347E5-0597-4A4B-9D9F-3B60F2022764}"/>
              </a:ext>
            </a:extLst>
          </p:cNvPr>
          <p:cNvSpPr txBox="1"/>
          <p:nvPr/>
        </p:nvSpPr>
        <p:spPr>
          <a:xfrm>
            <a:off x="4475319" y="6404171"/>
            <a:ext cx="4203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aseline="30000" dirty="0">
                <a:solidFill>
                  <a:srgbClr val="681E9C"/>
                </a:solidFill>
              </a:rPr>
              <a:t> </a:t>
            </a:r>
            <a:r>
              <a:rPr lang="en-US" altLang="ko-KR" dirty="0">
                <a:solidFill>
                  <a:srgbClr val="681E9C"/>
                </a:solidFill>
              </a:rPr>
              <a:t>R. </a:t>
            </a:r>
            <a:r>
              <a:rPr lang="en-US" altLang="ko-KR" dirty="0" err="1">
                <a:solidFill>
                  <a:srgbClr val="681E9C"/>
                </a:solidFill>
              </a:rPr>
              <a:t>Bielajew</a:t>
            </a:r>
            <a:r>
              <a:rPr lang="en-US" altLang="ko-KR" dirty="0">
                <a:solidFill>
                  <a:srgbClr val="681E9C"/>
                </a:solidFill>
              </a:rPr>
              <a:t>, </a:t>
            </a:r>
            <a:r>
              <a:rPr lang="en-US" altLang="ko-KR" i="1" dirty="0">
                <a:solidFill>
                  <a:srgbClr val="681E9C"/>
                </a:solidFill>
              </a:rPr>
              <a:t>et al</a:t>
            </a:r>
            <a:r>
              <a:rPr lang="en-US" altLang="ko-KR" dirty="0">
                <a:solidFill>
                  <a:srgbClr val="681E9C"/>
                </a:solidFill>
              </a:rPr>
              <a:t>., </a:t>
            </a:r>
            <a:r>
              <a:rPr lang="en-US" altLang="ko-KR" dirty="0" err="1">
                <a:solidFill>
                  <a:srgbClr val="681E9C"/>
                </a:solidFill>
              </a:rPr>
              <a:t>PoP</a:t>
            </a:r>
            <a:r>
              <a:rPr lang="en-US" altLang="ko-KR" dirty="0">
                <a:solidFill>
                  <a:srgbClr val="681E9C"/>
                </a:solidFill>
              </a:rPr>
              <a:t> </a:t>
            </a:r>
            <a:r>
              <a:rPr lang="en-US" altLang="ko-KR" b="1" dirty="0">
                <a:solidFill>
                  <a:srgbClr val="681E9C"/>
                </a:solidFill>
              </a:rPr>
              <a:t>29</a:t>
            </a:r>
            <a:r>
              <a:rPr lang="en-US" altLang="ko-KR" dirty="0">
                <a:solidFill>
                  <a:srgbClr val="681E9C"/>
                </a:solidFill>
              </a:rPr>
              <a:t> 052504 (2022)</a:t>
            </a:r>
            <a:endParaRPr lang="ko-KR" altLang="en-US" dirty="0">
              <a:solidFill>
                <a:srgbClr val="681E9C"/>
              </a:solidFill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4A47B77-8BEF-4A3B-8B87-70F6113AAEA7}"/>
              </a:ext>
            </a:extLst>
          </p:cNvPr>
          <p:cNvGrpSpPr/>
          <p:nvPr/>
        </p:nvGrpSpPr>
        <p:grpSpPr>
          <a:xfrm>
            <a:off x="4406862" y="3418541"/>
            <a:ext cx="3569695" cy="3068539"/>
            <a:chOff x="8256790" y="2476339"/>
            <a:chExt cx="3569695" cy="3068539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79CDC419-BACF-4558-9A3C-1A78CFD69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07968" y="2811203"/>
              <a:ext cx="2857500" cy="273367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49108FE-1721-4D7D-A383-10B4092FB099}"/>
                </a:ext>
              </a:extLst>
            </p:cNvPr>
            <p:cNvSpPr txBox="1"/>
            <p:nvPr/>
          </p:nvSpPr>
          <p:spPr>
            <a:xfrm>
              <a:off x="8256790" y="2476339"/>
              <a:ext cx="3569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#31923  BES 2D coherence analysis</a:t>
              </a:r>
              <a:endParaRPr lang="ko-KR" altLang="en-US" dirty="0"/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7C818D31-8EE0-456F-8224-501FB8542F41}"/>
              </a:ext>
            </a:extLst>
          </p:cNvPr>
          <p:cNvGrpSpPr/>
          <p:nvPr/>
        </p:nvGrpSpPr>
        <p:grpSpPr>
          <a:xfrm>
            <a:off x="553809" y="3287017"/>
            <a:ext cx="3643611" cy="3200063"/>
            <a:chOff x="7846727" y="2515218"/>
            <a:chExt cx="4083957" cy="3586804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16EF16D7-ED2D-46B9-BB5E-FE0518275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6727" y="2867943"/>
              <a:ext cx="3994171" cy="247930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1A9F975-7058-449D-9450-C6C218F0D916}"/>
                    </a:ext>
                  </a:extLst>
                </p:cNvPr>
                <p:cNvSpPr txBox="1"/>
                <p:nvPr/>
              </p:nvSpPr>
              <p:spPr>
                <a:xfrm>
                  <a:off x="8211415" y="2515218"/>
                  <a:ext cx="3719269" cy="41396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dirty="0"/>
                    <a:t>Edge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altLang="ko-KR" dirty="0"/>
                    <a:t> profiles measured by CES</a:t>
                  </a:r>
                  <a:endParaRPr lang="ko-KR" altLang="en-US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1A9F975-7058-449D-9450-C6C218F0D9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1415" y="2515218"/>
                  <a:ext cx="3719269" cy="413967"/>
                </a:xfrm>
                <a:prstGeom prst="rect">
                  <a:avLst/>
                </a:prstGeom>
                <a:blipFill>
                  <a:blip r:embed="rId5"/>
                  <a:stretch>
                    <a:fillRect l="-1468" t="-8197" b="-2459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C51EE86B-39D9-4BC3-92F9-110255EE2A8E}"/>
                </a:ext>
              </a:extLst>
            </p:cNvPr>
            <p:cNvCxnSpPr/>
            <p:nvPr/>
          </p:nvCxnSpPr>
          <p:spPr>
            <a:xfrm>
              <a:off x="10772504" y="2894070"/>
              <a:ext cx="0" cy="218482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8F09D20-8437-4F0E-B384-0A8E4CBF5D78}"/>
                    </a:ext>
                  </a:extLst>
                </p:cNvPr>
                <p:cNvSpPr txBox="1"/>
                <p:nvPr/>
              </p:nvSpPr>
              <p:spPr>
                <a:xfrm>
                  <a:off x="9069343" y="5363358"/>
                  <a:ext cx="2725334" cy="738664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400" b="1" dirty="0">
                      <a:solidFill>
                        <a:srgbClr val="FF0000"/>
                      </a:solidFill>
                    </a:rPr>
                    <a:t>●</a:t>
                  </a:r>
                  <a:r>
                    <a:rPr lang="en-US" altLang="ko-KR" sz="1400" dirty="0"/>
                    <a:t> H-mode</a:t>
                  </a:r>
                </a:p>
                <a:p>
                  <a:r>
                    <a:rPr lang="en-US" altLang="ko-KR" sz="1400" b="1" dirty="0">
                      <a:solidFill>
                        <a:srgbClr val="0000FF"/>
                      </a:solidFill>
                    </a:rPr>
                    <a:t>●</a:t>
                  </a:r>
                  <a:r>
                    <a:rPr lang="en-US" altLang="ko-KR" sz="1400" b="1" dirty="0">
                      <a:solidFill>
                        <a:schemeClr val="accent5"/>
                      </a:solidFill>
                    </a:rPr>
                    <a:t> </a:t>
                  </a:r>
                  <a:r>
                    <a:rPr lang="en-US" altLang="ko-KR" sz="1400" dirty="0"/>
                    <a:t>FIRE mode with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altLang="ko-KR" sz="1400" dirty="0"/>
                    <a:t> pedestal</a:t>
                  </a:r>
                </a:p>
                <a:p>
                  <a:r>
                    <a:rPr lang="en-US" altLang="ko-KR" sz="1400" b="1" dirty="0"/>
                    <a:t>● </a:t>
                  </a:r>
                  <a:r>
                    <a:rPr lang="en-US" altLang="ko-KR" sz="1400" dirty="0"/>
                    <a:t>L-mode</a:t>
                  </a: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8F09D20-8437-4F0E-B384-0A8E4CBF5D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69343" y="5363358"/>
                  <a:ext cx="2725334" cy="738664"/>
                </a:xfrm>
                <a:prstGeom prst="rect">
                  <a:avLst/>
                </a:prstGeom>
                <a:blipFill>
                  <a:blip r:embed="rId6"/>
                  <a:stretch>
                    <a:fillRect l="-444" t="-800" b="-6400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그림 30">
            <a:extLst>
              <a:ext uri="{FF2B5EF4-FFF2-40B4-BE49-F238E27FC236}">
                <a16:creationId xmlns:a16="http://schemas.microsoft.com/office/drawing/2014/main" id="{233715C3-509F-4E4B-A54E-F7DF7B7E6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6265" y="3945817"/>
            <a:ext cx="1960246" cy="18081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E271237-57BA-4C3F-9EDF-B132EF396288}"/>
                  </a:ext>
                </a:extLst>
              </p:cNvPr>
              <p:cNvSpPr txBox="1"/>
              <p:nvPr/>
            </p:nvSpPr>
            <p:spPr>
              <a:xfrm>
                <a:off x="9031440" y="3447802"/>
                <a:ext cx="28856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ko-KR" dirty="0"/>
                  <a:t>-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ko-KR" dirty="0"/>
                  <a:t> spectrum comparison</a:t>
                </a:r>
                <a:r>
                  <a:rPr lang="en-US" altLang="ko-KR" baseline="30000" dirty="0"/>
                  <a:t>[b]</a:t>
                </a:r>
                <a:r>
                  <a:rPr lang="en-US" altLang="ko-KR" dirty="0"/>
                  <a:t> 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E271237-57BA-4C3F-9EDF-B132EF3962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1440" y="3447802"/>
                <a:ext cx="2885654" cy="369332"/>
              </a:xfrm>
              <a:prstGeom prst="rect">
                <a:avLst/>
              </a:prstGeom>
              <a:blipFill>
                <a:blip r:embed="rId8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그림 6">
            <a:extLst>
              <a:ext uri="{FF2B5EF4-FFF2-40B4-BE49-F238E27FC236}">
                <a16:creationId xmlns:a16="http://schemas.microsoft.com/office/drawing/2014/main" id="{2D502EB9-9C7D-49D3-A803-6C9A83B97A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8095" y="4098845"/>
            <a:ext cx="2468828" cy="152758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24A72D5-F86A-4990-B370-17544D9BB548}"/>
              </a:ext>
            </a:extLst>
          </p:cNvPr>
          <p:cNvSpPr txBox="1"/>
          <p:nvPr/>
        </p:nvSpPr>
        <p:spPr>
          <a:xfrm>
            <a:off x="10276343" y="5807023"/>
            <a:ext cx="136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AUG I-mode</a:t>
            </a:r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4C159CF-386A-48D2-A80C-7F3C125D59E3}"/>
              </a:ext>
            </a:extLst>
          </p:cNvPr>
          <p:cNvSpPr/>
          <p:nvPr/>
        </p:nvSpPr>
        <p:spPr>
          <a:xfrm>
            <a:off x="8266437" y="5779027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#31923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05820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085651C9-3B37-4F59-B932-D73B1B31C3A4}"/>
              </a:ext>
            </a:extLst>
          </p:cNvPr>
          <p:cNvSpPr/>
          <p:nvPr/>
        </p:nvSpPr>
        <p:spPr>
          <a:xfrm>
            <a:off x="3992880" y="777602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/>
              <a:t>Fishbones are found to be the main MHD activity observed during the high confinement phase.</a:t>
            </a:r>
          </a:p>
          <a:p>
            <a:endParaRPr lang="en-US" altLang="ko-KR" dirty="0"/>
          </a:p>
          <a:p>
            <a:r>
              <a:rPr lang="en-US" altLang="ko-KR" dirty="0"/>
              <a:t>Early in the good confinement phase a saturation of both ion and electron temperatures profiles is observed shortly after the onset of fishbones. </a:t>
            </a:r>
          </a:p>
          <a:p>
            <a:endParaRPr lang="en-US" altLang="ko-KR" dirty="0"/>
          </a:p>
          <a:p>
            <a:r>
              <a:rPr lang="en-US" altLang="ko-KR" dirty="0"/>
              <a:t>During the high confinement phase, fast ions are not sufficiently energetic to have a stabilizing influence on m = 1 modes. </a:t>
            </a:r>
          </a:p>
          <a:p>
            <a:endParaRPr lang="en-US" altLang="ko-KR" dirty="0"/>
          </a:p>
          <a:p>
            <a:r>
              <a:rPr lang="en-US" altLang="ko-KR" dirty="0"/>
              <a:t>The sawtooth free periods observed in this phase may be due to the combined stabilization of large ion diamagnetic frequencies and ion-ion collisions. 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FBDB105-D548-4662-A007-6E8BFED1F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2" t="25820" r="52583" b="33121"/>
          <a:stretch/>
        </p:blipFill>
        <p:spPr>
          <a:xfrm>
            <a:off x="484051" y="777602"/>
            <a:ext cx="3338286" cy="2815772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461C1057-CEFD-4BF4-B87F-6FD016DA47EA}"/>
              </a:ext>
            </a:extLst>
          </p:cNvPr>
          <p:cNvSpPr/>
          <p:nvPr/>
        </p:nvSpPr>
        <p:spPr>
          <a:xfrm>
            <a:off x="403670" y="6223754"/>
            <a:ext cx="4648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ko-KR" dirty="0"/>
              <a:t>M.F.F. Nave et al 1995 </a:t>
            </a:r>
            <a:r>
              <a:rPr lang="it-IT" altLang="ko-KR" i="1" dirty="0"/>
              <a:t>Nucl. Fusion </a:t>
            </a:r>
            <a:r>
              <a:rPr lang="it-IT" altLang="ko-KR" b="1" dirty="0"/>
              <a:t>35</a:t>
            </a:r>
            <a:r>
              <a:rPr lang="it-IT" altLang="ko-KR" dirty="0"/>
              <a:t> 409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76088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3DD170F-3C1F-4D3C-9BE0-242E3D5AE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1"/>
            <a:ext cx="10515600" cy="800100"/>
          </a:xfrm>
        </p:spPr>
        <p:txBody>
          <a:bodyPr/>
          <a:lstStyle/>
          <a:p>
            <a:r>
              <a:rPr lang="en-US" altLang="ko-KR" dirty="0"/>
              <a:t>JET Hot-ion H-mode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BBEE564-50BF-4387-9B69-526CD099C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82" t="29037" r="52273" b="49198"/>
          <a:stretch/>
        </p:blipFill>
        <p:spPr>
          <a:xfrm>
            <a:off x="521434" y="1752599"/>
            <a:ext cx="5248369" cy="355316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2921F77-4706-423E-95EF-D45E393CD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96" t="28005" r="19083" b="47487"/>
          <a:stretch/>
        </p:blipFill>
        <p:spPr>
          <a:xfrm>
            <a:off x="6422199" y="1195112"/>
            <a:ext cx="4508867" cy="4178216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id="{C1ED4F3F-59A5-4B4E-BCEB-507DE2F5CC3B}"/>
              </a:ext>
            </a:extLst>
          </p:cNvPr>
          <p:cNvSpPr/>
          <p:nvPr/>
        </p:nvSpPr>
        <p:spPr>
          <a:xfrm flipV="1">
            <a:off x="1744980" y="4619053"/>
            <a:ext cx="1196340" cy="5867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870136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45980959-E9E0-4D1E-BEF7-84FD7A589A52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/>
              <a:t>TFTR super shot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2A85493-D453-4E9D-B272-6793989512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23" t="29975" r="25760" b="25139"/>
          <a:stretch/>
        </p:blipFill>
        <p:spPr>
          <a:xfrm>
            <a:off x="398674" y="1527767"/>
            <a:ext cx="4988666" cy="4867663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A051D48-FF77-459E-A72A-3ED731F3932E}"/>
              </a:ext>
            </a:extLst>
          </p:cNvPr>
          <p:cNvSpPr/>
          <p:nvPr/>
        </p:nvSpPr>
        <p:spPr>
          <a:xfrm>
            <a:off x="5387340" y="2053858"/>
            <a:ext cx="65163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Distinctive features of the </a:t>
            </a:r>
            <a:r>
              <a:rPr lang="en-US" altLang="ko-KR" dirty="0" err="1"/>
              <a:t>supershot</a:t>
            </a:r>
            <a:r>
              <a:rPr lang="en-US" altLang="ko-KR" dirty="0"/>
              <a:t>, compared with other operating modes, </a:t>
            </a:r>
            <a:r>
              <a:rPr lang="en-US" altLang="ko-KR" dirty="0">
                <a:solidFill>
                  <a:srgbClr val="FF0000"/>
                </a:solidFill>
              </a:rPr>
              <a:t>include a highly peaked density profile</a:t>
            </a:r>
            <a:r>
              <a:rPr lang="en-US" altLang="ko-KR" dirty="0"/>
              <a:t>, a broad electron temperature profile, and a very high central ion temperature </a:t>
            </a:r>
            <a:r>
              <a:rPr lang="en-US" altLang="ko-KR" dirty="0" err="1"/>
              <a:t>Ti</a:t>
            </a:r>
            <a:r>
              <a:rPr lang="en-US" altLang="ko-KR" dirty="0"/>
              <a:t> (0) that is several times higher than </a:t>
            </a:r>
            <a:r>
              <a:rPr lang="en-US" altLang="ko-KR" dirty="0" err="1"/>
              <a:t>Te</a:t>
            </a:r>
            <a:r>
              <a:rPr lang="en-US" altLang="ko-KR" dirty="0"/>
              <a:t>(0). While the pre-injection density must be low, the central density in a </a:t>
            </a:r>
            <a:r>
              <a:rPr lang="en-US" altLang="ko-KR" dirty="0" err="1"/>
              <a:t>supershot</a:t>
            </a:r>
            <a:r>
              <a:rPr lang="en-US" altLang="ko-KR" dirty="0"/>
              <a:t> is quite high, up to 10</a:t>
            </a:r>
            <a:r>
              <a:rPr lang="en-US" altLang="ko-KR" baseline="30000" dirty="0"/>
              <a:t>20</a:t>
            </a:r>
            <a:r>
              <a:rPr lang="en-US" altLang="ko-KR" dirty="0"/>
              <a:t>/m3, and the central pressure is as large as 6.5 atm.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9650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BE74291-D437-C205-8C86-D938B9025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99" y="1691335"/>
            <a:ext cx="6001660" cy="361650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C6B6203-18C0-05E5-488C-DAC8A344F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569" y="1746892"/>
            <a:ext cx="6169260" cy="4058485"/>
          </a:xfrm>
          <a:prstGeom prst="rect">
            <a:avLst/>
          </a:prstGeom>
        </p:spPr>
      </p:pic>
      <p:sp>
        <p:nvSpPr>
          <p:cNvPr id="12" name="제목 2">
            <a:extLst>
              <a:ext uri="{FF2B5EF4-FFF2-40B4-BE49-F238E27FC236}">
                <a16:creationId xmlns:a16="http://schemas.microsoft.com/office/drawing/2014/main" id="{FBC702D1-AFA9-979F-2C70-22075EFE1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55" y="170459"/>
            <a:ext cx="11579381" cy="584775"/>
          </a:xfrm>
        </p:spPr>
        <p:txBody>
          <a:bodyPr/>
          <a:lstStyle/>
          <a:p>
            <a:r>
              <a:rPr lang="en-US" altLang="ko-KR" dirty="0"/>
              <a:t>Fast Ion Regulated Enhancement (FIRE) mode</a:t>
            </a:r>
            <a:r>
              <a:rPr lang="en-US" altLang="ko-KR" baseline="30000" dirty="0"/>
              <a:t>[1]</a:t>
            </a:r>
            <a:endParaRPr lang="ko-KR" altLang="en-US" baseline="30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2535BA-3BBD-76EC-2FAF-403DAB06BFA1}"/>
              </a:ext>
            </a:extLst>
          </p:cNvPr>
          <p:cNvSpPr txBox="1"/>
          <p:nvPr/>
        </p:nvSpPr>
        <p:spPr>
          <a:xfrm>
            <a:off x="463024" y="6407020"/>
            <a:ext cx="6478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[1] H. Han, S.J. Park and Y.-S. Na et al. Nature </a:t>
            </a:r>
            <a:r>
              <a:rPr lang="en-US" altLang="ko-KR" sz="20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609</a:t>
            </a:r>
            <a:r>
              <a:rPr lang="en-US" altLang="ko-KR" sz="20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269 (2022)</a:t>
            </a:r>
            <a:endParaRPr lang="ko-KR" altLang="en-US" sz="2000" i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531AD708-AF24-80E8-AE3C-36637C019FC9}"/>
              </a:ext>
            </a:extLst>
          </p:cNvPr>
          <p:cNvSpPr/>
          <p:nvPr/>
        </p:nvSpPr>
        <p:spPr>
          <a:xfrm>
            <a:off x="6464595" y="1584251"/>
            <a:ext cx="329610" cy="248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10FABD8E-7E64-504F-8FFF-06AF93812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52" y="5270627"/>
            <a:ext cx="5384217" cy="47906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CF2E6AE8-61F1-4CF0-5278-7B19B8F7FB1A}"/>
              </a:ext>
            </a:extLst>
          </p:cNvPr>
          <p:cNvSpPr/>
          <p:nvPr/>
        </p:nvSpPr>
        <p:spPr>
          <a:xfrm>
            <a:off x="647985" y="5307845"/>
            <a:ext cx="63796" cy="50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6575ED-5172-F58F-B91C-46B11E9B24A8}"/>
              </a:ext>
            </a:extLst>
          </p:cNvPr>
          <p:cNvSpPr txBox="1"/>
          <p:nvPr/>
        </p:nvSpPr>
        <p:spPr>
          <a:xfrm>
            <a:off x="8883922" y="1747996"/>
            <a:ext cx="4408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ko-K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altLang="ko-KR" sz="2000" b="1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endParaRPr lang="ko-KR" altLang="en-US" sz="2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8282E5-F0C0-4B96-D8DA-BCDF78D2C30C}"/>
              </a:ext>
            </a:extLst>
          </p:cNvPr>
          <p:cNvSpPr txBox="1"/>
          <p:nvPr/>
        </p:nvSpPr>
        <p:spPr>
          <a:xfrm>
            <a:off x="2263382" y="2653711"/>
            <a:ext cx="4408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ko-KR" sz="2200" b="1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ko-KR" altLang="en-US" sz="2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1CBA94-9780-479F-0CFF-BE0F35E5645F}"/>
              </a:ext>
            </a:extLst>
          </p:cNvPr>
          <p:cNvSpPr txBox="1"/>
          <p:nvPr/>
        </p:nvSpPr>
        <p:spPr>
          <a:xfrm>
            <a:off x="2023888" y="3451608"/>
            <a:ext cx="3818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ko-KR" sz="22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endParaRPr lang="ko-KR" altLang="en-US" sz="22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5EBCFB-8791-D06C-BDEF-3091A27E7784}"/>
              </a:ext>
            </a:extLst>
          </p:cNvPr>
          <p:cNvSpPr txBox="1"/>
          <p:nvPr/>
        </p:nvSpPr>
        <p:spPr>
          <a:xfrm>
            <a:off x="1604323" y="3797352"/>
            <a:ext cx="4408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ko-KR" sz="2200" b="1" baseline="-25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ko-KR" altLang="en-US" sz="2200" b="1" dirty="0">
              <a:solidFill>
                <a:srgbClr val="0000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F2B033-D7C5-5E97-5F36-87CDCE69C588}"/>
              </a:ext>
            </a:extLst>
          </p:cNvPr>
          <p:cNvSpPr txBox="1"/>
          <p:nvPr/>
        </p:nvSpPr>
        <p:spPr>
          <a:xfrm>
            <a:off x="1703558" y="4896045"/>
            <a:ext cx="1316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ko-KR" sz="2000" b="1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</a:t>
            </a:r>
            <a:r>
              <a:rPr lang="en-US" altLang="ko-KR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X100</a:t>
            </a:r>
            <a:endParaRPr lang="ko-KR" altLang="en-US" sz="2000" b="1" dirty="0">
              <a:solidFill>
                <a:srgbClr val="0000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9AAC79-CB53-7623-7D99-849016297E59}"/>
              </a:ext>
            </a:extLst>
          </p:cNvPr>
          <p:cNvSpPr txBox="1"/>
          <p:nvPr/>
        </p:nvSpPr>
        <p:spPr>
          <a:xfrm>
            <a:off x="8122234" y="3667051"/>
            <a:ext cx="5858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200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l-GR" altLang="ko-KR" sz="22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lang="ko-KR" altLang="en-US" sz="22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A374BA-F0D7-9660-460E-C7ACB3C7F717}"/>
              </a:ext>
            </a:extLst>
          </p:cNvPr>
          <p:cNvSpPr txBox="1"/>
          <p:nvPr/>
        </p:nvSpPr>
        <p:spPr>
          <a:xfrm>
            <a:off x="7826559" y="2656474"/>
            <a:ext cx="5858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LV</a:t>
            </a:r>
            <a:endParaRPr lang="ko-KR" altLang="en-US" sz="22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3DA405-2D12-75C3-549B-73A699793011}"/>
              </a:ext>
            </a:extLst>
          </p:cNvPr>
          <p:cNvSpPr txBox="1"/>
          <p:nvPr/>
        </p:nvSpPr>
        <p:spPr>
          <a:xfrm>
            <a:off x="8036516" y="4701916"/>
            <a:ext cx="67154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200" b="1" dirty="0">
                <a:latin typeface="Calibri" panose="020F0502020204030204" pitchFamily="34" charset="0"/>
                <a:cs typeface="Calibri" panose="020F0502020204030204" pitchFamily="34" charset="0"/>
              </a:rPr>
              <a:t>C-III</a:t>
            </a:r>
            <a:endParaRPr lang="ko-KR" alt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63CE45D-202A-5CC9-4A83-FD1FCB32089A}"/>
                  </a:ext>
                </a:extLst>
              </p:cNvPr>
              <p:cNvSpPr txBox="1"/>
              <p:nvPr/>
            </p:nvSpPr>
            <p:spPr>
              <a:xfrm>
                <a:off x="134423" y="1119269"/>
                <a:ext cx="7594434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>
                  <a:lnSpc>
                    <a:spcPct val="100000"/>
                  </a:lnSpc>
                </a:pPr>
                <a:r>
                  <a:rPr lang="en-US" altLang="ko-KR" sz="2200" b="1" dirty="0">
                    <a:solidFill>
                      <a:srgbClr val="7030A0"/>
                    </a:solidFill>
                  </a:rPr>
                  <a:t>KSTAR #25860: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altLang="ko-KR" sz="2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</m:sSub>
                    <m:r>
                      <a:rPr lang="en-US" altLang="ko-KR" sz="22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ko-KR" sz="22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𝟔𝟎𝟎</m:t>
                    </m:r>
                    <m:r>
                      <a:rPr lang="en-US" altLang="ko-KR" sz="22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sz="22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𝒌𝑨</m:t>
                    </m:r>
                    <m:r>
                      <a:rPr lang="en-US" altLang="ko-KR" sz="22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ko-KR" sz="2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ko-KR" sz="2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en-US" altLang="ko-KR" sz="22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altLang="ko-KR" sz="22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ko-KR" sz="22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ko-KR" sz="22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altLang="ko-KR" sz="22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sz="22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ko-KR" sz="22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ko-KR" sz="22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altLang="ko-KR" sz="2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𝟗𝟓</m:t>
                        </m:r>
                      </m:sub>
                    </m:sSub>
                    <m:r>
                      <a:rPr lang="en-US" altLang="ko-KR" sz="22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altLang="ko-KR" sz="22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altLang="ko-KR" sz="22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ko-KR" sz="22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endParaRPr lang="ko-KR" altLang="en-US" sz="2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63CE45D-202A-5CC9-4A83-FD1FCB320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23" y="1119269"/>
                <a:ext cx="7594434" cy="430887"/>
              </a:xfrm>
              <a:prstGeom prst="rect">
                <a:avLst/>
              </a:prstGeom>
              <a:blipFill>
                <a:blip r:embed="rId6"/>
                <a:stretch>
                  <a:fillRect t="-10000" b="-285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2F69FF45-334A-CA93-B1D4-81C712B04F4E}"/>
              </a:ext>
            </a:extLst>
          </p:cNvPr>
          <p:cNvSpPr txBox="1"/>
          <p:nvPr/>
        </p:nvSpPr>
        <p:spPr>
          <a:xfrm>
            <a:off x="2176288" y="1894948"/>
            <a:ext cx="8433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NBI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바닥글 개체 틀 1">
            <a:extLst>
              <a:ext uri="{FF2B5EF4-FFF2-40B4-BE49-F238E27FC236}">
                <a16:creationId xmlns:a16="http://schemas.microsoft.com/office/drawing/2014/main" id="{712C340F-E4B6-B0BB-C8F2-85609B4B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61762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30106D2F-EC16-7751-A929-232C1531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Fast Ion Regulated Enhancement (FIRE) mode</a:t>
            </a:r>
            <a:r>
              <a:rPr lang="en-US" altLang="ko-KR" baseline="30000" dirty="0"/>
              <a:t>[1]</a:t>
            </a:r>
            <a:endParaRPr lang="ko-KR" altLang="en-US" baseline="30000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C024911-FD20-D5B0-6099-E7348A0EE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30" y="935826"/>
            <a:ext cx="11606542" cy="4071604"/>
          </a:xfrm>
        </p:spPr>
        <p:txBody>
          <a:bodyPr/>
          <a:lstStyle/>
          <a:p>
            <a:pPr marL="285750" lvl="0" indent="-285750"/>
            <a:r>
              <a:rPr lang="en-US" altLang="ko-KR" dirty="0">
                <a:solidFill>
                  <a:prstClr val="black"/>
                </a:solidFill>
              </a:rPr>
              <a:t>A new ITB scenario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A28DC-D97D-1797-33B5-29096C083C9C}"/>
              </a:ext>
            </a:extLst>
          </p:cNvPr>
          <p:cNvSpPr txBox="1"/>
          <p:nvPr/>
        </p:nvSpPr>
        <p:spPr>
          <a:xfrm>
            <a:off x="463024" y="6407020"/>
            <a:ext cx="6478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[1] H. Han, S.J. Park and Y.-S. Na et al. Nature </a:t>
            </a:r>
            <a:r>
              <a:rPr lang="en-US" altLang="ko-KR" sz="20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609</a:t>
            </a:r>
            <a:r>
              <a:rPr lang="en-US" altLang="ko-KR" sz="20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269 (2022)</a:t>
            </a:r>
            <a:endParaRPr lang="ko-KR" altLang="en-US" sz="2000" i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D37A1320-A091-CE3A-267C-D1577050C2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379733"/>
              </p:ext>
            </p:extLst>
          </p:nvPr>
        </p:nvGraphicFramePr>
        <p:xfrm>
          <a:off x="217737" y="1477514"/>
          <a:ext cx="3805705" cy="2133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05705">
                  <a:extLst>
                    <a:ext uri="{9D8B030D-6E8A-4147-A177-3AD203B41FA5}">
                      <a16:colId xmlns:a16="http://schemas.microsoft.com/office/drawing/2014/main" val="4058176307"/>
                    </a:ext>
                  </a:extLst>
                </a:gridCol>
              </a:tblGrid>
              <a:tr h="38072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Difficulty in sustainment</a:t>
                      </a:r>
                      <a:endParaRPr lang="ko-KR" altLang="en-US" sz="2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064007"/>
                  </a:ext>
                </a:extLst>
              </a:tr>
              <a:tr h="38072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Severe instabilities</a:t>
                      </a:r>
                      <a:endParaRPr lang="ko-KR" alt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174654"/>
                  </a:ext>
                </a:extLst>
              </a:tr>
              <a:tr h="38072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ELMs and heat load</a:t>
                      </a:r>
                      <a:endParaRPr lang="ko-KR" alt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153973"/>
                  </a:ext>
                </a:extLst>
              </a:tr>
              <a:tr h="38072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Impurity accumulations</a:t>
                      </a:r>
                      <a:endParaRPr lang="ko-KR" alt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768018"/>
                  </a:ext>
                </a:extLst>
              </a:tr>
              <a:tr h="38072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Sophisticated profile control</a:t>
                      </a:r>
                      <a:endParaRPr lang="ko-KR" alt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246682"/>
                  </a:ext>
                </a:extLst>
              </a:tr>
            </a:tbl>
          </a:graphicData>
        </a:graphic>
      </p:graphicFrame>
      <p:sp>
        <p:nvSpPr>
          <p:cNvPr id="8" name="바닥글 개체 틀 1">
            <a:extLst>
              <a:ext uri="{FF2B5EF4-FFF2-40B4-BE49-F238E27FC236}">
                <a16:creationId xmlns:a16="http://schemas.microsoft.com/office/drawing/2014/main" id="{15F58B99-F557-DA5F-188D-CFABB5C9E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1959" y="6356350"/>
            <a:ext cx="5540550" cy="387927"/>
          </a:xfrm>
        </p:spPr>
        <p:txBody>
          <a:bodyPr/>
          <a:lstStyle/>
          <a:p>
            <a:r>
              <a:rPr lang="en-US" altLang="ko-KR" dirty="0"/>
              <a:t>Yong-Su Na | NSTX-U 2024 | Page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5264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61398D69-7447-125B-0344-D57197E4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Yong-Su Na | FEC 2023 | Page</a:t>
            </a:r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30106D2F-EC16-7751-A929-232C1531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Fast Ion Regulated Enhancement (FIRE) mode</a:t>
            </a:r>
            <a:r>
              <a:rPr lang="en-US" altLang="ko-KR" baseline="30000" dirty="0"/>
              <a:t>[1]</a:t>
            </a:r>
            <a:endParaRPr lang="ko-KR" altLang="en-US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1C024911-FD20-D5B0-6099-E7348A0EEE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8230" y="935826"/>
                <a:ext cx="11606542" cy="4071604"/>
              </a:xfrm>
            </p:spPr>
            <p:txBody>
              <a:bodyPr/>
              <a:lstStyle/>
              <a:p>
                <a:pPr marL="285750" lvl="0" indent="-285750"/>
                <a:r>
                  <a:rPr lang="en-US" altLang="ko-KR" dirty="0">
                    <a:solidFill>
                      <a:prstClr val="black"/>
                    </a:solidFill>
                  </a:rPr>
                  <a:t>A new ITB scenario</a:t>
                </a:r>
                <a:endParaRPr lang="en-US" altLang="ko-KR" sz="2000" dirty="0">
                  <a:solidFill>
                    <a:prstClr val="black"/>
                  </a:solidFill>
                </a:endParaRPr>
              </a:p>
              <a:p>
                <a:pPr lvl="1">
                  <a:lnSpc>
                    <a:spcPct val="100000"/>
                  </a:lnSpc>
                  <a:buFontTx/>
                  <a:buChar char="−"/>
                </a:pPr>
                <a:r>
                  <a:rPr lang="en-US" altLang="ko-KR" b="1" dirty="0">
                    <a:solidFill>
                      <a:srgbClr val="7030A0"/>
                    </a:solidFill>
                  </a:rPr>
                  <a:t>A stationary ITB </a:t>
                </a:r>
                <a:r>
                  <a:rPr lang="en-US" altLang="ko-KR" dirty="0"/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dirty="0"/>
                  <a:t> channel </a:t>
                </a:r>
                <a:endParaRPr lang="en-US" altLang="ko-KR" b="0" dirty="0"/>
              </a:p>
              <a:p>
                <a:pPr lvl="1">
                  <a:lnSpc>
                    <a:spcPct val="100000"/>
                  </a:lnSpc>
                  <a:buFontTx/>
                  <a:buChar char="−"/>
                </a:pPr>
                <a:r>
                  <a:rPr lang="en-US" altLang="ko-KR" dirty="0"/>
                  <a:t>Almost </a:t>
                </a:r>
                <a:r>
                  <a:rPr lang="en-US" altLang="ko-KR" b="1" dirty="0">
                    <a:solidFill>
                      <a:srgbClr val="7030A0"/>
                    </a:solidFill>
                  </a:rPr>
                  <a:t>non-inductive current</a:t>
                </a:r>
                <a:r>
                  <a:rPr lang="en-US" altLang="ko-KR" dirty="0"/>
                  <a:t> drive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𝑙𝑜𝑜𝑝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&lt;0.1 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altLang="ko-KR" dirty="0"/>
                  <a:t>)</a:t>
                </a:r>
              </a:p>
              <a:p>
                <a:pPr lvl="1">
                  <a:lnSpc>
                    <a:spcPct val="100000"/>
                  </a:lnSpc>
                  <a:buFontTx/>
                  <a:buChar char="−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∼10 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𝑘𝑒𝑉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∼1.8 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ko-KR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altLang="ko-KR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𝒑𝒖𝒍𝒔𝒆</m:t>
                        </m:r>
                      </m:sub>
                    </m:sSub>
                    <m:r>
                      <a:rPr lang="en-US" altLang="ko-KR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altLang="ko-KR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en-US" altLang="ko-KR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95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∼4−5</m:t>
                    </m:r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4" name="내용 개체 틀 3">
                <a:extLst>
                  <a:ext uri="{FF2B5EF4-FFF2-40B4-BE49-F238E27FC236}">
                    <a16:creationId xmlns:a16="http://schemas.microsoft.com/office/drawing/2014/main" id="{1C024911-FD20-D5B0-6099-E7348A0EEE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8230" y="935826"/>
                <a:ext cx="11606542" cy="4071604"/>
              </a:xfrm>
              <a:blipFill>
                <a:blip r:embed="rId3"/>
                <a:stretch>
                  <a:fillRect l="-683" t="-15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EDA28DC-D97D-1797-33B5-29096C083C9C}"/>
              </a:ext>
            </a:extLst>
          </p:cNvPr>
          <p:cNvSpPr txBox="1"/>
          <p:nvPr/>
        </p:nvSpPr>
        <p:spPr>
          <a:xfrm>
            <a:off x="463024" y="6407020"/>
            <a:ext cx="6478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[1] H. Han, S.J. Park and Y.-S. Na et al. Nature </a:t>
            </a:r>
            <a:r>
              <a:rPr lang="en-US" altLang="ko-KR" sz="20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609</a:t>
            </a:r>
            <a:r>
              <a:rPr lang="en-US" altLang="ko-KR" sz="20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269 (2022)</a:t>
            </a:r>
            <a:endParaRPr lang="ko-KR" altLang="en-US" sz="2000" i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표 4">
                <a:extLst>
                  <a:ext uri="{FF2B5EF4-FFF2-40B4-BE49-F238E27FC236}">
                    <a16:creationId xmlns:a16="http://schemas.microsoft.com/office/drawing/2014/main" id="{D37A1320-A091-CE3A-267C-D1577050C2F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0985993"/>
                  </p:ext>
                </p:extLst>
              </p:nvPr>
            </p:nvGraphicFramePr>
            <p:xfrm>
              <a:off x="217737" y="1477514"/>
              <a:ext cx="8029926" cy="213360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3805705">
                      <a:extLst>
                        <a:ext uri="{9D8B030D-6E8A-4147-A177-3AD203B41FA5}">
                          <a16:colId xmlns:a16="http://schemas.microsoft.com/office/drawing/2014/main" val="4058176307"/>
                        </a:ext>
                      </a:extLst>
                    </a:gridCol>
                    <a:gridCol w="4224221">
                      <a:extLst>
                        <a:ext uri="{9D8B030D-6E8A-4147-A177-3AD203B41FA5}">
                          <a16:colId xmlns:a16="http://schemas.microsoft.com/office/drawing/2014/main" val="3800314699"/>
                        </a:ext>
                      </a:extLst>
                    </a:gridCol>
                  </a:tblGrid>
                  <a:tr h="380727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22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Difficulty in sustainment</a:t>
                          </a:r>
                          <a:endParaRPr lang="ko-KR" altLang="en-US" sz="22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22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Stationary up to 50 s</a:t>
                          </a:r>
                          <a:endParaRPr lang="ko-KR" altLang="en-US" sz="22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4064007"/>
                      </a:ext>
                    </a:extLst>
                  </a:tr>
                  <a:tr h="380727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22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Severe instabilities</a:t>
                          </a:r>
                          <a:endParaRPr lang="ko-KR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22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No severe instabilities with </a:t>
                          </a:r>
                          <a:r>
                            <a:rPr lang="en-US" altLang="ko-KR" sz="2200" dirty="0">
                              <a:solidFill>
                                <a:prstClr val="black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high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2200" b="0" i="1" dirty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200" i="1" dirty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altLang="ko-KR" sz="2200" i="1" dirty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ko-KR" sz="22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endParaRPr lang="ko-KR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0174654"/>
                      </a:ext>
                    </a:extLst>
                  </a:tr>
                  <a:tr h="380727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22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ELMs and heat load</a:t>
                          </a:r>
                          <a:endParaRPr lang="ko-KR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22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No ELMs and reduced heat load</a:t>
                          </a:r>
                          <a:endParaRPr lang="ko-KR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4153973"/>
                      </a:ext>
                    </a:extLst>
                  </a:tr>
                  <a:tr h="380727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22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Impurity accumulations</a:t>
                          </a:r>
                          <a:endParaRPr lang="ko-KR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22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No clear impurity accumulations</a:t>
                          </a:r>
                          <a:endParaRPr lang="ko-KR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6768018"/>
                      </a:ext>
                    </a:extLst>
                  </a:tr>
                  <a:tr h="380727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22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Sophisticated profile control</a:t>
                          </a:r>
                          <a:endParaRPr lang="ko-KR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22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Self-organized</a:t>
                          </a:r>
                          <a:endParaRPr lang="ko-KR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32466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표 4">
                <a:extLst>
                  <a:ext uri="{FF2B5EF4-FFF2-40B4-BE49-F238E27FC236}">
                    <a16:creationId xmlns:a16="http://schemas.microsoft.com/office/drawing/2014/main" id="{D37A1320-A091-CE3A-267C-D1577050C2F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0985993"/>
                  </p:ext>
                </p:extLst>
              </p:nvPr>
            </p:nvGraphicFramePr>
            <p:xfrm>
              <a:off x="217737" y="1477514"/>
              <a:ext cx="8029926" cy="213360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3805705">
                      <a:extLst>
                        <a:ext uri="{9D8B030D-6E8A-4147-A177-3AD203B41FA5}">
                          <a16:colId xmlns:a16="http://schemas.microsoft.com/office/drawing/2014/main" val="4058176307"/>
                        </a:ext>
                      </a:extLst>
                    </a:gridCol>
                    <a:gridCol w="4224221">
                      <a:extLst>
                        <a:ext uri="{9D8B030D-6E8A-4147-A177-3AD203B41FA5}">
                          <a16:colId xmlns:a16="http://schemas.microsoft.com/office/drawing/2014/main" val="3800314699"/>
                        </a:ext>
                      </a:extLst>
                    </a:gridCol>
                  </a:tblGrid>
                  <a:tr h="42672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22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Difficulty in sustainment</a:t>
                          </a:r>
                          <a:endParaRPr lang="ko-KR" altLang="en-US" sz="22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22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Stationary up to 50 s</a:t>
                          </a:r>
                          <a:endParaRPr lang="ko-KR" altLang="en-US" sz="22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4064007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22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Severe instabilities</a:t>
                          </a:r>
                          <a:endParaRPr lang="ko-KR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4"/>
                          <a:stretch>
                            <a:fillRect l="-90332" t="-108571" r="-722" b="-33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0174654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22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ELMs and heat load</a:t>
                          </a:r>
                          <a:endParaRPr lang="ko-KR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22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No ELMs and reduced heat load</a:t>
                          </a:r>
                          <a:endParaRPr lang="ko-KR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4153973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22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Impurity accumulations</a:t>
                          </a:r>
                          <a:endParaRPr lang="ko-KR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22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No clear impurity accumulations</a:t>
                          </a:r>
                          <a:endParaRPr lang="ko-KR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6768018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22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Sophisticated profile control</a:t>
                          </a:r>
                          <a:endParaRPr lang="ko-KR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22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Self-organized</a:t>
                          </a:r>
                          <a:endParaRPr lang="ko-KR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324668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화살표: 줄무늬가 있는 오른쪽 8">
            <a:extLst>
              <a:ext uri="{FF2B5EF4-FFF2-40B4-BE49-F238E27FC236}">
                <a16:creationId xmlns:a16="http://schemas.microsoft.com/office/drawing/2014/main" id="{FEF4079D-BDB4-4372-3CC4-F990754D7EA5}"/>
              </a:ext>
            </a:extLst>
          </p:cNvPr>
          <p:cNvSpPr/>
          <p:nvPr/>
        </p:nvSpPr>
        <p:spPr>
          <a:xfrm>
            <a:off x="3739636" y="1563491"/>
            <a:ext cx="347325" cy="219722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3"/>
              </a:solidFill>
            </a:endParaRPr>
          </a:p>
        </p:txBody>
      </p:sp>
      <p:sp>
        <p:nvSpPr>
          <p:cNvPr id="10" name="화살표: 줄무늬가 있는 오른쪽 9">
            <a:extLst>
              <a:ext uri="{FF2B5EF4-FFF2-40B4-BE49-F238E27FC236}">
                <a16:creationId xmlns:a16="http://schemas.microsoft.com/office/drawing/2014/main" id="{4D5F3C3E-1860-2316-C18A-0F9567EDB47D}"/>
              </a:ext>
            </a:extLst>
          </p:cNvPr>
          <p:cNvSpPr/>
          <p:nvPr/>
        </p:nvSpPr>
        <p:spPr>
          <a:xfrm>
            <a:off x="3739636" y="2003737"/>
            <a:ext cx="347325" cy="219722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3"/>
              </a:solidFill>
            </a:endParaRPr>
          </a:p>
        </p:txBody>
      </p:sp>
      <p:sp>
        <p:nvSpPr>
          <p:cNvPr id="11" name="화살표: 줄무늬가 있는 오른쪽 10">
            <a:extLst>
              <a:ext uri="{FF2B5EF4-FFF2-40B4-BE49-F238E27FC236}">
                <a16:creationId xmlns:a16="http://schemas.microsoft.com/office/drawing/2014/main" id="{F461E8A3-3B75-014C-322A-55E0CD483779}"/>
              </a:ext>
            </a:extLst>
          </p:cNvPr>
          <p:cNvSpPr/>
          <p:nvPr/>
        </p:nvSpPr>
        <p:spPr>
          <a:xfrm>
            <a:off x="3739636" y="2422209"/>
            <a:ext cx="347325" cy="219722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3"/>
              </a:solidFill>
            </a:endParaRPr>
          </a:p>
        </p:txBody>
      </p:sp>
      <p:sp>
        <p:nvSpPr>
          <p:cNvPr id="12" name="화살표: 줄무늬가 있는 오른쪽 11">
            <a:extLst>
              <a:ext uri="{FF2B5EF4-FFF2-40B4-BE49-F238E27FC236}">
                <a16:creationId xmlns:a16="http://schemas.microsoft.com/office/drawing/2014/main" id="{52998C05-D21C-2FF2-00B7-417B23D78657}"/>
              </a:ext>
            </a:extLst>
          </p:cNvPr>
          <p:cNvSpPr/>
          <p:nvPr/>
        </p:nvSpPr>
        <p:spPr>
          <a:xfrm>
            <a:off x="3739636" y="2862705"/>
            <a:ext cx="347325" cy="219722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3"/>
              </a:solidFill>
            </a:endParaRPr>
          </a:p>
        </p:txBody>
      </p:sp>
      <p:sp>
        <p:nvSpPr>
          <p:cNvPr id="13" name="화살표: 줄무늬가 있는 오른쪽 12">
            <a:extLst>
              <a:ext uri="{FF2B5EF4-FFF2-40B4-BE49-F238E27FC236}">
                <a16:creationId xmlns:a16="http://schemas.microsoft.com/office/drawing/2014/main" id="{FC9CD33B-D5F4-D185-9203-09A43F338368}"/>
              </a:ext>
            </a:extLst>
          </p:cNvPr>
          <p:cNvSpPr/>
          <p:nvPr/>
        </p:nvSpPr>
        <p:spPr>
          <a:xfrm>
            <a:off x="3739636" y="3292317"/>
            <a:ext cx="347325" cy="219722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3"/>
              </a:solidFill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0040FD76-D9AC-3449-E73B-C8D3F3E0179A}"/>
              </a:ext>
            </a:extLst>
          </p:cNvPr>
          <p:cNvSpPr/>
          <p:nvPr/>
        </p:nvSpPr>
        <p:spPr>
          <a:xfrm>
            <a:off x="8399999" y="6269017"/>
            <a:ext cx="378822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A590E492-D3CB-7876-9ED3-B8014FA59D05}"/>
              </a:ext>
            </a:extLst>
          </p:cNvPr>
          <p:cNvGrpSpPr/>
          <p:nvPr/>
        </p:nvGrpSpPr>
        <p:grpSpPr>
          <a:xfrm>
            <a:off x="-277666" y="875871"/>
            <a:ext cx="12189032" cy="5781978"/>
            <a:chOff x="-277666" y="875871"/>
            <a:chExt cx="12189032" cy="57819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FC16F5B-B1BC-033E-8ED3-02BF1EF81817}"/>
                    </a:ext>
                  </a:extLst>
                </p:cNvPr>
                <p:cNvSpPr txBox="1"/>
                <p:nvPr/>
              </p:nvSpPr>
              <p:spPr>
                <a:xfrm>
                  <a:off x="-277666" y="3683370"/>
                  <a:ext cx="8039433" cy="11340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1">
                    <a:lnSpc>
                      <a:spcPct val="100000"/>
                    </a:lnSpc>
                    <a:buFontTx/>
                    <a:buChar char="−"/>
                  </a:pPr>
                  <a:r>
                    <a:rPr lang="en-US" altLang="ko-KR" sz="2200" dirty="0"/>
                    <a:t> High performance </a:t>
                  </a:r>
                  <a:r>
                    <a:rPr lang="en-US" altLang="ko-KR" sz="22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</a:t>
                  </a:r>
                  <a:r>
                    <a:rPr lang="el-GR" altLang="ko-KR" sz="22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β</a:t>
                  </a:r>
                  <a:r>
                    <a:rPr lang="en-US" altLang="ko-KR" sz="2200" baseline="-250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</a:t>
                  </a:r>
                  <a:r>
                    <a:rPr lang="en-US" altLang="ko-KR" sz="22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,H</a:t>
                  </a:r>
                  <a:r>
                    <a:rPr lang="en-US" altLang="ko-KR" sz="2200" baseline="-250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89L</a:t>
                  </a:r>
                  <a:r>
                    <a:rPr lang="en-US" altLang="ko-KR" sz="22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) </a:t>
                  </a:r>
                  <a:r>
                    <a:rPr lang="en-US" altLang="ko-KR" sz="2200" dirty="0"/>
                    <a:t>even comparable to Hybrid mode</a:t>
                  </a:r>
                </a:p>
                <a:p>
                  <a:pPr lvl="1">
                    <a:lnSpc>
                      <a:spcPct val="100000"/>
                    </a:lnSpc>
                    <a:buFontTx/>
                    <a:buChar char="−"/>
                  </a:pPr>
                  <a:r>
                    <a:rPr lang="en-US" altLang="ko-KR" sz="2200" dirty="0"/>
                    <a:t> Almost </a:t>
                  </a:r>
                  <a:r>
                    <a:rPr lang="en-US" altLang="ko-KR" sz="2200" b="1" dirty="0">
                      <a:solidFill>
                        <a:srgbClr val="7030A0"/>
                      </a:solidFill>
                    </a:rPr>
                    <a:t>non-inductive current</a:t>
                  </a:r>
                  <a:r>
                    <a:rPr lang="en-US" altLang="ko-KR" sz="2200" dirty="0"/>
                    <a:t> drive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𝑙𝑜𝑜𝑝</m:t>
                          </m:r>
                        </m:sub>
                      </m:sSub>
                      <m:r>
                        <a:rPr lang="en-US" altLang="ko-KR" sz="2200" b="0" i="1" smtClean="0">
                          <a:latin typeface="Cambria Math" panose="02040503050406030204" pitchFamily="18" charset="0"/>
                        </a:rPr>
                        <m:t>&lt;0.1 </m:t>
                      </m:r>
                      <m:r>
                        <a:rPr lang="en-US" altLang="ko-KR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a14:m>
                  <a:r>
                    <a:rPr lang="en-US" altLang="ko-KR" sz="2200" dirty="0"/>
                    <a:t>)</a:t>
                  </a:r>
                </a:p>
                <a:p>
                  <a:pPr lvl="1">
                    <a:lnSpc>
                      <a:spcPct val="100000"/>
                    </a:lnSpc>
                    <a:buFontTx/>
                    <a:buChar char="−"/>
                  </a:pPr>
                  <a:r>
                    <a:rPr lang="en-US" altLang="ko-KR" sz="2200" b="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ko-KR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2200" b="0" i="1" smtClean="0">
                          <a:latin typeface="Cambria Math" panose="02040503050406030204" pitchFamily="18" charset="0"/>
                        </a:rPr>
                        <m:t>∼10 </m:t>
                      </m:r>
                      <m:r>
                        <a:rPr lang="en-US" altLang="ko-KR" sz="2200" b="0" i="1" smtClean="0">
                          <a:latin typeface="Cambria Math" panose="02040503050406030204" pitchFamily="18" charset="0"/>
                        </a:rPr>
                        <m:t>𝑘𝑒𝑉</m:t>
                      </m:r>
                    </m:oMath>
                  </a14:m>
                  <a:endParaRPr lang="ko-KR" altLang="en-US" sz="2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FC16F5B-B1BC-033E-8ED3-02BF1EF818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77666" y="3683370"/>
                  <a:ext cx="8039433" cy="1134093"/>
                </a:xfrm>
                <a:prstGeom prst="rect">
                  <a:avLst/>
                </a:prstGeom>
                <a:blipFill>
                  <a:blip r:embed="rId5"/>
                  <a:stretch>
                    <a:fillRect t="-4301" b="-10215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A733A5CA-3C13-D5B8-2FE6-5272BA300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63947" y="875871"/>
              <a:ext cx="3060332" cy="2961612"/>
            </a:xfrm>
            <a:prstGeom prst="rect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9DFBDE68-D1C0-40B4-DB1F-D7D73D263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52114" y="3851806"/>
              <a:ext cx="3159252" cy="28060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628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61398D69-7447-125B-0344-D57197E4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Yong-Su Na | FEC 2023 | Page</a:t>
            </a:r>
            <a:endParaRPr lang="ko-KR" altLang="en-US" dirty="0"/>
          </a:p>
        </p:txBody>
      </p:sp>
      <p:sp>
        <p:nvSpPr>
          <p:cNvPr id="21" name="제목 2">
            <a:extLst>
              <a:ext uri="{FF2B5EF4-FFF2-40B4-BE49-F238E27FC236}">
                <a16:creationId xmlns:a16="http://schemas.microsoft.com/office/drawing/2014/main" id="{1B36B136-2C9A-4C99-7C95-FD9B2F43F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55" y="170459"/>
            <a:ext cx="11579381" cy="584775"/>
          </a:xfrm>
        </p:spPr>
        <p:txBody>
          <a:bodyPr/>
          <a:lstStyle/>
          <a:p>
            <a:r>
              <a:rPr lang="en-US" altLang="ko-KR" dirty="0"/>
              <a:t>Fast Ion Regulated Enhancement (FIRE) mode</a:t>
            </a:r>
            <a:r>
              <a:rPr lang="en-US" altLang="ko-KR" baseline="30000" dirty="0"/>
              <a:t>[1]</a:t>
            </a:r>
            <a:endParaRPr lang="ko-KR" altLang="en-US" baseline="30000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EB36486-AC71-AFAA-1B75-544D75361177}"/>
              </a:ext>
            </a:extLst>
          </p:cNvPr>
          <p:cNvSpPr/>
          <p:nvPr/>
        </p:nvSpPr>
        <p:spPr>
          <a:xfrm>
            <a:off x="8484781" y="6236794"/>
            <a:ext cx="3707219" cy="6212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891" y="907875"/>
            <a:ext cx="4730497" cy="565407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943" y="895949"/>
            <a:ext cx="2087246" cy="3363222"/>
          </a:xfrm>
          <a:prstGeom prst="rect">
            <a:avLst/>
          </a:prstGeom>
        </p:spPr>
      </p:pic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138A2B1E-B027-47D0-969D-DE131B5FAFD0}"/>
              </a:ext>
            </a:extLst>
          </p:cNvPr>
          <p:cNvCxnSpPr>
            <a:cxnSpLocks/>
          </p:cNvCxnSpPr>
          <p:nvPr/>
        </p:nvCxnSpPr>
        <p:spPr>
          <a:xfrm flipV="1">
            <a:off x="10560496" y="1412776"/>
            <a:ext cx="0" cy="4896545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6CCFECF-9F0D-48F9-A1AD-64AACC367C68}"/>
              </a:ext>
            </a:extLst>
          </p:cNvPr>
          <p:cNvSpPr txBox="1"/>
          <p:nvPr/>
        </p:nvSpPr>
        <p:spPr>
          <a:xfrm>
            <a:off x="6019803" y="4238266"/>
            <a:ext cx="15274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b="1" dirty="0">
                <a:solidFill>
                  <a:schemeClr val="accent6"/>
                </a:solidFill>
                <a:latin typeface="+mj-lt"/>
              </a:rPr>
              <a:t>Comparison at 5.35 s</a:t>
            </a:r>
            <a:endParaRPr lang="ko-KR" altLang="en-US" sz="1000" b="1" dirty="0">
              <a:solidFill>
                <a:schemeClr val="accent6"/>
              </a:solidFill>
              <a:latin typeface="+mj-lt"/>
            </a:endParaRPr>
          </a:p>
        </p:txBody>
      </p:sp>
      <p:grpSp>
        <p:nvGrpSpPr>
          <p:cNvPr id="26" name="그룹 25"/>
          <p:cNvGrpSpPr>
            <a:grpSpLocks noChangeAspect="1"/>
          </p:cNvGrpSpPr>
          <p:nvPr/>
        </p:nvGrpSpPr>
        <p:grpSpPr>
          <a:xfrm>
            <a:off x="-13921" y="4266761"/>
            <a:ext cx="7910121" cy="2317772"/>
            <a:chOff x="207218" y="4614871"/>
            <a:chExt cx="7616974" cy="2231876"/>
          </a:xfrm>
        </p:grpSpPr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9962" y="4761855"/>
              <a:ext cx="2964230" cy="2084892"/>
            </a:xfrm>
            <a:prstGeom prst="rect">
              <a:avLst/>
            </a:prstGeom>
          </p:spPr>
        </p:pic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01148" y="4744886"/>
              <a:ext cx="2897514" cy="2037966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 rotWithShape="1">
            <a:blip r:embed="rId7"/>
            <a:srcRect l="7238" t="4081" r="10265" b="3034"/>
            <a:stretch/>
          </p:blipFill>
          <p:spPr>
            <a:xfrm>
              <a:off x="207218" y="4820657"/>
              <a:ext cx="2379696" cy="1875117"/>
            </a:xfrm>
            <a:prstGeom prst="rect">
              <a:avLst/>
            </a:prstGeom>
          </p:spPr>
        </p:pic>
        <p:sp>
          <p:nvSpPr>
            <p:cNvPr id="204" name="직사각형 203"/>
            <p:cNvSpPr/>
            <p:nvPr/>
          </p:nvSpPr>
          <p:spPr>
            <a:xfrm>
              <a:off x="2655479" y="4614871"/>
              <a:ext cx="30137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en-US" altLang="ko-KR" sz="1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&lt;Profiles of FIRE mode and Hybrid scenario&gt;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48847" y="1124555"/>
            <a:ext cx="53344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altLang="ko-KR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 with hybrid scenario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US" altLang="ko-KR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Tx/>
              <a:buChar char="-"/>
            </a:pPr>
            <a:r>
              <a:rPr lang="en-US" altLang="ko-KR" sz="2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Almost the same experimental conditions</a:t>
            </a:r>
            <a:r>
              <a:rPr lang="en-US" altLang="ko-KR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except for the null configuration </a:t>
            </a:r>
            <a:b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ko-KR" sz="2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USN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 vs LSN).</a:t>
            </a:r>
          </a:p>
          <a:p>
            <a:pPr marL="285750" lvl="0" indent="-285750">
              <a:buFontTx/>
              <a:buChar char="-"/>
            </a:pPr>
            <a:r>
              <a:rPr lang="en-US" altLang="ko-KR" sz="2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 performance 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l-GR" altLang="ko-KR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altLang="ko-KR" sz="2200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altLang="ko-KR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 2.6, H</a:t>
            </a:r>
            <a:r>
              <a:rPr lang="en-US" altLang="ko-KR" sz="2200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89L </a:t>
            </a:r>
            <a:r>
              <a:rPr lang="en-US" altLang="ko-KR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 2.4 but with higher neutron rate in FIRE mode.</a:t>
            </a:r>
            <a:endParaRPr lang="en-US" altLang="ko-KR" sz="22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Tx/>
              <a:buChar char="-"/>
            </a:pP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Clearly different kinetic profiles (</a:t>
            </a:r>
            <a:r>
              <a:rPr lang="en-US" altLang="ko-KR" sz="2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ITB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 vs ETB)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4B2F64-6D11-37C8-6A15-6E249D7B46E5}"/>
              </a:ext>
            </a:extLst>
          </p:cNvPr>
          <p:cNvSpPr txBox="1"/>
          <p:nvPr/>
        </p:nvSpPr>
        <p:spPr>
          <a:xfrm>
            <a:off x="463024" y="6407020"/>
            <a:ext cx="6478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[1] H. Han, S.J. Park and Y.-S. Na et al. Nature </a:t>
            </a:r>
            <a:r>
              <a:rPr lang="en-US" altLang="ko-KR" sz="20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609</a:t>
            </a:r>
            <a:r>
              <a:rPr lang="en-US" altLang="ko-KR" sz="20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269 (2022)</a:t>
            </a:r>
            <a:endParaRPr lang="ko-KR" altLang="en-US" sz="2000" i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356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1">
      <a:majorFont>
        <a:latin typeface="맑은 고딕"/>
        <a:ea typeface="맑은 고딕"/>
        <a:cs typeface=""/>
      </a:majorFont>
      <a:minorFont>
        <a:latin typeface="cali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16864</TotalTime>
  <Words>5022</Words>
  <Application>Microsoft Office PowerPoint</Application>
  <PresentationFormat>와이드스크린</PresentationFormat>
  <Paragraphs>785</Paragraphs>
  <Slides>56</Slides>
  <Notes>21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56</vt:i4>
      </vt:variant>
    </vt:vector>
  </HeadingPairs>
  <TitlesOfParts>
    <vt:vector size="65" baseType="lpstr">
      <vt:lpstr>cali</vt:lpstr>
      <vt:lpstr>맑은 고딕</vt:lpstr>
      <vt:lpstr>Arial</vt:lpstr>
      <vt:lpstr>calibri</vt:lpstr>
      <vt:lpstr>calibri</vt:lpstr>
      <vt:lpstr>Cambria Math</vt:lpstr>
      <vt:lpstr>Helvetica</vt:lpstr>
      <vt:lpstr>Wingdings</vt:lpstr>
      <vt:lpstr>Office 테마</vt:lpstr>
      <vt:lpstr>On FIRE mode in KSTAR</vt:lpstr>
      <vt:lpstr>Contents</vt:lpstr>
      <vt:lpstr>Goal of Tokamak Research</vt:lpstr>
      <vt:lpstr>Internal Transport Barrier as an Advanced Scenario</vt:lpstr>
      <vt:lpstr>Internal Transport Barrier as an Advanced Scenario</vt:lpstr>
      <vt:lpstr>Fast Ion Regulated Enhancement (FIRE) mode[1]</vt:lpstr>
      <vt:lpstr>Fast Ion Regulated Enhancement (FIRE) mode[1]</vt:lpstr>
      <vt:lpstr>Fast Ion Regulated Enhancement (FIRE) mode[1]</vt:lpstr>
      <vt:lpstr>Fast Ion Regulated Enhancement (FIRE) mode[1]</vt:lpstr>
      <vt:lpstr>Fast Ion Regulated Enhancement (FIRE) mode[1]</vt:lpstr>
      <vt:lpstr>Fast Ion Regulated Enhancement (FIRE) mode</vt:lpstr>
      <vt:lpstr>Contents</vt:lpstr>
      <vt:lpstr> Key Factors to Access FIRE mode[2] </vt:lpstr>
      <vt:lpstr> Key Factors to Access FIRE mode </vt:lpstr>
      <vt:lpstr> Further Optimization for FIRE mode</vt:lpstr>
      <vt:lpstr> Further Optimization for FIRE mode</vt:lpstr>
      <vt:lpstr> Operation Window of FIRE mode</vt:lpstr>
      <vt:lpstr>Contents</vt:lpstr>
      <vt:lpstr>Core Characteristics in FIRE mode</vt:lpstr>
      <vt:lpstr>Core Characteristics in FIRE mode</vt:lpstr>
      <vt:lpstr>Edge Characteristics in FIRE mode</vt:lpstr>
      <vt:lpstr>MHD Activities in FIRE mode</vt:lpstr>
      <vt:lpstr>MHD Activities in FIRE mode</vt:lpstr>
      <vt:lpstr>Contents</vt:lpstr>
      <vt:lpstr>Origin of Confinement Enhancement</vt:lpstr>
      <vt:lpstr>Examination of Fast Ion Effect on Turbulence</vt:lpstr>
      <vt:lpstr>Fast Ions’ Effects on Turbulence</vt:lpstr>
      <vt:lpstr>Fast Ions’ Effects on Turbulence</vt:lpstr>
      <vt:lpstr>Fast Ions’ Effects on Turbulence</vt:lpstr>
      <vt:lpstr>Fast Ions’ Effects on Turbulence</vt:lpstr>
      <vt:lpstr>Fast Ions’ Effects on Turbulence</vt:lpstr>
      <vt:lpstr>Contents</vt:lpstr>
      <vt:lpstr>Comparison with Other Hot Ion Plasmas</vt:lpstr>
      <vt:lpstr>Contents</vt:lpstr>
      <vt:lpstr>Predictive Modelling for the Basis of Future Projections</vt:lpstr>
      <vt:lpstr>Predictive Modelling for the Basis of Future Projections</vt:lpstr>
      <vt:lpstr>Contents</vt:lpstr>
      <vt:lpstr>Conclusion</vt:lpstr>
      <vt:lpstr>PowerPoint 프레젠테이션</vt:lpstr>
      <vt:lpstr> Operation Window of FIRE mode</vt:lpstr>
      <vt:lpstr>Predictive Modelling for High Density Operation</vt:lpstr>
      <vt:lpstr>High Density Operation in Experiment</vt:lpstr>
      <vt:lpstr>PowerPoint 프레젠테이션</vt:lpstr>
      <vt:lpstr>Prospect</vt:lpstr>
      <vt:lpstr>Comparison between Hot ion mode and FIRE mode</vt:lpstr>
      <vt:lpstr>Supershot/Hot Ion Mode vs FIRE Mode</vt:lpstr>
      <vt:lpstr>Hot Ion Mode vs FIRE Mode</vt:lpstr>
      <vt:lpstr>Fast ion amount in hot ion mode</vt:lpstr>
      <vt:lpstr>Appendix</vt:lpstr>
      <vt:lpstr>Comparison of growth rate between GKW and TGLF</vt:lpstr>
      <vt:lpstr>Appendix</vt:lpstr>
      <vt:lpstr>Appendix</vt:lpstr>
      <vt:lpstr>Appendix</vt:lpstr>
      <vt:lpstr>PowerPoint 프레젠테이션</vt:lpstr>
      <vt:lpstr>JET Hot-ion H-mode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pkc</dc:creator>
  <cp:lastModifiedBy>Euichan Jung</cp:lastModifiedBy>
  <cp:revision>127</cp:revision>
  <dcterms:created xsi:type="dcterms:W3CDTF">2021-02-10T06:15:11Z</dcterms:created>
  <dcterms:modified xsi:type="dcterms:W3CDTF">2024-06-24T15:35:06Z</dcterms:modified>
</cp:coreProperties>
</file>