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3" r:id="rId1"/>
  </p:sldMasterIdLst>
  <p:notesMasterIdLst>
    <p:notesMasterId r:id="rId11"/>
  </p:notesMasterIdLst>
  <p:sldIdLst>
    <p:sldId id="311" r:id="rId2"/>
    <p:sldId id="452" r:id="rId3"/>
    <p:sldId id="464" r:id="rId4"/>
    <p:sldId id="466" r:id="rId5"/>
    <p:sldId id="468" r:id="rId6"/>
    <p:sldId id="461" r:id="rId7"/>
    <p:sldId id="467" r:id="rId8"/>
    <p:sldId id="462" r:id="rId9"/>
    <p:sldId id="463" r:id="rId10"/>
  </p:sldIdLst>
  <p:sldSz cx="12192000" cy="6858000"/>
  <p:notesSz cx="6858000" cy="9144000"/>
  <p:embeddedFontLs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Slab" pitchFamily="2" charset="0"/>
      <p:regular r:id="rId20"/>
      <p:bold r:id="rId21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ley Kaye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9193"/>
    <a:srgbClr val="E529F9"/>
    <a:srgbClr val="CCCC00"/>
    <a:srgbClr val="0000FF"/>
    <a:srgbClr val="FF33CC"/>
    <a:srgbClr val="0033CC"/>
    <a:srgbClr val="445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5852" autoAdjust="0"/>
  </p:normalViewPr>
  <p:slideViewPr>
    <p:cSldViewPr snapToGrid="0" snapToObjects="1">
      <p:cViewPr varScale="1">
        <p:scale>
          <a:sx n="117" d="100"/>
          <a:sy n="117" d="100"/>
        </p:scale>
        <p:origin x="619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6854-B4F0-024D-ACE9-C26F23D6BC6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7C13E-113E-CE42-AE0F-CE20F729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2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7B5559A-E83F-464C-A06A-C2BE0456D84F}"/>
              </a:ext>
            </a:extLst>
          </p:cNvPr>
          <p:cNvSpPr/>
          <p:nvPr userDrawn="1"/>
        </p:nvSpPr>
        <p:spPr>
          <a:xfrm>
            <a:off x="0" y="905275"/>
            <a:ext cx="11495315" cy="2132215"/>
          </a:xfrm>
          <a:custGeom>
            <a:avLst/>
            <a:gdLst>
              <a:gd name="connsiteX0" fmla="*/ 0 w 8621486"/>
              <a:gd name="connsiteY0" fmla="*/ 0 h 1969477"/>
              <a:gd name="connsiteX1" fmla="*/ 8621486 w 8621486"/>
              <a:gd name="connsiteY1" fmla="*/ 20097 h 1969477"/>
              <a:gd name="connsiteX2" fmla="*/ 7998488 w 8621486"/>
              <a:gd name="connsiteY2" fmla="*/ 1969477 h 1969477"/>
              <a:gd name="connsiteX3" fmla="*/ 0 w 8621486"/>
              <a:gd name="connsiteY3" fmla="*/ 1969477 h 1969477"/>
              <a:gd name="connsiteX4" fmla="*/ 0 w 8621486"/>
              <a:gd name="connsiteY4" fmla="*/ 0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486" h="1969477">
                <a:moveTo>
                  <a:pt x="0" y="0"/>
                </a:moveTo>
                <a:lnTo>
                  <a:pt x="8621486" y="20097"/>
                </a:lnTo>
                <a:lnTo>
                  <a:pt x="7998488" y="1969477"/>
                </a:lnTo>
                <a:lnTo>
                  <a:pt x="0" y="1969477"/>
                </a:lnTo>
                <a:lnTo>
                  <a:pt x="0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0738E-5820-F848-928B-F7F00E97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14155"/>
            <a:ext cx="11035863" cy="2123336"/>
          </a:xfrm>
        </p:spPr>
        <p:txBody>
          <a:bodyPr>
            <a:normAutofit/>
          </a:bodyPr>
          <a:lstStyle>
            <a:lvl1pPr>
              <a:defRPr sz="48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46B784-112E-5E44-A7F8-F159B4ED1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721935" cy="9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3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A30656-7B55-504B-8BC8-CE3E744DC6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24910"/>
            <a:ext cx="12192000" cy="5933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7B5559A-E83F-464C-A06A-C2BE0456D84F}"/>
              </a:ext>
            </a:extLst>
          </p:cNvPr>
          <p:cNvSpPr/>
          <p:nvPr userDrawn="1"/>
        </p:nvSpPr>
        <p:spPr>
          <a:xfrm>
            <a:off x="0" y="1623012"/>
            <a:ext cx="11495315" cy="3416867"/>
          </a:xfrm>
          <a:custGeom>
            <a:avLst/>
            <a:gdLst>
              <a:gd name="connsiteX0" fmla="*/ 0 w 8621486"/>
              <a:gd name="connsiteY0" fmla="*/ 0 h 1969477"/>
              <a:gd name="connsiteX1" fmla="*/ 8621486 w 8621486"/>
              <a:gd name="connsiteY1" fmla="*/ 20097 h 1969477"/>
              <a:gd name="connsiteX2" fmla="*/ 7998488 w 8621486"/>
              <a:gd name="connsiteY2" fmla="*/ 1969477 h 1969477"/>
              <a:gd name="connsiteX3" fmla="*/ 0 w 8621486"/>
              <a:gd name="connsiteY3" fmla="*/ 1969477 h 1969477"/>
              <a:gd name="connsiteX4" fmla="*/ 0 w 8621486"/>
              <a:gd name="connsiteY4" fmla="*/ 0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486" h="1969477">
                <a:moveTo>
                  <a:pt x="0" y="0"/>
                </a:moveTo>
                <a:lnTo>
                  <a:pt x="8621486" y="20097"/>
                </a:lnTo>
                <a:lnTo>
                  <a:pt x="7998488" y="1969477"/>
                </a:lnTo>
                <a:lnTo>
                  <a:pt x="0" y="1969477"/>
                </a:lnTo>
                <a:lnTo>
                  <a:pt x="0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0738E-5820-F848-928B-F7F00E97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12333"/>
            <a:ext cx="11035863" cy="2622699"/>
          </a:xfrm>
        </p:spPr>
        <p:txBody>
          <a:bodyPr>
            <a:normAutofit/>
          </a:bodyPr>
          <a:lstStyle>
            <a:lvl1pPr>
              <a:defRPr sz="48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B7A0AF-7553-DE4D-BBF0-D25A72BFA6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7DB8F76-31D0-8E48-9A33-E79BFE0EA8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46B784-112E-5E44-A7F8-F159B4ED1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327"/>
            <a:ext cx="2721935" cy="9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8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119217A4-8BE6-D44C-9C8F-E37FB28C521C}"/>
              </a:ext>
            </a:extLst>
          </p:cNvPr>
          <p:cNvSpPr/>
          <p:nvPr userDrawn="1"/>
        </p:nvSpPr>
        <p:spPr>
          <a:xfrm>
            <a:off x="-1853" y="0"/>
            <a:ext cx="11529848" cy="725213"/>
          </a:xfrm>
          <a:custGeom>
            <a:avLst/>
            <a:gdLst>
              <a:gd name="connsiteX0" fmla="*/ 7883 w 8592207"/>
              <a:gd name="connsiteY0" fmla="*/ 0 h 543910"/>
              <a:gd name="connsiteX1" fmla="*/ 8592207 w 8592207"/>
              <a:gd name="connsiteY1" fmla="*/ 0 h 543910"/>
              <a:gd name="connsiteX2" fmla="*/ 8387255 w 8592207"/>
              <a:gd name="connsiteY2" fmla="*/ 543910 h 543910"/>
              <a:gd name="connsiteX3" fmla="*/ 0 w 8592207"/>
              <a:gd name="connsiteY3" fmla="*/ 543910 h 543910"/>
              <a:gd name="connsiteX4" fmla="*/ 7883 w 8592207"/>
              <a:gd name="connsiteY4" fmla="*/ 0 h 5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2207" h="543910">
                <a:moveTo>
                  <a:pt x="7883" y="0"/>
                </a:moveTo>
                <a:lnTo>
                  <a:pt x="8592207" y="0"/>
                </a:lnTo>
                <a:lnTo>
                  <a:pt x="8387255" y="543910"/>
                </a:lnTo>
                <a:lnTo>
                  <a:pt x="0" y="543910"/>
                </a:lnTo>
                <a:lnTo>
                  <a:pt x="7883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15F9C0-6D68-BA45-9D2F-E592ECB5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10415753" cy="725213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AFD8A-5277-1246-8E10-601E67D2C1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7DB8F76-31D0-8E48-9A33-E79BFE0EA8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482FC28-A0C4-3D42-BBB2-CE05BC0807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987972"/>
            <a:ext cx="11226800" cy="5438227"/>
          </a:xfrm>
        </p:spPr>
        <p:txBody>
          <a:bodyPr anchor="ctr"/>
          <a:lstStyle>
            <a:lvl1pPr>
              <a:buClr>
                <a:schemeClr val="accent3"/>
              </a:buClr>
              <a:defRPr/>
            </a:lvl1pPr>
            <a:lvl2pPr>
              <a:buClr>
                <a:schemeClr val="bg2">
                  <a:lumMod val="50000"/>
                </a:schemeClr>
              </a:buClr>
              <a:defRPr/>
            </a:lvl2pPr>
            <a:lvl3pPr>
              <a:buClr>
                <a:schemeClr val="bg2">
                  <a:lumMod val="50000"/>
                </a:schemeClr>
              </a:buClr>
              <a:defRPr/>
            </a:lvl3pPr>
            <a:lvl4pPr>
              <a:buClr>
                <a:schemeClr val="bg2">
                  <a:lumMod val="50000"/>
                </a:schemeClr>
              </a:buClr>
              <a:defRPr/>
            </a:lvl4pPr>
            <a:lvl5pPr>
              <a:buClr>
                <a:schemeClr val="bg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C60268-D5E3-60CF-BC48-59BB206A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165" r="40455" b="13678"/>
          <a:stretch/>
        </p:blipFill>
        <p:spPr>
          <a:xfrm>
            <a:off x="0" y="6426198"/>
            <a:ext cx="1162975" cy="43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53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7B77A9A-DB0E-499F-94FC-2545A63BBEA8}"/>
              </a:ext>
            </a:extLst>
          </p:cNvPr>
          <p:cNvSpPr txBox="1"/>
          <p:nvPr userDrawn="1"/>
        </p:nvSpPr>
        <p:spPr>
          <a:xfrm>
            <a:off x="0" y="6433383"/>
            <a:ext cx="12192000" cy="42461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J.W. Berkery, PPPL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D72BB-7D11-433F-ACFD-F8E210BACE50}"/>
              </a:ext>
            </a:extLst>
          </p:cNvPr>
          <p:cNvSpPr txBox="1"/>
          <p:nvPr userDrawn="1"/>
        </p:nvSpPr>
        <p:spPr>
          <a:xfrm>
            <a:off x="0" y="6433610"/>
            <a:ext cx="12192000" cy="42461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December 2, 2024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D61B7E4A-D935-5A41-9E17-BAC1451B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11035863" cy="725213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3E42795-372F-EE4C-A68C-04D9C6A00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4689" y="0"/>
            <a:ext cx="907311" cy="708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4452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7DB8F76-31D0-8E48-9A33-E79BFE0EA8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F3B143-53EA-2E43-8866-DBB356BA2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1" y="737190"/>
            <a:ext cx="11226799" cy="5689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98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5" r:id="rId2"/>
    <p:sldLayoutId id="2147483664" r:id="rId3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2667" b="1" kern="1200">
          <a:solidFill>
            <a:schemeClr val="bg1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302676" indent="-302676" algn="l" defTabSz="609585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lvl1pPr>
      <a:lvl2pPr marL="611702" indent="-309026" algn="l" defTabSz="609585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2133" kern="1200">
          <a:solidFill>
            <a:srgbClr val="0033CC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lvl2pPr>
      <a:lvl3pPr marL="916494" indent="-304792" algn="l" defTabSz="609585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67" kern="1200">
          <a:solidFill>
            <a:srgbClr val="C00000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lvl3pPr>
      <a:lvl4pPr marL="1219170" indent="-302676" algn="l" defTabSz="609585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lvl4pPr>
      <a:lvl5pPr marL="1521846" indent="-302676" algn="l" defTabSz="609585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8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7232" userDrawn="1">
          <p15:clr>
            <a:srgbClr val="F26B43"/>
          </p15:clr>
        </p15:guide>
        <p15:guide id="4" pos="75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741-4326/abe08b" TargetMode="External"/><Relationship Id="rId2" Type="http://schemas.openxmlformats.org/officeDocument/2006/relationships/hyperlink" Target="https://doi.org/10.1088/0741-3335/55/9/095015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063/5.022249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oftx.2024.101869" TargetMode="External"/><Relationship Id="rId2" Type="http://schemas.openxmlformats.org/officeDocument/2006/relationships/hyperlink" Target="https://doi.org/10.1088/1741-4326/ac359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470F7D-D10E-D545-91EA-1D0E2A02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4765"/>
            <a:ext cx="11035863" cy="5599001"/>
          </a:xfrm>
        </p:spPr>
        <p:txBody>
          <a:bodyPr>
            <a:normAutofit/>
          </a:bodyPr>
          <a:lstStyle/>
          <a:p>
            <a:r>
              <a:rPr lang="en-US" sz="4267" dirty="0"/>
              <a:t>AI-ML for NSTX-U</a:t>
            </a:r>
            <a:br>
              <a:rPr lang="en-US" sz="1067" dirty="0"/>
            </a:br>
            <a:br>
              <a:rPr lang="en-US" sz="1067" dirty="0"/>
            </a:br>
            <a:r>
              <a:rPr lang="en-US" sz="3200" dirty="0"/>
              <a:t>Jack Berkery (PPPL)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413963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AI-ML has been done for NSTX/-U already?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C5F7FC9-6AB8-A1CD-F185-1F2FC175F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4689" y="0"/>
            <a:ext cx="907311" cy="708837"/>
          </a:xfrm>
        </p:spPr>
        <p:txBody>
          <a:bodyPr/>
          <a:lstStyle/>
          <a:p>
            <a:pPr>
              <a:defRPr/>
            </a:pPr>
            <a:fld id="{D7DB8F76-31D0-8E48-9A33-E79BFE0EA87E}" type="slidenum">
              <a:rPr lang="en-US">
                <a:latin typeface="Georgia" panose="02040502050405020303"/>
              </a:rPr>
              <a:pPr>
                <a:defRPr/>
              </a:pPr>
              <a:t>2</a:t>
            </a:fld>
            <a:endParaRPr lang="en-US" dirty="0">
              <a:latin typeface="Georgia" panose="0204050205040502030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F9A9F-E3FE-F562-F28A-3139E298E1FC}"/>
              </a:ext>
            </a:extLst>
          </p:cNvPr>
          <p:cNvSpPr txBox="1"/>
          <p:nvPr/>
        </p:nvSpPr>
        <p:spPr>
          <a:xfrm>
            <a:off x="228600" y="914400"/>
            <a:ext cx="5715000" cy="5486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Profile prediction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00B5179-B7CF-D187-9E58-53BF6254298A}"/>
              </a:ext>
            </a:extLst>
          </p:cNvPr>
          <p:cNvSpPr txBox="1">
            <a:spLocks/>
          </p:cNvSpPr>
          <p:nvPr/>
        </p:nvSpPr>
        <p:spPr>
          <a:xfrm>
            <a:off x="228600" y="1828800"/>
            <a:ext cx="5715000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2676" indent="-302676" algn="l" defTabSz="609585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11702" indent="-30902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2133" kern="120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16494" indent="-304792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867" kern="12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219170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521846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/>
            <a:r>
              <a:rPr lang="en-US" dirty="0"/>
              <a:t>SXR-ML for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profile (Clayton, 2013)</a:t>
            </a:r>
          </a:p>
          <a:p>
            <a:pPr marL="457189" indent="-457189"/>
            <a:r>
              <a:rPr lang="en-US" dirty="0"/>
              <a:t>MSE-ML for reversed magnetic shear (Uzun-Kaymak, 2024)</a:t>
            </a:r>
          </a:p>
          <a:p>
            <a:pPr marL="457189" indent="-457189"/>
            <a:r>
              <a:rPr lang="en-US" dirty="0"/>
              <a:t>NN for n</a:t>
            </a:r>
            <a:r>
              <a:rPr lang="en-US" baseline="-25000" dirty="0"/>
              <a:t>e</a:t>
            </a:r>
            <a:r>
              <a:rPr lang="en-US" dirty="0"/>
              <a:t> and p</a:t>
            </a:r>
            <a:r>
              <a:rPr lang="en-US" baseline="-25000" dirty="0"/>
              <a:t>e</a:t>
            </a:r>
            <a:r>
              <a:rPr lang="en-US" dirty="0"/>
              <a:t> profiles (Boyer, 2021)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781E05-59A1-81DF-0BFE-212D07C2D7E5}"/>
              </a:ext>
            </a:extLst>
          </p:cNvPr>
          <p:cNvSpPr txBox="1"/>
          <p:nvPr/>
        </p:nvSpPr>
        <p:spPr>
          <a:xfrm>
            <a:off x="6245352" y="914400"/>
            <a:ext cx="5715000" cy="5486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Database / experimental measurements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1C01EA-8D7D-7BFC-98FC-D64E35C7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604" y="3834274"/>
            <a:ext cx="3891064" cy="3023723"/>
          </a:xfrm>
          <a:prstGeom prst="rect">
            <a:avLst/>
          </a:prstGeom>
        </p:spPr>
      </p:pic>
      <p:sp>
        <p:nvSpPr>
          <p:cNvPr id="16" name="Arrow: Bent 15">
            <a:extLst>
              <a:ext uri="{FF2B5EF4-FFF2-40B4-BE49-F238E27FC236}">
                <a16:creationId xmlns:a16="http://schemas.microsoft.com/office/drawing/2014/main" id="{5AC382AA-5490-B2BE-D235-7BA2D4D73E5F}"/>
              </a:ext>
            </a:extLst>
          </p:cNvPr>
          <p:cNvSpPr/>
          <p:nvPr/>
        </p:nvSpPr>
        <p:spPr>
          <a:xfrm rot="16200000" flipH="1" flipV="1">
            <a:off x="11332901" y="2482082"/>
            <a:ext cx="700995" cy="553905"/>
          </a:xfrm>
          <a:prstGeom prst="bentArrow">
            <a:avLst>
              <a:gd name="adj1" fmla="val 25000"/>
              <a:gd name="adj2" fmla="val 19366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A25168C-32E7-D3A4-EB71-794C259D8881}"/>
              </a:ext>
            </a:extLst>
          </p:cNvPr>
          <p:cNvSpPr txBox="1">
            <a:spLocks/>
          </p:cNvSpPr>
          <p:nvPr/>
        </p:nvSpPr>
        <p:spPr>
          <a:xfrm>
            <a:off x="6245352" y="1828800"/>
            <a:ext cx="5715000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2676" indent="-302676" algn="l" defTabSz="609585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11702" indent="-30902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2133" kern="120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16494" indent="-304792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867" kern="12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219170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521846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/>
            <a:r>
              <a:rPr lang="en-US" dirty="0"/>
              <a:t>Alfvenic chirping (Woods, 2020)</a:t>
            </a:r>
          </a:p>
          <a:p>
            <a:pPr marL="457189" indent="-457189"/>
            <a:r>
              <a:rPr lang="en-US" dirty="0"/>
              <a:t>ELM patterns (BES) (Smith, 2016)</a:t>
            </a:r>
          </a:p>
          <a:p>
            <a:pPr marL="457189" indent="-457189"/>
            <a:r>
              <a:rPr lang="en-US" dirty="0"/>
              <a:t>ST pedestal prediction (Parisi, in progress)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EA69BE-60C5-6D81-5005-A3BF50B75C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529" t="26226" r="22592"/>
          <a:stretch/>
        </p:blipFill>
        <p:spPr>
          <a:xfrm>
            <a:off x="8774349" y="3605607"/>
            <a:ext cx="3308512" cy="30237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973E8B-5FBD-4A2F-84A8-F161B12AB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736" y="3992695"/>
            <a:ext cx="2730321" cy="238003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60DB9BC-B53A-E9FE-A51A-161F2EA18ECD}"/>
              </a:ext>
            </a:extLst>
          </p:cNvPr>
          <p:cNvSpPr/>
          <p:nvPr/>
        </p:nvSpPr>
        <p:spPr>
          <a:xfrm>
            <a:off x="8667345" y="3429000"/>
            <a:ext cx="326780" cy="1464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80B760-9CFD-96D7-7B25-88A85B727E26}"/>
              </a:ext>
            </a:extLst>
          </p:cNvPr>
          <p:cNvSpPr/>
          <p:nvPr/>
        </p:nvSpPr>
        <p:spPr>
          <a:xfrm>
            <a:off x="11960352" y="4688732"/>
            <a:ext cx="231648" cy="1464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Bent 25">
            <a:extLst>
              <a:ext uri="{FF2B5EF4-FFF2-40B4-BE49-F238E27FC236}">
                <a16:creationId xmlns:a16="http://schemas.microsoft.com/office/drawing/2014/main" id="{6066502B-CAFA-01F5-8F3B-EF620C099FF2}"/>
              </a:ext>
            </a:extLst>
          </p:cNvPr>
          <p:cNvSpPr/>
          <p:nvPr/>
        </p:nvSpPr>
        <p:spPr>
          <a:xfrm flipV="1">
            <a:off x="1032753" y="4218562"/>
            <a:ext cx="505838" cy="66148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33EFE-07E5-D586-7DD7-B37822FCC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CD4052F-6CAE-F97A-2134-6E4862B4B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58" y="4113058"/>
            <a:ext cx="5964676" cy="2433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2D3C6-FB89-CA8C-DE64-DB04BBAB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AI-ML has been done for NSTX/-U already?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78EA4C4-FF9B-4E00-E835-2FEA3BDEB4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4689" y="0"/>
            <a:ext cx="907311" cy="708837"/>
          </a:xfrm>
        </p:spPr>
        <p:txBody>
          <a:bodyPr/>
          <a:lstStyle/>
          <a:p>
            <a:pPr>
              <a:defRPr/>
            </a:pPr>
            <a:fld id="{D7DB8F76-31D0-8E48-9A33-E79BFE0EA87E}" type="slidenum">
              <a:rPr lang="en-US">
                <a:latin typeface="Georgia" panose="02040502050405020303"/>
              </a:rPr>
              <a:pPr>
                <a:defRPr/>
              </a:pPr>
              <a:t>3</a:t>
            </a:fld>
            <a:endParaRPr lang="en-US" dirty="0">
              <a:latin typeface="Georgia" panose="0204050205040502030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8C143-2B92-31D2-3952-DC269E1F2507}"/>
              </a:ext>
            </a:extLst>
          </p:cNvPr>
          <p:cNvSpPr txBox="1"/>
          <p:nvPr/>
        </p:nvSpPr>
        <p:spPr>
          <a:xfrm>
            <a:off x="228600" y="914400"/>
            <a:ext cx="5715000" cy="5107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Transport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5E46286-D739-AF7D-C978-DC58BF7C5967}"/>
              </a:ext>
            </a:extLst>
          </p:cNvPr>
          <p:cNvSpPr txBox="1">
            <a:spLocks/>
          </p:cNvSpPr>
          <p:nvPr/>
        </p:nvSpPr>
        <p:spPr>
          <a:xfrm>
            <a:off x="228600" y="1828800"/>
            <a:ext cx="5715000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2676" indent="-302676" algn="l" defTabSz="609585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11702" indent="-30902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2133" kern="120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16494" indent="-304792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867" kern="12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219170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521846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/>
            <a:r>
              <a:rPr lang="en-US" dirty="0"/>
              <a:t>MTM reduced model (Curie, unfinished)</a:t>
            </a:r>
          </a:p>
          <a:p>
            <a:pPr marL="457189" indent="-457189"/>
            <a:r>
              <a:rPr lang="en-US" dirty="0"/>
              <a:t>NN for electron thermal transport (Chung, in progress)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B245F4-6AB1-3497-4546-38D4E95BB5B2}"/>
              </a:ext>
            </a:extLst>
          </p:cNvPr>
          <p:cNvSpPr txBox="1"/>
          <p:nvPr/>
        </p:nvSpPr>
        <p:spPr>
          <a:xfrm>
            <a:off x="6245352" y="914400"/>
            <a:ext cx="5715000" cy="5107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Code surrogate model / speed-up</a:t>
            </a: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E762C586-FBAC-4FC8-FFC1-5BF3EC75403D}"/>
              </a:ext>
            </a:extLst>
          </p:cNvPr>
          <p:cNvSpPr/>
          <p:nvPr/>
        </p:nvSpPr>
        <p:spPr>
          <a:xfrm rot="16200000" flipH="1" flipV="1">
            <a:off x="9881666" y="3251452"/>
            <a:ext cx="700995" cy="553905"/>
          </a:xfrm>
          <a:prstGeom prst="bentArrow">
            <a:avLst>
              <a:gd name="adj1" fmla="val 25000"/>
              <a:gd name="adj2" fmla="val 19366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047CF23-48F7-C27A-B4D4-E34DC5F626DC}"/>
              </a:ext>
            </a:extLst>
          </p:cNvPr>
          <p:cNvSpPr txBox="1">
            <a:spLocks/>
          </p:cNvSpPr>
          <p:nvPr/>
        </p:nvSpPr>
        <p:spPr>
          <a:xfrm>
            <a:off x="6245352" y="1828800"/>
            <a:ext cx="5715000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2676" indent="-302676" algn="l" defTabSz="609585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11702" indent="-30902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2133" kern="120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16494" indent="-304792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867" kern="12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219170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521846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/>
            <a:r>
              <a:rPr lang="en-US" dirty="0"/>
              <a:t>Heat flux with HEAT for NSTX-U (Looby, 2020)</a:t>
            </a:r>
          </a:p>
          <a:p>
            <a:pPr marL="457189" indent="-457189"/>
            <a:r>
              <a:rPr lang="en-US" dirty="0"/>
              <a:t>ICRF power absorption with TORIC (Sanchez-Villar, 2024)</a:t>
            </a:r>
          </a:p>
        </p:txBody>
      </p:sp>
      <p:sp>
        <p:nvSpPr>
          <p:cNvPr id="26" name="Arrow: Bent 25">
            <a:extLst>
              <a:ext uri="{FF2B5EF4-FFF2-40B4-BE49-F238E27FC236}">
                <a16:creationId xmlns:a16="http://schemas.microsoft.com/office/drawing/2014/main" id="{ADEBA99C-8556-4ACB-D383-2468A44D1995}"/>
              </a:ext>
            </a:extLst>
          </p:cNvPr>
          <p:cNvSpPr/>
          <p:nvPr/>
        </p:nvSpPr>
        <p:spPr>
          <a:xfrm rot="5400000" flipV="1">
            <a:off x="1050587" y="3634903"/>
            <a:ext cx="505838" cy="66148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2ED618B-FDAC-C026-D9EE-6CFB9267835A}"/>
              </a:ext>
            </a:extLst>
          </p:cNvPr>
          <p:cNvSpPr txBox="1">
            <a:spLocks/>
          </p:cNvSpPr>
          <p:nvPr/>
        </p:nvSpPr>
        <p:spPr>
          <a:xfrm>
            <a:off x="1682884" y="3557081"/>
            <a:ext cx="10509115" cy="661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2676" indent="-302676" algn="l" defTabSz="609585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11702" indent="-30902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2133" kern="120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16494" indent="-304792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867" kern="12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219170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521846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/>
            <a:r>
              <a:rPr lang="en-US" dirty="0"/>
              <a:t>NN surrogate model of Multi-Mode-Model (Leard, 2024)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704A4-C191-AE63-202C-76FCC9FC18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842" b="1336"/>
          <a:stretch/>
        </p:blipFill>
        <p:spPr>
          <a:xfrm>
            <a:off x="7696198" y="4165810"/>
            <a:ext cx="3880220" cy="2433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06F7C7-FAC1-BA33-3E03-1306C145A6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889" t="15497" r="7414" b="72088"/>
          <a:stretch/>
        </p:blipFill>
        <p:spPr>
          <a:xfrm>
            <a:off x="8507198" y="4566324"/>
            <a:ext cx="1953976" cy="10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5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A8782-F358-15FA-0C52-8AEFA6627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73295B-A9BF-E4E8-2A7B-6CBCF8C1D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8" y="3824927"/>
            <a:ext cx="6316494" cy="2480247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AEDC750-6351-5A7C-9C14-DB21754323A7}"/>
              </a:ext>
            </a:extLst>
          </p:cNvPr>
          <p:cNvSpPr txBox="1">
            <a:spLocks/>
          </p:cNvSpPr>
          <p:nvPr/>
        </p:nvSpPr>
        <p:spPr>
          <a:xfrm>
            <a:off x="6245352" y="1828800"/>
            <a:ext cx="5715000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2676" indent="-302676" algn="l" defTabSz="609585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11702" indent="-30902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2133" kern="120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16494" indent="-304792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867" kern="12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219170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521846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/>
            <a:r>
              <a:rPr lang="en-US" dirty="0"/>
              <a:t>Ideal MHD (Piccione, 2020)</a:t>
            </a:r>
          </a:p>
          <a:p>
            <a:pPr marL="457189" indent="-457189"/>
            <a:r>
              <a:rPr lang="en-US" dirty="0"/>
              <a:t>Resistive wall mode (Piccione, 2022)</a:t>
            </a:r>
          </a:p>
          <a:p>
            <a:pPr marL="457189" indent="-457189"/>
            <a:r>
              <a:rPr lang="en-US" dirty="0"/>
              <a:t>Vertical stability (Tobin, 2024)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27233-AD0B-43D6-503E-69874334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AI-ML has been done for NSTX/-U already?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464DE06-4844-160C-39C6-8B5DCFC74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4689" y="0"/>
            <a:ext cx="907311" cy="708837"/>
          </a:xfrm>
        </p:spPr>
        <p:txBody>
          <a:bodyPr/>
          <a:lstStyle/>
          <a:p>
            <a:pPr>
              <a:defRPr/>
            </a:pPr>
            <a:fld id="{D7DB8F76-31D0-8E48-9A33-E79BFE0EA87E}" type="slidenum">
              <a:rPr lang="en-US">
                <a:latin typeface="Georgia" panose="02040502050405020303"/>
              </a:rPr>
              <a:pPr>
                <a:defRPr/>
              </a:pPr>
              <a:t>4</a:t>
            </a:fld>
            <a:endParaRPr lang="en-US" dirty="0">
              <a:latin typeface="Georgia" panose="0204050205040502030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40BE3-BE25-B67A-B59E-B267C4E69211}"/>
              </a:ext>
            </a:extLst>
          </p:cNvPr>
          <p:cNvSpPr txBox="1"/>
          <p:nvPr/>
        </p:nvSpPr>
        <p:spPr>
          <a:xfrm>
            <a:off x="228600" y="914400"/>
            <a:ext cx="5715000" cy="5107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Operations / equilibrium / real-time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4DE5CF3-D8D1-5D74-A754-E18758D812CC}"/>
              </a:ext>
            </a:extLst>
          </p:cNvPr>
          <p:cNvSpPr txBox="1">
            <a:spLocks/>
          </p:cNvSpPr>
          <p:nvPr/>
        </p:nvSpPr>
        <p:spPr>
          <a:xfrm>
            <a:off x="228600" y="1828800"/>
            <a:ext cx="5715000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2676" indent="-302676" algn="l" defTabSz="609585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11702" indent="-30902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2133" kern="120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16494" indent="-304792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867" kern="12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219170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521846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/>
            <a:r>
              <a:rPr lang="en-US" dirty="0"/>
              <a:t>ML scenario planning (Boyer, 2020)</a:t>
            </a:r>
          </a:p>
          <a:p>
            <a:pPr marL="457189" indent="-457189"/>
            <a:r>
              <a:rPr lang="en-US" dirty="0"/>
              <a:t>NN for EFIT for NSTX-U (Wai, 2022)</a:t>
            </a:r>
          </a:p>
          <a:p>
            <a:pPr marL="457189" indent="-457189"/>
            <a:r>
              <a:rPr lang="en-US" dirty="0"/>
              <a:t>NUBEAM-Net (Boyer, 2019) (*also code surrogate/speedup)</a:t>
            </a:r>
          </a:p>
          <a:p>
            <a:pPr marL="457189" indent="-457189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33C18-BF01-CD22-006C-5D4611D5FD0D}"/>
              </a:ext>
            </a:extLst>
          </p:cNvPr>
          <p:cNvSpPr txBox="1"/>
          <p:nvPr/>
        </p:nvSpPr>
        <p:spPr>
          <a:xfrm>
            <a:off x="6245352" y="914400"/>
            <a:ext cx="5715000" cy="5107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Stability / Disruption</a:t>
            </a: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29BBF733-8C52-CDED-E416-E78EC55554E3}"/>
              </a:ext>
            </a:extLst>
          </p:cNvPr>
          <p:cNvSpPr/>
          <p:nvPr/>
        </p:nvSpPr>
        <p:spPr>
          <a:xfrm rot="16200000" flipH="1" flipV="1">
            <a:off x="4347413" y="3206099"/>
            <a:ext cx="492499" cy="553905"/>
          </a:xfrm>
          <a:prstGeom prst="bentArrow">
            <a:avLst>
              <a:gd name="adj1" fmla="val 25000"/>
              <a:gd name="adj2" fmla="val 19366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05BA80-1937-6CD1-39E0-0D77DE8FA4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05"/>
          <a:stretch/>
        </p:blipFill>
        <p:spPr>
          <a:xfrm>
            <a:off x="6887183" y="3272103"/>
            <a:ext cx="3995504" cy="358589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AF7CF618-C845-AE5C-65DA-D1E2CC535D30}"/>
              </a:ext>
            </a:extLst>
          </p:cNvPr>
          <p:cNvSpPr/>
          <p:nvPr/>
        </p:nvSpPr>
        <p:spPr>
          <a:xfrm rot="2166538">
            <a:off x="5436620" y="3020624"/>
            <a:ext cx="1617462" cy="3096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2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6D8B4-5B50-8783-0A52-9D590017C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97B2-316B-84F9-A649-9D6FAF85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does AI think of our AI work?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934492B-0644-14E5-8DBC-81B453AFFA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4689" y="0"/>
            <a:ext cx="907311" cy="708837"/>
          </a:xfrm>
        </p:spPr>
        <p:txBody>
          <a:bodyPr/>
          <a:lstStyle/>
          <a:p>
            <a:pPr>
              <a:defRPr/>
            </a:pPr>
            <a:fld id="{D7DB8F76-31D0-8E48-9A33-E79BFE0EA87E}" type="slidenum">
              <a:rPr lang="en-US">
                <a:latin typeface="Georgia" panose="02040502050405020303"/>
              </a:rPr>
              <a:pPr>
                <a:defRPr/>
              </a:pPr>
              <a:t>5</a:t>
            </a:fld>
            <a:endParaRPr lang="en-US" dirty="0">
              <a:latin typeface="Georgia" panose="02040502050405020303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20D796-9886-FBE8-7EFE-9689222BE171}"/>
              </a:ext>
            </a:extLst>
          </p:cNvPr>
          <p:cNvGrpSpPr>
            <a:grpSpLocks noChangeAspect="1"/>
          </p:cNvGrpSpPr>
          <p:nvPr/>
        </p:nvGrpSpPr>
        <p:grpSpPr>
          <a:xfrm>
            <a:off x="755297" y="725215"/>
            <a:ext cx="10529392" cy="5685314"/>
            <a:chOff x="1191491" y="2031458"/>
            <a:chExt cx="8528858" cy="46051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543392-4E0B-A18D-3A86-DA962FE95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71" t="10638" r="70048" b="80994"/>
            <a:stretch/>
          </p:blipFill>
          <p:spPr>
            <a:xfrm>
              <a:off x="1191491" y="2031458"/>
              <a:ext cx="2502131" cy="72521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4D1670-8DEC-6EE3-B36C-5486415F8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70" t="28134" b="22909"/>
            <a:stretch/>
          </p:blipFill>
          <p:spPr>
            <a:xfrm>
              <a:off x="1191491" y="2394065"/>
              <a:ext cx="8528858" cy="4242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51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6374D-FEAE-0017-4328-0D97864AA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70721AA-702C-4E9D-6824-E7FE45E1E8C5}"/>
              </a:ext>
            </a:extLst>
          </p:cNvPr>
          <p:cNvSpPr txBox="1">
            <a:spLocks/>
          </p:cNvSpPr>
          <p:nvPr/>
        </p:nvSpPr>
        <p:spPr>
          <a:xfrm>
            <a:off x="1" y="886525"/>
            <a:ext cx="12031006" cy="1168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2676" indent="-302676" algn="l" defTabSz="609585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11702" indent="-30902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2133" kern="120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16494" indent="-304792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867" kern="12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219170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521846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/>
            <a:r>
              <a:rPr lang="en-US" dirty="0"/>
              <a:t>Many individual efforts, not coordinated, many not sustained</a:t>
            </a:r>
          </a:p>
          <a:p>
            <a:pPr marL="766215" lvl="1" indent="-457189"/>
            <a:r>
              <a:rPr lang="en-US" sz="2000" dirty="0"/>
              <a:t>Collaborators, students, people have left PPPL, </a:t>
            </a:r>
            <a:r>
              <a:rPr lang="en-US" sz="2000" dirty="0" err="1"/>
              <a:t>etc</a:t>
            </a:r>
            <a:r>
              <a:rPr lang="en-US" sz="2000" dirty="0"/>
              <a:t>…</a:t>
            </a:r>
          </a:p>
          <a:p>
            <a:pPr marL="766215" lvl="1" indent="-457189"/>
            <a:r>
              <a:rPr lang="en-US" sz="2000" dirty="0"/>
              <a:t>Revive some previous efforts?</a:t>
            </a:r>
          </a:p>
          <a:p>
            <a:pPr marL="457189" indent="-457189"/>
            <a:r>
              <a:rPr lang="en-US" dirty="0"/>
              <a:t>There are, of course, other tools developed on other machines that could be brought to NSTX-U</a:t>
            </a:r>
          </a:p>
          <a:p>
            <a:pPr marL="766215" lvl="1" indent="-457189"/>
            <a:r>
              <a:rPr lang="en-US" sz="2000" dirty="0"/>
              <a:t>Ege’s group’s tools on DIII-D, </a:t>
            </a:r>
            <a:r>
              <a:rPr lang="en-US" sz="2000" dirty="0" err="1"/>
              <a:t>etc</a:t>
            </a:r>
            <a:r>
              <a:rPr lang="en-US" sz="2000" dirty="0"/>
              <a:t>…</a:t>
            </a:r>
          </a:p>
          <a:p>
            <a:pPr marL="457189" indent="-457189"/>
            <a:r>
              <a:rPr lang="en-US" dirty="0"/>
              <a:t>Ideas:</a:t>
            </a:r>
          </a:p>
          <a:p>
            <a:pPr marL="766215" lvl="1" indent="-457189"/>
            <a:r>
              <a:rPr lang="en-US" sz="2000" dirty="0"/>
              <a:t>NSTX database curated and made public?  Who’s going to do it?</a:t>
            </a:r>
          </a:p>
          <a:p>
            <a:pPr marL="1071007" lvl="2" indent="-457189"/>
            <a:r>
              <a:rPr lang="en-US" dirty="0"/>
              <a:t>Some databases already exist: Ege’s, Steve Sabbagh’s DECAF…</a:t>
            </a:r>
          </a:p>
          <a:p>
            <a:pPr marL="1071007" lvl="2" indent="-457189"/>
            <a:r>
              <a:rPr lang="en-US" dirty="0"/>
              <a:t>IAEA “AI for Fusion” effort</a:t>
            </a:r>
          </a:p>
          <a:p>
            <a:pPr marL="1071007" lvl="2" indent="-457189"/>
            <a:r>
              <a:rPr lang="en-US" dirty="0"/>
              <a:t>MAST database made public (https://opendata.ukaea.uk/mast-data/)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1C98E-A0EB-1814-5910-12F4B5188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should we do, going forward?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FACF7A2-62E7-59FB-7FFE-43A49B373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4689" y="0"/>
            <a:ext cx="907311" cy="708837"/>
          </a:xfrm>
        </p:spPr>
        <p:txBody>
          <a:bodyPr/>
          <a:lstStyle/>
          <a:p>
            <a:pPr>
              <a:defRPr/>
            </a:pPr>
            <a:fld id="{D7DB8F76-31D0-8E48-9A33-E79BFE0EA87E}" type="slidenum">
              <a:rPr lang="en-US">
                <a:latin typeface="Georgia" panose="02040502050405020303"/>
              </a:rPr>
              <a:pPr>
                <a:defRPr/>
              </a:pPr>
              <a:t>6</a:t>
            </a:fld>
            <a:endParaRPr lang="en-US" dirty="0">
              <a:latin typeface="Georgia" panose="0204050205040502030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4A4EF-CEFC-8BD3-CC1B-387B2F94E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78" y="5044985"/>
            <a:ext cx="8293994" cy="138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5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647A6-DC16-17F8-0C17-D95731C5B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25E4E9E-A74A-7B89-4DA9-2BD49E56C122}"/>
              </a:ext>
            </a:extLst>
          </p:cNvPr>
          <p:cNvSpPr txBox="1">
            <a:spLocks/>
          </p:cNvSpPr>
          <p:nvPr/>
        </p:nvSpPr>
        <p:spPr>
          <a:xfrm>
            <a:off x="1" y="886524"/>
            <a:ext cx="12031006" cy="53313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2676" indent="-302676" algn="l" defTabSz="609585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11702" indent="-30902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2133" kern="120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16494" indent="-304792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867" kern="12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219170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521846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/>
            <a:r>
              <a:rPr lang="en-US" dirty="0"/>
              <a:t>Ideas:</a:t>
            </a:r>
          </a:p>
          <a:p>
            <a:pPr marL="766215" lvl="1" indent="-457189"/>
            <a:r>
              <a:rPr lang="en-US" sz="2000" dirty="0"/>
              <a:t>Theory department wants to start a project on ST turbulence and FPP design</a:t>
            </a:r>
          </a:p>
          <a:p>
            <a:pPr marL="766215" lvl="1" indent="-457189"/>
            <a:r>
              <a:rPr lang="en-US" sz="2000" dirty="0"/>
              <a:t>Engineering: digital twin?</a:t>
            </a:r>
          </a:p>
          <a:p>
            <a:pPr marL="766215" lvl="1" indent="-457189"/>
            <a:r>
              <a:rPr lang="en-US" sz="2000" dirty="0"/>
              <a:t>Diagnostics: data reduction and analysis programs make use of AI-ML strategies?</a:t>
            </a:r>
          </a:p>
          <a:p>
            <a:pPr marL="766215" lvl="1" indent="-457189"/>
            <a:r>
              <a:rPr lang="en-US" sz="2000" dirty="0"/>
              <a:t>AI for plasma operations?</a:t>
            </a:r>
          </a:p>
          <a:p>
            <a:pPr marL="766215" lvl="1" indent="-457189"/>
            <a:r>
              <a:rPr lang="en-US" sz="2000" dirty="0"/>
              <a:t>etc..</a:t>
            </a:r>
          </a:p>
          <a:p>
            <a:pPr marL="766215" lvl="1" indent="-457189"/>
            <a:endParaRPr lang="en-US" sz="2000" dirty="0"/>
          </a:p>
          <a:p>
            <a:pPr marL="457189" indent="-457189"/>
            <a:r>
              <a:rPr lang="en-US" sz="2267" dirty="0"/>
              <a:t>Resources:</a:t>
            </a:r>
          </a:p>
          <a:p>
            <a:pPr marL="766215" lvl="1" indent="-457189"/>
            <a:r>
              <a:rPr lang="en-US" sz="2000" dirty="0"/>
              <a:t>https://drive.google.com/file/d/1jPcVdxMtGxrRKvCzYIRPsS-D9Rn_R6Qy/view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24CBB-F3A3-8E10-6EF1-DCACDC51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should we do, going forward?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3AB557-6429-A8C8-52EF-42E13467C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4689" y="0"/>
            <a:ext cx="907311" cy="708837"/>
          </a:xfrm>
        </p:spPr>
        <p:txBody>
          <a:bodyPr/>
          <a:lstStyle/>
          <a:p>
            <a:pPr>
              <a:defRPr/>
            </a:pPr>
            <a:fld id="{D7DB8F76-31D0-8E48-9A33-E79BFE0EA87E}" type="slidenum">
              <a:rPr lang="en-US">
                <a:latin typeface="Georgia" panose="02040502050405020303"/>
              </a:rPr>
              <a:pPr>
                <a:defRPr/>
              </a:pPr>
              <a:t>7</a:t>
            </a:fld>
            <a:endParaRPr lang="en-US" dirty="0">
              <a:latin typeface="Georgia" panose="0204050205040502030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DA1D4-E99A-4AF3-8680-AEFCF01D3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750" t="21387" r="33036" b="66326"/>
          <a:stretch/>
        </p:blipFill>
        <p:spPr>
          <a:xfrm>
            <a:off x="422251" y="4362995"/>
            <a:ext cx="4415246" cy="813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331AD5-5D0A-BF70-ABA9-380F8FB8DD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750" t="56597" r="33036" b="18624"/>
          <a:stretch/>
        </p:blipFill>
        <p:spPr>
          <a:xfrm>
            <a:off x="2320835" y="4449133"/>
            <a:ext cx="4415246" cy="16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5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59718-B53D-0F9D-0E33-577D96278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9BFE-22BF-861C-D3C0-11F0545C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References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1FBD34-3061-EB7F-1F27-C6FD35693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4689" y="0"/>
            <a:ext cx="907311" cy="708837"/>
          </a:xfrm>
        </p:spPr>
        <p:txBody>
          <a:bodyPr/>
          <a:lstStyle/>
          <a:p>
            <a:pPr>
              <a:defRPr/>
            </a:pPr>
            <a:fld id="{D7DB8F76-31D0-8E48-9A33-E79BFE0EA87E}" type="slidenum">
              <a:rPr lang="en-US">
                <a:latin typeface="Georgia" panose="02040502050405020303"/>
              </a:rPr>
              <a:pPr>
                <a:defRPr/>
              </a:pPr>
              <a:t>8</a:t>
            </a:fld>
            <a:endParaRPr lang="en-US" dirty="0">
              <a:latin typeface="Georgia" panose="0204050205040502030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B38E4-7410-EE2E-918E-E0C09C67E45F}"/>
              </a:ext>
            </a:extLst>
          </p:cNvPr>
          <p:cNvSpPr txBox="1"/>
          <p:nvPr/>
        </p:nvSpPr>
        <p:spPr>
          <a:xfrm>
            <a:off x="-9728" y="725215"/>
            <a:ext cx="12201728" cy="5871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D. Clayton et al., “Electron temperature profile reconstructions from multi-energy SXR measurements using neural networks”, Plasma Phys. Control. Fusion 55 095015 (2013) </a:t>
            </a:r>
            <a:r>
              <a:rPr lang="en-US" sz="1200" u="sng" kern="100" dirty="0">
                <a:solidFill>
                  <a:srgbClr val="46788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https://doi.org/10.1088/0741-3335/55/9/095015</a:t>
            </a:r>
            <a:endParaRPr lang="en-US" sz="12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M.D. Boyer and J. Chadwick, “Prediction of electron density and pressure profile shapes on NSTX-U using neural networks”, </a:t>
            </a:r>
            <a:r>
              <a:rPr lang="en-US" sz="1200" kern="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Nucl</a:t>
            </a: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Fusion 61 046024 (2021) </a:t>
            </a:r>
            <a:r>
              <a:rPr lang="en-US" sz="1200" u="sng" kern="100" dirty="0">
                <a:solidFill>
                  <a:srgbClr val="46788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https://doi.org/10.1088/1741-4326/abe08b</a:t>
            </a:r>
            <a:endParaRPr lang="en-US" sz="12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I. Uzun-Kaymak et al., “Forming a database to study reversed magnetic shear from the National Spherical Torus </a:t>
            </a:r>
            <a:r>
              <a:rPr lang="en-US" sz="1200" kern="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eXperiment</a:t>
            </a: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using machine learning”, </a:t>
            </a:r>
            <a:r>
              <a:rPr lang="en-US" sz="1200" kern="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Nucl</a:t>
            </a: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Fusion 31 112506 (2024) </a:t>
            </a:r>
            <a:r>
              <a:rPr lang="en-US" sz="1200" u="sng" kern="100" dirty="0">
                <a:solidFill>
                  <a:srgbClr val="46788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https://doi.org/10.1063/5.0222490</a:t>
            </a:r>
            <a:endParaRPr lang="en-US" sz="1200" u="sng" kern="100" dirty="0">
              <a:solidFill>
                <a:srgbClr val="46788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B. Woods, V. Duarte, et al., “Machine Learning Characterization of </a:t>
            </a:r>
            <a:r>
              <a:rPr lang="en-US" sz="1200" kern="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Alfvénic</a:t>
            </a: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Sub-</a:t>
            </a:r>
            <a:r>
              <a:rPr lang="en-US" sz="1200" kern="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Alfvénic</a:t>
            </a: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Chirping and Correlation With Fast-Ion Loss at NSTX”, IEEE Trans. Plasma Sci. 48 71 (2020) https://doi.org/10.1109/TPS.2019.2960206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J. Parisi, et al., “Machine Learning Framework for Spherical Tokamak Pedestal Prediction and Optimization”, in progress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D. Smith et al., “Evolution patterns and parameter regimes in edge localized modes on the National Spherical Torus Experiment”, Plasma Phys. Control. Fusion 58 045003 (2016) https://doi.org/10.1088/0741-3335/58/4/045003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M. Curie, et al., “</a:t>
            </a:r>
            <a:r>
              <a:rPr lang="en-US" sz="1200" kern="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Microtearing</a:t>
            </a: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mode study in NSTX using machine learning enhanced reduced model” (unfinished and unpublished) https://doi.org/10.48550/arXiv.2304.08982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H. Chung et al., “Development of a Data-Driven Neural Network Model for Electron Thermal Transport in NSTX”, in progress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B. Leard et al., “Fast Neural-Network Surrogate Model of the Updated Multi-Mode Anomalous Transport Module for NSTX-U”, IEEE Trans. Plasma Sci. (2024) https://doi.org/10.1109/TPS.2024.3377611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M.D. Boyer et al., “Toward fusion plasma scenario planning for NSTX-U using machine-learning-accelerated models”, Learning for Dynamics and Control 120 698 (2020)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J. Wai, M. Boyer, E. Kolemen, “Neural net modeling of equilibria in NSTX-U”, </a:t>
            </a:r>
            <a:r>
              <a:rPr lang="en-US" sz="1200" kern="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Nucl</a:t>
            </a: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Fusion 62 086042 (2022) https://doi.org/10.1088/1741-4326/ac77e6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M.D. Boyer et al., “Real-time capable modeling of neutral beam injection on NSTX-U using neural networks”, </a:t>
            </a:r>
            <a:r>
              <a:rPr lang="en-US" sz="1200" kern="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Nucl</a:t>
            </a: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Fusion 59 056008 (2019) https://doi.org/10.1088/1741-4326/ab0762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0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02FBD-1DE7-91D0-09BB-5ACB035B9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1FDCC-41F2-B20A-A364-D8C95A2A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References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18C4320-FB36-91AB-8B70-20E38C670E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4689" y="0"/>
            <a:ext cx="907311" cy="708837"/>
          </a:xfrm>
        </p:spPr>
        <p:txBody>
          <a:bodyPr/>
          <a:lstStyle/>
          <a:p>
            <a:pPr>
              <a:defRPr/>
            </a:pPr>
            <a:fld id="{D7DB8F76-31D0-8E48-9A33-E79BFE0EA87E}" type="slidenum">
              <a:rPr lang="en-US">
                <a:latin typeface="Georgia" panose="02040502050405020303"/>
              </a:rPr>
              <a:pPr>
                <a:defRPr/>
              </a:pPr>
              <a:t>9</a:t>
            </a:fld>
            <a:endParaRPr lang="en-US" dirty="0">
              <a:latin typeface="Georgia" panose="0204050205040502030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F92DF-757A-CF3B-84D4-E6EE81B6E0CA}"/>
              </a:ext>
            </a:extLst>
          </p:cNvPr>
          <p:cNvSpPr txBox="1"/>
          <p:nvPr/>
        </p:nvSpPr>
        <p:spPr>
          <a:xfrm>
            <a:off x="-9728" y="725215"/>
            <a:ext cx="12201728" cy="4501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A. Piccione et al., “Physics-guided machine learning approaches to predict the ideal stability properties of fusion plasmas”, </a:t>
            </a:r>
            <a:r>
              <a:rPr lang="en-US" sz="1200" kern="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Nucl</a:t>
            </a: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Fusion 60 046033 (2020) https://doi.org/10.1088/1741-4326/ab7597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A. Piccione et al., “Predicting resistive wall mode stability in NSTX through balanced random forests and counterfactual explanations”, </a:t>
            </a:r>
            <a:r>
              <a:rPr lang="en-US" sz="1200" kern="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Nucl</a:t>
            </a: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Fusion 62 036002 (2022) https://doi.org/10.1088/1741-4326/ac44af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M. Tobin et al., “Vertical instability forecasting and controllability assessment of multi-device tokamak plasmas in DECAF with data-driven optimization”, Plasma Phys. Control. Fusion 66 105020 (2024) https://doi.org/10.1088/1361-6587/ad7531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M.D. Boyer et al., “Toward active disruption avoidance via real-time estimation of the safe operating region and disruption proximity in tokamaks”, </a:t>
            </a:r>
            <a:r>
              <a:rPr lang="en-US" sz="1200" kern="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Nucl</a:t>
            </a: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Fusion 62 026005 (2022) </a:t>
            </a: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https://doi.org/10.1088/1741-4326/ac359e</a:t>
            </a:r>
            <a:endParaRPr lang="en-US" sz="12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T. Looby et al., “Convolutional Neural Networks for Heat Flux Model Validation on NSTX-U”, IEEE Trans. Plasma Sci. 48 3 (2020) https://doi.org/10.1109/TPS.2019.2919288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A. Sanchez-Villar, et al., “Real-time capable modeling of ICRF heating on NSTX and WEST via machine learning approaches”, </a:t>
            </a:r>
            <a:r>
              <a:rPr lang="en-US" sz="1200" kern="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Nucl</a:t>
            </a: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Fusion 64 096039 (2024) https://doi.org/10.1088/1741-4326/ad645d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MAST: S. Jackson, et al., “FAIR-MAST:A fusion device data management system”, </a:t>
            </a:r>
            <a:r>
              <a:rPr lang="en-US" sz="1200" kern="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SoftwareX</a:t>
            </a: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27 101869  (2024) </a:t>
            </a:r>
            <a:r>
              <a:rPr lang="en-US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https://doi.org/10.1016/j.softx.2024.101869</a:t>
            </a:r>
            <a:endParaRPr lang="en-US" sz="12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051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PPL Theme 2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A21E1F"/>
      </a:accent5>
      <a:accent6>
        <a:srgbClr val="7AB775"/>
      </a:accent6>
      <a:hlink>
        <a:srgbClr val="2C89C5"/>
      </a:hlink>
      <a:folHlink>
        <a:srgbClr val="2B7FAB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57295</TotalTime>
  <Words>1136</Words>
  <Application>Microsoft Office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Roboto</vt:lpstr>
      <vt:lpstr>Roboto Slab</vt:lpstr>
      <vt:lpstr>Georgia</vt:lpstr>
      <vt:lpstr>Default Theme</vt:lpstr>
      <vt:lpstr>AI-ML for NSTX-U  Jack Berkery (PPPL)</vt:lpstr>
      <vt:lpstr>What AI-ML has been done for NSTX/-U already?</vt:lpstr>
      <vt:lpstr>What AI-ML has been done for NSTX/-U already?</vt:lpstr>
      <vt:lpstr>What AI-ML has been done for NSTX/-U already?</vt:lpstr>
      <vt:lpstr>What does AI think of our AI work?</vt:lpstr>
      <vt:lpstr>What should we do, going forward?</vt:lpstr>
      <vt:lpstr>What should we do, going forward?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Jack Berkery</cp:lastModifiedBy>
  <cp:revision>890</cp:revision>
  <dcterms:created xsi:type="dcterms:W3CDTF">2020-06-11T16:38:14Z</dcterms:created>
  <dcterms:modified xsi:type="dcterms:W3CDTF">2024-12-02T15:13:56Z</dcterms:modified>
</cp:coreProperties>
</file>