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3" r:id="rId1"/>
  </p:sldMasterIdLst>
  <p:notesMasterIdLst>
    <p:notesMasterId r:id="rId36"/>
  </p:notesMasterIdLst>
  <p:sldIdLst>
    <p:sldId id="311" r:id="rId2"/>
    <p:sldId id="431" r:id="rId3"/>
    <p:sldId id="452" r:id="rId4"/>
    <p:sldId id="379" r:id="rId5"/>
    <p:sldId id="407" r:id="rId6"/>
    <p:sldId id="453" r:id="rId7"/>
    <p:sldId id="406" r:id="rId8"/>
    <p:sldId id="375" r:id="rId9"/>
    <p:sldId id="377" r:id="rId10"/>
    <p:sldId id="427" r:id="rId11"/>
    <p:sldId id="428" r:id="rId12"/>
    <p:sldId id="429" r:id="rId13"/>
    <p:sldId id="437" r:id="rId14"/>
    <p:sldId id="438" r:id="rId15"/>
    <p:sldId id="439" r:id="rId16"/>
    <p:sldId id="454" r:id="rId17"/>
    <p:sldId id="435" r:id="rId18"/>
    <p:sldId id="463" r:id="rId19"/>
    <p:sldId id="464" r:id="rId20"/>
    <p:sldId id="466" r:id="rId21"/>
    <p:sldId id="460" r:id="rId22"/>
    <p:sldId id="404" r:id="rId23"/>
    <p:sldId id="461" r:id="rId24"/>
    <p:sldId id="459" r:id="rId25"/>
    <p:sldId id="455" r:id="rId26"/>
    <p:sldId id="410" r:id="rId27"/>
    <p:sldId id="456" r:id="rId28"/>
    <p:sldId id="458" r:id="rId29"/>
    <p:sldId id="462" r:id="rId30"/>
    <p:sldId id="457" r:id="rId31"/>
    <p:sldId id="380" r:id="rId32"/>
    <p:sldId id="465" r:id="rId33"/>
    <p:sldId id="436" r:id="rId34"/>
    <p:sldId id="430" r:id="rId3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mbria Math" panose="02040503050406030204" pitchFamily="18" charset="0"/>
      <p:regular r:id="rId41"/>
    </p:embeddedFont>
    <p:embeddedFont>
      <p:font typeface="Georgia" panose="02040502050405020303" pitchFamily="18" charset="0"/>
      <p:regular r:id="rId42"/>
      <p:bold r:id="rId43"/>
      <p:italic r:id="rId44"/>
      <p:boldItalic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Roboto Slab" pitchFamily="2" charset="0"/>
      <p:regular r:id="rId50"/>
      <p:bold r:id="rId5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C7C9F"/>
    <a:srgbClr val="000000"/>
    <a:srgbClr val="445256"/>
    <a:srgbClr val="0033CC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36"/>
    <p:restoredTop sz="96149"/>
  </p:normalViewPr>
  <p:slideViewPr>
    <p:cSldViewPr snapToGrid="0" snapToObjects="1">
      <p:cViewPr varScale="1">
        <p:scale>
          <a:sx n="175" d="100"/>
          <a:sy n="175" d="100"/>
        </p:scale>
        <p:origin x="12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7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56854-B4F0-024D-ACE9-C26F23D6BC6E}" type="datetimeFigureOut">
              <a:rPr lang="en-US" smtClean="0"/>
              <a:t>1/2/25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7C13E-113E-CE42-AE0F-CE20F7293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2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24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82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C13E-113E-CE42-AE0F-CE20F7293F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6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678956"/>
            <a:ext cx="8621486" cy="1599161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85616"/>
            <a:ext cx="8276897" cy="1592502"/>
          </a:xfrm>
        </p:spPr>
        <p:txBody>
          <a:bodyPr>
            <a:normAutofit/>
          </a:bodyPr>
          <a:lstStyle>
            <a:lvl1pPr>
              <a:defRPr sz="3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041451" cy="6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31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A30656-7B55-504B-8BC8-CE3E744DC6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93682"/>
            <a:ext cx="9144000" cy="44498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7B5559A-E83F-464C-A06A-C2BE0456D84F}"/>
              </a:ext>
            </a:extLst>
          </p:cNvPr>
          <p:cNvSpPr/>
          <p:nvPr userDrawn="1"/>
        </p:nvSpPr>
        <p:spPr>
          <a:xfrm>
            <a:off x="0" y="1836683"/>
            <a:ext cx="8621486" cy="1714591"/>
          </a:xfrm>
          <a:custGeom>
            <a:avLst/>
            <a:gdLst>
              <a:gd name="connsiteX0" fmla="*/ 0 w 8621486"/>
              <a:gd name="connsiteY0" fmla="*/ 0 h 1969477"/>
              <a:gd name="connsiteX1" fmla="*/ 8621486 w 8621486"/>
              <a:gd name="connsiteY1" fmla="*/ 20097 h 1969477"/>
              <a:gd name="connsiteX2" fmla="*/ 7998488 w 8621486"/>
              <a:gd name="connsiteY2" fmla="*/ 1969477 h 1969477"/>
              <a:gd name="connsiteX3" fmla="*/ 0 w 8621486"/>
              <a:gd name="connsiteY3" fmla="*/ 1969477 h 1969477"/>
              <a:gd name="connsiteX4" fmla="*/ 0 w 8621486"/>
              <a:gd name="connsiteY4" fmla="*/ 0 h 1969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1486" h="1969477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0738E-5820-F848-928B-F7F00E97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84250"/>
            <a:ext cx="8276897" cy="1967024"/>
          </a:xfrm>
        </p:spPr>
        <p:txBody>
          <a:bodyPr>
            <a:normAutofit/>
          </a:bodyPr>
          <a:lstStyle>
            <a:lvl1pPr>
              <a:defRPr sz="3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B7A0AF-7553-DE4D-BBF0-D25A72BFA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46B784-112E-5E44-A7F8-F159B4ED1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95"/>
            <a:ext cx="2041451" cy="69268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21269-93EC-974A-80C6-270BFB6FA16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8A21139E-95F7-3D48-8137-8596F91D9270}" type="datetime1">
              <a:rPr lang="en-US" smtClean="0"/>
              <a:t>1/2/25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09C175F-5F9E-5A44-8EFB-6F1564AFE5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ctr"/>
            <a:r>
              <a:rPr lang="en-US"/>
              <a:t>NSTX-U 5YP Overview</a:t>
            </a: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5899587-0424-3A41-B6B4-F522DA4048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3" y="4905027"/>
            <a:ext cx="746957" cy="1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784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19217A4-8BE6-D44C-9C8F-E37FB28C521C}"/>
              </a:ext>
            </a:extLst>
          </p:cNvPr>
          <p:cNvSpPr/>
          <p:nvPr userDrawn="1"/>
        </p:nvSpPr>
        <p:spPr>
          <a:xfrm>
            <a:off x="-1390" y="0"/>
            <a:ext cx="8647386" cy="543910"/>
          </a:xfrm>
          <a:custGeom>
            <a:avLst/>
            <a:gdLst>
              <a:gd name="connsiteX0" fmla="*/ 7883 w 8592207"/>
              <a:gd name="connsiteY0" fmla="*/ 0 h 543910"/>
              <a:gd name="connsiteX1" fmla="*/ 8592207 w 8592207"/>
              <a:gd name="connsiteY1" fmla="*/ 0 h 543910"/>
              <a:gd name="connsiteX2" fmla="*/ 8387255 w 8592207"/>
              <a:gd name="connsiteY2" fmla="*/ 543910 h 543910"/>
              <a:gd name="connsiteX3" fmla="*/ 0 w 8592207"/>
              <a:gd name="connsiteY3" fmla="*/ 543910 h 543910"/>
              <a:gd name="connsiteX4" fmla="*/ 7883 w 8592207"/>
              <a:gd name="connsiteY4" fmla="*/ 0 h 54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92207" h="543910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5F9C0-6D68-BA45-9D2F-E592ECB5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11815" cy="543910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FD8A-5277-1246-8E10-601E67D2C1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82FC28-A0C4-3D42-BBB2-CE05BC0807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420100" cy="4078670"/>
          </a:xfrm>
        </p:spPr>
        <p:txBody>
          <a:bodyPr anchor="ctr"/>
          <a:lstStyle>
            <a:lvl1pPr>
              <a:buClr>
                <a:schemeClr val="accent3"/>
              </a:buClr>
              <a:defRPr/>
            </a:lvl1pPr>
            <a:lvl2pPr>
              <a:buClr>
                <a:srgbClr val="0070C0"/>
              </a:buClr>
              <a:defRPr>
                <a:solidFill>
                  <a:srgbClr val="0070C0"/>
                </a:solidFill>
              </a:defRPr>
            </a:lvl2pPr>
            <a:lvl3pPr>
              <a:buClr>
                <a:srgbClr val="C00000"/>
              </a:buClr>
              <a:defRPr/>
            </a:lvl3pPr>
            <a:lvl4pPr>
              <a:buClr>
                <a:schemeClr val="bg2">
                  <a:lumMod val="50000"/>
                </a:schemeClr>
              </a:buClr>
              <a:defRPr/>
            </a:lvl4pPr>
            <a:lvl5pPr>
              <a:buClr>
                <a:schemeClr val="bg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A7F76-8E26-4D4B-B958-D2E7D50DD38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443C2402-C454-DC46-8063-90560B6B5D94}" type="datetime1">
              <a:rPr lang="en-US" smtClean="0"/>
              <a:t>1/2/25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5FE9B-7F3E-1E47-ABAE-59EF208B7B1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algn="ctr"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NSTX-U 5YP Overview</a:t>
            </a: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9D2FD2F-6132-784C-B7EA-DDADBB8A46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3" y="4905027"/>
            <a:ext cx="746957" cy="1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581AB4-0644-9D45-976B-025525600A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1812"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5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6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D61B7E4A-D935-5A41-9E17-BAC1451B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8276897" cy="543910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23E42795-372F-EE4C-A68C-04D9C6A00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63516" y="0"/>
            <a:ext cx="680483" cy="531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rgbClr val="445256"/>
                </a:solidFill>
              </a:defRPr>
            </a:lvl1pPr>
          </a:lstStyle>
          <a:p>
            <a:fld id="{D7DB8F76-31D0-8E48-9A33-E79BFE0EA87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1F3B143-53EA-2E43-8866-DBB356BA2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552892"/>
            <a:ext cx="8420099" cy="4266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43F8F-45DC-4E46-807F-6422FF78B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algn="ctr"/>
            <a:r>
              <a:rPr lang="en-US"/>
              <a:t>NSTX-U 5YP Overview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84E82-5C41-9D4A-B4DD-5033D1F2B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59566" y="4819650"/>
            <a:ext cx="1393934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6395F5E8-DA5C-0842-834B-64D279369D08}" type="datetime1">
              <a:rPr lang="en-US" smtClean="0"/>
              <a:t>1/2/25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E939804-53A9-1745-ADB9-FB2BFCE57C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3" y="4905027"/>
            <a:ext cx="746957" cy="1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8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5" r:id="rId2"/>
    <p:sldLayoutId id="2147483664" r:id="rId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7013" indent="-227013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1pPr>
      <a:lvl2pPr marL="458788" indent="-231775" algn="l" defTabSz="4572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600" kern="1200">
          <a:solidFill>
            <a:srgbClr val="0033CC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2pPr>
      <a:lvl3pPr marL="687388" indent="-228600" algn="l" defTabSz="4572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400" kern="1200">
          <a:solidFill>
            <a:srgbClr val="C00000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3pPr>
      <a:lvl4pPr marL="914400" indent="-227013" algn="l" defTabSz="4572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4pPr>
      <a:lvl5pPr marL="1141413" indent="-227013" algn="l" defTabSz="457200" rtl="0" eaLnBrk="1" latinLnBrk="0" hangingPunct="1">
        <a:spcBef>
          <a:spcPct val="20000"/>
        </a:spcBef>
        <a:buClr>
          <a:schemeClr val="bg2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36" userDrawn="1">
          <p15:clr>
            <a:srgbClr val="F26B43"/>
          </p15:clr>
        </p15:guide>
        <p15:guide id="2" pos="120" userDrawn="1">
          <p15:clr>
            <a:srgbClr val="F26B43"/>
          </p15:clr>
        </p15:guide>
        <p15:guide id="3" pos="5424" userDrawn="1">
          <p15:clr>
            <a:srgbClr val="F26B43"/>
          </p15:clr>
        </p15:guide>
        <p15:guide id="4" pos="56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470F7D-D10E-D545-91EA-1D0E2A02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664105"/>
            <a:ext cx="8276897" cy="1967024"/>
          </a:xfrm>
        </p:spPr>
        <p:txBody>
          <a:bodyPr>
            <a:normAutofit/>
          </a:bodyPr>
          <a:lstStyle/>
          <a:p>
            <a:r>
              <a:rPr lang="en-US" dirty="0"/>
              <a:t>NSTX-U 5YP (FY26 – FY30)</a:t>
            </a:r>
            <a:br>
              <a:rPr lang="en-US" dirty="0"/>
            </a:br>
            <a:r>
              <a:rPr lang="en-US" sz="2400" dirty="0"/>
              <a:t>S. Kaye, Director, NSTX-U Research Program</a:t>
            </a:r>
            <a:br>
              <a:rPr lang="en-US" sz="2400" dirty="0"/>
            </a:br>
            <a:r>
              <a:rPr lang="en-US" sz="2400" dirty="0"/>
              <a:t>13 January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544B4-5746-C441-AA36-3B9BC76BE2F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/>
              <a:t>NSTX-U 5YP Overview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5A04CA-69EC-585C-B779-2FDF37A688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63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432B-FEC5-10FF-7E3C-D32DE93C7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45654" cy="543910"/>
          </a:xfrm>
        </p:spPr>
        <p:txBody>
          <a:bodyPr>
            <a:normAutofit/>
          </a:bodyPr>
          <a:lstStyle/>
          <a:p>
            <a:pPr marL="4763" indent="-4763">
              <a:spcBef>
                <a:spcPts val="400"/>
              </a:spcBef>
              <a:buSzPts val="1900"/>
            </a:pPr>
            <a:r>
              <a:rPr lang="en-US" dirty="0"/>
              <a:t>These results are critical to informing compact FPP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B683A6-2CD6-0FB4-6ECE-3F4D620CB6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81AA52-CD6E-5350-AE19-355B2B6DCAE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27101" y="920794"/>
            <a:ext cx="5076297" cy="4078670"/>
          </a:xfrm>
        </p:spPr>
        <p:txBody>
          <a:bodyPr anchor="t">
            <a:normAutofit lnSpcReduction="10000"/>
          </a:bodyPr>
          <a:lstStyle/>
          <a:p>
            <a:pPr marL="498475" indent="-342900">
              <a:lnSpc>
                <a:spcPct val="110000"/>
              </a:lnSpc>
              <a:spcBef>
                <a:spcPts val="0"/>
              </a:spcBef>
              <a:buSzPts val="1100"/>
              <a:buFont typeface="+mj-lt"/>
              <a:buAutoNum type="arabicPeriod"/>
            </a:pPr>
            <a:endParaRPr lang="en-US" sz="1400" dirty="0"/>
          </a:p>
          <a:p>
            <a:pPr marL="498475" indent="-342900">
              <a:spcBef>
                <a:spcPts val="0"/>
              </a:spcBef>
              <a:buSzPct val="90000"/>
              <a:buFont typeface="+mj-lt"/>
              <a:buAutoNum type="arabicPeriod"/>
            </a:pPr>
            <a:r>
              <a:rPr lang="en-US" sz="1600" dirty="0"/>
              <a:t>Extend confinement and stability physics at low aspect ratio and high beta to lower collisionality</a:t>
            </a:r>
          </a:p>
          <a:p>
            <a:pPr marL="730250" lvl="1" indent="-3429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lang="en-US" sz="1400" dirty="0">
                <a:solidFill>
                  <a:srgbClr val="FF0000"/>
                </a:solidFill>
              </a:rPr>
              <a:t>Does good ST confinement extend to low collisionality fusion conditions?</a:t>
            </a:r>
          </a:p>
          <a:p>
            <a:pPr marL="730250" lvl="1" indent="-3429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lang="en-US" sz="1400" dirty="0">
                <a:solidFill>
                  <a:srgbClr val="FF0000"/>
                </a:solidFill>
              </a:rPr>
              <a:t>Can next-step ST meet a Q=1 target?</a:t>
            </a:r>
            <a:endParaRPr lang="en-US" sz="1600" dirty="0"/>
          </a:p>
          <a:p>
            <a:pPr marL="498475" indent="-342900">
              <a:spcBef>
                <a:spcPts val="0"/>
              </a:spcBef>
              <a:buSzPts val="1100"/>
              <a:buFont typeface="+mj-lt"/>
              <a:buAutoNum type="arabicPeriod"/>
            </a:pPr>
            <a:endParaRPr lang="en-US" sz="1600" dirty="0"/>
          </a:p>
          <a:p>
            <a:pPr marL="498475" indent="-342900">
              <a:spcBef>
                <a:spcPts val="0"/>
              </a:spcBef>
              <a:buSzPts val="1100"/>
              <a:buFont typeface="+mj-lt"/>
              <a:buAutoNum type="arabicPeriod"/>
            </a:pPr>
            <a:endParaRPr lang="en-US" sz="1600" dirty="0"/>
          </a:p>
          <a:p>
            <a:pPr marL="498475" indent="-342900">
              <a:spcBef>
                <a:spcPts val="0"/>
              </a:spcBef>
              <a:buSzPct val="90000"/>
              <a:buFont typeface="+mj-lt"/>
              <a:buAutoNum type="arabicPeriod"/>
            </a:pPr>
            <a:r>
              <a:rPr lang="en-US" sz="1600" dirty="0"/>
              <a:t>Develop non-inductive (NI) operation at high-performance and low-</a:t>
            </a:r>
            <a:r>
              <a:rPr lang="en-US" sz="1600" dirty="0" err="1"/>
              <a:t>disruptivity</a:t>
            </a:r>
            <a:endParaRPr lang="en-US" sz="1600" dirty="0"/>
          </a:p>
          <a:p>
            <a:pPr marL="730250" lvl="1" indent="-3429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lang="en-US" sz="1400" dirty="0">
                <a:solidFill>
                  <a:srgbClr val="FF0000"/>
                </a:solidFill>
              </a:rPr>
              <a:t>Develop unique high-beta, strong shaping route to NI operation</a:t>
            </a:r>
          </a:p>
          <a:p>
            <a:pPr marL="730250" lvl="1" indent="-342900">
              <a:spcBef>
                <a:spcPts val="0"/>
              </a:spcBef>
              <a:buSzPts val="1100"/>
            </a:pPr>
            <a:endParaRPr lang="en-US" dirty="0">
              <a:solidFill>
                <a:srgbClr val="0070C0"/>
              </a:solidFill>
            </a:endParaRPr>
          </a:p>
          <a:p>
            <a:pPr marL="730250" lvl="1" indent="-342900">
              <a:spcBef>
                <a:spcPts val="0"/>
              </a:spcBef>
              <a:buSzPts val="1100"/>
            </a:pPr>
            <a:endParaRPr lang="en-US" dirty="0">
              <a:solidFill>
                <a:srgbClr val="0070C0"/>
              </a:solidFill>
            </a:endParaRPr>
          </a:p>
          <a:p>
            <a:pPr marL="498475" indent="-342900">
              <a:spcBef>
                <a:spcPts val="0"/>
              </a:spcBef>
              <a:buSzPct val="90000"/>
              <a:buFont typeface="+mj-lt"/>
              <a:buAutoNum type="arabicPeriod"/>
            </a:pPr>
            <a:r>
              <a:rPr lang="en-US" sz="1600" dirty="0"/>
              <a:t>Develop innovative power handling capability at world’s highest heat flux (≤ 90 MW/m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  <a:p>
            <a:pPr marL="730250" lvl="1" indent="-3429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lang="en-US" sz="1400" dirty="0">
                <a:solidFill>
                  <a:srgbClr val="FF0000"/>
                </a:solidFill>
              </a:rPr>
              <a:t>Can adequate power exhaust via liquid lithium be achieved with attractive core performance?</a:t>
            </a:r>
            <a:endParaRPr lang="en-US" sz="1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3DA3E-2C30-C569-6628-C248F24BB5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8BA277C-F330-38C6-CA76-E68A0EC3AEEE}"/>
              </a:ext>
            </a:extLst>
          </p:cNvPr>
          <p:cNvSpPr txBox="1">
            <a:spLocks/>
          </p:cNvSpPr>
          <p:nvPr/>
        </p:nvSpPr>
        <p:spPr>
          <a:xfrm>
            <a:off x="198756" y="851371"/>
            <a:ext cx="3946143" cy="40786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88" indent="-231775" algn="l" defTabSz="457200" rtl="0" eaLnBrk="1" latinLnBrk="0" hangingPunct="1">
              <a:spcBef>
                <a:spcPct val="20000"/>
              </a:spcBef>
              <a:buClr>
                <a:srgbClr val="0070C0"/>
              </a:buClr>
              <a:buFont typeface="Arial"/>
              <a:buChar char="•"/>
              <a:defRPr sz="1600" kern="12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88" indent="-228600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400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413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8475" indent="-342900">
              <a:lnSpc>
                <a:spcPct val="110000"/>
              </a:lnSpc>
              <a:spcBef>
                <a:spcPts val="0"/>
              </a:spcBef>
              <a:buSzPts val="1100"/>
              <a:buFont typeface="+mj-lt"/>
              <a:buAutoNum type="arabicPeriod"/>
            </a:pPr>
            <a:endParaRPr lang="en-US" sz="1600" dirty="0"/>
          </a:p>
          <a:p>
            <a:pPr marL="457200" indent="-339725">
              <a:spcBef>
                <a:spcPts val="0"/>
              </a:spcBef>
              <a:buSzPct val="90000"/>
              <a:buFont typeface="+mj-lt"/>
              <a:buAutoNum type="arabicPeriod"/>
            </a:pPr>
            <a:r>
              <a:rPr lang="en-US" dirty="0"/>
              <a:t>Enhanced confinement</a:t>
            </a:r>
          </a:p>
          <a:p>
            <a:pPr marL="730250" lvl="1" indent="-342900">
              <a:spcBef>
                <a:spcPts val="0"/>
              </a:spcBef>
              <a:buSzPct val="100000"/>
            </a:pPr>
            <a:r>
              <a:rPr lang="en-US" dirty="0"/>
              <a:t>Reduced size, cost, heating power</a:t>
            </a:r>
          </a:p>
          <a:p>
            <a:pPr marL="155575" indent="0">
              <a:spcBef>
                <a:spcPts val="0"/>
              </a:spcBef>
              <a:buSzPts val="1100"/>
              <a:buNone/>
            </a:pPr>
            <a:r>
              <a:rPr lang="en-US" dirty="0"/>
              <a:t>	</a:t>
            </a:r>
          </a:p>
          <a:p>
            <a:pPr marL="155575" indent="0">
              <a:spcBef>
                <a:spcPts val="0"/>
              </a:spcBef>
              <a:buSzPts val="1100"/>
              <a:buNone/>
            </a:pPr>
            <a:r>
              <a:rPr lang="en-US" dirty="0"/>
              <a:t>	</a:t>
            </a:r>
          </a:p>
          <a:p>
            <a:pPr marL="465137" indent="-342900">
              <a:lnSpc>
                <a:spcPct val="110000"/>
              </a:lnSpc>
              <a:spcBef>
                <a:spcPts val="300"/>
              </a:spcBef>
              <a:buSzPct val="90000"/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Steady-state operation with high NI current fraction</a:t>
            </a:r>
          </a:p>
          <a:p>
            <a:pPr marL="730250" lvl="1" indent="-342900">
              <a:spcBef>
                <a:spcPts val="0"/>
              </a:spcBef>
              <a:buSzPct val="100000"/>
            </a:pPr>
            <a:r>
              <a:rPr lang="en-US" dirty="0"/>
              <a:t>Small or no OH solenoid</a:t>
            </a:r>
            <a:endParaRPr lang="en-US" dirty="0">
              <a:solidFill>
                <a:srgbClr val="FF0000"/>
              </a:solidFill>
            </a:endParaRPr>
          </a:p>
          <a:p>
            <a:pPr marL="730250" lvl="1" indent="-342900">
              <a:spcBef>
                <a:spcPts val="0"/>
              </a:spcBef>
              <a:buSzPts val="1100"/>
            </a:pPr>
            <a:endParaRPr lang="en-US" sz="1800" dirty="0"/>
          </a:p>
          <a:p>
            <a:pPr marL="730250" lvl="1" indent="-342900">
              <a:spcBef>
                <a:spcPts val="0"/>
              </a:spcBef>
              <a:buSzPts val="1100"/>
            </a:pPr>
            <a:endParaRPr lang="en-US" sz="1800" dirty="0"/>
          </a:p>
          <a:p>
            <a:pPr marL="457200" indent="-339725">
              <a:spcBef>
                <a:spcPts val="0"/>
              </a:spcBef>
              <a:buSzPct val="90000"/>
              <a:buFont typeface="+mj-lt"/>
              <a:buAutoNum type="arabicPeriod" startAt="2"/>
            </a:pPr>
            <a:r>
              <a:rPr lang="en-US" dirty="0"/>
              <a:t>Heat and particle flux mitigation</a:t>
            </a:r>
          </a:p>
          <a:p>
            <a:pPr marL="688975" lvl="1" indent="-339725">
              <a:spcBef>
                <a:spcPts val="0"/>
              </a:spcBef>
              <a:buSzPct val="90000"/>
            </a:pPr>
            <a:r>
              <a:rPr lang="en-US" dirty="0"/>
              <a:t>High heat flux in compact device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EA3E56-11DD-41B5-D847-F8EE20447ADC}"/>
              </a:ext>
            </a:extLst>
          </p:cNvPr>
          <p:cNvSpPr txBox="1"/>
          <p:nvPr/>
        </p:nvSpPr>
        <p:spPr>
          <a:xfrm>
            <a:off x="325759" y="631518"/>
            <a:ext cx="3703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low-A compact, s-s FPP requires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17580A-CB23-E279-9233-867843B65E8C}"/>
              </a:ext>
            </a:extLst>
          </p:cNvPr>
          <p:cNvSpPr txBox="1"/>
          <p:nvPr/>
        </p:nvSpPr>
        <p:spPr>
          <a:xfrm>
            <a:off x="5342087" y="640598"/>
            <a:ext cx="312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NSTX-U Research Objectives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28D3BE9-E1D4-9731-DED6-47174E77AC24}"/>
              </a:ext>
            </a:extLst>
          </p:cNvPr>
          <p:cNvSpPr/>
          <p:nvPr/>
        </p:nvSpPr>
        <p:spPr>
          <a:xfrm>
            <a:off x="4324027" y="1062318"/>
            <a:ext cx="4780041" cy="118077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21B3812-EBB6-5C76-65AD-0989939B9A11}"/>
              </a:ext>
            </a:extLst>
          </p:cNvPr>
          <p:cNvSpPr/>
          <p:nvPr/>
        </p:nvSpPr>
        <p:spPr>
          <a:xfrm>
            <a:off x="4324027" y="3737860"/>
            <a:ext cx="4780041" cy="108179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38BC08-831B-4CA0-F950-50871D1D69AD}"/>
              </a:ext>
            </a:extLst>
          </p:cNvPr>
          <p:cNvSpPr txBox="1"/>
          <p:nvPr/>
        </p:nvSpPr>
        <p:spPr>
          <a:xfrm>
            <a:off x="7579401" y="2230812"/>
            <a:ext cx="1463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(Science Gap)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2A6F56-8405-BB8A-0708-0A4E2179A168}"/>
              </a:ext>
            </a:extLst>
          </p:cNvPr>
          <p:cNvSpPr txBox="1"/>
          <p:nvPr/>
        </p:nvSpPr>
        <p:spPr>
          <a:xfrm>
            <a:off x="7278381" y="3388247"/>
            <a:ext cx="1808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(Technology Gap)</a:t>
            </a:r>
          </a:p>
        </p:txBody>
      </p:sp>
    </p:spTree>
    <p:extLst>
      <p:ext uri="{BB962C8B-B14F-4D97-AF65-F5344CB8AC3E}">
        <p14:creationId xmlns:p14="http://schemas.microsoft.com/office/powerpoint/2010/main" val="3223269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A4DA-E306-7B73-224E-A445A1CAA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Core confinement is the single-most critical parameter for reducing FPP cost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08AFB-6302-2DA5-7CE9-6E258B2B8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96203-C4C7-C59D-44C6-046F1297F2C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21681" y="833178"/>
            <a:ext cx="4351838" cy="832099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Good ST confinement trends:                        </a:t>
            </a:r>
            <a:r>
              <a:rPr lang="en-US" sz="1800" dirty="0">
                <a:solidFill>
                  <a:srgbClr val="0070C0"/>
                </a:solidFill>
                <a:latin typeface="Symbol" pitchFamily="2" charset="2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en-US" sz="1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~B</a:t>
            </a:r>
            <a:r>
              <a:rPr lang="en-US" sz="1800" baseline="30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</a:t>
            </a:r>
            <a:r>
              <a:rPr lang="en-US" sz="1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8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</a:t>
            </a:r>
            <a:r>
              <a:rPr lang="en-US" sz="1800" dirty="0" err="1">
                <a:solidFill>
                  <a:srgbClr val="0070C0"/>
                </a:solidFill>
                <a:latin typeface="Symbol" pitchFamily="2" charset="2"/>
                <a:ea typeface="Roboto" panose="02000000000000000000" pitchFamily="2" charset="0"/>
                <a:cs typeface="Roboto" panose="02000000000000000000" pitchFamily="2" charset="0"/>
              </a:rPr>
              <a:t>t</a:t>
            </a:r>
            <a:r>
              <a:rPr lang="en-US" sz="1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~</a:t>
            </a:r>
            <a:r>
              <a:rPr lang="en-US" sz="1800" dirty="0">
                <a:solidFill>
                  <a:srgbClr val="0070C0"/>
                </a:solidFill>
                <a:latin typeface="Symbol" pitchFamily="2" charset="2"/>
                <a:ea typeface="Roboto" panose="02000000000000000000" pitchFamily="2" charset="0"/>
                <a:cs typeface="Roboto" panose="02000000000000000000" pitchFamily="2" charset="0"/>
              </a:rPr>
              <a:t>n</a:t>
            </a:r>
            <a:r>
              <a:rPr lang="en-US" sz="1800" baseline="-25000" dirty="0">
                <a:solidFill>
                  <a:srgbClr val="0070C0"/>
                </a:solidFill>
                <a:latin typeface="Symbol" pitchFamily="2" charset="2"/>
                <a:ea typeface="Roboto" panose="02000000000000000000" pitchFamily="2" charset="0"/>
                <a:cs typeface="Roboto" panose="02000000000000000000" pitchFamily="2" charset="0"/>
              </a:rPr>
              <a:t>*</a:t>
            </a:r>
            <a:r>
              <a:rPr lang="en-US" sz="1800" baseline="30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-0.8</a:t>
            </a:r>
            <a:r>
              <a:rPr lang="en-US" sz="18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relax FPP size and heating power requirements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01A17-AC04-1A5C-1CB7-9A65C5DB477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FACAEB-1C02-F528-321C-B9C5DB302DC6}"/>
              </a:ext>
            </a:extLst>
          </p:cNvPr>
          <p:cNvGrpSpPr/>
          <p:nvPr/>
        </p:nvGrpSpPr>
        <p:grpSpPr>
          <a:xfrm>
            <a:off x="4425314" y="1954544"/>
            <a:ext cx="4744572" cy="2723183"/>
            <a:chOff x="472190" y="2126078"/>
            <a:chExt cx="4744572" cy="272318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3B7D58-37B1-590F-67D9-9BF0E50F9D7F}"/>
                </a:ext>
              </a:extLst>
            </p:cNvPr>
            <p:cNvGrpSpPr/>
            <p:nvPr/>
          </p:nvGrpSpPr>
          <p:grpSpPr>
            <a:xfrm>
              <a:off x="472190" y="2126078"/>
              <a:ext cx="3402885" cy="2723183"/>
              <a:chOff x="190499" y="601885"/>
              <a:chExt cx="3402885" cy="2723183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C23D136-4903-4B9F-474D-8960667E01A8}"/>
                  </a:ext>
                </a:extLst>
              </p:cNvPr>
              <p:cNvGrpSpPr/>
              <p:nvPr/>
            </p:nvGrpSpPr>
            <p:grpSpPr>
              <a:xfrm>
                <a:off x="190499" y="601885"/>
                <a:ext cx="3402885" cy="2723183"/>
                <a:chOff x="5473374" y="1050655"/>
                <a:chExt cx="3402885" cy="2723183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72228460-39BF-3466-ABCF-72921EFDB1FB}"/>
                    </a:ext>
                  </a:extLst>
                </p:cNvPr>
                <p:cNvGrpSpPr/>
                <p:nvPr/>
              </p:nvGrpSpPr>
              <p:grpSpPr>
                <a:xfrm>
                  <a:off x="5473374" y="1050655"/>
                  <a:ext cx="3402885" cy="2201436"/>
                  <a:chOff x="5489057" y="619257"/>
                  <a:chExt cx="3402885" cy="2201436"/>
                </a:xfrm>
              </p:grpSpPr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26771848-8DBD-C0E0-9333-81660334B0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t="45350" b="11203"/>
                  <a:stretch/>
                </p:blipFill>
                <p:spPr>
                  <a:xfrm>
                    <a:off x="5489057" y="1766807"/>
                    <a:ext cx="3314700" cy="1053886"/>
                  </a:xfrm>
                  <a:prstGeom prst="rect">
                    <a:avLst/>
                  </a:prstGeom>
                </p:spPr>
              </p:pic>
              <p:pic>
                <p:nvPicPr>
                  <p:cNvPr id="18" name="Picture 17">
                    <a:extLst>
                      <a:ext uri="{FF2B5EF4-FFF2-40B4-BE49-F238E27FC236}">
                        <a16:creationId xmlns:a16="http://schemas.microsoft.com/office/drawing/2014/main" id="{CF8F55DC-9ED5-5280-C71B-A68B63E786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564542" y="619257"/>
                    <a:ext cx="3327400" cy="11176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1680EAA-E4B9-BE6E-9CF8-0DE31801059B}"/>
                    </a:ext>
                  </a:extLst>
                </p:cNvPr>
                <p:cNvSpPr/>
                <p:nvPr/>
              </p:nvSpPr>
              <p:spPr>
                <a:xfrm>
                  <a:off x="5556142" y="1077132"/>
                  <a:ext cx="278970" cy="2324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38AE408-0231-BDF2-29D6-DD7ED368A5D1}"/>
                    </a:ext>
                  </a:extLst>
                </p:cNvPr>
                <p:cNvSpPr/>
                <p:nvPr/>
              </p:nvSpPr>
              <p:spPr>
                <a:xfrm>
                  <a:off x="5556142" y="2347993"/>
                  <a:ext cx="278970" cy="2324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1933BD1-3EC1-EA3D-21AD-41E42C6DECFD}"/>
                    </a:ext>
                  </a:extLst>
                </p:cNvPr>
                <p:cNvSpPr/>
                <p:nvPr/>
              </p:nvSpPr>
              <p:spPr>
                <a:xfrm>
                  <a:off x="5556142" y="3541363"/>
                  <a:ext cx="278970" cy="2324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217CFDA-5138-CAFA-CDFF-439287B89798}"/>
                  </a:ext>
                </a:extLst>
              </p:cNvPr>
              <p:cNvSpPr txBox="1"/>
              <p:nvPr/>
            </p:nvSpPr>
            <p:spPr>
              <a:xfrm>
                <a:off x="651934" y="2793197"/>
                <a:ext cx="29193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1.5           2.0           2.5          3.0          3.5          4.0</a:t>
                </a:r>
              </a:p>
              <a:p>
                <a:pPr algn="ctr"/>
                <a:r>
                  <a:rPr lang="en-US" sz="1000"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Aspect Ratio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9E0E5F-0DA0-10A9-7538-EF401A77C57E}"/>
                </a:ext>
              </a:extLst>
            </p:cNvPr>
            <p:cNvSpPr txBox="1"/>
            <p:nvPr/>
          </p:nvSpPr>
          <p:spPr>
            <a:xfrm>
              <a:off x="3978923" y="3250474"/>
              <a:ext cx="12378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“ST” </a:t>
              </a:r>
              <a:r>
                <a:rPr lang="en-US" sz="1400" dirty="0" err="1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scalings</a:t>
              </a:r>
              <a:endParaRPr lang="en-US" sz="1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D3F040B-499F-A245-F2CB-F4523CD9F0F0}"/>
                </a:ext>
              </a:extLst>
            </p:cNvPr>
            <p:cNvCxnSpPr/>
            <p:nvPr/>
          </p:nvCxnSpPr>
          <p:spPr>
            <a:xfrm flipH="1" flipV="1">
              <a:off x="2746238" y="2962971"/>
              <a:ext cx="1040652" cy="379303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FB80F5D-BA15-97B3-CF60-C7C272D828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4123" y="3650212"/>
              <a:ext cx="838734" cy="423175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D1AE881-26E0-BD0F-3974-9DCC1812AF6C}"/>
              </a:ext>
            </a:extLst>
          </p:cNvPr>
          <p:cNvSpPr txBox="1"/>
          <p:nvPr/>
        </p:nvSpPr>
        <p:spPr>
          <a:xfrm>
            <a:off x="7721361" y="1880872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Menard, NF 2022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E42A6A-46B9-29ED-3550-509D00F79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/>
          <a:stretch/>
        </p:blipFill>
        <p:spPr bwMode="auto">
          <a:xfrm>
            <a:off x="88211" y="1363025"/>
            <a:ext cx="4290686" cy="334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4ABA64B3-8ABB-BAB6-8B2F-F3A9724546E0}"/>
              </a:ext>
            </a:extLst>
          </p:cNvPr>
          <p:cNvSpPr txBox="1">
            <a:spLocks/>
          </p:cNvSpPr>
          <p:nvPr/>
        </p:nvSpPr>
        <p:spPr>
          <a:xfrm>
            <a:off x="204664" y="833178"/>
            <a:ext cx="4351838" cy="832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88" indent="-231775" algn="l" defTabSz="457200" rtl="0" eaLnBrk="1" latinLnBrk="0" hangingPunct="1">
              <a:spcBef>
                <a:spcPct val="20000"/>
              </a:spcBef>
              <a:buClr>
                <a:srgbClr val="0070C0"/>
              </a:buClr>
              <a:buFont typeface="Arial"/>
              <a:buChar char="•"/>
              <a:defRPr sz="1600" kern="12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88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400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413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rgbClr val="0070C0"/>
                </a:solidFill>
                <a:cs typeface="Roboto" panose="02000000000000000000" pitchFamily="2" charset="0"/>
              </a:rPr>
              <a:t>Wade (2021)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024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DCA4F-952F-9CD2-AFB2-6E2D26CC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Improved confinement makes FPP heat flux handling easier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0D5BE2-391D-9F13-F143-2F4E0F6484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894652-7C46-83BA-3F64-95C4A497775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8391" y="3713072"/>
            <a:ext cx="4462298" cy="1224960"/>
          </a:xfrm>
        </p:spPr>
        <p:txBody>
          <a:bodyPr anchor="t"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Conventional heat flux mitigation methods with solid targets have challenges, and can lead to a large and expensive device (i.e., EU DEMO)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070C0"/>
                </a:solidFill>
              </a:rPr>
              <a:t>Liquid metal PFCs could be a solution because of ability to handle large heat fluxes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CD20C-0AAC-6088-B998-E72519D635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5E00A9-A5FA-5CCC-A3D0-2CEF2321A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03" y="1532284"/>
            <a:ext cx="3380254" cy="19292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963D2F-ADBA-647B-1191-32941534CE44}"/>
              </a:ext>
            </a:extLst>
          </p:cNvPr>
          <p:cNvSpPr txBox="1"/>
          <p:nvPr/>
        </p:nvSpPr>
        <p:spPr>
          <a:xfrm>
            <a:off x="165632" y="626309"/>
            <a:ext cx="4487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Improved confinement 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reduces power exhaust, </a:t>
            </a:r>
            <a:r>
              <a:rPr lang="en-US" sz="1600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but additional mitigation needed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(solid PFC limit: 5 – 10 MW/m</a:t>
            </a:r>
            <a:r>
              <a:rPr lang="en-US" sz="1600" b="1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AECF7-0EEE-6BEF-64AF-A872E92C57DA}"/>
              </a:ext>
            </a:extLst>
          </p:cNvPr>
          <p:cNvSpPr txBox="1"/>
          <p:nvPr/>
        </p:nvSpPr>
        <p:spPr>
          <a:xfrm>
            <a:off x="3415610" y="3197763"/>
            <a:ext cx="12378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“ST” </a:t>
            </a:r>
            <a:r>
              <a:rPr lang="en-US" sz="140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scalings</a:t>
            </a:r>
            <a:endParaRPr lang="en-US" sz="140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9401F9-0240-D7D0-72FC-54DCC80B16C6}"/>
              </a:ext>
            </a:extLst>
          </p:cNvPr>
          <p:cNvSpPr txBox="1"/>
          <p:nvPr/>
        </p:nvSpPr>
        <p:spPr>
          <a:xfrm>
            <a:off x="3514997" y="1351601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Menard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9AB969-DBC4-7C81-64EF-A031033E37B2}"/>
              </a:ext>
            </a:extLst>
          </p:cNvPr>
          <p:cNvCxnSpPr>
            <a:cxnSpLocks/>
          </p:cNvCxnSpPr>
          <p:nvPr/>
        </p:nvCxnSpPr>
        <p:spPr>
          <a:xfrm flipH="1" flipV="1">
            <a:off x="2951629" y="2691069"/>
            <a:ext cx="927962" cy="506694"/>
          </a:xfrm>
          <a:prstGeom prst="straightConnector1">
            <a:avLst/>
          </a:prstGeom>
          <a:ln w="158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9EFEEF7-96A6-BCBB-125D-07E8D52EB7C2}"/>
              </a:ext>
            </a:extLst>
          </p:cNvPr>
          <p:cNvSpPr txBox="1"/>
          <p:nvPr/>
        </p:nvSpPr>
        <p:spPr>
          <a:xfrm>
            <a:off x="6248618" y="4000708"/>
            <a:ext cx="137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Maingi</a:t>
            </a:r>
            <a:r>
              <a:rPr lang="en-US" sz="1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PRL 2011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147D0C-2F3F-BD9F-D384-71A03BEB497F}"/>
              </a:ext>
            </a:extLst>
          </p:cNvPr>
          <p:cNvSpPr txBox="1"/>
          <p:nvPr/>
        </p:nvSpPr>
        <p:spPr>
          <a:xfrm>
            <a:off x="4957192" y="731703"/>
            <a:ext cx="4078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 PFCs reduce recycling and 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lead to increase in energy confinement time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Attractive core-edge integrated design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30CC90-7DA5-C369-C1EF-96968DEDC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277" y="1517224"/>
            <a:ext cx="4077807" cy="25203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6ABACB-8D7C-4B69-8EB5-D106869E86D2}"/>
              </a:ext>
            </a:extLst>
          </p:cNvPr>
          <p:cNvSpPr txBox="1"/>
          <p:nvPr/>
        </p:nvSpPr>
        <p:spPr>
          <a:xfrm>
            <a:off x="5473575" y="4458355"/>
            <a:ext cx="3169684" cy="52322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Downward &amp; Upward facing LITERs, IGI planned for Day 1</a:t>
            </a:r>
          </a:p>
        </p:txBody>
      </p:sp>
    </p:spTree>
    <p:extLst>
      <p:ext uri="{BB962C8B-B14F-4D97-AF65-F5344CB8AC3E}">
        <p14:creationId xmlns:p14="http://schemas.microsoft.com/office/powerpoint/2010/main" val="2905895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F1A56-7A45-F16B-F980-3628441A8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NSTX-U capabilities will assess confinement at compact FPP relevant collisionality (Research Objective 1)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EF2179-31E4-1C6A-92E4-D4DB278026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B0C8A-7B56-142A-7411-ABBEBD0ADAF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5241" y="603572"/>
            <a:ext cx="4770505" cy="1435686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7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Predictive simulations based on Multi-Mode transport model indicate NSTX-U can achieve 5-10x lower collisionality than NSTX</a:t>
            </a:r>
          </a:p>
          <a:p>
            <a:pPr lvl="1">
              <a:lnSpc>
                <a:spcPct val="120000"/>
              </a:lnSpc>
            </a:pPr>
            <a:r>
              <a:rPr lang="en-US" sz="1500" dirty="0">
                <a:latin typeface="Arial" panose="020B0604020202020204" pitchFamily="34" charset="0"/>
              </a:rPr>
              <a:t>MJ plasmas with conservative </a:t>
            </a:r>
            <a:r>
              <a:rPr lang="en-US" sz="1500" dirty="0" err="1">
                <a:latin typeface="Symbol" pitchFamily="2" charset="2"/>
              </a:rPr>
              <a:t>t</a:t>
            </a:r>
            <a:r>
              <a:rPr lang="en-US" sz="1500" baseline="-25000" dirty="0" err="1">
                <a:latin typeface="Arial" panose="020B0604020202020204" pitchFamily="34" charset="0"/>
              </a:rPr>
              <a:t>E</a:t>
            </a:r>
            <a:r>
              <a:rPr lang="en-US" sz="1500" dirty="0">
                <a:latin typeface="Arial" panose="020B0604020202020204" pitchFamily="34" charset="0"/>
              </a:rPr>
              <a:t> assumption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0368C-DBD0-7906-6B39-CB6080AE46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AFE760A-C5AF-6221-CC49-7D9A0C490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8" t="16350" r="4068" b="4647"/>
          <a:stretch/>
        </p:blipFill>
        <p:spPr bwMode="auto">
          <a:xfrm>
            <a:off x="680484" y="1934170"/>
            <a:ext cx="2940829" cy="299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64C746A-3CE1-D033-E428-81A1B1551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63" y="1937112"/>
            <a:ext cx="3240453" cy="314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04BAA51-DEF2-59EF-69DB-09D9835D1BB8}"/>
              </a:ext>
            </a:extLst>
          </p:cNvPr>
          <p:cNvSpPr txBox="1">
            <a:spLocks/>
          </p:cNvSpPr>
          <p:nvPr/>
        </p:nvSpPr>
        <p:spPr>
          <a:xfrm>
            <a:off x="5027413" y="603573"/>
            <a:ext cx="4031346" cy="14939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88" indent="-231775" algn="l" defTabSz="457200" rtl="0" eaLnBrk="1" latinLnBrk="0" hangingPunct="1">
              <a:spcBef>
                <a:spcPct val="20000"/>
              </a:spcBef>
              <a:buClr>
                <a:srgbClr val="0070C0"/>
              </a:buClr>
              <a:buFont typeface="Arial"/>
              <a:buChar char="•"/>
              <a:defRPr sz="1600" kern="12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88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400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413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This will allow for confident assessment of ST confinement trends</a:t>
            </a:r>
          </a:p>
          <a:p>
            <a:pPr lvl="1"/>
            <a:r>
              <a:rPr lang="en-US" sz="1400" dirty="0">
                <a:latin typeface="Arial" panose="020B0604020202020204" pitchFamily="34" charset="0"/>
              </a:rPr>
              <a:t>Does the strong dependence on collisionality continue into near fusion conditions?</a:t>
            </a:r>
            <a:endParaRPr lang="en-US" sz="1400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EA9DA-EA9B-30D4-EDF1-873AC283D5DA}"/>
              </a:ext>
            </a:extLst>
          </p:cNvPr>
          <p:cNvSpPr txBox="1"/>
          <p:nvPr/>
        </p:nvSpPr>
        <p:spPr>
          <a:xfrm>
            <a:off x="3461393" y="4539928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Kaye</a:t>
            </a:r>
          </a:p>
        </p:txBody>
      </p:sp>
    </p:spTree>
    <p:extLst>
      <p:ext uri="{BB962C8B-B14F-4D97-AF65-F5344CB8AC3E}">
        <p14:creationId xmlns:p14="http://schemas.microsoft.com/office/powerpoint/2010/main" val="3289582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13302-8433-C693-826C-EAE895583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i="0" u="none" strike="noStrike" dirty="0">
                <a:effectLst/>
                <a:latin typeface="Roboto" panose="02000000000000000000" pitchFamily="2" charset="0"/>
              </a:rPr>
              <a:t>NSTX-U will operate at high elongation and high beta necessary for both high core performance and high non-inductive current drive (Research Objective 2)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CFFE4A-5813-9E17-02CE-8BD21F3358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48DA7-6502-560D-00BC-7E0AF61CD84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7CAE43-DE53-ABC8-DE9E-FF6731D9BEC7}"/>
              </a:ext>
            </a:extLst>
          </p:cNvPr>
          <p:cNvGrpSpPr/>
          <p:nvPr/>
        </p:nvGrpSpPr>
        <p:grpSpPr>
          <a:xfrm>
            <a:off x="149822" y="699440"/>
            <a:ext cx="4885764" cy="1621091"/>
            <a:chOff x="149822" y="3334149"/>
            <a:chExt cx="4885764" cy="1621091"/>
          </a:xfrm>
        </p:grpSpPr>
        <p:sp>
          <p:nvSpPr>
            <p:cNvPr id="6" name="Content Placeholder 3">
              <a:extLst>
                <a:ext uri="{FF2B5EF4-FFF2-40B4-BE49-F238E27FC236}">
                  <a16:creationId xmlns:a16="http://schemas.microsoft.com/office/drawing/2014/main" id="{A8BB2C74-95F6-94EB-540F-AFBE2A0C6BD1}"/>
                </a:ext>
              </a:extLst>
            </p:cNvPr>
            <p:cNvSpPr txBox="1">
              <a:spLocks/>
            </p:cNvSpPr>
            <p:nvPr/>
          </p:nvSpPr>
          <p:spPr>
            <a:xfrm>
              <a:off x="149822" y="3334149"/>
              <a:ext cx="4885764" cy="16210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7013" indent="-227013" algn="l" defTabSz="4572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defRPr>
              </a:lvl1pPr>
              <a:lvl2pPr marL="458788" indent="-231775" algn="l" defTabSz="457200" rtl="0" eaLnBrk="1" latinLnBrk="0" hangingPunct="1">
                <a:spcBef>
                  <a:spcPct val="20000"/>
                </a:spcBef>
                <a:buClr>
                  <a:srgbClr val="0070C0"/>
                </a:buClr>
                <a:buFont typeface="Arial"/>
                <a:buChar char="•"/>
                <a:defRPr sz="1600" kern="1200">
                  <a:solidFill>
                    <a:srgbClr val="0070C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defRPr>
              </a:lvl2pPr>
              <a:lvl3pPr marL="687388" indent="-228600" algn="l" defTabSz="457200" rtl="0" eaLnBrk="1" latinLnBrk="0" hangingPunct="1">
                <a:spcBef>
                  <a:spcPct val="20000"/>
                </a:spcBef>
                <a:buClr>
                  <a:srgbClr val="C00000"/>
                </a:buClr>
                <a:buFont typeface="Arial"/>
                <a:buChar char="•"/>
                <a:defRPr sz="1400" kern="120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defRPr>
              </a:lvl3pPr>
              <a:lvl4pPr marL="914400" indent="-227013" algn="l" defTabSz="457200" rtl="0" eaLnBrk="1" latinLnBrk="0" hangingPunct="1">
                <a:spcBef>
                  <a:spcPct val="20000"/>
                </a:spcBef>
                <a:buClr>
                  <a:schemeClr val="bg2">
                    <a:lumMod val="50000"/>
                  </a:schemeClr>
                </a:buClr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defRPr>
              </a:lvl4pPr>
              <a:lvl5pPr marL="1141413" indent="-227013" algn="l" defTabSz="457200" rtl="0" eaLnBrk="1" latinLnBrk="0" hangingPunct="1">
                <a:spcBef>
                  <a:spcPct val="20000"/>
                </a:spcBef>
                <a:buClr>
                  <a:schemeClr val="bg2">
                    <a:lumMod val="50000"/>
                  </a:schemeClr>
                </a:buClr>
                <a:buFont typeface="Arial"/>
                <a:buChar char="•"/>
                <a:defRPr sz="12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NSTX-U will produce stable high </a:t>
              </a:r>
              <a:r>
                <a:rPr lang="en-US" dirty="0" err="1">
                  <a:solidFill>
                    <a:srgbClr val="FF0000"/>
                  </a:solidFill>
                  <a:latin typeface="Symbol" pitchFamily="2" charset="2"/>
                </a:rPr>
                <a:t>kb</a:t>
              </a:r>
              <a:r>
                <a:rPr lang="en-US" baseline="-25000" dirty="0" err="1">
                  <a:solidFill>
                    <a:srgbClr val="FF0000"/>
                  </a:solidFill>
                </a:rPr>
                <a:t>N</a:t>
              </a:r>
              <a:r>
                <a:rPr lang="en-US" dirty="0"/>
                <a:t>, required for high non-inductive current levels at high core performance</a:t>
              </a:r>
            </a:p>
            <a:p>
              <a:pPr lvl="1"/>
              <a:r>
                <a:rPr lang="en-US" dirty="0" err="1"/>
                <a:t>P</a:t>
              </a:r>
              <a:r>
                <a:rPr lang="en-US" baseline="-25000" dirty="0" err="1"/>
                <a:t>fusion</a:t>
              </a:r>
              <a:r>
                <a:rPr lang="en-US" dirty="0"/>
                <a:t> </a:t>
              </a:r>
              <a:r>
                <a:rPr lang="en-US" dirty="0">
                  <a:cs typeface="Roboto" panose="02000000000000000000" pitchFamily="2" charset="0"/>
                </a:rPr>
                <a:t>∝ A</a:t>
              </a:r>
              <a:r>
                <a:rPr lang="en-US" baseline="30000" dirty="0">
                  <a:cs typeface="Roboto" panose="02000000000000000000" pitchFamily="2" charset="0"/>
                </a:rPr>
                <a:t>-1</a:t>
              </a:r>
              <a:r>
                <a:rPr lang="en-US" dirty="0">
                  <a:cs typeface="Roboto" panose="02000000000000000000" pitchFamily="2" charset="0"/>
                </a:rPr>
                <a:t> [</a:t>
              </a:r>
              <a:r>
                <a:rPr lang="en-US" dirty="0" err="1">
                  <a:latin typeface="Symbol" pitchFamily="2" charset="2"/>
                  <a:cs typeface="Roboto" panose="02000000000000000000" pitchFamily="2" charset="0"/>
                </a:rPr>
                <a:t>kb</a:t>
              </a:r>
              <a:r>
                <a:rPr lang="en-US" baseline="-25000" dirty="0" err="1">
                  <a:cs typeface="Roboto" panose="02000000000000000000" pitchFamily="2" charset="0"/>
                </a:rPr>
                <a:t>N</a:t>
              </a:r>
              <a:r>
                <a:rPr lang="en-US" dirty="0" err="1">
                  <a:cs typeface="Roboto" panose="02000000000000000000" pitchFamily="2" charset="0"/>
                </a:rPr>
                <a:t>B</a:t>
              </a:r>
              <a:r>
                <a:rPr lang="en-US" baseline="-25000" dirty="0" err="1">
                  <a:cs typeface="Roboto" panose="02000000000000000000" pitchFamily="2" charset="0"/>
                </a:rPr>
                <a:t>T</a:t>
              </a:r>
              <a:r>
                <a:rPr lang="en-US" dirty="0">
                  <a:cs typeface="Roboto" panose="02000000000000000000" pitchFamily="2" charset="0"/>
                </a:rPr>
                <a:t>]</a:t>
              </a:r>
              <a:r>
                <a:rPr lang="en-US" baseline="30000" dirty="0">
                  <a:cs typeface="Roboto" panose="02000000000000000000" pitchFamily="2" charset="0"/>
                </a:rPr>
                <a:t>4</a:t>
              </a:r>
            </a:p>
            <a:p>
              <a:pPr lvl="1"/>
              <a:r>
                <a:rPr lang="en-US" dirty="0" err="1">
                  <a:cs typeface="Roboto" panose="02000000000000000000" pitchFamily="2" charset="0"/>
                </a:rPr>
                <a:t>f</a:t>
              </a:r>
              <a:r>
                <a:rPr lang="en-US" baseline="-25000" dirty="0" err="1">
                  <a:cs typeface="Roboto" panose="02000000000000000000" pitchFamily="2" charset="0"/>
                </a:rPr>
                <a:t>bs</a:t>
              </a:r>
              <a:r>
                <a:rPr lang="en-US" dirty="0">
                  <a:cs typeface="Roboto" panose="02000000000000000000" pitchFamily="2" charset="0"/>
                </a:rPr>
                <a:t> ∝ </a:t>
              </a:r>
              <a:r>
                <a:rPr lang="en-US" dirty="0" err="1">
                  <a:latin typeface="Symbol" pitchFamily="2" charset="2"/>
                  <a:cs typeface="Roboto" panose="02000000000000000000" pitchFamily="2" charset="0"/>
                </a:rPr>
                <a:t>kb</a:t>
              </a:r>
              <a:r>
                <a:rPr lang="en-US" baseline="-25000" dirty="0" err="1">
                  <a:cs typeface="Roboto" panose="02000000000000000000" pitchFamily="2" charset="0"/>
                </a:rPr>
                <a:t>N</a:t>
              </a:r>
              <a:r>
                <a:rPr lang="en-US" dirty="0">
                  <a:cs typeface="Roboto" panose="02000000000000000000" pitchFamily="2" charset="0"/>
                </a:rPr>
                <a:t>/</a:t>
              </a:r>
              <a:r>
                <a:rPr lang="en-US" i="1" dirty="0">
                  <a:cs typeface="Roboto" panose="02000000000000000000" pitchFamily="2" charset="0"/>
                </a:rPr>
                <a:t>l</a:t>
              </a:r>
              <a:r>
                <a:rPr lang="en-US" i="1" baseline="-25000" dirty="0">
                  <a:cs typeface="Roboto" panose="02000000000000000000" pitchFamily="2" charset="0"/>
                </a:rPr>
                <a:t>i</a:t>
              </a:r>
              <a:endParaRPr lang="en-US" dirty="0"/>
            </a:p>
            <a:p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1F2A43F-65B7-42D9-8498-7139B0B546F2}"/>
                </a:ext>
              </a:extLst>
            </p:cNvPr>
            <p:cNvSpPr/>
            <p:nvPr/>
          </p:nvSpPr>
          <p:spPr>
            <a:xfrm>
              <a:off x="1739381" y="3984334"/>
              <a:ext cx="420508" cy="5491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C957CFA-5B4B-C0AD-56B2-DD0FCF232CB4}"/>
                </a:ext>
              </a:extLst>
            </p:cNvPr>
            <p:cNvSpPr/>
            <p:nvPr/>
          </p:nvSpPr>
          <p:spPr>
            <a:xfrm>
              <a:off x="1117480" y="4304726"/>
              <a:ext cx="420508" cy="54913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9BE66E8-E398-9049-7B71-C1C16335F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70"/>
          <a:stretch/>
        </p:blipFill>
        <p:spPr>
          <a:xfrm>
            <a:off x="548770" y="2179503"/>
            <a:ext cx="3326262" cy="2451597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8EDB7AF-AF30-1E38-5998-A4AFEFB80649}"/>
              </a:ext>
            </a:extLst>
          </p:cNvPr>
          <p:cNvSpPr txBox="1">
            <a:spLocks/>
          </p:cNvSpPr>
          <p:nvPr/>
        </p:nvSpPr>
        <p:spPr>
          <a:xfrm>
            <a:off x="5035586" y="653698"/>
            <a:ext cx="3651214" cy="9659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88" indent="-231775" algn="l" defTabSz="457200" rtl="0" eaLnBrk="1" latinLnBrk="0" hangingPunct="1">
              <a:spcBef>
                <a:spcPct val="20000"/>
              </a:spcBef>
              <a:buClr>
                <a:srgbClr val="0070C0"/>
              </a:buClr>
              <a:buFont typeface="Arial"/>
              <a:buChar char="•"/>
              <a:defRPr sz="1600" kern="12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88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400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413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900" dirty="0"/>
              <a:t>High-</a:t>
            </a:r>
            <a:r>
              <a:rPr lang="en-US" sz="1900" dirty="0">
                <a:latin typeface="Symbol" pitchFamily="2" charset="2"/>
              </a:rPr>
              <a:t>b</a:t>
            </a:r>
            <a:r>
              <a:rPr lang="en-US" sz="1900" baseline="-25000" dirty="0"/>
              <a:t>n</a:t>
            </a:r>
            <a:r>
              <a:rPr lang="en-US" sz="1900" dirty="0"/>
              <a:t> was required to maximize confinement in NSTX</a:t>
            </a:r>
          </a:p>
          <a:p>
            <a:pPr lvl="1">
              <a:lnSpc>
                <a:spcPct val="110000"/>
              </a:lnSpc>
            </a:pPr>
            <a:r>
              <a:rPr lang="en-US" sz="1800" dirty="0">
                <a:solidFill>
                  <a:srgbClr val="C00000"/>
                </a:solidFill>
              </a:rPr>
              <a:t>Active MHD mode control critical to achieving high-</a:t>
            </a:r>
            <a:r>
              <a:rPr lang="en-US" sz="1800" dirty="0" err="1">
                <a:solidFill>
                  <a:srgbClr val="C00000"/>
                </a:solidFill>
                <a:effectLst/>
                <a:latin typeface="Symbol" pitchFamily="2" charset="2"/>
              </a:rPr>
              <a:t>b</a:t>
            </a:r>
            <a:r>
              <a:rPr lang="en-US" sz="1800" baseline="-25000" dirty="0" err="1">
                <a:solidFill>
                  <a:srgbClr val="C00000"/>
                </a:solidFill>
                <a:effectLst/>
              </a:rPr>
              <a:t>N</a:t>
            </a:r>
            <a:endParaRPr lang="en-US" sz="1400" dirty="0">
              <a:solidFill>
                <a:srgbClr val="C00000"/>
              </a:solidFill>
            </a:endParaRPr>
          </a:p>
          <a:p>
            <a:pPr>
              <a:lnSpc>
                <a:spcPct val="110000"/>
              </a:lnSpc>
            </a:pPr>
            <a:endParaRPr lang="en-US" sz="1900" dirty="0"/>
          </a:p>
          <a:p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92CCB65-B97C-B435-EB72-B5FD111A1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022932"/>
            <a:ext cx="3966606" cy="282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EB016FA-BD04-56A2-8C20-17A78F3F93AF}"/>
              </a:ext>
            </a:extLst>
          </p:cNvPr>
          <p:cNvSpPr/>
          <p:nvPr/>
        </p:nvSpPr>
        <p:spPr>
          <a:xfrm>
            <a:off x="6913699" y="2187831"/>
            <a:ext cx="565688" cy="321250"/>
          </a:xfrm>
          <a:prstGeom prst="ellipse">
            <a:avLst/>
          </a:prstGeom>
          <a:noFill/>
          <a:ln w="25400">
            <a:solidFill>
              <a:srgbClr val="2C7C9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814ACE-2777-CF01-69F2-7465EB1BB5D4}"/>
              </a:ext>
            </a:extLst>
          </p:cNvPr>
          <p:cNvSpPr txBox="1"/>
          <p:nvPr/>
        </p:nvSpPr>
        <p:spPr>
          <a:xfrm>
            <a:off x="7559566" y="2193936"/>
            <a:ext cx="769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Symbol" pitchFamily="2" charset="2"/>
                <a:ea typeface="Roboto" panose="02000000000000000000" pitchFamily="2" charset="0"/>
                <a:cs typeface="Roboto" panose="02000000000000000000" pitchFamily="2" charset="0"/>
              </a:rPr>
              <a:t>b</a:t>
            </a:r>
            <a:r>
              <a:rPr lang="en-US" sz="1600" baseline="-250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</a:t>
            </a:r>
            <a:r>
              <a:rPr lang="en-US" sz="16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=6.5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FC68C0-A448-95BC-62D4-832100FB39C0}"/>
              </a:ext>
            </a:extLst>
          </p:cNvPr>
          <p:cNvSpPr txBox="1"/>
          <p:nvPr/>
        </p:nvSpPr>
        <p:spPr>
          <a:xfrm>
            <a:off x="5419539" y="1741678"/>
            <a:ext cx="2988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Enhanced Pedestal H-mode with Li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6309A7-40F7-2459-8C78-0C4CEE31DC43}"/>
              </a:ext>
            </a:extLst>
          </p:cNvPr>
          <p:cNvSpPr txBox="1"/>
          <p:nvPr/>
        </p:nvSpPr>
        <p:spPr>
          <a:xfrm>
            <a:off x="5150375" y="4778423"/>
            <a:ext cx="1428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Gerhardt, NF 2014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65E0F7-FBE7-145B-DB6F-625FBBADA21C}"/>
              </a:ext>
            </a:extLst>
          </p:cNvPr>
          <p:cNvSpPr txBox="1"/>
          <p:nvPr/>
        </p:nvSpPr>
        <p:spPr>
          <a:xfrm>
            <a:off x="1477276" y="4742138"/>
            <a:ext cx="1435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Sabbagh, NF 2013</a:t>
            </a:r>
          </a:p>
        </p:txBody>
      </p:sp>
    </p:spTree>
    <p:extLst>
      <p:ext uri="{BB962C8B-B14F-4D97-AF65-F5344CB8AC3E}">
        <p14:creationId xmlns:p14="http://schemas.microsoft.com/office/powerpoint/2010/main" val="3220336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7CFD2-5A4C-ED13-3381-179D297DE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057"/>
            <a:ext cx="7811814" cy="412183"/>
          </a:xfrm>
        </p:spPr>
        <p:txBody>
          <a:bodyPr>
            <a:normAutofit fontScale="90000"/>
          </a:bodyPr>
          <a:lstStyle/>
          <a:p>
            <a:r>
              <a:rPr lang="en-US" dirty="0"/>
              <a:t>NSTX-U parameter range allows for exploration of confinement &amp; power exhaust mitigation at parameters near those in FPP designs (Res. Obj. 3)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DE9482-BF35-64CD-E8A6-ED97C538BA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7FDEE-DA80-C099-1437-5DA465859EC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9660522-B234-B82E-219C-0FC18F009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740014"/>
            <a:ext cx="4205800" cy="389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97;p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620923-B733-CE4E-B150-602A9F84C8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3461" y="1690915"/>
            <a:ext cx="1397286" cy="28113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0AD178-5526-5C91-2B96-1F71D0746E26}"/>
              </a:ext>
            </a:extLst>
          </p:cNvPr>
          <p:cNvSpPr txBox="1"/>
          <p:nvPr/>
        </p:nvSpPr>
        <p:spPr>
          <a:xfrm>
            <a:off x="7756847" y="4642526"/>
            <a:ext cx="1170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2C7C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90 MW/m</a:t>
            </a:r>
            <a:r>
              <a:rPr lang="en-US" sz="1600" baseline="30000" dirty="0">
                <a:solidFill>
                  <a:srgbClr val="2C7C9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302AE6E-E7F6-E717-E539-8EF5DFAA155F}"/>
              </a:ext>
            </a:extLst>
          </p:cNvPr>
          <p:cNvSpPr txBox="1">
            <a:spLocks/>
          </p:cNvSpPr>
          <p:nvPr/>
        </p:nvSpPr>
        <p:spPr>
          <a:xfrm>
            <a:off x="4643140" y="1929143"/>
            <a:ext cx="2828441" cy="28113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88" indent="-231775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rgbClr val="0033CC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88" indent="-228600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400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413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buClr>
                <a:srgbClr val="0070C0"/>
              </a:buClr>
            </a:pPr>
            <a:r>
              <a:rPr lang="en-US" sz="2200" dirty="0">
                <a:solidFill>
                  <a:srgbClr val="0070C0"/>
                </a:solidFill>
                <a:cs typeface="Roboto" panose="02000000000000000000" pitchFamily="2" charset="0"/>
              </a:rPr>
              <a:t>NSTX-U can purposefully achieve q</a:t>
            </a:r>
            <a:r>
              <a:rPr lang="en-US" sz="2200" baseline="-25000" dirty="0">
                <a:solidFill>
                  <a:srgbClr val="0070C0"/>
                </a:solidFill>
                <a:cs typeface="Roboto" panose="02000000000000000000" pitchFamily="2" charset="0"/>
              </a:rPr>
              <a:t>⊥</a:t>
            </a:r>
            <a:r>
              <a:rPr lang="en-US" sz="2200" dirty="0">
                <a:solidFill>
                  <a:srgbClr val="0070C0"/>
                </a:solidFill>
                <a:cs typeface="Roboto" panose="02000000000000000000" pitchFamily="2" charset="0"/>
              </a:rPr>
              <a:t> ≤ 100 MW/m</a:t>
            </a:r>
            <a:r>
              <a:rPr lang="en-US" sz="2200" baseline="30000" dirty="0">
                <a:solidFill>
                  <a:srgbClr val="0070C0"/>
                </a:solidFill>
                <a:cs typeface="Roboto" panose="02000000000000000000" pitchFamily="2" charset="0"/>
              </a:rPr>
              <a:t>2</a:t>
            </a:r>
            <a:r>
              <a:rPr lang="en-US" sz="2200" dirty="0">
                <a:solidFill>
                  <a:srgbClr val="0070C0"/>
                </a:solidFill>
                <a:cs typeface="Roboto" panose="02000000000000000000" pitchFamily="2" charset="0"/>
              </a:rPr>
              <a:t> for PFC tests</a:t>
            </a:r>
          </a:p>
          <a:p>
            <a:pPr>
              <a:lnSpc>
                <a:spcPct val="120000"/>
              </a:lnSpc>
              <a:buClr>
                <a:srgbClr val="0070C0"/>
              </a:buClr>
            </a:pPr>
            <a:r>
              <a:rPr lang="en-US" sz="2200" dirty="0">
                <a:solidFill>
                  <a:srgbClr val="0070C0"/>
                </a:solidFill>
                <a:cs typeface="Roboto" panose="02000000000000000000" pitchFamily="2" charset="0"/>
              </a:rPr>
              <a:t>R&amp;D ongoing to develop a Lithium Vapor Box</a:t>
            </a:r>
          </a:p>
          <a:p>
            <a:pPr lvl="1">
              <a:lnSpc>
                <a:spcPct val="120000"/>
              </a:lnSpc>
              <a:buClr>
                <a:srgbClr val="C00000"/>
              </a:buClr>
            </a:pPr>
            <a:r>
              <a:rPr lang="en-US" sz="2000" dirty="0">
                <a:solidFill>
                  <a:srgbClr val="C00000"/>
                </a:solidFill>
                <a:cs typeface="Roboto" panose="02000000000000000000" pitchFamily="2" charset="0"/>
              </a:rPr>
              <a:t>Heat flux of ~ 90 MW/m</a:t>
            </a:r>
            <a:r>
              <a:rPr lang="en-US" sz="2000" baseline="30000" dirty="0">
                <a:solidFill>
                  <a:srgbClr val="C00000"/>
                </a:solidFill>
                <a:cs typeface="Roboto" panose="02000000000000000000" pitchFamily="2" charset="0"/>
              </a:rPr>
              <a:t>2</a:t>
            </a:r>
            <a:r>
              <a:rPr lang="en-US" sz="2000" dirty="0">
                <a:solidFill>
                  <a:srgbClr val="C00000"/>
                </a:solidFill>
                <a:cs typeface="Roboto" panose="02000000000000000000" pitchFamily="2" charset="0"/>
              </a:rPr>
              <a:t> can be reduced to &lt;10 MW/m</a:t>
            </a:r>
            <a:r>
              <a:rPr lang="en-US" sz="2000" baseline="30000" dirty="0">
                <a:solidFill>
                  <a:srgbClr val="C00000"/>
                </a:solidFill>
                <a:cs typeface="Roboto" panose="02000000000000000000" pitchFamily="2" charset="0"/>
              </a:rPr>
              <a:t>2</a:t>
            </a:r>
            <a:r>
              <a:rPr lang="en-US" sz="2000" dirty="0">
                <a:solidFill>
                  <a:srgbClr val="C00000"/>
                </a:solidFill>
                <a:cs typeface="Roboto" panose="02000000000000000000" pitchFamily="2" charset="0"/>
              </a:rPr>
              <a:t> with low core contamination</a:t>
            </a:r>
          </a:p>
          <a:p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2B4628-965D-BD04-50C1-BFFE44086B06}"/>
              </a:ext>
            </a:extLst>
          </p:cNvPr>
          <p:cNvSpPr txBox="1"/>
          <p:nvPr/>
        </p:nvSpPr>
        <p:spPr>
          <a:xfrm>
            <a:off x="4658684" y="682667"/>
            <a:ext cx="43820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NSTX-U is uniquely positioned to address heat flux mitigation through use of Liquid Lithium divertor components </a:t>
            </a:r>
            <a:r>
              <a:rPr lang="en-US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Maingi</a:t>
            </a:r>
            <a:r>
              <a:rPr lang="en-US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next talk)</a:t>
            </a:r>
          </a:p>
        </p:txBody>
      </p:sp>
    </p:spTree>
    <p:extLst>
      <p:ext uri="{BB962C8B-B14F-4D97-AF65-F5344CB8AC3E}">
        <p14:creationId xmlns:p14="http://schemas.microsoft.com/office/powerpoint/2010/main" val="3314387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D6BE-7032-5B5D-B8E0-F71CD197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AB6566-A278-E2E5-69C2-5924DC0D66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75DB5-05CF-8FE5-5495-270FBCAF73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590162" cy="407867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NSTX-U capabilities </a:t>
            </a:r>
          </a:p>
          <a:p>
            <a:pPr lvl="1"/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NSTX-U mission in the context of the science and technology gaps for developing a compact Fusion Pilot Plant (FPP) design</a:t>
            </a:r>
          </a:p>
          <a:p>
            <a:pPr lvl="1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What has changed, and how NSTX-U fits in</a:t>
            </a:r>
          </a:p>
          <a:p>
            <a:endParaRPr lang="en-US" sz="2400" dirty="0">
              <a:solidFill>
                <a:srgbClr val="445256"/>
              </a:solidFill>
            </a:endParaRPr>
          </a:p>
          <a:p>
            <a:r>
              <a:rPr lang="en-US" sz="2400" dirty="0">
                <a:solidFill>
                  <a:srgbClr val="445256"/>
                </a:solidFill>
              </a:rPr>
              <a:t>NSTX-U Recovery status</a:t>
            </a:r>
          </a:p>
          <a:p>
            <a:endParaRPr lang="en-US" sz="2400" dirty="0">
              <a:solidFill>
                <a:srgbClr val="445256"/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Available diagnostics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Previous 5YP as a basis for developing next one</a:t>
            </a:r>
          </a:p>
          <a:p>
            <a:pPr lvl="1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Research Objective priorities/timelines</a:t>
            </a:r>
          </a:p>
          <a:p>
            <a:pPr marL="0" indent="0">
              <a:buNone/>
            </a:pP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Next steps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F6D66-AFC9-610D-F8B6-94D8ACBA8F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095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E8E10-72B5-7755-DDA5-1D17D9EBA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Bundle construction highlights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291954-FC98-C1D5-B7C6-4E5C35597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6B839-69DF-A053-ECC1-D15713B02D9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65A0F7-483B-856A-48A4-0E75558CFD41}"/>
              </a:ext>
            </a:extLst>
          </p:cNvPr>
          <p:cNvSpPr txBox="1">
            <a:spLocks noChangeAspect="1"/>
          </p:cNvSpPr>
          <p:nvPr/>
        </p:nvSpPr>
        <p:spPr>
          <a:xfrm>
            <a:off x="7290641" y="9262014"/>
            <a:ext cx="1049938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Temporary </a:t>
            </a:r>
            <a:r>
              <a:rPr lang="en-US" sz="1400" b="0" i="0" u="none" strike="noStrike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fitup</a:t>
            </a:r>
            <a:r>
              <a:rPr lang="en-US" sz="1400" b="0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of divertor coils in casing</a:t>
            </a:r>
            <a:endParaRPr lang="en-US" sz="1400" dirty="0">
              <a:effectLst/>
            </a:endParaRPr>
          </a:p>
        </p:txBody>
      </p:sp>
      <p:pic>
        <p:nvPicPr>
          <p:cNvPr id="4103" name="Picture 7">
            <a:extLst>
              <a:ext uri="{FF2B5EF4-FFF2-40B4-BE49-F238E27FC236}">
                <a16:creationId xmlns:a16="http://schemas.microsoft.com/office/drawing/2014/main" id="{C7A00B67-9907-6A64-6862-4321C68F6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188" y="1300868"/>
            <a:ext cx="1773225" cy="209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3E53EB-92BD-2176-1DB1-1D68B5286B08}"/>
              </a:ext>
            </a:extLst>
          </p:cNvPr>
          <p:cNvSpPr txBox="1"/>
          <p:nvPr/>
        </p:nvSpPr>
        <p:spPr>
          <a:xfrm>
            <a:off x="332181" y="681371"/>
            <a:ext cx="284607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rtl="0">
              <a:spcBef>
                <a:spcPts val="36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Successfully completed quadrant 4 VPI</a:t>
            </a:r>
            <a:endParaRPr lang="en-US" sz="2000" dirty="0">
              <a:effectLst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C1DA332E-E13E-88F2-86F5-3030D3731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6332538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E9BB137-9B7B-11DD-B4FB-58F466069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36" y="1480937"/>
            <a:ext cx="3032760" cy="227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B84C444-140A-2BB9-3310-F50D23728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82" y="2973197"/>
            <a:ext cx="2573020" cy="19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C5315C8-97B7-5198-FD36-BC724C66C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750" y="818397"/>
            <a:ext cx="2540052" cy="190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BE8A9F-9C0F-D16E-0DA0-750E2C920AE6}"/>
              </a:ext>
            </a:extLst>
          </p:cNvPr>
          <p:cNvSpPr txBox="1"/>
          <p:nvPr/>
        </p:nvSpPr>
        <p:spPr>
          <a:xfrm>
            <a:off x="3733218" y="2215604"/>
            <a:ext cx="203512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rtl="0">
              <a:spcBef>
                <a:spcPts val="360"/>
              </a:spcBef>
              <a:spcAft>
                <a:spcPts val="0"/>
              </a:spcAft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OH prototype ready for VPI in January (right)</a:t>
            </a:r>
            <a:endParaRPr lang="en-US" sz="2000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B9E75C-7723-0F61-5984-E502C5637FAE}"/>
              </a:ext>
            </a:extLst>
          </p:cNvPr>
          <p:cNvSpPr txBox="1"/>
          <p:nvPr/>
        </p:nvSpPr>
        <p:spPr>
          <a:xfrm>
            <a:off x="587268" y="4138963"/>
            <a:ext cx="2255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OH/TF Delivery 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Early Finish - </a:t>
            </a:r>
          </a:p>
        </p:txBody>
      </p:sp>
    </p:spTree>
    <p:extLst>
      <p:ext uri="{BB962C8B-B14F-4D97-AF65-F5344CB8AC3E}">
        <p14:creationId xmlns:p14="http://schemas.microsoft.com/office/powerpoint/2010/main" val="75104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FBE8-8927-0246-5A20-199408B6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Fitup</a:t>
            </a:r>
            <a:r>
              <a:rPr lang="en-US" dirty="0"/>
              <a:t>  and reassembly highlights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F5937-E94A-293D-928B-2B5859E91B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E2C9F0-BC00-EF13-E84B-2A5020D7D44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6680" y="543911"/>
            <a:ext cx="2636520" cy="8897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Achieved excellent alignment of casing in vessel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30F67-596A-5FD9-6740-11D0FF385A1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NSTX-U 5YP Overview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C15795C-B073-DDE4-20C1-7447D479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2" y="1400175"/>
            <a:ext cx="201509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F2BC823-9EDB-97A7-D199-3AC6C71BC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02" y="1891731"/>
            <a:ext cx="3084075" cy="232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4B565A7-4CAC-B205-4F19-A983CD104E0E}"/>
              </a:ext>
            </a:extLst>
          </p:cNvPr>
          <p:cNvSpPr txBox="1">
            <a:spLocks/>
          </p:cNvSpPr>
          <p:nvPr/>
        </p:nvSpPr>
        <p:spPr>
          <a:xfrm>
            <a:off x="2964180" y="729616"/>
            <a:ext cx="2636520" cy="889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88" indent="-231775" algn="l" defTabSz="457200" rtl="0" eaLnBrk="1" latinLnBrk="0" hangingPunct="1">
              <a:spcBef>
                <a:spcPct val="20000"/>
              </a:spcBef>
              <a:buClr>
                <a:srgbClr val="0070C0"/>
              </a:buClr>
              <a:buFont typeface="Arial"/>
              <a:buChar char="•"/>
              <a:defRPr sz="1600" kern="12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88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400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413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In-vessel tile </a:t>
            </a:r>
            <a:r>
              <a:rPr lang="en-US" dirty="0" err="1"/>
              <a:t>fitups</a:t>
            </a:r>
            <a:r>
              <a:rPr lang="en-US" dirty="0"/>
              <a:t> and installations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1506D64-45D0-4CA1-48A6-D10986BE2CF2}"/>
              </a:ext>
            </a:extLst>
          </p:cNvPr>
          <p:cNvSpPr txBox="1">
            <a:spLocks/>
          </p:cNvSpPr>
          <p:nvPr/>
        </p:nvSpPr>
        <p:spPr>
          <a:xfrm>
            <a:off x="6241306" y="543911"/>
            <a:ext cx="2636520" cy="889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88" indent="-231775" algn="l" defTabSz="457200" rtl="0" eaLnBrk="1" latinLnBrk="0" hangingPunct="1">
              <a:spcBef>
                <a:spcPct val="20000"/>
              </a:spcBef>
              <a:buClr>
                <a:srgbClr val="0070C0"/>
              </a:buClr>
              <a:buFont typeface="Arial"/>
              <a:buChar char="•"/>
              <a:defRPr sz="1600" kern="12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88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400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413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Armor installed inside NB #2 duct; protects against beam reionization</a:t>
            </a:r>
            <a:endParaRPr lang="en-US" dirty="0">
              <a:effectLst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91B20D67-AD52-D5D4-E5E5-9ED7D1A9D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889" y="1544102"/>
            <a:ext cx="1959354" cy="348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897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851DD-2A1F-38D7-EE3C-E55FC0A0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highlight – Early coil testing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E0EA80-ABFE-3FB6-C47E-F54D5496E5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458788-9975-C2A1-1034-3EBCA505A1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642" y="740978"/>
            <a:ext cx="3554186" cy="4288221"/>
          </a:xfrm>
        </p:spPr>
        <p:txBody>
          <a:bodyPr>
            <a:normAutofit fontScale="77500" lnSpcReduction="20000"/>
          </a:bodyPr>
          <a:lstStyle/>
          <a:p>
            <a:pPr rtl="0" fontAlgn="base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3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PPPL Milestone to complete a 1kV, 13 kA test of PF-5 in CY 2024</a:t>
            </a:r>
          </a:p>
          <a:p>
            <a:pPr rtl="0" fontAlgn="base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300" b="0" i="0" u="none" strike="noStrike" dirty="0">
              <a:solidFill>
                <a:srgbClr val="76C5EF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3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Team worked though the complete set of I&amp;C, power systems, protection systems, test cell pre-operational test procedures</a:t>
            </a:r>
            <a:endParaRPr lang="en-US" sz="2300" b="0" i="0" u="none" strike="noStrike" dirty="0">
              <a:solidFill>
                <a:srgbClr val="76C5EF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3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Fully function power supply control from PCS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300" b="0" i="0" u="none" strike="noStrike" dirty="0">
              <a:solidFill>
                <a:srgbClr val="FEA022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3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Completed tests efficiently - </a:t>
            </a:r>
            <a:r>
              <a:rPr lang="en-US" sz="23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note sequential shot numbers</a:t>
            </a:r>
            <a:r>
              <a:rPr lang="en-US" sz="23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300" b="0" i="0" u="none" strike="noStrike" dirty="0">
              <a:solidFill>
                <a:srgbClr val="76C5EF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300" b="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Important step toward reconstituting the operating team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62C4E-156C-C6A6-87CF-C38C66BC658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AF9D1CF-E5F4-196B-52E1-5A22CA11E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605" y="749673"/>
            <a:ext cx="2849661" cy="198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35232D-E1DF-43E2-6B44-D09086D9C7A7}"/>
              </a:ext>
            </a:extLst>
          </p:cNvPr>
          <p:cNvSpPr txBox="1"/>
          <p:nvPr/>
        </p:nvSpPr>
        <p:spPr>
          <a:xfrm>
            <a:off x="3830736" y="1078354"/>
            <a:ext cx="20973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36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Four successful live tests of coil protection systems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DDCCD5C-3559-2269-F85B-5266A1295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514" y="2943144"/>
            <a:ext cx="3205844" cy="21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BA8656-3797-5DEE-94BD-EC858DA84DAA}"/>
              </a:ext>
            </a:extLst>
          </p:cNvPr>
          <p:cNvSpPr txBox="1"/>
          <p:nvPr/>
        </p:nvSpPr>
        <p:spPr>
          <a:xfrm>
            <a:off x="3859765" y="3145255"/>
            <a:ext cx="20973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36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Four pulses in increasing magnitude, final exceeding milestone target</a:t>
            </a:r>
            <a:endParaRPr lang="en-US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77078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D6BE-7032-5B5D-B8E0-F71CD197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AB6566-A278-E2E5-69C2-5924DC0D66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75DB5-05CF-8FE5-5495-270FBCAF73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590162" cy="407867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NSTX-U capabilities 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445256"/>
                </a:solidFill>
              </a:rPr>
              <a:t>NSTX-U mission in the context of the science and technology gaps for developing a compact Fusion Pilot Plant (FPP) design</a:t>
            </a:r>
          </a:p>
          <a:p>
            <a:pPr lvl="1"/>
            <a:r>
              <a:rPr lang="en-US" sz="2200" dirty="0"/>
              <a:t>What has changed, and how NSTX-U fits in</a:t>
            </a:r>
          </a:p>
          <a:p>
            <a:endParaRPr lang="en-US" sz="2400" dirty="0">
              <a:solidFill>
                <a:srgbClr val="445256"/>
              </a:solidFill>
            </a:endParaRPr>
          </a:p>
          <a:p>
            <a:r>
              <a:rPr lang="en-US" sz="2400" dirty="0">
                <a:solidFill>
                  <a:srgbClr val="445256"/>
                </a:solidFill>
              </a:rPr>
              <a:t>NSTX-U Recovery status</a:t>
            </a:r>
          </a:p>
          <a:p>
            <a:endParaRPr lang="en-US" sz="2400" dirty="0">
              <a:solidFill>
                <a:srgbClr val="445256"/>
              </a:solidFill>
            </a:endParaRPr>
          </a:p>
          <a:p>
            <a:r>
              <a:rPr lang="en-US" sz="2400" dirty="0">
                <a:solidFill>
                  <a:srgbClr val="445256"/>
                </a:solidFill>
              </a:rPr>
              <a:t>Available diagnostics</a:t>
            </a:r>
          </a:p>
          <a:p>
            <a:endParaRPr lang="en-US" sz="2400" dirty="0">
              <a:solidFill>
                <a:srgbClr val="445256"/>
              </a:solidFill>
            </a:endParaRPr>
          </a:p>
          <a:p>
            <a:r>
              <a:rPr lang="en-US" sz="2400" dirty="0">
                <a:solidFill>
                  <a:srgbClr val="445256"/>
                </a:solidFill>
              </a:rPr>
              <a:t>Previous 5YP as a basis for developing next one</a:t>
            </a:r>
          </a:p>
          <a:p>
            <a:pPr lvl="1"/>
            <a:r>
              <a:rPr lang="en-US" sz="2200" dirty="0"/>
              <a:t>Research Objective priorities/timelines</a:t>
            </a:r>
          </a:p>
          <a:p>
            <a:pPr marL="0" indent="0">
              <a:buNone/>
            </a:pPr>
            <a:endParaRPr lang="en-US" sz="2400" dirty="0">
              <a:solidFill>
                <a:srgbClr val="445256"/>
              </a:solidFill>
            </a:endParaRPr>
          </a:p>
          <a:p>
            <a:r>
              <a:rPr lang="en-US" sz="2400" dirty="0">
                <a:solidFill>
                  <a:srgbClr val="445256"/>
                </a:solidFill>
              </a:rPr>
              <a:t>Next steps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F6D66-AFC9-610D-F8B6-94D8ACBA8F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017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7F85D-18A4-6918-1603-E64F415F7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– November Close Forecast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A0B6D4-42E9-A92D-3E8A-05F5FC500B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1F5FC-018E-BC5E-0AB9-98DA29D179F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00349" y="740978"/>
            <a:ext cx="2022929" cy="4222907"/>
          </a:xfrm>
        </p:spPr>
        <p:txBody>
          <a:bodyPr>
            <a:normAutofit fontScale="70000" lnSpcReduction="20000"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sng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Key Dates to Watch</a:t>
            </a:r>
            <a:endParaRPr lang="en-US" sz="2000" u="sng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0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Full TF VPI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 </a:t>
            </a:r>
            <a:endParaRPr lang="en-US" sz="200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2/17/25</a:t>
            </a:r>
            <a:endParaRPr lang="en-US" sz="20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0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OH VPI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endParaRPr lang="en-US" sz="200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5/16/25</a:t>
            </a:r>
            <a:endParaRPr lang="en-US" sz="20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0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Delivery of TF/OH to PPPL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endParaRPr lang="en-US" sz="200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6/17/25</a:t>
            </a:r>
            <a:endParaRPr lang="en-US" sz="20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0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CS Installed in NSTX:</a:t>
            </a:r>
            <a:endParaRPr lang="en-US" sz="200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7/29/25</a:t>
            </a:r>
            <a:endParaRPr lang="en-US" sz="20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0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Pump Down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endParaRPr lang="en-US" sz="200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10/17/25</a:t>
            </a:r>
            <a:endParaRPr lang="en-US" sz="20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0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Start Coil Tests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endParaRPr lang="en-US" sz="200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12/4/2025</a:t>
            </a:r>
            <a:endParaRPr lang="en-US" sz="200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0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First Plasma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endParaRPr lang="en-US" sz="2000" dirty="0">
              <a:effectLst/>
            </a:endParaRP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2/28/26</a:t>
            </a:r>
            <a:endParaRPr lang="en-US" sz="2000" dirty="0">
              <a:effectLst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6591A-D269-8003-F33D-7D96DCAE831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1BC9857-4471-8F93-2B04-B8F88ACAD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776779"/>
            <a:ext cx="6486060" cy="404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565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D6BE-7032-5B5D-B8E0-F71CD197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AB6566-A278-E2E5-69C2-5924DC0D66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75DB5-05CF-8FE5-5495-270FBCAF73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590162" cy="407867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NSTX-U capabilities </a:t>
            </a:r>
          </a:p>
          <a:p>
            <a:pPr lvl="1"/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NSTX-U mission in the context of the science and technology gaps for developing a compact Fusion Pilot Plant (FPP) design</a:t>
            </a:r>
          </a:p>
          <a:p>
            <a:pPr lvl="1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What has changed, and how NSTX-U fits in</a:t>
            </a:r>
          </a:p>
          <a:p>
            <a:endParaRPr lang="en-US" sz="2400" dirty="0">
              <a:solidFill>
                <a:srgbClr val="445256"/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NSTX-U Recovery status</a:t>
            </a:r>
          </a:p>
          <a:p>
            <a:endParaRPr lang="en-US" sz="2400" dirty="0">
              <a:solidFill>
                <a:srgbClr val="445256"/>
              </a:solidFill>
            </a:endParaRPr>
          </a:p>
          <a:p>
            <a:r>
              <a:rPr lang="en-US" sz="2400" dirty="0"/>
              <a:t>Available diagnostics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Previous 5YP as a basis for developing next one</a:t>
            </a:r>
          </a:p>
          <a:p>
            <a:pPr lvl="1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Research Objective priorities/timelines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Next steps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F6D66-AFC9-610D-F8B6-94D8ACBA8F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850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360EC-2CA4-8B65-EC62-7FAA00C2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 diagnostics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E6D43-E73D-FB7E-FC13-02723010FD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037E2-E18D-9DD8-A09A-9DD8A59E977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542DD3B-6312-FFBC-1D9B-4F40EBBDCFB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1" y="740979"/>
            <a:ext cx="4166708" cy="4078670"/>
          </a:xfrm>
        </p:spPr>
        <p:txBody>
          <a:bodyPr>
            <a:normAutofit fontScale="77500" lnSpcReduction="20000"/>
          </a:bodyPr>
          <a:lstStyle/>
          <a:p>
            <a:r>
              <a:rPr lang="en-US" sz="1600" b="1" i="0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Operations</a:t>
            </a:r>
          </a:p>
          <a:p>
            <a:pPr lvl="1"/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Visibl</a:t>
            </a:r>
            <a:r>
              <a:rPr lang="en-US" sz="1300" dirty="0">
                <a:solidFill>
                  <a:srgbClr val="000000"/>
                </a:solidFill>
                <a:cs typeface="Roboto" panose="02000000000000000000" pitchFamily="2" charset="0"/>
              </a:rPr>
              <a:t>e Camera – Main chamber: PPPL</a:t>
            </a:r>
          </a:p>
          <a:p>
            <a:pPr lvl="1"/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Four 2-D Fast Vis Cameras for Lower &amp; Upper Divertors: LLNL</a:t>
            </a:r>
          </a:p>
          <a:p>
            <a:pPr lvl="1"/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Neutron Scintillator: UC Irvine</a:t>
            </a:r>
          </a:p>
          <a:p>
            <a:pPr lvl="1"/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Magnetics: PPPL</a:t>
            </a:r>
          </a:p>
          <a:p>
            <a:pPr lvl="1"/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Wide-Angle IR Thermography: UTK</a:t>
            </a:r>
          </a:p>
          <a:p>
            <a:pPr marL="227013" lvl="1" indent="0"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cs typeface="Roboto" panose="02000000000000000000" pitchFamily="2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cs typeface="Roboto" panose="02000000000000000000" pitchFamily="2" charset="0"/>
              </a:rPr>
              <a:t>Turbulence</a:t>
            </a:r>
            <a:endParaRPr lang="en-US" sz="1300" b="1" dirty="0">
              <a:solidFill>
                <a:srgbClr val="000000"/>
              </a:solidFill>
              <a:cs typeface="Roboto" panose="02000000000000000000" pitchFamily="2" charset="0"/>
            </a:endParaRPr>
          </a:p>
          <a:p>
            <a:pPr lvl="1"/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Poloidal USXR Ultra Soft X-Ray: JHU</a:t>
            </a:r>
          </a:p>
          <a:p>
            <a:pPr lvl="1"/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ME-SXR Multi Energy Soft X-Ray: JHU</a:t>
            </a:r>
            <a:endParaRPr lang="en-US" sz="1300" dirty="0">
              <a:solidFill>
                <a:srgbClr val="000000"/>
              </a:solidFill>
              <a:cs typeface="Roboto" panose="02000000000000000000" pitchFamily="2" charset="0"/>
            </a:endParaRPr>
          </a:p>
          <a:p>
            <a:pPr lvl="1"/>
            <a:r>
              <a:rPr lang="en-US" sz="1300" b="0" i="0" u="none" strike="noStrike" dirty="0" err="1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FIReTIP</a:t>
            </a:r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 Far IR Tangential Interferometer/Polarimeter: </a:t>
            </a:r>
            <a:r>
              <a:rPr lang="en-US" sz="1300" b="0" i="0" u="none" strike="noStrike" dirty="0" err="1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UCDavis</a:t>
            </a:r>
            <a:endParaRPr lang="en-US" sz="1300" b="0" i="0" u="none" strike="noStrike" dirty="0">
              <a:solidFill>
                <a:srgbClr val="000000"/>
              </a:solidFill>
              <a:effectLst/>
              <a:cs typeface="Roboto" panose="02000000000000000000" pitchFamily="2" charset="0"/>
            </a:endParaRPr>
          </a:p>
          <a:p>
            <a:pPr lvl="1"/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High-K Scattering ex-vessel: UCD</a:t>
            </a:r>
            <a:endParaRPr lang="en-US" sz="1300" dirty="0">
              <a:solidFill>
                <a:srgbClr val="000000"/>
              </a:solidFill>
              <a:cs typeface="Roboto" panose="02000000000000000000" pitchFamily="2" charset="0"/>
            </a:endParaRPr>
          </a:p>
          <a:p>
            <a:pPr lvl="1"/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DBS-CPS Doppler Back-Scattering: UCLA</a:t>
            </a:r>
            <a:endParaRPr lang="en-US" sz="1300" dirty="0">
              <a:solidFill>
                <a:srgbClr val="000000"/>
              </a:solidFill>
              <a:cs typeface="Roboto" panose="02000000000000000000" pitchFamily="2" charset="0"/>
            </a:endParaRPr>
          </a:p>
          <a:p>
            <a:pPr lvl="1"/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RAPID - Faraday Effect Polarimetry Interferometer: UCLA</a:t>
            </a:r>
          </a:p>
          <a:p>
            <a:pPr lvl="1"/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BES 2D Beam Emission Spectroscopy: Univ. Wisconsin</a:t>
            </a:r>
          </a:p>
          <a:p>
            <a:pPr lvl="1"/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Fluctuation Reflectometer: UCLA</a:t>
            </a:r>
          </a:p>
          <a:p>
            <a:pPr lvl="1"/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High Frequency </a:t>
            </a:r>
            <a:r>
              <a:rPr lang="en-US" sz="1300" b="0" i="0" u="none" strike="noStrike" dirty="0" err="1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Mirnov</a:t>
            </a:r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 Arrays: PPPL</a:t>
            </a:r>
          </a:p>
          <a:p>
            <a:pPr lvl="1"/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BES deep core: Univ. Wisconsin</a:t>
            </a:r>
          </a:p>
          <a:p>
            <a:pPr marL="227013" lvl="1" indent="0"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cs typeface="Roboto" panose="02000000000000000000" pitchFamily="2" charset="0"/>
            </a:endParaRPr>
          </a:p>
          <a:p>
            <a:r>
              <a:rPr lang="en-US" sz="1600" b="1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Fast particles</a:t>
            </a:r>
          </a:p>
          <a:p>
            <a:pPr lvl="1"/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t-SSNPA &amp; r-SSNPA Solid State Neutral Particle </a:t>
            </a:r>
            <a:r>
              <a:rPr lang="en-US" sz="1300" b="0" i="0" u="none" strike="noStrike" dirty="0" err="1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Analyser</a:t>
            </a:r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: UC Irvine</a:t>
            </a:r>
          </a:p>
          <a:p>
            <a:pPr lvl="1"/>
            <a:r>
              <a:rPr lang="en-US" sz="13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v-FIDA &amp; t-FIDA Fast Ion D-Alpha: Univ. Wisconsin</a:t>
            </a:r>
            <a:endParaRPr lang="en-US" sz="1300" dirty="0">
              <a:cs typeface="Roboto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52F84B2-C994-5594-B786-2E3474365BEF}"/>
              </a:ext>
            </a:extLst>
          </p:cNvPr>
          <p:cNvSpPr txBox="1">
            <a:spLocks/>
          </p:cNvSpPr>
          <p:nvPr/>
        </p:nvSpPr>
        <p:spPr>
          <a:xfrm>
            <a:off x="4521481" y="740978"/>
            <a:ext cx="4432018" cy="421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88" indent="-231775" algn="l" defTabSz="457200" rtl="0" eaLnBrk="1" latinLnBrk="0" hangingPunct="1">
              <a:spcBef>
                <a:spcPct val="20000"/>
              </a:spcBef>
              <a:buClr>
                <a:srgbClr val="0070C0"/>
              </a:buClr>
              <a:buFont typeface="Arial"/>
              <a:buChar char="•"/>
              <a:defRPr sz="1600" kern="12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88" indent="-228600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400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413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Profiles</a:t>
            </a: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MSE-CIF Motional Stark Effect </a:t>
            </a:r>
            <a:r>
              <a:rPr lang="en-US" sz="2500" b="0" i="0" u="none" strike="noStrike" dirty="0" err="1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Collisionally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 Induced Fluorescence: NP</a:t>
            </a: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AXUV Tangential Bolometer - Array Photodiodes: PPPL</a:t>
            </a: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Resistive Bolometer: PPPL</a:t>
            </a:r>
            <a:endParaRPr lang="en-US" sz="2500" dirty="0">
              <a:solidFill>
                <a:srgbClr val="000000"/>
              </a:solidFill>
              <a:cs typeface="Roboto" panose="02000000000000000000" pitchFamily="2" charset="0"/>
            </a:endParaRP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MPTS multi-point Thomson scattering: PPPL</a:t>
            </a:r>
            <a:endParaRPr lang="en-US" sz="2500" dirty="0">
              <a:cs typeface="Roboto" panose="02000000000000000000" pitchFamily="2" charset="0"/>
            </a:endParaRP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Toroidal CHERS Charge Exchange Recombination Spectroscopy: PPPL</a:t>
            </a: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Real-Time MPTS Multi Point Thomson Scattering: PU</a:t>
            </a: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HAL High-throughout Accurate-wavelength Lens-based Spectrometer: PPPL</a:t>
            </a: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ERD Edge Rotation Diagnostic: PPPL</a:t>
            </a:r>
          </a:p>
          <a:p>
            <a:endParaRPr lang="en-US" sz="2500" b="0" i="0" u="none" strike="noStrike" dirty="0">
              <a:solidFill>
                <a:srgbClr val="000000"/>
              </a:solidFill>
              <a:effectLst/>
              <a:cs typeface="Roboto" panose="02000000000000000000" pitchFamily="2" charset="0"/>
            </a:endParaRPr>
          </a:p>
          <a:p>
            <a:r>
              <a:rPr lang="en-US" sz="3000" b="1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Boundary and Divertor Physics</a:t>
            </a: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ENDD Edge Neutral Density Diagnostic: LLNL</a:t>
            </a:r>
            <a:endParaRPr lang="en-US" sz="2500" dirty="0">
              <a:solidFill>
                <a:srgbClr val="000000"/>
              </a:solidFill>
              <a:cs typeface="Roboto" panose="02000000000000000000" pitchFamily="2" charset="0"/>
            </a:endParaRP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UV Extreme Ultra-Violet Spectrometers (3): LLNL</a:t>
            </a: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EIES Edge Impurity Emission Spectroscopy, aka </a:t>
            </a:r>
            <a:r>
              <a:rPr lang="en-US" sz="2500" b="0" i="0" u="none" strike="noStrike" dirty="0" err="1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Filterscopes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: LLNL</a:t>
            </a: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VIPS Visible Plasma Spectrometry (UV-VIS survey spectrometer)| LLNL</a:t>
            </a:r>
            <a:endParaRPr lang="en-US" sz="2500" dirty="0">
              <a:solidFill>
                <a:srgbClr val="000000"/>
              </a:solidFill>
              <a:cs typeface="Roboto" panose="02000000000000000000" pitchFamily="2" charset="0"/>
            </a:endParaRP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LADA (Lower divertor radiometer AXUV diode array): LLNL</a:t>
            </a: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IMS (UV-VIS imaging divertor spectrometer) &amp; DIBS (Divertor Control Spectrometer): LLNL</a:t>
            </a:r>
            <a:endParaRPr lang="en-US" sz="2500" dirty="0">
              <a:solidFill>
                <a:srgbClr val="000000"/>
              </a:solidFill>
              <a:cs typeface="Roboto" panose="02000000000000000000" pitchFamily="2" charset="0"/>
            </a:endParaRP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TWICE Duo-chromatic divertor imaging radiation-hardened cameras (2 CIDTEC cameras ): LLNL</a:t>
            </a:r>
          </a:p>
          <a:p>
            <a:pPr lvl="1"/>
            <a:r>
              <a:rPr lang="en-US" sz="28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IR Thermography Lower Outer Diverter: UTK</a:t>
            </a:r>
            <a:endParaRPr lang="en-US" sz="2500" b="0" i="0" u="none" strike="noStrike" dirty="0">
              <a:solidFill>
                <a:srgbClr val="000000"/>
              </a:solidFill>
              <a:effectLst/>
              <a:cs typeface="Roboto" panose="02000000000000000000" pitchFamily="2" charset="0"/>
            </a:endParaRP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UV-VIS-NIR Spectroscopy: UTK</a:t>
            </a:r>
            <a:endParaRPr lang="en-US" sz="2500" dirty="0">
              <a:solidFill>
                <a:srgbClr val="000000"/>
              </a:solidFill>
              <a:cs typeface="Roboto" panose="02000000000000000000" pitchFamily="2" charset="0"/>
            </a:endParaRP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PFC/CS Langmuir Probes: PPPL</a:t>
            </a:r>
          </a:p>
          <a:p>
            <a:pPr lvl="1"/>
            <a:r>
              <a:rPr lang="en-US" sz="25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HHFW Reflectometer: PPPL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863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D6BE-7032-5B5D-B8E0-F71CD197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AB6566-A278-E2E5-69C2-5924DC0D66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75DB5-05CF-8FE5-5495-270FBCAF73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590162" cy="407867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NSTX-U capabilities </a:t>
            </a:r>
          </a:p>
          <a:p>
            <a:pPr lvl="1"/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NSTX-U mission in the context of the science and technology gaps for developing a compact Fusion Pilot Plant (FPP) design</a:t>
            </a:r>
          </a:p>
          <a:p>
            <a:pPr lvl="1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What has changed, and how NSTX-U fits in</a:t>
            </a:r>
          </a:p>
          <a:p>
            <a:endParaRPr lang="en-US" sz="2400" dirty="0">
              <a:solidFill>
                <a:srgbClr val="445256"/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NSTX-U Recovery status</a:t>
            </a:r>
          </a:p>
          <a:p>
            <a:endParaRPr lang="en-US" sz="2400" dirty="0">
              <a:solidFill>
                <a:srgbClr val="445256"/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Available diagnostics</a:t>
            </a:r>
          </a:p>
          <a:p>
            <a:endParaRPr lang="en-US" sz="2400" dirty="0"/>
          </a:p>
          <a:p>
            <a:r>
              <a:rPr lang="en-US" sz="2400" dirty="0"/>
              <a:t>Previous 5YP as a basis for developing next one</a:t>
            </a:r>
          </a:p>
          <a:p>
            <a:pPr lvl="1"/>
            <a:r>
              <a:rPr lang="en-US" sz="2200" dirty="0"/>
              <a:t>Research Objective priorities/timelines</a:t>
            </a:r>
          </a:p>
          <a:p>
            <a:pPr marL="0" indent="0">
              <a:buNone/>
            </a:pP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Next steps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F6D66-AFC9-610D-F8B6-94D8ACBA8F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554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9544F-ED8E-D683-EB18-E8FA85043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5YP write up framework a good basis for next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663574-699E-7F38-A815-AD107C712A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1E98F8-47A4-7A44-CBC6-CF8EBA133E2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638628"/>
            <a:ext cx="8420100" cy="4325257"/>
          </a:xfrm>
        </p:spPr>
        <p:txBody>
          <a:bodyPr anchor="t">
            <a:normAutofit fontScale="92500" lnSpcReduction="10000"/>
          </a:bodyPr>
          <a:lstStyle/>
          <a:p>
            <a:r>
              <a:rPr lang="en-US" dirty="0"/>
              <a:t>Chapter 1: Overview</a:t>
            </a:r>
          </a:p>
          <a:p>
            <a:r>
              <a:rPr lang="en-US" dirty="0"/>
              <a:t>Chapter 2: Research Objective 1</a:t>
            </a:r>
          </a:p>
          <a:p>
            <a:pPr lvl="1"/>
            <a:r>
              <a:rPr lang="en-US" dirty="0"/>
              <a:t>Overview outlining background, Objective milestones</a:t>
            </a:r>
          </a:p>
          <a:p>
            <a:pPr lvl="1"/>
            <a:r>
              <a:rPr lang="en-US" dirty="0"/>
              <a:t>Thrust 1-1</a:t>
            </a:r>
          </a:p>
          <a:p>
            <a:pPr lvl="1"/>
            <a:r>
              <a:rPr lang="en-US" dirty="0"/>
              <a:t>Thrust 1-2</a:t>
            </a:r>
          </a:p>
          <a:p>
            <a:pPr lvl="1"/>
            <a:r>
              <a:rPr lang="en-US" dirty="0"/>
              <a:t>Thrust 1-3</a:t>
            </a:r>
          </a:p>
          <a:p>
            <a:pPr lvl="1"/>
            <a:r>
              <a:rPr lang="en-US" dirty="0"/>
              <a:t>Measurement and Analysis Needs</a:t>
            </a:r>
          </a:p>
          <a:p>
            <a:pPr lvl="1"/>
            <a:r>
              <a:rPr lang="en-US" dirty="0"/>
              <a:t>Timeline of Objective elements, milestones, facility capabilities</a:t>
            </a:r>
          </a:p>
          <a:p>
            <a:r>
              <a:rPr lang="en-US" dirty="0"/>
              <a:t>Chapter 3: Research Objective 2</a:t>
            </a:r>
          </a:p>
          <a:p>
            <a:r>
              <a:rPr lang="en-US" dirty="0"/>
              <a:t>Chapter 4: Research Objective 3</a:t>
            </a:r>
          </a:p>
          <a:p>
            <a:r>
              <a:rPr lang="en-US" dirty="0"/>
              <a:t>Appendices</a:t>
            </a:r>
          </a:p>
          <a:p>
            <a:pPr lvl="1"/>
            <a:r>
              <a:rPr lang="en-US" dirty="0"/>
              <a:t>Facility capabilities</a:t>
            </a:r>
          </a:p>
          <a:p>
            <a:pPr lvl="1"/>
            <a:r>
              <a:rPr lang="en-US" dirty="0"/>
              <a:t>Measurement needs</a:t>
            </a:r>
          </a:p>
          <a:p>
            <a:pPr lvl="1"/>
            <a:r>
              <a:rPr lang="en-US" dirty="0"/>
              <a:t>Theory and simulation codes</a:t>
            </a:r>
          </a:p>
          <a:p>
            <a:pPr lvl="1"/>
            <a:r>
              <a:rPr lang="en-US" strike="sngStrike" dirty="0"/>
              <a:t>Research Thrusts from previous 5YP</a:t>
            </a:r>
          </a:p>
          <a:p>
            <a:pPr lvl="1"/>
            <a:r>
              <a:rPr lang="en-US" dirty="0"/>
              <a:t>ITPA Joint Experiments and Activities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8E3A8-DC47-EDD5-3862-82D54297C9C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684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899F6-2C7E-1E1D-10D6-A42504185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previous 5YP – Overview (Chap. 1)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77013-8B19-86E9-9E63-4E7C50335F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34D38-C7BC-5C13-EBFB-3402B6F991F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D0973F-5719-B951-0B62-F690E697B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5" r="7735"/>
          <a:stretch/>
        </p:blipFill>
        <p:spPr>
          <a:xfrm>
            <a:off x="168230" y="697748"/>
            <a:ext cx="4143828" cy="4364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43F93-06E1-0B8E-A361-548FFC844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058" y="637762"/>
            <a:ext cx="4755461" cy="4343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34C52B-38CD-0B90-24A2-1FC22A498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729" y="738228"/>
            <a:ext cx="4689790" cy="42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89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82995-DD15-AE50-EF28-E667F1843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previous 5YP – Overview (Chaps. 2 to 4)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F4C75E-9356-3A44-AB5C-3F40D12D20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6386E-A9E9-A418-CD15-65FE24A8B8B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F060F2-74C5-30F4-0857-86259F2B8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537"/>
          <a:stretch/>
        </p:blipFill>
        <p:spPr>
          <a:xfrm>
            <a:off x="-1" y="738928"/>
            <a:ext cx="3016822" cy="4098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FD8FD5-8B79-D207-C1A5-A5BE69B16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9" r="9178"/>
          <a:stretch/>
        </p:blipFill>
        <p:spPr>
          <a:xfrm>
            <a:off x="3134126" y="738928"/>
            <a:ext cx="2875748" cy="41386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C9D76A-F5ED-D3FD-474C-F252A4AF99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1915" y="748313"/>
            <a:ext cx="3195302" cy="412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11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18993-262A-CC86-C22A-A0D66962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Notional Physics Campaign timelines and capabilities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BCEB67-A249-1341-37C0-58A8AE556D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71156-5B18-FCFA-FB56-0ADB88843BA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2DC87B-4DE5-CBC3-8B5D-66A7171B2835}"/>
              </a:ext>
            </a:extLst>
          </p:cNvPr>
          <p:cNvGrpSpPr/>
          <p:nvPr/>
        </p:nvGrpSpPr>
        <p:grpSpPr>
          <a:xfrm>
            <a:off x="1521460" y="424666"/>
            <a:ext cx="6103257" cy="4556909"/>
            <a:chOff x="1521460" y="424666"/>
            <a:chExt cx="6103257" cy="45569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3FB52A-7F0D-C721-3BDD-33797DB31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2390" y="424666"/>
              <a:ext cx="5897176" cy="4556909"/>
            </a:xfrm>
            <a:prstGeom prst="rect">
              <a:avLst/>
            </a:prstGeom>
          </p:spPr>
        </p:pic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793A4AA-9C89-BFE1-A2C0-34AD16EB81BD}"/>
                </a:ext>
              </a:extLst>
            </p:cNvPr>
            <p:cNvSpPr/>
            <p:nvPr/>
          </p:nvSpPr>
          <p:spPr>
            <a:xfrm>
              <a:off x="1521460" y="631371"/>
              <a:ext cx="6103257" cy="4350204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7732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D6BE-7032-5B5D-B8E0-F71CD197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AB6566-A278-E2E5-69C2-5924DC0D66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75DB5-05CF-8FE5-5495-270FBCAF73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590162" cy="407867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NSTX-U capabilities </a:t>
            </a:r>
          </a:p>
          <a:p>
            <a:pPr lvl="1"/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NSTX-U mission in the context of the science and technology gaps for developing a compact Fusion Pilot Plant (FPP) design</a:t>
            </a:r>
          </a:p>
          <a:p>
            <a:pPr lvl="1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What has changed, and how NSTX-U fits in</a:t>
            </a:r>
          </a:p>
          <a:p>
            <a:endParaRPr lang="en-US" sz="2400" dirty="0">
              <a:solidFill>
                <a:srgbClr val="445256"/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NSTX-U Recovery status</a:t>
            </a:r>
          </a:p>
          <a:p>
            <a:endParaRPr lang="en-US" sz="2400" dirty="0">
              <a:solidFill>
                <a:srgbClr val="445256"/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Available diagnostics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Previous 5YP as a basis for developing next one</a:t>
            </a:r>
          </a:p>
          <a:p>
            <a:pPr lvl="1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Research Objective priorities/timelines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/>
              <a:t>Next steps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F6D66-AFC9-610D-F8B6-94D8ACBA8F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91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297E0C-C7E1-F7E9-8AE7-A8A66C289C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72B47-FBA3-D3AB-A376-E4407FDCC27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31ABD1-1A5D-04E4-E26C-53A01415DA78}"/>
              </a:ext>
            </a:extLst>
          </p:cNvPr>
          <p:cNvSpPr txBox="1">
            <a:spLocks/>
          </p:cNvSpPr>
          <p:nvPr/>
        </p:nvSpPr>
        <p:spPr>
          <a:xfrm>
            <a:off x="1206" y="14514"/>
            <a:ext cx="7907312" cy="543910"/>
          </a:xfrm>
          <a:prstGeom prst="rect">
            <a:avLst/>
          </a:prstGeom>
        </p:spPr>
        <p:txBody>
          <a:bodyPr vert="horz" lIns="18288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n-US" dirty="0"/>
              <a:t>5YP Process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6E6D992-657C-543E-094E-DC04C99D5943}"/>
              </a:ext>
            </a:extLst>
          </p:cNvPr>
          <p:cNvSpPr txBox="1">
            <a:spLocks/>
          </p:cNvSpPr>
          <p:nvPr/>
        </p:nvSpPr>
        <p:spPr>
          <a:xfrm>
            <a:off x="8615916" y="152400"/>
            <a:ext cx="680483" cy="5316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000" kern="1200">
                <a:solidFill>
                  <a:srgbClr val="445256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486C085-A74C-F36F-B55E-94FEC986D458}"/>
              </a:ext>
            </a:extLst>
          </p:cNvPr>
          <p:cNvSpPr txBox="1">
            <a:spLocks/>
          </p:cNvSpPr>
          <p:nvPr/>
        </p:nvSpPr>
        <p:spPr>
          <a:xfrm>
            <a:off x="342900" y="609600"/>
            <a:ext cx="8420100" cy="4442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88" indent="-231775" algn="l" defTabSz="457200" rtl="0" eaLnBrk="1" latinLnBrk="0" hangingPunct="1">
              <a:spcBef>
                <a:spcPct val="20000"/>
              </a:spcBef>
              <a:buClr>
                <a:srgbClr val="0070C0"/>
              </a:buClr>
              <a:buFont typeface="Arial"/>
              <a:buChar char="•"/>
              <a:defRPr sz="1600" kern="12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88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400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413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Chapter Leads hold Zoom meetings with Team and interested parties, write up draft chapters, then circulate</a:t>
            </a:r>
          </a:p>
          <a:p>
            <a:r>
              <a:rPr lang="en-US" dirty="0"/>
              <a:t>Chapters revised based on input received</a:t>
            </a:r>
          </a:p>
          <a:p>
            <a:pPr lvl="1"/>
            <a:r>
              <a:rPr lang="en-US" dirty="0"/>
              <a:t>Including recommendations from FESAC (Jan-Feb 2025), FES Roadmap (Q2 CY25)</a:t>
            </a:r>
          </a:p>
          <a:p>
            <a:r>
              <a:rPr lang="en-US" dirty="0"/>
              <a:t>5YP vetted to PAC</a:t>
            </a:r>
          </a:p>
          <a:p>
            <a:r>
              <a:rPr lang="en-US" dirty="0"/>
              <a:t>5YP reviewed by formal Review Committee</a:t>
            </a:r>
          </a:p>
          <a:p>
            <a:r>
              <a:rPr lang="en-US" dirty="0"/>
              <a:t>Plan finalized by end of FY25</a:t>
            </a:r>
          </a:p>
          <a:p>
            <a:endParaRPr lang="en-US" dirty="0"/>
          </a:p>
          <a:p>
            <a:r>
              <a:rPr lang="en-US" dirty="0"/>
              <a:t>5YP to follow FES guidance</a:t>
            </a:r>
          </a:p>
          <a:p>
            <a:pPr lvl="1"/>
            <a:r>
              <a:rPr lang="en-US" dirty="0"/>
              <a:t>Confinement/stability/scenarios (first two Research Objectives) remain important</a:t>
            </a:r>
          </a:p>
          <a:p>
            <a:pPr lvl="1"/>
            <a:r>
              <a:rPr lang="en-US" dirty="0"/>
              <a:t>Extend Chapter 3 to development and testing of Liquid Lithium components</a:t>
            </a:r>
          </a:p>
          <a:p>
            <a:pPr lvl="1"/>
            <a:r>
              <a:rPr lang="en-US" dirty="0"/>
              <a:t>Develop plans for both full and reduced funding scenarios</a:t>
            </a:r>
          </a:p>
          <a:p>
            <a:pPr lvl="1"/>
            <a:r>
              <a:rPr lang="en-US" dirty="0"/>
              <a:t>Will be important to prioritize elements of each Research Objective, and across Research Objectives, even more than before</a:t>
            </a:r>
          </a:p>
          <a:p>
            <a:pPr lvl="2"/>
            <a:r>
              <a:rPr lang="en-US" dirty="0"/>
              <a:t>Scope added to Plan, but runtime, (inflation adjusted) budgets relatively constant</a:t>
            </a:r>
          </a:p>
          <a:p>
            <a:endParaRPr lang="en-US" dirty="0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CE1BCBF1-2CF6-04AC-8240-2D13A4098F1C}"/>
              </a:ext>
            </a:extLst>
          </p:cNvPr>
          <p:cNvSpPr txBox="1">
            <a:spLocks/>
          </p:cNvSpPr>
          <p:nvPr/>
        </p:nvSpPr>
        <p:spPr>
          <a:xfrm>
            <a:off x="342899" y="5052058"/>
            <a:ext cx="7369067" cy="243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548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D6BE-7032-5B5D-B8E0-F71CD197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AB6566-A278-E2E5-69C2-5924DC0D66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75DB5-05CF-8FE5-5495-270FBCAF73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590162" cy="407867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NSTX-U capabilities 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NSTX-U mission in the context of the science and technology gaps for developing a compact Fusion Pilot Plant (FPP) design</a:t>
            </a:r>
          </a:p>
          <a:p>
            <a:pPr lvl="1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What has changed, and how NSTX-U fits in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NSTX-U Recovery status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Available diagnostics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Previous 5YP as a basis for developing next one</a:t>
            </a:r>
          </a:p>
          <a:p>
            <a:pPr lvl="1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Research Objective priorities/timelines</a:t>
            </a:r>
          </a:p>
          <a:p>
            <a:pPr marL="0" indent="0">
              <a:buNone/>
            </a:pP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Next steps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F6D66-AFC9-610D-F8B6-94D8ACBA8F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199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41A91-BBA7-530B-94AC-2518AAA80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EC58EF-6BB2-D1FB-6466-24D822FA67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B3ABD4-E9EB-CF98-AB7F-55C1BC877F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498" y="567297"/>
            <a:ext cx="8846821" cy="4439043"/>
          </a:xfrm>
        </p:spPr>
        <p:txBody>
          <a:bodyPr>
            <a:normAutofit lnSpcReduction="10000"/>
          </a:bodyPr>
          <a:lstStyle/>
          <a:p>
            <a:r>
              <a:rPr lang="en-US" sz="2000" strike="sngStrike" dirty="0"/>
              <a:t>Jan. 13, 2025 (Monday Physics Mtg): Presentation on details and motivation for NSTX-U Research Objectives, how to fold in changes over past five years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1/22 (11 AM), 23 (11 AM), 24 (2 PM): Initial Chapter Zoom meetings</a:t>
            </a:r>
          </a:p>
          <a:p>
            <a:r>
              <a:rPr lang="en-US" sz="2000" dirty="0"/>
              <a:t>Early March 2025: Second set of Chapter Zoom meetings</a:t>
            </a:r>
          </a:p>
          <a:p>
            <a:r>
              <a:rPr lang="en-US" sz="2000" dirty="0"/>
              <a:t>Mid-Late March 2025: Prioritization across Research Objectives</a:t>
            </a:r>
          </a:p>
          <a:p>
            <a:r>
              <a:rPr lang="en-US" sz="2000" dirty="0"/>
              <a:t>Mid April 2025: Draft of 5YP circulated to Team and other interested parties</a:t>
            </a:r>
          </a:p>
          <a:p>
            <a:r>
              <a:rPr lang="en-US" sz="2000" dirty="0"/>
              <a:t>Mid-May 2025: 5YP plan vetted to PAC</a:t>
            </a:r>
          </a:p>
          <a:p>
            <a:r>
              <a:rPr lang="en-US" sz="2000" dirty="0"/>
              <a:t>Late May-June 2025: 5YP revisions based on PAC input</a:t>
            </a:r>
          </a:p>
          <a:p>
            <a:r>
              <a:rPr lang="en-US" sz="2000" dirty="0"/>
              <a:t>Summer 2025: Formal review of 5YP/Alignment with new FES Roadmap</a:t>
            </a:r>
          </a:p>
          <a:p>
            <a:r>
              <a:rPr lang="en-US" sz="2000" dirty="0"/>
              <a:t>Late Summer/Fall 2025: Revisions of Plan based on review, input from FES</a:t>
            </a:r>
          </a:p>
          <a:p>
            <a:r>
              <a:rPr lang="en-US" sz="2000" dirty="0"/>
              <a:t>Sept. 30, 2025: Plan finalized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5A9E4-37A9-D3A9-2CCE-4C7BACED2B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51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E4010-A930-5864-0D9C-DB9C24BF1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NSTX-U will address science and technology gaps for the development of a compact (ST) Fusion Pilot Plant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3E32C4-DAAA-0B21-40BF-35470CC875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7B493-F7C3-54FA-CBB0-063F336152B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499" y="720805"/>
            <a:ext cx="8763002" cy="4299275"/>
          </a:xfrm>
        </p:spPr>
        <p:txBody>
          <a:bodyPr anchor="t">
            <a:normAutofit lnSpcReduction="10000"/>
          </a:bodyPr>
          <a:lstStyle/>
          <a:p>
            <a:pPr fontAlgn="base">
              <a:spcBef>
                <a:spcPts val="400"/>
              </a:spcBef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Assess whether the Spherical Tokamak (ST) is a viable route to a compact Fusion Pilot Plant (FPP)</a:t>
            </a:r>
          </a:p>
          <a:p>
            <a:pPr marL="742950" lvl="1" indent="-285750" fontAlgn="base">
              <a:spcBef>
                <a:spcPts val="400"/>
              </a:spcBef>
            </a:pP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Does enhanced confinement extrapolate to low collisionality?</a:t>
            </a:r>
          </a:p>
          <a:p>
            <a:pPr marL="742950" lvl="1" indent="-285750" fontAlgn="base">
              <a:spcBef>
                <a:spcPts val="400"/>
              </a:spcBef>
            </a:pP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Are the stable, high-elongation, high-</a:t>
            </a:r>
            <a:r>
              <a:rPr lang="en-US" sz="1800" b="0" i="0" u="none" strike="noStrike" dirty="0">
                <a:effectLst/>
                <a:latin typeface="Cambria Math" panose="02040503050406030204" pitchFamily="18" charset="0"/>
              </a:rPr>
              <a:t>𝜷</a:t>
            </a:r>
            <a:r>
              <a:rPr lang="en-US" sz="1800" b="0" i="0" u="none" strike="noStrike" baseline="-25000" dirty="0">
                <a:effectLst/>
                <a:latin typeface="Arial" panose="020B0604020202020204" pitchFamily="34" charset="0"/>
              </a:rPr>
              <a:t>N</a:t>
            </a: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 plasmas a basis for high performance and steady-state operation?</a:t>
            </a:r>
          </a:p>
          <a:p>
            <a:pPr marL="457200" lvl="1" indent="0" fontAlgn="base">
              <a:spcBef>
                <a:spcPts val="400"/>
              </a:spcBef>
              <a:buNone/>
            </a:pPr>
            <a:endParaRPr lang="en-US" sz="18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  <a:p>
            <a:pPr fontAlgn="base">
              <a:spcBef>
                <a:spcPts val="400"/>
              </a:spcBef>
            </a:pP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Be a testbed with both public and industrial partners to develop and implement transformative power handling solutions in a high heat flux environment (aspect ratio agnostic)</a:t>
            </a:r>
          </a:p>
          <a:p>
            <a:pPr marL="742950" lvl="1" indent="-285750" fontAlgn="base">
              <a:spcBef>
                <a:spcPts val="400"/>
              </a:spcBef>
            </a:pP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Will liquid lithium technology in a heated high-Z wall device reduce power exhaust to acceptable levels while maintaining enhanced confinement?</a:t>
            </a:r>
          </a:p>
          <a:p>
            <a:pPr marL="457200" lvl="1" indent="0" fontAlgn="base">
              <a:spcBef>
                <a:spcPts val="400"/>
              </a:spcBef>
              <a:buNone/>
            </a:pP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230188" indent="-230188" fontAlgn="base">
              <a:spcBef>
                <a:spcPts val="400"/>
              </a:spcBef>
            </a:pPr>
            <a:r>
              <a:rPr lang="en-US" sz="2000" dirty="0">
                <a:latin typeface="Arial" panose="020B0604020202020204" pitchFamily="34" charset="0"/>
              </a:rPr>
              <a:t>We welcome participation in our program by researchers from both public and private institutions</a:t>
            </a:r>
          </a:p>
          <a:p>
            <a:pPr marL="230188" indent="-230188" fontAlgn="base">
              <a:spcBef>
                <a:spcPts val="400"/>
              </a:spcBef>
            </a:pPr>
            <a:endParaRPr lang="en-US" sz="2000" b="0" i="0" u="none" strike="noStrike" dirty="0">
              <a:effectLst/>
              <a:latin typeface="Arial" panose="020B0604020202020204" pitchFamily="34" charset="0"/>
            </a:endParaRPr>
          </a:p>
          <a:p>
            <a:pPr marL="230188" indent="-230188" fontAlgn="base">
              <a:spcBef>
                <a:spcPts val="400"/>
              </a:spcBef>
            </a:pPr>
            <a:endParaRPr lang="en-US" sz="20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78E81-26E3-9D08-82C6-B59C170F1C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0499" y="4895848"/>
            <a:ext cx="7369067" cy="247651"/>
          </a:xfrm>
        </p:spPr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369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0345-1C01-F5CA-3F42-FB5348C6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EB2ACB-7C28-BF1A-8362-93CE8E25FB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76970-5DAB-4252-A33F-9720FB5246C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E3203-1FD1-F3F7-3534-984810E8678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69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6FEB7-93DE-7B1D-1BCB-906BC8573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of lithium especially beneficial in high-Z-wall devices (later stage in NSTX-U 5 YP can include installation of high-Z sectors)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273698-233D-1F3F-255E-1D3B7E7F88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018DF-3EA3-247A-6358-68C47A21C7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09983"/>
            <a:ext cx="4226517" cy="901841"/>
          </a:xfrm>
        </p:spPr>
        <p:txBody>
          <a:bodyPr anchor="t"/>
          <a:lstStyle/>
          <a:p>
            <a:pPr marL="0" indent="0">
              <a:buNone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FPP relevant high-Z-wall devices (ITER-ILW, ASDEX-U, C-Mod) exhibit degraded energy confinement relative to carbon-wall devices</a:t>
            </a:r>
            <a:endParaRPr lang="en-US" sz="1600" dirty="0">
              <a:effectLst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3CA54-F9E0-ED41-15C1-4092C60BD85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5909933-4E6F-3B1F-D8F5-0E146FE54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t="7948" r="4586" b="3572"/>
          <a:stretch/>
        </p:blipFill>
        <p:spPr bwMode="auto">
          <a:xfrm>
            <a:off x="85241" y="1569992"/>
            <a:ext cx="4226517" cy="22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E08D702-FB22-4BC3-450C-2CD66FB2F764}"/>
              </a:ext>
            </a:extLst>
          </p:cNvPr>
          <p:cNvSpPr txBox="1">
            <a:spLocks/>
          </p:cNvSpPr>
          <p:nvPr/>
        </p:nvSpPr>
        <p:spPr>
          <a:xfrm>
            <a:off x="515965" y="3951600"/>
            <a:ext cx="3795794" cy="10492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88" indent="-231775" algn="l" defTabSz="457200" rtl="0" eaLnBrk="1" latinLnBrk="0" hangingPunct="1">
              <a:spcBef>
                <a:spcPct val="20000"/>
              </a:spcBef>
              <a:buClr>
                <a:srgbClr val="0070C0"/>
              </a:buClr>
              <a:buFont typeface="Arial"/>
              <a:buChar char="•"/>
              <a:defRPr sz="1600" kern="12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88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400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413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25-30% reduction in H</a:t>
            </a:r>
            <a:r>
              <a:rPr lang="en-US" sz="1600" baseline="-25000" dirty="0">
                <a:solidFill>
                  <a:srgbClr val="0070C0"/>
                </a:solidFill>
                <a:latin typeface="Arial" panose="020B0604020202020204" pitchFamily="34" charset="0"/>
              </a:rPr>
              <a:t>98y,2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H</a:t>
            </a:r>
            <a:r>
              <a:rPr lang="en-US" sz="1600" baseline="-25000" dirty="0">
                <a:solidFill>
                  <a:srgbClr val="0070C0"/>
                </a:solidFill>
                <a:latin typeface="Arial" panose="020B0604020202020204" pitchFamily="34" charset="0"/>
              </a:rPr>
              <a:t>98y,2</a:t>
            </a:r>
            <a:r>
              <a:rPr lang="en-US" sz="16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typically remains &lt;1 even with impurity seeding</a:t>
            </a:r>
          </a:p>
          <a:p>
            <a:pPr>
              <a:lnSpc>
                <a:spcPct val="120000"/>
              </a:lnSpc>
            </a:pP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</a:rPr>
              <a:t>Q</a:t>
            </a:r>
            <a:r>
              <a:rPr lang="en-US" sz="1600" baseline="-25000" dirty="0" err="1">
                <a:solidFill>
                  <a:srgbClr val="0070C0"/>
                </a:solidFill>
                <a:latin typeface="Arial" panose="020B0604020202020204" pitchFamily="34" charset="0"/>
              </a:rPr>
              <a:t>fusion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 ~ H</a:t>
            </a:r>
            <a:r>
              <a:rPr lang="en-US" sz="1600" baseline="30000" dirty="0">
                <a:solidFill>
                  <a:srgbClr val="0070C0"/>
                </a:solidFill>
                <a:latin typeface="Arial" panose="020B0604020202020204" pitchFamily="34" charset="0"/>
              </a:rPr>
              <a:t>2-5</a:t>
            </a:r>
            <a:endParaRPr lang="en-US" sz="1600" baseline="30000" dirty="0">
              <a:solidFill>
                <a:srgbClr val="0070C0"/>
              </a:solidFill>
              <a:effectLst/>
            </a:endParaRP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n-US" sz="1600" dirty="0"/>
          </a:p>
          <a:p>
            <a:endParaRPr lang="en-US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73332B2-A2DA-1BA2-C13E-999EFE5FC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13" y="1623952"/>
            <a:ext cx="3436103" cy="284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0B05B79-25A7-DF89-66C3-DF0431AE56C6}"/>
              </a:ext>
            </a:extLst>
          </p:cNvPr>
          <p:cNvSpPr txBox="1">
            <a:spLocks/>
          </p:cNvSpPr>
          <p:nvPr/>
        </p:nvSpPr>
        <p:spPr>
          <a:xfrm>
            <a:off x="4847741" y="740979"/>
            <a:ext cx="4226517" cy="9018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88" indent="-231775" algn="l" defTabSz="457200" rtl="0" eaLnBrk="1" latinLnBrk="0" hangingPunct="1">
              <a:spcBef>
                <a:spcPct val="20000"/>
              </a:spcBef>
              <a:buClr>
                <a:srgbClr val="0070C0"/>
              </a:buClr>
              <a:buFont typeface="Arial"/>
              <a:buChar char="•"/>
              <a:defRPr sz="1600" kern="12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88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400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413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Enhanced confinement restored in high-Z-wall device using lithium coatings</a:t>
            </a:r>
          </a:p>
          <a:p>
            <a:pPr marL="0" indent="0">
              <a:buFont typeface="Arial"/>
              <a:buNone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	EAST: Mo CS, W divertor </a:t>
            </a:r>
            <a:endParaRPr lang="en-US" sz="16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337B660-D8DF-186A-09E2-C14D2FBF6314}"/>
              </a:ext>
            </a:extLst>
          </p:cNvPr>
          <p:cNvSpPr txBox="1">
            <a:spLocks/>
          </p:cNvSpPr>
          <p:nvPr/>
        </p:nvSpPr>
        <p:spPr>
          <a:xfrm>
            <a:off x="5481917" y="4564251"/>
            <a:ext cx="3065397" cy="4959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88" indent="-231775" algn="l" defTabSz="457200" rtl="0" eaLnBrk="1" latinLnBrk="0" hangingPunct="1">
              <a:spcBef>
                <a:spcPct val="20000"/>
              </a:spcBef>
              <a:buClr>
                <a:srgbClr val="0070C0"/>
              </a:buClr>
              <a:buFont typeface="Arial"/>
              <a:buChar char="•"/>
              <a:defRPr sz="1600" kern="12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88" indent="-228600" algn="l" defTabSz="457200" rtl="0" eaLnBrk="1" latinLnBrk="0" hangingPunct="1">
              <a:spcBef>
                <a:spcPct val="20000"/>
              </a:spcBef>
              <a:buClr>
                <a:srgbClr val="C00000"/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400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413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26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H</a:t>
            </a:r>
            <a:r>
              <a:rPr lang="en-US" sz="2600" b="0" i="0" u="none" strike="noStrike" baseline="-2500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98y,2</a:t>
            </a:r>
            <a:r>
              <a:rPr lang="en-US" sz="26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up to 1.5 at n</a:t>
            </a:r>
            <a:r>
              <a:rPr lang="en-US" sz="2600" b="0" i="0" u="none" strike="noStrike" baseline="-2500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e</a:t>
            </a:r>
            <a:r>
              <a:rPr lang="en-US" sz="26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sz="2600" b="0" i="0" u="none" strike="noStrike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n</a:t>
            </a:r>
            <a:r>
              <a:rPr lang="en-US" sz="2600" b="0" i="0" u="none" strike="noStrike" baseline="-25000" dirty="0" err="1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GW</a:t>
            </a:r>
            <a:r>
              <a:rPr lang="en-US" sz="2600" b="0" i="0" u="none" strike="noStrike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~ 1</a:t>
            </a:r>
            <a:endParaRPr lang="en-US" sz="1600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E17A76-A7CB-E881-3051-4AFA82984A8A}"/>
              </a:ext>
            </a:extLst>
          </p:cNvPr>
          <p:cNvSpPr txBox="1"/>
          <p:nvPr/>
        </p:nvSpPr>
        <p:spPr>
          <a:xfrm>
            <a:off x="3329511" y="3654633"/>
            <a:ext cx="1697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Verdoolaege</a:t>
            </a:r>
            <a:r>
              <a:rPr lang="en-US" sz="1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NF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F0C162-3E5C-01B4-B584-E2233F1596F7}"/>
              </a:ext>
            </a:extLst>
          </p:cNvPr>
          <p:cNvSpPr txBox="1"/>
          <p:nvPr/>
        </p:nvSpPr>
        <p:spPr>
          <a:xfrm>
            <a:off x="7949233" y="4190624"/>
            <a:ext cx="1196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Gong, NF 2024</a:t>
            </a:r>
          </a:p>
        </p:txBody>
      </p:sp>
    </p:spTree>
    <p:extLst>
      <p:ext uri="{BB962C8B-B14F-4D97-AF65-F5344CB8AC3E}">
        <p14:creationId xmlns:p14="http://schemas.microsoft.com/office/powerpoint/2010/main" val="1487601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B5113-A104-CC0C-2E2B-723E18D74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Heat flux mitigation using LM technology will become focus of NSTX-U R&amp;D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297CB2-3533-76C2-F255-8B5711FF33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284CF-C1FE-5016-5962-CA7BB8A83D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4537B54C-81D8-CA02-C320-5A6588614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04" y="1752797"/>
            <a:ext cx="2407302" cy="212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3EC62F2-C0EA-ED3C-8F81-37DD63D8633E}"/>
              </a:ext>
            </a:extLst>
          </p:cNvPr>
          <p:cNvGrpSpPr/>
          <p:nvPr/>
        </p:nvGrpSpPr>
        <p:grpSpPr>
          <a:xfrm>
            <a:off x="5054616" y="854058"/>
            <a:ext cx="1369807" cy="3852583"/>
            <a:chOff x="6794751" y="740979"/>
            <a:chExt cx="1369807" cy="3852583"/>
          </a:xfrm>
        </p:grpSpPr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F49DFEA5-2FBC-D715-E648-F3C3D76BC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4751" y="740979"/>
              <a:ext cx="1369807" cy="3852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FD38A0B-C095-ECE8-99B1-D8ADABC22136}"/>
                </a:ext>
              </a:extLst>
            </p:cNvPr>
            <p:cNvSpPr/>
            <p:nvPr/>
          </p:nvSpPr>
          <p:spPr>
            <a:xfrm>
              <a:off x="6972300" y="2729753"/>
              <a:ext cx="692524" cy="647343"/>
            </a:xfrm>
            <a:prstGeom prst="rect">
              <a:avLst/>
            </a:prstGeom>
            <a:noFill/>
            <a:ln w="38100">
              <a:solidFill>
                <a:schemeClr val="accent3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49C0035-49DE-AF19-BB05-AB6649CBFA47}"/>
              </a:ext>
            </a:extLst>
          </p:cNvPr>
          <p:cNvSpPr txBox="1"/>
          <p:nvPr/>
        </p:nvSpPr>
        <p:spPr>
          <a:xfrm>
            <a:off x="6543266" y="601039"/>
            <a:ext cx="2316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Passive Plates, Outer Divertor:</a:t>
            </a:r>
          </a:p>
          <a:p>
            <a:r>
              <a:rPr lang="en-US" sz="160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Low heat flux, hot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FCBFF-91D6-BF66-4356-488E805811A5}"/>
              </a:ext>
            </a:extLst>
          </p:cNvPr>
          <p:cNvSpPr txBox="1"/>
          <p:nvPr/>
        </p:nvSpPr>
        <p:spPr>
          <a:xfrm>
            <a:off x="6964871" y="4334807"/>
            <a:ext cx="1962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Inner divertor:</a:t>
            </a:r>
          </a:p>
          <a:p>
            <a:r>
              <a:rPr 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 heat flux, hot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39507A-E6C5-24CA-B590-151BA07E35BB}"/>
              </a:ext>
            </a:extLst>
          </p:cNvPr>
          <p:cNvCxnSpPr>
            <a:cxnSpLocks/>
          </p:cNvCxnSpPr>
          <p:nvPr/>
        </p:nvCxnSpPr>
        <p:spPr>
          <a:xfrm flipH="1">
            <a:off x="7157956" y="1432036"/>
            <a:ext cx="95248" cy="1172617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D1B66ED-AE01-1694-2F5C-1CC9F3287AEC}"/>
              </a:ext>
            </a:extLst>
          </p:cNvPr>
          <p:cNvCxnSpPr>
            <a:cxnSpLocks/>
          </p:cNvCxnSpPr>
          <p:nvPr/>
        </p:nvCxnSpPr>
        <p:spPr>
          <a:xfrm flipH="1" flipV="1">
            <a:off x="7157956" y="3668050"/>
            <a:ext cx="591862" cy="7149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C34012D-B481-9C87-8D0D-8A7086D30CD9}"/>
              </a:ext>
            </a:extLst>
          </p:cNvPr>
          <p:cNvCxnSpPr>
            <a:cxnSpLocks/>
          </p:cNvCxnSpPr>
          <p:nvPr/>
        </p:nvCxnSpPr>
        <p:spPr>
          <a:xfrm>
            <a:off x="7253204" y="1462341"/>
            <a:ext cx="166984" cy="1478560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41CA0BB-D308-B793-38B4-5D3053E1AA3F}"/>
              </a:ext>
            </a:extLst>
          </p:cNvPr>
          <p:cNvCxnSpPr>
            <a:cxnSpLocks/>
          </p:cNvCxnSpPr>
          <p:nvPr/>
        </p:nvCxnSpPr>
        <p:spPr>
          <a:xfrm>
            <a:off x="7253204" y="1432036"/>
            <a:ext cx="663598" cy="1931225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D9A3D7D-1872-396D-739E-69DD7BCE461A}"/>
              </a:ext>
            </a:extLst>
          </p:cNvPr>
          <p:cNvCxnSpPr>
            <a:stCxn id="9" idx="3"/>
          </p:cNvCxnSpPr>
          <p:nvPr/>
        </p:nvCxnSpPr>
        <p:spPr>
          <a:xfrm flipV="1">
            <a:off x="5924689" y="2940901"/>
            <a:ext cx="706215" cy="225603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A3C31D7-B754-18CC-FB0D-9F8194B0AA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8880" y="684289"/>
            <a:ext cx="4798752" cy="4258218"/>
          </a:xfrm>
        </p:spPr>
        <p:txBody>
          <a:bodyPr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1700" dirty="0"/>
              <a:t>NSTX-U will pivot toward heat and particle control with liquid metal PFCs (targeting lithium) after fulfilling initial core physics mission in first one to two years of operation</a:t>
            </a:r>
          </a:p>
          <a:p>
            <a:pPr lvl="1">
              <a:lnSpc>
                <a:spcPct val="110000"/>
              </a:lnSpc>
            </a:pPr>
            <a:r>
              <a:rPr lang="en-US" sz="1500" dirty="0"/>
              <a:t>Initially testing small LM components</a:t>
            </a:r>
          </a:p>
          <a:p>
            <a:endParaRPr lang="en-US" sz="1700" dirty="0"/>
          </a:p>
          <a:p>
            <a:pPr>
              <a:lnSpc>
                <a:spcPct val="110000"/>
              </a:lnSpc>
            </a:pPr>
            <a:r>
              <a:rPr lang="en-US" sz="1700" b="1" i="1" dirty="0">
                <a:solidFill>
                  <a:srgbClr val="FF0000"/>
                </a:solidFill>
              </a:rPr>
              <a:t>Liquid Metal Core Edge Facility (LMCE)</a:t>
            </a:r>
            <a:r>
              <a:rPr lang="en-US" sz="1700" dirty="0"/>
              <a:t>: (</a:t>
            </a:r>
            <a:r>
              <a:rPr lang="en-US" sz="1700" dirty="0" err="1"/>
              <a:t>Maingi</a:t>
            </a:r>
            <a:r>
              <a:rPr lang="en-US" sz="1700" dirty="0"/>
              <a:t>, next talk) – Aspire to:</a:t>
            </a:r>
            <a:endParaRPr lang="en-US" sz="1700" dirty="0">
              <a:solidFill>
                <a:srgbClr val="0000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070C0"/>
                </a:solidFill>
              </a:rPr>
              <a:t>Replace all carbon PFCs with high-Z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070C0"/>
                </a:solidFill>
              </a:rPr>
              <a:t>Use bakeout system to control PFC/LM temperature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070C0"/>
                </a:solidFill>
              </a:rPr>
              <a:t>Test range of lithium divertor concepts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Lithium Vapor Box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Capillary porous system with flow</a:t>
            </a:r>
          </a:p>
          <a:p>
            <a:pPr lvl="2">
              <a:lnSpc>
                <a:spcPct val="110000"/>
              </a:lnSpc>
            </a:pPr>
            <a:r>
              <a:rPr lang="en-US" dirty="0" err="1"/>
              <a:t>Divertorlets</a:t>
            </a:r>
            <a:r>
              <a:rPr lang="en-US" dirty="0"/>
              <a:t> for reduced lithium flow speed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Concepts for LM, components suggested by community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2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A046-13AC-FEF4-4DF4-E94AEA973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spc="-4" dirty="0">
                <a:cs typeface="Arial" panose="020B0604020202020204" pitchFamily="34" charset="0"/>
              </a:rPr>
              <a:t>NSTX-U targeting major performance increase to explore new physics regimes at low aspect ratio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00449A-AAF4-CD92-A44B-1EEFD6C42D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26DEB-1B30-66DD-1A4E-A541EF52D90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AA797846-5318-CA8E-723F-83D2A44F87E4}"/>
              </a:ext>
            </a:extLst>
          </p:cNvPr>
          <p:cNvSpPr txBox="1"/>
          <p:nvPr/>
        </p:nvSpPr>
        <p:spPr>
          <a:xfrm>
            <a:off x="2244518" y="703021"/>
            <a:ext cx="2592535" cy="125803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81000" rIns="0" bIns="152400" rtlCol="0">
            <a:spAutoFit/>
          </a:bodyPr>
          <a:lstStyle/>
          <a:p>
            <a:pPr marL="10583">
              <a:lnSpc>
                <a:spcPct val="114000"/>
              </a:lnSpc>
            </a:pPr>
            <a:r>
              <a:rPr lang="en-US"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➢</a:t>
            </a:r>
            <a:r>
              <a:rPr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2× toroidal field (0.5 </a:t>
            </a:r>
            <a:r>
              <a:rPr lang="en-US" sz="1400" spc="-4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➔</a:t>
            </a:r>
            <a:r>
              <a:rPr sz="1400" spc="-126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1T)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0583">
              <a:lnSpc>
                <a:spcPct val="114000"/>
              </a:lnSpc>
            </a:pPr>
            <a:r>
              <a:rPr lang="en-US"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➢</a:t>
            </a:r>
            <a:r>
              <a:rPr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2× plasma current (1 </a:t>
            </a:r>
            <a:r>
              <a:rPr lang="en-US" sz="1400" spc="-4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➔</a:t>
            </a:r>
            <a:r>
              <a:rPr sz="1400" spc="-117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2MA)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0583">
              <a:lnSpc>
                <a:spcPct val="114000"/>
              </a:lnSpc>
            </a:pPr>
            <a:r>
              <a:rPr lang="en-US"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➢</a:t>
            </a:r>
            <a:r>
              <a:rPr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5× longer pulse (1 </a:t>
            </a:r>
            <a:r>
              <a:rPr lang="en-US" sz="1400" spc="-4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➔</a:t>
            </a:r>
            <a:r>
              <a:rPr sz="1400" spc="-12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5s)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26D5FFA-C739-938C-9B3B-1CE12C9607F5}"/>
              </a:ext>
            </a:extLst>
          </p:cNvPr>
          <p:cNvSpPr/>
          <p:nvPr/>
        </p:nvSpPr>
        <p:spPr>
          <a:xfrm>
            <a:off x="720655" y="2120168"/>
            <a:ext cx="2489860" cy="26102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6624B676-CDAA-EB69-4D13-2AE5795C027C}"/>
              </a:ext>
            </a:extLst>
          </p:cNvPr>
          <p:cNvSpPr/>
          <p:nvPr/>
        </p:nvSpPr>
        <p:spPr>
          <a:xfrm>
            <a:off x="720655" y="1109916"/>
            <a:ext cx="757766" cy="1119717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0" y="102552"/>
                </a:lnTo>
                <a:lnTo>
                  <a:pt x="641591" y="1216812"/>
                </a:lnTo>
                <a:lnTo>
                  <a:pt x="552538" y="1268082"/>
                </a:lnTo>
                <a:lnTo>
                  <a:pt x="833196" y="1343634"/>
                </a:lnTo>
                <a:lnTo>
                  <a:pt x="894943" y="1114259"/>
                </a:lnTo>
                <a:lnTo>
                  <a:pt x="819696" y="1114259"/>
                </a:lnTo>
                <a:lnTo>
                  <a:pt x="178104" y="0"/>
                </a:lnTo>
                <a:close/>
              </a:path>
              <a:path w="909319" h="1343660">
                <a:moveTo>
                  <a:pt x="908748" y="1062977"/>
                </a:moveTo>
                <a:lnTo>
                  <a:pt x="819696" y="1114259"/>
                </a:lnTo>
                <a:lnTo>
                  <a:pt x="894943" y="1114259"/>
                </a:lnTo>
                <a:lnTo>
                  <a:pt x="908748" y="106297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A018770D-8E5D-8251-DE09-7E137DFE8290}"/>
              </a:ext>
            </a:extLst>
          </p:cNvPr>
          <p:cNvSpPr/>
          <p:nvPr/>
        </p:nvSpPr>
        <p:spPr>
          <a:xfrm>
            <a:off x="720655" y="1106845"/>
            <a:ext cx="757766" cy="1119717"/>
          </a:xfrm>
          <a:custGeom>
            <a:avLst/>
            <a:gdLst/>
            <a:ahLst/>
            <a:cxnLst/>
            <a:rect l="l" t="t" r="r" b="b"/>
            <a:pathLst>
              <a:path w="909319" h="1343660">
                <a:moveTo>
                  <a:pt x="178104" y="0"/>
                </a:moveTo>
                <a:lnTo>
                  <a:pt x="819696" y="1114259"/>
                </a:lnTo>
                <a:lnTo>
                  <a:pt x="908748" y="1062977"/>
                </a:lnTo>
                <a:lnTo>
                  <a:pt x="833196" y="1343634"/>
                </a:lnTo>
                <a:lnTo>
                  <a:pt x="552538" y="1268082"/>
                </a:lnTo>
                <a:lnTo>
                  <a:pt x="641591" y="1216812"/>
                </a:lnTo>
                <a:lnTo>
                  <a:pt x="0" y="102552"/>
                </a:lnTo>
                <a:lnTo>
                  <a:pt x="178104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A1ACE71D-81B5-54A1-6CE4-4D7749F2E7A7}"/>
              </a:ext>
            </a:extLst>
          </p:cNvPr>
          <p:cNvSpPr txBox="1"/>
          <p:nvPr/>
        </p:nvSpPr>
        <p:spPr>
          <a:xfrm>
            <a:off x="4612798" y="771827"/>
            <a:ext cx="4127500" cy="24622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583" algn="ctr">
              <a:tabLst>
                <a:tab pos="3489820" algn="l"/>
              </a:tabLst>
            </a:pPr>
            <a:r>
              <a:rPr sz="1600" b="1" spc="-6" dirty="0">
                <a:solidFill>
                  <a:srgbClr val="33669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en-US" sz="1600" b="1" spc="-31" dirty="0">
                <a:solidFill>
                  <a:srgbClr val="33669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Off-axis 2</a:t>
            </a:r>
            <a:r>
              <a:rPr lang="en-US" sz="1600" b="1" spc="-31" baseline="30000" dirty="0">
                <a:solidFill>
                  <a:srgbClr val="33669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nd </a:t>
            </a:r>
            <a:r>
              <a:rPr sz="1600" b="1" spc="-6" dirty="0">
                <a:solidFill>
                  <a:srgbClr val="33669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Neutral</a:t>
            </a:r>
            <a:r>
              <a:rPr sz="1600" b="1" spc="206" dirty="0">
                <a:solidFill>
                  <a:srgbClr val="33669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1600" b="1" spc="-6" dirty="0">
                <a:solidFill>
                  <a:srgbClr val="33669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Beam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228791F5-1B50-4819-84FA-B700F62B3F73}"/>
              </a:ext>
            </a:extLst>
          </p:cNvPr>
          <p:cNvSpPr txBox="1"/>
          <p:nvPr/>
        </p:nvSpPr>
        <p:spPr>
          <a:xfrm>
            <a:off x="12952" y="768337"/>
            <a:ext cx="2930938" cy="24622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0583" algn="ctr">
              <a:tabLst>
                <a:tab pos="3489820" algn="l"/>
              </a:tabLst>
            </a:pPr>
            <a:r>
              <a:rPr sz="1600" b="1" spc="-4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New</a:t>
            </a:r>
            <a:r>
              <a:rPr sz="1600" b="1" spc="2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1600" b="1" spc="-4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Central</a:t>
            </a:r>
            <a:r>
              <a:rPr sz="1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1600" b="1" spc="-4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Magnet</a:t>
            </a:r>
            <a:endParaRPr sz="16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91F256A6-17AD-EA76-3DF9-874E84CB6871}"/>
              </a:ext>
            </a:extLst>
          </p:cNvPr>
          <p:cNvSpPr txBox="1"/>
          <p:nvPr/>
        </p:nvSpPr>
        <p:spPr>
          <a:xfrm>
            <a:off x="3709987" y="1961058"/>
            <a:ext cx="3316876" cy="1371337"/>
          </a:xfrm>
          <a:prstGeom prst="rect">
            <a:avLst/>
          </a:prstGeom>
          <a:noFill/>
        </p:spPr>
        <p:txBody>
          <a:bodyPr vert="horz" wrap="square" lIns="0" tIns="76200" rIns="0" bIns="0" rtlCol="0">
            <a:spAutoFit/>
          </a:bodyPr>
          <a:lstStyle/>
          <a:p>
            <a:pPr marL="10583">
              <a:lnSpc>
                <a:spcPts val="2333"/>
              </a:lnSpc>
            </a:pPr>
            <a:r>
              <a:rPr lang="en-US"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➢</a:t>
            </a:r>
            <a:r>
              <a:rPr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2× heating power (5 </a:t>
            </a:r>
            <a:r>
              <a:rPr lang="en-US" sz="1400" spc="-4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➔</a:t>
            </a:r>
            <a:r>
              <a:rPr sz="1400" spc="-117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10MW</a:t>
            </a:r>
            <a:r>
              <a:rPr lang="en-US"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5s</a:t>
            </a:r>
            <a:r>
              <a:rPr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96330" indent="-190498">
              <a:lnSpc>
                <a:spcPts val="1808"/>
              </a:lnSpc>
              <a:buFont typeface="Arial"/>
              <a:buChar char="•"/>
              <a:tabLst>
                <a:tab pos="296330" algn="l"/>
              </a:tabLst>
            </a:pPr>
            <a:r>
              <a:rPr sz="1400" spc="-2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Tangential </a:t>
            </a:r>
            <a:r>
              <a:rPr sz="1400" spc="-4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NBI </a:t>
            </a:r>
            <a:r>
              <a:rPr lang="en-US" sz="1400" spc="-4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➔</a:t>
            </a:r>
            <a:r>
              <a:rPr sz="1400" spc="-4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2×</a:t>
            </a:r>
            <a:r>
              <a:rPr lang="en-US" sz="1400" spc="-4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spc="-4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</a:t>
            </a:r>
            <a:r>
              <a:rPr lang="en-US" sz="1400" spc="-4" baseline="-250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cd</a:t>
            </a:r>
            <a:endParaRPr lang="en-US" sz="1400" spc="-9" baseline="-250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96330" indent="-190498">
              <a:lnSpc>
                <a:spcPts val="1808"/>
              </a:lnSpc>
              <a:buFont typeface="Arial"/>
              <a:buChar char="•"/>
              <a:tabLst>
                <a:tab pos="296330" algn="l"/>
              </a:tabLst>
            </a:pPr>
            <a:r>
              <a:rPr lang="en-US" sz="1400" spc="-9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 to 15MW NBI + 4MW RF for 1-2s</a:t>
            </a:r>
            <a:endParaRPr sz="1400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0583">
              <a:lnSpc>
                <a:spcPts val="2159"/>
              </a:lnSpc>
            </a:pPr>
            <a:r>
              <a:rPr lang="en-US"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➢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 </a:t>
            </a:r>
            <a:r>
              <a:rPr lang="en-US"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10× higher </a:t>
            </a:r>
            <a:r>
              <a:rPr lang="en-US" sz="1400" spc="-4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nTt</a:t>
            </a:r>
            <a:r>
              <a:rPr lang="en-US" sz="1400" spc="-6" baseline="-20833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</a:t>
            </a:r>
            <a:r>
              <a:rPr lang="en-US" sz="1400" spc="-6" baseline="-20833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(~MJ</a:t>
            </a:r>
            <a:r>
              <a:rPr lang="en-US" sz="1400" spc="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plasmas)</a:t>
            </a: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0583">
              <a:lnSpc>
                <a:spcPts val="2159"/>
              </a:lnSpc>
            </a:pPr>
            <a:r>
              <a:rPr lang="en-US"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➢</a:t>
            </a:r>
            <a:r>
              <a:rPr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4× divertor heat flux (</a:t>
            </a:r>
            <a:r>
              <a:rPr lang="en-US" sz="1400" spc="-4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➔</a:t>
            </a:r>
            <a:r>
              <a:rPr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ITER</a:t>
            </a:r>
            <a:r>
              <a:rPr sz="1400" spc="-1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1400" spc="-4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levels)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F93DD4-6E79-D425-8F00-BD4A04C3EE46}"/>
              </a:ext>
            </a:extLst>
          </p:cNvPr>
          <p:cNvGrpSpPr/>
          <p:nvPr/>
        </p:nvGrpSpPr>
        <p:grpSpPr>
          <a:xfrm>
            <a:off x="6809750" y="942927"/>
            <a:ext cx="2155382" cy="2729669"/>
            <a:chOff x="6898798" y="1356089"/>
            <a:chExt cx="2155382" cy="2729669"/>
          </a:xfrm>
        </p:grpSpPr>
        <p:sp>
          <p:nvSpPr>
            <p:cNvPr id="11" name="object 4">
              <a:extLst>
                <a:ext uri="{FF2B5EF4-FFF2-40B4-BE49-F238E27FC236}">
                  <a16:creationId xmlns:a16="http://schemas.microsoft.com/office/drawing/2014/main" id="{10103E64-DE4D-D3EB-0F4F-E6E8E7C8A306}"/>
                </a:ext>
              </a:extLst>
            </p:cNvPr>
            <p:cNvSpPr/>
            <p:nvPr/>
          </p:nvSpPr>
          <p:spPr>
            <a:xfrm>
              <a:off x="6898798" y="1846506"/>
              <a:ext cx="2155382" cy="22392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3C02D903-15AE-79F6-090A-99B6219BA325}"/>
                </a:ext>
              </a:extLst>
            </p:cNvPr>
            <p:cNvSpPr/>
            <p:nvPr/>
          </p:nvSpPr>
          <p:spPr>
            <a:xfrm>
              <a:off x="7854816" y="1356089"/>
              <a:ext cx="506942" cy="611717"/>
            </a:xfrm>
            <a:custGeom>
              <a:avLst/>
              <a:gdLst/>
              <a:ahLst/>
              <a:cxnLst/>
              <a:rect l="l" t="t" r="r" b="b"/>
              <a:pathLst>
                <a:path w="608329" h="734060">
                  <a:moveTo>
                    <a:pt x="0" y="447763"/>
                  </a:moveTo>
                  <a:lnTo>
                    <a:pt x="50164" y="734047"/>
                  </a:lnTo>
                  <a:lnTo>
                    <a:pt x="336461" y="683882"/>
                  </a:lnTo>
                  <a:lnTo>
                    <a:pt x="252336" y="624852"/>
                  </a:lnTo>
                  <a:lnTo>
                    <a:pt x="335186" y="506793"/>
                  </a:lnTo>
                  <a:lnTo>
                    <a:pt x="84112" y="506793"/>
                  </a:lnTo>
                  <a:lnTo>
                    <a:pt x="0" y="447763"/>
                  </a:lnTo>
                  <a:close/>
                </a:path>
                <a:path w="608329" h="734060">
                  <a:moveTo>
                    <a:pt x="439762" y="0"/>
                  </a:moveTo>
                  <a:lnTo>
                    <a:pt x="84112" y="506793"/>
                  </a:lnTo>
                  <a:lnTo>
                    <a:pt x="335186" y="506793"/>
                  </a:lnTo>
                  <a:lnTo>
                    <a:pt x="607987" y="118059"/>
                  </a:lnTo>
                  <a:lnTo>
                    <a:pt x="43976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423510A0-6B57-0A05-2801-812542927617}"/>
                </a:ext>
              </a:extLst>
            </p:cNvPr>
            <p:cNvSpPr/>
            <p:nvPr/>
          </p:nvSpPr>
          <p:spPr>
            <a:xfrm>
              <a:off x="7849750" y="1356090"/>
              <a:ext cx="506942" cy="611717"/>
            </a:xfrm>
            <a:custGeom>
              <a:avLst/>
              <a:gdLst/>
              <a:ahLst/>
              <a:cxnLst/>
              <a:rect l="l" t="t" r="r" b="b"/>
              <a:pathLst>
                <a:path w="608329" h="734060">
                  <a:moveTo>
                    <a:pt x="607987" y="118059"/>
                  </a:moveTo>
                  <a:lnTo>
                    <a:pt x="252336" y="624852"/>
                  </a:lnTo>
                  <a:lnTo>
                    <a:pt x="336461" y="683882"/>
                  </a:lnTo>
                  <a:lnTo>
                    <a:pt x="50164" y="734047"/>
                  </a:lnTo>
                  <a:lnTo>
                    <a:pt x="0" y="447763"/>
                  </a:lnTo>
                  <a:lnTo>
                    <a:pt x="84112" y="506793"/>
                  </a:lnTo>
                  <a:lnTo>
                    <a:pt x="439762" y="0"/>
                  </a:lnTo>
                  <a:lnTo>
                    <a:pt x="607987" y="118059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AD0778B-6B94-A96F-54EF-AB238059B41F}"/>
              </a:ext>
            </a:extLst>
          </p:cNvPr>
          <p:cNvSpPr txBox="1"/>
          <p:nvPr/>
        </p:nvSpPr>
        <p:spPr>
          <a:xfrm>
            <a:off x="3540785" y="3705641"/>
            <a:ext cx="542815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Enhanced capabilities allow for </a:t>
            </a:r>
          </a:p>
          <a:p>
            <a:r>
              <a:rPr lang="en-US" sz="1600" i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600" i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Studying fundamental ST physics</a:t>
            </a:r>
          </a:p>
          <a:p>
            <a:r>
              <a:rPr lang="en-US" sz="1600" i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 Providing the low R/a point for unifying physics across  </a:t>
            </a:r>
          </a:p>
          <a:p>
            <a:r>
              <a:rPr lang="en-US" sz="1600" i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aspect ratio</a:t>
            </a:r>
          </a:p>
          <a:p>
            <a:r>
              <a:rPr lang="en-US" sz="1600" i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 Informing the design of a compact Fusion Pilot Plant</a:t>
            </a:r>
          </a:p>
        </p:txBody>
      </p:sp>
    </p:spTree>
    <p:extLst>
      <p:ext uri="{BB962C8B-B14F-4D97-AF65-F5344CB8AC3E}">
        <p14:creationId xmlns:p14="http://schemas.microsoft.com/office/powerpoint/2010/main" val="2204436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9F08B-60E1-DF9F-F48E-40A799308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Extended operating space for NSTX-U enables exploration of key compact FPP issues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986035-4E6E-8AAE-0F2B-ECAC3AE1A0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E85C6-5E38-A47A-A173-C68D99AAF7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6AF5297-54A5-9241-FE95-FA1F7FE77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501259"/>
              </p:ext>
            </p:extLst>
          </p:nvPr>
        </p:nvGraphicFramePr>
        <p:xfrm>
          <a:off x="1779903" y="774427"/>
          <a:ext cx="6031911" cy="3974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0951">
                  <a:extLst>
                    <a:ext uri="{9D8B030D-6E8A-4147-A177-3AD203B41FA5}">
                      <a16:colId xmlns:a16="http://schemas.microsoft.com/office/drawing/2014/main" val="1999096976"/>
                    </a:ext>
                  </a:extLst>
                </a:gridCol>
                <a:gridCol w="1900480">
                  <a:extLst>
                    <a:ext uri="{9D8B030D-6E8A-4147-A177-3AD203B41FA5}">
                      <a16:colId xmlns:a16="http://schemas.microsoft.com/office/drawing/2014/main" val="1127544470"/>
                    </a:ext>
                  </a:extLst>
                </a:gridCol>
                <a:gridCol w="1900480">
                  <a:extLst>
                    <a:ext uri="{9D8B030D-6E8A-4147-A177-3AD203B41FA5}">
                      <a16:colId xmlns:a16="http://schemas.microsoft.com/office/drawing/2014/main" val="2182752313"/>
                    </a:ext>
                  </a:extLst>
                </a:gridCol>
              </a:tblGrid>
              <a:tr h="35345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Parameter (max)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NSTX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NSTX-U</a:t>
                      </a:r>
                    </a:p>
                  </a:txBody>
                  <a:tcPr marL="88363" marR="88363" marT="44182" marB="44182"/>
                </a:tc>
                <a:extLst>
                  <a:ext uri="{0D108BD9-81ED-4DB2-BD59-A6C34878D82A}">
                    <a16:rowId xmlns:a16="http://schemas.microsoft.com/office/drawing/2014/main" val="2687707011"/>
                  </a:ext>
                </a:extLst>
              </a:tr>
              <a:tr h="323998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R/a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0.85/0.65 m (A=1.3)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0.95/0.55 (A=1.7)</a:t>
                      </a:r>
                    </a:p>
                  </a:txBody>
                  <a:tcPr marL="88363" marR="88363" marT="44182" marB="44182"/>
                </a:tc>
                <a:extLst>
                  <a:ext uri="{0D108BD9-81ED-4DB2-BD59-A6C34878D82A}">
                    <a16:rowId xmlns:a16="http://schemas.microsoft.com/office/drawing/2014/main" val="3436466724"/>
                  </a:ext>
                </a:extLst>
              </a:tr>
              <a:tr h="323998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</a:t>
                      </a:r>
                      <a:r>
                        <a:rPr lang="en-US" sz="1500" baseline="-25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 </a:t>
                      </a:r>
                      <a:r>
                        <a:rPr lang="en-US" sz="1500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(@R</a:t>
                      </a:r>
                      <a:r>
                        <a:rPr lang="en-US" sz="1500" baseline="-25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</a:t>
                      </a:r>
                      <a:r>
                        <a:rPr lang="en-US" sz="1500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)</a:t>
                      </a:r>
                      <a:endParaRPr lang="en-US" sz="15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0.55 T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 T</a:t>
                      </a:r>
                    </a:p>
                  </a:txBody>
                  <a:tcPr marL="88363" marR="88363" marT="44182" marB="44182"/>
                </a:tc>
                <a:extLst>
                  <a:ext uri="{0D108BD9-81ED-4DB2-BD59-A6C34878D82A}">
                    <a16:rowId xmlns:a16="http://schemas.microsoft.com/office/drawing/2014/main" val="2672228521"/>
                  </a:ext>
                </a:extLst>
              </a:tr>
              <a:tr h="323998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  <a:r>
                        <a:rPr lang="en-US" sz="1500" baseline="-250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</a:t>
                      </a:r>
                      <a:r>
                        <a:rPr lang="en-US" sz="1500" baseline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endParaRPr lang="en-US" sz="15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1.4 MA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 MA</a:t>
                      </a:r>
                    </a:p>
                  </a:txBody>
                  <a:tcPr marL="88363" marR="88363" marT="44182" marB="44182"/>
                </a:tc>
                <a:extLst>
                  <a:ext uri="{0D108BD9-81ED-4DB2-BD59-A6C34878D82A}">
                    <a16:rowId xmlns:a16="http://schemas.microsoft.com/office/drawing/2014/main" val="377545278"/>
                  </a:ext>
                </a:extLst>
              </a:tr>
              <a:tr h="323998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ymbol" pitchFamily="2" charset="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</a:t>
                      </a:r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(elongation)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2.4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2.8</a:t>
                      </a:r>
                    </a:p>
                  </a:txBody>
                  <a:tcPr marL="88363" marR="88363" marT="44182" marB="44182"/>
                </a:tc>
                <a:extLst>
                  <a:ext uri="{0D108BD9-81ED-4DB2-BD59-A6C34878D82A}">
                    <a16:rowId xmlns:a16="http://schemas.microsoft.com/office/drawing/2014/main" val="4208209619"/>
                  </a:ext>
                </a:extLst>
              </a:tr>
              <a:tr h="381323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Symbol" pitchFamily="2" charset="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</a:t>
                      </a:r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(triangularity)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0.6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0.7</a:t>
                      </a:r>
                    </a:p>
                  </a:txBody>
                  <a:tcPr marL="88363" marR="88363" marT="44182" marB="44182"/>
                </a:tc>
                <a:extLst>
                  <a:ext uri="{0D108BD9-81ED-4DB2-BD59-A6C34878D82A}">
                    <a16:rowId xmlns:a16="http://schemas.microsoft.com/office/drawing/2014/main" val="503201592"/>
                  </a:ext>
                </a:extLst>
              </a:tr>
              <a:tr h="323998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Pulse length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1.5 s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 s</a:t>
                      </a:r>
                    </a:p>
                  </a:txBody>
                  <a:tcPr marL="88363" marR="88363" marT="44182" marB="44182"/>
                </a:tc>
                <a:extLst>
                  <a:ext uri="{0D108BD9-81ED-4DB2-BD59-A6C34878D82A}">
                    <a16:rowId xmlns:a16="http://schemas.microsoft.com/office/drawing/2014/main" val="4011476926"/>
                  </a:ext>
                </a:extLst>
              </a:tr>
              <a:tr h="323998"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Symbol" pitchFamily="2" charset="2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</a:t>
                      </a:r>
                      <a:r>
                        <a:rPr lang="en-US" sz="1500" baseline="-250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  <a:endParaRPr lang="en-US" sz="15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≥6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≥6</a:t>
                      </a:r>
                    </a:p>
                  </a:txBody>
                  <a:tcPr marL="88363" marR="88363" marT="44182" marB="44182"/>
                </a:tc>
                <a:extLst>
                  <a:ext uri="{0D108BD9-81ED-4DB2-BD59-A6C34878D82A}">
                    <a16:rowId xmlns:a16="http://schemas.microsoft.com/office/drawing/2014/main" val="1753646382"/>
                  </a:ext>
                </a:extLst>
              </a:tr>
              <a:tr h="323998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Neutral Beam power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 MW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12 MW</a:t>
                      </a:r>
                    </a:p>
                  </a:txBody>
                  <a:tcPr marL="88363" marR="88363" marT="44182" marB="44182"/>
                </a:tc>
                <a:extLst>
                  <a:ext uri="{0D108BD9-81ED-4DB2-BD59-A6C34878D82A}">
                    <a16:rowId xmlns:a16="http://schemas.microsoft.com/office/drawing/2014/main" val="1094627432"/>
                  </a:ext>
                </a:extLst>
              </a:tr>
              <a:tr h="323998"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</a:t>
                      </a:r>
                      <a:r>
                        <a:rPr lang="en-US" sz="1500" baseline="-25000" dirty="0" err="1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bs</a:t>
                      </a:r>
                      <a:endParaRPr lang="en-US" sz="150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≥65%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70-90%</a:t>
                      </a:r>
                    </a:p>
                  </a:txBody>
                  <a:tcPr marL="88363" marR="88363" marT="44182" marB="44182"/>
                </a:tc>
                <a:extLst>
                  <a:ext uri="{0D108BD9-81ED-4DB2-BD59-A6C34878D82A}">
                    <a16:rowId xmlns:a16="http://schemas.microsoft.com/office/drawing/2014/main" val="1465054485"/>
                  </a:ext>
                </a:extLst>
              </a:tr>
              <a:tr h="323998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HHFW power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 MW @ 30 MHz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6 MW @ 30 MHz</a:t>
                      </a:r>
                    </a:p>
                  </a:txBody>
                  <a:tcPr marL="88363" marR="88363" marT="44182" marB="44182"/>
                </a:tc>
                <a:extLst>
                  <a:ext uri="{0D108BD9-81ED-4DB2-BD59-A6C34878D82A}">
                    <a16:rowId xmlns:a16="http://schemas.microsoft.com/office/drawing/2014/main" val="3692253932"/>
                  </a:ext>
                </a:extLst>
              </a:tr>
              <a:tr h="323998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Wall conditioning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 &amp; Li evaporation</a:t>
                      </a:r>
                    </a:p>
                  </a:txBody>
                  <a:tcPr marL="88363" marR="88363" marT="44182" marB="44182"/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 &amp; Li evaporation</a:t>
                      </a:r>
                    </a:p>
                  </a:txBody>
                  <a:tcPr marL="88363" marR="88363" marT="44182" marB="44182"/>
                </a:tc>
                <a:extLst>
                  <a:ext uri="{0D108BD9-81ED-4DB2-BD59-A6C34878D82A}">
                    <a16:rowId xmlns:a16="http://schemas.microsoft.com/office/drawing/2014/main" val="1277323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461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D6BE-7032-5B5D-B8E0-F71CD197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AB6566-A278-E2E5-69C2-5924DC0D66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75DB5-05CF-8FE5-5495-270FBCAF73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500" y="740979"/>
            <a:ext cx="8590162" cy="407867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NSTX-U capabilities 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445256"/>
                </a:solidFill>
              </a:rPr>
              <a:t>NSTX-U mission in the context of the science and technology gaps for developing a compact Fusion Pilot Plant (FPP) design</a:t>
            </a:r>
          </a:p>
          <a:p>
            <a:pPr lvl="1"/>
            <a:r>
              <a:rPr lang="en-US" sz="2200" dirty="0"/>
              <a:t>What has changed, and how NSTX-U fits in</a:t>
            </a:r>
          </a:p>
          <a:p>
            <a:endParaRPr lang="en-US" sz="2400" dirty="0">
              <a:solidFill>
                <a:srgbClr val="445256"/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NSTX-U Recovery status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Available diagnostics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Previous 5YP as a basis for developing next one</a:t>
            </a:r>
          </a:p>
          <a:p>
            <a:pPr lvl="1"/>
            <a:r>
              <a:rPr lang="en-US" sz="2200" dirty="0">
                <a:solidFill>
                  <a:schemeClr val="bg1">
                    <a:lumMod val="75000"/>
                  </a:schemeClr>
                </a:solidFill>
              </a:rPr>
              <a:t>Research Objective priorities/timelines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Next steps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F6D66-AFC9-610D-F8B6-94D8ACBA8FA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580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11A6E-421C-F1C3-32D5-BA729EB56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0" u="none" strike="noStrike" dirty="0">
                <a:effectLst/>
                <a:cs typeface="Roboto" panose="02000000000000000000" pitchFamily="2" charset="0"/>
              </a:rPr>
              <a:t>Substantial interest in spherical tokamaks (STs) for compact fusion reactor designs</a:t>
            </a:r>
            <a:endParaRPr lang="en-US" dirty="0">
              <a:cs typeface="Roboto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CC14AE-E7B5-73AA-85E4-580ABF00CB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F05B3-46A1-DA50-CF3D-60A706B6B82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0498" y="653895"/>
            <a:ext cx="5892029" cy="4259192"/>
          </a:xfrm>
        </p:spPr>
        <p:txBody>
          <a:bodyPr anchor="t">
            <a:normAutofit fontScale="92500" lnSpcReduction="10000"/>
          </a:bodyPr>
          <a:lstStyle/>
          <a:p>
            <a:pPr rtl="0" fontAlgn="base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Spherical Tokamak for Energy Production (STEP) – UKAEA</a:t>
            </a:r>
          </a:p>
          <a:p>
            <a:pPr marL="0" indent="0" rtl="0" fontAlgn="base">
              <a:spcBef>
                <a:spcPts val="36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76C5EF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ST-HTS - Tokamak Energy, Ltd</a:t>
            </a:r>
            <a:endParaRPr lang="en-US" sz="1800" b="0" i="0" u="none" strike="noStrike" dirty="0">
              <a:solidFill>
                <a:srgbClr val="76C5EF"/>
              </a:solidFill>
              <a:effectLst/>
              <a:cs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ST-E1 - Tokamak Energy, Ltd</a:t>
            </a: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76C5EF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cs typeface="Roboto" panose="02000000000000000000" pitchFamily="2" charset="0"/>
              </a:rPr>
              <a:t>ST Advanced Reactor (STAR) led by PPPL - understand reactor potential of low-A / ST</a:t>
            </a:r>
          </a:p>
          <a:p>
            <a:pPr lvl="1" fontAlgn="base">
              <a:spcBef>
                <a:spcPts val="360"/>
              </a:spcBef>
              <a:buFont typeface="Arial" panose="020B0604020202020204" pitchFamily="34" charset="0"/>
              <a:buChar char="•"/>
            </a:pPr>
            <a:r>
              <a:rPr lang="en-US" dirty="0">
                <a:cs typeface="Roboto" panose="02000000000000000000" pitchFamily="2" charset="0"/>
              </a:rPr>
              <a:t>Menard (2016, 2019, 2021) found attractive A~2 operating point for compact, steady-state Pilot Plant</a:t>
            </a:r>
            <a:endParaRPr lang="en-US" b="0" i="0" u="none" strike="noStrike" dirty="0">
              <a:effectLst/>
              <a:cs typeface="Roboto" panose="02000000000000000000" pitchFamily="2" charset="0"/>
            </a:endParaRP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NASEM and Community reports underscore the importance of R&amp;D leading to an FPP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Private companies actively pursuing design and construction of facilities that can lead to FPP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AE91C-8BEB-4275-B07B-845B828309B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D7DE576C-B5DC-267B-BAD7-60801A2F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33" y="580831"/>
            <a:ext cx="2479726" cy="139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626ACA8-C96F-75E0-F552-1D8AB6FA6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20" y="2081939"/>
            <a:ext cx="1572248" cy="154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E2BFAE58-CD09-D91F-90B1-E20F26AD7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846" y="3422875"/>
            <a:ext cx="1976670" cy="172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2DDA6E-8B05-A9C0-ECDD-F647CF0BCB91}"/>
              </a:ext>
            </a:extLst>
          </p:cNvPr>
          <p:cNvCxnSpPr>
            <a:cxnSpLocks/>
          </p:cNvCxnSpPr>
          <p:nvPr/>
        </p:nvCxnSpPr>
        <p:spPr>
          <a:xfrm>
            <a:off x="3905906" y="1806250"/>
            <a:ext cx="2548170" cy="501792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D256333-9F48-7804-A0C2-0DF73D8D2087}"/>
              </a:ext>
            </a:extLst>
          </p:cNvPr>
          <p:cNvCxnSpPr>
            <a:cxnSpLocks/>
          </p:cNvCxnSpPr>
          <p:nvPr/>
        </p:nvCxnSpPr>
        <p:spPr>
          <a:xfrm>
            <a:off x="3817257" y="1055495"/>
            <a:ext cx="2265270" cy="322389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9938EF-E646-964D-8045-BEECE9DE9062}"/>
              </a:ext>
            </a:extLst>
          </p:cNvPr>
          <p:cNvCxnSpPr>
            <a:cxnSpLocks/>
          </p:cNvCxnSpPr>
          <p:nvPr/>
        </p:nvCxnSpPr>
        <p:spPr>
          <a:xfrm>
            <a:off x="5164554" y="3166457"/>
            <a:ext cx="1322292" cy="907867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625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8BC51-A96D-00EC-1481-1E436EB88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from NSTX-U are critical to the design of compact FPPs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D629A1-3039-347B-4127-478C6A6827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865C4-1766-9382-2AAF-FEF170FFC9B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8902" y="740979"/>
            <a:ext cx="8989784" cy="4078670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NSTX-U will provide critical results required to select and optimize the science and technology approaches to compact FPPs</a:t>
            </a:r>
          </a:p>
          <a:p>
            <a:endParaRPr lang="en-US" sz="2400" dirty="0"/>
          </a:p>
          <a:p>
            <a:pPr lvl="1"/>
            <a:r>
              <a:rPr lang="en-US" sz="2200" dirty="0"/>
              <a:t>NSTX-U will explore fundamental ST physics as a basis for an FPP design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NSTX-U will provide unique regimes for studying burning plasma-related physics issues and improve predictive capabilities</a:t>
            </a:r>
          </a:p>
          <a:p>
            <a:pPr lvl="2"/>
            <a:r>
              <a:rPr lang="en-US" sz="2000" dirty="0"/>
              <a:t>e.g., fast ion physics in super-</a:t>
            </a:r>
            <a:r>
              <a:rPr lang="en-US" sz="2000" dirty="0" err="1"/>
              <a:t>Alfvénic</a:t>
            </a:r>
            <a:r>
              <a:rPr lang="en-US" sz="2000" dirty="0"/>
              <a:t> regime</a:t>
            </a:r>
          </a:p>
          <a:p>
            <a:endParaRPr lang="en-US" sz="2400" dirty="0"/>
          </a:p>
          <a:p>
            <a:pPr lvl="1"/>
            <a:r>
              <a:rPr lang="en-US" sz="2200" dirty="0"/>
              <a:t>NSTX-U will evaluate integrated operations with liquid lithium PFCs that will enable compact systems (</a:t>
            </a:r>
            <a:r>
              <a:rPr lang="en-US" sz="2200" dirty="0" err="1"/>
              <a:t>Maingi</a:t>
            </a:r>
            <a:r>
              <a:rPr lang="en-US" sz="2200" dirty="0"/>
              <a:t>, next talk)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D895A-8309-8F1A-2503-A56AD9E7D5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5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F432B-FEC5-10FF-7E3C-D32DE93C7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7845654" cy="543910"/>
          </a:xfrm>
        </p:spPr>
        <p:txBody>
          <a:bodyPr>
            <a:normAutofit fontScale="90000"/>
          </a:bodyPr>
          <a:lstStyle/>
          <a:p>
            <a:pPr marL="4763" indent="-4763">
              <a:spcBef>
                <a:spcPts val="400"/>
              </a:spcBef>
              <a:buSzPts val="1900"/>
            </a:pPr>
            <a:r>
              <a:rPr lang="en-US" dirty="0"/>
              <a:t>NSTX-U Research Objectives support key physics and technology gaps for ST/compact FPP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B683A6-2CD6-0FB4-6ECE-3F4D620CB6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8F76-31D0-8E48-9A33-E79BFE0EA87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81AA52-CD6E-5350-AE19-355B2B6DCAE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27101" y="920794"/>
            <a:ext cx="5076297" cy="4078670"/>
          </a:xfrm>
        </p:spPr>
        <p:txBody>
          <a:bodyPr anchor="t">
            <a:normAutofit lnSpcReduction="10000"/>
          </a:bodyPr>
          <a:lstStyle/>
          <a:p>
            <a:pPr marL="498475" indent="-342900">
              <a:lnSpc>
                <a:spcPct val="110000"/>
              </a:lnSpc>
              <a:spcBef>
                <a:spcPts val="0"/>
              </a:spcBef>
              <a:buSzPts val="1100"/>
              <a:buFont typeface="+mj-lt"/>
              <a:buAutoNum type="arabicPeriod"/>
            </a:pPr>
            <a:endParaRPr lang="en-US" sz="1400" dirty="0"/>
          </a:p>
          <a:p>
            <a:pPr marL="498475" indent="-342900">
              <a:spcBef>
                <a:spcPts val="0"/>
              </a:spcBef>
              <a:buSzPct val="90000"/>
              <a:buFont typeface="+mj-lt"/>
              <a:buAutoNum type="arabicPeriod"/>
            </a:pPr>
            <a:r>
              <a:rPr lang="en-US" sz="1600" dirty="0"/>
              <a:t>Extend confinement and stability physics at low aspect ratio and high beta to lower collisionality</a:t>
            </a:r>
          </a:p>
          <a:p>
            <a:pPr marL="730250" lvl="1" indent="-3429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lang="en-US" sz="1400" dirty="0">
                <a:solidFill>
                  <a:srgbClr val="FF0000"/>
                </a:solidFill>
              </a:rPr>
              <a:t>Does good ST confinement extend to low collisionality fusion conditions?</a:t>
            </a:r>
          </a:p>
          <a:p>
            <a:pPr marL="730250" lvl="1" indent="-3429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lang="en-US" sz="1400" dirty="0">
                <a:solidFill>
                  <a:srgbClr val="FF0000"/>
                </a:solidFill>
              </a:rPr>
              <a:t>Can next-step ST meet a Q=1 target?</a:t>
            </a:r>
            <a:endParaRPr lang="en-US" sz="1600" dirty="0"/>
          </a:p>
          <a:p>
            <a:pPr marL="498475" indent="-342900">
              <a:spcBef>
                <a:spcPts val="0"/>
              </a:spcBef>
              <a:buSzPts val="1100"/>
              <a:buFont typeface="+mj-lt"/>
              <a:buAutoNum type="arabicPeriod"/>
            </a:pPr>
            <a:endParaRPr lang="en-US" sz="1600" dirty="0"/>
          </a:p>
          <a:p>
            <a:pPr marL="498475" indent="-342900">
              <a:spcBef>
                <a:spcPts val="0"/>
              </a:spcBef>
              <a:buSzPts val="1100"/>
              <a:buFont typeface="+mj-lt"/>
              <a:buAutoNum type="arabicPeriod"/>
            </a:pPr>
            <a:endParaRPr lang="en-US" sz="1600" dirty="0"/>
          </a:p>
          <a:p>
            <a:pPr marL="498475" indent="-342900">
              <a:spcBef>
                <a:spcPts val="0"/>
              </a:spcBef>
              <a:buSzPct val="90000"/>
              <a:buFont typeface="+mj-lt"/>
              <a:buAutoNum type="arabicPeriod"/>
            </a:pPr>
            <a:r>
              <a:rPr lang="en-US" sz="1600" dirty="0"/>
              <a:t>Develop non-inductive (NI) operation at high-performance and low-</a:t>
            </a:r>
            <a:r>
              <a:rPr lang="en-US" sz="1600" dirty="0" err="1"/>
              <a:t>disruptivity</a:t>
            </a:r>
            <a:endParaRPr lang="en-US" sz="1600" dirty="0"/>
          </a:p>
          <a:p>
            <a:pPr marL="730250" lvl="1" indent="-3429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lang="en-US" sz="1400" dirty="0">
                <a:solidFill>
                  <a:srgbClr val="FF0000"/>
                </a:solidFill>
              </a:rPr>
              <a:t>Develop unique high-beta, strong shaping route to NI operation</a:t>
            </a:r>
          </a:p>
          <a:p>
            <a:pPr marL="730250" lvl="1" indent="-342900">
              <a:spcBef>
                <a:spcPts val="0"/>
              </a:spcBef>
              <a:buSzPts val="1100"/>
            </a:pPr>
            <a:endParaRPr lang="en-US" dirty="0">
              <a:solidFill>
                <a:srgbClr val="0070C0"/>
              </a:solidFill>
            </a:endParaRPr>
          </a:p>
          <a:p>
            <a:pPr marL="730250" lvl="1" indent="-342900">
              <a:spcBef>
                <a:spcPts val="0"/>
              </a:spcBef>
              <a:buSzPts val="1100"/>
            </a:pPr>
            <a:endParaRPr lang="en-US" dirty="0">
              <a:solidFill>
                <a:srgbClr val="0070C0"/>
              </a:solidFill>
            </a:endParaRPr>
          </a:p>
          <a:p>
            <a:pPr marL="498475" indent="-342900">
              <a:spcBef>
                <a:spcPts val="0"/>
              </a:spcBef>
              <a:buSzPct val="90000"/>
              <a:buFont typeface="+mj-lt"/>
              <a:buAutoNum type="arabicPeriod"/>
            </a:pPr>
            <a:r>
              <a:rPr lang="en-US" sz="1600" dirty="0"/>
              <a:t>Develop innovative power handling capability at world’s highest heat flux (≤ 90 MW/m</a:t>
            </a:r>
            <a:r>
              <a:rPr lang="en-US" sz="1600" baseline="30000" dirty="0"/>
              <a:t>2</a:t>
            </a:r>
            <a:r>
              <a:rPr lang="en-US" sz="1600" dirty="0"/>
              <a:t>)</a:t>
            </a:r>
          </a:p>
          <a:p>
            <a:pPr marL="730250" lvl="1" indent="-342900">
              <a:spcBef>
                <a:spcPts val="0"/>
              </a:spcBef>
              <a:buClr>
                <a:srgbClr val="FF0000"/>
              </a:buClr>
              <a:buSzPct val="100000"/>
            </a:pPr>
            <a:r>
              <a:rPr lang="en-US" sz="1400" dirty="0">
                <a:solidFill>
                  <a:srgbClr val="FF0000"/>
                </a:solidFill>
              </a:rPr>
              <a:t>Can adequate power exhaust via liquid lithium be achieved with attractive core performance?</a:t>
            </a:r>
            <a:endParaRPr lang="en-US" sz="1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3DA3E-2C30-C569-6628-C248F24BB5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NSTX-U 5YP Overview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8BA277C-F330-38C6-CA76-E68A0EC3AEEE}"/>
              </a:ext>
            </a:extLst>
          </p:cNvPr>
          <p:cNvSpPr txBox="1">
            <a:spLocks/>
          </p:cNvSpPr>
          <p:nvPr/>
        </p:nvSpPr>
        <p:spPr>
          <a:xfrm>
            <a:off x="198756" y="851371"/>
            <a:ext cx="3946143" cy="40786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1pPr>
            <a:lvl2pPr marL="458788" indent="-231775" algn="l" defTabSz="457200" rtl="0" eaLnBrk="1" latinLnBrk="0" hangingPunct="1">
              <a:spcBef>
                <a:spcPct val="20000"/>
              </a:spcBef>
              <a:buClr>
                <a:srgbClr val="0070C0"/>
              </a:buClr>
              <a:buFont typeface="Arial"/>
              <a:buChar char="•"/>
              <a:defRPr sz="1600" kern="12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2pPr>
            <a:lvl3pPr marL="687388" indent="-228600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3pPr>
            <a:lvl4pPr marL="914400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4pPr>
            <a:lvl5pPr marL="1141413" indent="-227013" algn="l" defTabSz="4572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8475" indent="-342900">
              <a:lnSpc>
                <a:spcPct val="110000"/>
              </a:lnSpc>
              <a:spcBef>
                <a:spcPts val="0"/>
              </a:spcBef>
              <a:buSzPts val="1100"/>
              <a:buFont typeface="+mj-lt"/>
              <a:buAutoNum type="arabicPeriod"/>
            </a:pPr>
            <a:endParaRPr lang="en-US" sz="1600" dirty="0"/>
          </a:p>
          <a:p>
            <a:pPr marL="457200" indent="-339725">
              <a:spcBef>
                <a:spcPts val="0"/>
              </a:spcBef>
              <a:buSzPct val="90000"/>
              <a:buFont typeface="+mj-lt"/>
              <a:buAutoNum type="arabicPeriod"/>
            </a:pPr>
            <a:r>
              <a:rPr lang="en-US" dirty="0"/>
              <a:t>Enhanced confinement</a:t>
            </a:r>
          </a:p>
          <a:p>
            <a:pPr marL="730250" lvl="1" indent="-342900">
              <a:spcBef>
                <a:spcPts val="0"/>
              </a:spcBef>
              <a:buSzPct val="100000"/>
            </a:pPr>
            <a:r>
              <a:rPr lang="en-US" dirty="0"/>
              <a:t>Reduced size, cost, heating power</a:t>
            </a:r>
          </a:p>
          <a:p>
            <a:pPr marL="155575" indent="0">
              <a:spcBef>
                <a:spcPts val="0"/>
              </a:spcBef>
              <a:buSzPts val="1100"/>
              <a:buNone/>
            </a:pPr>
            <a:r>
              <a:rPr lang="en-US" dirty="0"/>
              <a:t>	</a:t>
            </a:r>
          </a:p>
          <a:p>
            <a:pPr marL="155575" indent="0">
              <a:spcBef>
                <a:spcPts val="0"/>
              </a:spcBef>
              <a:buSzPts val="1100"/>
              <a:buNone/>
            </a:pPr>
            <a:r>
              <a:rPr lang="en-US" dirty="0"/>
              <a:t>	</a:t>
            </a:r>
          </a:p>
          <a:p>
            <a:pPr marL="465137" indent="-342900">
              <a:lnSpc>
                <a:spcPct val="110000"/>
              </a:lnSpc>
              <a:spcBef>
                <a:spcPts val="300"/>
              </a:spcBef>
              <a:buSzPct val="90000"/>
              <a:buFont typeface="+mj-lt"/>
              <a:buAutoNum type="arabicPeriod" startAt="2"/>
            </a:pPr>
            <a:r>
              <a:rPr lang="en-US" dirty="0">
                <a:solidFill>
                  <a:schemeClr val="tx1"/>
                </a:solidFill>
              </a:rPr>
              <a:t>Steady-state operation with high NI current fraction</a:t>
            </a:r>
          </a:p>
          <a:p>
            <a:pPr marL="730250" lvl="1" indent="-342900">
              <a:spcBef>
                <a:spcPts val="0"/>
              </a:spcBef>
              <a:buSzPct val="100000"/>
            </a:pPr>
            <a:r>
              <a:rPr lang="en-US" dirty="0"/>
              <a:t>Small or no OH solenoid</a:t>
            </a:r>
            <a:endParaRPr lang="en-US" dirty="0">
              <a:solidFill>
                <a:srgbClr val="FF0000"/>
              </a:solidFill>
            </a:endParaRPr>
          </a:p>
          <a:p>
            <a:pPr marL="730250" lvl="1" indent="-342900">
              <a:spcBef>
                <a:spcPts val="0"/>
              </a:spcBef>
              <a:buSzPts val="1100"/>
            </a:pPr>
            <a:endParaRPr lang="en-US" sz="1800" dirty="0"/>
          </a:p>
          <a:p>
            <a:pPr marL="730250" lvl="1" indent="-342900">
              <a:spcBef>
                <a:spcPts val="0"/>
              </a:spcBef>
              <a:buSzPts val="1100"/>
            </a:pPr>
            <a:endParaRPr lang="en-US" sz="1800" dirty="0"/>
          </a:p>
          <a:p>
            <a:pPr marL="457200" indent="-339725">
              <a:spcBef>
                <a:spcPts val="0"/>
              </a:spcBef>
              <a:buSzPct val="90000"/>
              <a:buFont typeface="+mj-lt"/>
              <a:buAutoNum type="arabicPeriod" startAt="2"/>
            </a:pPr>
            <a:r>
              <a:rPr lang="en-US" dirty="0"/>
              <a:t>Heat and particle flux mitigation</a:t>
            </a:r>
          </a:p>
          <a:p>
            <a:pPr marL="688975" lvl="1" indent="-339725">
              <a:spcBef>
                <a:spcPts val="0"/>
              </a:spcBef>
              <a:buSzPct val="90000"/>
            </a:pPr>
            <a:r>
              <a:rPr lang="en-US" dirty="0"/>
              <a:t>High heat flux in compact device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EA3E56-11DD-41B5-D847-F8EE20447ADC}"/>
              </a:ext>
            </a:extLst>
          </p:cNvPr>
          <p:cNvSpPr txBox="1"/>
          <p:nvPr/>
        </p:nvSpPr>
        <p:spPr>
          <a:xfrm>
            <a:off x="325759" y="631518"/>
            <a:ext cx="3703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low-A compact, s-s FPP requires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17580A-CB23-E279-9233-867843B65E8C}"/>
              </a:ext>
            </a:extLst>
          </p:cNvPr>
          <p:cNvSpPr txBox="1"/>
          <p:nvPr/>
        </p:nvSpPr>
        <p:spPr>
          <a:xfrm>
            <a:off x="5342087" y="640598"/>
            <a:ext cx="312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NSTX-U Research Objectives</a:t>
            </a:r>
          </a:p>
        </p:txBody>
      </p:sp>
    </p:spTree>
    <p:extLst>
      <p:ext uri="{BB962C8B-B14F-4D97-AF65-F5344CB8AC3E}">
        <p14:creationId xmlns:p14="http://schemas.microsoft.com/office/powerpoint/2010/main" val="155471254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PPPL Theme 2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A21E1F"/>
      </a:accent5>
      <a:accent6>
        <a:srgbClr val="7AB775"/>
      </a:accent6>
      <a:hlink>
        <a:srgbClr val="2C89C5"/>
      </a:hlink>
      <a:folHlink>
        <a:srgbClr val="2B7FA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210971</TotalTime>
  <Words>2885</Words>
  <Application>Microsoft Macintosh PowerPoint</Application>
  <PresentationFormat>On-screen Show (16:9)</PresentationFormat>
  <Paragraphs>509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Georgia</vt:lpstr>
      <vt:lpstr>Cambria Math</vt:lpstr>
      <vt:lpstr>Calibri</vt:lpstr>
      <vt:lpstr>Roboto Slab</vt:lpstr>
      <vt:lpstr>Roboto</vt:lpstr>
      <vt:lpstr>Symbol</vt:lpstr>
      <vt:lpstr>Arial</vt:lpstr>
      <vt:lpstr>Default Theme</vt:lpstr>
      <vt:lpstr>NSTX-U 5YP (FY26 – FY30) S. Kaye, Director, NSTX-U Research Program 13 January 2025</vt:lpstr>
      <vt:lpstr>Outline</vt:lpstr>
      <vt:lpstr>Outline</vt:lpstr>
      <vt:lpstr>NSTX-U targeting major performance increase to explore new physics regimes at low aspect ratio</vt:lpstr>
      <vt:lpstr>Extended operating space for NSTX-U enables exploration of key compact FPP issues</vt:lpstr>
      <vt:lpstr>Outline</vt:lpstr>
      <vt:lpstr>Substantial interest in spherical tokamaks (STs) for compact fusion reactor designs</vt:lpstr>
      <vt:lpstr>Results from NSTX-U are critical to the design of compact FPPs</vt:lpstr>
      <vt:lpstr>NSTX-U Research Objectives support key physics and technology gaps for ST/compact FPP</vt:lpstr>
      <vt:lpstr>These results are critical to informing compact FPP design</vt:lpstr>
      <vt:lpstr>Core confinement is the single-most critical parameter for reducing FPP cost</vt:lpstr>
      <vt:lpstr>Improved confinement makes FPP heat flux handling easier</vt:lpstr>
      <vt:lpstr>NSTX-U capabilities will assess confinement at compact FPP relevant collisionality (Research Objective 1)</vt:lpstr>
      <vt:lpstr>NSTX-U will operate at high elongation and high beta necessary for both high core performance and high non-inductive current drive (Research Objective 2)</vt:lpstr>
      <vt:lpstr>NSTX-U parameter range allows for exploration of confinement &amp; power exhaust mitigation at parameters near those in FPP designs (Res. Obj. 3)</vt:lpstr>
      <vt:lpstr>Outline</vt:lpstr>
      <vt:lpstr>Bundle construction highlights</vt:lpstr>
      <vt:lpstr>Fitup  and reassembly highlights</vt:lpstr>
      <vt:lpstr>Commissioning highlight – Early coil testing</vt:lpstr>
      <vt:lpstr>Schedule – November Close Forecast</vt:lpstr>
      <vt:lpstr>Outline</vt:lpstr>
      <vt:lpstr>Planned diagnostics</vt:lpstr>
      <vt:lpstr>Outline</vt:lpstr>
      <vt:lpstr>Previous 5YP write up framework a good basis for next</vt:lpstr>
      <vt:lpstr>From previous 5YP – Overview (Chap. 1)</vt:lpstr>
      <vt:lpstr>From previous 5YP – Overview (Chaps. 2 to 4)</vt:lpstr>
      <vt:lpstr>Notional Physics Campaign timelines and capabilities</vt:lpstr>
      <vt:lpstr>Outline</vt:lpstr>
      <vt:lpstr>PowerPoint Presentation</vt:lpstr>
      <vt:lpstr>PowerPoint Presentation</vt:lpstr>
      <vt:lpstr>NSTX-U will address science and technology gaps for the development of a compact (ST) Fusion Pilot Plant</vt:lpstr>
      <vt:lpstr>Backup</vt:lpstr>
      <vt:lpstr>Use of lithium especially beneficial in high-Z-wall devices (later stage in NSTX-U 5 YP can include installation of high-Z sectors)</vt:lpstr>
      <vt:lpstr>Heat flux mitigation using LM technology will become focus of NSTX-U R&amp;D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Stanley M. Kaye</cp:lastModifiedBy>
  <cp:revision>870</cp:revision>
  <cp:lastPrinted>2024-12-20T19:22:08Z</cp:lastPrinted>
  <dcterms:created xsi:type="dcterms:W3CDTF">2020-06-11T16:38:14Z</dcterms:created>
  <dcterms:modified xsi:type="dcterms:W3CDTF">2025-01-13T15:25:51Z</dcterms:modified>
</cp:coreProperties>
</file>