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F43241B-086B-4555-B290-694F971DA474}">
  <a:tblStyle styleId="{FF43241B-086B-4555-B290-694F971DA47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3533b7480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3533b7480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33533b74807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af5b861a35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af5b861a35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2af5b861a35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e2d3749aa_0_7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e2d3749aa_0_7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fe2d3749aa_0_7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itle">
  <p:cSld name="Main 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678956"/>
            <a:ext cx="8621486" cy="1600200"/>
          </a:xfrm>
          <a:custGeom>
            <a:rect b="b" l="l" r="r" t="t"/>
            <a:pathLst>
              <a:path extrusionOk="0" h="1969477" w="8621486">
                <a:moveTo>
                  <a:pt x="0" y="0"/>
                </a:moveTo>
                <a:lnTo>
                  <a:pt x="8621486" y="20097"/>
                </a:lnTo>
                <a:lnTo>
                  <a:pt x="7998488" y="1969477"/>
                </a:lnTo>
                <a:lnTo>
                  <a:pt x="0" y="1969477"/>
                </a:lnTo>
                <a:lnTo>
                  <a:pt x="0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"/>
          <p:cNvSpPr txBox="1"/>
          <p:nvPr>
            <p:ph type="title"/>
          </p:nvPr>
        </p:nvSpPr>
        <p:spPr>
          <a:xfrm>
            <a:off x="-1" y="685616"/>
            <a:ext cx="8277000" cy="159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drawing&#10;&#10;Description automatically generated"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2041449" cy="692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-55178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-1" y="1"/>
            <a:ext cx="78117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90500" y="664779"/>
            <a:ext cx="8420100" cy="40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•"/>
              <a:defRPr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•"/>
              <a:defRPr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drawing&#10;&#10;Description automatically generated" id="24" name="Google Shape;24;p3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0870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pter Title">
  <p:cSld name="Chapter 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>
            <p:ph idx="2" type="pic"/>
          </p:nvPr>
        </p:nvSpPr>
        <p:spPr>
          <a:xfrm>
            <a:off x="0" y="693682"/>
            <a:ext cx="9144000" cy="444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9" name="Google Shape;29;p4"/>
          <p:cNvSpPr/>
          <p:nvPr/>
        </p:nvSpPr>
        <p:spPr>
          <a:xfrm>
            <a:off x="0" y="1836683"/>
            <a:ext cx="8621486" cy="1482031"/>
          </a:xfrm>
          <a:custGeom>
            <a:rect b="b" l="l" r="r" t="t"/>
            <a:pathLst>
              <a:path extrusionOk="0" h="1969477" w="8621486">
                <a:moveTo>
                  <a:pt x="0" y="0"/>
                </a:moveTo>
                <a:lnTo>
                  <a:pt x="8621486" y="20097"/>
                </a:lnTo>
                <a:lnTo>
                  <a:pt x="7998488" y="1969477"/>
                </a:lnTo>
                <a:lnTo>
                  <a:pt x="0" y="1969477"/>
                </a:lnTo>
                <a:lnTo>
                  <a:pt x="0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-1" y="1584250"/>
            <a:ext cx="8277000" cy="19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drawing&#10;&#10;Description automatically generated" id="32" name="Google Shape;3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2041449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header">
  <p:cSld name="Sub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-86710" y="0"/>
            <a:ext cx="867812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5"/>
          <p:cNvSpPr txBox="1"/>
          <p:nvPr>
            <p:ph type="title"/>
          </p:nvPr>
        </p:nvSpPr>
        <p:spPr>
          <a:xfrm>
            <a:off x="-1" y="1"/>
            <a:ext cx="78117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190500" y="1213944"/>
            <a:ext cx="8420100" cy="36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•"/>
              <a:defRPr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•"/>
              <a:defRPr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drawing&#10;&#10;Description automatically generated" id="40" name="Google Shape;40;p5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0870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5"/>
          <p:cNvSpPr txBox="1"/>
          <p:nvPr>
            <p:ph idx="2" type="body"/>
          </p:nvPr>
        </p:nvSpPr>
        <p:spPr>
          <a:xfrm>
            <a:off x="190500" y="552450"/>
            <a:ext cx="84201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+ Subheader">
  <p:cSld name="Two Content + Subhead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-55178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6"/>
          <p:cNvSpPr txBox="1"/>
          <p:nvPr>
            <p:ph type="title"/>
          </p:nvPr>
        </p:nvSpPr>
        <p:spPr>
          <a:xfrm>
            <a:off x="-1" y="1"/>
            <a:ext cx="78513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190502" y="1221827"/>
            <a:ext cx="4247400" cy="3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649513" y="1221828"/>
            <a:ext cx="4304100" cy="3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drawing&#10;&#10;Description automatically generated" id="50" name="Google Shape;50;p6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0870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6"/>
          <p:cNvSpPr txBox="1"/>
          <p:nvPr>
            <p:ph idx="3" type="body"/>
          </p:nvPr>
        </p:nvSpPr>
        <p:spPr>
          <a:xfrm>
            <a:off x="190500" y="552450"/>
            <a:ext cx="84201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6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">
  <p:cSld name="Imag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/>
          <p:nvPr/>
        </p:nvSpPr>
        <p:spPr>
          <a:xfrm>
            <a:off x="-52552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7"/>
          <p:cNvSpPr txBox="1"/>
          <p:nvPr>
            <p:ph type="title"/>
          </p:nvPr>
        </p:nvSpPr>
        <p:spPr>
          <a:xfrm>
            <a:off x="0" y="1"/>
            <a:ext cx="78276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7"/>
          <p:cNvSpPr txBox="1"/>
          <p:nvPr>
            <p:ph idx="1" type="body"/>
          </p:nvPr>
        </p:nvSpPr>
        <p:spPr>
          <a:xfrm>
            <a:off x="190500" y="4216619"/>
            <a:ext cx="87630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i="1" sz="18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7"/>
          <p:cNvSpPr/>
          <p:nvPr>
            <p:ph idx="2" type="pic"/>
          </p:nvPr>
        </p:nvSpPr>
        <p:spPr>
          <a:xfrm>
            <a:off x="197069" y="742950"/>
            <a:ext cx="8756400" cy="34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pic>
        <p:nvPicPr>
          <p:cNvPr descr="A picture containing drawing&#10;&#10;Description automatically generated" id="60" name="Google Shape;60;p7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3496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7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6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/>
          <p:nvPr/>
        </p:nvSpPr>
        <p:spPr>
          <a:xfrm>
            <a:off x="-55178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8"/>
          <p:cNvSpPr txBox="1"/>
          <p:nvPr>
            <p:ph type="title"/>
          </p:nvPr>
        </p:nvSpPr>
        <p:spPr>
          <a:xfrm>
            <a:off x="-1" y="1"/>
            <a:ext cx="78513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8"/>
          <p:cNvSpPr txBox="1"/>
          <p:nvPr>
            <p:ph idx="1" type="body"/>
          </p:nvPr>
        </p:nvSpPr>
        <p:spPr>
          <a:xfrm>
            <a:off x="190502" y="740979"/>
            <a:ext cx="4247400" cy="40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2" type="body"/>
          </p:nvPr>
        </p:nvSpPr>
        <p:spPr>
          <a:xfrm>
            <a:off x="4649513" y="740980"/>
            <a:ext cx="4304100" cy="40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drawing&#10;&#10;Description automatically generated" id="69" name="Google Shape;69;p8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0870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8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8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6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allery x2">
  <p:cSld name="Gallery x2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/>
          <p:nvPr/>
        </p:nvSpPr>
        <p:spPr>
          <a:xfrm>
            <a:off x="-52552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descr="A picture containing drawing&#10;&#10;Description automatically generated" id="74" name="Google Shape;74;p9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3496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9"/>
          <p:cNvSpPr txBox="1"/>
          <p:nvPr>
            <p:ph type="title"/>
          </p:nvPr>
        </p:nvSpPr>
        <p:spPr>
          <a:xfrm>
            <a:off x="0" y="0"/>
            <a:ext cx="82770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7" name="Google Shape;77;p9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1" type="body"/>
          </p:nvPr>
        </p:nvSpPr>
        <p:spPr>
          <a:xfrm>
            <a:off x="1057603" y="3168868"/>
            <a:ext cx="2670000" cy="16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2" type="body"/>
          </p:nvPr>
        </p:nvSpPr>
        <p:spPr>
          <a:xfrm>
            <a:off x="4886459" y="3168868"/>
            <a:ext cx="2670000" cy="16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9"/>
          <p:cNvSpPr/>
          <p:nvPr>
            <p:ph idx="3" type="pic"/>
          </p:nvPr>
        </p:nvSpPr>
        <p:spPr>
          <a:xfrm>
            <a:off x="1537742" y="938213"/>
            <a:ext cx="1709700" cy="19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2" name="Google Shape;82;p9"/>
          <p:cNvSpPr/>
          <p:nvPr>
            <p:ph idx="4" type="pic"/>
          </p:nvPr>
        </p:nvSpPr>
        <p:spPr>
          <a:xfrm>
            <a:off x="5366598" y="938213"/>
            <a:ext cx="1709700" cy="19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allery x3">
  <p:cSld name="Gallery x3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>
            <a:off x="-52552" y="0"/>
            <a:ext cx="8656649" cy="543910"/>
          </a:xfrm>
          <a:custGeom>
            <a:rect b="b" l="l" r="r" t="t"/>
            <a:pathLst>
              <a:path extrusionOk="0" h="543910" w="8592207">
                <a:moveTo>
                  <a:pt x="7883" y="0"/>
                </a:moveTo>
                <a:lnTo>
                  <a:pt x="8592207" y="0"/>
                </a:lnTo>
                <a:lnTo>
                  <a:pt x="8387255" y="543910"/>
                </a:lnTo>
                <a:lnTo>
                  <a:pt x="0" y="543910"/>
                </a:lnTo>
                <a:lnTo>
                  <a:pt x="7883" y="0"/>
                </a:lnTo>
                <a:close/>
              </a:path>
            </a:pathLst>
          </a:custGeom>
          <a:solidFill>
            <a:srgbClr val="4452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descr="A picture containing drawing&#10;&#10;Description automatically generated" id="85" name="Google Shape;85;p10"/>
          <p:cNvPicPr preferRelativeResize="0"/>
          <p:nvPr/>
        </p:nvPicPr>
        <p:blipFill rotWithShape="1">
          <a:blip r:embed="rId2">
            <a:alphaModFix/>
          </a:blip>
          <a:srcRect b="0" l="0" r="71812" t="0"/>
          <a:stretch/>
        </p:blipFill>
        <p:spPr>
          <a:xfrm>
            <a:off x="7743496" y="-86710"/>
            <a:ext cx="575441" cy="69268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0"/>
          <p:cNvSpPr txBox="1"/>
          <p:nvPr>
            <p:ph type="title"/>
          </p:nvPr>
        </p:nvSpPr>
        <p:spPr>
          <a:xfrm>
            <a:off x="0" y="0"/>
            <a:ext cx="82770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190500" y="3168868"/>
            <a:ext cx="2670000" cy="16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2" type="body"/>
          </p:nvPr>
        </p:nvSpPr>
        <p:spPr>
          <a:xfrm>
            <a:off x="3065542" y="3168868"/>
            <a:ext cx="2670000" cy="16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3" type="body"/>
          </p:nvPr>
        </p:nvSpPr>
        <p:spPr>
          <a:xfrm>
            <a:off x="5940583" y="3168868"/>
            <a:ext cx="2670000" cy="16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1pPr>
            <a:lvl2pPr indent="-228600" lvl="1" marL="91440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/>
            </a:lvl3pPr>
            <a:lvl4pPr indent="-228600" lvl="3" marL="18288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ctr">
              <a:spcBef>
                <a:spcPts val="280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0"/>
          <p:cNvSpPr/>
          <p:nvPr>
            <p:ph idx="4" type="pic"/>
          </p:nvPr>
        </p:nvSpPr>
        <p:spPr>
          <a:xfrm>
            <a:off x="670639" y="938213"/>
            <a:ext cx="1709700" cy="19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4" name="Google Shape;94;p10"/>
          <p:cNvSpPr/>
          <p:nvPr>
            <p:ph idx="5" type="pic"/>
          </p:nvPr>
        </p:nvSpPr>
        <p:spPr>
          <a:xfrm>
            <a:off x="3545681" y="938213"/>
            <a:ext cx="1709700" cy="19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5" name="Google Shape;95;p10"/>
          <p:cNvSpPr/>
          <p:nvPr>
            <p:ph idx="6" type="pic"/>
          </p:nvPr>
        </p:nvSpPr>
        <p:spPr>
          <a:xfrm>
            <a:off x="6420722" y="938213"/>
            <a:ext cx="1709700" cy="199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-1" y="1"/>
            <a:ext cx="82770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eorgia"/>
              <a:buNone/>
              <a:defRPr b="1" i="0" sz="2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2000" u="none" cap="none" strike="noStrike">
                <a:solidFill>
                  <a:srgbClr val="445256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190500" y="552892"/>
            <a:ext cx="8420100" cy="4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90499" y="4819650"/>
            <a:ext cx="736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7559566" y="4819650"/>
            <a:ext cx="1393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036">
          <p15:clr>
            <a:srgbClr val="F26B43"/>
          </p15:clr>
        </p15:guide>
        <p15:guide id="2" pos="120">
          <p15:clr>
            <a:srgbClr val="F26B43"/>
          </p15:clr>
        </p15:guide>
        <p15:guide id="3" pos="5424">
          <p15:clr>
            <a:srgbClr val="F26B43"/>
          </p15:clr>
        </p15:guide>
        <p15:guide id="4" pos="5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travel@pppl.gov" TargetMode="Externa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hyperlink" Target="https://iis2025.sciencesconf.org/" TargetMode="External"/><Relationship Id="rId10" Type="http://schemas.openxmlformats.org/officeDocument/2006/relationships/hyperlink" Target="https://plasmafusion.eventsair.com/sofe2025" TargetMode="External"/><Relationship Id="rId13" Type="http://schemas.openxmlformats.org/officeDocument/2006/relationships/hyperlink" Target="https://culhamsummerschool.org.uk/" TargetMode="External"/><Relationship Id="rId12" Type="http://schemas.openxmlformats.org/officeDocument/2006/relationships/hyperlink" Target="https://epsplasma2025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indico.iter.org/event/484/program" TargetMode="External"/><Relationship Id="rId4" Type="http://schemas.openxmlformats.org/officeDocument/2006/relationships/hyperlink" Target="https://ossfe.github.io/" TargetMode="External"/><Relationship Id="rId9" Type="http://schemas.openxmlformats.org/officeDocument/2006/relationships/hyperlink" Target="https://nd2025madrid.com/" TargetMode="External"/><Relationship Id="rId15" Type="http://schemas.openxmlformats.org/officeDocument/2006/relationships/hyperlink" Target="https://ttf2025.ek.hun-ren.hu/" TargetMode="External"/><Relationship Id="rId14" Type="http://schemas.openxmlformats.org/officeDocument/2006/relationships/hyperlink" Target="https://pls.llnl.gov/about/events/28th-international-conference-numerical-simulation-plasmas" TargetMode="External"/><Relationship Id="rId17" Type="http://schemas.openxmlformats.org/officeDocument/2006/relationships/hyperlink" Target="https://isfnt-16.ornl.gov/" TargetMode="External"/><Relationship Id="rId16" Type="http://schemas.openxmlformats.org/officeDocument/2006/relationships/hyperlink" Target="https://www.aappsdpp.org/DPP2025/" TargetMode="External"/><Relationship Id="rId5" Type="http://schemas.openxmlformats.org/officeDocument/2006/relationships/hyperlink" Target="https://www.sherwoodtheory.org/sw2025/index.php" TargetMode="External"/><Relationship Id="rId6" Type="http://schemas.openxmlformats.org/officeDocument/2006/relationships/hyperlink" Target="https://indico.ipp.cas.cz/event/30/overview" TargetMode="External"/><Relationship Id="rId7" Type="http://schemas.openxmlformats.org/officeDocument/2006/relationships/hyperlink" Target="https://www.ipp.mpg.de/rfppc2025" TargetMode="External"/><Relationship Id="rId8" Type="http://schemas.openxmlformats.org/officeDocument/2006/relationships/hyperlink" Target="https://pfmc20.com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/>
          <p:nvPr>
            <p:ph type="title"/>
          </p:nvPr>
        </p:nvSpPr>
        <p:spPr>
          <a:xfrm>
            <a:off x="-1" y="685616"/>
            <a:ext cx="8277000" cy="159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</a:pPr>
            <a:r>
              <a:rPr lang="en-US" sz="3200"/>
              <a:t>NSTX-U / </a:t>
            </a:r>
            <a:r>
              <a:rPr lang="en-US" sz="3200"/>
              <a:t>Magnetic</a:t>
            </a:r>
            <a:r>
              <a:rPr lang="en-US" sz="3200"/>
              <a:t> Fusion Science updates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type="title"/>
          </p:nvPr>
        </p:nvSpPr>
        <p:spPr>
          <a:xfrm>
            <a:off x="-1" y="1"/>
            <a:ext cx="7811700" cy="543900"/>
          </a:xfrm>
          <a:prstGeom prst="rect">
            <a:avLst/>
          </a:prstGeom>
        </p:spPr>
        <p:txBody>
          <a:bodyPr anchorCtr="0" anchor="ctr" bIns="45700" lIns="18287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Reminders</a:t>
            </a:r>
            <a:endParaRPr/>
          </a:p>
        </p:txBody>
      </p:sp>
      <p:sp>
        <p:nvSpPr>
          <p:cNvPr id="107" name="Google Shape;107;p12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8" name="Google Shape;108;p12"/>
          <p:cNvSpPr txBox="1"/>
          <p:nvPr>
            <p:ph idx="1" type="body"/>
          </p:nvPr>
        </p:nvSpPr>
        <p:spPr>
          <a:xfrm>
            <a:off x="26400" y="599550"/>
            <a:ext cx="9091200" cy="4359000"/>
          </a:xfrm>
          <a:prstGeom prst="rect">
            <a:avLst/>
          </a:prstGeom>
          <a:noFill/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Travel data call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see email February 11 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Let </a:t>
            </a:r>
            <a:r>
              <a:rPr lang="en-US" sz="2000" u="sng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travel@pppl.gov</a:t>
            </a: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 know which conferences you might want to attend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Commitment to Integrity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see email January 27; deadline February 24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Must do training and fill out form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Records management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see email January 31; deadline March 15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Must do training</a:t>
            </a:r>
            <a:endParaRPr sz="2000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Get your NJ “RealID”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Next set of Five Year Plan Meetings: March 3-5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"/>
          <p:cNvSpPr txBox="1"/>
          <p:nvPr>
            <p:ph type="title"/>
          </p:nvPr>
        </p:nvSpPr>
        <p:spPr>
          <a:xfrm>
            <a:off x="-1" y="1"/>
            <a:ext cx="7811700" cy="543900"/>
          </a:xfrm>
          <a:prstGeom prst="rect">
            <a:avLst/>
          </a:prstGeom>
        </p:spPr>
        <p:txBody>
          <a:bodyPr anchorCtr="0" anchor="ctr" bIns="45700" lIns="18287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Plasma Conferences</a:t>
            </a:r>
            <a:endParaRPr/>
          </a:p>
        </p:txBody>
      </p:sp>
      <p:sp>
        <p:nvSpPr>
          <p:cNvPr id="115" name="Google Shape;115;p13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13"/>
          <p:cNvSpPr txBox="1"/>
          <p:nvPr>
            <p:ph idx="1" type="body"/>
          </p:nvPr>
        </p:nvSpPr>
        <p:spPr>
          <a:xfrm>
            <a:off x="5922700" y="127050"/>
            <a:ext cx="1779900" cy="2898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New information in red</a:t>
            </a:r>
            <a:endParaRPr sz="13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7" name="Google Shape;117;p13"/>
          <p:cNvGraphicFramePr/>
          <p:nvPr/>
        </p:nvGraphicFramePr>
        <p:xfrm>
          <a:off x="0" y="5943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{FF43241B-086B-4555-B290-694F971DA474}</a:tableStyleId>
              </a:tblPr>
              <a:tblGrid>
                <a:gridCol w="1306725"/>
                <a:gridCol w="1675100"/>
                <a:gridCol w="3690375"/>
                <a:gridCol w="2471800"/>
              </a:tblGrid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Date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Place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Name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Abstracts due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February 17-21,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Oak Ridge, TN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US-Japan Workshop on Liquid Metals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March 17-21,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Seville, Spain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3"/>
                        </a:rPr>
                        <a:t>Technical Meeting on Energetic Particles in Magnetic Confinement Fusion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18-Mar-25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online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4"/>
                        </a:rPr>
                        <a:t>Open Source Software for Fusion Energy Conference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April 7-9,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New York, NY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5"/>
                        </a:rPr>
                        <a:t>International Sherwood Fusion Theory Conference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invited: February 21</a:t>
                      </a: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, poster: March 14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April 7-10,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Prague, Czechia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6"/>
                        </a:rPr>
                        <a:t>European Conference on Plasma Diagnostics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April 22-25,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Seattle, WA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Transport Task Force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Oral: March 7, Poster: April 7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May 19-22,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Schloss Hohenkammer, Germany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7"/>
                        </a:rPr>
                        <a:t>25th Topical Conference on Radio Frequency Power in Plasmas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May 19-23,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Ljubljana, Slovenia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8"/>
                        </a:rPr>
                        <a:t>Intl. Conference on Plasma-Facing Materials and Components for Fusion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2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June 22-27,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Madrid, Spain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9"/>
                        </a:rPr>
                        <a:t>16th Nuclear Data for Science and Technology Conference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June 23-27,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Cambridge, MA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0"/>
                        </a:rPr>
                        <a:t>IEEE Symposium on Fusion Engineering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June 30 - July 5, 2025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Aix en Provence, France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1"/>
                        </a:rPr>
                        <a:t>14th ITER International School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April 1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July 7-11,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Vilnius, Lithuania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2"/>
                        </a:rPr>
                        <a:t>EPS Conference on Plasma Physics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5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July 14-24,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Culham, UK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3"/>
                        </a:rPr>
                        <a:t>Culham Plasma Physics Summer School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Apply by June 20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July 16-18,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Princeton, NJ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ITPA MHD, Disruptions, and Control Topical Group Meeting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9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July 21-25,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Princeton, NJ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Theory and Simulation of Disruptions &amp; MHD Stability Control Workshops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September 9-11,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Berkeley, CA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4"/>
                        </a:rPr>
                        <a:t>28th International Conference on Numerical Simulation of Plasmas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September 9-12,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Shanghai, China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Fusion Data Processing, Validation and Analysis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September 9-12, 2025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Budapest, Hungary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5"/>
                        </a:rPr>
                        <a:t>EU-US Transport Task Force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September 21-26,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Fukuoka, Japan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6"/>
                        </a:rPr>
                        <a:t>AAPPS-DPP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invited: March 15th, contributed April 30th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October 13-18,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Chengdu, China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30th IAEA Fusion Energy Conference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Passed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November 9-14, 2025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>
                          <a:solidFill>
                            <a:schemeClr val="dk1"/>
                          </a:solidFill>
                        </a:rPr>
                        <a:t>Knoxville, TN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sng">
                          <a:solidFill>
                            <a:schemeClr val="hlink"/>
                          </a:solidFill>
                          <a:hlinkClick r:id="rId17"/>
                        </a:rPr>
                        <a:t>International Symposium on Fusion Nuclear Technology</a:t>
                      </a:r>
                      <a:endParaRPr sz="800"/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>
                          <a:solidFill>
                            <a:srgbClr val="FF0000"/>
                          </a:solidFill>
                        </a:rPr>
                        <a:t>April 9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18275" marB="18275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4"/>
          <p:cNvSpPr txBox="1"/>
          <p:nvPr>
            <p:ph type="title"/>
          </p:nvPr>
        </p:nvSpPr>
        <p:spPr>
          <a:xfrm>
            <a:off x="-1" y="1"/>
            <a:ext cx="7811700" cy="543900"/>
          </a:xfrm>
          <a:prstGeom prst="rect">
            <a:avLst/>
          </a:prstGeom>
        </p:spPr>
        <p:txBody>
          <a:bodyPr anchorCtr="0" anchor="ctr" bIns="45700" lIns="18287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2025 Plasma Conferences</a:t>
            </a:r>
            <a:endParaRPr/>
          </a:p>
        </p:txBody>
      </p:sp>
      <p:sp>
        <p:nvSpPr>
          <p:cNvPr id="124" name="Google Shape;124;p14"/>
          <p:cNvSpPr txBox="1"/>
          <p:nvPr>
            <p:ph idx="12" type="sldNum"/>
          </p:nvPr>
        </p:nvSpPr>
        <p:spPr>
          <a:xfrm>
            <a:off x="8463516" y="0"/>
            <a:ext cx="680400" cy="531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4"/>
          <p:cNvSpPr txBox="1"/>
          <p:nvPr>
            <p:ph idx="1" type="body"/>
          </p:nvPr>
        </p:nvSpPr>
        <p:spPr>
          <a:xfrm>
            <a:off x="26400" y="599550"/>
            <a:ext cx="9091200" cy="4359000"/>
          </a:xfrm>
          <a:prstGeom prst="rect">
            <a:avLst/>
          </a:prstGeom>
          <a:noFill/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February 17-21, 2025 (Oak Ridge, TN) US-Japan Workshop on Liquid Metals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March 17-21, 2025 (Seville, Spain) Technical Meeting on Energetic Particles in Magnetic Confinement Fusion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March 18, 2025 (online) Open Source Software for Fusion Energy Conference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April 7-9, 2025 (New York, NY) Intl. Sherwood Fusion Theory Conference (</a:t>
            </a:r>
            <a:r>
              <a:rPr lang="en-US" sz="1250">
                <a:solidFill>
                  <a:srgbClr val="FF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invited: February 21</a:t>
            </a:r>
            <a:r>
              <a:rPr lang="en-US" sz="125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poster: March 14</a:t>
            </a:r>
            <a:r>
              <a:rPr lang="en-US" sz="1250">
                <a:latin typeface="Arial"/>
                <a:ea typeface="Arial"/>
                <a:cs typeface="Arial"/>
                <a:sym typeface="Arial"/>
              </a:rPr>
              <a:t>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April 7-10, 2025 (Prague, Czechia) European Conference on Plasma Diagnostics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April 22-25, 2025 (Seattle, WA) US Transport Task Force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May 19-22, 2025 (Schloss Hohenkammer, Germany) 25th Topical Conference on Radio Frequency Power in Plasmas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May 19-23, 2025 (Ljubljana, Slovenia) Intl. Conference on Plasma-Facing Materials and Components for Fusion App.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June 22-27, 2025 (Madrid, Spain) 16th Nuclear Data for Science and Technology Conference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June 23-27, 2025 (Cambridge, MA) IEEE Symposium on Fusion Engineering (SOFE) (abstracts: January 25th)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July 7-11, 2025 (Vilnius, Lithuania) EPS Conference on Plasma Physics (</a:t>
            </a:r>
            <a:r>
              <a:rPr lang="en-US" sz="1250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abstracts: February 12th</a:t>
            </a:r>
            <a:r>
              <a:rPr lang="en-US" sz="1250">
                <a:latin typeface="Arial"/>
                <a:ea typeface="Arial"/>
                <a:cs typeface="Arial"/>
                <a:sym typeface="Arial"/>
              </a:rPr>
              <a:t>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July 14-24, 2025 (Culham, UK) Culham Plasma Physics Summer School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July 16-18, 2025 (Princeton, NJ) ITPA MHD, Disruptions, and Control Topical Group Meeting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July 21-25, 2025 (Princeton, NJ) Joint Theory and Simulation of Disruptions and MHD Stability Control Workshops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September 9-11, 2025 (Berkeley, CA) 28th International Conference on Numerical Simulation of Plasmas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September 9-12, 2025 (Shanghai, China) Fusion Data Processing, Validation and Analysis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50"/>
              <a:buFont typeface="Arial"/>
              <a:buChar char="●"/>
            </a:pPr>
            <a:r>
              <a:rPr lang="en-US" sz="125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September 9-12, 2025 (Budapest, Hungary) EU-US Transport Task Force</a:t>
            </a:r>
            <a:endParaRPr sz="125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September 21-26, 2025 (Fukuoka, Japan) AAPPS-DPP (invited: March 15th, contributed April 30th)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October 13-18, 2025 (Chengdu, China) 30th IAEA Fusion Energy Conference (synopses (US): January 16th)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November 9-14, 2025 (Knoxville, TN) International Symposium on Fusion Nuclear Technology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November 17-21, 2025 (Long Beach, CA) APS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May 17-22, 2026 (Regensburg, Germany) Plasma Surface Interactions (PSI)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-307975" lvl="0" marL="4000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1250">
                <a:latin typeface="Arial"/>
                <a:ea typeface="Arial"/>
                <a:cs typeface="Arial"/>
                <a:sym typeface="Arial"/>
              </a:rPr>
              <a:t>June 29 - July 3, 2026 (Edinburgh, Scotland) EPS Conference on Plasma Physics</a:t>
            </a:r>
            <a:endParaRPr sz="12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 txBox="1"/>
          <p:nvPr>
            <p:ph idx="1" type="body"/>
          </p:nvPr>
        </p:nvSpPr>
        <p:spPr>
          <a:xfrm>
            <a:off x="7173600" y="573350"/>
            <a:ext cx="1779900" cy="2898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New information in red</a:t>
            </a:r>
            <a:endParaRPr sz="13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14"/>
          <p:cNvCxnSpPr/>
          <p:nvPr/>
        </p:nvCxnSpPr>
        <p:spPr>
          <a:xfrm flipH="1" rot="10800000">
            <a:off x="483850" y="5116200"/>
            <a:ext cx="8008500" cy="2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PPPL Theme 2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A21E1F"/>
      </a:accent5>
      <a:accent6>
        <a:srgbClr val="7AB775"/>
      </a:accent6>
      <a:hlink>
        <a:srgbClr val="2C89C5"/>
      </a:hlink>
      <a:folHlink>
        <a:srgbClr val="2B7FA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