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Default Extension="wmf" ContentType="image/x-wmf"/>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51.xml" ContentType="application/vnd.openxmlformats-officedocument.presentationml.notes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notesSlides/notesSlide43.xml" ContentType="application/vnd.openxmlformats-officedocument.presentationml.notesSlide+xml"/>
  <Override PartName="/ppt/slides/slide33.xml" ContentType="application/vnd.openxmlformats-officedocument.presentationml.slide+xml"/>
  <Override PartName="/ppt/notesSlides/notesSlide45.xml" ContentType="application/vnd.openxmlformats-officedocument.presentationml.notesSlide+xml"/>
  <Override PartName="/ppt/presProps.xml" ContentType="application/vnd.openxmlformats-officedocument.presentationml.presProps+xml"/>
  <Override PartName="/ppt/notesSlides/notesSlide18.xml" ContentType="application/vnd.openxmlformats-officedocument.presentationml.notesSlide+xml"/>
  <Override PartName="/ppt/notesSlides/notesSlide48.xml" ContentType="application/vnd.openxmlformats-officedocument.presentationml.notesSlide+xml"/>
  <Default Extension="png" ContentType="image/png"/>
  <Override PartName="/ppt/tags/tag7.xml" ContentType="application/vnd.openxmlformats-officedocument.presentationml.tags+xml"/>
  <Override PartName="/ppt/slides/slide27.xml" ContentType="application/vnd.openxmlformats-officedocument.presentationml.slide+xml"/>
  <Override PartName="/ppt/tags/tag5.xml" ContentType="application/vnd.openxmlformats-officedocument.presentationml.tags+xml"/>
  <Override PartName="/docProps/core.xml" ContentType="application/vnd.openxmlformats-package.core-properties+xml"/>
  <Override PartName="/ppt/slideLayouts/slideLayout1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24.xml" ContentType="application/vnd.openxmlformats-officedocument.presentationml.notesSlide+xml"/>
  <Override PartName="/ppt/slideLayouts/slideLayout19.xml" ContentType="application/vnd.openxmlformats-officedocument.presentationml.slideLayout+xml"/>
  <Override PartName="/ppt/notesSlides/notesSlide47.xml" ContentType="application/vnd.openxmlformats-officedocument.presentationml.notesSlide+xml"/>
  <Override PartName="/ppt/tags/tag6.xml" ContentType="application/vnd.openxmlformats-officedocument.presentationml.tags+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40.xml" ContentType="application/vnd.openxmlformats-officedocument.presentationml.notesSlide+xml"/>
  <Override PartName="/ppt/slides/slide4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tags/tag4.xml" ContentType="application/vnd.openxmlformats-officedocument.presentationml.tags+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Layouts/slideLayout18.xml" ContentType="application/vnd.openxmlformats-officedocument.presentationml.slideLayout+xml"/>
  <Override PartName="/ppt/notesSlides/notesSlide50.xml" ContentType="application/vnd.openxmlformats-officedocument.presentationml.notesSlide+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Override PartName="/ppt/notesSlides/notesSlide49.xml" ContentType="application/vnd.openxmlformats-officedocument.presentationml.notesSlide+xml"/>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tags/tag1.xml" ContentType="application/vnd.openxmlformats-officedocument.presentationml.tags+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50" r:id="rId2"/>
  </p:sldMasterIdLst>
  <p:notesMasterIdLst>
    <p:notesMasterId r:id="rId55"/>
  </p:notesMasterIdLst>
  <p:sldIdLst>
    <p:sldId id="623" r:id="rId3"/>
    <p:sldId id="605" r:id="rId4"/>
    <p:sldId id="599" r:id="rId5"/>
    <p:sldId id="610" r:id="rId6"/>
    <p:sldId id="611" r:id="rId7"/>
    <p:sldId id="612" r:id="rId8"/>
    <p:sldId id="613" r:id="rId9"/>
    <p:sldId id="614" r:id="rId10"/>
    <p:sldId id="606" r:id="rId11"/>
    <p:sldId id="602" r:id="rId12"/>
    <p:sldId id="627" r:id="rId13"/>
    <p:sldId id="628" r:id="rId14"/>
    <p:sldId id="629" r:id="rId15"/>
    <p:sldId id="630" r:id="rId16"/>
    <p:sldId id="631" r:id="rId17"/>
    <p:sldId id="632" r:id="rId18"/>
    <p:sldId id="633" r:id="rId19"/>
    <p:sldId id="634" r:id="rId20"/>
    <p:sldId id="635" r:id="rId21"/>
    <p:sldId id="636" r:id="rId22"/>
    <p:sldId id="637" r:id="rId23"/>
    <p:sldId id="638" r:id="rId24"/>
    <p:sldId id="639" r:id="rId25"/>
    <p:sldId id="640" r:id="rId26"/>
    <p:sldId id="641" r:id="rId27"/>
    <p:sldId id="615" r:id="rId28"/>
    <p:sldId id="607" r:id="rId29"/>
    <p:sldId id="601" r:id="rId30"/>
    <p:sldId id="616" r:id="rId31"/>
    <p:sldId id="608" r:id="rId32"/>
    <p:sldId id="603" r:id="rId33"/>
    <p:sldId id="624" r:id="rId34"/>
    <p:sldId id="625" r:id="rId35"/>
    <p:sldId id="626" r:id="rId36"/>
    <p:sldId id="617" r:id="rId37"/>
    <p:sldId id="609" r:id="rId38"/>
    <p:sldId id="604" r:id="rId39"/>
    <p:sldId id="642" r:id="rId40"/>
    <p:sldId id="643" r:id="rId41"/>
    <p:sldId id="644" r:id="rId42"/>
    <p:sldId id="645" r:id="rId43"/>
    <p:sldId id="646" r:id="rId44"/>
    <p:sldId id="647" r:id="rId45"/>
    <p:sldId id="648" r:id="rId46"/>
    <p:sldId id="649" r:id="rId47"/>
    <p:sldId id="650" r:id="rId48"/>
    <p:sldId id="618" r:id="rId49"/>
    <p:sldId id="619" r:id="rId50"/>
    <p:sldId id="620" r:id="rId51"/>
    <p:sldId id="621" r:id="rId52"/>
    <p:sldId id="622" r:id="rId53"/>
    <p:sldId id="595" r:id="rId54"/>
  </p:sldIdLst>
  <p:sldSz cx="9144000" cy="6858000" type="screen4x3"/>
  <p:notesSz cx="6858000" cy="9144000"/>
  <p:custDataLst>
    <p:tags r:id="rId57"/>
  </p:custDataLst>
  <p:defaultTextStyle>
    <a:defPPr>
      <a:defRPr lang="en-US"/>
    </a:defPPr>
    <a:lvl1pPr algn="ctr" rtl="0" fontAlgn="base">
      <a:spcBef>
        <a:spcPct val="0"/>
      </a:spcBef>
      <a:spcAft>
        <a:spcPct val="0"/>
      </a:spcAft>
      <a:defRPr sz="3400" b="1" kern="1200">
        <a:solidFill>
          <a:schemeClr val="tx1"/>
        </a:solidFill>
        <a:latin typeface="Arial" charset="0"/>
        <a:ea typeface="+mn-ea"/>
        <a:cs typeface="+mn-cs"/>
      </a:defRPr>
    </a:lvl1pPr>
    <a:lvl2pPr marL="457200" algn="ctr" rtl="0" fontAlgn="base">
      <a:spcBef>
        <a:spcPct val="0"/>
      </a:spcBef>
      <a:spcAft>
        <a:spcPct val="0"/>
      </a:spcAft>
      <a:defRPr sz="3400" b="1" kern="1200">
        <a:solidFill>
          <a:schemeClr val="tx1"/>
        </a:solidFill>
        <a:latin typeface="Arial" charset="0"/>
        <a:ea typeface="+mn-ea"/>
        <a:cs typeface="+mn-cs"/>
      </a:defRPr>
    </a:lvl2pPr>
    <a:lvl3pPr marL="914400" algn="ctr" rtl="0" fontAlgn="base">
      <a:spcBef>
        <a:spcPct val="0"/>
      </a:spcBef>
      <a:spcAft>
        <a:spcPct val="0"/>
      </a:spcAft>
      <a:defRPr sz="3400" b="1" kern="1200">
        <a:solidFill>
          <a:schemeClr val="tx1"/>
        </a:solidFill>
        <a:latin typeface="Arial" charset="0"/>
        <a:ea typeface="+mn-ea"/>
        <a:cs typeface="+mn-cs"/>
      </a:defRPr>
    </a:lvl3pPr>
    <a:lvl4pPr marL="1371600" algn="ctr" rtl="0" fontAlgn="base">
      <a:spcBef>
        <a:spcPct val="0"/>
      </a:spcBef>
      <a:spcAft>
        <a:spcPct val="0"/>
      </a:spcAft>
      <a:defRPr sz="3400" b="1" kern="1200">
        <a:solidFill>
          <a:schemeClr val="tx1"/>
        </a:solidFill>
        <a:latin typeface="Arial" charset="0"/>
        <a:ea typeface="+mn-ea"/>
        <a:cs typeface="+mn-cs"/>
      </a:defRPr>
    </a:lvl4pPr>
    <a:lvl5pPr marL="1828800" algn="ctr" rtl="0" fontAlgn="base">
      <a:spcBef>
        <a:spcPct val="0"/>
      </a:spcBef>
      <a:spcAft>
        <a:spcPct val="0"/>
      </a:spcAft>
      <a:defRPr sz="3400" b="1" kern="1200">
        <a:solidFill>
          <a:schemeClr val="tx1"/>
        </a:solidFill>
        <a:latin typeface="Arial" charset="0"/>
        <a:ea typeface="+mn-ea"/>
        <a:cs typeface="+mn-cs"/>
      </a:defRPr>
    </a:lvl5pPr>
    <a:lvl6pPr marL="2286000" algn="l" defTabSz="457200" rtl="0" eaLnBrk="1" latinLnBrk="0" hangingPunct="1">
      <a:defRPr sz="3400" b="1" kern="1200">
        <a:solidFill>
          <a:schemeClr val="tx1"/>
        </a:solidFill>
        <a:latin typeface="Arial" charset="0"/>
        <a:ea typeface="+mn-ea"/>
        <a:cs typeface="+mn-cs"/>
      </a:defRPr>
    </a:lvl6pPr>
    <a:lvl7pPr marL="2743200" algn="l" defTabSz="457200" rtl="0" eaLnBrk="1" latinLnBrk="0" hangingPunct="1">
      <a:defRPr sz="3400" b="1" kern="1200">
        <a:solidFill>
          <a:schemeClr val="tx1"/>
        </a:solidFill>
        <a:latin typeface="Arial" charset="0"/>
        <a:ea typeface="+mn-ea"/>
        <a:cs typeface="+mn-cs"/>
      </a:defRPr>
    </a:lvl7pPr>
    <a:lvl8pPr marL="3200400" algn="l" defTabSz="457200" rtl="0" eaLnBrk="1" latinLnBrk="0" hangingPunct="1">
      <a:defRPr sz="3400" b="1" kern="1200">
        <a:solidFill>
          <a:schemeClr val="tx1"/>
        </a:solidFill>
        <a:latin typeface="Arial" charset="0"/>
        <a:ea typeface="+mn-ea"/>
        <a:cs typeface="+mn-cs"/>
      </a:defRPr>
    </a:lvl8pPr>
    <a:lvl9pPr marL="3657600" algn="l" defTabSz="457200" rtl="0" eaLnBrk="1" latinLnBrk="0" hangingPunct="1">
      <a:defRPr sz="3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3300"/>
    <a:srgbClr val="1833F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1912" autoAdjust="0"/>
    <p:restoredTop sz="77844" autoAdjust="0"/>
  </p:normalViewPr>
  <p:slideViewPr>
    <p:cSldViewPr snapToGrid="0">
      <p:cViewPr varScale="1">
        <p:scale>
          <a:sx n="127" d="100"/>
          <a:sy n="127" d="100"/>
        </p:scale>
        <p:origin x="-130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7716063" cy="77716063"/>
</p:viewPr>
</file>

<file path=ppt/_rels/presentation.xml.rels><?xml version="1.0" encoding="UTF-8" standalone="yes"?>
<Relationships xmlns="http://schemas.openxmlformats.org/package/2006/relationships"><Relationship Id="rId60" Type="http://schemas.openxmlformats.org/officeDocument/2006/relationships/theme" Target="theme/theme1.xml"/><Relationship Id="rId39" Type="http://schemas.openxmlformats.org/officeDocument/2006/relationships/slide" Target="slides/slide37.xml"/><Relationship Id="rId7" Type="http://schemas.openxmlformats.org/officeDocument/2006/relationships/slide" Target="slides/slide5.xml"/><Relationship Id="rId43" Type="http://schemas.openxmlformats.org/officeDocument/2006/relationships/slide" Target="slides/slide41.xml"/><Relationship Id="rId25" Type="http://schemas.openxmlformats.org/officeDocument/2006/relationships/slide" Target="slides/slide23.xml"/><Relationship Id="rId10" Type="http://schemas.openxmlformats.org/officeDocument/2006/relationships/slide" Target="slides/slide8.xml"/><Relationship Id="rId50" Type="http://schemas.openxmlformats.org/officeDocument/2006/relationships/slide" Target="slides/slide48.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27" Type="http://schemas.openxmlformats.org/officeDocument/2006/relationships/slide" Target="slides/slide25.xml"/><Relationship Id="rId14" Type="http://schemas.openxmlformats.org/officeDocument/2006/relationships/slide" Target="slides/slide12.xml"/><Relationship Id="rId4" Type="http://schemas.openxmlformats.org/officeDocument/2006/relationships/slide" Target="slides/slide2.xml"/><Relationship Id="rId28" Type="http://schemas.openxmlformats.org/officeDocument/2006/relationships/slide" Target="slides/slide26.xml"/><Relationship Id="rId45" Type="http://schemas.openxmlformats.org/officeDocument/2006/relationships/slide" Target="slides/slide43.xml"/><Relationship Id="rId58" Type="http://schemas.openxmlformats.org/officeDocument/2006/relationships/presProps" Target="presProps.xml"/><Relationship Id="rId42" Type="http://schemas.openxmlformats.org/officeDocument/2006/relationships/slide" Target="slides/slide40.xml"/><Relationship Id="rId6" Type="http://schemas.openxmlformats.org/officeDocument/2006/relationships/slide" Target="slides/slide4.xml"/><Relationship Id="rId49" Type="http://schemas.openxmlformats.org/officeDocument/2006/relationships/slide" Target="slides/slide47.xml"/><Relationship Id="rId44" Type="http://schemas.openxmlformats.org/officeDocument/2006/relationships/slide" Target="slides/slide42.xml"/><Relationship Id="rId19" Type="http://schemas.openxmlformats.org/officeDocument/2006/relationships/slide" Target="slides/slide17.xml"/><Relationship Id="rId38" Type="http://schemas.openxmlformats.org/officeDocument/2006/relationships/slide" Target="slides/slide36.xml"/><Relationship Id="rId20" Type="http://schemas.openxmlformats.org/officeDocument/2006/relationships/slide" Target="slides/slide18.xml"/><Relationship Id="rId2" Type="http://schemas.openxmlformats.org/officeDocument/2006/relationships/slideMaster" Target="slideMasters/slideMaster2.xml"/><Relationship Id="rId46" Type="http://schemas.openxmlformats.org/officeDocument/2006/relationships/slide" Target="slides/slide44.xml"/><Relationship Id="rId57" Type="http://schemas.openxmlformats.org/officeDocument/2006/relationships/tags" Target="tags/tag1.xml"/><Relationship Id="rId59" Type="http://schemas.openxmlformats.org/officeDocument/2006/relationships/viewProps" Target="viewProps.xml"/><Relationship Id="rId35" Type="http://schemas.openxmlformats.org/officeDocument/2006/relationships/slide" Target="slides/slide33.xml"/><Relationship Id="rId51" Type="http://schemas.openxmlformats.org/officeDocument/2006/relationships/slide" Target="slides/slide49.xml"/><Relationship Id="rId55" Type="http://schemas.openxmlformats.org/officeDocument/2006/relationships/notesMaster" Target="notesMasters/notesMaster1.xml"/><Relationship Id="rId31" Type="http://schemas.openxmlformats.org/officeDocument/2006/relationships/slide" Target="slides/slide29.xml"/><Relationship Id="rId34" Type="http://schemas.openxmlformats.org/officeDocument/2006/relationships/slide" Target="slides/slide32.xml"/><Relationship Id="rId40" Type="http://schemas.openxmlformats.org/officeDocument/2006/relationships/slide" Target="slides/slide38.xml"/><Relationship Id="rId36" Type="http://schemas.openxmlformats.org/officeDocument/2006/relationships/slide" Target="slides/slide34.xml"/><Relationship Id="rId1" Type="http://schemas.openxmlformats.org/officeDocument/2006/relationships/slideMaster" Target="slideMasters/slideMaster1.xml"/><Relationship Id="rId24" Type="http://schemas.openxmlformats.org/officeDocument/2006/relationships/slide" Target="slides/slide22.xml"/><Relationship Id="rId47" Type="http://schemas.openxmlformats.org/officeDocument/2006/relationships/slide" Target="slides/slide45.xml"/><Relationship Id="rId56" Type="http://schemas.openxmlformats.org/officeDocument/2006/relationships/printerSettings" Target="printerSettings/printerSettings1.bin"/><Relationship Id="rId48" Type="http://schemas.openxmlformats.org/officeDocument/2006/relationships/slide" Target="slides/slide46.xml"/><Relationship Id="rId8" Type="http://schemas.openxmlformats.org/officeDocument/2006/relationships/slide" Target="slides/slide6.xml"/><Relationship Id="rId13" Type="http://schemas.openxmlformats.org/officeDocument/2006/relationships/slide" Target="slides/slide11.xml"/><Relationship Id="rId32" Type="http://schemas.openxmlformats.org/officeDocument/2006/relationships/slide" Target="slides/slide30.xml"/><Relationship Id="rId37" Type="http://schemas.openxmlformats.org/officeDocument/2006/relationships/slide" Target="slides/slide35.xml"/><Relationship Id="rId52" Type="http://schemas.openxmlformats.org/officeDocument/2006/relationships/slide" Target="slides/slide50.xml"/><Relationship Id="rId54" Type="http://schemas.openxmlformats.org/officeDocument/2006/relationships/slide" Target="slides/slide52.xml"/><Relationship Id="rId12" Type="http://schemas.openxmlformats.org/officeDocument/2006/relationships/slide" Target="slides/slide10.xml"/><Relationship Id="rId3" Type="http://schemas.openxmlformats.org/officeDocument/2006/relationships/slide" Target="slides/slide1.xml"/><Relationship Id="rId23" Type="http://schemas.openxmlformats.org/officeDocument/2006/relationships/slide" Target="slides/slide21.xml"/><Relationship Id="rId61" Type="http://schemas.openxmlformats.org/officeDocument/2006/relationships/tableStyles" Target="tableStyles.xml"/><Relationship Id="rId53" Type="http://schemas.openxmlformats.org/officeDocument/2006/relationships/slide" Target="slides/slide51.xml"/><Relationship Id="rId26" Type="http://schemas.openxmlformats.org/officeDocument/2006/relationships/slide" Target="slides/slide24.xml"/><Relationship Id="rId30" Type="http://schemas.openxmlformats.org/officeDocument/2006/relationships/slide" Target="slides/slide28.xml"/><Relationship Id="rId11" Type="http://schemas.openxmlformats.org/officeDocument/2006/relationships/slide" Target="slides/slide9.xml"/><Relationship Id="rId29" Type="http://schemas.openxmlformats.org/officeDocument/2006/relationships/slide" Target="slides/slide27.xml"/><Relationship Id="rId16" Type="http://schemas.openxmlformats.org/officeDocument/2006/relationships/slide" Target="slides/slide14.xml"/><Relationship Id="rId33" Type="http://schemas.openxmlformats.org/officeDocument/2006/relationships/slide" Target="slides/slide31.xml"/><Relationship Id="rId41" Type="http://schemas.openxmlformats.org/officeDocument/2006/relationships/slide" Target="slides/slide39.xml"/><Relationship Id="rId5" Type="http://schemas.openxmlformats.org/officeDocument/2006/relationships/slide" Target="slides/slide3.xml"/><Relationship Id="rId15" Type="http://schemas.openxmlformats.org/officeDocument/2006/relationships/slide" Target="slides/slide13.xml"/><Relationship Id="rId22" Type="http://schemas.openxmlformats.org/officeDocument/2006/relationships/slide" Target="slides/slide20.xml"/><Relationship Id="rId21"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E40B9EF2-6F79-6749-8F23-40831F3126E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ヒラギノ角ゴ Pro W3" charset="-128"/>
        <a:cs typeface="+mn-cs"/>
      </a:defRPr>
    </a:lvl2pPr>
    <a:lvl3pPr marL="914400" algn="l" rtl="0" fontAlgn="base">
      <a:spcBef>
        <a:spcPct val="30000"/>
      </a:spcBef>
      <a:spcAft>
        <a:spcPct val="0"/>
      </a:spcAft>
      <a:defRPr sz="1200" kern="1200">
        <a:solidFill>
          <a:schemeClr val="tx1"/>
        </a:solidFill>
        <a:latin typeface="Arial" charset="0"/>
        <a:ea typeface="ヒラギノ角ゴ Pro W3" charset="-128"/>
        <a:cs typeface="+mn-cs"/>
      </a:defRPr>
    </a:lvl3pPr>
    <a:lvl4pPr marL="1371600" algn="l" rtl="0" fontAlgn="base">
      <a:spcBef>
        <a:spcPct val="30000"/>
      </a:spcBef>
      <a:spcAft>
        <a:spcPct val="0"/>
      </a:spcAft>
      <a:defRPr sz="1200" kern="1200">
        <a:solidFill>
          <a:schemeClr val="tx1"/>
        </a:solidFill>
        <a:latin typeface="Arial" charset="0"/>
        <a:ea typeface="ヒラギノ角ゴ Pro W3" charset="-128"/>
        <a:cs typeface="+mn-cs"/>
      </a:defRPr>
    </a:lvl4pPr>
    <a:lvl5pPr marL="1828800" algn="l" rtl="0" fontAlgn="base">
      <a:spcBef>
        <a:spcPct val="30000"/>
      </a:spcBef>
      <a:spcAft>
        <a:spcPct val="0"/>
      </a:spcAft>
      <a:defRPr sz="1200" kern="1200">
        <a:solidFill>
          <a:schemeClr val="tx1"/>
        </a:solidFill>
        <a:latin typeface="Arial" charset="0"/>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936C5E-626E-204F-BE36-B2DFDB14F743}" type="slidenum">
              <a:rPr lang="en-US"/>
              <a:pPr/>
              <a:t>1</a:t>
            </a:fld>
            <a:endParaRPr lang="en-US"/>
          </a:p>
        </p:txBody>
      </p:sp>
      <p:sp>
        <p:nvSpPr>
          <p:cNvPr id="1392642" name="Rectangle 2"/>
          <p:cNvSpPr>
            <a:spLocks noRot="1" noChangeArrowheads="1" noTextEdit="1"/>
          </p:cNvSpPr>
          <p:nvPr>
            <p:ph type="sldImg"/>
          </p:nvPr>
        </p:nvSpPr>
        <p:spPr>
          <a:ln/>
        </p:spPr>
      </p:sp>
      <p:sp>
        <p:nvSpPr>
          <p:cNvPr id="139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5BB54-B530-C348-9340-136E1B96CEF5}" type="slidenum">
              <a:rPr lang="en-US"/>
              <a:pPr/>
              <a:t>10</a:t>
            </a:fld>
            <a:endParaRPr lang="en-US"/>
          </a:p>
        </p:txBody>
      </p:sp>
      <p:sp>
        <p:nvSpPr>
          <p:cNvPr id="1123330" name="Rectangle 2"/>
          <p:cNvSpPr>
            <a:spLocks noRot="1" noChangeArrowheads="1" noTextEdit="1"/>
          </p:cNvSpPr>
          <p:nvPr>
            <p:ph type="sldImg"/>
          </p:nvPr>
        </p:nvSpPr>
        <p:spPr>
          <a:ln/>
        </p:spPr>
      </p:sp>
      <p:sp>
        <p:nvSpPr>
          <p:cNvPr id="112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2215E71-8C74-8F4C-9A8A-358DF0F948E1}" type="slidenum">
              <a:rPr lang="en-US"/>
              <a:pPr/>
              <a:t>11</a:t>
            </a:fld>
            <a:endParaRPr lang="en-US"/>
          </a:p>
        </p:txBody>
      </p:sp>
      <p:sp>
        <p:nvSpPr>
          <p:cNvPr id="1119234" name="Slide Image Placeholder 1"/>
          <p:cNvSpPr>
            <a:spLocks noGrp="1" noRot="1" noChangeAspect="1" noTextEdit="1"/>
          </p:cNvSpPr>
          <p:nvPr>
            <p:ph type="sldImg"/>
          </p:nvPr>
        </p:nvSpPr>
        <p:spPr>
          <a:ln/>
        </p:spPr>
      </p:sp>
      <p:sp>
        <p:nvSpPr>
          <p:cNvPr id="1119235" name="Notes Placeholder 2"/>
          <p:cNvSpPr>
            <a:spLocks noGrp="1"/>
          </p:cNvSpPr>
          <p:nvPr>
            <p:ph type="body" idx="1"/>
          </p:nvPr>
        </p:nvSpPr>
        <p:spPr/>
        <p:txBody>
          <a:bodyPr/>
          <a:lstStyle/>
          <a:p>
            <a:pPr defTabSz="457200">
              <a:spcBef>
                <a:spcPct val="0"/>
              </a:spcBef>
            </a:pPr>
            <a:r>
              <a:rPr lang="en-US"/>
              <a:t>{\mathcal J} = \kappa_1 \int_t \int_\psi \left[ v_t(\psi,t) - v_t^*(\psi,t)\right]^2 d\psi\,dt + \kappa_2 \int_t \int_\psi f_\text{NBI}^2(\psi,t) d\psi\,dt</a:t>
            </a:r>
          </a:p>
        </p:txBody>
      </p:sp>
      <p:sp>
        <p:nvSpPr>
          <p:cNvPr id="11192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defTabSz="457200"/>
            <a:fld id="{C5CAD0FF-1F73-8945-AB47-6DAD01C844FF}" type="slidenum">
              <a:rPr lang="en-US" sz="1200" b="0">
                <a:latin typeface="Calibri" pitchFamily="34" charset="0"/>
              </a:rPr>
              <a:pPr algn="r" defTabSz="457200"/>
              <a:t>11</a:t>
            </a:fld>
            <a:endParaRPr lang="en-US" sz="1200" b="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649023-6BD3-5D40-A824-DAA074A44CE4}" type="slidenum">
              <a:rPr lang="en-US"/>
              <a:pPr/>
              <a:t>12</a:t>
            </a:fld>
            <a:endParaRPr lang="en-US"/>
          </a:p>
        </p:txBody>
      </p:sp>
      <p:sp>
        <p:nvSpPr>
          <p:cNvPr id="1352706" name="Rectangle 2"/>
          <p:cNvSpPr>
            <a:spLocks noRot="1" noChangeArrowheads="1" noTextEdit="1"/>
          </p:cNvSpPr>
          <p:nvPr>
            <p:ph type="sldImg"/>
          </p:nvPr>
        </p:nvSpPr>
        <p:spPr>
          <a:ln/>
        </p:spPr>
      </p:sp>
      <p:sp>
        <p:nvSpPr>
          <p:cNvPr id="135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3433F0C-BA26-E940-AE96-572D1FCF1C34}" type="slidenum">
              <a:rPr lang="en-US"/>
              <a:pPr/>
              <a:t>13</a:t>
            </a:fld>
            <a:endParaRPr lang="en-US"/>
          </a:p>
        </p:txBody>
      </p:sp>
      <p:sp>
        <p:nvSpPr>
          <p:cNvPr id="1065986" name="Slide Image Placeholder 1"/>
          <p:cNvSpPr>
            <a:spLocks noGrp="1" noRot="1" noChangeAspect="1" noTextEdit="1"/>
          </p:cNvSpPr>
          <p:nvPr>
            <p:ph type="sldImg"/>
          </p:nvPr>
        </p:nvSpPr>
        <p:spPr>
          <a:ln/>
        </p:spPr>
      </p:sp>
      <p:sp>
        <p:nvSpPr>
          <p:cNvPr id="1065987" name="Notes Placeholder 2"/>
          <p:cNvSpPr>
            <a:spLocks noGrp="1"/>
          </p:cNvSpPr>
          <p:nvPr>
            <p:ph type="body" idx="1"/>
          </p:nvPr>
        </p:nvSpPr>
        <p:spPr/>
        <p:txBody>
          <a:bodyPr/>
          <a:lstStyle/>
          <a:p>
            <a:pPr defTabSz="457200">
              <a:spcBef>
                <a:spcPct val="0"/>
              </a:spcBef>
            </a:pPr>
            <a:r>
              <a:rPr lang="en-US"/>
              <a:t>{\mathcal J} = \kappa_1 \int_t \int_\psi \left[ v_t(\psi,t) - v_t^*(\psi,t)\right]^2 d\psi\,dt + \kappa_2 \int_t \int_\psi f_\text{NBI}^2(\psi,t) d\psi\,dt</a:t>
            </a:r>
          </a:p>
        </p:txBody>
      </p:sp>
      <p:sp>
        <p:nvSpPr>
          <p:cNvPr id="10659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defTabSz="457200"/>
            <a:fld id="{2F057DB4-C659-584F-9160-B8201CABB74A}" type="slidenum">
              <a:rPr lang="en-US" sz="1200" b="0">
                <a:latin typeface="Calibri" pitchFamily="34" charset="0"/>
              </a:rPr>
              <a:pPr algn="r" defTabSz="457200"/>
              <a:t>13</a:t>
            </a:fld>
            <a:endParaRPr lang="en-US" sz="1200" b="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E126B2-DDFD-7D43-9964-9A2677F432DC}" type="slidenum">
              <a:rPr lang="en-US"/>
              <a:pPr/>
              <a:t>14</a:t>
            </a:fld>
            <a:endParaRPr lang="en-US"/>
          </a:p>
        </p:txBody>
      </p:sp>
      <p:sp>
        <p:nvSpPr>
          <p:cNvPr id="1297410" name="Slide Image Placeholder 1"/>
          <p:cNvSpPr>
            <a:spLocks noGrp="1" noRot="1" noChangeAspect="1" noTextEdit="1"/>
          </p:cNvSpPr>
          <p:nvPr>
            <p:ph type="sldImg"/>
          </p:nvPr>
        </p:nvSpPr>
        <p:spPr>
          <a:ln/>
        </p:spPr>
      </p:sp>
      <p:sp>
        <p:nvSpPr>
          <p:cNvPr id="1297411" name="Notes Placeholder 2"/>
          <p:cNvSpPr>
            <a:spLocks noGrp="1"/>
          </p:cNvSpPr>
          <p:nvPr>
            <p:ph type="body" idx="1"/>
          </p:nvPr>
        </p:nvSpPr>
        <p:spPr/>
        <p:txBody>
          <a:bodyPr/>
          <a:lstStyle/>
          <a:p>
            <a:pPr defTabSz="457200">
              <a:spcBef>
                <a:spcPct val="0"/>
              </a:spcBef>
            </a:pPr>
            <a:r>
              <a:rPr lang="en-US"/>
              <a:t>{\mathcal J} = \kappa_1 \int_t \int_\psi \left[ v_t(\psi,t) - v_t^*(\psi,t)\right]^2 d\psi\,dt + \kappa_2 \int_t \int_\psi f_\text{NBI}^2(\psi,t) d\psi\,dt</a:t>
            </a:r>
          </a:p>
        </p:txBody>
      </p:sp>
      <p:sp>
        <p:nvSpPr>
          <p:cNvPr id="12974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defTabSz="457200"/>
            <a:fld id="{0705CEC9-D4FA-984B-B7F9-22D4E8FE54E2}" type="slidenum">
              <a:rPr lang="en-US" sz="1200" b="0">
                <a:latin typeface="Calibri" pitchFamily="34" charset="0"/>
              </a:rPr>
              <a:pPr algn="r" defTabSz="457200"/>
              <a:t>14</a:t>
            </a:fld>
            <a:endParaRPr lang="en-US" sz="1200" b="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AB55099-042E-3B40-99BB-16BF379A3199}" type="slidenum">
              <a:rPr lang="en-US"/>
              <a:pPr/>
              <a:t>15</a:t>
            </a:fld>
            <a:endParaRPr lang="en-US"/>
          </a:p>
        </p:txBody>
      </p:sp>
      <p:sp>
        <p:nvSpPr>
          <p:cNvPr id="1390594" name="Slide Image Placeholder 1"/>
          <p:cNvSpPr>
            <a:spLocks noGrp="1" noRot="1" noChangeAspect="1" noTextEdit="1"/>
          </p:cNvSpPr>
          <p:nvPr>
            <p:ph type="sldImg"/>
          </p:nvPr>
        </p:nvSpPr>
        <p:spPr>
          <a:ln/>
        </p:spPr>
      </p:sp>
      <p:sp>
        <p:nvSpPr>
          <p:cNvPr id="1390595" name="Notes Placeholder 2"/>
          <p:cNvSpPr>
            <a:spLocks noGrp="1"/>
          </p:cNvSpPr>
          <p:nvPr>
            <p:ph type="body" idx="1"/>
          </p:nvPr>
        </p:nvSpPr>
        <p:spPr/>
        <p:txBody>
          <a:bodyPr/>
          <a:lstStyle/>
          <a:p>
            <a:pPr defTabSz="457200">
              <a:spcBef>
                <a:spcPct val="0"/>
              </a:spcBef>
            </a:pPr>
            <a:r>
              <a:rPr lang="en-US"/>
              <a:t>{\mathcal J} = \kappa_1 \int_t \int_\psi \left[ v_t(\psi,t) - v_t^*(\psi,t)\right]^2 d\psi\,dt + \kappa_2 \int_t \int_\psi f_\text{NBI}^2(\psi,t) d\psi\,dt</a:t>
            </a:r>
          </a:p>
        </p:txBody>
      </p:sp>
      <p:sp>
        <p:nvSpPr>
          <p:cNvPr id="13905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defTabSz="457200"/>
            <a:fld id="{1A9AC735-6460-6C4C-8553-11C96ABD2034}" type="slidenum">
              <a:rPr lang="en-US" sz="1200" b="0">
                <a:latin typeface="Calibri" pitchFamily="34" charset="0"/>
              </a:rPr>
              <a:pPr algn="r" defTabSz="457200"/>
              <a:t>15</a:t>
            </a:fld>
            <a:endParaRPr lang="en-US" sz="1200" b="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4F60F1-2971-B748-BA17-5F1648D8191A}" type="slidenum">
              <a:rPr lang="en-US"/>
              <a:pPr/>
              <a:t>16</a:t>
            </a:fld>
            <a:endParaRPr lang="en-US"/>
          </a:p>
        </p:txBody>
      </p:sp>
      <p:sp>
        <p:nvSpPr>
          <p:cNvPr id="1068034" name="Slide Image Placeholder 1"/>
          <p:cNvSpPr>
            <a:spLocks noGrp="1" noRot="1" noChangeAspect="1" noTextEdit="1"/>
          </p:cNvSpPr>
          <p:nvPr>
            <p:ph type="sldImg"/>
          </p:nvPr>
        </p:nvSpPr>
        <p:spPr>
          <a:ln/>
        </p:spPr>
      </p:sp>
      <p:sp>
        <p:nvSpPr>
          <p:cNvPr id="1068035" name="Notes Placeholder 2"/>
          <p:cNvSpPr>
            <a:spLocks noGrp="1"/>
          </p:cNvSpPr>
          <p:nvPr>
            <p:ph type="body" idx="1"/>
          </p:nvPr>
        </p:nvSpPr>
        <p:spPr/>
        <p:txBody>
          <a:bodyPr/>
          <a:lstStyle/>
          <a:p>
            <a:pPr defTabSz="457200">
              <a:spcBef>
                <a:spcPct val="0"/>
              </a:spcBef>
            </a:pPr>
            <a:r>
              <a:rPr lang="en-US"/>
              <a:t>{\mathcal J} = \kappa_1 \int_t \int_\psi \left[ v_t(\psi,t) - v_t^*(\psi,t)\right]^2 d\psi\,dt + \kappa_2 \int_t \int_\psi f_\text{NBI}^2(\psi,t) d\psi\,dt</a:t>
            </a:r>
          </a:p>
        </p:txBody>
      </p:sp>
      <p:sp>
        <p:nvSpPr>
          <p:cNvPr id="10680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defTabSz="457200"/>
            <a:fld id="{50129196-45F9-664C-9C02-BD1F3DE77291}" type="slidenum">
              <a:rPr lang="en-US" sz="1200" b="0">
                <a:latin typeface="Calibri" pitchFamily="34" charset="0"/>
              </a:rPr>
              <a:pPr algn="r" defTabSz="457200"/>
              <a:t>16</a:t>
            </a:fld>
            <a:endParaRPr lang="en-US" sz="1200" b="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6A907A8-560C-C247-8DE3-DF3A75D777F8}" type="slidenum">
              <a:rPr lang="en-US"/>
              <a:pPr/>
              <a:t>17</a:t>
            </a:fld>
            <a:endParaRPr lang="en-US"/>
          </a:p>
        </p:txBody>
      </p:sp>
      <p:sp>
        <p:nvSpPr>
          <p:cNvPr id="1070082" name="Slide Image Placeholder 1"/>
          <p:cNvSpPr>
            <a:spLocks noGrp="1" noRot="1" noChangeAspect="1" noTextEdit="1"/>
          </p:cNvSpPr>
          <p:nvPr>
            <p:ph type="sldImg"/>
          </p:nvPr>
        </p:nvSpPr>
        <p:spPr>
          <a:ln/>
        </p:spPr>
      </p:sp>
      <p:sp>
        <p:nvSpPr>
          <p:cNvPr id="1070083" name="Notes Placeholder 2"/>
          <p:cNvSpPr>
            <a:spLocks noGrp="1"/>
          </p:cNvSpPr>
          <p:nvPr>
            <p:ph type="body" idx="1"/>
          </p:nvPr>
        </p:nvSpPr>
        <p:spPr/>
        <p:txBody>
          <a:bodyPr/>
          <a:lstStyle/>
          <a:p>
            <a:pPr defTabSz="457200">
              <a:spcBef>
                <a:spcPct val="0"/>
              </a:spcBef>
            </a:pPr>
            <a:r>
              <a:rPr lang="en-US"/>
              <a:t>{\mathcal J} = \kappa_1 \int_t \int_\psi \left[ v_t(\psi,t) - v_t^*(\psi,t)\right]^2 d\psi\,dt + \kappa_2 \int_t \int_\psi f_\text{NBI}^2(\psi,t) d\psi\,dt</a:t>
            </a:r>
          </a:p>
        </p:txBody>
      </p:sp>
      <p:sp>
        <p:nvSpPr>
          <p:cNvPr id="10700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defTabSz="457200"/>
            <a:fld id="{57E00614-D5B5-A043-88CE-0EEE885C0266}" type="slidenum">
              <a:rPr lang="en-US" sz="1200" b="0">
                <a:latin typeface="Calibri" pitchFamily="34" charset="0"/>
              </a:rPr>
              <a:pPr algn="r" defTabSz="457200"/>
              <a:t>17</a:t>
            </a:fld>
            <a:endParaRPr lang="en-US" sz="1200" b="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FA2DED5-D67B-5241-8CC9-13270B3A40AE}" type="slidenum">
              <a:rPr lang="en-US"/>
              <a:pPr/>
              <a:t>18</a:t>
            </a:fld>
            <a:endParaRPr lang="en-US"/>
          </a:p>
        </p:txBody>
      </p:sp>
      <p:sp>
        <p:nvSpPr>
          <p:cNvPr id="1072130" name="Slide Image Placeholder 1"/>
          <p:cNvSpPr>
            <a:spLocks noGrp="1" noRot="1" noChangeAspect="1" noTextEdit="1"/>
          </p:cNvSpPr>
          <p:nvPr>
            <p:ph type="sldImg"/>
          </p:nvPr>
        </p:nvSpPr>
        <p:spPr>
          <a:ln/>
        </p:spPr>
      </p:sp>
      <p:sp>
        <p:nvSpPr>
          <p:cNvPr id="1072131" name="Notes Placeholder 2"/>
          <p:cNvSpPr>
            <a:spLocks noGrp="1"/>
          </p:cNvSpPr>
          <p:nvPr>
            <p:ph type="body" idx="1"/>
          </p:nvPr>
        </p:nvSpPr>
        <p:spPr/>
        <p:txBody>
          <a:bodyPr/>
          <a:lstStyle/>
          <a:p>
            <a:pPr defTabSz="457200">
              <a:spcBef>
                <a:spcPct val="0"/>
              </a:spcBef>
            </a:pPr>
            <a:r>
              <a:rPr lang="en-US"/>
              <a:t>{\mathcal J} = \kappa_1 \int_t \int_\psi \left[ v_t(\psi,t) - v_t^*(\psi,t)\right]^2 d\psi\,dt + \kappa_2 \int_t \int_\psi f_\text{NBI}^2(\psi,t) d\psi\,dt</a:t>
            </a:r>
          </a:p>
        </p:txBody>
      </p:sp>
      <p:sp>
        <p:nvSpPr>
          <p:cNvPr id="10721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defTabSz="457200"/>
            <a:fld id="{56192229-9F1B-E241-B5DE-0C839AFECDCE}" type="slidenum">
              <a:rPr lang="en-US" sz="1200" b="0">
                <a:latin typeface="Calibri" pitchFamily="34" charset="0"/>
              </a:rPr>
              <a:pPr algn="r" defTabSz="457200"/>
              <a:t>18</a:t>
            </a:fld>
            <a:endParaRPr lang="en-US" sz="1200" b="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40C05-619C-FD4F-B33B-2582324633E5}" type="slidenum">
              <a:rPr lang="en-US"/>
              <a:pPr/>
              <a:t>19</a:t>
            </a:fld>
            <a:endParaRPr lang="en-US"/>
          </a:p>
        </p:txBody>
      </p:sp>
      <p:sp>
        <p:nvSpPr>
          <p:cNvPr id="1344514" name="Rectangle 2"/>
          <p:cNvSpPr>
            <a:spLocks noRot="1" noChangeArrowheads="1" noTextEdit="1"/>
          </p:cNvSpPr>
          <p:nvPr>
            <p:ph type="sldImg"/>
          </p:nvPr>
        </p:nvSpPr>
        <p:spPr>
          <a:ln/>
        </p:spPr>
      </p:sp>
      <p:sp>
        <p:nvSpPr>
          <p:cNvPr id="134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CC95C-B5DC-3745-8E88-B2FFD9342E15}" type="slidenum">
              <a:rPr lang="en-US"/>
              <a:pPr/>
              <a:t>2</a:t>
            </a:fld>
            <a:endParaRPr lang="en-US"/>
          </a:p>
        </p:txBody>
      </p:sp>
      <p:sp>
        <p:nvSpPr>
          <p:cNvPr id="1361922" name="Rectangle 2"/>
          <p:cNvSpPr>
            <a:spLocks noRot="1" noChangeArrowheads="1" noTextEdit="1"/>
          </p:cNvSpPr>
          <p:nvPr>
            <p:ph type="sldImg"/>
          </p:nvPr>
        </p:nvSpPr>
        <p:spPr>
          <a:xfrm>
            <a:off x="1114425" y="677863"/>
            <a:ext cx="4629150" cy="3471862"/>
          </a:xfrm>
          <a:ln/>
        </p:spPr>
      </p:sp>
      <p:sp>
        <p:nvSpPr>
          <p:cNvPr id="1361923" name="Rectangle 3"/>
          <p:cNvSpPr>
            <a:spLocks noGrp="1" noChangeArrowheads="1"/>
          </p:cNvSpPr>
          <p:nvPr>
            <p:ph type="body" idx="1"/>
          </p:nvPr>
        </p:nvSpPr>
        <p:spPr>
          <a:xfrm>
            <a:off x="906463" y="4376738"/>
            <a:ext cx="5045075" cy="4076700"/>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4657061-DA85-914E-AC11-13B0ED26DE40}" type="slidenum">
              <a:rPr lang="en-US"/>
              <a:pPr/>
              <a:t>20</a:t>
            </a:fld>
            <a:endParaRPr lang="en-US"/>
          </a:p>
        </p:txBody>
      </p:sp>
      <p:sp>
        <p:nvSpPr>
          <p:cNvPr id="1366018" name="Slide Image Placeholder 1"/>
          <p:cNvSpPr>
            <a:spLocks noGrp="1" noRot="1" noChangeAspect="1" noTextEdit="1"/>
          </p:cNvSpPr>
          <p:nvPr>
            <p:ph type="sldImg"/>
          </p:nvPr>
        </p:nvSpPr>
        <p:spPr>
          <a:ln/>
        </p:spPr>
      </p:sp>
      <p:sp>
        <p:nvSpPr>
          <p:cNvPr id="1366019" name="Notes Placeholder 2"/>
          <p:cNvSpPr>
            <a:spLocks noGrp="1"/>
          </p:cNvSpPr>
          <p:nvPr>
            <p:ph type="body" idx="1"/>
          </p:nvPr>
        </p:nvSpPr>
        <p:spPr/>
        <p:txBody>
          <a:bodyPr/>
          <a:lstStyle/>
          <a:p>
            <a:pPr defTabSz="457200">
              <a:spcBef>
                <a:spcPct val="0"/>
              </a:spcBef>
            </a:pPr>
            <a:r>
              <a:rPr lang="en-US"/>
              <a:t>{\mathcal J} = \kappa_1 \int_t \int_\psi \left[ v_t(\psi,t) - v_t^*(\psi,t)\right]^2 d\psi\,dt + \kappa_2 \int_t \int_\psi f_\text{NBI}^2(\psi,t) d\psi\,dt</a:t>
            </a:r>
          </a:p>
        </p:txBody>
      </p:sp>
      <p:sp>
        <p:nvSpPr>
          <p:cNvPr id="136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defTabSz="457200"/>
            <a:fld id="{03E9834D-462B-574D-8471-4D112D05D98C}" type="slidenum">
              <a:rPr lang="en-US" sz="1200" b="0">
                <a:latin typeface="Calibri" pitchFamily="34" charset="0"/>
              </a:rPr>
              <a:pPr algn="r" defTabSz="457200"/>
              <a:t>20</a:t>
            </a:fld>
            <a:endParaRPr lang="en-US" sz="1200" b="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6FCD160-A730-A646-9BB8-8ECA8AA49AB8}" type="slidenum">
              <a:rPr lang="en-US"/>
              <a:pPr/>
              <a:t>21</a:t>
            </a:fld>
            <a:endParaRPr lang="en-US"/>
          </a:p>
        </p:txBody>
      </p:sp>
      <p:sp>
        <p:nvSpPr>
          <p:cNvPr id="1376258" name="Slide Image Placeholder 1"/>
          <p:cNvSpPr>
            <a:spLocks noGrp="1" noRot="1" noChangeAspect="1" noTextEdit="1"/>
          </p:cNvSpPr>
          <p:nvPr>
            <p:ph type="sldImg"/>
          </p:nvPr>
        </p:nvSpPr>
        <p:spPr>
          <a:ln/>
        </p:spPr>
      </p:sp>
      <p:sp>
        <p:nvSpPr>
          <p:cNvPr id="1376259" name="Notes Placeholder 2"/>
          <p:cNvSpPr>
            <a:spLocks noGrp="1"/>
          </p:cNvSpPr>
          <p:nvPr>
            <p:ph type="body" idx="1"/>
          </p:nvPr>
        </p:nvSpPr>
        <p:spPr/>
        <p:txBody>
          <a:bodyPr/>
          <a:lstStyle/>
          <a:p>
            <a:pPr defTabSz="457200">
              <a:spcBef>
                <a:spcPct val="0"/>
              </a:spcBef>
            </a:pPr>
            <a:r>
              <a:rPr lang="en-US"/>
              <a:t>{\mathcal J} = \kappa_1 \int_t \int_\psi \left[ v_t(\psi,t) - v_t^*(\psi,t)\right]^2 d\psi\,dt + \kappa_2 \int_t \int_\psi f_\text{NBI}^2(\psi,t) d\psi\,dt</a:t>
            </a:r>
          </a:p>
        </p:txBody>
      </p:sp>
      <p:sp>
        <p:nvSpPr>
          <p:cNvPr id="13762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defTabSz="457200"/>
            <a:fld id="{A85A7165-AB26-D349-82B9-298A04BA4775}" type="slidenum">
              <a:rPr lang="en-US" sz="1200" b="0">
                <a:latin typeface="Calibri" pitchFamily="34" charset="0"/>
              </a:rPr>
              <a:pPr algn="r" defTabSz="457200"/>
              <a:t>21</a:t>
            </a:fld>
            <a:endParaRPr lang="en-US" sz="1200" b="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DDE4D2-D124-9A4F-811D-A21A84B941CE}" type="slidenum">
              <a:rPr lang="en-US"/>
              <a:pPr/>
              <a:t>22</a:t>
            </a:fld>
            <a:endParaRPr lang="en-US"/>
          </a:p>
        </p:txBody>
      </p:sp>
      <p:sp>
        <p:nvSpPr>
          <p:cNvPr id="1384450" name="Rectangle 2"/>
          <p:cNvSpPr>
            <a:spLocks noRot="1" noChangeArrowheads="1" noTextEdit="1"/>
          </p:cNvSpPr>
          <p:nvPr>
            <p:ph type="sldImg"/>
          </p:nvPr>
        </p:nvSpPr>
        <p:spPr>
          <a:ln/>
        </p:spPr>
      </p:sp>
      <p:sp>
        <p:nvSpPr>
          <p:cNvPr id="138445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C5CCB3-AA7F-8A41-A467-22132FE391A9}" type="slidenum">
              <a:rPr lang="en-US"/>
              <a:pPr/>
              <a:t>23</a:t>
            </a:fld>
            <a:endParaRPr lang="en-US"/>
          </a:p>
        </p:txBody>
      </p:sp>
      <p:sp>
        <p:nvSpPr>
          <p:cNvPr id="1386498" name="Rectangle 2"/>
          <p:cNvSpPr>
            <a:spLocks noRot="1" noChangeArrowheads="1" noTextEdit="1"/>
          </p:cNvSpPr>
          <p:nvPr>
            <p:ph type="sldImg"/>
          </p:nvPr>
        </p:nvSpPr>
        <p:spPr>
          <a:ln/>
        </p:spPr>
      </p:sp>
      <p:sp>
        <p:nvSpPr>
          <p:cNvPr id="138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825080-B42F-1E40-93FA-08D2B91DF9E7}" type="slidenum">
              <a:rPr lang="en-US"/>
              <a:pPr/>
              <a:t>24</a:t>
            </a:fld>
            <a:endParaRPr lang="en-US"/>
          </a:p>
        </p:txBody>
      </p:sp>
      <p:sp>
        <p:nvSpPr>
          <p:cNvPr id="1382402" name="Rectangle 2"/>
          <p:cNvSpPr>
            <a:spLocks noRot="1" noChangeArrowheads="1" noTextEdit="1"/>
          </p:cNvSpPr>
          <p:nvPr>
            <p:ph type="sldImg"/>
          </p:nvPr>
        </p:nvSpPr>
        <p:spPr>
          <a:ln/>
        </p:spPr>
      </p:sp>
      <p:sp>
        <p:nvSpPr>
          <p:cNvPr id="138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9B4CB3-6572-624D-9B06-BA7EC80B2EA3}" type="slidenum">
              <a:rPr lang="en-US"/>
              <a:pPr/>
              <a:t>25</a:t>
            </a:fld>
            <a:endParaRPr lang="en-US"/>
          </a:p>
        </p:txBody>
      </p:sp>
      <p:sp>
        <p:nvSpPr>
          <p:cNvPr id="1380354" name="Rectangle 2"/>
          <p:cNvSpPr>
            <a:spLocks noRot="1" noChangeArrowheads="1" noTextEdit="1"/>
          </p:cNvSpPr>
          <p:nvPr>
            <p:ph type="sldImg"/>
          </p:nvPr>
        </p:nvSpPr>
        <p:spPr>
          <a:ln/>
        </p:spPr>
      </p:sp>
      <p:sp>
        <p:nvSpPr>
          <p:cNvPr id="138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5BB54-B530-C348-9340-136E1B96CEF5}" type="slidenum">
              <a:rPr lang="en-US"/>
              <a:pPr/>
              <a:t>26</a:t>
            </a:fld>
            <a:endParaRPr lang="en-US"/>
          </a:p>
        </p:txBody>
      </p:sp>
      <p:sp>
        <p:nvSpPr>
          <p:cNvPr id="1123330" name="Rectangle 2"/>
          <p:cNvSpPr>
            <a:spLocks noRot="1" noChangeArrowheads="1" noTextEdit="1"/>
          </p:cNvSpPr>
          <p:nvPr>
            <p:ph type="sldImg"/>
          </p:nvPr>
        </p:nvSpPr>
        <p:spPr>
          <a:ln/>
        </p:spPr>
      </p:sp>
      <p:sp>
        <p:nvSpPr>
          <p:cNvPr id="112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CC95C-B5DC-3745-8E88-B2FFD9342E15}" type="slidenum">
              <a:rPr lang="en-US"/>
              <a:pPr/>
              <a:t>27</a:t>
            </a:fld>
            <a:endParaRPr lang="en-US"/>
          </a:p>
        </p:txBody>
      </p:sp>
      <p:sp>
        <p:nvSpPr>
          <p:cNvPr id="1361922" name="Rectangle 2"/>
          <p:cNvSpPr>
            <a:spLocks noRot="1" noChangeArrowheads="1" noTextEdit="1"/>
          </p:cNvSpPr>
          <p:nvPr>
            <p:ph type="sldImg"/>
          </p:nvPr>
        </p:nvSpPr>
        <p:spPr>
          <a:xfrm>
            <a:off x="1114425" y="677863"/>
            <a:ext cx="4629150" cy="3471862"/>
          </a:xfrm>
          <a:ln/>
        </p:spPr>
      </p:sp>
      <p:sp>
        <p:nvSpPr>
          <p:cNvPr id="1361923" name="Rectangle 3"/>
          <p:cNvSpPr>
            <a:spLocks noGrp="1" noChangeArrowheads="1"/>
          </p:cNvSpPr>
          <p:nvPr>
            <p:ph type="body" idx="1"/>
          </p:nvPr>
        </p:nvSpPr>
        <p:spPr>
          <a:xfrm>
            <a:off x="906463" y="4376738"/>
            <a:ext cx="5045075" cy="4076700"/>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5BB54-B530-C348-9340-136E1B96CEF5}" type="slidenum">
              <a:rPr lang="en-US"/>
              <a:pPr/>
              <a:t>28</a:t>
            </a:fld>
            <a:endParaRPr lang="en-US"/>
          </a:p>
        </p:txBody>
      </p:sp>
      <p:sp>
        <p:nvSpPr>
          <p:cNvPr id="1123330" name="Rectangle 2"/>
          <p:cNvSpPr>
            <a:spLocks noRot="1" noChangeArrowheads="1" noTextEdit="1"/>
          </p:cNvSpPr>
          <p:nvPr>
            <p:ph type="sldImg"/>
          </p:nvPr>
        </p:nvSpPr>
        <p:spPr>
          <a:ln/>
        </p:spPr>
      </p:sp>
      <p:sp>
        <p:nvSpPr>
          <p:cNvPr id="112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5BB54-B530-C348-9340-136E1B96CEF5}" type="slidenum">
              <a:rPr lang="en-US"/>
              <a:pPr/>
              <a:t>29</a:t>
            </a:fld>
            <a:endParaRPr lang="en-US"/>
          </a:p>
        </p:txBody>
      </p:sp>
      <p:sp>
        <p:nvSpPr>
          <p:cNvPr id="1123330" name="Rectangle 2"/>
          <p:cNvSpPr>
            <a:spLocks noRot="1" noChangeArrowheads="1" noTextEdit="1"/>
          </p:cNvSpPr>
          <p:nvPr>
            <p:ph type="sldImg"/>
          </p:nvPr>
        </p:nvSpPr>
        <p:spPr>
          <a:ln/>
        </p:spPr>
      </p:sp>
      <p:sp>
        <p:nvSpPr>
          <p:cNvPr id="112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5BB54-B530-C348-9340-136E1B96CEF5}" type="slidenum">
              <a:rPr lang="en-US"/>
              <a:pPr/>
              <a:t>3</a:t>
            </a:fld>
            <a:endParaRPr lang="en-US"/>
          </a:p>
        </p:txBody>
      </p:sp>
      <p:sp>
        <p:nvSpPr>
          <p:cNvPr id="1123330" name="Rectangle 2"/>
          <p:cNvSpPr>
            <a:spLocks noRot="1" noChangeArrowheads="1" noTextEdit="1"/>
          </p:cNvSpPr>
          <p:nvPr>
            <p:ph type="sldImg"/>
          </p:nvPr>
        </p:nvSpPr>
        <p:spPr>
          <a:ln/>
        </p:spPr>
      </p:sp>
      <p:sp>
        <p:nvSpPr>
          <p:cNvPr id="112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CC95C-B5DC-3745-8E88-B2FFD9342E15}" type="slidenum">
              <a:rPr lang="en-US"/>
              <a:pPr/>
              <a:t>30</a:t>
            </a:fld>
            <a:endParaRPr lang="en-US"/>
          </a:p>
        </p:txBody>
      </p:sp>
      <p:sp>
        <p:nvSpPr>
          <p:cNvPr id="1361922" name="Rectangle 2"/>
          <p:cNvSpPr>
            <a:spLocks noRot="1" noChangeArrowheads="1" noTextEdit="1"/>
          </p:cNvSpPr>
          <p:nvPr>
            <p:ph type="sldImg"/>
          </p:nvPr>
        </p:nvSpPr>
        <p:spPr>
          <a:xfrm>
            <a:off x="1114425" y="677863"/>
            <a:ext cx="4629150" cy="3471862"/>
          </a:xfrm>
          <a:ln/>
        </p:spPr>
      </p:sp>
      <p:sp>
        <p:nvSpPr>
          <p:cNvPr id="1361923" name="Rectangle 3"/>
          <p:cNvSpPr>
            <a:spLocks noGrp="1" noChangeArrowheads="1"/>
          </p:cNvSpPr>
          <p:nvPr>
            <p:ph type="body" idx="1"/>
          </p:nvPr>
        </p:nvSpPr>
        <p:spPr>
          <a:xfrm>
            <a:off x="906463" y="4376738"/>
            <a:ext cx="5045075" cy="4076700"/>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5BB54-B530-C348-9340-136E1B96CEF5}" type="slidenum">
              <a:rPr lang="en-US"/>
              <a:pPr/>
              <a:t>31</a:t>
            </a:fld>
            <a:endParaRPr lang="en-US"/>
          </a:p>
        </p:txBody>
      </p:sp>
      <p:sp>
        <p:nvSpPr>
          <p:cNvPr id="1123330" name="Rectangle 2"/>
          <p:cNvSpPr>
            <a:spLocks noRot="1" noChangeArrowheads="1" noTextEdit="1"/>
          </p:cNvSpPr>
          <p:nvPr>
            <p:ph type="sldImg"/>
          </p:nvPr>
        </p:nvSpPr>
        <p:spPr>
          <a:ln/>
        </p:spPr>
      </p:sp>
      <p:sp>
        <p:nvSpPr>
          <p:cNvPr id="112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7451FB-5E9C-F545-BD32-D58D6C1B998D}" type="slidenum">
              <a:rPr lang="en-US"/>
              <a:pPr/>
              <a:t>32</a:t>
            </a:fld>
            <a:endParaRPr lang="en-US"/>
          </a:p>
        </p:txBody>
      </p:sp>
      <p:sp>
        <p:nvSpPr>
          <p:cNvPr id="1076226" name="Rectangle 2"/>
          <p:cNvSpPr>
            <a:spLocks noRot="1" noChangeArrowheads="1" noTextEdit="1"/>
          </p:cNvSpPr>
          <p:nvPr>
            <p:ph type="sldImg"/>
          </p:nvPr>
        </p:nvSpPr>
        <p:spPr>
          <a:ln/>
        </p:spPr>
      </p:sp>
      <p:sp>
        <p:nvSpPr>
          <p:cNvPr id="1076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BBA268-2E69-BA4D-88D2-D68B79CF5BFE}" type="slidenum">
              <a:rPr lang="en-US"/>
              <a:pPr/>
              <a:t>33</a:t>
            </a:fld>
            <a:endParaRPr lang="en-US"/>
          </a:p>
        </p:txBody>
      </p:sp>
      <p:sp>
        <p:nvSpPr>
          <p:cNvPr id="1368066" name="Rectangle 2"/>
          <p:cNvSpPr>
            <a:spLocks noRot="1" noChangeArrowheads="1" noTextEdit="1"/>
          </p:cNvSpPr>
          <p:nvPr>
            <p:ph type="sldImg"/>
          </p:nvPr>
        </p:nvSpPr>
        <p:spPr>
          <a:ln/>
        </p:spPr>
      </p:sp>
      <p:sp>
        <p:nvSpPr>
          <p:cNvPr id="136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50756-CEB1-EC4F-B194-538C087B3192}" type="slidenum">
              <a:rPr lang="en-US"/>
              <a:pPr/>
              <a:t>34</a:t>
            </a:fld>
            <a:endParaRPr lang="en-US"/>
          </a:p>
        </p:txBody>
      </p:sp>
      <p:sp>
        <p:nvSpPr>
          <p:cNvPr id="1388546" name="Rectangle 2"/>
          <p:cNvSpPr>
            <a:spLocks noRot="1" noChangeArrowheads="1" noTextEdit="1"/>
          </p:cNvSpPr>
          <p:nvPr>
            <p:ph type="sldImg"/>
          </p:nvPr>
        </p:nvSpPr>
        <p:spPr>
          <a:ln/>
        </p:spPr>
      </p:sp>
      <p:sp>
        <p:nvSpPr>
          <p:cNvPr id="138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5BB54-B530-C348-9340-136E1B96CEF5}" type="slidenum">
              <a:rPr lang="en-US"/>
              <a:pPr/>
              <a:t>35</a:t>
            </a:fld>
            <a:endParaRPr lang="en-US"/>
          </a:p>
        </p:txBody>
      </p:sp>
      <p:sp>
        <p:nvSpPr>
          <p:cNvPr id="1123330" name="Rectangle 2"/>
          <p:cNvSpPr>
            <a:spLocks noRot="1" noChangeArrowheads="1" noTextEdit="1"/>
          </p:cNvSpPr>
          <p:nvPr>
            <p:ph type="sldImg"/>
          </p:nvPr>
        </p:nvSpPr>
        <p:spPr>
          <a:ln/>
        </p:spPr>
      </p:sp>
      <p:sp>
        <p:nvSpPr>
          <p:cNvPr id="112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CC95C-B5DC-3745-8E88-B2FFD9342E15}" type="slidenum">
              <a:rPr lang="en-US"/>
              <a:pPr/>
              <a:t>36</a:t>
            </a:fld>
            <a:endParaRPr lang="en-US"/>
          </a:p>
        </p:txBody>
      </p:sp>
      <p:sp>
        <p:nvSpPr>
          <p:cNvPr id="1361922" name="Rectangle 2"/>
          <p:cNvSpPr>
            <a:spLocks noRot="1" noChangeArrowheads="1" noTextEdit="1"/>
          </p:cNvSpPr>
          <p:nvPr>
            <p:ph type="sldImg"/>
          </p:nvPr>
        </p:nvSpPr>
        <p:spPr>
          <a:xfrm>
            <a:off x="1114425" y="677863"/>
            <a:ext cx="4629150" cy="3471862"/>
          </a:xfrm>
          <a:ln/>
        </p:spPr>
      </p:sp>
      <p:sp>
        <p:nvSpPr>
          <p:cNvPr id="1361923" name="Rectangle 3"/>
          <p:cNvSpPr>
            <a:spLocks noGrp="1" noChangeArrowheads="1"/>
          </p:cNvSpPr>
          <p:nvPr>
            <p:ph type="body" idx="1"/>
          </p:nvPr>
        </p:nvSpPr>
        <p:spPr>
          <a:xfrm>
            <a:off x="906463" y="4376738"/>
            <a:ext cx="5045075" cy="4076700"/>
          </a:xfrm>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5BB54-B530-C348-9340-136E1B96CEF5}" type="slidenum">
              <a:rPr lang="en-US"/>
              <a:pPr/>
              <a:t>37</a:t>
            </a:fld>
            <a:endParaRPr lang="en-US"/>
          </a:p>
        </p:txBody>
      </p:sp>
      <p:sp>
        <p:nvSpPr>
          <p:cNvPr id="1123330" name="Rectangle 2"/>
          <p:cNvSpPr>
            <a:spLocks noRot="1" noChangeArrowheads="1" noTextEdit="1"/>
          </p:cNvSpPr>
          <p:nvPr>
            <p:ph type="sldImg"/>
          </p:nvPr>
        </p:nvSpPr>
        <p:spPr>
          <a:ln/>
        </p:spPr>
      </p:sp>
      <p:sp>
        <p:nvSpPr>
          <p:cNvPr id="112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4B6B75-BC1A-764F-AC20-D50FC65522F8}" type="slidenum">
              <a:rPr lang="en-US"/>
              <a:pPr/>
              <a:t>38</a:t>
            </a:fld>
            <a:endParaRPr lang="en-US"/>
          </a:p>
        </p:txBody>
      </p:sp>
      <p:sp>
        <p:nvSpPr>
          <p:cNvPr id="1203202" name="Rectangle 2"/>
          <p:cNvSpPr>
            <a:spLocks noRot="1" noChangeArrowheads="1" noTextEdit="1"/>
          </p:cNvSpPr>
          <p:nvPr>
            <p:ph type="sldImg"/>
          </p:nvPr>
        </p:nvSpPr>
        <p:spPr>
          <a:ln/>
        </p:spPr>
      </p:sp>
      <p:sp>
        <p:nvSpPr>
          <p:cNvPr id="1203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F58EEBA-E31D-0048-BB94-18D8929C04D9}" type="slidenum">
              <a:rPr lang="en-US"/>
              <a:pPr/>
              <a:t>39</a:t>
            </a:fld>
            <a:endParaRPr lang="en-US"/>
          </a:p>
        </p:txBody>
      </p:sp>
      <p:sp>
        <p:nvSpPr>
          <p:cNvPr id="1207298" name="Slide Image Placeholder 1"/>
          <p:cNvSpPr>
            <a:spLocks noGrp="1" noRot="1" noChangeAspect="1" noTextEdit="1"/>
          </p:cNvSpPr>
          <p:nvPr>
            <p:ph type="sldImg"/>
          </p:nvPr>
        </p:nvSpPr>
        <p:spPr>
          <a:ln/>
        </p:spPr>
      </p:sp>
      <p:sp>
        <p:nvSpPr>
          <p:cNvPr id="1207299" name="Notes Placeholder 2"/>
          <p:cNvSpPr>
            <a:spLocks noGrp="1"/>
          </p:cNvSpPr>
          <p:nvPr>
            <p:ph type="body" idx="1"/>
          </p:nvPr>
        </p:nvSpPr>
        <p:spPr/>
        <p:txBody>
          <a:bodyPr/>
          <a:lstStyle/>
          <a:p>
            <a:pPr defTabSz="457200">
              <a:spcBef>
                <a:spcPct val="0"/>
              </a:spcBef>
            </a:pPr>
            <a:r>
              <a:rPr lang="en-US"/>
              <a:t>\sum_i n_i m_i \left&lt;R^2\right&gt; \frac{\partial \omega}{\partial t}  + \omega \left&lt;R^2\right&gt; \sum_i m_i \frac{\partial n_i}{\partial t} \\  + \sum_i n_i m_i \omega \frac{\partial \left&lt;R^2\right&gt;}{\partial t}  + \sum_i n_i m_i \left&lt;R^2\right&gt; \omega \left( \frac{\partial V}{\partial\rho}\right)^{-1} \frac{\partial}{\partial t} \frac{\partial V}{\partial \rho}\\  = \left( \frac{\partial V}{\partial\rho}\right)^{-1}\frac{\partial}{\partial \rho} \left[\frac{\partial V}{\partial \rho}\sum_i n_i m_i \chi_\phi \left&lt; R^2 (\nabla \rho)^2\right&gt; \frac{\partial\omega}{\partial\rho}\right] \\  - \left( \frac{\partial V}{\partial\rho}\right)^{-1}\frac{\partial}{\partial \rho} \left[\frac{\partial V}{\partial \rho}\sum_i n_i m_i \omega \left&lt; R^2 (\nabla \rho)^2\right&gt; \frac{v_\rho}{|\nabla\rho|}\right] \\  + T_\text{col} + T_{J\times B} + T_\text{bth} + T_{iz} \\  - \sum_i n_i m_i \left&lt; R^2\right&gt; \omega \left( \frac{1}{\tau_{\phi cx}} + \frac{1}{\tau_{c\delta}}\right)</a:t>
            </a:r>
          </a:p>
        </p:txBody>
      </p:sp>
      <p:sp>
        <p:nvSpPr>
          <p:cNvPr id="12073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defTabSz="457200"/>
            <a:fld id="{D82CB27E-7215-7845-BBD9-5E169AE73C84}" type="slidenum">
              <a:rPr lang="en-US" sz="1200" b="0">
                <a:latin typeface="Calibri" pitchFamily="34" charset="0"/>
              </a:rPr>
              <a:pPr algn="r" defTabSz="457200"/>
              <a:t>39</a:t>
            </a:fld>
            <a:endParaRPr lang="en-US" sz="1200" b="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5BB54-B530-C348-9340-136E1B96CEF5}" type="slidenum">
              <a:rPr lang="en-US"/>
              <a:pPr/>
              <a:t>4</a:t>
            </a:fld>
            <a:endParaRPr lang="en-US"/>
          </a:p>
        </p:txBody>
      </p:sp>
      <p:sp>
        <p:nvSpPr>
          <p:cNvPr id="1123330" name="Rectangle 2"/>
          <p:cNvSpPr>
            <a:spLocks noRot="1" noChangeArrowheads="1" noTextEdit="1"/>
          </p:cNvSpPr>
          <p:nvPr>
            <p:ph type="sldImg"/>
          </p:nvPr>
        </p:nvSpPr>
        <p:spPr>
          <a:ln/>
        </p:spPr>
      </p:sp>
      <p:sp>
        <p:nvSpPr>
          <p:cNvPr id="112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B64E497-06F6-5743-8692-4D7FDB231EC9}" type="slidenum">
              <a:rPr lang="en-US"/>
              <a:pPr/>
              <a:t>40</a:t>
            </a:fld>
            <a:endParaRPr lang="en-US"/>
          </a:p>
        </p:txBody>
      </p:sp>
      <p:sp>
        <p:nvSpPr>
          <p:cNvPr id="1213442" name="Slide Image Placeholder 1"/>
          <p:cNvSpPr>
            <a:spLocks noGrp="1" noRot="1" noChangeAspect="1" noTextEdit="1"/>
          </p:cNvSpPr>
          <p:nvPr>
            <p:ph type="sldImg"/>
          </p:nvPr>
        </p:nvSpPr>
        <p:spPr>
          <a:ln/>
        </p:spPr>
      </p:sp>
      <p:sp>
        <p:nvSpPr>
          <p:cNvPr id="1213443" name="Notes Placeholder 2"/>
          <p:cNvSpPr>
            <a:spLocks noGrp="1"/>
          </p:cNvSpPr>
          <p:nvPr>
            <p:ph type="body" idx="1"/>
          </p:nvPr>
        </p:nvSpPr>
        <p:spPr/>
        <p:txBody>
          <a:bodyPr/>
          <a:lstStyle/>
          <a:p>
            <a:pPr defTabSz="457200">
              <a:spcBef>
                <a:spcPct val="0"/>
              </a:spcBef>
            </a:pPr>
            <a:endParaRPr lang="en-US"/>
          </a:p>
        </p:txBody>
      </p:sp>
      <p:sp>
        <p:nvSpPr>
          <p:cNvPr id="12134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defTabSz="457200"/>
            <a:fld id="{59A120EA-A236-5445-880A-25A05481CD68}" type="slidenum">
              <a:rPr lang="en-US" sz="1200" b="0">
                <a:latin typeface="Calibri" pitchFamily="34" charset="0"/>
              </a:rPr>
              <a:pPr algn="r" defTabSz="457200"/>
              <a:t>40</a:t>
            </a:fld>
            <a:endParaRPr lang="en-US" sz="1200" b="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48DA2C-9C21-2D49-A4D7-70331B43DE51}" type="slidenum">
              <a:rPr lang="en-US"/>
              <a:pPr/>
              <a:t>41</a:t>
            </a:fld>
            <a:endParaRPr lang="en-US"/>
          </a:p>
        </p:txBody>
      </p:sp>
      <p:sp>
        <p:nvSpPr>
          <p:cNvPr id="1215490" name="Rectangle 2"/>
          <p:cNvSpPr>
            <a:spLocks noRot="1" noChangeArrowheads="1" noTextEdit="1"/>
          </p:cNvSpPr>
          <p:nvPr>
            <p:ph type="sldImg"/>
          </p:nvPr>
        </p:nvSpPr>
        <p:spPr>
          <a:ln/>
        </p:spPr>
      </p:sp>
      <p:sp>
        <p:nvSpPr>
          <p:cNvPr id="1215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DFC82-C791-A642-AD8D-C53AEE4A3C10}" type="slidenum">
              <a:rPr lang="en-US"/>
              <a:pPr/>
              <a:t>42</a:t>
            </a:fld>
            <a:endParaRPr lang="en-US"/>
          </a:p>
        </p:txBody>
      </p:sp>
      <p:sp>
        <p:nvSpPr>
          <p:cNvPr id="1217538" name="Rectangle 2"/>
          <p:cNvSpPr>
            <a:spLocks noRot="1" noChangeArrowheads="1" noTextEdit="1"/>
          </p:cNvSpPr>
          <p:nvPr>
            <p:ph type="sldImg"/>
          </p:nvPr>
        </p:nvSpPr>
        <p:spPr>
          <a:ln/>
        </p:spPr>
      </p:sp>
      <p:sp>
        <p:nvSpPr>
          <p:cNvPr id="121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227623-D140-E849-8E4F-982F29D2C5D7}" type="slidenum">
              <a:rPr lang="en-US"/>
              <a:pPr/>
              <a:t>43</a:t>
            </a:fld>
            <a:endParaRPr lang="en-US"/>
          </a:p>
        </p:txBody>
      </p:sp>
      <p:sp>
        <p:nvSpPr>
          <p:cNvPr id="1281026" name="Rectangle 2"/>
          <p:cNvSpPr>
            <a:spLocks noRot="1" noChangeArrowheads="1" noTextEdit="1"/>
          </p:cNvSpPr>
          <p:nvPr>
            <p:ph type="sldImg"/>
          </p:nvPr>
        </p:nvSpPr>
        <p:spPr>
          <a:ln/>
        </p:spPr>
      </p:sp>
      <p:sp>
        <p:nvSpPr>
          <p:cNvPr id="128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E043A32-5588-034E-B59C-B947CFA8BB40}" type="slidenum">
              <a:rPr lang="en-US"/>
              <a:pPr/>
              <a:t>44</a:t>
            </a:fld>
            <a:endParaRPr lang="en-US"/>
          </a:p>
        </p:txBody>
      </p:sp>
      <p:sp>
        <p:nvSpPr>
          <p:cNvPr id="1221634" name="Slide Image Placeholder 1"/>
          <p:cNvSpPr>
            <a:spLocks noGrp="1" noRot="1" noChangeAspect="1" noTextEdit="1"/>
          </p:cNvSpPr>
          <p:nvPr>
            <p:ph type="sldImg"/>
          </p:nvPr>
        </p:nvSpPr>
        <p:spPr>
          <a:ln/>
        </p:spPr>
      </p:sp>
      <p:sp>
        <p:nvSpPr>
          <p:cNvPr id="1221635" name="Notes Placeholder 2"/>
          <p:cNvSpPr>
            <a:spLocks noGrp="1"/>
          </p:cNvSpPr>
          <p:nvPr>
            <p:ph type="body" idx="1"/>
          </p:nvPr>
        </p:nvSpPr>
        <p:spPr/>
        <p:txBody>
          <a:bodyPr/>
          <a:lstStyle/>
          <a:p>
            <a:pPr defTabSz="457200">
              <a:spcBef>
                <a:spcPct val="0"/>
              </a:spcBef>
            </a:pPr>
            <a:r>
              <a:rPr lang="en-US"/>
              <a:t>\frac{d}{dt}\begin{pmatrix} x \\ x_i \end{pmatrix}&amp;=&amp; \begin{bmatrix} A &amp; O \\ C &amp; O \end{bmatrix}  \begin{pmatrix} x \\ x_i \end{pmatrix}+ \begin{bmatrix} B \\ O \end{bmatrix} u- \begin{bmatrix} O \\ I \end{bmatrix} r\\y &amp;=&amp; \begin{bmatrix} C &amp; O \end{bmatrix}       \begin{pmatrix} x \\ x_i \end{pmatrix}</a:t>
            </a:r>
          </a:p>
          <a:p>
            <a:pPr defTabSz="457200">
              <a:spcBef>
                <a:spcPct val="0"/>
              </a:spcBef>
            </a:pPr>
            <a:endParaRPr lang="en-US"/>
          </a:p>
          <a:p>
            <a:pPr defTabSz="457200">
              <a:spcBef>
                <a:spcPct val="0"/>
              </a:spcBef>
            </a:pPr>
            <a:r>
              <a:rPr lang="en-US"/>
              <a:t>u = -\begin{bmatrix} K &amp; K_i \end{bmatrix}\begin{pmatrix} x-x_d \\ x_i \end{pmatrix} + u_d</a:t>
            </a:r>
          </a:p>
        </p:txBody>
      </p:sp>
      <p:sp>
        <p:nvSpPr>
          <p:cNvPr id="12216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defTabSz="457200"/>
            <a:fld id="{47D3F681-59B4-FF49-A3B1-51A41CA2E98A}" type="slidenum">
              <a:rPr lang="en-US" sz="1200" b="0">
                <a:latin typeface="Calibri" pitchFamily="34" charset="0"/>
              </a:rPr>
              <a:pPr algn="r" defTabSz="457200"/>
              <a:t>44</a:t>
            </a:fld>
            <a:endParaRPr lang="en-US" sz="1200" b="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9E4BABB-241D-9D40-A764-3276AE823CC2}" type="slidenum">
              <a:rPr lang="en-US"/>
              <a:pPr/>
              <a:t>45</a:t>
            </a:fld>
            <a:endParaRPr lang="en-US"/>
          </a:p>
        </p:txBody>
      </p:sp>
      <p:sp>
        <p:nvSpPr>
          <p:cNvPr id="1303554" name="Slide Image Placeholder 1"/>
          <p:cNvSpPr>
            <a:spLocks noGrp="1" noRot="1" noChangeAspect="1" noTextEdit="1"/>
          </p:cNvSpPr>
          <p:nvPr>
            <p:ph type="sldImg"/>
          </p:nvPr>
        </p:nvSpPr>
        <p:spPr>
          <a:ln/>
        </p:spPr>
      </p:sp>
      <p:sp>
        <p:nvSpPr>
          <p:cNvPr id="1303555" name="Notes Placeholder 2"/>
          <p:cNvSpPr>
            <a:spLocks noGrp="1"/>
          </p:cNvSpPr>
          <p:nvPr>
            <p:ph type="body" idx="1"/>
          </p:nvPr>
        </p:nvSpPr>
        <p:spPr/>
        <p:txBody>
          <a:bodyPr/>
          <a:lstStyle/>
          <a:p>
            <a:pPr defTabSz="457200">
              <a:spcBef>
                <a:spcPct val="0"/>
              </a:spcBef>
            </a:pPr>
            <a:r>
              <a:rPr lang="en-US"/>
              <a:t>\frac{d}{dt}\begin{pmatrix} x \\ x_i \end{pmatrix}&amp;=&amp; \begin{bmatrix} A &amp; O \\ C &amp; O \end{bmatrix}  \begin{pmatrix} x \\ x_i \end{pmatrix}+ \begin{bmatrix} B \\ O \end{bmatrix} u- \begin{bmatrix} O \\ I \end{bmatrix} r\\y &amp;=&amp; \begin{bmatrix} C &amp; O \end{bmatrix}       \begin{pmatrix} x \\ x_i \end{pmatrix}</a:t>
            </a:r>
          </a:p>
          <a:p>
            <a:pPr defTabSz="457200">
              <a:spcBef>
                <a:spcPct val="0"/>
              </a:spcBef>
            </a:pPr>
            <a:endParaRPr lang="en-US"/>
          </a:p>
          <a:p>
            <a:pPr defTabSz="457200">
              <a:spcBef>
                <a:spcPct val="0"/>
              </a:spcBef>
            </a:pPr>
            <a:r>
              <a:rPr lang="en-US"/>
              <a:t>u = -\begin{bmatrix} K &amp; K_i \end{bmatrix}\begin{pmatrix} x-x_d \\ x_i \end{pmatrix} + u_d</a:t>
            </a:r>
          </a:p>
        </p:txBody>
      </p:sp>
      <p:sp>
        <p:nvSpPr>
          <p:cNvPr id="13035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defTabSz="457200"/>
            <a:fld id="{D8912009-D383-1249-AE23-E3AFB824D21D}" type="slidenum">
              <a:rPr lang="en-US" sz="1200" b="0">
                <a:latin typeface="Calibri" pitchFamily="34" charset="0"/>
              </a:rPr>
              <a:pPr algn="r" defTabSz="457200"/>
              <a:t>45</a:t>
            </a:fld>
            <a:endParaRPr lang="en-US" sz="1200" b="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909DF18-D982-FC4A-A5FD-59AAA64DAF26}" type="slidenum">
              <a:rPr lang="en-US"/>
              <a:pPr/>
              <a:t>46</a:t>
            </a:fld>
            <a:endParaRPr lang="en-US"/>
          </a:p>
        </p:txBody>
      </p:sp>
      <p:sp>
        <p:nvSpPr>
          <p:cNvPr id="1350658" name="Slide Image Placeholder 1"/>
          <p:cNvSpPr>
            <a:spLocks noGrp="1" noRot="1" noChangeAspect="1" noTextEdit="1"/>
          </p:cNvSpPr>
          <p:nvPr>
            <p:ph type="sldImg"/>
          </p:nvPr>
        </p:nvSpPr>
        <p:spPr>
          <a:ln/>
        </p:spPr>
      </p:sp>
      <p:sp>
        <p:nvSpPr>
          <p:cNvPr id="1350659" name="Notes Placeholder 2"/>
          <p:cNvSpPr>
            <a:spLocks noGrp="1"/>
          </p:cNvSpPr>
          <p:nvPr>
            <p:ph type="body" idx="1"/>
          </p:nvPr>
        </p:nvSpPr>
        <p:spPr/>
        <p:txBody>
          <a:bodyPr/>
          <a:lstStyle/>
          <a:p>
            <a:pPr defTabSz="457200">
              <a:spcBef>
                <a:spcPct val="0"/>
              </a:spcBef>
            </a:pPr>
            <a:r>
              <a:rPr lang="en-US"/>
              <a:t>\sum_i n_i m_i \left&lt;R^2\right&gt; \frac{\partial \omega}{\partial t} = \left( \frac{\partial V}{\partial\rho}\right)^{-1}\frac{\partial}{\partial \rho} \left[\frac{\partial V}{\partial \rho}\sum_i n_i m_i \chi_\phi \left&lt; R^2 (\nabla \rho)^2\right&gt; \frac{\partial\omega}{\partial\rho}\right] \\  + \sum_j T_j + T_\text{NBI} + \mu \left(\frac{B_0}{B_\text{eff}}\right)^2 (\omega-\omega^*)</a:t>
            </a:r>
          </a:p>
        </p:txBody>
      </p:sp>
      <p:sp>
        <p:nvSpPr>
          <p:cNvPr id="13506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defTabSz="457200"/>
            <a:fld id="{FF116693-D4F9-B545-BC5F-297C7CA5A067}" type="slidenum">
              <a:rPr lang="en-US" sz="1200" b="0">
                <a:latin typeface="Calibri" pitchFamily="34" charset="0"/>
              </a:rPr>
              <a:pPr algn="r" defTabSz="457200"/>
              <a:t>46</a:t>
            </a:fld>
            <a:endParaRPr lang="en-US" sz="1200" b="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5BB54-B530-C348-9340-136E1B96CEF5}" type="slidenum">
              <a:rPr lang="en-US"/>
              <a:pPr/>
              <a:t>47</a:t>
            </a:fld>
            <a:endParaRPr lang="en-US"/>
          </a:p>
        </p:txBody>
      </p:sp>
      <p:sp>
        <p:nvSpPr>
          <p:cNvPr id="1123330" name="Rectangle 2"/>
          <p:cNvSpPr>
            <a:spLocks noRot="1" noChangeArrowheads="1" noTextEdit="1"/>
          </p:cNvSpPr>
          <p:nvPr>
            <p:ph type="sldImg"/>
          </p:nvPr>
        </p:nvSpPr>
        <p:spPr>
          <a:ln/>
        </p:spPr>
      </p:sp>
      <p:sp>
        <p:nvSpPr>
          <p:cNvPr id="112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5BB54-B530-C348-9340-136E1B96CEF5}" type="slidenum">
              <a:rPr lang="en-US"/>
              <a:pPr/>
              <a:t>48</a:t>
            </a:fld>
            <a:endParaRPr lang="en-US"/>
          </a:p>
        </p:txBody>
      </p:sp>
      <p:sp>
        <p:nvSpPr>
          <p:cNvPr id="1123330" name="Rectangle 2"/>
          <p:cNvSpPr>
            <a:spLocks noRot="1" noChangeArrowheads="1" noTextEdit="1"/>
          </p:cNvSpPr>
          <p:nvPr>
            <p:ph type="sldImg"/>
          </p:nvPr>
        </p:nvSpPr>
        <p:spPr>
          <a:ln/>
        </p:spPr>
      </p:sp>
      <p:sp>
        <p:nvSpPr>
          <p:cNvPr id="112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5BB54-B530-C348-9340-136E1B96CEF5}" type="slidenum">
              <a:rPr lang="en-US"/>
              <a:pPr/>
              <a:t>49</a:t>
            </a:fld>
            <a:endParaRPr lang="en-US"/>
          </a:p>
        </p:txBody>
      </p:sp>
      <p:sp>
        <p:nvSpPr>
          <p:cNvPr id="1123330" name="Rectangle 2"/>
          <p:cNvSpPr>
            <a:spLocks noRot="1" noChangeArrowheads="1" noTextEdit="1"/>
          </p:cNvSpPr>
          <p:nvPr>
            <p:ph type="sldImg"/>
          </p:nvPr>
        </p:nvSpPr>
        <p:spPr>
          <a:ln/>
        </p:spPr>
      </p:sp>
      <p:sp>
        <p:nvSpPr>
          <p:cNvPr id="112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099D6-2CE3-734B-813A-231219415EE1}" type="slidenum">
              <a:rPr lang="en-US"/>
              <a:pPr/>
              <a:t>5</a:t>
            </a:fld>
            <a:endParaRPr lang="en-US"/>
          </a:p>
        </p:txBody>
      </p:sp>
      <p:sp>
        <p:nvSpPr>
          <p:cNvPr id="1121282" name="Rectangle 2"/>
          <p:cNvSpPr>
            <a:spLocks noRot="1" noChangeArrowheads="1" noTextEdit="1"/>
          </p:cNvSpPr>
          <p:nvPr>
            <p:ph type="sldImg"/>
          </p:nvPr>
        </p:nvSpPr>
        <p:spPr>
          <a:ln/>
        </p:spPr>
      </p:sp>
      <p:sp>
        <p:nvSpPr>
          <p:cNvPr id="112128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5BB54-B530-C348-9340-136E1B96CEF5}" type="slidenum">
              <a:rPr lang="en-US"/>
              <a:pPr/>
              <a:t>50</a:t>
            </a:fld>
            <a:endParaRPr lang="en-US"/>
          </a:p>
        </p:txBody>
      </p:sp>
      <p:sp>
        <p:nvSpPr>
          <p:cNvPr id="1123330" name="Rectangle 2"/>
          <p:cNvSpPr>
            <a:spLocks noRot="1" noChangeArrowheads="1" noTextEdit="1"/>
          </p:cNvSpPr>
          <p:nvPr>
            <p:ph type="sldImg"/>
          </p:nvPr>
        </p:nvSpPr>
        <p:spPr>
          <a:ln/>
        </p:spPr>
      </p:sp>
      <p:sp>
        <p:nvSpPr>
          <p:cNvPr id="112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5BB54-B530-C348-9340-136E1B96CEF5}" type="slidenum">
              <a:rPr lang="en-US"/>
              <a:pPr/>
              <a:t>51</a:t>
            </a:fld>
            <a:endParaRPr lang="en-US"/>
          </a:p>
        </p:txBody>
      </p:sp>
      <p:sp>
        <p:nvSpPr>
          <p:cNvPr id="1123330" name="Rectangle 2"/>
          <p:cNvSpPr>
            <a:spLocks noRot="1" noChangeArrowheads="1" noTextEdit="1"/>
          </p:cNvSpPr>
          <p:nvPr>
            <p:ph type="sldImg"/>
          </p:nvPr>
        </p:nvSpPr>
        <p:spPr>
          <a:ln/>
        </p:spPr>
      </p:sp>
      <p:sp>
        <p:nvSpPr>
          <p:cNvPr id="112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099D6-2CE3-734B-813A-231219415EE1}" type="slidenum">
              <a:rPr lang="en-US"/>
              <a:pPr/>
              <a:t>6</a:t>
            </a:fld>
            <a:endParaRPr lang="en-US"/>
          </a:p>
        </p:txBody>
      </p:sp>
      <p:sp>
        <p:nvSpPr>
          <p:cNvPr id="1121282" name="Rectangle 2"/>
          <p:cNvSpPr>
            <a:spLocks noRot="1" noChangeArrowheads="1" noTextEdit="1"/>
          </p:cNvSpPr>
          <p:nvPr>
            <p:ph type="sldImg"/>
          </p:nvPr>
        </p:nvSpPr>
        <p:spPr>
          <a:ln/>
        </p:spPr>
      </p:sp>
      <p:sp>
        <p:nvSpPr>
          <p:cNvPr id="112128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5BB54-B530-C348-9340-136E1B96CEF5}" type="slidenum">
              <a:rPr lang="en-US"/>
              <a:pPr/>
              <a:t>7</a:t>
            </a:fld>
            <a:endParaRPr lang="en-US"/>
          </a:p>
        </p:txBody>
      </p:sp>
      <p:sp>
        <p:nvSpPr>
          <p:cNvPr id="1123330" name="Rectangle 2"/>
          <p:cNvSpPr>
            <a:spLocks noRot="1" noChangeArrowheads="1" noTextEdit="1"/>
          </p:cNvSpPr>
          <p:nvPr>
            <p:ph type="sldImg"/>
          </p:nvPr>
        </p:nvSpPr>
        <p:spPr>
          <a:ln/>
        </p:spPr>
      </p:sp>
      <p:sp>
        <p:nvSpPr>
          <p:cNvPr id="112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5BB54-B530-C348-9340-136E1B96CEF5}" type="slidenum">
              <a:rPr lang="en-US"/>
              <a:pPr/>
              <a:t>8</a:t>
            </a:fld>
            <a:endParaRPr lang="en-US"/>
          </a:p>
        </p:txBody>
      </p:sp>
      <p:sp>
        <p:nvSpPr>
          <p:cNvPr id="1123330" name="Rectangle 2"/>
          <p:cNvSpPr>
            <a:spLocks noRot="1" noChangeArrowheads="1" noTextEdit="1"/>
          </p:cNvSpPr>
          <p:nvPr>
            <p:ph type="sldImg"/>
          </p:nvPr>
        </p:nvSpPr>
        <p:spPr>
          <a:ln/>
        </p:spPr>
      </p:sp>
      <p:sp>
        <p:nvSpPr>
          <p:cNvPr id="112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CC95C-B5DC-3745-8E88-B2FFD9342E15}" type="slidenum">
              <a:rPr lang="en-US"/>
              <a:pPr/>
              <a:t>9</a:t>
            </a:fld>
            <a:endParaRPr lang="en-US"/>
          </a:p>
        </p:txBody>
      </p:sp>
      <p:sp>
        <p:nvSpPr>
          <p:cNvPr id="1361922" name="Rectangle 2"/>
          <p:cNvSpPr>
            <a:spLocks noRot="1" noChangeArrowheads="1" noTextEdit="1"/>
          </p:cNvSpPr>
          <p:nvPr>
            <p:ph type="sldImg"/>
          </p:nvPr>
        </p:nvSpPr>
        <p:spPr>
          <a:xfrm>
            <a:off x="1114425" y="677863"/>
            <a:ext cx="4629150" cy="3471862"/>
          </a:xfrm>
          <a:ln/>
        </p:spPr>
      </p:sp>
      <p:sp>
        <p:nvSpPr>
          <p:cNvPr id="1361923" name="Rectangle 3"/>
          <p:cNvSpPr>
            <a:spLocks noGrp="1" noChangeArrowheads="1"/>
          </p:cNvSpPr>
          <p:nvPr>
            <p:ph type="body" idx="1"/>
          </p:nvPr>
        </p:nvSpPr>
        <p:spPr>
          <a:xfrm>
            <a:off x="906463" y="4376738"/>
            <a:ext cx="5045075" cy="40767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facilities.princeton.edu/conference/sports_camps.ht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srcRect/>
          <a:stretch>
            <a:fillRect/>
          </a:stretch>
        </p:blipFill>
        <p:spPr bwMode="auto">
          <a:xfrm>
            <a:off x="8629650" y="6324600"/>
            <a:ext cx="514350" cy="533400"/>
          </a:xfrm>
          <a:prstGeom prst="rect">
            <a:avLst/>
          </a:prstGeom>
          <a:noFill/>
          <a:ln w="9525">
            <a:noFill/>
            <a:miter lim="800000"/>
            <a:headEnd/>
            <a:tailEnd/>
          </a:ln>
          <a:effectLst/>
        </p:spPr>
      </p:pic>
      <p:pic>
        <p:nvPicPr>
          <p:cNvPr id="6149" name="Picture 5" descr="princeton-ban-ad">
            <a:hlinkClick r:id="rId3"/>
          </p:cNvPr>
          <p:cNvPicPr>
            <a:picLocks noChangeAspect="1" noChangeArrowheads="1"/>
          </p:cNvPicPr>
          <p:nvPr/>
        </p:nvPicPr>
        <p:blipFill>
          <a:blip r:embed="rId4"/>
          <a:srcRect l="11859" t="8276" r="10165" b="3310"/>
          <a:stretch>
            <a:fillRect/>
          </a:stretch>
        </p:blipFill>
        <p:spPr bwMode="auto">
          <a:xfrm>
            <a:off x="0" y="6367463"/>
            <a:ext cx="1262063" cy="490537"/>
          </a:xfrm>
          <a:prstGeom prst="rect">
            <a:avLst/>
          </a:prstGeom>
          <a:noFill/>
          <a:ln w="9525">
            <a:noFill/>
            <a:miter lim="800000"/>
            <a:headEnd/>
            <a:tailEnd/>
          </a:ln>
        </p:spPr>
      </p:pic>
      <p:sp>
        <p:nvSpPr>
          <p:cNvPr id="6150" name="Rectangle 6"/>
          <p:cNvSpPr>
            <a:spLocks noChangeArrowheads="1"/>
          </p:cNvSpPr>
          <p:nvPr/>
        </p:nvSpPr>
        <p:spPr bwMode="auto">
          <a:xfrm>
            <a:off x="1295400" y="6324600"/>
            <a:ext cx="6629400" cy="533400"/>
          </a:xfrm>
          <a:prstGeom prst="rect">
            <a:avLst/>
          </a:prstGeom>
          <a:gradFill rotWithShape="1">
            <a:gsLst>
              <a:gs pos="0">
                <a:schemeClr val="bg2">
                  <a:gamma/>
                  <a:tint val="2353"/>
                  <a:invGamma/>
                </a:schemeClr>
              </a:gs>
              <a:gs pos="50000">
                <a:schemeClr val="bg2"/>
              </a:gs>
              <a:gs pos="100000">
                <a:schemeClr val="bg2">
                  <a:gamma/>
                  <a:tint val="2353"/>
                  <a:invGamma/>
                </a:schemeClr>
              </a:gs>
            </a:gsLst>
            <a:lin ang="0" scaled="1"/>
          </a:gradFill>
          <a:ln w="9525">
            <a:noFill/>
            <a:miter lim="800000"/>
            <a:headEnd/>
            <a:tailEnd/>
          </a:ln>
          <a:effectLst/>
        </p:spPr>
        <p:txBody>
          <a:bodyPr>
            <a:prstTxWarp prst="textNoShape">
              <a:avLst/>
            </a:prstTxWarp>
          </a:bodyPr>
          <a:lstStyle/>
          <a:p>
            <a:pPr eaLnBrk="0" hangingPunct="0"/>
            <a:r>
              <a:rPr lang="en-US" sz="1600" i="1">
                <a:latin typeface="Times New Roman" charset="0"/>
              </a:rPr>
              <a:t>	B-318, PPPL</a:t>
            </a:r>
          </a:p>
          <a:p>
            <a:pPr eaLnBrk="0" hangingPunct="0"/>
            <a:r>
              <a:rPr lang="en-US" sz="1600" i="1">
                <a:latin typeface="Times New Roman" charset="0"/>
              </a:rPr>
              <a:t>Princeton, NJ  September15</a:t>
            </a:r>
            <a:r>
              <a:rPr lang="en-US" sz="1600" i="1" baseline="30000">
                <a:latin typeface="Times New Roman" charset="0"/>
              </a:rPr>
              <a:t>th</a:t>
            </a:r>
            <a:r>
              <a:rPr lang="en-US" sz="1600" i="1">
                <a:latin typeface="Times New Roman" charset="0"/>
              </a:rPr>
              <a:t>, 2009</a:t>
            </a:r>
          </a:p>
        </p:txBody>
      </p:sp>
      <p:sp>
        <p:nvSpPr>
          <p:cNvPr id="6152" name="Line 8"/>
          <p:cNvSpPr>
            <a:spLocks noChangeShapeType="1"/>
          </p:cNvSpPr>
          <p:nvPr/>
        </p:nvSpPr>
        <p:spPr bwMode="auto">
          <a:xfrm>
            <a:off x="1219200" y="6248400"/>
            <a:ext cx="0" cy="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6153" name="Line 9"/>
          <p:cNvSpPr>
            <a:spLocks noChangeShapeType="1"/>
          </p:cNvSpPr>
          <p:nvPr/>
        </p:nvSpPr>
        <p:spPr bwMode="auto">
          <a:xfrm>
            <a:off x="0" y="6324600"/>
            <a:ext cx="9144000" cy="0"/>
          </a:xfrm>
          <a:prstGeom prst="line">
            <a:avLst/>
          </a:prstGeom>
          <a:noFill/>
          <a:ln w="25400">
            <a:solidFill>
              <a:schemeClr val="bg2"/>
            </a:solidFill>
            <a:round/>
            <a:headEnd/>
            <a:tailEnd/>
          </a:ln>
          <a:effectLst/>
        </p:spPr>
        <p:txBody>
          <a:bodyPr>
            <a:prstTxWarp prst="textNoShape">
              <a:avLst/>
            </a:prstTxWarp>
          </a:bodyPr>
          <a:lstStyle/>
          <a:p>
            <a:endParaRPr lang="en-US"/>
          </a:p>
        </p:txBody>
      </p:sp>
      <p:sp>
        <p:nvSpPr>
          <p:cNvPr id="6155" name="Rectangle 11"/>
          <p:cNvSpPr>
            <a:spLocks noGrp="1" noChangeArrowheads="1"/>
          </p:cNvSpPr>
          <p:nvPr>
            <p:ph type="sldNum" sz="quarter" idx="4"/>
          </p:nvPr>
        </p:nvSpPr>
        <p:spPr bwMode="auto">
          <a:xfrm>
            <a:off x="7924800" y="6324600"/>
            <a:ext cx="914400" cy="5334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eaLnBrk="0" hangingPunct="0">
              <a:defRPr sz="1400" b="0">
                <a:latin typeface="+mn-lt"/>
              </a:defRPr>
            </a:lvl1pPr>
          </a:lstStyle>
          <a:p>
            <a:endParaRPr lang="en-US"/>
          </a:p>
        </p:txBody>
      </p:sp>
      <p:sp>
        <p:nvSpPr>
          <p:cNvPr id="6156" name="Rectangle 12"/>
          <p:cNvSpPr>
            <a:spLocks noChangeArrowheads="1"/>
          </p:cNvSpPr>
          <p:nvPr/>
        </p:nvSpPr>
        <p:spPr bwMode="auto">
          <a:xfrm>
            <a:off x="0" y="0"/>
            <a:ext cx="9144000" cy="609600"/>
          </a:xfrm>
          <a:prstGeom prst="rect">
            <a:avLst/>
          </a:prstGeom>
          <a:gradFill rotWithShape="1">
            <a:gsLst>
              <a:gs pos="0">
                <a:schemeClr val="bg2"/>
              </a:gs>
              <a:gs pos="100000">
                <a:schemeClr val="bg2">
                  <a:gamma/>
                  <a:tint val="60392"/>
                  <a:invGamma/>
                </a:schemeClr>
              </a:gs>
            </a:gsLst>
            <a:lin ang="5400000" scaled="1"/>
          </a:gradFill>
          <a:ln w="9525">
            <a:noFill/>
            <a:miter lim="800000"/>
            <a:headEnd/>
            <a:tailEnd/>
          </a:ln>
          <a:effectLst/>
        </p:spPr>
        <p:txBody>
          <a:bodyPr anchorCtr="1">
            <a:prstTxWarp prst="textNoShape">
              <a:avLst/>
            </a:prstTxWarp>
          </a:bodyPr>
          <a:lstStyle/>
          <a:p>
            <a:endParaRPr lang="en-US" sz="2000">
              <a:solidFill>
                <a:srgbClr val="000000"/>
              </a:solidFill>
              <a:latin typeface="Times New Roman" charset="0"/>
              <a:ea typeface="Times New Roman" charset="0"/>
              <a:cs typeface="Arial" charset="0"/>
            </a:endParaRPr>
          </a:p>
        </p:txBody>
      </p:sp>
      <p:sp>
        <p:nvSpPr>
          <p:cNvPr id="6158" name="Rectangle 14"/>
          <p:cNvSpPr>
            <a:spLocks noChangeArrowheads="1"/>
          </p:cNvSpPr>
          <p:nvPr/>
        </p:nvSpPr>
        <p:spPr bwMode="auto">
          <a:xfrm>
            <a:off x="560388" y="1531938"/>
            <a:ext cx="8188325" cy="1890712"/>
          </a:xfrm>
          <a:prstGeom prst="rect">
            <a:avLst/>
          </a:prstGeom>
          <a:solidFill>
            <a:schemeClr val="bg2">
              <a:alpha val="60001"/>
            </a:schemeClr>
          </a:solidFill>
          <a:ln w="9525">
            <a:noFill/>
            <a:miter lim="800000"/>
            <a:headEnd/>
            <a:tailEnd/>
          </a:ln>
          <a:effectLst/>
        </p:spPr>
        <p:txBody>
          <a:bodyPr>
            <a:prstTxWarp prst="textNoShape">
              <a:avLst/>
            </a:prstTxWarp>
          </a:bodyPr>
          <a:lstStyle/>
          <a:p>
            <a:r>
              <a:rPr lang="en-US" sz="2000">
                <a:solidFill>
                  <a:srgbClr val="000000"/>
                </a:solidFill>
                <a:latin typeface="Times New Roman" charset="0"/>
                <a:ea typeface="Times New Roman" charset="0"/>
                <a:cs typeface="Arial" charset="0"/>
              </a:rPr>
              <a:t>XP 904: Strike Point Control</a:t>
            </a:r>
            <a:br>
              <a:rPr lang="en-US" sz="2000">
                <a:solidFill>
                  <a:srgbClr val="000000"/>
                </a:solidFill>
                <a:latin typeface="Times New Roman" charset="0"/>
                <a:ea typeface="Times New Roman" charset="0"/>
                <a:cs typeface="Arial" charset="0"/>
              </a:rPr>
            </a:br>
            <a:r>
              <a:rPr lang="en-US" sz="2000">
                <a:solidFill>
                  <a:srgbClr val="000000"/>
                </a:solidFill>
                <a:latin typeface="Times New Roman" charset="0"/>
                <a:ea typeface="Times New Roman" charset="0"/>
                <a:cs typeface="Arial" charset="0"/>
              </a:rPr>
              <a:t>&amp; </a:t>
            </a:r>
            <a:br>
              <a:rPr lang="en-US" sz="2000">
                <a:solidFill>
                  <a:srgbClr val="000000"/>
                </a:solidFill>
                <a:latin typeface="Times New Roman" charset="0"/>
                <a:ea typeface="Times New Roman" charset="0"/>
                <a:cs typeface="Arial" charset="0"/>
              </a:rPr>
            </a:br>
            <a:r>
              <a:rPr lang="en-US" sz="2000">
                <a:solidFill>
                  <a:srgbClr val="000000"/>
                </a:solidFill>
                <a:latin typeface="Times New Roman" charset="0"/>
                <a:ea typeface="Times New Roman" charset="0"/>
                <a:cs typeface="Arial" charset="0"/>
              </a:rPr>
              <a:t>Contributions to </a:t>
            </a:r>
            <a:br>
              <a:rPr lang="en-US" sz="2000">
                <a:solidFill>
                  <a:srgbClr val="000000"/>
                </a:solidFill>
                <a:latin typeface="Times New Roman" charset="0"/>
                <a:ea typeface="Times New Roman" charset="0"/>
                <a:cs typeface="Arial" charset="0"/>
              </a:rPr>
            </a:br>
            <a:r>
              <a:rPr lang="en-US" sz="2000">
                <a:solidFill>
                  <a:srgbClr val="000000"/>
                </a:solidFill>
                <a:latin typeface="Times New Roman" charset="0"/>
                <a:ea typeface="Times New Roman" charset="0"/>
                <a:cs typeface="Arial" charset="0"/>
              </a:rPr>
              <a:t>XP 919: Intermediate </a:t>
            </a:r>
            <a:r>
              <a:rPr lang="el-GR" sz="2000">
                <a:solidFill>
                  <a:srgbClr val="000000"/>
                </a:solidFill>
                <a:latin typeface="Times New Roman" charset="0"/>
                <a:ea typeface="Times New Roman" charset="0"/>
                <a:cs typeface="Arial" charset="0"/>
              </a:rPr>
              <a:t>δ</a:t>
            </a:r>
            <a:r>
              <a:rPr lang="en-US" sz="2000">
                <a:solidFill>
                  <a:srgbClr val="000000"/>
                </a:solidFill>
                <a:latin typeface="Times New Roman" charset="0"/>
                <a:ea typeface="Times New Roman" charset="0"/>
                <a:cs typeface="Arial" charset="0"/>
              </a:rPr>
              <a:t> discharge with lithium PFC coatings, J. Kallman</a:t>
            </a:r>
            <a:br>
              <a:rPr lang="en-US" sz="2000">
                <a:solidFill>
                  <a:srgbClr val="000000"/>
                </a:solidFill>
                <a:latin typeface="Times New Roman" charset="0"/>
                <a:ea typeface="Times New Roman" charset="0"/>
                <a:cs typeface="Arial" charset="0"/>
              </a:rPr>
            </a:br>
            <a:r>
              <a:rPr lang="en-US" sz="2000">
                <a:solidFill>
                  <a:srgbClr val="000000"/>
                </a:solidFill>
                <a:latin typeface="Times New Roman" charset="0"/>
                <a:ea typeface="Times New Roman" charset="0"/>
                <a:cs typeface="Arial" charset="0"/>
              </a:rPr>
              <a:t>XP 924: “Snowflake” divertor in NSTX, V. A. Soukhanovskii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smtClean="0"/>
            </a:lvl1pPr>
          </a:lstStyle>
          <a:p>
            <a:fld id="{842D2944-3BEF-074B-BE72-EA271D67299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E935F412-0B27-354E-91A7-8CA57F937A9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fld id="{EDAFE1D2-DE02-0347-AA7D-3612E62FFF12}"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fld id="{6AA49EEA-F6E3-BE45-B118-99321B65E2F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fld id="{D2F36BAF-96D1-3345-8478-870CCF4B1397}"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fld id="{29A74D0C-0268-7041-879E-E840D129A74C}"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fld id="{59A56AF0-1123-114F-84EB-D5F7095FED64}"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029543F5-AFCE-664E-8BC9-1A14BAFA09F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5B7F9698-89FF-EF48-898E-444576A89C41}"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AAF6320D-A4FF-2540-9180-7E1C8E4F99F2}"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B212E786-1B3A-DD44-AD1C-77A36B30920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0" y="0"/>
            <a:ext cx="4495800" cy="685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0"/>
            <a:ext cx="4495800" cy="685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4" Type="http://schemas.openxmlformats.org/officeDocument/2006/relationships/image" Target="../media/image4.png"/><Relationship Id="rId4" Type="http://schemas.openxmlformats.org/officeDocument/2006/relationships/slideLayout" Target="../slideLayouts/slideLayout15.xml"/><Relationship Id="rId7" Type="http://schemas.openxmlformats.org/officeDocument/2006/relationships/slideLayout" Target="../slideLayouts/slideLayout18.xml"/><Relationship Id="rId11" Type="http://schemas.openxmlformats.org/officeDocument/2006/relationships/slideLayout" Target="../slideLayouts/slideLayout2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8" Type="http://schemas.openxmlformats.org/officeDocument/2006/relationships/slideLayout" Target="../slideLayouts/slideLayout19.xml"/><Relationship Id="rId13" Type="http://schemas.openxmlformats.org/officeDocument/2006/relationships/image" Target="../media/image3.wmf"/><Relationship Id="rId10" Type="http://schemas.openxmlformats.org/officeDocument/2006/relationships/slideLayout" Target="../slideLayouts/slideLayout21.xml"/><Relationship Id="rId5"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3.xml"/><Relationship Id="rId9" Type="http://schemas.openxmlformats.org/officeDocument/2006/relationships/slideLayout" Target="../slideLayouts/slideLayout20.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41" name="Line 17"/>
          <p:cNvSpPr>
            <a:spLocks noChangeShapeType="1"/>
          </p:cNvSpPr>
          <p:nvPr/>
        </p:nvSpPr>
        <p:spPr bwMode="auto">
          <a:xfrm>
            <a:off x="1219200" y="6248400"/>
            <a:ext cx="0" cy="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1051" name="Rectangle 27"/>
          <p:cNvSpPr>
            <a:spLocks noGrp="1" noChangeArrowheads="1"/>
          </p:cNvSpPr>
          <p:nvPr>
            <p:ph type="body" idx="1"/>
          </p:nvPr>
        </p:nvSpPr>
        <p:spPr bwMode="auto">
          <a:xfrm>
            <a:off x="0" y="0"/>
            <a:ext cx="9144000" cy="685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2800">
          <a:solidFill>
            <a:schemeClr val="tx1"/>
          </a:solidFill>
          <a:latin typeface="+mj-lt"/>
          <a:ea typeface="+mj-ea"/>
          <a:cs typeface="+mj-cs"/>
        </a:defRPr>
      </a:lvl1pPr>
      <a:lvl2pPr algn="ctr" rtl="0" fontAlgn="base">
        <a:spcBef>
          <a:spcPct val="0"/>
        </a:spcBef>
        <a:spcAft>
          <a:spcPct val="0"/>
        </a:spcAft>
        <a:defRPr sz="2800">
          <a:solidFill>
            <a:schemeClr val="tx1"/>
          </a:solidFill>
          <a:latin typeface="Times New Roman" charset="0"/>
        </a:defRPr>
      </a:lvl2pPr>
      <a:lvl3pPr algn="ctr" rtl="0" fontAlgn="base">
        <a:spcBef>
          <a:spcPct val="0"/>
        </a:spcBef>
        <a:spcAft>
          <a:spcPct val="0"/>
        </a:spcAft>
        <a:defRPr sz="2800">
          <a:solidFill>
            <a:schemeClr val="tx1"/>
          </a:solidFill>
          <a:latin typeface="Times New Roman" charset="0"/>
        </a:defRPr>
      </a:lvl3pPr>
      <a:lvl4pPr algn="ctr" rtl="0" fontAlgn="base">
        <a:spcBef>
          <a:spcPct val="0"/>
        </a:spcBef>
        <a:spcAft>
          <a:spcPct val="0"/>
        </a:spcAft>
        <a:defRPr sz="2800">
          <a:solidFill>
            <a:schemeClr val="tx1"/>
          </a:solidFill>
          <a:latin typeface="Times New Roman" charset="0"/>
        </a:defRPr>
      </a:lvl4pPr>
      <a:lvl5pPr algn="ctr" rtl="0" fontAlgn="base">
        <a:spcBef>
          <a:spcPct val="0"/>
        </a:spcBef>
        <a:spcAft>
          <a:spcPct val="0"/>
        </a:spcAft>
        <a:defRPr sz="2800">
          <a:solidFill>
            <a:schemeClr val="tx1"/>
          </a:solidFill>
          <a:latin typeface="Times New Roman" charset="0"/>
        </a:defRPr>
      </a:lvl5pPr>
      <a:lvl6pPr marL="457200" algn="ctr" rtl="0" fontAlgn="base">
        <a:spcBef>
          <a:spcPct val="0"/>
        </a:spcBef>
        <a:spcAft>
          <a:spcPct val="0"/>
        </a:spcAft>
        <a:defRPr sz="2800">
          <a:solidFill>
            <a:schemeClr val="tx1"/>
          </a:solidFill>
          <a:latin typeface="Times New Roman" charset="0"/>
        </a:defRPr>
      </a:lvl6pPr>
      <a:lvl7pPr marL="914400" algn="ctr" rtl="0" fontAlgn="base">
        <a:spcBef>
          <a:spcPct val="0"/>
        </a:spcBef>
        <a:spcAft>
          <a:spcPct val="0"/>
        </a:spcAft>
        <a:defRPr sz="2800">
          <a:solidFill>
            <a:schemeClr val="tx1"/>
          </a:solidFill>
          <a:latin typeface="Times New Roman" charset="0"/>
        </a:defRPr>
      </a:lvl7pPr>
      <a:lvl8pPr marL="1371600" algn="ctr" rtl="0" fontAlgn="base">
        <a:spcBef>
          <a:spcPct val="0"/>
        </a:spcBef>
        <a:spcAft>
          <a:spcPct val="0"/>
        </a:spcAft>
        <a:defRPr sz="2800">
          <a:solidFill>
            <a:schemeClr val="tx1"/>
          </a:solidFill>
          <a:latin typeface="Times New Roman" charset="0"/>
        </a:defRPr>
      </a:lvl8pPr>
      <a:lvl9pPr marL="1828800" algn="ctr" rtl="0" fontAlgn="base">
        <a:spcBef>
          <a:spcPct val="0"/>
        </a:spcBef>
        <a:spcAft>
          <a:spcPct val="0"/>
        </a:spcAft>
        <a:defRPr sz="2800">
          <a:solidFill>
            <a:schemeClr val="tx1"/>
          </a:solidFill>
          <a:latin typeface="Times New Roman"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ヒラギノ角ゴ Pro W3" charset="-128"/>
        </a:defRPr>
      </a:lvl2pPr>
      <a:lvl3pPr marL="1143000" indent="-228600" algn="l" rtl="0" fontAlgn="base">
        <a:spcBef>
          <a:spcPct val="20000"/>
        </a:spcBef>
        <a:spcAft>
          <a:spcPct val="0"/>
        </a:spcAft>
        <a:buChar char="•"/>
        <a:defRPr>
          <a:solidFill>
            <a:schemeClr val="tx1"/>
          </a:solidFill>
          <a:latin typeface="+mn-lt"/>
          <a:ea typeface="ヒラギノ角ゴ Pro W3" charset="-128"/>
        </a:defRPr>
      </a:lvl3pPr>
      <a:lvl4pPr marL="1600200" indent="-228600" algn="l" rtl="0" fontAlgn="base">
        <a:spcBef>
          <a:spcPct val="20000"/>
        </a:spcBef>
        <a:spcAft>
          <a:spcPct val="0"/>
        </a:spcAft>
        <a:buChar char="–"/>
        <a:defRPr sz="2000">
          <a:solidFill>
            <a:schemeClr val="tx1"/>
          </a:solidFill>
          <a:latin typeface="+mn-lt"/>
          <a:ea typeface="ヒラギノ角ゴ Pro W3" charset="-128"/>
        </a:defRPr>
      </a:lvl4pPr>
      <a:lvl5pPr marL="2057400" indent="-228600" algn="l" rtl="0" fontAlgn="base">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359874" name="Rectangle 2"/>
          <p:cNvSpPr>
            <a:spLocks noGrp="1" noChangeArrowheads="1"/>
          </p:cNvSpPr>
          <p:nvPr>
            <p:ph type="body" idx="1"/>
          </p:nvPr>
        </p:nvSpPr>
        <p:spPr bwMode="auto">
          <a:xfrm>
            <a:off x="152400" y="1219200"/>
            <a:ext cx="87630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59875" name="Picture 3"/>
          <p:cNvPicPr>
            <a:picLocks noChangeAspect="1" noChangeArrowheads="1"/>
          </p:cNvPicPr>
          <p:nvPr/>
        </p:nvPicPr>
        <p:blipFill>
          <a:blip r:embed="rId13"/>
          <a:srcRect/>
          <a:stretch>
            <a:fillRect/>
          </a:stretch>
        </p:blipFill>
        <p:spPr bwMode="auto">
          <a:xfrm>
            <a:off x="0" y="0"/>
            <a:ext cx="9144000" cy="927100"/>
          </a:xfrm>
          <a:prstGeom prst="rect">
            <a:avLst/>
          </a:prstGeom>
          <a:noFill/>
          <a:ln w="15875">
            <a:noFill/>
            <a:miter lim="800000"/>
            <a:headEnd/>
            <a:tailEnd/>
          </a:ln>
          <a:effectLst/>
        </p:spPr>
      </p:pic>
      <p:sp>
        <p:nvSpPr>
          <p:cNvPr id="1359876" name="Rectangle 4"/>
          <p:cNvSpPr>
            <a:spLocks noGrp="1" noChangeArrowheads="1"/>
          </p:cNvSpPr>
          <p:nvPr>
            <p:ph type="title"/>
          </p:nvPr>
        </p:nvSpPr>
        <p:spPr bwMode="auto">
          <a:xfrm>
            <a:off x="0" y="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359877" name="Picture 5"/>
          <p:cNvPicPr>
            <a:picLocks noChangeAspect="1" noChangeArrowheads="1"/>
          </p:cNvPicPr>
          <p:nvPr/>
        </p:nvPicPr>
        <p:blipFill>
          <a:blip r:embed="rId14"/>
          <a:srcRect/>
          <a:stretch>
            <a:fillRect/>
          </a:stretch>
        </p:blipFill>
        <p:spPr bwMode="auto">
          <a:xfrm>
            <a:off x="0" y="6578600"/>
            <a:ext cx="9144000" cy="279400"/>
          </a:xfrm>
          <a:prstGeom prst="rect">
            <a:avLst/>
          </a:prstGeom>
          <a:noFill/>
          <a:ln w="15875">
            <a:noFill/>
            <a:miter lim="800000"/>
            <a:headEnd/>
            <a:tailEnd/>
          </a:ln>
          <a:effectLst/>
        </p:spPr>
      </p:pic>
      <p:sp>
        <p:nvSpPr>
          <p:cNvPr id="1359878" name="Text Box 6"/>
          <p:cNvSpPr txBox="1">
            <a:spLocks noChangeArrowheads="1"/>
          </p:cNvSpPr>
          <p:nvPr/>
        </p:nvSpPr>
        <p:spPr bwMode="auto">
          <a:xfrm>
            <a:off x="273050" y="6635750"/>
            <a:ext cx="539750" cy="182563"/>
          </a:xfrm>
          <a:prstGeom prst="rect">
            <a:avLst/>
          </a:prstGeom>
          <a:noFill/>
          <a:ln w="15875">
            <a:noFill/>
            <a:miter lim="800000"/>
            <a:headEnd/>
            <a:tailEnd/>
          </a:ln>
          <a:effectLst/>
        </p:spPr>
        <p:txBody>
          <a:bodyPr lIns="0" tIns="0" rIns="0" bIns="0">
            <a:prstTxWarp prst="textNoShape">
              <a:avLst/>
            </a:prstTxWarp>
            <a:spAutoFit/>
          </a:bodyPr>
          <a:lstStyle/>
          <a:p>
            <a:pPr algn="l">
              <a:spcBef>
                <a:spcPct val="20000"/>
              </a:spcBef>
            </a:pPr>
            <a:r>
              <a:rPr lang="en-US" sz="1200" b="0" i="1">
                <a:solidFill>
                  <a:srgbClr val="171FC7"/>
                </a:solidFill>
                <a:effectLst>
                  <a:outerShdw blurRad="38100" dist="38100" dir="2700000" algn="tl">
                    <a:srgbClr val="DDDDDD"/>
                  </a:outerShdw>
                </a:effectLst>
                <a:latin typeface="Helvetica" charset="0"/>
              </a:rPr>
              <a:t>NSTX</a:t>
            </a:r>
          </a:p>
        </p:txBody>
      </p:sp>
      <p:sp>
        <p:nvSpPr>
          <p:cNvPr id="1359879" name="Rectangle 7"/>
          <p:cNvSpPr>
            <a:spLocks noChangeArrowheads="1"/>
          </p:cNvSpPr>
          <p:nvPr/>
        </p:nvSpPr>
        <p:spPr bwMode="auto">
          <a:xfrm>
            <a:off x="2057400" y="6580188"/>
            <a:ext cx="5029200" cy="277812"/>
          </a:xfrm>
          <a:prstGeom prst="rect">
            <a:avLst/>
          </a:prstGeom>
          <a:noFill/>
          <a:ln w="9525">
            <a:noFill/>
            <a:miter lim="800000"/>
            <a:headEnd/>
            <a:tailEnd/>
          </a:ln>
          <a:effectLst/>
        </p:spPr>
        <p:txBody>
          <a:bodyPr lIns="0" tIns="0" rIns="0" bIns="0" anchor="ctr">
            <a:prstTxWarp prst="textNoShape">
              <a:avLst/>
            </a:prstTxWarp>
          </a:bodyPr>
          <a:lstStyle/>
          <a:p>
            <a:r>
              <a:rPr lang="en-US" sz="900">
                <a:solidFill>
                  <a:schemeClr val="accent2"/>
                </a:solidFill>
              </a:rPr>
              <a:t>Meeting name  – abbreviated presentation title (last name)</a:t>
            </a:r>
          </a:p>
        </p:txBody>
      </p:sp>
      <p:sp>
        <p:nvSpPr>
          <p:cNvPr id="1359880" name="Rectangle 8"/>
          <p:cNvSpPr>
            <a:spLocks noGrp="1" noChangeArrowheads="1"/>
          </p:cNvSpPr>
          <p:nvPr>
            <p:ph type="sldNum" sz="quarter" idx="4"/>
          </p:nvPr>
        </p:nvSpPr>
        <p:spPr bwMode="auto">
          <a:xfrm>
            <a:off x="8382000" y="6653213"/>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defRPr sz="900">
                <a:solidFill>
                  <a:schemeClr val="accent2"/>
                </a:solidFill>
                <a:ea typeface="ＭＳ Ｐゴシック" pitchFamily="84" charset="-128"/>
                <a:cs typeface="ＭＳ Ｐゴシック" pitchFamily="84" charset="-128"/>
              </a:defRPr>
            </a:lvl1pPr>
          </a:lstStyle>
          <a:p>
            <a:fld id="{B5814BCD-5B4C-6540-9259-D4A7618220E7}" type="slidenum">
              <a:rPr lang="en-US"/>
              <a:pPr/>
              <a:t>‹#›</a:t>
            </a:fld>
            <a:endParaRPr lang="en-US"/>
          </a:p>
        </p:txBody>
      </p:sp>
      <p:sp>
        <p:nvSpPr>
          <p:cNvPr id="1359881" name="Rectangle 9"/>
          <p:cNvSpPr>
            <a:spLocks noChangeArrowheads="1"/>
          </p:cNvSpPr>
          <p:nvPr/>
        </p:nvSpPr>
        <p:spPr bwMode="auto">
          <a:xfrm>
            <a:off x="6400800" y="6580188"/>
            <a:ext cx="1981200" cy="277812"/>
          </a:xfrm>
          <a:prstGeom prst="rect">
            <a:avLst/>
          </a:prstGeom>
          <a:noFill/>
          <a:ln w="9525">
            <a:noFill/>
            <a:miter lim="800000"/>
            <a:headEnd/>
            <a:tailEnd/>
          </a:ln>
          <a:effectLst/>
        </p:spPr>
        <p:txBody>
          <a:bodyPr lIns="0" tIns="0" rIns="0" bIns="0" anchor="ctr">
            <a:prstTxWarp prst="textNoShape">
              <a:avLst/>
            </a:prstTxWarp>
          </a:bodyPr>
          <a:lstStyle/>
          <a:p>
            <a:pPr algn="r"/>
            <a:r>
              <a:rPr lang="en-US" sz="900">
                <a:solidFill>
                  <a:schemeClr val="accent2"/>
                </a:solidFill>
              </a:rPr>
              <a:t>Month day, 20**</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fontAlgn="base">
        <a:spcBef>
          <a:spcPct val="0"/>
        </a:spcBef>
        <a:spcAft>
          <a:spcPct val="0"/>
        </a:spcAft>
        <a:defRPr sz="2400" b="1">
          <a:solidFill>
            <a:schemeClr val="accent2"/>
          </a:solidFill>
          <a:latin typeface="+mj-lt"/>
          <a:ea typeface="+mj-ea"/>
          <a:cs typeface="+mj-cs"/>
        </a:defRPr>
      </a:lvl1pPr>
      <a:lvl2pPr algn="ctr" rtl="0" fontAlgn="base">
        <a:spcBef>
          <a:spcPct val="0"/>
        </a:spcBef>
        <a:spcAft>
          <a:spcPct val="0"/>
        </a:spcAft>
        <a:defRPr sz="2400" b="1">
          <a:solidFill>
            <a:schemeClr val="accent2"/>
          </a:solidFill>
          <a:latin typeface="Arial" charset="0"/>
        </a:defRPr>
      </a:lvl2pPr>
      <a:lvl3pPr algn="ctr" rtl="0" fontAlgn="base">
        <a:spcBef>
          <a:spcPct val="0"/>
        </a:spcBef>
        <a:spcAft>
          <a:spcPct val="0"/>
        </a:spcAft>
        <a:defRPr sz="2400" b="1">
          <a:solidFill>
            <a:schemeClr val="accent2"/>
          </a:solidFill>
          <a:latin typeface="Arial" charset="0"/>
        </a:defRPr>
      </a:lvl3pPr>
      <a:lvl4pPr algn="ctr" rtl="0" fontAlgn="base">
        <a:spcBef>
          <a:spcPct val="0"/>
        </a:spcBef>
        <a:spcAft>
          <a:spcPct val="0"/>
        </a:spcAft>
        <a:defRPr sz="2400" b="1">
          <a:solidFill>
            <a:schemeClr val="accent2"/>
          </a:solidFill>
          <a:latin typeface="Arial" charset="0"/>
        </a:defRPr>
      </a:lvl4pPr>
      <a:lvl5pPr algn="ctr" rtl="0" fontAlgn="base">
        <a:spcBef>
          <a:spcPct val="0"/>
        </a:spcBef>
        <a:spcAft>
          <a:spcPct val="0"/>
        </a:spcAft>
        <a:defRPr sz="2400" b="1">
          <a:solidFill>
            <a:schemeClr val="accent2"/>
          </a:solidFill>
          <a:latin typeface="Arial" charset="0"/>
        </a:defRPr>
      </a:lvl5pPr>
      <a:lvl6pPr marL="457200" algn="ctr" rtl="0" fontAlgn="base">
        <a:spcBef>
          <a:spcPct val="0"/>
        </a:spcBef>
        <a:spcAft>
          <a:spcPct val="0"/>
        </a:spcAft>
        <a:defRPr sz="2400" b="1">
          <a:solidFill>
            <a:schemeClr val="accent2"/>
          </a:solidFill>
          <a:latin typeface="Arial" charset="0"/>
        </a:defRPr>
      </a:lvl6pPr>
      <a:lvl7pPr marL="914400" algn="ctr" rtl="0" fontAlgn="base">
        <a:spcBef>
          <a:spcPct val="0"/>
        </a:spcBef>
        <a:spcAft>
          <a:spcPct val="0"/>
        </a:spcAft>
        <a:defRPr sz="2400" b="1">
          <a:solidFill>
            <a:schemeClr val="accent2"/>
          </a:solidFill>
          <a:latin typeface="Arial" charset="0"/>
        </a:defRPr>
      </a:lvl7pPr>
      <a:lvl8pPr marL="1371600" algn="ctr" rtl="0" fontAlgn="base">
        <a:spcBef>
          <a:spcPct val="0"/>
        </a:spcBef>
        <a:spcAft>
          <a:spcPct val="0"/>
        </a:spcAft>
        <a:defRPr sz="2400" b="1">
          <a:solidFill>
            <a:schemeClr val="accent2"/>
          </a:solidFill>
          <a:latin typeface="Arial" charset="0"/>
        </a:defRPr>
      </a:lvl8pPr>
      <a:lvl9pPr marL="1828800" algn="ctr" rtl="0" fontAlgn="base">
        <a:spcBef>
          <a:spcPct val="0"/>
        </a:spcBef>
        <a:spcAft>
          <a:spcPct val="0"/>
        </a:spcAft>
        <a:defRPr sz="2400" b="1">
          <a:solidFill>
            <a:schemeClr val="accent2"/>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accent2"/>
          </a:solidFill>
          <a:latin typeface="+mn-lt"/>
          <a:ea typeface="ヒラギノ角ゴ Pro W3" charset="-128"/>
        </a:defRPr>
      </a:lvl2pPr>
      <a:lvl3pPr marL="1143000" indent="-228600" algn="l" rtl="0" fontAlgn="base">
        <a:spcBef>
          <a:spcPct val="20000"/>
        </a:spcBef>
        <a:spcAft>
          <a:spcPct val="0"/>
        </a:spcAft>
        <a:buChar char="•"/>
        <a:defRPr>
          <a:solidFill>
            <a:srgbClr val="FF0000"/>
          </a:solidFill>
          <a:latin typeface="+mn-lt"/>
          <a:ea typeface="ヒラギノ角ゴ Pro W3" charset="-128"/>
        </a:defRPr>
      </a:lvl3pPr>
      <a:lvl4pPr marL="1600200" indent="-228600" algn="l" rtl="0" fontAlgn="base">
        <a:spcBef>
          <a:spcPct val="20000"/>
        </a:spcBef>
        <a:spcAft>
          <a:spcPct val="0"/>
        </a:spcAft>
        <a:buChar char="–"/>
        <a:defRPr sz="1600">
          <a:solidFill>
            <a:srgbClr val="009999"/>
          </a:solidFill>
          <a:latin typeface="+mn-lt"/>
          <a:ea typeface="ヒラギノ角ゴ Pro W3" charset="-128"/>
        </a:defRPr>
      </a:lvl4pPr>
      <a:lvl5pPr marL="2057400" indent="-228600" algn="l" rtl="0" fontAlgn="base">
        <a:spcBef>
          <a:spcPct val="20000"/>
        </a:spcBef>
        <a:spcAft>
          <a:spcPct val="0"/>
        </a:spcAft>
        <a:buChar char="»"/>
        <a:defRPr sz="1600">
          <a:solidFill>
            <a:schemeClr val="tx1"/>
          </a:solidFill>
          <a:latin typeface="+mn-lt"/>
          <a:ea typeface="ヒラギノ角ゴ Pro W3" charset="-128"/>
        </a:defRPr>
      </a:lvl5pPr>
      <a:lvl6pPr marL="2514600" indent="-228600" algn="l" rtl="0" fontAlgn="base">
        <a:spcBef>
          <a:spcPct val="20000"/>
        </a:spcBef>
        <a:spcAft>
          <a:spcPct val="0"/>
        </a:spcAft>
        <a:buChar char="»"/>
        <a:defRPr sz="1600">
          <a:solidFill>
            <a:schemeClr val="tx1"/>
          </a:solidFill>
          <a:latin typeface="+mn-lt"/>
          <a:ea typeface="ヒラギノ角ゴ Pro W3" charset="-128"/>
        </a:defRPr>
      </a:lvl6pPr>
      <a:lvl7pPr marL="2971800" indent="-228600" algn="l" rtl="0" fontAlgn="base">
        <a:spcBef>
          <a:spcPct val="20000"/>
        </a:spcBef>
        <a:spcAft>
          <a:spcPct val="0"/>
        </a:spcAft>
        <a:buChar char="»"/>
        <a:defRPr sz="1600">
          <a:solidFill>
            <a:schemeClr val="tx1"/>
          </a:solidFill>
          <a:latin typeface="+mn-lt"/>
          <a:ea typeface="ヒラギノ角ゴ Pro W3" charset="-128"/>
        </a:defRPr>
      </a:lvl7pPr>
      <a:lvl8pPr marL="3429000" indent="-228600" algn="l" rtl="0" fontAlgn="base">
        <a:spcBef>
          <a:spcPct val="20000"/>
        </a:spcBef>
        <a:spcAft>
          <a:spcPct val="0"/>
        </a:spcAft>
        <a:buChar char="»"/>
        <a:defRPr sz="1600">
          <a:solidFill>
            <a:schemeClr val="tx1"/>
          </a:solidFill>
          <a:latin typeface="+mn-lt"/>
          <a:ea typeface="ヒラギノ角ゴ Pro W3" charset="-128"/>
        </a:defRPr>
      </a:lvl8pPr>
      <a:lvl9pPr marL="3886200" indent="-228600" algn="l" rtl="0" fontAlgn="base">
        <a:spcBef>
          <a:spcPct val="20000"/>
        </a:spcBef>
        <a:spcAft>
          <a:spcPct val="0"/>
        </a:spcAft>
        <a:buChar char="»"/>
        <a:defRPr sz="1600">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6" Type="http://schemas.openxmlformats.org/officeDocument/2006/relationships/image" Target="../media/image20.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 Id="rId5" Type="http://schemas.openxmlformats.org/officeDocument/2006/relationships/image" Target="../media/image19.png"/></Relationships>
</file>

<file path=ppt/slides/_rels/slide13.xml.rels><?xml version="1.0" encoding="UTF-8" standalone="yes"?>
<Relationships xmlns="http://schemas.openxmlformats.org/package/2006/relationships"><Relationship Id="rId4" Type="http://schemas.openxmlformats.org/officeDocument/2006/relationships/image" Target="../media/image22.png"/><Relationship Id="rId5" Type="http://schemas.openxmlformats.org/officeDocument/2006/relationships/image" Target="../media/image23.png"/><Relationship Id="rId7"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1.png"/><Relationship Id="rId6"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7.png"/><Relationship Id="rId5" Type="http://schemas.openxmlformats.org/officeDocument/2006/relationships/image" Target="../media/image29.png"/></Relationships>
</file>

<file path=ppt/slides/_rels/slide17.xml.rels><?xml version="1.0" encoding="UTF-8" standalone="yes"?>
<Relationships xmlns="http://schemas.openxmlformats.org/package/2006/relationships"><Relationship Id="rId4"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2.png"/><Relationship Id="rId5"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image" Target="../media/image6.png"/><Relationship Id="rId5" Type="http://schemas.openxmlformats.org/officeDocument/2006/relationships/image" Target="../media/image7.jpeg"/><Relationship Id="rId7" Type="http://schemas.openxmlformats.org/officeDocument/2006/relationships/image" Target="../media/image9.wmf"/><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6" Type="http://schemas.openxmlformats.org/officeDocument/2006/relationships/image" Target="../media/image8.jpeg"/></Relationships>
</file>

<file path=ppt/slides/_rels/slide20.xml.rels><?xml version="1.0" encoding="UTF-8" standalone="yes"?>
<Relationships xmlns="http://schemas.openxmlformats.org/package/2006/relationships"><Relationship Id="rId4" Type="http://schemas.openxmlformats.org/officeDocument/2006/relationships/image" Target="../media/image31.png"/><Relationship Id="rId5" Type="http://schemas.openxmlformats.org/officeDocument/2006/relationships/image" Target="../media/image35.png"/><Relationship Id="rId7"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0.png"/><Relationship Id="rId6" Type="http://schemas.openxmlformats.org/officeDocument/2006/relationships/image" Target="../media/image36.png"/></Relationships>
</file>

<file path=ppt/slides/_rels/slide21.xml.rels><?xml version="1.0" encoding="UTF-8" standalone="yes"?>
<Relationships xmlns="http://schemas.openxmlformats.org/package/2006/relationships"><Relationship Id="rId6" Type="http://schemas.openxmlformats.org/officeDocument/2006/relationships/image" Target="../media/image41.png"/><Relationship Id="rId4"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8.png"/><Relationship Id="rId5" Type="http://schemas.openxmlformats.org/officeDocument/2006/relationships/image" Target="../media/image40.png"/></Relationships>
</file>

<file path=ppt/slides/_rels/slide22.xml.rels><?xml version="1.0" encoding="UTF-8" standalone="yes"?>
<Relationships xmlns="http://schemas.openxmlformats.org/package/2006/relationships"><Relationship Id="rId4" Type="http://schemas.openxmlformats.org/officeDocument/2006/relationships/image" Target="../media/image42.png"/><Relationship Id="rId5" Type="http://schemas.openxmlformats.org/officeDocument/2006/relationships/image" Target="../media/image43.png"/><Relationship Id="rId7" Type="http://schemas.openxmlformats.org/officeDocument/2006/relationships/image" Target="../media/image45.png"/><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2.xml"/><Relationship Id="rId6" Type="http://schemas.openxmlformats.org/officeDocument/2006/relationships/image" Target="../media/image44.png"/></Relationships>
</file>

<file path=ppt/slides/_rels/slide23.xml.rels><?xml version="1.0" encoding="UTF-8" standalone="yes"?>
<Relationships xmlns="http://schemas.openxmlformats.org/package/2006/relationships"><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4.png"/><Relationship Id="rId5" Type="http://schemas.openxmlformats.org/officeDocument/2006/relationships/image" Target="../media/image47.png"/></Relationships>
</file>

<file path=ppt/slides/_rels/slide24.xml.rels><?xml version="1.0" encoding="UTF-8" standalone="yes"?>
<Relationships xmlns="http://schemas.openxmlformats.org/package/2006/relationships"><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4.png"/><Relationship Id="rId5" Type="http://schemas.openxmlformats.org/officeDocument/2006/relationships/image" Target="../media/image47.png"/></Relationships>
</file>

<file path=ppt/slides/_rels/slide25.xml.rels><?xml version="1.0" encoding="UTF-8" standalone="yes"?>
<Relationships xmlns="http://schemas.openxmlformats.org/package/2006/relationships"><Relationship Id="rId6" Type="http://schemas.openxmlformats.org/officeDocument/2006/relationships/image" Target="../media/image51.pn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8.png"/><Relationship Id="rId5" Type="http://schemas.openxmlformats.org/officeDocument/2006/relationships/image" Target="../media/image5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image" Target="../media/image6.png"/><Relationship Id="rId5" Type="http://schemas.openxmlformats.org/officeDocument/2006/relationships/image" Target="../media/image7.jpeg"/><Relationship Id="rId7" Type="http://schemas.openxmlformats.org/officeDocument/2006/relationships/image" Target="../media/image9.wmf"/><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png"/><Relationship Id="rId6" Type="http://schemas.openxmlformats.org/officeDocument/2006/relationships/image" Target="../media/image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image" Target="../media/image6.png"/><Relationship Id="rId5" Type="http://schemas.openxmlformats.org/officeDocument/2006/relationships/image" Target="../media/image7.jpeg"/><Relationship Id="rId7" Type="http://schemas.openxmlformats.org/officeDocument/2006/relationships/image" Target="../media/image9.wmf"/><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png"/><Relationship Id="rId6" Type="http://schemas.openxmlformats.org/officeDocument/2006/relationships/image" Target="../media/image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3"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4" Type="http://schemas.openxmlformats.org/officeDocument/2006/relationships/image" Target="../media/image14.png"/><Relationship Id="rId5" Type="http://schemas.openxmlformats.org/officeDocument/2006/relationships/image" Target="../media/image53.png"/><Relationship Id="rId7"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4.png"/><Relationship Id="rId6" Type="http://schemas.openxmlformats.org/officeDocument/2006/relationships/image" Target="../media/image54.png"/></Relationships>
</file>

<file path=ppt/slides/_rels/slide34.xml.rels><?xml version="1.0" encoding="UTF-8" standalone="yes"?>
<Relationships xmlns="http://schemas.openxmlformats.org/package/2006/relationships"><Relationship Id="rId8" Type="http://schemas.openxmlformats.org/officeDocument/2006/relationships/image" Target="../media/image33.png"/><Relationship Id="rId4" Type="http://schemas.openxmlformats.org/officeDocument/2006/relationships/image" Target="../media/image14.png"/><Relationship Id="rId10" Type="http://schemas.openxmlformats.org/officeDocument/2006/relationships/image" Target="../media/image47.png"/><Relationship Id="rId5" Type="http://schemas.openxmlformats.org/officeDocument/2006/relationships/image" Target="../media/image53.png"/><Relationship Id="rId7"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34.xml"/><Relationship Id="rId9" Type="http://schemas.openxmlformats.org/officeDocument/2006/relationships/image" Target="../media/image46.png"/><Relationship Id="rId3" Type="http://schemas.openxmlformats.org/officeDocument/2006/relationships/image" Target="../media/image44.png"/><Relationship Id="rId6" Type="http://schemas.openxmlformats.org/officeDocument/2006/relationships/image" Target="../media/image5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4" Type="http://schemas.openxmlformats.org/officeDocument/2006/relationships/image" Target="../media/image6.png"/><Relationship Id="rId5" Type="http://schemas.openxmlformats.org/officeDocument/2006/relationships/image" Target="../media/image7.jpeg"/><Relationship Id="rId7" Type="http://schemas.openxmlformats.org/officeDocument/2006/relationships/image" Target="../media/image9.wmf"/><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png"/><Relationship Id="rId6" Type="http://schemas.openxmlformats.org/officeDocument/2006/relationships/image" Target="../media/image8.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4" Type="http://schemas.openxmlformats.org/officeDocument/2006/relationships/image" Target="../media/image57.wmf"/><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56.png"/></Relationships>
</file>

<file path=ppt/slides/_rels/slide39.xml.rels><?xml version="1.0" encoding="UTF-8" standalone="yes"?>
<Relationships xmlns="http://schemas.openxmlformats.org/package/2006/relationships"><Relationship Id="rId4" Type="http://schemas.openxmlformats.org/officeDocument/2006/relationships/image" Target="../media/image58.png"/><Relationship Id="rId1" Type="http://schemas.openxmlformats.org/officeDocument/2006/relationships/tags" Target="../tags/tag3.xml"/><Relationship Id="rId2" Type="http://schemas.openxmlformats.org/officeDocument/2006/relationships/slideLayout" Target="../slideLayouts/slideLayout7.xml"/><Relationship Id="rId3" Type="http://schemas.openxmlformats.org/officeDocument/2006/relationships/notesSlide" Target="../notesSlides/notesSlide39.xml"/><Relationship Id="rId5" Type="http://schemas.openxmlformats.org/officeDocument/2006/relationships/image" Target="../media/image59.png"/></Relationships>
</file>

<file path=ppt/slides/_rels/slide4.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65.png"/><Relationship Id="rId4" Type="http://schemas.openxmlformats.org/officeDocument/2006/relationships/image" Target="../media/image61.png"/><Relationship Id="rId5" Type="http://schemas.openxmlformats.org/officeDocument/2006/relationships/image" Target="../media/image62.png"/><Relationship Id="rId7" Type="http://schemas.openxmlformats.org/officeDocument/2006/relationships/image" Target="../media/image64.png"/><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60.png"/><Relationship Id="rId6" Type="http://schemas.openxmlformats.org/officeDocument/2006/relationships/image" Target="../media/image6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3" Type="http://schemas.openxmlformats.org/officeDocument/2006/relationships/image" Target="../media/image6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4" Type="http://schemas.openxmlformats.org/officeDocument/2006/relationships/image" Target="../media/image68.png"/><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67.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5" Type="http://schemas.openxmlformats.org/officeDocument/2006/relationships/image" Target="../media/image69.png"/><Relationship Id="rId7" Type="http://schemas.openxmlformats.org/officeDocument/2006/relationships/image" Target="../media/image71.png"/><Relationship Id="rId1" Type="http://schemas.openxmlformats.org/officeDocument/2006/relationships/tags" Target="../tags/tag4.xml"/><Relationship Id="rId2" Type="http://schemas.openxmlformats.org/officeDocument/2006/relationships/tags" Target="../tags/tag5.xml"/><Relationship Id="rId3" Type="http://schemas.openxmlformats.org/officeDocument/2006/relationships/slideLayout" Target="../slideLayouts/slideLayout7.xml"/><Relationship Id="rId6" Type="http://schemas.openxmlformats.org/officeDocument/2006/relationships/image" Target="../media/image70.png"/></Relationships>
</file>

<file path=ppt/slides/_rels/slide44.xml.rels><?xml version="1.0" encoding="UTF-8" standalone="yes"?>
<Relationships xmlns="http://schemas.openxmlformats.org/package/2006/relationships"><Relationship Id="rId6" Type="http://schemas.openxmlformats.org/officeDocument/2006/relationships/image" Target="../media/image74.png"/><Relationship Id="rId4" Type="http://schemas.openxmlformats.org/officeDocument/2006/relationships/image" Target="../media/image72.png"/><Relationship Id="rId1" Type="http://schemas.openxmlformats.org/officeDocument/2006/relationships/tags" Target="../tags/tag6.xml"/><Relationship Id="rId2" Type="http://schemas.openxmlformats.org/officeDocument/2006/relationships/slideLayout" Target="../slideLayouts/slideLayout7.xml"/><Relationship Id="rId3" Type="http://schemas.openxmlformats.org/officeDocument/2006/relationships/notesSlide" Target="../notesSlides/notesSlide44.xml"/><Relationship Id="rId5" Type="http://schemas.openxmlformats.org/officeDocument/2006/relationships/image" Target="../media/image73.png"/></Relationships>
</file>

<file path=ppt/slides/_rels/slide45.xml.rels><?xml version="1.0" encoding="UTF-8" standalone="yes"?>
<Relationships xmlns="http://schemas.openxmlformats.org/package/2006/relationships"><Relationship Id="rId4" Type="http://schemas.openxmlformats.org/officeDocument/2006/relationships/image" Target="../media/image75.png"/><Relationship Id="rId1" Type="http://schemas.openxmlformats.org/officeDocument/2006/relationships/tags" Target="../tags/tag7.xml"/><Relationship Id="rId2" Type="http://schemas.openxmlformats.org/officeDocument/2006/relationships/slideLayout" Target="../slideLayouts/slideLayout7.xml"/><Relationship Id="rId3" Type="http://schemas.openxmlformats.org/officeDocument/2006/relationships/notesSlide" Target="../notesSlides/notesSlide45.xml"/><Relationship Id="rId5" Type="http://schemas.openxmlformats.org/officeDocument/2006/relationships/image" Target="../media/image7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3" Type="http://schemas.openxmlformats.org/officeDocument/2006/relationships/image" Target="../media/image7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5"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6.png"/><Relationship Id="rId5" Type="http://schemas.openxmlformats.org/officeDocument/2006/relationships/image" Target="../media/image7.jpeg"/><Relationship Id="rId7" Type="http://schemas.openxmlformats.org/officeDocument/2006/relationships/image" Target="../media/image9.wmf"/><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6"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1618"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endParaRPr lang="en-US"/>
          </a:p>
        </p:txBody>
      </p:sp>
      <p:sp>
        <p:nvSpPr>
          <p:cNvPr id="1391619" name="Rectangle 3"/>
          <p:cNvSpPr>
            <a:spLocks noGrp="1" noChangeArrowheads="1"/>
          </p:cNvSpPr>
          <p:nvPr>
            <p:ph type="body" idx="1"/>
          </p:nvPr>
        </p:nvSpPr>
        <p:spPr/>
        <p:txBody>
          <a:bodyPr/>
          <a:lstStyle/>
          <a:p>
            <a:pPr>
              <a:buFontTx/>
              <a:buNone/>
            </a:pPr>
            <a:r>
              <a:rPr lang="en-US"/>
              <a:t>0. System ID with relay</a:t>
            </a:r>
          </a:p>
          <a:p>
            <a:pPr>
              <a:buFontTx/>
              <a:buNone/>
            </a:pPr>
            <a:r>
              <a:rPr lang="en-US"/>
              <a:t>1. Strike point for high elongation</a:t>
            </a:r>
          </a:p>
          <a:p>
            <a:pPr lvl="1"/>
            <a:r>
              <a:rPr lang="en-US"/>
              <a:t>Add upper strike control</a:t>
            </a:r>
          </a:p>
          <a:p>
            <a:pPr lvl="1"/>
            <a:r>
              <a:rPr lang="en-US"/>
              <a:t>Coordinate with squareness</a:t>
            </a:r>
          </a:p>
          <a:p>
            <a:pPr>
              <a:buFontTx/>
              <a:buNone/>
            </a:pPr>
            <a:r>
              <a:rPr lang="en-US"/>
              <a:t>2. X-point with strike</a:t>
            </a:r>
          </a:p>
          <a:p>
            <a:pPr>
              <a:buFontTx/>
              <a:buNone/>
            </a:pPr>
            <a:r>
              <a:rPr lang="en-US"/>
              <a:t>	MIMO (add off diagonal)</a:t>
            </a:r>
          </a:p>
          <a:p>
            <a:r>
              <a:rPr lang="en-US"/>
              <a:t>XMP</a:t>
            </a:r>
          </a:p>
          <a:p>
            <a:pPr lvl="1"/>
            <a:r>
              <a:rPr lang="en-US"/>
              <a:t>Add I to PF3</a:t>
            </a:r>
          </a:p>
          <a:p>
            <a:pPr lvl="2"/>
            <a:r>
              <a:rPr lang="en-US"/>
              <a:t>Add D to PF2</a:t>
            </a:r>
          </a:p>
          <a:p>
            <a:pPr lvl="2"/>
            <a:r>
              <a:rPr lang="en-US"/>
              <a:t>To strike point</a:t>
            </a:r>
          </a:p>
          <a:p>
            <a:pPr lvl="1"/>
            <a:r>
              <a:rPr lang="en-US"/>
              <a:t>Integral Fix</a:t>
            </a:r>
          </a:p>
          <a:p>
            <a:endParaRPr lang="en-US"/>
          </a:p>
          <a:p>
            <a:r>
              <a:rPr lang="en-US"/>
              <a:t>Plasma models</a:t>
            </a:r>
          </a:p>
          <a:p>
            <a:pPr lvl="1"/>
            <a:r>
              <a:rPr lang="en-US"/>
              <a:t>CREATE-L France</a:t>
            </a:r>
          </a:p>
          <a:p>
            <a:pPr lvl="1"/>
            <a:r>
              <a:rPr lang="en-US"/>
              <a:t>DINA Moscow</a:t>
            </a:r>
          </a:p>
          <a:p>
            <a:pPr lvl="1"/>
            <a:r>
              <a:rPr lang="en-US"/>
              <a:t>CORSICA LLML</a:t>
            </a:r>
          </a:p>
          <a:p>
            <a:pPr lvl="1"/>
            <a:r>
              <a:rPr lang="en-US"/>
              <a:t>TSC PPPL</a:t>
            </a: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202402" y="839173"/>
            <a:ext cx="8763000" cy="4953000"/>
          </a:xfrm>
        </p:spPr>
        <p:txBody>
          <a:bodyPr/>
          <a:lstStyle/>
          <a:p>
            <a:r>
              <a:rPr lang="en-US" sz="1600" b="1" dirty="0">
                <a:solidFill>
                  <a:schemeClr val="tx1"/>
                </a:solidFill>
                <a:latin typeface="+mn-lt"/>
                <a:ea typeface="+mn-ea"/>
                <a:cs typeface="+mn-cs"/>
              </a:rPr>
              <a:t>Title: Development of </a:t>
            </a:r>
            <a:r>
              <a:rPr lang="en-US" sz="1600" b="1" dirty="0" err="1">
                <a:solidFill>
                  <a:schemeClr val="tx1"/>
                </a:solidFill>
                <a:latin typeface="+mn-lt"/>
                <a:ea typeface="+mn-ea"/>
                <a:cs typeface="+mn-cs"/>
              </a:rPr>
              <a:t>Fiducial</a:t>
            </a:r>
            <a:r>
              <a:rPr lang="en-US" sz="1600" b="1" dirty="0">
                <a:solidFill>
                  <a:schemeClr val="tx1"/>
                </a:solidFill>
                <a:latin typeface="+mn-lt"/>
                <a:ea typeface="+mn-ea"/>
                <a:cs typeface="+mn-cs"/>
              </a:rPr>
              <a:t> Shots with LLD: Strike Point Control Improvement and Incorporation in Regular </a:t>
            </a:r>
            <a:r>
              <a:rPr lang="en-US" sz="1600" b="1" dirty="0" err="1">
                <a:solidFill>
                  <a:schemeClr val="tx1"/>
                </a:solidFill>
                <a:latin typeface="+mn-lt"/>
                <a:ea typeface="+mn-ea"/>
                <a:cs typeface="+mn-cs"/>
              </a:rPr>
              <a:t>OperationGroup</a:t>
            </a:r>
            <a:r>
              <a:rPr lang="en-US" sz="1600" b="1" dirty="0">
                <a:solidFill>
                  <a:schemeClr val="tx1"/>
                </a:solidFill>
                <a:latin typeface="+mn-lt"/>
                <a:ea typeface="+mn-ea"/>
                <a:cs typeface="+mn-cs"/>
              </a:rPr>
              <a:t>: Advanced Scenarios and </a:t>
            </a:r>
            <a:r>
              <a:rPr lang="en-US" sz="1600" b="1" dirty="0" err="1">
                <a:solidFill>
                  <a:schemeClr val="tx1"/>
                </a:solidFill>
                <a:latin typeface="+mn-lt"/>
                <a:ea typeface="+mn-ea"/>
                <a:cs typeface="+mn-cs"/>
              </a:rPr>
              <a:t>ControlSubmitted</a:t>
            </a:r>
            <a:r>
              <a:rPr lang="en-US" sz="1600" b="1" dirty="0">
                <a:solidFill>
                  <a:schemeClr val="tx1"/>
                </a:solidFill>
                <a:latin typeface="+mn-lt"/>
                <a:ea typeface="+mn-ea"/>
                <a:cs typeface="+mn-cs"/>
              </a:rPr>
              <a:t> By: E. </a:t>
            </a:r>
            <a:r>
              <a:rPr lang="en-US" sz="1600" b="1" dirty="0" err="1">
                <a:solidFill>
                  <a:schemeClr val="tx1"/>
                </a:solidFill>
                <a:latin typeface="+mn-lt"/>
                <a:ea typeface="+mn-ea"/>
                <a:cs typeface="+mn-cs"/>
              </a:rPr>
              <a:t>Kolemen</a:t>
            </a:r>
            <a:r>
              <a:rPr lang="en-US" sz="1600" b="1" dirty="0">
                <a:solidFill>
                  <a:schemeClr val="tx1"/>
                </a:solidFill>
                <a:latin typeface="+mn-lt"/>
                <a:ea typeface="+mn-ea"/>
                <a:cs typeface="+mn-cs"/>
              </a:rPr>
              <a:t>, S. </a:t>
            </a:r>
            <a:r>
              <a:rPr lang="en-US" sz="1600" b="1" dirty="0" err="1">
                <a:solidFill>
                  <a:schemeClr val="tx1"/>
                </a:solidFill>
                <a:latin typeface="+mn-lt"/>
                <a:ea typeface="+mn-ea"/>
                <a:cs typeface="+mn-cs"/>
              </a:rPr>
              <a:t>Gerhadt</a:t>
            </a:r>
            <a:r>
              <a:rPr lang="en-US" sz="1600" b="1" dirty="0">
                <a:solidFill>
                  <a:schemeClr val="tx1"/>
                </a:solidFill>
                <a:latin typeface="+mn-lt"/>
                <a:ea typeface="+mn-ea"/>
                <a:cs typeface="+mn-cs"/>
              </a:rPr>
              <a:t>, D. </a:t>
            </a:r>
            <a:r>
              <a:rPr lang="en-US" sz="1600" b="1" dirty="0" err="1">
                <a:solidFill>
                  <a:schemeClr val="tx1"/>
                </a:solidFill>
                <a:latin typeface="+mn-lt"/>
                <a:ea typeface="+mn-ea"/>
                <a:cs typeface="+mn-cs"/>
              </a:rPr>
              <a:t>GatesAffiliation</a:t>
            </a:r>
            <a:r>
              <a:rPr lang="en-US" sz="1600" b="1" dirty="0">
                <a:solidFill>
                  <a:schemeClr val="tx1"/>
                </a:solidFill>
                <a:latin typeface="+mn-lt"/>
                <a:ea typeface="+mn-ea"/>
                <a:cs typeface="+mn-cs"/>
              </a:rPr>
              <a:t>: ASC, NSTX, </a:t>
            </a:r>
            <a:r>
              <a:rPr lang="en-US" sz="1600" b="1" dirty="0" err="1">
                <a:solidFill>
                  <a:schemeClr val="tx1"/>
                </a:solidFill>
                <a:latin typeface="+mn-lt"/>
                <a:ea typeface="+mn-ea"/>
                <a:cs typeface="+mn-cs"/>
              </a:rPr>
              <a:t>PPPLEmail</a:t>
            </a:r>
            <a:r>
              <a:rPr lang="en-US" sz="1600" b="1" dirty="0">
                <a:solidFill>
                  <a:schemeClr val="tx1"/>
                </a:solidFill>
                <a:latin typeface="+mn-lt"/>
                <a:ea typeface="+mn-ea"/>
                <a:cs typeface="+mn-cs"/>
              </a:rPr>
              <a:t>: </a:t>
            </a:r>
            <a:r>
              <a:rPr lang="en-US" sz="1600" b="1" dirty="0" err="1">
                <a:solidFill>
                  <a:schemeClr val="tx1"/>
                </a:solidFill>
                <a:latin typeface="+mn-lt"/>
                <a:ea typeface="+mn-ea"/>
                <a:cs typeface="+mn-cs"/>
              </a:rPr>
              <a:t>ekolemen@pppl.govMilestone</a:t>
            </a:r>
            <a:r>
              <a:rPr lang="en-US" sz="1600" b="1" dirty="0">
                <a:solidFill>
                  <a:schemeClr val="tx1"/>
                </a:solidFill>
                <a:latin typeface="+mn-lt"/>
                <a:ea typeface="+mn-ea"/>
                <a:cs typeface="+mn-cs"/>
              </a:rPr>
              <a:t>: -ITPA: -Brief </a:t>
            </a:r>
            <a:r>
              <a:rPr lang="en-US" sz="1600" b="1" dirty="0" err="1">
                <a:solidFill>
                  <a:schemeClr val="tx1"/>
                </a:solidFill>
                <a:latin typeface="+mn-lt"/>
                <a:ea typeface="+mn-ea"/>
                <a:cs typeface="+mn-cs"/>
              </a:rPr>
              <a:t>Description:This</a:t>
            </a:r>
            <a:r>
              <a:rPr lang="en-US" sz="1600" b="1" dirty="0">
                <a:solidFill>
                  <a:schemeClr val="tx1"/>
                </a:solidFill>
                <a:latin typeface="+mn-lt"/>
                <a:ea typeface="+mn-ea"/>
                <a:cs typeface="+mn-cs"/>
              </a:rPr>
              <a:t> year NSTX will need a new </a:t>
            </a:r>
            <a:r>
              <a:rPr lang="en-US" sz="1600" b="1" dirty="0" err="1">
                <a:solidFill>
                  <a:schemeClr val="tx1"/>
                </a:solidFill>
                <a:latin typeface="+mn-lt"/>
                <a:ea typeface="+mn-ea"/>
                <a:cs typeface="+mn-cs"/>
              </a:rPr>
              <a:t>fiducial</a:t>
            </a:r>
            <a:r>
              <a:rPr lang="en-US" sz="1600" b="1" dirty="0">
                <a:solidFill>
                  <a:schemeClr val="tx1"/>
                </a:solidFill>
                <a:latin typeface="+mn-lt"/>
                <a:ea typeface="+mn-ea"/>
                <a:cs typeface="+mn-cs"/>
              </a:rPr>
              <a:t> shot development due to the new restrictions and requirements due to LLD installation. One of the most important changes to </a:t>
            </a:r>
            <a:r>
              <a:rPr lang="en-US" sz="1600" b="1" dirty="0" err="1">
                <a:solidFill>
                  <a:schemeClr val="tx1"/>
                </a:solidFill>
                <a:latin typeface="+mn-lt"/>
                <a:ea typeface="+mn-ea"/>
                <a:cs typeface="+mn-cs"/>
              </a:rPr>
              <a:t>fiducial</a:t>
            </a:r>
            <a:r>
              <a:rPr lang="en-US" sz="1600" b="1" dirty="0">
                <a:solidFill>
                  <a:schemeClr val="tx1"/>
                </a:solidFill>
                <a:latin typeface="+mn-lt"/>
                <a:ea typeface="+mn-ea"/>
                <a:cs typeface="+mn-cs"/>
              </a:rPr>
              <a:t> is incorporation of the strike point control as part of the regular </a:t>
            </a:r>
            <a:r>
              <a:rPr lang="en-US" sz="1600" b="1" dirty="0" err="1">
                <a:solidFill>
                  <a:schemeClr val="tx1"/>
                </a:solidFill>
                <a:latin typeface="+mn-lt"/>
                <a:ea typeface="+mn-ea"/>
                <a:cs typeface="+mn-cs"/>
              </a:rPr>
              <a:t>operation.Background:Last</a:t>
            </a:r>
            <a:r>
              <a:rPr lang="en-US" sz="1600" b="1" dirty="0">
                <a:solidFill>
                  <a:schemeClr val="tx1"/>
                </a:solidFill>
                <a:latin typeface="+mn-lt"/>
                <a:ea typeface="+mn-ea"/>
                <a:cs typeface="+mn-cs"/>
              </a:rPr>
              <a:t> year inner and outer strike point controllers were implemented with the intention of using these controllers with the NSTX upgraded with LLD. While these controllers are operational, there is room for improvement of the performance by adding derivative gains and smoothing the transient phase of these shots. Also these controllers have been used in several experiments but they are still not part of the regular run. We propose to improve the strike point controllers and incorporate them in </a:t>
            </a:r>
            <a:r>
              <a:rPr lang="en-US" sz="1600" b="1" dirty="0" err="1">
                <a:solidFill>
                  <a:schemeClr val="tx1"/>
                </a:solidFill>
                <a:latin typeface="+mn-lt"/>
                <a:ea typeface="+mn-ea"/>
                <a:cs typeface="+mn-cs"/>
              </a:rPr>
              <a:t>fiducial</a:t>
            </a:r>
            <a:r>
              <a:rPr lang="en-US" sz="1600" b="1" dirty="0">
                <a:solidFill>
                  <a:schemeClr val="tx1"/>
                </a:solidFill>
                <a:latin typeface="+mn-lt"/>
                <a:ea typeface="+mn-ea"/>
                <a:cs typeface="+mn-cs"/>
              </a:rPr>
              <a:t> shots. Experimental Approach/</a:t>
            </a:r>
            <a:r>
              <a:rPr lang="en-US" sz="1600" b="1" dirty="0" err="1">
                <a:solidFill>
                  <a:schemeClr val="tx1"/>
                </a:solidFill>
                <a:latin typeface="+mn-lt"/>
                <a:ea typeface="+mn-ea"/>
                <a:cs typeface="+mn-cs"/>
              </a:rPr>
              <a:t>Plan:We</a:t>
            </a:r>
            <a:r>
              <a:rPr lang="en-US" sz="1600" b="1" dirty="0">
                <a:solidFill>
                  <a:schemeClr val="tx1"/>
                </a:solidFill>
                <a:latin typeface="+mn-lt"/>
                <a:ea typeface="+mn-ea"/>
                <a:cs typeface="+mn-cs"/>
              </a:rPr>
              <a:t> propose to improve the strike point controllers and incorporate them in </a:t>
            </a:r>
            <a:r>
              <a:rPr lang="en-US" sz="1600" b="1" dirty="0" err="1">
                <a:solidFill>
                  <a:schemeClr val="tx1"/>
                </a:solidFill>
                <a:latin typeface="+mn-lt"/>
                <a:ea typeface="+mn-ea"/>
                <a:cs typeface="+mn-cs"/>
              </a:rPr>
              <a:t>fudicial</a:t>
            </a:r>
            <a:r>
              <a:rPr lang="en-US" sz="1600" b="1" dirty="0">
                <a:solidFill>
                  <a:schemeClr val="tx1"/>
                </a:solidFill>
                <a:latin typeface="+mn-lt"/>
                <a:ea typeface="+mn-ea"/>
                <a:cs typeface="+mn-cs"/>
              </a:rPr>
              <a:t> shots. We propose:1.Improve control: We will be adding derivative gain and tuning the controllers for better performance2.Improve transient phase: We will study and tune the start phase to avoid the plasma touching the lower plasma boundary. 3.Add upper strike point controllers: Currently, the strike point controllers work only for the lower side, we will implement the upper strike point controller in </a:t>
            </a:r>
            <a:r>
              <a:rPr lang="en-US" sz="1600" b="1" dirty="0" err="1">
                <a:solidFill>
                  <a:schemeClr val="tx1"/>
                </a:solidFill>
                <a:latin typeface="+mn-lt"/>
                <a:ea typeface="+mn-ea"/>
                <a:cs typeface="+mn-cs"/>
              </a:rPr>
              <a:t>PCS.Machine</a:t>
            </a:r>
            <a:r>
              <a:rPr lang="en-US" sz="1600" b="1" dirty="0">
                <a:solidFill>
                  <a:schemeClr val="tx1"/>
                </a:solidFill>
                <a:latin typeface="+mn-lt"/>
                <a:ea typeface="+mn-ea"/>
                <a:cs typeface="+mn-cs"/>
              </a:rPr>
              <a:t> Time Requested (run days):1 </a:t>
            </a:r>
            <a:r>
              <a:rPr lang="en-US" sz="1600" b="1" dirty="0" err="1">
                <a:solidFill>
                  <a:schemeClr val="tx1"/>
                </a:solidFill>
                <a:latin typeface="+mn-lt"/>
                <a:ea typeface="+mn-ea"/>
                <a:cs typeface="+mn-cs"/>
              </a:rPr>
              <a:t>dayMinimum</a:t>
            </a:r>
            <a:r>
              <a:rPr lang="en-US" sz="1600" b="1" dirty="0">
                <a:solidFill>
                  <a:schemeClr val="tx1"/>
                </a:solidFill>
                <a:latin typeface="+mn-lt"/>
                <a:ea typeface="+mn-ea"/>
                <a:cs typeface="+mn-cs"/>
              </a:rPr>
              <a:t> Useful Machine Time (run days):1/2 </a:t>
            </a:r>
            <a:r>
              <a:rPr lang="en-US" sz="1600" b="1" dirty="0" err="1">
                <a:solidFill>
                  <a:schemeClr val="tx1"/>
                </a:solidFill>
                <a:latin typeface="+mn-lt"/>
                <a:ea typeface="+mn-ea"/>
                <a:cs typeface="+mn-cs"/>
              </a:rPr>
              <a:t>day</a:t>
            </a:r>
            <a:r>
              <a:rPr lang="en-US" sz="1600" b="1" i="1" dirty="0" err="1">
                <a:solidFill>
                  <a:schemeClr val="tx1"/>
                </a:solidFill>
                <a:latin typeface="+mn-lt"/>
                <a:ea typeface="+mn-ea"/>
                <a:cs typeface="+mn-cs"/>
              </a:rPr>
              <a:t>Special</a:t>
            </a:r>
            <a:r>
              <a:rPr lang="en-US" sz="1600" b="1" i="1" dirty="0">
                <a:solidFill>
                  <a:schemeClr val="tx1"/>
                </a:solidFill>
                <a:latin typeface="+mn-lt"/>
                <a:ea typeface="+mn-ea"/>
                <a:cs typeface="+mn-cs"/>
              </a:rPr>
              <a:t> </a:t>
            </a:r>
            <a:r>
              <a:rPr lang="en-US" sz="1600" b="1" i="1" dirty="0" err="1">
                <a:solidFill>
                  <a:schemeClr val="tx1"/>
                </a:solidFill>
                <a:latin typeface="+mn-lt"/>
                <a:ea typeface="+mn-ea"/>
                <a:cs typeface="+mn-cs"/>
              </a:rPr>
              <a:t>RequirementsOperations/Development:Diagnostics:Analysis</a:t>
            </a:r>
            <a:r>
              <a:rPr lang="en-US" sz="1600" b="1" i="1" dirty="0">
                <a:solidFill>
                  <a:schemeClr val="tx1"/>
                </a:solidFill>
                <a:latin typeface="+mn-lt"/>
                <a:ea typeface="+mn-ea"/>
                <a:cs typeface="+mn-cs"/>
              </a:rPr>
              <a:t>:</a:t>
            </a:r>
            <a:endParaRPr lang="en-US" sz="1600" dirty="0">
              <a:latin typeface="Times"/>
              <a:cs typeface="Times"/>
            </a:endParaRPr>
          </a:p>
        </p:txBody>
      </p:sp>
      <p:sp>
        <p:nvSpPr>
          <p:cNvPr id="3" name="Rectangle 3"/>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dirty="0" err="1" smtClean="0">
                <a:solidFill>
                  <a:srgbClr val="FF3300"/>
                </a:solidFill>
                <a:latin typeface="Times New Roman" charset="0"/>
              </a:rPr>
              <a:t>Squareness</a:t>
            </a:r>
            <a:r>
              <a:rPr lang="en-US" sz="2400" dirty="0" smtClean="0">
                <a:solidFill>
                  <a:srgbClr val="FF3300"/>
                </a:solidFill>
                <a:latin typeface="Times New Roman" charset="0"/>
              </a:rPr>
              <a:t> Optimization </a:t>
            </a:r>
            <a:r>
              <a:rPr lang="en-US" sz="2400" dirty="0">
                <a:solidFill>
                  <a:srgbClr val="FF3300"/>
                </a:solidFill>
                <a:latin typeface="Times New Roman" charset="0"/>
              </a:rPr>
              <a:t>M</a:t>
            </a:r>
            <a:r>
              <a:rPr lang="en-US" sz="2400" dirty="0" smtClean="0">
                <a:solidFill>
                  <a:srgbClr val="FF3300"/>
                </a:solidFill>
                <a:latin typeface="Times New Roman" charset="0"/>
              </a:rPr>
              <a:t>ay Enable Radiated Power </a:t>
            </a:r>
            <a:r>
              <a:rPr lang="en-US" sz="2400" dirty="0">
                <a:solidFill>
                  <a:srgbClr val="FF3300"/>
                </a:solidFill>
                <a:latin typeface="Times New Roman" charset="0"/>
              </a:rPr>
              <a:t>C</a:t>
            </a:r>
            <a:r>
              <a:rPr lang="en-US" sz="2400" dirty="0" smtClean="0">
                <a:solidFill>
                  <a:srgbClr val="FF3300"/>
                </a:solidFill>
                <a:latin typeface="Times New Roman" charset="0"/>
              </a:rPr>
              <a:t>ontrol</a:t>
            </a:r>
            <a:endParaRPr lang="en-US" sz="2400" dirty="0">
              <a:solidFill>
                <a:srgbClr val="FF3300"/>
              </a:solidFill>
              <a:latin typeface="Times New Roman"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8210" name="Content Placeholder 2"/>
          <p:cNvSpPr>
            <a:spLocks noGrp="1"/>
          </p:cNvSpPr>
          <p:nvPr>
            <p:ph idx="4294967295"/>
          </p:nvPr>
        </p:nvSpPr>
        <p:spPr>
          <a:xfrm>
            <a:off x="0" y="735013"/>
            <a:ext cx="9144000" cy="6122987"/>
          </a:xfrm>
        </p:spPr>
        <p:txBody>
          <a:bodyPr/>
          <a:lstStyle/>
          <a:p>
            <a:r>
              <a:rPr lang="en-US" i="1" dirty="0">
                <a:solidFill>
                  <a:schemeClr val="tx1"/>
                </a:solidFill>
                <a:latin typeface="+mn-lt"/>
                <a:ea typeface="+mn-ea"/>
                <a:cs typeface="+mn-cs"/>
              </a:rPr>
              <a:t>In support of the view that edge second stability access allows ~ &gt; a~~~ are experiments in which the plasma ‘</a:t>
            </a:r>
            <a:r>
              <a:rPr lang="en-US" i="1" dirty="0" err="1">
                <a:solidFill>
                  <a:schemeClr val="tx1"/>
                </a:solidFill>
                <a:latin typeface="+mn-lt"/>
                <a:ea typeface="+mn-ea"/>
                <a:cs typeface="+mn-cs"/>
              </a:rPr>
              <a:t>squareness</a:t>
            </a:r>
            <a:r>
              <a:rPr lang="en-US" i="1" dirty="0">
                <a:solidFill>
                  <a:schemeClr val="tx1"/>
                </a:solidFill>
                <a:latin typeface="+mn-lt"/>
                <a:ea typeface="+mn-ea"/>
                <a:cs typeface="+mn-cs"/>
              </a:rPr>
              <a:t>’ was varied [18]. In these experiments a sudden transition to small high frequency </a:t>
            </a:r>
            <a:r>
              <a:rPr lang="en-US" i="1" dirty="0" err="1">
                <a:solidFill>
                  <a:schemeClr val="tx1"/>
                </a:solidFill>
                <a:latin typeface="+mn-lt"/>
                <a:ea typeface="+mn-ea"/>
                <a:cs typeface="+mn-cs"/>
              </a:rPr>
              <a:t>ELMs</a:t>
            </a:r>
            <a:r>
              <a:rPr lang="en-US" i="1" dirty="0">
                <a:solidFill>
                  <a:schemeClr val="tx1"/>
                </a:solidFill>
                <a:latin typeface="+mn-lt"/>
                <a:ea typeface="+mn-ea"/>
                <a:cs typeface="+mn-cs"/>
              </a:rPr>
              <a:t> was observed at very high and very low </a:t>
            </a:r>
            <a:r>
              <a:rPr lang="en-US" i="1" dirty="0" err="1">
                <a:solidFill>
                  <a:schemeClr val="tx1"/>
                </a:solidFill>
                <a:latin typeface="+mn-lt"/>
                <a:ea typeface="+mn-ea"/>
                <a:cs typeface="+mn-cs"/>
              </a:rPr>
              <a:t>squareness</a:t>
            </a:r>
            <a:r>
              <a:rPr lang="en-US" i="1" dirty="0">
                <a:solidFill>
                  <a:schemeClr val="tx1"/>
                </a:solidFill>
                <a:latin typeface="+mn-lt"/>
                <a:ea typeface="+mn-ea"/>
                <a:cs typeface="+mn-cs"/>
              </a:rPr>
              <a:t> where simulations [1] predicted edge current density significantly exceeding the </a:t>
            </a:r>
            <a:r>
              <a:rPr lang="en-US" i="1" dirty="0" err="1">
                <a:solidFill>
                  <a:schemeClr val="tx1"/>
                </a:solidFill>
                <a:latin typeface="+mn-lt"/>
                <a:ea typeface="+mn-ea"/>
                <a:cs typeface="+mn-cs"/>
              </a:rPr>
              <a:t>collisionless</a:t>
            </a:r>
            <a:r>
              <a:rPr lang="en-US" i="1" dirty="0">
                <a:solidFill>
                  <a:schemeClr val="tx1"/>
                </a:solidFill>
                <a:latin typeface="+mn-lt"/>
                <a:ea typeface="+mn-ea"/>
                <a:cs typeface="+mn-cs"/>
              </a:rPr>
              <a:t> bootstrap current would be required for access to second stability [Fig. 2(a)]. This qualitative change in ELM character occurred over a narrow range in </a:t>
            </a:r>
            <a:r>
              <a:rPr lang="en-US" i="1" dirty="0" err="1">
                <a:solidFill>
                  <a:schemeClr val="tx1"/>
                </a:solidFill>
                <a:latin typeface="+mn-lt"/>
                <a:ea typeface="+mn-ea"/>
                <a:cs typeface="+mn-cs"/>
              </a:rPr>
              <a:t>squareness</a:t>
            </a:r>
            <a:r>
              <a:rPr lang="en-US" i="1" dirty="0">
                <a:solidFill>
                  <a:schemeClr val="tx1"/>
                </a:solidFill>
                <a:latin typeface="+mn-lt"/>
                <a:ea typeface="+mn-ea"/>
                <a:cs typeface="+mn-cs"/>
              </a:rPr>
              <a:t> and as such is unlikely to be the result of a change in fueling efficiency or impurity influx. At the transition to small </a:t>
            </a:r>
            <a:r>
              <a:rPr lang="en-US" i="1" dirty="0" err="1">
                <a:solidFill>
                  <a:schemeClr val="tx1"/>
                </a:solidFill>
                <a:latin typeface="+mn-lt"/>
                <a:ea typeface="+mn-ea"/>
                <a:cs typeface="+mn-cs"/>
              </a:rPr>
              <a:t>ELMs</a:t>
            </a:r>
            <a:r>
              <a:rPr lang="en-US" i="1" dirty="0">
                <a:solidFill>
                  <a:schemeClr val="tx1"/>
                </a:solidFill>
                <a:latin typeface="+mn-lt"/>
                <a:ea typeface="+mn-ea"/>
                <a:cs typeface="+mn-cs"/>
              </a:rPr>
              <a:t> the edge pressure gradient is observed to drop to the calculated first stable limit. Additional gas puffing in discharges which would otherwise have large </a:t>
            </a:r>
            <a:r>
              <a:rPr lang="en-US" i="1" dirty="0" err="1">
                <a:solidFill>
                  <a:schemeClr val="tx1"/>
                </a:solidFill>
                <a:latin typeface="+mn-lt"/>
                <a:ea typeface="+mn-ea"/>
                <a:cs typeface="+mn-cs"/>
              </a:rPr>
              <a:t>ELMs</a:t>
            </a:r>
            <a:r>
              <a:rPr lang="en-US" i="1" dirty="0">
                <a:solidFill>
                  <a:schemeClr val="tx1"/>
                </a:solidFill>
                <a:latin typeface="+mn-lt"/>
                <a:ea typeface="+mn-ea"/>
                <a:cs typeface="+mn-cs"/>
              </a:rPr>
              <a:t> but which are close to the small ELM shape produced a transition to small </a:t>
            </a:r>
            <a:r>
              <a:rPr lang="en-US" i="1" dirty="0" err="1">
                <a:solidFill>
                  <a:schemeClr val="tx1"/>
                </a:solidFill>
                <a:latin typeface="+mn-lt"/>
                <a:ea typeface="+mn-ea"/>
                <a:cs typeface="+mn-cs"/>
              </a:rPr>
              <a:t>ELMs</a:t>
            </a:r>
            <a:r>
              <a:rPr lang="en-US" i="1" dirty="0">
                <a:solidFill>
                  <a:schemeClr val="tx1"/>
                </a:solidFill>
                <a:latin typeface="+mn-lt"/>
                <a:ea typeface="+mn-ea"/>
                <a:cs typeface="+mn-cs"/>
              </a:rPr>
              <a:t> consistent with a decrease in edge bootstrap current with increased </a:t>
            </a:r>
            <a:r>
              <a:rPr lang="en-US" i="1" dirty="0" err="1">
                <a:solidFill>
                  <a:schemeClr val="tx1"/>
                </a:solidFill>
                <a:latin typeface="+mn-lt"/>
                <a:ea typeface="+mn-ea"/>
                <a:cs typeface="+mn-cs"/>
              </a:rPr>
              <a:t>collisionality</a:t>
            </a:r>
            <a:r>
              <a:rPr lang="en-US" i="1" dirty="0">
                <a:solidFill>
                  <a:schemeClr val="tx1"/>
                </a:solidFill>
                <a:latin typeface="+mn-lt"/>
                <a:ea typeface="+mn-ea"/>
                <a:cs typeface="+mn-cs"/>
              </a:rPr>
              <a:t>. </a:t>
            </a:r>
            <a:endParaRPr lang="en-US" dirty="0"/>
          </a:p>
        </p:txBody>
      </p:sp>
      <p:sp>
        <p:nvSpPr>
          <p:cNvPr id="1118211" name="Rectangle 3"/>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dirty="0"/>
              <a:t>THE EFFECT OF PLASMA SHAPE ON H-MODE PEDESTAL CHARACTERISTICS ON DIII-D Osborne et al.</a:t>
            </a:r>
            <a:r>
              <a:rPr lang="en-US" sz="2400" dirty="0" smtClean="0"/>
              <a:t> </a:t>
            </a:r>
            <a:endParaRPr lang="en-US" sz="800" dirty="0">
              <a:solidFill>
                <a:srgbClr val="FF3300"/>
              </a:solidFill>
              <a:latin typeface="Times New Roman" charset="0"/>
            </a:endParaRPr>
          </a:p>
        </p:txBody>
      </p:sp>
      <p:pic>
        <p:nvPicPr>
          <p:cNvPr id="8" name="Picture 7"/>
          <p:cNvPicPr>
            <a:picLocks noChangeAspect="1"/>
          </p:cNvPicPr>
          <p:nvPr/>
        </p:nvPicPr>
        <p:blipFill>
          <a:blip r:embed="rId3"/>
          <a:stretch>
            <a:fillRect/>
          </a:stretch>
        </p:blipFill>
        <p:spPr>
          <a:xfrm>
            <a:off x="1757680" y="333098"/>
            <a:ext cx="5795010" cy="4357012"/>
          </a:xfrm>
          <a:prstGeom prst="rect">
            <a:avLst/>
          </a:prstGeom>
        </p:spPr>
      </p:pic>
      <p:pic>
        <p:nvPicPr>
          <p:cNvPr id="11" name="Picture 10"/>
          <p:cNvPicPr>
            <a:picLocks noChangeAspect="1"/>
          </p:cNvPicPr>
          <p:nvPr/>
        </p:nvPicPr>
        <p:blipFill>
          <a:blip r:embed="rId4"/>
          <a:stretch>
            <a:fillRect/>
          </a:stretch>
        </p:blipFill>
        <p:spPr>
          <a:xfrm>
            <a:off x="5167297" y="2906738"/>
            <a:ext cx="3352800" cy="35941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2809875" y="2773363"/>
            <a:ext cx="1649413" cy="3090862"/>
            <a:chOff x="2684" y="2037"/>
            <a:chExt cx="1324" cy="2283"/>
          </a:xfrm>
        </p:grpSpPr>
        <p:pic>
          <p:nvPicPr>
            <p:cNvPr id="1351695" name="Picture 15"/>
            <p:cNvPicPr>
              <a:picLocks noChangeAspect="1" noChangeArrowheads="1"/>
            </p:cNvPicPr>
            <p:nvPr/>
          </p:nvPicPr>
          <p:blipFill>
            <a:blip r:embed="rId3"/>
            <a:srcRect/>
            <a:stretch>
              <a:fillRect/>
            </a:stretch>
          </p:blipFill>
          <p:spPr bwMode="auto">
            <a:xfrm>
              <a:off x="2684" y="2037"/>
              <a:ext cx="1324" cy="2283"/>
            </a:xfrm>
            <a:prstGeom prst="rect">
              <a:avLst/>
            </a:prstGeom>
            <a:noFill/>
            <a:ln w="9525">
              <a:noFill/>
              <a:miter lim="800000"/>
              <a:headEnd/>
              <a:tailEnd/>
            </a:ln>
            <a:effectLst/>
          </p:spPr>
        </p:pic>
        <p:sp>
          <p:nvSpPr>
            <p:cNvPr id="1351696" name="Oval 16"/>
            <p:cNvSpPr>
              <a:spLocks noChangeArrowheads="1"/>
            </p:cNvSpPr>
            <p:nvPr/>
          </p:nvSpPr>
          <p:spPr bwMode="auto">
            <a:xfrm>
              <a:off x="3468" y="4030"/>
              <a:ext cx="60" cy="69"/>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3" name="Group 11"/>
          <p:cNvGrpSpPr>
            <a:grpSpLocks/>
          </p:cNvGrpSpPr>
          <p:nvPr/>
        </p:nvGrpSpPr>
        <p:grpSpPr bwMode="auto">
          <a:xfrm>
            <a:off x="1287463" y="2659063"/>
            <a:ext cx="1820862" cy="3241675"/>
            <a:chOff x="1437" y="1965"/>
            <a:chExt cx="1315" cy="2355"/>
          </a:xfrm>
        </p:grpSpPr>
        <p:pic>
          <p:nvPicPr>
            <p:cNvPr id="1351692" name="Picture 12"/>
            <p:cNvPicPr>
              <a:picLocks noChangeAspect="1" noChangeArrowheads="1"/>
            </p:cNvPicPr>
            <p:nvPr/>
          </p:nvPicPr>
          <p:blipFill>
            <a:blip r:embed="rId4"/>
            <a:srcRect/>
            <a:stretch>
              <a:fillRect/>
            </a:stretch>
          </p:blipFill>
          <p:spPr bwMode="auto">
            <a:xfrm>
              <a:off x="1437" y="1965"/>
              <a:ext cx="1315" cy="2355"/>
            </a:xfrm>
            <a:prstGeom prst="rect">
              <a:avLst/>
            </a:prstGeom>
            <a:noFill/>
            <a:ln w="9525">
              <a:noFill/>
              <a:miter lim="800000"/>
              <a:headEnd/>
              <a:tailEnd/>
            </a:ln>
            <a:effectLst/>
          </p:spPr>
        </p:pic>
        <p:sp>
          <p:nvSpPr>
            <p:cNvPr id="1351693" name="Oval 13"/>
            <p:cNvSpPr>
              <a:spLocks noChangeArrowheads="1"/>
            </p:cNvSpPr>
            <p:nvPr/>
          </p:nvSpPr>
          <p:spPr bwMode="auto">
            <a:xfrm>
              <a:off x="2179" y="4035"/>
              <a:ext cx="60" cy="69"/>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grpSp>
      <p:sp>
        <p:nvSpPr>
          <p:cNvPr id="1351682" name="Rectangle 2"/>
          <p:cNvSpPr>
            <a:spLocks noGrp="1" noChangeArrowheads="1"/>
          </p:cNvSpPr>
          <p:nvPr>
            <p:ph type="body" idx="1"/>
          </p:nvPr>
        </p:nvSpPr>
        <p:spPr>
          <a:xfrm>
            <a:off x="0" y="574675"/>
            <a:ext cx="9144000" cy="6283325"/>
          </a:xfrm>
        </p:spPr>
        <p:txBody>
          <a:bodyPr/>
          <a:lstStyle/>
          <a:p>
            <a:r>
              <a:rPr lang="en-US"/>
              <a:t>Using ISolver showed that</a:t>
            </a:r>
          </a:p>
          <a:p>
            <a:pPr lvl="1"/>
            <a:r>
              <a:rPr lang="en-US"/>
              <a:t>The outer strike point predominantly depend on PF2 .</a:t>
            </a:r>
          </a:p>
          <a:p>
            <a:pPr lvl="1"/>
            <a:r>
              <a:rPr lang="en-US"/>
              <a:t>Analyzed the effect of PF2L in ISolver.</a:t>
            </a:r>
          </a:p>
          <a:p>
            <a:pPr lvl="1"/>
            <a:r>
              <a:rPr lang="en-US"/>
              <a:t>The dynamics of Single Input Single Output (PF2L current to Strike Point change) can be modeled as a first order system with time delay.</a:t>
            </a:r>
          </a:p>
        </p:txBody>
      </p:sp>
      <p:sp>
        <p:nvSpPr>
          <p:cNvPr id="1351683" name="Rectangle 3"/>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a:solidFill>
                  <a:srgbClr val="FF3300"/>
                </a:solidFill>
                <a:latin typeface="Times New Roman" charset="0"/>
              </a:rPr>
              <a:t>Preliminary Study: ISolver Analysis</a:t>
            </a:r>
            <a:endParaRPr lang="en-US" sz="800">
              <a:solidFill>
                <a:srgbClr val="FF3300"/>
              </a:solidFill>
              <a:latin typeface="Times New Roman" charset="0"/>
            </a:endParaRPr>
          </a:p>
        </p:txBody>
      </p:sp>
      <p:sp>
        <p:nvSpPr>
          <p:cNvPr id="1351684" name="Text Box 4"/>
          <p:cNvSpPr txBox="1">
            <a:spLocks noChangeArrowheads="1"/>
          </p:cNvSpPr>
          <p:nvPr/>
        </p:nvSpPr>
        <p:spPr bwMode="auto">
          <a:xfrm>
            <a:off x="0" y="6464300"/>
            <a:ext cx="9144000" cy="336550"/>
          </a:xfrm>
          <a:prstGeom prst="rect">
            <a:avLst/>
          </a:prstGeom>
          <a:noFill/>
          <a:ln w="9525">
            <a:noFill/>
            <a:miter lim="800000"/>
            <a:headEnd/>
            <a:tailEnd/>
          </a:ln>
        </p:spPr>
        <p:txBody>
          <a:bodyPr>
            <a:prstTxWarp prst="textNoShape">
              <a:avLst/>
            </a:prstTxWarp>
            <a:spAutoFit/>
          </a:bodyPr>
          <a:lstStyle/>
          <a:p>
            <a:pPr lvl="1" eaLnBrk="0" hangingPunct="0">
              <a:spcBef>
                <a:spcPct val="50000"/>
              </a:spcBef>
            </a:pPr>
            <a:r>
              <a:rPr lang="en-US" sz="1600">
                <a:latin typeface="Times New Roman" charset="0"/>
                <a:ea typeface="ＭＳ Ｐゴシック" pitchFamily="84" charset="-128"/>
                <a:cs typeface="ＭＳ Ｐゴシック" pitchFamily="84" charset="-128"/>
              </a:rPr>
              <a:t>The change in the strike point with different PF2L current</a:t>
            </a:r>
          </a:p>
        </p:txBody>
      </p:sp>
      <p:sp>
        <p:nvSpPr>
          <p:cNvPr id="1351685" name="Text Box 5"/>
          <p:cNvSpPr txBox="1">
            <a:spLocks noChangeArrowheads="1"/>
          </p:cNvSpPr>
          <p:nvPr/>
        </p:nvSpPr>
        <p:spPr bwMode="auto">
          <a:xfrm>
            <a:off x="0" y="5867400"/>
            <a:ext cx="2057400" cy="274638"/>
          </a:xfrm>
          <a:prstGeom prst="rect">
            <a:avLst/>
          </a:prstGeom>
          <a:noFill/>
          <a:ln w="9525">
            <a:noFill/>
            <a:miter lim="800000"/>
            <a:headEnd/>
            <a:tailEnd/>
          </a:ln>
        </p:spPr>
        <p:txBody>
          <a:bodyPr>
            <a:prstTxWarp prst="textNoShape">
              <a:avLst/>
            </a:prstTxWarp>
            <a:spAutoFit/>
          </a:bodyPr>
          <a:lstStyle/>
          <a:p>
            <a:pPr algn="l" eaLnBrk="0" hangingPunct="0">
              <a:spcBef>
                <a:spcPct val="50000"/>
              </a:spcBef>
            </a:pPr>
            <a:r>
              <a:rPr lang="en-US" sz="1200">
                <a:ea typeface="ＭＳ Ｐゴシック" pitchFamily="84" charset="-128"/>
                <a:cs typeface="ＭＳ Ｐゴシック" pitchFamily="84" charset="-128"/>
              </a:rPr>
              <a:t>PF2L=0 kAmp</a:t>
            </a:r>
          </a:p>
        </p:txBody>
      </p:sp>
      <p:sp>
        <p:nvSpPr>
          <p:cNvPr id="1351686" name="Text Box 6"/>
          <p:cNvSpPr txBox="1">
            <a:spLocks noChangeArrowheads="1"/>
          </p:cNvSpPr>
          <p:nvPr/>
        </p:nvSpPr>
        <p:spPr bwMode="auto">
          <a:xfrm>
            <a:off x="1514475" y="5907088"/>
            <a:ext cx="2057400" cy="274637"/>
          </a:xfrm>
          <a:prstGeom prst="rect">
            <a:avLst/>
          </a:prstGeom>
          <a:noFill/>
          <a:ln w="9525">
            <a:noFill/>
            <a:miter lim="800000"/>
            <a:headEnd/>
            <a:tailEnd/>
          </a:ln>
        </p:spPr>
        <p:txBody>
          <a:bodyPr>
            <a:prstTxWarp prst="textNoShape">
              <a:avLst/>
            </a:prstTxWarp>
            <a:spAutoFit/>
          </a:bodyPr>
          <a:lstStyle/>
          <a:p>
            <a:pPr algn="l" eaLnBrk="0" hangingPunct="0">
              <a:spcBef>
                <a:spcPct val="50000"/>
              </a:spcBef>
            </a:pPr>
            <a:r>
              <a:rPr lang="en-US" sz="1200">
                <a:ea typeface="ＭＳ Ｐゴシック" pitchFamily="84" charset="-128"/>
                <a:cs typeface="ＭＳ Ｐゴシック" pitchFamily="84" charset="-128"/>
              </a:rPr>
              <a:t>PF2L=8 kAmp</a:t>
            </a:r>
          </a:p>
        </p:txBody>
      </p:sp>
      <p:sp>
        <p:nvSpPr>
          <p:cNvPr id="1351687" name="Text Box 7"/>
          <p:cNvSpPr txBox="1">
            <a:spLocks noChangeArrowheads="1"/>
          </p:cNvSpPr>
          <p:nvPr/>
        </p:nvSpPr>
        <p:spPr bwMode="auto">
          <a:xfrm>
            <a:off x="3013075" y="5900738"/>
            <a:ext cx="2057400" cy="274637"/>
          </a:xfrm>
          <a:prstGeom prst="rect">
            <a:avLst/>
          </a:prstGeom>
          <a:noFill/>
          <a:ln w="9525">
            <a:noFill/>
            <a:miter lim="800000"/>
            <a:headEnd/>
            <a:tailEnd/>
          </a:ln>
        </p:spPr>
        <p:txBody>
          <a:bodyPr>
            <a:prstTxWarp prst="textNoShape">
              <a:avLst/>
            </a:prstTxWarp>
            <a:spAutoFit/>
          </a:bodyPr>
          <a:lstStyle/>
          <a:p>
            <a:pPr algn="l" eaLnBrk="0" hangingPunct="0">
              <a:spcBef>
                <a:spcPct val="50000"/>
              </a:spcBef>
            </a:pPr>
            <a:r>
              <a:rPr lang="en-US" sz="1200">
                <a:ea typeface="ＭＳ Ｐゴシック" pitchFamily="84" charset="-128"/>
                <a:cs typeface="ＭＳ Ｐゴシック" pitchFamily="84" charset="-128"/>
              </a:rPr>
              <a:t>PF2L=16 kAmp</a:t>
            </a:r>
          </a:p>
        </p:txBody>
      </p:sp>
      <p:grpSp>
        <p:nvGrpSpPr>
          <p:cNvPr id="4" name="Group 8"/>
          <p:cNvGrpSpPr>
            <a:grpSpLocks/>
          </p:cNvGrpSpPr>
          <p:nvPr/>
        </p:nvGrpSpPr>
        <p:grpSpPr bwMode="auto">
          <a:xfrm>
            <a:off x="0" y="2751138"/>
            <a:ext cx="1622425" cy="3117850"/>
            <a:chOff x="144" y="2024"/>
            <a:chExt cx="1251" cy="2218"/>
          </a:xfrm>
        </p:grpSpPr>
        <p:pic>
          <p:nvPicPr>
            <p:cNvPr id="1351689" name="Picture 9"/>
            <p:cNvPicPr>
              <a:picLocks noChangeAspect="1" noChangeArrowheads="1"/>
            </p:cNvPicPr>
            <p:nvPr/>
          </p:nvPicPr>
          <p:blipFill>
            <a:blip r:embed="rId5"/>
            <a:srcRect/>
            <a:stretch>
              <a:fillRect/>
            </a:stretch>
          </p:blipFill>
          <p:spPr bwMode="auto">
            <a:xfrm>
              <a:off x="144" y="2024"/>
              <a:ext cx="1251" cy="2218"/>
            </a:xfrm>
            <a:prstGeom prst="rect">
              <a:avLst/>
            </a:prstGeom>
            <a:noFill/>
            <a:ln w="9525">
              <a:noFill/>
              <a:miter lim="800000"/>
              <a:headEnd/>
              <a:tailEnd/>
            </a:ln>
            <a:effectLst/>
          </p:spPr>
        </p:pic>
        <p:sp>
          <p:nvSpPr>
            <p:cNvPr id="1351690" name="Oval 10"/>
            <p:cNvSpPr>
              <a:spLocks noChangeArrowheads="1"/>
            </p:cNvSpPr>
            <p:nvPr/>
          </p:nvSpPr>
          <p:spPr bwMode="auto">
            <a:xfrm>
              <a:off x="763" y="3977"/>
              <a:ext cx="60" cy="69"/>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grpSp>
      <p:pic>
        <p:nvPicPr>
          <p:cNvPr id="1351697" name="Picture 17"/>
          <p:cNvPicPr>
            <a:picLocks noChangeAspect="1" noChangeArrowheads="1"/>
          </p:cNvPicPr>
          <p:nvPr/>
        </p:nvPicPr>
        <p:blipFill>
          <a:blip r:embed="rId6"/>
          <a:srcRect/>
          <a:stretch>
            <a:fillRect/>
          </a:stretch>
        </p:blipFill>
        <p:spPr bwMode="auto">
          <a:xfrm>
            <a:off x="4986338" y="2862263"/>
            <a:ext cx="3819525" cy="2863850"/>
          </a:xfrm>
          <a:prstGeom prst="rect">
            <a:avLst/>
          </a:prstGeom>
          <a:noFill/>
          <a:ln w="9525">
            <a:noFill/>
            <a:miter lim="800000"/>
            <a:headEnd/>
            <a:tailEnd/>
          </a:ln>
          <a:effectLst/>
        </p:spPr>
      </p:pic>
      <p:sp>
        <p:nvSpPr>
          <p:cNvPr id="1351698" name="Text Box 18"/>
          <p:cNvSpPr txBox="1">
            <a:spLocks noChangeArrowheads="1"/>
          </p:cNvSpPr>
          <p:nvPr/>
        </p:nvSpPr>
        <p:spPr bwMode="auto">
          <a:xfrm>
            <a:off x="5492750" y="5794375"/>
            <a:ext cx="3317875" cy="274638"/>
          </a:xfrm>
          <a:prstGeom prst="rect">
            <a:avLst/>
          </a:prstGeom>
          <a:noFill/>
          <a:ln w="9525">
            <a:noFill/>
            <a:miter lim="800000"/>
            <a:headEnd/>
            <a:tailEnd/>
          </a:ln>
        </p:spPr>
        <p:txBody>
          <a:bodyPr>
            <a:prstTxWarp prst="textNoShape">
              <a:avLst/>
            </a:prstTxWarp>
            <a:spAutoFit/>
          </a:bodyPr>
          <a:lstStyle/>
          <a:p>
            <a:pPr algn="l" eaLnBrk="0" hangingPunct="0">
              <a:spcBef>
                <a:spcPct val="50000"/>
              </a:spcBef>
            </a:pPr>
            <a:r>
              <a:rPr lang="en-US" sz="1200">
                <a:ea typeface="ＭＳ Ｐゴシック" pitchFamily="84" charset="-128"/>
                <a:cs typeface="ＭＳ Ｐゴシック" pitchFamily="84" charset="-128"/>
              </a:rPr>
              <a:t>Strike Point Position versus PF2L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62" name="Content Placeholder 2"/>
          <p:cNvSpPr>
            <a:spLocks noGrp="1"/>
          </p:cNvSpPr>
          <p:nvPr>
            <p:ph idx="4294967295"/>
          </p:nvPr>
        </p:nvSpPr>
        <p:spPr>
          <a:xfrm>
            <a:off x="0" y="735013"/>
            <a:ext cx="9144000" cy="6122987"/>
          </a:xfrm>
        </p:spPr>
        <p:txBody>
          <a:bodyPr/>
          <a:lstStyle/>
          <a:p>
            <a:endParaRPr lang="en-US"/>
          </a:p>
          <a:p>
            <a:endParaRPr lang="en-US"/>
          </a:p>
          <a:p>
            <a:endParaRPr lang="en-US"/>
          </a:p>
          <a:p>
            <a:endParaRPr lang="en-US"/>
          </a:p>
          <a:p>
            <a:endParaRPr lang="en-US"/>
          </a:p>
          <a:p>
            <a:endParaRPr lang="en-US"/>
          </a:p>
          <a:p>
            <a:r>
              <a:rPr lang="en-US"/>
              <a:t>For this system of First Order ODE with time lag we can model it using these constants</a:t>
            </a:r>
          </a:p>
          <a:p>
            <a:r>
              <a:rPr lang="en-US"/>
              <a:t>L = lag in time response </a:t>
            </a:r>
          </a:p>
          <a:p>
            <a:r>
              <a:rPr lang="en-US"/>
              <a:t>ΔCp (%) = the percentage change in output signal in response to the initial step disturbance</a:t>
            </a:r>
          </a:p>
          <a:p>
            <a:r>
              <a:rPr lang="en-US"/>
              <a:t>T = the time taken for this change to occur</a:t>
            </a:r>
          </a:p>
          <a:p>
            <a:r>
              <a:rPr lang="en-US"/>
              <a:t>N =           ; where N is the reaction rate </a:t>
            </a:r>
          </a:p>
          <a:p>
            <a:r>
              <a:rPr lang="en-US"/>
              <a:t>Given these we define    </a:t>
            </a:r>
          </a:p>
        </p:txBody>
      </p:sp>
      <p:sp>
        <p:nvSpPr>
          <p:cNvPr id="1064963" name="Rectangle 3"/>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a:solidFill>
                  <a:srgbClr val="FF3300"/>
                </a:solidFill>
                <a:latin typeface="Times New Roman" charset="0"/>
              </a:rPr>
              <a:t>Experiment Analysis: Step Response and PID Controller</a:t>
            </a:r>
          </a:p>
        </p:txBody>
      </p:sp>
      <p:sp>
        <p:nvSpPr>
          <p:cNvPr id="1064969" name="Rectangle 9"/>
          <p:cNvSpPr>
            <a:spLocks noChangeArrowheads="1"/>
          </p:cNvSpPr>
          <p:nvPr/>
        </p:nvSpPr>
        <p:spPr bwMode="auto">
          <a:xfrm>
            <a:off x="1665288" y="1271588"/>
            <a:ext cx="784225" cy="274637"/>
          </a:xfrm>
          <a:prstGeom prst="rect">
            <a:avLst/>
          </a:prstGeom>
          <a:solidFill>
            <a:schemeClr val="bg1"/>
          </a:solidFill>
          <a:ln w="9525">
            <a:noFill/>
            <a:miter lim="800000"/>
            <a:headEnd/>
            <a:tailEnd/>
          </a:ln>
          <a:effectLst/>
        </p:spPr>
        <p:txBody>
          <a:bodyPr>
            <a:prstTxWarp prst="textNoShape">
              <a:avLst/>
            </a:prstTxWarp>
            <a:spAutoFit/>
          </a:bodyPr>
          <a:lstStyle/>
          <a:p>
            <a:r>
              <a:rPr lang="en-US" sz="1200"/>
              <a:t>PF2</a:t>
            </a:r>
          </a:p>
        </p:txBody>
      </p:sp>
      <p:pic>
        <p:nvPicPr>
          <p:cNvPr id="1064971" name="Picture 11" descr="\frac{\Delta C_p}{T}"/>
          <p:cNvPicPr>
            <a:picLocks noChangeAspect="1" noChangeArrowheads="1"/>
          </p:cNvPicPr>
          <p:nvPr/>
        </p:nvPicPr>
        <p:blipFill>
          <a:blip r:embed="rId3"/>
          <a:srcRect/>
          <a:stretch>
            <a:fillRect/>
          </a:stretch>
        </p:blipFill>
        <p:spPr bwMode="auto">
          <a:xfrm>
            <a:off x="990600" y="5891213"/>
            <a:ext cx="400050" cy="409575"/>
          </a:xfrm>
          <a:prstGeom prst="rect">
            <a:avLst/>
          </a:prstGeom>
          <a:noFill/>
        </p:spPr>
      </p:pic>
      <p:pic>
        <p:nvPicPr>
          <p:cNvPr id="1064974" name="Picture 14" descr="K = {P \over (N L)}"/>
          <p:cNvPicPr>
            <a:picLocks noChangeAspect="1" noChangeArrowheads="1"/>
          </p:cNvPicPr>
          <p:nvPr/>
        </p:nvPicPr>
        <p:blipFill>
          <a:blip r:embed="rId4"/>
          <a:srcRect/>
          <a:stretch>
            <a:fillRect/>
          </a:stretch>
        </p:blipFill>
        <p:spPr bwMode="auto">
          <a:xfrm>
            <a:off x="3536950" y="6272213"/>
            <a:ext cx="904875" cy="498475"/>
          </a:xfrm>
          <a:prstGeom prst="rect">
            <a:avLst/>
          </a:prstGeom>
          <a:noFill/>
        </p:spPr>
      </p:pic>
      <p:grpSp>
        <p:nvGrpSpPr>
          <p:cNvPr id="2" name="Group 21"/>
          <p:cNvGrpSpPr>
            <a:grpSpLocks/>
          </p:cNvGrpSpPr>
          <p:nvPr/>
        </p:nvGrpSpPr>
        <p:grpSpPr bwMode="auto">
          <a:xfrm>
            <a:off x="115888" y="1047750"/>
            <a:ext cx="7497762" cy="1982788"/>
            <a:chOff x="73" y="660"/>
            <a:chExt cx="4723" cy="1249"/>
          </a:xfrm>
        </p:grpSpPr>
        <p:grpSp>
          <p:nvGrpSpPr>
            <p:cNvPr id="3" name="Group 19"/>
            <p:cNvGrpSpPr>
              <a:grpSpLocks/>
            </p:cNvGrpSpPr>
            <p:nvPr/>
          </p:nvGrpSpPr>
          <p:grpSpPr bwMode="auto">
            <a:xfrm>
              <a:off x="73" y="660"/>
              <a:ext cx="4723" cy="1249"/>
              <a:chOff x="73" y="660"/>
              <a:chExt cx="4723" cy="1249"/>
            </a:xfrm>
          </p:grpSpPr>
          <p:grpSp>
            <p:nvGrpSpPr>
              <p:cNvPr id="4" name="Group 4"/>
              <p:cNvGrpSpPr>
                <a:grpSpLocks/>
              </p:cNvGrpSpPr>
              <p:nvPr/>
            </p:nvGrpSpPr>
            <p:grpSpPr bwMode="auto">
              <a:xfrm>
                <a:off x="73" y="660"/>
                <a:ext cx="4723" cy="1249"/>
                <a:chOff x="0" y="994"/>
                <a:chExt cx="5492" cy="1773"/>
              </a:xfrm>
            </p:grpSpPr>
            <p:pic>
              <p:nvPicPr>
                <p:cNvPr id="1064965" name="Picture 5"/>
                <p:cNvPicPr>
                  <a:picLocks noChangeAspect="1" noChangeArrowheads="1"/>
                </p:cNvPicPr>
                <p:nvPr/>
              </p:nvPicPr>
              <p:blipFill>
                <a:blip r:embed="rId5"/>
                <a:srcRect/>
                <a:stretch>
                  <a:fillRect/>
                </a:stretch>
              </p:blipFill>
              <p:spPr bwMode="auto">
                <a:xfrm>
                  <a:off x="3240" y="994"/>
                  <a:ext cx="2252" cy="1773"/>
                </a:xfrm>
                <a:prstGeom prst="rect">
                  <a:avLst/>
                </a:prstGeom>
                <a:noFill/>
                <a:ln w="9525">
                  <a:noFill/>
                  <a:miter lim="800000"/>
                  <a:headEnd/>
                  <a:tailEnd/>
                </a:ln>
                <a:effectLst/>
              </p:spPr>
            </p:pic>
            <p:pic>
              <p:nvPicPr>
                <p:cNvPr id="1064966" name="Picture 6"/>
                <p:cNvPicPr>
                  <a:picLocks noChangeAspect="1" noChangeArrowheads="1"/>
                </p:cNvPicPr>
                <p:nvPr/>
              </p:nvPicPr>
              <p:blipFill>
                <a:blip r:embed="rId6"/>
                <a:srcRect l="4965"/>
                <a:stretch>
                  <a:fillRect/>
                </a:stretch>
              </p:blipFill>
              <p:spPr bwMode="auto">
                <a:xfrm>
                  <a:off x="344" y="1201"/>
                  <a:ext cx="2316" cy="1465"/>
                </a:xfrm>
                <a:prstGeom prst="rect">
                  <a:avLst/>
                </a:prstGeom>
                <a:noFill/>
                <a:ln w="9525">
                  <a:noFill/>
                  <a:miter lim="800000"/>
                  <a:headEnd/>
                  <a:tailEnd/>
                </a:ln>
                <a:effectLst/>
              </p:spPr>
            </p:pic>
            <p:sp>
              <p:nvSpPr>
                <p:cNvPr id="1064967" name="Rectangle 7"/>
                <p:cNvSpPr>
                  <a:spLocks noChangeArrowheads="1"/>
                </p:cNvSpPr>
                <p:nvPr/>
              </p:nvSpPr>
              <p:spPr bwMode="auto">
                <a:xfrm>
                  <a:off x="0" y="1453"/>
                  <a:ext cx="438" cy="272"/>
                </a:xfrm>
                <a:prstGeom prst="rect">
                  <a:avLst/>
                </a:prstGeom>
                <a:noFill/>
                <a:ln w="9525">
                  <a:noFill/>
                  <a:miter lim="800000"/>
                  <a:headEnd/>
                  <a:tailEnd/>
                </a:ln>
                <a:effectLst/>
              </p:spPr>
              <p:txBody>
                <a:bodyPr>
                  <a:prstTxWarp prst="textNoShape">
                    <a:avLst/>
                  </a:prstTxWarp>
                  <a:spAutoFit/>
                </a:bodyPr>
                <a:lstStyle/>
                <a:p>
                  <a:r>
                    <a:rPr lang="en-US" sz="1400">
                      <a:latin typeface="Symbol" charset="2"/>
                      <a:sym typeface="Symbol" charset="2"/>
                    </a:rPr>
                    <a:t></a:t>
                  </a:r>
                  <a:r>
                    <a:rPr lang="en-US" sz="1400"/>
                    <a:t>P</a:t>
                  </a:r>
                </a:p>
              </p:txBody>
            </p:sp>
            <p:sp>
              <p:nvSpPr>
                <p:cNvPr id="1064968" name="Line 8"/>
                <p:cNvSpPr>
                  <a:spLocks noChangeShapeType="1"/>
                </p:cNvSpPr>
                <p:nvPr/>
              </p:nvSpPr>
              <p:spPr bwMode="auto">
                <a:xfrm>
                  <a:off x="2734" y="1719"/>
                  <a:ext cx="537" cy="0"/>
                </a:xfrm>
                <a:prstGeom prst="line">
                  <a:avLst/>
                </a:prstGeom>
                <a:noFill/>
                <a:ln w="31750">
                  <a:solidFill>
                    <a:schemeClr val="tx1"/>
                  </a:solidFill>
                  <a:round/>
                  <a:headEnd/>
                  <a:tailEnd type="triangle" w="med" len="med"/>
                </a:ln>
                <a:effectLst/>
              </p:spPr>
              <p:txBody>
                <a:bodyPr>
                  <a:prstTxWarp prst="textNoShape">
                    <a:avLst/>
                  </a:prstTxWarp>
                </a:bodyPr>
                <a:lstStyle/>
                <a:p>
                  <a:endParaRPr lang="en-US"/>
                </a:p>
              </p:txBody>
            </p:sp>
          </p:grpSp>
          <p:sp>
            <p:nvSpPr>
              <p:cNvPr id="1064978" name="Rectangle 18"/>
              <p:cNvSpPr>
                <a:spLocks noChangeArrowheads="1"/>
              </p:cNvSpPr>
              <p:nvPr/>
            </p:nvSpPr>
            <p:spPr bwMode="auto">
              <a:xfrm>
                <a:off x="776" y="1143"/>
                <a:ext cx="1074" cy="150"/>
              </a:xfrm>
              <a:prstGeom prst="rect">
                <a:avLst/>
              </a:prstGeom>
              <a:solidFill>
                <a:schemeClr val="bg1"/>
              </a:solidFill>
              <a:ln w="9525">
                <a:noFill/>
                <a:prstDash val="lgDash"/>
                <a:miter lim="800000"/>
                <a:headEnd/>
                <a:tailEnd/>
              </a:ln>
              <a:effectLst/>
            </p:spPr>
            <p:txBody>
              <a:bodyPr wrap="none" anchor="ctr">
                <a:prstTxWarp prst="textNoShape">
                  <a:avLst/>
                </a:prstTxWarp>
              </a:bodyPr>
              <a:lstStyle/>
              <a:p>
                <a:endParaRPr lang="en-US"/>
              </a:p>
            </p:txBody>
          </p:sp>
        </p:grpSp>
        <p:sp>
          <p:nvSpPr>
            <p:cNvPr id="1064980" name="Rectangle 20"/>
            <p:cNvSpPr>
              <a:spLocks noChangeArrowheads="1"/>
            </p:cNvSpPr>
            <p:nvPr/>
          </p:nvSpPr>
          <p:spPr bwMode="auto">
            <a:xfrm>
              <a:off x="2204" y="695"/>
              <a:ext cx="304" cy="299"/>
            </a:xfrm>
            <a:prstGeom prst="rect">
              <a:avLst/>
            </a:prstGeom>
            <a:solidFill>
              <a:schemeClr val="bg1"/>
            </a:solidFill>
            <a:ln w="9525">
              <a:noFill/>
              <a:prstDash val="lgDash"/>
              <a:miter lim="800000"/>
              <a:headEnd/>
              <a:tailEnd/>
            </a:ln>
            <a:effectLst/>
          </p:spPr>
          <p:txBody>
            <a:bodyPr wrap="none" anchor="ctr">
              <a:prstTxWarp prst="textNoShape">
                <a:avLst/>
              </a:prstTxWarp>
            </a:bodyPr>
            <a:lstStyle/>
            <a:p>
              <a:endParaRPr lang="en-US"/>
            </a:p>
          </p:txBody>
        </p:sp>
      </p:grpSp>
      <p:pic>
        <p:nvPicPr>
          <p:cNvPr id="1064970" name="Picture 10"/>
          <p:cNvPicPr>
            <a:picLocks noChangeAspect="1" noChangeArrowheads="1"/>
          </p:cNvPicPr>
          <p:nvPr/>
        </p:nvPicPr>
        <p:blipFill>
          <a:blip r:embed="rId7"/>
          <a:srcRect l="1898" r="10063" b="8205"/>
          <a:stretch>
            <a:fillRect/>
          </a:stretch>
        </p:blipFill>
        <p:spPr bwMode="auto">
          <a:xfrm>
            <a:off x="4645025" y="920750"/>
            <a:ext cx="4416425" cy="1971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6387" name="Rectangle 3"/>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a:solidFill>
                  <a:srgbClr val="FF3300"/>
                </a:solidFill>
                <a:latin typeface="Times New Roman" charset="0"/>
              </a:rPr>
              <a:t>Experiment Analysis: Step Response and PID Controller</a:t>
            </a:r>
          </a:p>
        </p:txBody>
      </p:sp>
      <p:pic>
        <p:nvPicPr>
          <p:cNvPr id="1296397" name="Picture 13"/>
          <p:cNvPicPr>
            <a:picLocks noChangeAspect="1" noChangeArrowheads="1"/>
          </p:cNvPicPr>
          <p:nvPr/>
        </p:nvPicPr>
        <p:blipFill>
          <a:blip r:embed="rId3"/>
          <a:srcRect/>
          <a:stretch>
            <a:fillRect/>
          </a:stretch>
        </p:blipFill>
        <p:spPr bwMode="auto">
          <a:xfrm>
            <a:off x="2444750" y="5773738"/>
            <a:ext cx="4376738" cy="1084262"/>
          </a:xfrm>
          <a:prstGeom prst="rect">
            <a:avLst/>
          </a:prstGeom>
          <a:noFill/>
          <a:ln w="9525">
            <a:noFill/>
            <a:miter lim="800000"/>
            <a:headEnd/>
            <a:tailEnd/>
          </a:ln>
          <a:effectLst/>
        </p:spPr>
      </p:pic>
      <p:graphicFrame>
        <p:nvGraphicFramePr>
          <p:cNvPr id="1296451" name="Group 67"/>
          <p:cNvGraphicFramePr>
            <a:graphicFrameLocks noGrp="1"/>
          </p:cNvGraphicFramePr>
          <p:nvPr/>
        </p:nvGraphicFramePr>
        <p:xfrm>
          <a:off x="-122238" y="3181350"/>
          <a:ext cx="9266238" cy="2532381"/>
        </p:xfrm>
        <a:graphic>
          <a:graphicData uri="http://schemas.openxmlformats.org/drawingml/2006/table">
            <a:tbl>
              <a:tblPr/>
              <a:tblGrid>
                <a:gridCol w="1428751"/>
                <a:gridCol w="2162175"/>
                <a:gridCol w="2835275"/>
                <a:gridCol w="2840037"/>
              </a:tblGrid>
              <a:tr h="658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charset="0"/>
                        </a:rPr>
                        <a:t>K</a:t>
                      </a:r>
                      <a:r>
                        <a:rPr kumimoji="0" lang="en-US" sz="2000" b="1" i="0" u="none" strike="noStrike" cap="none" normalizeH="0" baseline="-25000">
                          <a:ln>
                            <a:noFill/>
                          </a:ln>
                          <a:solidFill>
                            <a:schemeClr val="tx1"/>
                          </a:solidFill>
                          <a:effectLst/>
                          <a:latin typeface="Times New Roman"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charset="0"/>
                        </a:rPr>
                        <a:t>K</a:t>
                      </a:r>
                      <a:r>
                        <a:rPr kumimoji="0" lang="en-US" sz="2000" b="1" i="0" u="none" strike="noStrike" cap="none" normalizeH="0" baseline="-25000">
                          <a:ln>
                            <a:noFill/>
                          </a:ln>
                          <a:solidFill>
                            <a:schemeClr val="tx1"/>
                          </a:solidFill>
                          <a:effectLst/>
                          <a:latin typeface="Times New Roman"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charset="0"/>
                        </a:rPr>
                        <a:t>K</a:t>
                      </a:r>
                      <a:r>
                        <a:rPr kumimoji="0" lang="en-US" sz="2000" b="1" i="0" u="none" strike="noStrike" cap="none" normalizeH="0" baseline="-25000">
                          <a:ln>
                            <a:noFill/>
                          </a:ln>
                          <a:solidFill>
                            <a:schemeClr val="tx1"/>
                          </a:solidFill>
                          <a:effectLst/>
                          <a:latin typeface="Times New Roman"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charset="0"/>
                        </a:rPr>
                        <a: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Symbol" charset="2"/>
                          <a:sym typeface="Symbol" charset="2"/>
                        </a:rPr>
                        <a:t>(</a:t>
                      </a:r>
                      <a:r>
                        <a:rPr kumimoji="0" lang="en-US" sz="2000" b="0" i="0" u="none" strike="noStrike" cap="none" normalizeH="0" baseline="0">
                          <a:ln>
                            <a:noFill/>
                          </a:ln>
                          <a:solidFill>
                            <a:schemeClr val="tx1"/>
                          </a:solidFill>
                          <a:effectLst/>
                          <a:latin typeface="Times New Roman" charset="0"/>
                        </a:rPr>
                        <a:t>P/</a:t>
                      </a:r>
                      <a:r>
                        <a:rPr kumimoji="0" lang="en-US" sz="2000" b="0" i="0" u="none" strike="noStrike" cap="none" normalizeH="0" baseline="0">
                          <a:ln>
                            <a:noFill/>
                          </a:ln>
                          <a:solidFill>
                            <a:schemeClr val="tx1"/>
                          </a:solidFill>
                          <a:effectLst/>
                          <a:latin typeface="Symbol" charset="2"/>
                          <a:sym typeface="Symbol" charset="2"/>
                        </a:rPr>
                        <a:t></a:t>
                      </a:r>
                      <a:r>
                        <a:rPr kumimoji="0" lang="en-US" sz="2000" b="0" i="0" u="none" strike="noStrike" cap="none" normalizeH="0" baseline="0">
                          <a:ln>
                            <a:noFill/>
                          </a:ln>
                          <a:solidFill>
                            <a:schemeClr val="tx1"/>
                          </a:solidFill>
                          <a:effectLst/>
                          <a:latin typeface="Times New Roman" charset="0"/>
                        </a:rPr>
                        <a:t>C</a:t>
                      </a:r>
                      <a:r>
                        <a:rPr kumimoji="0" lang="en-US" sz="2000" b="0" i="0" u="none" strike="noStrike" cap="none" normalizeH="0" baseline="-25000">
                          <a:ln>
                            <a:noFill/>
                          </a:ln>
                          <a:solidFill>
                            <a:schemeClr val="tx1"/>
                          </a:solidFill>
                          <a:effectLst/>
                          <a:latin typeface="Times New Roman" charset="0"/>
                        </a:rPr>
                        <a:t>p</a:t>
                      </a:r>
                      <a:r>
                        <a:rPr kumimoji="0" lang="en-US" sz="2000" b="0" i="0" u="none" strike="noStrike" cap="none" normalizeH="0" baseline="0">
                          <a:ln>
                            <a:noFill/>
                          </a:ln>
                          <a:solidFill>
                            <a:schemeClr val="tx1"/>
                          </a:solidFill>
                          <a:effectLst/>
                          <a:latin typeface="Times New Roman" charset="0"/>
                        </a:rPr>
                        <a:t>)</a:t>
                      </a:r>
                      <a:r>
                        <a:rPr kumimoji="0" lang="en-US" sz="2000" b="0" i="0" u="none" strike="noStrike" cap="none" normalizeH="0" baseline="0">
                          <a:ln>
                            <a:noFill/>
                          </a:ln>
                          <a:solidFill>
                            <a:schemeClr val="tx1"/>
                          </a:solidFill>
                          <a:effectLst/>
                          <a:latin typeface="cmsy10" pitchFamily="34" charset="0"/>
                        </a:rPr>
                        <a:t>¢</a:t>
                      </a:r>
                      <a:r>
                        <a:rPr kumimoji="0" lang="en-US" sz="2000" b="0" i="0" u="none" strike="noStrike" cap="none" normalizeH="0" baseline="0">
                          <a:ln>
                            <a:noFill/>
                          </a:ln>
                          <a:solidFill>
                            <a:schemeClr val="tx1"/>
                          </a:solidFill>
                          <a:effectLst/>
                          <a:latin typeface="Times New Roman" charset="0"/>
                        </a:rPr>
                        <a:t>(T/L)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charset="0"/>
                        </a:rPr>
                        <a:t>PI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Symbol" charset="2"/>
                          <a:sym typeface="Symbol" charset="2"/>
                        </a:rPr>
                        <a:t>0.9</a:t>
                      </a:r>
                      <a:r>
                        <a:rPr kumimoji="0" lang="en-US" sz="2000" b="0" i="0" u="none" strike="noStrike" cap="none" normalizeH="0" baseline="0">
                          <a:ln>
                            <a:noFill/>
                          </a:ln>
                          <a:solidFill>
                            <a:schemeClr val="tx1"/>
                          </a:solidFill>
                          <a:effectLst/>
                          <a:latin typeface="cmsy10" pitchFamily="34" charset="0"/>
                        </a:rPr>
                        <a:t>¢</a:t>
                      </a:r>
                      <a:r>
                        <a:rPr kumimoji="0" lang="en-US" sz="2000" b="0" i="0" u="none" strike="noStrike" cap="none" normalizeH="0" baseline="0">
                          <a:ln>
                            <a:noFill/>
                          </a:ln>
                          <a:solidFill>
                            <a:schemeClr val="tx1"/>
                          </a:solidFill>
                          <a:effectLst/>
                          <a:latin typeface="Symbol" charset="2"/>
                          <a:sym typeface="Symbol" charset="2"/>
                        </a:rPr>
                        <a:t>(</a:t>
                      </a:r>
                      <a:r>
                        <a:rPr kumimoji="0" lang="en-US" sz="2000" b="0" i="0" u="none" strike="noStrike" cap="none" normalizeH="0" baseline="0">
                          <a:ln>
                            <a:noFill/>
                          </a:ln>
                          <a:solidFill>
                            <a:schemeClr val="tx1"/>
                          </a:solidFill>
                          <a:effectLst/>
                          <a:latin typeface="Times New Roman" charset="0"/>
                        </a:rPr>
                        <a:t>P/</a:t>
                      </a:r>
                      <a:r>
                        <a:rPr kumimoji="0" lang="en-US" sz="2000" b="0" i="0" u="none" strike="noStrike" cap="none" normalizeH="0" baseline="0">
                          <a:ln>
                            <a:noFill/>
                          </a:ln>
                          <a:solidFill>
                            <a:schemeClr val="tx1"/>
                          </a:solidFill>
                          <a:effectLst/>
                          <a:latin typeface="Symbol" charset="2"/>
                          <a:sym typeface="Symbol" charset="2"/>
                        </a:rPr>
                        <a:t></a:t>
                      </a:r>
                      <a:r>
                        <a:rPr kumimoji="0" lang="en-US" sz="2000" b="0" i="0" u="none" strike="noStrike" cap="none" normalizeH="0" baseline="0">
                          <a:ln>
                            <a:noFill/>
                          </a:ln>
                          <a:solidFill>
                            <a:schemeClr val="tx1"/>
                          </a:solidFill>
                          <a:effectLst/>
                          <a:latin typeface="Times New Roman" charset="0"/>
                        </a:rPr>
                        <a:t>C</a:t>
                      </a:r>
                      <a:r>
                        <a:rPr kumimoji="0" lang="en-US" sz="2000" b="0" i="0" u="none" strike="noStrike" cap="none" normalizeH="0" baseline="-25000">
                          <a:ln>
                            <a:noFill/>
                          </a:ln>
                          <a:solidFill>
                            <a:schemeClr val="tx1"/>
                          </a:solidFill>
                          <a:effectLst/>
                          <a:latin typeface="Times New Roman" charset="0"/>
                        </a:rPr>
                        <a:t>p</a:t>
                      </a:r>
                      <a:r>
                        <a:rPr kumimoji="0" lang="en-US" sz="2000" b="0" i="0" u="none" strike="noStrike" cap="none" normalizeH="0" baseline="0">
                          <a:ln>
                            <a:noFill/>
                          </a:ln>
                          <a:solidFill>
                            <a:schemeClr val="tx1"/>
                          </a:solidFill>
                          <a:effectLst/>
                          <a:latin typeface="Times New Roman" charset="0"/>
                        </a:rPr>
                        <a:t>)</a:t>
                      </a:r>
                      <a:r>
                        <a:rPr kumimoji="0" lang="en-US" sz="2000" b="0" i="0" u="none" strike="noStrike" cap="none" normalizeH="0" baseline="0">
                          <a:ln>
                            <a:noFill/>
                          </a:ln>
                          <a:solidFill>
                            <a:schemeClr val="tx1"/>
                          </a:solidFill>
                          <a:effectLst/>
                          <a:latin typeface="cmsy10" pitchFamily="34" charset="0"/>
                        </a:rPr>
                        <a:t>¢</a:t>
                      </a:r>
                      <a:r>
                        <a:rPr kumimoji="0" lang="en-US" sz="2000" b="0" i="0" u="none" strike="noStrike" cap="none" normalizeH="0" baseline="0">
                          <a:ln>
                            <a:noFill/>
                          </a:ln>
                          <a:solidFill>
                            <a:schemeClr val="tx1"/>
                          </a:solidFill>
                          <a:effectLst/>
                          <a:latin typeface="Times New Roman" charset="0"/>
                        </a:rPr>
                        <a:t>(T/L)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Symbol" charset="2"/>
                          <a:sym typeface="Symbol" charset="2"/>
                        </a:rPr>
                        <a:t>(</a:t>
                      </a:r>
                      <a:r>
                        <a:rPr kumimoji="0" lang="en-US" sz="2000" b="0" i="0" u="none" strike="noStrike" cap="none" normalizeH="0" baseline="0">
                          <a:ln>
                            <a:noFill/>
                          </a:ln>
                          <a:solidFill>
                            <a:schemeClr val="tx1"/>
                          </a:solidFill>
                          <a:effectLst/>
                          <a:latin typeface="Times New Roman" charset="0"/>
                        </a:rPr>
                        <a:t>P/</a:t>
                      </a:r>
                      <a:r>
                        <a:rPr kumimoji="0" lang="en-US" sz="2000" b="0" i="0" u="none" strike="noStrike" cap="none" normalizeH="0" baseline="0">
                          <a:ln>
                            <a:noFill/>
                          </a:ln>
                          <a:solidFill>
                            <a:schemeClr val="tx1"/>
                          </a:solidFill>
                          <a:effectLst/>
                          <a:latin typeface="Symbol" charset="2"/>
                          <a:sym typeface="Symbol" charset="2"/>
                        </a:rPr>
                        <a:t></a:t>
                      </a:r>
                      <a:r>
                        <a:rPr kumimoji="0" lang="en-US" sz="2000" b="0" i="0" u="none" strike="noStrike" cap="none" normalizeH="0" baseline="0">
                          <a:ln>
                            <a:noFill/>
                          </a:ln>
                          <a:solidFill>
                            <a:schemeClr val="tx1"/>
                          </a:solidFill>
                          <a:effectLst/>
                          <a:latin typeface="Times New Roman" charset="0"/>
                        </a:rPr>
                        <a:t>C</a:t>
                      </a:r>
                      <a:r>
                        <a:rPr kumimoji="0" lang="en-US" sz="2000" b="0" i="0" u="none" strike="noStrike" cap="none" normalizeH="0" baseline="-25000">
                          <a:ln>
                            <a:noFill/>
                          </a:ln>
                          <a:solidFill>
                            <a:schemeClr val="tx1"/>
                          </a:solidFill>
                          <a:effectLst/>
                          <a:latin typeface="Times New Roman" charset="0"/>
                        </a:rPr>
                        <a:t>p</a:t>
                      </a:r>
                      <a:r>
                        <a:rPr kumimoji="0" lang="en-US" sz="2000" b="0" i="0" u="none" strike="noStrike" cap="none" normalizeH="0" baseline="0">
                          <a:ln>
                            <a:noFill/>
                          </a:ln>
                          <a:solidFill>
                            <a:schemeClr val="tx1"/>
                          </a:solidFill>
                          <a:effectLst/>
                          <a:latin typeface="Times New Roman" charset="0"/>
                        </a:rPr>
                        <a:t>)</a:t>
                      </a:r>
                      <a:r>
                        <a:rPr kumimoji="0" lang="en-US" sz="2000" b="0" i="0" u="none" strike="noStrike" cap="none" normalizeH="0" baseline="0">
                          <a:ln>
                            <a:noFill/>
                          </a:ln>
                          <a:solidFill>
                            <a:schemeClr val="tx1"/>
                          </a:solidFill>
                          <a:effectLst/>
                          <a:latin typeface="cmsy10" pitchFamily="34" charset="0"/>
                        </a:rPr>
                        <a:t>¢</a:t>
                      </a:r>
                      <a:r>
                        <a:rPr kumimoji="0" lang="en-US" sz="2000" b="0" i="0" u="none" strike="noStrike" cap="none" normalizeH="0" baseline="0">
                          <a:ln>
                            <a:noFill/>
                          </a:ln>
                          <a:solidFill>
                            <a:schemeClr val="tx1"/>
                          </a:solidFill>
                          <a:effectLst/>
                          <a:latin typeface="Times New Roman" charset="0"/>
                        </a:rPr>
                        <a:t>(3.3</a:t>
                      </a:r>
                      <a:r>
                        <a:rPr kumimoji="0" lang="en-US" sz="2000" b="0" i="0" u="none" strike="noStrike" cap="none" normalizeH="0" baseline="0">
                          <a:ln>
                            <a:noFill/>
                          </a:ln>
                          <a:solidFill>
                            <a:schemeClr val="tx1"/>
                          </a:solidFill>
                          <a:effectLst/>
                          <a:latin typeface="cmsy10" pitchFamily="34" charset="0"/>
                        </a:rPr>
                        <a:t>¢</a:t>
                      </a:r>
                      <a:r>
                        <a:rPr kumimoji="0" lang="en-US" sz="2000" b="0" i="0" u="none" strike="noStrike" cap="none" normalizeH="0" baseline="0">
                          <a:ln>
                            <a:noFill/>
                          </a:ln>
                          <a:solidFill>
                            <a:schemeClr val="tx1"/>
                          </a:solidFill>
                          <a:effectLst/>
                          <a:latin typeface="Times New Roman" charset="0"/>
                        </a:rPr>
                        <a:t>T/L</a:t>
                      </a:r>
                      <a:r>
                        <a:rPr kumimoji="0" lang="en-US" sz="2000" b="0" i="0" u="none" strike="noStrike" cap="none" normalizeH="0" baseline="30000">
                          <a:ln>
                            <a:noFill/>
                          </a:ln>
                          <a:solidFill>
                            <a:schemeClr val="tx1"/>
                          </a:solidFill>
                          <a:effectLst/>
                          <a:latin typeface="Times New Roman" charset="0"/>
                        </a:rPr>
                        <a:t>2</a:t>
                      </a:r>
                      <a:r>
                        <a:rPr kumimoji="0" lang="en-US" sz="2000" b="0" i="0" u="none" strike="noStrike" cap="none" normalizeH="0" baseline="0">
                          <a:ln>
                            <a:noFill/>
                          </a:ln>
                          <a:solidFill>
                            <a:schemeClr val="tx1"/>
                          </a:solidFill>
                          <a:effectLst/>
                          <a:latin typeface="Times New Roman"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charset="0"/>
                        </a:rPr>
                        <a:t>PID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Symbol" charset="2"/>
                          <a:sym typeface="Symbol" charset="2"/>
                        </a:rPr>
                        <a:t>1.2</a:t>
                      </a:r>
                      <a:r>
                        <a:rPr kumimoji="0" lang="en-US" sz="2000" b="0" i="0" u="none" strike="noStrike" cap="none" normalizeH="0" baseline="0">
                          <a:ln>
                            <a:noFill/>
                          </a:ln>
                          <a:solidFill>
                            <a:schemeClr val="tx1"/>
                          </a:solidFill>
                          <a:effectLst/>
                          <a:latin typeface="cmsy10" pitchFamily="34" charset="0"/>
                        </a:rPr>
                        <a:t>¢</a:t>
                      </a:r>
                      <a:r>
                        <a:rPr kumimoji="0" lang="en-US" sz="2000" b="0" i="0" u="none" strike="noStrike" cap="none" normalizeH="0" baseline="0">
                          <a:ln>
                            <a:noFill/>
                          </a:ln>
                          <a:solidFill>
                            <a:schemeClr val="tx1"/>
                          </a:solidFill>
                          <a:effectLst/>
                          <a:latin typeface="Symbol" charset="2"/>
                          <a:sym typeface="Symbol" charset="2"/>
                        </a:rPr>
                        <a:t>(</a:t>
                      </a:r>
                      <a:r>
                        <a:rPr kumimoji="0" lang="en-US" sz="2000" b="0" i="0" u="none" strike="noStrike" cap="none" normalizeH="0" baseline="0">
                          <a:ln>
                            <a:noFill/>
                          </a:ln>
                          <a:solidFill>
                            <a:schemeClr val="tx1"/>
                          </a:solidFill>
                          <a:effectLst/>
                          <a:latin typeface="Times New Roman" charset="0"/>
                        </a:rPr>
                        <a:t>P/</a:t>
                      </a:r>
                      <a:r>
                        <a:rPr kumimoji="0" lang="en-US" sz="2000" b="0" i="0" u="none" strike="noStrike" cap="none" normalizeH="0" baseline="0">
                          <a:ln>
                            <a:noFill/>
                          </a:ln>
                          <a:solidFill>
                            <a:schemeClr val="tx1"/>
                          </a:solidFill>
                          <a:effectLst/>
                          <a:latin typeface="Symbol" charset="2"/>
                          <a:sym typeface="Symbol" charset="2"/>
                        </a:rPr>
                        <a:t></a:t>
                      </a:r>
                      <a:r>
                        <a:rPr kumimoji="0" lang="en-US" sz="2000" b="0" i="0" u="none" strike="noStrike" cap="none" normalizeH="0" baseline="0">
                          <a:ln>
                            <a:noFill/>
                          </a:ln>
                          <a:solidFill>
                            <a:schemeClr val="tx1"/>
                          </a:solidFill>
                          <a:effectLst/>
                          <a:latin typeface="Times New Roman" charset="0"/>
                        </a:rPr>
                        <a:t>C</a:t>
                      </a:r>
                      <a:r>
                        <a:rPr kumimoji="0" lang="en-US" sz="2000" b="0" i="0" u="none" strike="noStrike" cap="none" normalizeH="0" baseline="-25000">
                          <a:ln>
                            <a:noFill/>
                          </a:ln>
                          <a:solidFill>
                            <a:schemeClr val="tx1"/>
                          </a:solidFill>
                          <a:effectLst/>
                          <a:latin typeface="Times New Roman" charset="0"/>
                        </a:rPr>
                        <a:t>p</a:t>
                      </a:r>
                      <a:r>
                        <a:rPr kumimoji="0" lang="en-US" sz="2000" b="0" i="0" u="none" strike="noStrike" cap="none" normalizeH="0" baseline="0">
                          <a:ln>
                            <a:noFill/>
                          </a:ln>
                          <a:solidFill>
                            <a:schemeClr val="tx1"/>
                          </a:solidFill>
                          <a:effectLst/>
                          <a:latin typeface="Times New Roman" charset="0"/>
                        </a:rPr>
                        <a:t>)</a:t>
                      </a:r>
                      <a:r>
                        <a:rPr kumimoji="0" lang="en-US" sz="2000" b="0" i="0" u="none" strike="noStrike" cap="none" normalizeH="0" baseline="0">
                          <a:ln>
                            <a:noFill/>
                          </a:ln>
                          <a:solidFill>
                            <a:schemeClr val="tx1"/>
                          </a:solidFill>
                          <a:effectLst/>
                          <a:latin typeface="cmsy10" pitchFamily="34" charset="0"/>
                        </a:rPr>
                        <a:t>¢</a:t>
                      </a:r>
                      <a:r>
                        <a:rPr kumimoji="0" lang="en-US" sz="2000" b="0" i="0" u="none" strike="noStrike" cap="none" normalizeH="0" baseline="0">
                          <a:ln>
                            <a:noFill/>
                          </a:ln>
                          <a:solidFill>
                            <a:schemeClr val="tx1"/>
                          </a:solidFill>
                          <a:effectLst/>
                          <a:latin typeface="Times New Roman" charset="0"/>
                        </a:rPr>
                        <a:t>(T/L)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Symbol" charset="2"/>
                          <a:sym typeface="Symbol" charset="2"/>
                        </a:rPr>
                        <a:t>(</a:t>
                      </a:r>
                      <a:r>
                        <a:rPr kumimoji="0" lang="en-US" sz="2000" b="0" i="0" u="none" strike="noStrike" cap="none" normalizeH="0" baseline="0">
                          <a:ln>
                            <a:noFill/>
                          </a:ln>
                          <a:solidFill>
                            <a:schemeClr val="tx1"/>
                          </a:solidFill>
                          <a:effectLst/>
                          <a:latin typeface="Times New Roman" charset="0"/>
                        </a:rPr>
                        <a:t>P/</a:t>
                      </a:r>
                      <a:r>
                        <a:rPr kumimoji="0" lang="en-US" sz="2000" b="0" i="0" u="none" strike="noStrike" cap="none" normalizeH="0" baseline="0">
                          <a:ln>
                            <a:noFill/>
                          </a:ln>
                          <a:solidFill>
                            <a:schemeClr val="tx1"/>
                          </a:solidFill>
                          <a:effectLst/>
                          <a:latin typeface="Symbol" charset="2"/>
                          <a:sym typeface="Symbol" charset="2"/>
                        </a:rPr>
                        <a:t></a:t>
                      </a:r>
                      <a:r>
                        <a:rPr kumimoji="0" lang="en-US" sz="2000" b="0" i="0" u="none" strike="noStrike" cap="none" normalizeH="0" baseline="0">
                          <a:ln>
                            <a:noFill/>
                          </a:ln>
                          <a:solidFill>
                            <a:schemeClr val="tx1"/>
                          </a:solidFill>
                          <a:effectLst/>
                          <a:latin typeface="Times New Roman" charset="0"/>
                        </a:rPr>
                        <a:t>C</a:t>
                      </a:r>
                      <a:r>
                        <a:rPr kumimoji="0" lang="en-US" sz="2000" b="0" i="0" u="none" strike="noStrike" cap="none" normalizeH="0" baseline="-25000">
                          <a:ln>
                            <a:noFill/>
                          </a:ln>
                          <a:solidFill>
                            <a:schemeClr val="tx1"/>
                          </a:solidFill>
                          <a:effectLst/>
                          <a:latin typeface="Times New Roman" charset="0"/>
                        </a:rPr>
                        <a:t>p</a:t>
                      </a:r>
                      <a:r>
                        <a:rPr kumimoji="0" lang="en-US" sz="2000" b="0" i="0" u="none" strike="noStrike" cap="none" normalizeH="0" baseline="0">
                          <a:ln>
                            <a:noFill/>
                          </a:ln>
                          <a:solidFill>
                            <a:schemeClr val="tx1"/>
                          </a:solidFill>
                          <a:effectLst/>
                          <a:latin typeface="Times New Roman" charset="0"/>
                        </a:rPr>
                        <a:t>)</a:t>
                      </a:r>
                      <a:r>
                        <a:rPr kumimoji="0" lang="en-US" sz="2000" b="0" i="0" u="none" strike="noStrike" cap="none" normalizeH="0" baseline="0">
                          <a:ln>
                            <a:noFill/>
                          </a:ln>
                          <a:solidFill>
                            <a:schemeClr val="tx1"/>
                          </a:solidFill>
                          <a:effectLst/>
                          <a:latin typeface="cmsy10" pitchFamily="34" charset="0"/>
                        </a:rPr>
                        <a:t>¢</a:t>
                      </a:r>
                      <a:r>
                        <a:rPr kumimoji="0" lang="en-US" sz="2000" b="0" i="0" u="none" strike="noStrike" cap="none" normalizeH="0" baseline="0">
                          <a:ln>
                            <a:noFill/>
                          </a:ln>
                          <a:solidFill>
                            <a:schemeClr val="tx1"/>
                          </a:solidFill>
                          <a:effectLst/>
                          <a:latin typeface="Times New Roman" charset="0"/>
                        </a:rPr>
                        <a:t>(2</a:t>
                      </a:r>
                      <a:r>
                        <a:rPr kumimoji="0" lang="en-US" sz="2000" b="0" i="0" u="none" strike="noStrike" cap="none" normalizeH="0" baseline="0">
                          <a:ln>
                            <a:noFill/>
                          </a:ln>
                          <a:solidFill>
                            <a:schemeClr val="tx1"/>
                          </a:solidFill>
                          <a:effectLst/>
                          <a:latin typeface="cmsy10" pitchFamily="34" charset="0"/>
                        </a:rPr>
                        <a:t>¢</a:t>
                      </a:r>
                      <a:r>
                        <a:rPr kumimoji="0" lang="en-US" sz="2000" b="0" i="0" u="none" strike="noStrike" cap="none" normalizeH="0" baseline="0">
                          <a:ln>
                            <a:noFill/>
                          </a:ln>
                          <a:solidFill>
                            <a:schemeClr val="tx1"/>
                          </a:solidFill>
                          <a:effectLst/>
                          <a:latin typeface="Times New Roman" charset="0"/>
                        </a:rPr>
                        <a:t>T/L</a:t>
                      </a:r>
                      <a:r>
                        <a:rPr kumimoji="0" lang="en-US" sz="2000" b="0" i="0" u="none" strike="noStrike" cap="none" normalizeH="0" baseline="30000">
                          <a:ln>
                            <a:noFill/>
                          </a:ln>
                          <a:solidFill>
                            <a:schemeClr val="tx1"/>
                          </a:solidFill>
                          <a:effectLst/>
                          <a:latin typeface="Times New Roman" charset="0"/>
                        </a:rPr>
                        <a:t>2</a:t>
                      </a:r>
                      <a:r>
                        <a:rPr kumimoji="0" lang="en-US" sz="2000" b="0" i="0" u="none" strike="noStrike" cap="none" normalizeH="0" baseline="0">
                          <a:ln>
                            <a:noFill/>
                          </a:ln>
                          <a:solidFill>
                            <a:schemeClr val="tx1"/>
                          </a:solidFill>
                          <a:effectLst/>
                          <a:latin typeface="Times New Roman"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Symbol" charset="2"/>
                          <a:sym typeface="Symbol" charset="2"/>
                        </a:rPr>
                        <a:t>(</a:t>
                      </a:r>
                      <a:r>
                        <a:rPr kumimoji="0" lang="en-US" sz="2000" b="0" i="0" u="none" strike="noStrike" cap="none" normalizeH="0" baseline="0">
                          <a:ln>
                            <a:noFill/>
                          </a:ln>
                          <a:solidFill>
                            <a:schemeClr val="tx1"/>
                          </a:solidFill>
                          <a:effectLst/>
                          <a:latin typeface="Times New Roman" charset="0"/>
                        </a:rPr>
                        <a:t>P/</a:t>
                      </a:r>
                      <a:r>
                        <a:rPr kumimoji="0" lang="en-US" sz="2000" b="0" i="0" u="none" strike="noStrike" cap="none" normalizeH="0" baseline="0">
                          <a:ln>
                            <a:noFill/>
                          </a:ln>
                          <a:solidFill>
                            <a:schemeClr val="tx1"/>
                          </a:solidFill>
                          <a:effectLst/>
                          <a:latin typeface="Symbol" charset="2"/>
                          <a:sym typeface="Symbol" charset="2"/>
                        </a:rPr>
                        <a:t></a:t>
                      </a:r>
                      <a:r>
                        <a:rPr kumimoji="0" lang="en-US" sz="2000" b="0" i="0" u="none" strike="noStrike" cap="none" normalizeH="0" baseline="0">
                          <a:ln>
                            <a:noFill/>
                          </a:ln>
                          <a:solidFill>
                            <a:schemeClr val="tx1"/>
                          </a:solidFill>
                          <a:effectLst/>
                          <a:latin typeface="Times New Roman" charset="0"/>
                        </a:rPr>
                        <a:t>C</a:t>
                      </a:r>
                      <a:r>
                        <a:rPr kumimoji="0" lang="en-US" sz="2000" b="0" i="0" u="none" strike="noStrike" cap="none" normalizeH="0" baseline="-25000">
                          <a:ln>
                            <a:noFill/>
                          </a:ln>
                          <a:solidFill>
                            <a:schemeClr val="tx1"/>
                          </a:solidFill>
                          <a:effectLst/>
                          <a:latin typeface="Times New Roman" charset="0"/>
                        </a:rPr>
                        <a:t>p</a:t>
                      </a:r>
                      <a:r>
                        <a:rPr kumimoji="0" lang="en-US" sz="2000" b="0" i="0" u="none" strike="noStrike" cap="none" normalizeH="0" baseline="0">
                          <a:ln>
                            <a:noFill/>
                          </a:ln>
                          <a:solidFill>
                            <a:schemeClr val="tx1"/>
                          </a:solidFill>
                          <a:effectLst/>
                          <a:latin typeface="Times New Roman" charset="0"/>
                        </a:rPr>
                        <a:t>)</a:t>
                      </a:r>
                      <a:r>
                        <a:rPr kumimoji="0" lang="en-US" sz="2000" b="0" i="0" u="none" strike="noStrike" cap="none" normalizeH="0" baseline="0">
                          <a:ln>
                            <a:noFill/>
                          </a:ln>
                          <a:solidFill>
                            <a:schemeClr val="tx1"/>
                          </a:solidFill>
                          <a:effectLst/>
                          <a:latin typeface="cmsy10" pitchFamily="34" charset="0"/>
                        </a:rPr>
                        <a:t>¢</a:t>
                      </a:r>
                      <a:r>
                        <a:rPr kumimoji="0" lang="en-US" sz="2000" b="0" i="0" u="none" strike="noStrike" cap="none" normalizeH="0" baseline="0">
                          <a:ln>
                            <a:noFill/>
                          </a:ln>
                          <a:solidFill>
                            <a:schemeClr val="tx1"/>
                          </a:solidFill>
                          <a:effectLst/>
                          <a:latin typeface="Times New Roman" charset="0"/>
                        </a:rPr>
                        <a:t>(T/2)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9570" name="Content Placeholder 2"/>
          <p:cNvSpPr>
            <a:spLocks noGrp="1"/>
          </p:cNvSpPr>
          <p:nvPr>
            <p:ph idx="4294967295"/>
          </p:nvPr>
        </p:nvSpPr>
        <p:spPr>
          <a:xfrm>
            <a:off x="0" y="622300"/>
            <a:ext cx="9144000" cy="6235700"/>
          </a:xfrm>
        </p:spPr>
        <p:txBody>
          <a:bodyPr/>
          <a:lstStyle/>
          <a:p>
            <a:r>
              <a:rPr lang="en-US"/>
              <a:t>The point of “tuning” a PID loop is to adjust how aggressively the controller reacts to errors between the measured process variable and desired setpoint. </a:t>
            </a:r>
          </a:p>
          <a:p>
            <a:pPr lvl="1"/>
            <a:r>
              <a:rPr lang="en-US"/>
              <a:t>If the controlled process happens to be relatively sluggish, the PID algorithm can be configured to take immediate and dramatic actions whenever a random disturbance changes the process variable or an operator changes the setpoint.</a:t>
            </a:r>
          </a:p>
          <a:p>
            <a:pPr lvl="1"/>
            <a:r>
              <a:rPr lang="en-US"/>
              <a:t>Conversely, if the process is particularly sensitive to the actuators that the controller is using to manipulate the process variable, then the PID algorithm must apply more conservative corrective efforts over a longer period. </a:t>
            </a:r>
          </a:p>
          <a:p>
            <a:r>
              <a:rPr lang="en-US"/>
              <a:t>The essence of loop tuning is identifying just how dramatically the process reacts to the controller’s efforts and how aggressive the PID algorithm can afford to be as it tries to eliminate errors.</a:t>
            </a:r>
          </a:p>
          <a:p>
            <a:r>
              <a:rPr lang="en-US"/>
              <a:t>Ziegler and Nichols developed a heuristic sub-optimal but robust first guess for PID controller gains for a 1</a:t>
            </a:r>
            <a:r>
              <a:rPr lang="en-US" baseline="30000"/>
              <a:t>st</a:t>
            </a:r>
            <a:r>
              <a:rPr lang="en-US"/>
              <a:t> order ODE with time lag, based on their expertise in the controls:</a:t>
            </a:r>
          </a:p>
        </p:txBody>
      </p:sp>
      <p:sp>
        <p:nvSpPr>
          <p:cNvPr id="1389571" name="Rectangle 3"/>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a:solidFill>
                  <a:srgbClr val="FF3300"/>
                </a:solidFill>
                <a:latin typeface="Times New Roman" charset="0"/>
              </a:rPr>
              <a:t>Experiment Analysis: Step Response and PID Controller</a:t>
            </a:r>
          </a:p>
        </p:txBody>
      </p:sp>
      <p:pic>
        <p:nvPicPr>
          <p:cNvPr id="1389572" name="Picture 4"/>
          <p:cNvPicPr>
            <a:picLocks noChangeAspect="1" noChangeArrowheads="1"/>
          </p:cNvPicPr>
          <p:nvPr/>
        </p:nvPicPr>
        <p:blipFill>
          <a:blip r:embed="rId3"/>
          <a:srcRect/>
          <a:stretch>
            <a:fillRect/>
          </a:stretch>
        </p:blipFill>
        <p:spPr bwMode="auto">
          <a:xfrm>
            <a:off x="2444750" y="5773738"/>
            <a:ext cx="4376738" cy="1084262"/>
          </a:xfrm>
          <a:prstGeom prst="rect">
            <a:avLst/>
          </a:prstGeom>
          <a:noFill/>
          <a:ln w="9525">
            <a:noFill/>
            <a:miter lim="800000"/>
            <a:headEnd/>
            <a:tailEnd/>
          </a:ln>
          <a:effectLst/>
        </p:spPr>
      </p:pic>
      <p:graphicFrame>
        <p:nvGraphicFramePr>
          <p:cNvPr id="1389573" name="Group 5"/>
          <p:cNvGraphicFramePr>
            <a:graphicFrameLocks noGrp="1"/>
          </p:cNvGraphicFramePr>
          <p:nvPr/>
        </p:nvGraphicFramePr>
        <p:xfrm>
          <a:off x="1524000" y="1397000"/>
          <a:ext cx="6096000" cy="4064000"/>
        </p:xfrm>
        <a:graphic>
          <a:graphicData uri="http://schemas.openxmlformats.org/drawingml/2006/table">
            <a:tbl>
              <a:tblPr/>
              <a:tblGrid>
                <a:gridCol w="1524000"/>
                <a:gridCol w="1524000"/>
                <a:gridCol w="1524000"/>
                <a:gridCol w="1524000"/>
              </a:tblGrid>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K</a:t>
                      </a:r>
                      <a:r>
                        <a:rPr kumimoji="0" lang="en-US" sz="2000" b="0" i="0" u="none" strike="noStrike" cap="none" normalizeH="0" baseline="-25000">
                          <a:ln>
                            <a:noFill/>
                          </a:ln>
                          <a:solidFill>
                            <a:schemeClr val="tx1"/>
                          </a:solidFill>
                          <a:effectLst/>
                          <a:latin typeface="Times New Roman"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K</a:t>
                      </a:r>
                      <a:r>
                        <a:rPr kumimoji="0" lang="en-US" sz="2000" b="0" i="0" u="none" strike="noStrike" cap="none" normalizeH="0" baseline="-25000">
                          <a:ln>
                            <a:noFill/>
                          </a:ln>
                          <a:solidFill>
                            <a:schemeClr val="tx1"/>
                          </a:solidFill>
                          <a:effectLst/>
                          <a:latin typeface="Times New Roman"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K</a:t>
                      </a:r>
                      <a:r>
                        <a:rPr kumimoji="0" lang="en-US" sz="2000" b="0" i="0" u="none" strike="noStrike" cap="none" normalizeH="0" baseline="-25000">
                          <a:ln>
                            <a:noFill/>
                          </a:ln>
                          <a:solidFill>
                            <a:schemeClr val="tx1"/>
                          </a:solidFill>
                          <a:effectLst/>
                          <a:latin typeface="Times New Roman"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P/(NL)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PI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PID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7010" name="Content Placeholder 2"/>
          <p:cNvSpPr>
            <a:spLocks noGrp="1"/>
          </p:cNvSpPr>
          <p:nvPr>
            <p:ph idx="4294967295"/>
          </p:nvPr>
        </p:nvSpPr>
        <p:spPr>
          <a:xfrm>
            <a:off x="0" y="735013"/>
            <a:ext cx="9144000" cy="5194300"/>
          </a:xfrm>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pPr>
              <a:buFontTx/>
              <a:buNone/>
            </a:pPr>
            <a:r>
              <a:rPr lang="en-US"/>
              <a:t>	Calculated PID controller          P: 170 – 550  (mean 360)</a:t>
            </a:r>
          </a:p>
          <a:p>
            <a:pPr>
              <a:buFontTx/>
              <a:buNone/>
            </a:pPr>
            <a:r>
              <a:rPr lang="en-US"/>
              <a:t>	P-I has 1-2 ratio		        I: 340 – 1100 (mean 720)</a:t>
            </a:r>
          </a:p>
        </p:txBody>
      </p:sp>
      <p:sp>
        <p:nvSpPr>
          <p:cNvPr id="1067011" name="Rectangle 3"/>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a:solidFill>
                  <a:srgbClr val="FF3300"/>
                </a:solidFill>
                <a:latin typeface="Times New Roman" charset="0"/>
              </a:rPr>
              <a:t> Experiment Analysis: Step Response and PID Controller</a:t>
            </a:r>
          </a:p>
        </p:txBody>
      </p:sp>
      <p:pic>
        <p:nvPicPr>
          <p:cNvPr id="1067014" name="Picture 6"/>
          <p:cNvPicPr>
            <a:picLocks noChangeAspect="1" noChangeArrowheads="1"/>
          </p:cNvPicPr>
          <p:nvPr/>
        </p:nvPicPr>
        <p:blipFill>
          <a:blip r:embed="rId3"/>
          <a:srcRect l="1898" r="10063" b="8205"/>
          <a:stretch>
            <a:fillRect/>
          </a:stretch>
        </p:blipFill>
        <p:spPr bwMode="auto">
          <a:xfrm>
            <a:off x="0" y="1905000"/>
            <a:ext cx="4416425" cy="1971675"/>
          </a:xfrm>
          <a:prstGeom prst="rect">
            <a:avLst/>
          </a:prstGeom>
          <a:noFill/>
          <a:ln w="9525">
            <a:noFill/>
            <a:miter lim="800000"/>
            <a:headEnd/>
            <a:tailEnd/>
          </a:ln>
          <a:effectLst/>
        </p:spPr>
      </p:pic>
      <p:grpSp>
        <p:nvGrpSpPr>
          <p:cNvPr id="2" name="Group 9"/>
          <p:cNvGrpSpPr>
            <a:grpSpLocks/>
          </p:cNvGrpSpPr>
          <p:nvPr/>
        </p:nvGrpSpPr>
        <p:grpSpPr bwMode="auto">
          <a:xfrm>
            <a:off x="3933825" y="1250950"/>
            <a:ext cx="5057775" cy="3195638"/>
            <a:chOff x="2332" y="843"/>
            <a:chExt cx="3517" cy="1986"/>
          </a:xfrm>
        </p:grpSpPr>
        <p:pic>
          <p:nvPicPr>
            <p:cNvPr id="1067013" name="Picture 5"/>
            <p:cNvPicPr>
              <a:picLocks noChangeAspect="1" noChangeArrowheads="1"/>
            </p:cNvPicPr>
            <p:nvPr/>
          </p:nvPicPr>
          <p:blipFill>
            <a:blip r:embed="rId4"/>
            <a:srcRect/>
            <a:stretch>
              <a:fillRect/>
            </a:stretch>
          </p:blipFill>
          <p:spPr bwMode="auto">
            <a:xfrm>
              <a:off x="2332" y="843"/>
              <a:ext cx="3517" cy="1986"/>
            </a:xfrm>
            <a:prstGeom prst="rect">
              <a:avLst/>
            </a:prstGeom>
            <a:noFill/>
            <a:ln w="9525">
              <a:noFill/>
              <a:miter lim="800000"/>
              <a:headEnd/>
              <a:tailEnd/>
            </a:ln>
          </p:spPr>
        </p:pic>
        <p:sp>
          <p:nvSpPr>
            <p:cNvPr id="1067015" name="Line 7"/>
            <p:cNvSpPr>
              <a:spLocks noChangeShapeType="1"/>
            </p:cNvSpPr>
            <p:nvPr/>
          </p:nvSpPr>
          <p:spPr bwMode="auto">
            <a:xfrm>
              <a:off x="2783" y="1453"/>
              <a:ext cx="2689" cy="0"/>
            </a:xfrm>
            <a:prstGeom prst="line">
              <a:avLst/>
            </a:prstGeom>
            <a:noFill/>
            <a:ln w="9525">
              <a:solidFill>
                <a:schemeClr val="tx1"/>
              </a:solidFill>
              <a:prstDash val="lgDash"/>
              <a:round/>
              <a:headEnd/>
              <a:tailEnd/>
            </a:ln>
            <a:effectLst/>
          </p:spPr>
          <p:txBody>
            <a:bodyPr>
              <a:prstTxWarp prst="textNoShape">
                <a:avLst/>
              </a:prstTxWarp>
            </a:bodyPr>
            <a:lstStyle/>
            <a:p>
              <a:endParaRPr lang="en-US"/>
            </a:p>
          </p:txBody>
        </p:sp>
        <p:sp>
          <p:nvSpPr>
            <p:cNvPr id="1067016" name="Line 8"/>
            <p:cNvSpPr>
              <a:spLocks noChangeShapeType="1"/>
            </p:cNvSpPr>
            <p:nvPr/>
          </p:nvSpPr>
          <p:spPr bwMode="auto">
            <a:xfrm>
              <a:off x="2799" y="2001"/>
              <a:ext cx="2689" cy="0"/>
            </a:xfrm>
            <a:prstGeom prst="line">
              <a:avLst/>
            </a:prstGeom>
            <a:noFill/>
            <a:ln w="9525">
              <a:solidFill>
                <a:schemeClr val="tx1"/>
              </a:solidFill>
              <a:prstDash val="lgDash"/>
              <a:round/>
              <a:headEnd/>
              <a:tailEnd/>
            </a:ln>
            <a:effectLst/>
          </p:spPr>
          <p:txBody>
            <a:bodyPr>
              <a:prstTxWarp prst="textNoShape">
                <a:avLst/>
              </a:prstTxWarp>
            </a:bodyPr>
            <a:lstStyle/>
            <a:p>
              <a:endParaRPr lang="en-US"/>
            </a:p>
          </p:txBody>
        </p:sp>
      </p:grpSp>
      <p:pic>
        <p:nvPicPr>
          <p:cNvPr id="1067021" name="Picture 13"/>
          <p:cNvPicPr>
            <a:picLocks noChangeAspect="1" noChangeArrowheads="1"/>
          </p:cNvPicPr>
          <p:nvPr/>
        </p:nvPicPr>
        <p:blipFill>
          <a:blip r:embed="rId5">
            <a:alphaModFix/>
          </a:blip>
          <a:srcRect/>
          <a:stretch>
            <a:fillRect/>
          </a:stretch>
        </p:blipFill>
        <p:spPr bwMode="auto">
          <a:xfrm>
            <a:off x="3242487" y="1031800"/>
            <a:ext cx="5084762" cy="37417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9058" name="Content Placeholder 2"/>
          <p:cNvSpPr>
            <a:spLocks noGrp="1"/>
          </p:cNvSpPr>
          <p:nvPr>
            <p:ph idx="4294967295"/>
          </p:nvPr>
        </p:nvSpPr>
        <p:spPr>
          <a:xfrm>
            <a:off x="0" y="735013"/>
            <a:ext cx="9144000" cy="6122987"/>
          </a:xfrm>
        </p:spPr>
        <p:txBody>
          <a:bodyPr/>
          <a:lstStyle/>
          <a:p>
            <a:endParaRPr lang="en-US"/>
          </a:p>
          <a:p>
            <a:endParaRPr lang="en-US"/>
          </a:p>
          <a:p>
            <a:endParaRPr lang="en-US"/>
          </a:p>
          <a:p>
            <a:endParaRPr lang="en-US"/>
          </a:p>
          <a:p>
            <a:endParaRPr lang="en-US"/>
          </a:p>
          <a:p>
            <a:endParaRPr lang="en-US"/>
          </a:p>
          <a:p>
            <a:endParaRPr lang="en-US"/>
          </a:p>
          <a:p>
            <a:endParaRPr lang="en-US"/>
          </a:p>
          <a:p>
            <a:r>
              <a:rPr lang="en-US"/>
              <a:t>Shot 133886:</a:t>
            </a:r>
          </a:p>
          <a:p>
            <a:pPr>
              <a:buFontTx/>
              <a:buNone/>
            </a:pPr>
            <a:r>
              <a:rPr lang="en-US"/>
              <a:t>	Calculated PID controller          P: 170 – 550  (mean 360)</a:t>
            </a:r>
          </a:p>
          <a:p>
            <a:pPr>
              <a:buFontTx/>
              <a:buNone/>
            </a:pPr>
            <a:r>
              <a:rPr lang="en-US"/>
              <a:t>	P-I has 1-2 ratio		        I: 340 – 1100 (mean 720)</a:t>
            </a:r>
          </a:p>
          <a:p>
            <a:pPr>
              <a:buFontTx/>
              <a:buNone/>
            </a:pPr>
            <a:endParaRPr lang="en-US"/>
          </a:p>
          <a:p>
            <a:pPr>
              <a:buFontTx/>
              <a:buNone/>
            </a:pPr>
            <a:r>
              <a:rPr lang="en-US"/>
              <a:t>	Tuned these values in experiment to P: 400 and I: 800.</a:t>
            </a:r>
          </a:p>
        </p:txBody>
      </p:sp>
      <p:sp>
        <p:nvSpPr>
          <p:cNvPr id="1069059" name="Rectangle 3"/>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a:solidFill>
                  <a:srgbClr val="FF3300"/>
                </a:solidFill>
                <a:latin typeface="Times New Roman" charset="0"/>
              </a:rPr>
              <a:t> Results: PID Controller Performance</a:t>
            </a:r>
          </a:p>
        </p:txBody>
      </p:sp>
      <p:pic>
        <p:nvPicPr>
          <p:cNvPr id="1069061" name="Picture 5"/>
          <p:cNvPicPr>
            <a:picLocks noChangeAspect="1" noChangeArrowheads="1"/>
          </p:cNvPicPr>
          <p:nvPr/>
        </p:nvPicPr>
        <p:blipFill>
          <a:blip r:embed="rId3"/>
          <a:srcRect/>
          <a:stretch>
            <a:fillRect/>
          </a:stretch>
        </p:blipFill>
        <p:spPr bwMode="auto">
          <a:xfrm>
            <a:off x="4432300" y="890588"/>
            <a:ext cx="4586288" cy="3438525"/>
          </a:xfrm>
          <a:prstGeom prst="rect">
            <a:avLst/>
          </a:prstGeom>
          <a:noFill/>
          <a:ln w="9525">
            <a:noFill/>
            <a:miter lim="800000"/>
            <a:headEnd/>
            <a:tailEnd/>
          </a:ln>
          <a:effectLst/>
        </p:spPr>
      </p:pic>
      <p:pic>
        <p:nvPicPr>
          <p:cNvPr id="1069062" name="Picture 6"/>
          <p:cNvPicPr>
            <a:picLocks noChangeAspect="1" noChangeArrowheads="1"/>
          </p:cNvPicPr>
          <p:nvPr/>
        </p:nvPicPr>
        <p:blipFill>
          <a:blip r:embed="rId4"/>
          <a:srcRect/>
          <a:stretch>
            <a:fillRect/>
          </a:stretch>
        </p:blipFill>
        <p:spPr bwMode="auto">
          <a:xfrm>
            <a:off x="0" y="889000"/>
            <a:ext cx="4586288" cy="3438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71131" name="Picture 27" descr="http://nstxops.pppl.gov:2549/?RoutineToCall=efitmovies&amp;noFC=1&amp;logoRight=0&amp;shot=135486&amp;efitversion=2&amp;LRDfitVersion=&amp;time=0.100&amp;signame=&amp;sigT1=0.0&amp;sigT2=0.5&amp;nsmooth=&amp;xSize=2*640&amp;ySize=2*480&amp;eFileType=None&amp;psfilename=plot%23%23%23%23%23&amp;emailPsAddress="/>
          <p:cNvPicPr>
            <a:picLocks noChangeAspect="1" noChangeArrowheads="1"/>
          </p:cNvPicPr>
          <p:nvPr/>
        </p:nvPicPr>
        <p:blipFill>
          <a:blip r:embed="rId3"/>
          <a:srcRect l="33965" t="64685" r="43112" b="15320"/>
          <a:stretch>
            <a:fillRect/>
          </a:stretch>
        </p:blipFill>
        <p:spPr bwMode="auto">
          <a:xfrm>
            <a:off x="900113" y="4335463"/>
            <a:ext cx="2371725" cy="1550987"/>
          </a:xfrm>
          <a:prstGeom prst="rect">
            <a:avLst/>
          </a:prstGeom>
          <a:noFill/>
        </p:spPr>
      </p:pic>
      <p:sp>
        <p:nvSpPr>
          <p:cNvPr id="1071106" name="Content Placeholder 2"/>
          <p:cNvSpPr>
            <a:spLocks noGrp="1"/>
          </p:cNvSpPr>
          <p:nvPr>
            <p:ph idx="4294967295"/>
          </p:nvPr>
        </p:nvSpPr>
        <p:spPr>
          <a:xfrm>
            <a:off x="4024313" y="536575"/>
            <a:ext cx="5119687" cy="6321425"/>
          </a:xfrm>
        </p:spPr>
        <p:txBody>
          <a:bodyPr/>
          <a:lstStyle/>
          <a:p>
            <a:r>
              <a:rPr lang="en-US"/>
              <a:t>The outer-strike point controller kept the controller at requested position but problems during the transition</a:t>
            </a:r>
          </a:p>
          <a:p>
            <a:r>
              <a:rPr lang="en-US"/>
              <a:t>During the transient phase of the discharge, equilibrium bifurcated to a nearby solution with a low X-point.</a:t>
            </a:r>
          </a:p>
          <a:p>
            <a:r>
              <a:rPr lang="en-US"/>
              <a:t>Algorithm was jumping from one solution to the other one.</a:t>
            </a:r>
          </a:p>
          <a:p>
            <a:r>
              <a:rPr lang="en-US"/>
              <a:t>To make more stable plasma: Added inner strike point controller.</a:t>
            </a:r>
          </a:p>
        </p:txBody>
      </p:sp>
      <p:sp>
        <p:nvSpPr>
          <p:cNvPr id="1071107" name="Rectangle 3"/>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a:solidFill>
                  <a:srgbClr val="FF3300"/>
                </a:solidFill>
                <a:latin typeface="Times New Roman" charset="0"/>
              </a:rPr>
              <a:t>Inner Strike Point Control</a:t>
            </a:r>
          </a:p>
        </p:txBody>
      </p:sp>
      <p:sp>
        <p:nvSpPr>
          <p:cNvPr id="1071114" name="Rectangle 10"/>
          <p:cNvSpPr>
            <a:spLocks noChangeArrowheads="1"/>
          </p:cNvSpPr>
          <p:nvPr/>
        </p:nvSpPr>
        <p:spPr bwMode="auto">
          <a:xfrm>
            <a:off x="328613" y="6043613"/>
            <a:ext cx="3209925" cy="641350"/>
          </a:xfrm>
          <a:prstGeom prst="rect">
            <a:avLst/>
          </a:prstGeom>
          <a:noFill/>
          <a:ln w="9525">
            <a:noFill/>
            <a:prstDash val="lgDash"/>
            <a:miter lim="800000"/>
            <a:headEnd/>
            <a:tailEnd/>
          </a:ln>
          <a:effectLst/>
        </p:spPr>
        <p:txBody>
          <a:bodyPr>
            <a:prstTxWarp prst="textNoShape">
              <a:avLst/>
            </a:prstTxWarp>
            <a:spAutoFit/>
          </a:bodyPr>
          <a:lstStyle/>
          <a:p>
            <a:r>
              <a:rPr lang="en-US" sz="1800">
                <a:latin typeface="Times New Roman" charset="0"/>
              </a:rPr>
              <a:t>Segment to control</a:t>
            </a:r>
          </a:p>
          <a:p>
            <a:r>
              <a:rPr lang="en-US" sz="1800">
                <a:latin typeface="Times New Roman" charset="0"/>
              </a:rPr>
              <a:t>inner strike point</a:t>
            </a:r>
          </a:p>
        </p:txBody>
      </p:sp>
      <p:sp>
        <p:nvSpPr>
          <p:cNvPr id="1071117" name="Line 13"/>
          <p:cNvSpPr>
            <a:spLocks noChangeShapeType="1"/>
          </p:cNvSpPr>
          <p:nvPr/>
        </p:nvSpPr>
        <p:spPr bwMode="auto">
          <a:xfrm flipV="1">
            <a:off x="1323975" y="4678363"/>
            <a:ext cx="0" cy="603250"/>
          </a:xfrm>
          <a:prstGeom prst="line">
            <a:avLst/>
          </a:prstGeom>
          <a:noFill/>
          <a:ln w="101600">
            <a:solidFill>
              <a:srgbClr val="FF3300"/>
            </a:solidFill>
            <a:round/>
            <a:headEnd/>
            <a:tailEnd/>
          </a:ln>
          <a:effectLst/>
        </p:spPr>
        <p:txBody>
          <a:bodyPr>
            <a:prstTxWarp prst="textNoShape">
              <a:avLst/>
            </a:prstTxWarp>
          </a:bodyPr>
          <a:lstStyle/>
          <a:p>
            <a:endParaRPr lang="en-US"/>
          </a:p>
        </p:txBody>
      </p:sp>
      <p:sp>
        <p:nvSpPr>
          <p:cNvPr id="1071118" name="Line 14"/>
          <p:cNvSpPr>
            <a:spLocks noChangeShapeType="1"/>
          </p:cNvSpPr>
          <p:nvPr/>
        </p:nvSpPr>
        <p:spPr bwMode="auto">
          <a:xfrm flipH="1" flipV="1">
            <a:off x="1452563" y="5272088"/>
            <a:ext cx="301625" cy="790575"/>
          </a:xfrm>
          <a:prstGeom prst="line">
            <a:avLst/>
          </a:prstGeom>
          <a:noFill/>
          <a:ln w="19050">
            <a:solidFill>
              <a:srgbClr val="FF3300"/>
            </a:solidFill>
            <a:round/>
            <a:headEnd/>
            <a:tailEnd type="triangle" w="med" len="med"/>
          </a:ln>
          <a:effectLst/>
        </p:spPr>
        <p:txBody>
          <a:bodyPr>
            <a:prstTxWarp prst="textNoShape">
              <a:avLst/>
            </a:prstTxWarp>
          </a:bodyPr>
          <a:lstStyle/>
          <a:p>
            <a:endParaRPr lang="en-US"/>
          </a:p>
        </p:txBody>
      </p:sp>
      <p:pic>
        <p:nvPicPr>
          <p:cNvPr id="1071125" name="Picture 21" descr="http://nstxops.pppl.gov:2549/?RoutineToCall=efitmovies&amp;noFC=1&amp;logoRight=0&amp;shot=135486&amp;efitversion=2&amp;LRDfitVersion=&amp;time=0.200&amp;signame=&amp;sigT1=0.0&amp;sigT2=0.5&amp;nsmooth=&amp;xSize=2*640&amp;ySize=2*480&amp;eFileType=None&amp;psfilename=plot%23%23%23%23%23&amp;emailPsAddress="/>
          <p:cNvPicPr>
            <a:picLocks noChangeAspect="1" noChangeArrowheads="1"/>
          </p:cNvPicPr>
          <p:nvPr/>
        </p:nvPicPr>
        <p:blipFill>
          <a:blip r:embed="rId4"/>
          <a:srcRect l="33989" t="48421" r="43028" b="4369"/>
          <a:stretch>
            <a:fillRect/>
          </a:stretch>
        </p:blipFill>
        <p:spPr bwMode="auto">
          <a:xfrm>
            <a:off x="2030413" y="777875"/>
            <a:ext cx="1936750" cy="2886075"/>
          </a:xfrm>
          <a:prstGeom prst="rect">
            <a:avLst/>
          </a:prstGeom>
          <a:noFill/>
        </p:spPr>
      </p:pic>
      <p:pic>
        <p:nvPicPr>
          <p:cNvPr id="1071127" name="Picture 23" descr="http://nstxops.pppl.gov:2549/?RoutineToCall=efitmovies&amp;noFC=1&amp;logoRight=0&amp;shot=135486&amp;efitversion=2&amp;LRDfitVersion=&amp;time=0.100&amp;signame=&amp;sigT1=0.0&amp;sigT2=0.5&amp;nsmooth=&amp;xSize=2*640&amp;ySize=2*480&amp;eFileType=None&amp;psfilename=plot%23%23%23%23%23&amp;emailPsAddress="/>
          <p:cNvPicPr>
            <a:picLocks noChangeAspect="1" noChangeArrowheads="1"/>
          </p:cNvPicPr>
          <p:nvPr/>
        </p:nvPicPr>
        <p:blipFill>
          <a:blip r:embed="rId3"/>
          <a:srcRect l="33965" t="49191" r="43112" b="4453"/>
          <a:stretch>
            <a:fillRect/>
          </a:stretch>
        </p:blipFill>
        <p:spPr bwMode="auto">
          <a:xfrm>
            <a:off x="0" y="803275"/>
            <a:ext cx="1884363" cy="2857500"/>
          </a:xfrm>
          <a:prstGeom prst="rect">
            <a:avLst/>
          </a:prstGeom>
          <a:noFill/>
        </p:spPr>
      </p:pic>
      <p:sp>
        <p:nvSpPr>
          <p:cNvPr id="1071129" name="Line 25"/>
          <p:cNvSpPr>
            <a:spLocks noChangeShapeType="1"/>
          </p:cNvSpPr>
          <p:nvPr/>
        </p:nvSpPr>
        <p:spPr bwMode="auto">
          <a:xfrm>
            <a:off x="577850" y="2335213"/>
            <a:ext cx="2101850" cy="104775"/>
          </a:xfrm>
          <a:prstGeom prst="line">
            <a:avLst/>
          </a:prstGeom>
          <a:noFill/>
          <a:ln w="38100">
            <a:solidFill>
              <a:srgbClr val="FF3300"/>
            </a:solidFill>
            <a:round/>
            <a:headEnd/>
            <a:tailEnd type="triangle" w="med" len="med"/>
          </a:ln>
          <a:effectLst/>
        </p:spPr>
        <p:txBody>
          <a:bodyPr>
            <a:prstTxWarp prst="textNoShape">
              <a:avLst/>
            </a:prstTxWarp>
          </a:bodyPr>
          <a:lstStyle/>
          <a:p>
            <a:endParaRPr lang="en-US"/>
          </a:p>
        </p:txBody>
      </p:sp>
      <p:sp>
        <p:nvSpPr>
          <p:cNvPr id="1071130" name="Rectangle 26"/>
          <p:cNvSpPr>
            <a:spLocks noChangeArrowheads="1"/>
          </p:cNvSpPr>
          <p:nvPr/>
        </p:nvSpPr>
        <p:spPr bwMode="auto">
          <a:xfrm>
            <a:off x="920750" y="3586163"/>
            <a:ext cx="2171700" cy="366712"/>
          </a:xfrm>
          <a:prstGeom prst="rect">
            <a:avLst/>
          </a:prstGeom>
          <a:noFill/>
          <a:ln w="9525">
            <a:noFill/>
            <a:prstDash val="lgDash"/>
            <a:miter lim="800000"/>
            <a:headEnd/>
            <a:tailEnd/>
          </a:ln>
          <a:effectLst/>
        </p:spPr>
        <p:txBody>
          <a:bodyPr wrap="none">
            <a:prstTxWarp prst="textNoShape">
              <a:avLst/>
            </a:prstTxWarp>
            <a:spAutoFit/>
          </a:bodyPr>
          <a:lstStyle/>
          <a:p>
            <a:r>
              <a:rPr lang="en-US" sz="1800">
                <a:latin typeface="Times New Roman" charset="0"/>
              </a:rPr>
              <a:t>X-points bifurcation</a:t>
            </a:r>
          </a:p>
        </p:txBody>
      </p:sp>
      <p:pic>
        <p:nvPicPr>
          <p:cNvPr id="1071132" name="Picture 28"/>
          <p:cNvPicPr>
            <a:picLocks noChangeAspect="1" noChangeArrowheads="1"/>
          </p:cNvPicPr>
          <p:nvPr/>
        </p:nvPicPr>
        <p:blipFill>
          <a:blip r:embed="rId5"/>
          <a:srcRect l="5667" t="55138" r="2893"/>
          <a:stretch>
            <a:fillRect/>
          </a:stretch>
        </p:blipFill>
        <p:spPr bwMode="auto">
          <a:xfrm>
            <a:off x="4162425" y="4824413"/>
            <a:ext cx="4867275" cy="1836737"/>
          </a:xfrm>
          <a:prstGeom prst="rect">
            <a:avLst/>
          </a:prstGeom>
          <a:noFill/>
          <a:ln w="9525">
            <a:noFill/>
            <a:prstDash val="lgDash"/>
            <a:miter lim="800000"/>
            <a:headEnd/>
            <a:tailEnd/>
          </a:ln>
          <a:effectLst/>
        </p:spPr>
      </p:pic>
      <p:sp>
        <p:nvSpPr>
          <p:cNvPr id="1071133" name="Rectangle 29"/>
          <p:cNvSpPr>
            <a:spLocks noChangeArrowheads="1"/>
          </p:cNvSpPr>
          <p:nvPr/>
        </p:nvSpPr>
        <p:spPr bwMode="auto">
          <a:xfrm rot="16200000">
            <a:off x="3067050" y="5413375"/>
            <a:ext cx="2032000" cy="304800"/>
          </a:xfrm>
          <a:prstGeom prst="rect">
            <a:avLst/>
          </a:prstGeom>
          <a:noFill/>
          <a:ln w="9525">
            <a:noFill/>
            <a:prstDash val="lgDash"/>
            <a:miter lim="800000"/>
            <a:headEnd/>
            <a:tailEnd/>
          </a:ln>
          <a:effectLst/>
        </p:spPr>
        <p:txBody>
          <a:bodyPr wrap="none">
            <a:prstTxWarp prst="textNoShape">
              <a:avLst/>
            </a:prstTxWarp>
            <a:spAutoFit/>
          </a:bodyPr>
          <a:lstStyle/>
          <a:p>
            <a:pPr>
              <a:spcBef>
                <a:spcPct val="20000"/>
              </a:spcBef>
            </a:pPr>
            <a:r>
              <a:rPr lang="en-US" sz="1400">
                <a:latin typeface="Times New Roman" charset="0"/>
              </a:rPr>
              <a:t>Flux Error (webers/rad)</a:t>
            </a:r>
          </a:p>
        </p:txBody>
      </p:sp>
      <p:sp>
        <p:nvSpPr>
          <p:cNvPr id="1071134" name="Rectangle 30"/>
          <p:cNvSpPr>
            <a:spLocks noChangeArrowheads="1"/>
          </p:cNvSpPr>
          <p:nvPr/>
        </p:nvSpPr>
        <p:spPr bwMode="auto">
          <a:xfrm>
            <a:off x="4343400" y="4491038"/>
            <a:ext cx="4643438" cy="304800"/>
          </a:xfrm>
          <a:prstGeom prst="rect">
            <a:avLst/>
          </a:prstGeom>
          <a:noFill/>
          <a:ln w="9525">
            <a:noFill/>
            <a:prstDash val="lgDash"/>
            <a:miter lim="800000"/>
            <a:headEnd/>
            <a:tailEnd/>
          </a:ln>
          <a:effectLst/>
        </p:spPr>
        <p:txBody>
          <a:bodyPr wrap="none">
            <a:prstTxWarp prst="textNoShape">
              <a:avLst/>
            </a:prstTxWarp>
            <a:spAutoFit/>
          </a:bodyPr>
          <a:lstStyle/>
          <a:p>
            <a:r>
              <a:rPr lang="en-US" sz="1400">
                <a:latin typeface="Times New Roman" charset="0"/>
              </a:rPr>
              <a:t>Flux error between real and requested strike point, 134986</a:t>
            </a:r>
          </a:p>
        </p:txBody>
      </p:sp>
      <p:sp>
        <p:nvSpPr>
          <p:cNvPr id="1071135" name="Rectangle 31"/>
          <p:cNvSpPr>
            <a:spLocks noChangeArrowheads="1"/>
          </p:cNvSpPr>
          <p:nvPr/>
        </p:nvSpPr>
        <p:spPr bwMode="auto">
          <a:xfrm>
            <a:off x="7883525" y="4841875"/>
            <a:ext cx="1000125" cy="366713"/>
          </a:xfrm>
          <a:prstGeom prst="rect">
            <a:avLst/>
          </a:prstGeom>
          <a:noFill/>
          <a:ln w="9525">
            <a:noFill/>
            <a:prstDash val="lgDash"/>
            <a:miter lim="800000"/>
            <a:headEnd/>
            <a:tailEnd/>
          </a:ln>
          <a:effectLst/>
        </p:spPr>
        <p:txBody>
          <a:bodyPr wrap="none">
            <a:prstTxWarp prst="textNoShape">
              <a:avLst/>
            </a:prstTxWarp>
            <a:spAutoFit/>
          </a:bodyPr>
          <a:lstStyle/>
          <a:p>
            <a:r>
              <a:rPr lang="en-US" sz="1800">
                <a:solidFill>
                  <a:srgbClr val="FF3300"/>
                </a:solidFill>
                <a:latin typeface="Times New Roman" charset="0"/>
              </a:rPr>
              <a:t>(&lt;1mW)</a:t>
            </a:r>
          </a:p>
        </p:txBody>
      </p:sp>
      <p:sp>
        <p:nvSpPr>
          <p:cNvPr id="1071136" name="Line 32"/>
          <p:cNvSpPr>
            <a:spLocks noChangeShapeType="1"/>
          </p:cNvSpPr>
          <p:nvPr/>
        </p:nvSpPr>
        <p:spPr bwMode="auto">
          <a:xfrm flipH="1" flipV="1">
            <a:off x="9032875" y="4887913"/>
            <a:ext cx="6350" cy="682625"/>
          </a:xfrm>
          <a:prstGeom prst="line">
            <a:avLst/>
          </a:prstGeom>
          <a:noFill/>
          <a:ln w="50800">
            <a:solidFill>
              <a:srgbClr val="FF3300"/>
            </a:solidFill>
            <a:round/>
            <a:headEnd/>
            <a:tailEnd type="triangle" w="med" len="me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3490" name="Rectangle 2"/>
          <p:cNvSpPr>
            <a:spLocks noGrp="1" noChangeArrowheads="1"/>
          </p:cNvSpPr>
          <p:nvPr>
            <p:ph type="body" idx="1"/>
          </p:nvPr>
        </p:nvSpPr>
        <p:spPr/>
        <p:txBody>
          <a:bodyPr/>
          <a:lstStyle/>
          <a:p>
            <a:pPr>
              <a:buFontTx/>
              <a:buNone/>
            </a:pPr>
            <a:r>
              <a:rPr lang="en-US">
                <a:ea typeface="Times New Roman" charset="0"/>
                <a:cs typeface="Times New Roman" charset="0"/>
              </a:rPr>
              <a:t>Backup Slides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0898" name="Line 2"/>
          <p:cNvSpPr>
            <a:spLocks noChangeShapeType="1"/>
          </p:cNvSpPr>
          <p:nvPr/>
        </p:nvSpPr>
        <p:spPr bwMode="auto">
          <a:xfrm>
            <a:off x="0" y="0"/>
            <a:ext cx="914400" cy="0"/>
          </a:xfrm>
          <a:prstGeom prst="line">
            <a:avLst/>
          </a:prstGeom>
          <a:noFill/>
          <a:ln w="0">
            <a:solidFill>
              <a:srgbClr val="FBFFFF"/>
            </a:solidFill>
            <a:round/>
            <a:headEnd/>
            <a:tailEnd/>
          </a:ln>
          <a:effectLst/>
        </p:spPr>
        <p:txBody>
          <a:bodyPr wrap="none" lIns="0" tIns="0" rIns="0" bIns="0" anchor="ctr">
            <a:prstTxWarp prst="textNoShape">
              <a:avLst/>
            </a:prstTxWarp>
          </a:bodyPr>
          <a:lstStyle/>
          <a:p>
            <a:endParaRPr lang="en-US"/>
          </a:p>
        </p:txBody>
      </p:sp>
      <p:sp>
        <p:nvSpPr>
          <p:cNvPr id="1360899" name="Line 3"/>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00" name="Rectangle 4"/>
          <p:cNvSpPr>
            <a:spLocks noChangeArrowheads="1"/>
          </p:cNvSpPr>
          <p:nvPr/>
        </p:nvSpPr>
        <p:spPr bwMode="auto">
          <a:xfrm>
            <a:off x="152400" y="1168400"/>
            <a:ext cx="8839200" cy="1066800"/>
          </a:xfrm>
          <a:prstGeom prst="rect">
            <a:avLst/>
          </a:prstGeom>
          <a:noFill/>
          <a:ln w="9525">
            <a:noFill/>
            <a:miter lim="800000"/>
            <a:headEnd/>
            <a:tailEnd/>
          </a:ln>
          <a:effectLst/>
        </p:spPr>
        <p:txBody>
          <a:bodyPr anchor="ctr">
            <a:prstTxWarp prst="textNoShape">
              <a:avLst/>
            </a:prstTxWarp>
          </a:bodyPr>
          <a:lstStyle/>
          <a:p>
            <a:r>
              <a:rPr lang="en-US" altLang="ja-JP" sz="3200" dirty="0" smtClean="0">
                <a:solidFill>
                  <a:schemeClr val="accent2"/>
                </a:solidFill>
                <a:effectLst>
                  <a:outerShdw blurRad="38100" dist="38100" dir="2700000" algn="tl">
                    <a:srgbClr val="DDDDDD"/>
                  </a:outerShdw>
                </a:effectLst>
                <a:ea typeface="ＭＳ Ｐゴシック" pitchFamily="84" charset="-128"/>
                <a:cs typeface="ＭＳ Ｐゴシック" pitchFamily="84" charset="-128"/>
              </a:rPr>
              <a:t>Implementation, Testing and Tuning of the </a:t>
            </a:r>
            <a:r>
              <a:rPr lang="en-US" altLang="ja-JP" sz="3200" dirty="0" err="1" smtClean="0">
                <a:solidFill>
                  <a:schemeClr val="accent2"/>
                </a:solidFill>
                <a:effectLst>
                  <a:outerShdw blurRad="38100" dist="38100" dir="2700000" algn="tl">
                    <a:srgbClr val="DDDDDD"/>
                  </a:outerShdw>
                </a:effectLst>
                <a:ea typeface="ＭＳ Ｐゴシック" pitchFamily="84" charset="-128"/>
                <a:cs typeface="ＭＳ Ｐゴシック" pitchFamily="84" charset="-128"/>
              </a:rPr>
              <a:t>Squareness</a:t>
            </a:r>
            <a:r>
              <a:rPr lang="en-US" altLang="ja-JP" sz="3200" dirty="0" smtClean="0">
                <a:solidFill>
                  <a:schemeClr val="accent2"/>
                </a:solidFill>
                <a:effectLst>
                  <a:outerShdw blurRad="38100" dist="38100" dir="2700000" algn="tl">
                    <a:srgbClr val="DDDDDD"/>
                  </a:outerShdw>
                </a:effectLst>
                <a:ea typeface="ＭＳ Ｐゴシック" pitchFamily="84" charset="-128"/>
                <a:cs typeface="ＭＳ Ｐゴシック" pitchFamily="84" charset="-128"/>
              </a:rPr>
              <a:t> Control with PF4</a:t>
            </a:r>
            <a:r>
              <a:rPr lang="en-US" sz="1600" dirty="0" smtClean="0">
                <a:solidFill>
                  <a:schemeClr val="accent2"/>
                </a:solidFill>
              </a:rPr>
              <a:t/>
            </a:r>
            <a:br>
              <a:rPr lang="en-US" sz="1600" dirty="0" smtClean="0">
                <a:solidFill>
                  <a:schemeClr val="accent2"/>
                </a:solidFill>
              </a:rPr>
            </a:br>
            <a:r>
              <a:rPr lang="en-US" sz="1600" dirty="0" smtClean="0">
                <a:solidFill>
                  <a:schemeClr val="accent2"/>
                </a:solidFill>
              </a:rPr>
              <a:t> </a:t>
            </a:r>
            <a:endParaRPr lang="en-US" sz="2400" dirty="0">
              <a:solidFill>
                <a:schemeClr val="accent2"/>
              </a:solidFill>
            </a:endParaRPr>
          </a:p>
        </p:txBody>
      </p:sp>
      <p:sp>
        <p:nvSpPr>
          <p:cNvPr id="1360901" name="Line 5"/>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02" name="Text Box 6"/>
          <p:cNvSpPr txBox="1">
            <a:spLocks noChangeArrowheads="1"/>
          </p:cNvSpPr>
          <p:nvPr/>
        </p:nvSpPr>
        <p:spPr bwMode="auto">
          <a:xfrm>
            <a:off x="1628775" y="2740025"/>
            <a:ext cx="6053138" cy="830997"/>
          </a:xfrm>
          <a:prstGeom prst="rect">
            <a:avLst/>
          </a:prstGeom>
          <a:noFill/>
          <a:ln w="9525">
            <a:noFill/>
            <a:miter lim="800000"/>
            <a:headEnd/>
            <a:tailEnd/>
          </a:ln>
          <a:effectLst/>
        </p:spPr>
        <p:txBody>
          <a:bodyPr>
            <a:prstTxWarp prst="textNoShape">
              <a:avLst/>
            </a:prstTxWarp>
            <a:spAutoFit/>
          </a:bodyPr>
          <a:lstStyle/>
          <a:p>
            <a:r>
              <a:rPr lang="en-US" sz="2400" dirty="0" err="1"/>
              <a:t>Egemen</a:t>
            </a:r>
            <a:r>
              <a:rPr lang="en-US" sz="2400" dirty="0" smtClean="0"/>
              <a:t> “</a:t>
            </a:r>
            <a:r>
              <a:rPr lang="en-US" sz="2400" dirty="0" err="1" smtClean="0"/>
              <a:t>Ege</a:t>
            </a:r>
            <a:r>
              <a:rPr lang="en-US" sz="2400" dirty="0" smtClean="0"/>
              <a:t>” </a:t>
            </a:r>
            <a:r>
              <a:rPr lang="en-US" sz="2400" dirty="0" err="1" smtClean="0"/>
              <a:t>Kolemen</a:t>
            </a:r>
            <a:r>
              <a:rPr lang="en-US" sz="2400" dirty="0" smtClean="0"/>
              <a:t>, S. Gerhardt, D. Gates</a:t>
            </a:r>
            <a:endParaRPr lang="en-US" sz="1600" b="0" i="1" dirty="0"/>
          </a:p>
        </p:txBody>
      </p:sp>
      <p:sp>
        <p:nvSpPr>
          <p:cNvPr id="1360903" name="Line 7"/>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04" name="Text Box 8"/>
          <p:cNvSpPr txBox="1">
            <a:spLocks noChangeArrowheads="1"/>
          </p:cNvSpPr>
          <p:nvPr/>
        </p:nvSpPr>
        <p:spPr bwMode="auto">
          <a:xfrm>
            <a:off x="1676400" y="4095750"/>
            <a:ext cx="5715000" cy="627864"/>
          </a:xfrm>
          <a:prstGeom prst="rect">
            <a:avLst/>
          </a:prstGeom>
          <a:noFill/>
          <a:ln w="15875">
            <a:noFill/>
            <a:miter lim="800000"/>
            <a:headEnd/>
            <a:tailEnd/>
          </a:ln>
          <a:effectLst/>
        </p:spPr>
        <p:txBody>
          <a:bodyPr lIns="0" tIns="0" rIns="0" bIns="0">
            <a:prstTxWarp prst="textNoShape">
              <a:avLst/>
            </a:prstTxWarp>
            <a:spAutoFit/>
          </a:bodyPr>
          <a:lstStyle/>
          <a:p>
            <a:pPr>
              <a:lnSpc>
                <a:spcPct val="70000"/>
              </a:lnSpc>
              <a:spcBef>
                <a:spcPct val="20000"/>
              </a:spcBef>
            </a:pPr>
            <a:r>
              <a:rPr lang="en-US" sz="1600" dirty="0">
                <a:solidFill>
                  <a:srgbClr val="FF0000"/>
                </a:solidFill>
                <a:latin typeface="Helvetica" charset="0"/>
              </a:rPr>
              <a:t>2009 NSTX</a:t>
            </a:r>
            <a:r>
              <a:rPr lang="en-US" sz="1600" dirty="0" smtClean="0">
                <a:solidFill>
                  <a:srgbClr val="FF0000"/>
                </a:solidFill>
                <a:latin typeface="Helvetica" charset="0"/>
              </a:rPr>
              <a:t> Research Day, ASC</a:t>
            </a:r>
          </a:p>
          <a:p>
            <a:pPr>
              <a:lnSpc>
                <a:spcPct val="70000"/>
              </a:lnSpc>
              <a:spcBef>
                <a:spcPct val="20000"/>
              </a:spcBef>
            </a:pPr>
            <a:r>
              <a:rPr lang="en-US" sz="1600" dirty="0">
                <a:solidFill>
                  <a:srgbClr val="FF0000"/>
                </a:solidFill>
                <a:latin typeface="Helvetica" charset="0"/>
              </a:rPr>
              <a:t>Room B-318</a:t>
            </a:r>
            <a:endParaRPr lang="en-US" sz="1600" dirty="0" smtClean="0">
              <a:solidFill>
                <a:srgbClr val="FF0000"/>
              </a:solidFill>
              <a:latin typeface="Helvetica" charset="0"/>
            </a:endParaRPr>
          </a:p>
          <a:p>
            <a:pPr>
              <a:lnSpc>
                <a:spcPct val="70000"/>
              </a:lnSpc>
              <a:spcBef>
                <a:spcPct val="20000"/>
              </a:spcBef>
            </a:pPr>
            <a:r>
              <a:rPr lang="en-US" sz="1600" dirty="0" smtClean="0">
                <a:solidFill>
                  <a:srgbClr val="FF0000"/>
                </a:solidFill>
                <a:latin typeface="Helvetica" charset="0"/>
              </a:rPr>
              <a:t>December 2</a:t>
            </a:r>
            <a:r>
              <a:rPr lang="en-US" sz="1600" baseline="30000" dirty="0" smtClean="0">
                <a:solidFill>
                  <a:srgbClr val="FF0000"/>
                </a:solidFill>
                <a:latin typeface="Helvetica" charset="0"/>
              </a:rPr>
              <a:t>nd</a:t>
            </a:r>
            <a:r>
              <a:rPr lang="en-US" sz="1600" dirty="0" smtClean="0">
                <a:solidFill>
                  <a:srgbClr val="FF0000"/>
                </a:solidFill>
                <a:latin typeface="Helvetica" charset="0"/>
              </a:rPr>
              <a:t>, 2009</a:t>
            </a:r>
            <a:endParaRPr lang="en-US" sz="1600" dirty="0">
              <a:solidFill>
                <a:srgbClr val="FF0000"/>
              </a:solidFill>
              <a:latin typeface="Helvetica" charset="0"/>
            </a:endParaRPr>
          </a:p>
        </p:txBody>
      </p:sp>
      <p:sp>
        <p:nvSpPr>
          <p:cNvPr id="1360905" name="Line 9"/>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06" name="Picture 10" descr="ppi66F"/>
          <p:cNvPicPr>
            <a:picLocks noChangeAspect="1" noChangeArrowheads="1"/>
          </p:cNvPicPr>
          <p:nvPr/>
        </p:nvPicPr>
        <p:blipFill>
          <a:blip r:embed="rId3"/>
          <a:srcRect/>
          <a:stretch>
            <a:fillRect/>
          </a:stretch>
        </p:blipFill>
        <p:spPr bwMode="auto">
          <a:xfrm>
            <a:off x="114300" y="2362200"/>
            <a:ext cx="1333500" cy="4419600"/>
          </a:xfrm>
          <a:prstGeom prst="rect">
            <a:avLst/>
          </a:prstGeom>
          <a:noFill/>
          <a:ln w="15875">
            <a:noFill/>
            <a:miter lim="800000"/>
            <a:headEnd/>
            <a:tailEnd/>
          </a:ln>
          <a:effectLst/>
        </p:spPr>
      </p:pic>
      <p:sp>
        <p:nvSpPr>
          <p:cNvPr id="1360907" name="Line 11"/>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08" name="Text Box 12"/>
          <p:cNvSpPr txBox="1">
            <a:spLocks noChangeArrowheads="1"/>
          </p:cNvSpPr>
          <p:nvPr/>
        </p:nvSpPr>
        <p:spPr bwMode="auto">
          <a:xfrm>
            <a:off x="114300" y="2362200"/>
            <a:ext cx="1333500" cy="4419600"/>
          </a:xfrm>
          <a:prstGeom prst="rect">
            <a:avLst/>
          </a:prstGeom>
          <a:noFill/>
          <a:ln w="12700">
            <a:solidFill>
              <a:srgbClr val="0000FF"/>
            </a:solidFill>
            <a:miter lim="800000"/>
            <a:headEnd/>
            <a:tailEnd/>
          </a:ln>
          <a:effectLst/>
        </p:spPr>
        <p:txBody>
          <a:bodyPr lIns="91429" tIns="45714" rIns="91429" bIns="45714">
            <a:prstTxWarp prst="textNoShape">
              <a:avLst/>
            </a:prstTxWarp>
            <a:spAutoFit/>
          </a:bodyPr>
          <a:lstStyle/>
          <a:p>
            <a:pPr algn="l" eaLnBrk="0" hangingPunct="0">
              <a:spcBef>
                <a:spcPct val="5000"/>
              </a:spcBef>
              <a:spcAft>
                <a:spcPct val="5000"/>
              </a:spcAft>
            </a:pPr>
            <a:r>
              <a:rPr lang="en-US" sz="900" i="1">
                <a:solidFill>
                  <a:srgbClr val="0000FF"/>
                </a:solidFill>
              </a:rPr>
              <a:t>College W&amp;M</a:t>
            </a:r>
          </a:p>
          <a:p>
            <a:pPr algn="l" eaLnBrk="0" hangingPunct="0">
              <a:spcBef>
                <a:spcPct val="5000"/>
              </a:spcBef>
              <a:spcAft>
                <a:spcPct val="5000"/>
              </a:spcAft>
            </a:pPr>
            <a:r>
              <a:rPr lang="en-US" sz="900" i="1">
                <a:solidFill>
                  <a:srgbClr val="0000FF"/>
                </a:solidFill>
              </a:rPr>
              <a:t>Columbia U</a:t>
            </a:r>
          </a:p>
          <a:p>
            <a:pPr algn="l" eaLnBrk="0" hangingPunct="0">
              <a:spcBef>
                <a:spcPct val="5000"/>
              </a:spcBef>
              <a:spcAft>
                <a:spcPct val="5000"/>
              </a:spcAft>
            </a:pPr>
            <a:r>
              <a:rPr lang="en-US" sz="900" i="1">
                <a:solidFill>
                  <a:srgbClr val="0000FF"/>
                </a:solidFill>
              </a:rPr>
              <a:t>Comp-X</a:t>
            </a:r>
          </a:p>
          <a:p>
            <a:pPr algn="l" eaLnBrk="0" hangingPunct="0">
              <a:spcBef>
                <a:spcPct val="5000"/>
              </a:spcBef>
              <a:spcAft>
                <a:spcPct val="5000"/>
              </a:spcAft>
            </a:pPr>
            <a:r>
              <a:rPr lang="en-US" sz="900" i="1">
                <a:solidFill>
                  <a:srgbClr val="0000FF"/>
                </a:solidFill>
              </a:rPr>
              <a:t>General Atomics</a:t>
            </a:r>
          </a:p>
          <a:p>
            <a:pPr algn="l" eaLnBrk="0" hangingPunct="0">
              <a:spcBef>
                <a:spcPct val="5000"/>
              </a:spcBef>
              <a:spcAft>
                <a:spcPct val="5000"/>
              </a:spcAft>
            </a:pPr>
            <a:r>
              <a:rPr lang="en-US" sz="900" i="1">
                <a:solidFill>
                  <a:srgbClr val="0000FF"/>
                </a:solidFill>
              </a:rPr>
              <a:t>INEL</a:t>
            </a:r>
          </a:p>
          <a:p>
            <a:pPr algn="l" eaLnBrk="0" hangingPunct="0">
              <a:spcBef>
                <a:spcPct val="5000"/>
              </a:spcBef>
              <a:spcAft>
                <a:spcPct val="5000"/>
              </a:spcAft>
            </a:pPr>
            <a:r>
              <a:rPr lang="en-US" sz="900" i="1">
                <a:solidFill>
                  <a:srgbClr val="0000FF"/>
                </a:solidFill>
              </a:rPr>
              <a:t>Johns Hopkins U</a:t>
            </a:r>
          </a:p>
          <a:p>
            <a:pPr algn="l" eaLnBrk="0" hangingPunct="0">
              <a:spcBef>
                <a:spcPct val="5000"/>
              </a:spcBef>
              <a:spcAft>
                <a:spcPct val="5000"/>
              </a:spcAft>
            </a:pPr>
            <a:r>
              <a:rPr lang="en-US" sz="900" i="1">
                <a:solidFill>
                  <a:srgbClr val="0000FF"/>
                </a:solidFill>
              </a:rPr>
              <a:t>LANL</a:t>
            </a:r>
          </a:p>
          <a:p>
            <a:pPr algn="l" eaLnBrk="0" hangingPunct="0">
              <a:spcBef>
                <a:spcPct val="5000"/>
              </a:spcBef>
              <a:spcAft>
                <a:spcPct val="5000"/>
              </a:spcAft>
            </a:pPr>
            <a:r>
              <a:rPr lang="en-US" sz="900" i="1">
                <a:solidFill>
                  <a:srgbClr val="0000FF"/>
                </a:solidFill>
              </a:rPr>
              <a:t>LLNL</a:t>
            </a:r>
          </a:p>
          <a:p>
            <a:pPr algn="l" eaLnBrk="0" hangingPunct="0">
              <a:spcBef>
                <a:spcPct val="5000"/>
              </a:spcBef>
              <a:spcAft>
                <a:spcPct val="5000"/>
              </a:spcAft>
            </a:pPr>
            <a:r>
              <a:rPr lang="en-US" sz="900" i="1">
                <a:solidFill>
                  <a:srgbClr val="0000FF"/>
                </a:solidFill>
              </a:rPr>
              <a:t>Lodestar</a:t>
            </a:r>
          </a:p>
          <a:p>
            <a:pPr algn="l" eaLnBrk="0" hangingPunct="0">
              <a:spcBef>
                <a:spcPct val="5000"/>
              </a:spcBef>
              <a:spcAft>
                <a:spcPct val="5000"/>
              </a:spcAft>
            </a:pPr>
            <a:r>
              <a:rPr lang="en-US" sz="900" i="1">
                <a:solidFill>
                  <a:srgbClr val="0000FF"/>
                </a:solidFill>
              </a:rPr>
              <a:t>MIT</a:t>
            </a:r>
          </a:p>
          <a:p>
            <a:pPr algn="l" eaLnBrk="0" hangingPunct="0">
              <a:spcBef>
                <a:spcPct val="5000"/>
              </a:spcBef>
              <a:spcAft>
                <a:spcPct val="5000"/>
              </a:spcAft>
            </a:pPr>
            <a:r>
              <a:rPr lang="en-US" sz="900" i="1">
                <a:solidFill>
                  <a:srgbClr val="0000FF"/>
                </a:solidFill>
              </a:rPr>
              <a:t>Nova Photonics</a:t>
            </a:r>
          </a:p>
          <a:p>
            <a:pPr algn="l" eaLnBrk="0" hangingPunct="0">
              <a:spcBef>
                <a:spcPct val="5000"/>
              </a:spcBef>
              <a:spcAft>
                <a:spcPct val="5000"/>
              </a:spcAft>
            </a:pPr>
            <a:r>
              <a:rPr lang="en-US" sz="900" i="1">
                <a:solidFill>
                  <a:srgbClr val="0000FF"/>
                </a:solidFill>
              </a:rPr>
              <a:t>New York U</a:t>
            </a:r>
          </a:p>
          <a:p>
            <a:pPr algn="l" eaLnBrk="0" hangingPunct="0">
              <a:spcBef>
                <a:spcPct val="5000"/>
              </a:spcBef>
              <a:spcAft>
                <a:spcPct val="5000"/>
              </a:spcAft>
            </a:pPr>
            <a:r>
              <a:rPr lang="en-US" sz="900" i="1">
                <a:solidFill>
                  <a:srgbClr val="0000FF"/>
                </a:solidFill>
              </a:rPr>
              <a:t>Old Dominion U</a:t>
            </a:r>
          </a:p>
          <a:p>
            <a:pPr algn="l" eaLnBrk="0" hangingPunct="0">
              <a:spcBef>
                <a:spcPct val="5000"/>
              </a:spcBef>
              <a:spcAft>
                <a:spcPct val="5000"/>
              </a:spcAft>
            </a:pPr>
            <a:r>
              <a:rPr lang="en-US" sz="900" i="1">
                <a:solidFill>
                  <a:srgbClr val="0000FF"/>
                </a:solidFill>
              </a:rPr>
              <a:t>ORNL</a:t>
            </a:r>
          </a:p>
          <a:p>
            <a:pPr algn="l" eaLnBrk="0" hangingPunct="0">
              <a:spcBef>
                <a:spcPct val="5000"/>
              </a:spcBef>
              <a:spcAft>
                <a:spcPct val="5000"/>
              </a:spcAft>
            </a:pPr>
            <a:r>
              <a:rPr lang="en-US" sz="900" i="1">
                <a:solidFill>
                  <a:srgbClr val="0000FF"/>
                </a:solidFill>
              </a:rPr>
              <a:t>PPPL</a:t>
            </a:r>
          </a:p>
          <a:p>
            <a:pPr algn="l" eaLnBrk="0" hangingPunct="0">
              <a:spcBef>
                <a:spcPct val="5000"/>
              </a:spcBef>
              <a:spcAft>
                <a:spcPct val="5000"/>
              </a:spcAft>
            </a:pPr>
            <a:r>
              <a:rPr lang="en-US" sz="900" i="1">
                <a:solidFill>
                  <a:srgbClr val="0000FF"/>
                </a:solidFill>
              </a:rPr>
              <a:t>PSI</a:t>
            </a:r>
          </a:p>
          <a:p>
            <a:pPr algn="l" eaLnBrk="0" hangingPunct="0">
              <a:spcBef>
                <a:spcPct val="5000"/>
              </a:spcBef>
              <a:spcAft>
                <a:spcPct val="5000"/>
              </a:spcAft>
            </a:pPr>
            <a:r>
              <a:rPr lang="en-US" sz="900" i="1">
                <a:solidFill>
                  <a:srgbClr val="0000FF"/>
                </a:solidFill>
              </a:rPr>
              <a:t>Princeton U</a:t>
            </a:r>
          </a:p>
          <a:p>
            <a:pPr algn="l" eaLnBrk="0" hangingPunct="0">
              <a:spcBef>
                <a:spcPct val="5000"/>
              </a:spcBef>
              <a:spcAft>
                <a:spcPct val="5000"/>
              </a:spcAft>
            </a:pPr>
            <a:r>
              <a:rPr lang="en-US" sz="900" i="1">
                <a:solidFill>
                  <a:srgbClr val="0000FF"/>
                </a:solidFill>
              </a:rPr>
              <a:t>Purdue U</a:t>
            </a:r>
          </a:p>
          <a:p>
            <a:pPr algn="l" eaLnBrk="0" hangingPunct="0">
              <a:spcBef>
                <a:spcPct val="5000"/>
              </a:spcBef>
              <a:spcAft>
                <a:spcPct val="5000"/>
              </a:spcAft>
            </a:pPr>
            <a:r>
              <a:rPr lang="en-US" sz="900" i="1">
                <a:solidFill>
                  <a:srgbClr val="0000FF"/>
                </a:solidFill>
              </a:rPr>
              <a:t>SNL</a:t>
            </a:r>
          </a:p>
          <a:p>
            <a:pPr algn="l" eaLnBrk="0" hangingPunct="0">
              <a:spcBef>
                <a:spcPct val="5000"/>
              </a:spcBef>
              <a:spcAft>
                <a:spcPct val="5000"/>
              </a:spcAft>
            </a:pPr>
            <a:r>
              <a:rPr lang="en-US" sz="900" i="1">
                <a:solidFill>
                  <a:srgbClr val="0000FF"/>
                </a:solidFill>
              </a:rPr>
              <a:t>Think Tank, Inc.</a:t>
            </a:r>
          </a:p>
          <a:p>
            <a:pPr algn="l" eaLnBrk="0" hangingPunct="0">
              <a:spcBef>
                <a:spcPct val="5000"/>
              </a:spcBef>
              <a:spcAft>
                <a:spcPct val="5000"/>
              </a:spcAft>
            </a:pPr>
            <a:r>
              <a:rPr lang="en-US" sz="900" i="1">
                <a:solidFill>
                  <a:srgbClr val="0000FF"/>
                </a:solidFill>
              </a:rPr>
              <a:t>UC Davis</a:t>
            </a:r>
          </a:p>
          <a:p>
            <a:pPr algn="l" eaLnBrk="0" hangingPunct="0">
              <a:spcBef>
                <a:spcPct val="5000"/>
              </a:spcBef>
              <a:spcAft>
                <a:spcPct val="5000"/>
              </a:spcAft>
            </a:pPr>
            <a:r>
              <a:rPr lang="en-US" sz="900" i="1">
                <a:solidFill>
                  <a:srgbClr val="0000FF"/>
                </a:solidFill>
              </a:rPr>
              <a:t>UC Irvine</a:t>
            </a:r>
          </a:p>
          <a:p>
            <a:pPr algn="l" eaLnBrk="0" hangingPunct="0">
              <a:spcBef>
                <a:spcPct val="5000"/>
              </a:spcBef>
              <a:spcAft>
                <a:spcPct val="5000"/>
              </a:spcAft>
            </a:pPr>
            <a:r>
              <a:rPr lang="en-US" sz="900" i="1">
                <a:solidFill>
                  <a:srgbClr val="0000FF"/>
                </a:solidFill>
              </a:rPr>
              <a:t>UCLA</a:t>
            </a:r>
          </a:p>
          <a:p>
            <a:pPr algn="l" eaLnBrk="0" hangingPunct="0">
              <a:spcBef>
                <a:spcPct val="5000"/>
              </a:spcBef>
              <a:spcAft>
                <a:spcPct val="5000"/>
              </a:spcAft>
            </a:pPr>
            <a:r>
              <a:rPr lang="en-US" sz="900" i="1">
                <a:solidFill>
                  <a:srgbClr val="0000FF"/>
                </a:solidFill>
              </a:rPr>
              <a:t>UCSD</a:t>
            </a:r>
          </a:p>
          <a:p>
            <a:pPr algn="l" eaLnBrk="0" hangingPunct="0">
              <a:spcBef>
                <a:spcPct val="5000"/>
              </a:spcBef>
              <a:spcAft>
                <a:spcPct val="5000"/>
              </a:spcAft>
            </a:pPr>
            <a:r>
              <a:rPr lang="en-US" sz="900" i="1">
                <a:solidFill>
                  <a:srgbClr val="0000FF"/>
                </a:solidFill>
              </a:rPr>
              <a:t>U Colorado</a:t>
            </a:r>
          </a:p>
          <a:p>
            <a:pPr algn="l" eaLnBrk="0" hangingPunct="0">
              <a:spcBef>
                <a:spcPct val="5000"/>
              </a:spcBef>
              <a:spcAft>
                <a:spcPct val="5000"/>
              </a:spcAft>
            </a:pPr>
            <a:r>
              <a:rPr lang="en-US" sz="900" i="1">
                <a:solidFill>
                  <a:srgbClr val="0000FF"/>
                </a:solidFill>
              </a:rPr>
              <a:t>U Maryland</a:t>
            </a:r>
          </a:p>
          <a:p>
            <a:pPr algn="l" eaLnBrk="0" hangingPunct="0">
              <a:spcBef>
                <a:spcPct val="5000"/>
              </a:spcBef>
              <a:spcAft>
                <a:spcPct val="5000"/>
              </a:spcAft>
            </a:pPr>
            <a:r>
              <a:rPr lang="en-US" sz="900" i="1">
                <a:solidFill>
                  <a:srgbClr val="0000FF"/>
                </a:solidFill>
              </a:rPr>
              <a:t>U Rochester</a:t>
            </a:r>
          </a:p>
          <a:p>
            <a:pPr algn="l" eaLnBrk="0" hangingPunct="0">
              <a:spcBef>
                <a:spcPct val="5000"/>
              </a:spcBef>
              <a:spcAft>
                <a:spcPct val="5000"/>
              </a:spcAft>
            </a:pPr>
            <a:r>
              <a:rPr lang="en-US" sz="900" i="1">
                <a:solidFill>
                  <a:srgbClr val="0000FF"/>
                </a:solidFill>
              </a:rPr>
              <a:t>U Washington</a:t>
            </a:r>
          </a:p>
          <a:p>
            <a:pPr algn="l" eaLnBrk="0" hangingPunct="0">
              <a:spcBef>
                <a:spcPct val="5000"/>
              </a:spcBef>
              <a:spcAft>
                <a:spcPct val="5000"/>
              </a:spcAft>
            </a:pPr>
            <a:r>
              <a:rPr lang="en-US" sz="900" i="1">
                <a:solidFill>
                  <a:srgbClr val="0000FF"/>
                </a:solidFill>
              </a:rPr>
              <a:t>U Wisconsin</a:t>
            </a:r>
            <a:endParaRPr lang="en-US" sz="900" i="1">
              <a:solidFill>
                <a:srgbClr val="FF0000"/>
              </a:solidFill>
            </a:endParaRPr>
          </a:p>
        </p:txBody>
      </p:sp>
      <p:sp>
        <p:nvSpPr>
          <p:cNvPr id="1360909" name="Line 13"/>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10" name="Picture 14" descr="ppi672"/>
          <p:cNvPicPr>
            <a:picLocks noChangeAspect="1" noChangeArrowheads="1"/>
          </p:cNvPicPr>
          <p:nvPr/>
        </p:nvPicPr>
        <p:blipFill>
          <a:blip r:embed="rId4"/>
          <a:srcRect/>
          <a:stretch>
            <a:fillRect/>
          </a:stretch>
        </p:blipFill>
        <p:spPr bwMode="auto">
          <a:xfrm>
            <a:off x="7707313" y="2428875"/>
            <a:ext cx="1284287" cy="4276725"/>
          </a:xfrm>
          <a:prstGeom prst="rect">
            <a:avLst/>
          </a:prstGeom>
          <a:noFill/>
          <a:ln w="15875">
            <a:noFill/>
            <a:miter lim="800000"/>
            <a:headEnd/>
            <a:tailEnd/>
          </a:ln>
          <a:effectLst/>
        </p:spPr>
      </p:pic>
      <p:sp>
        <p:nvSpPr>
          <p:cNvPr id="1360911" name="Line 15"/>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12" name="Text Box 16"/>
          <p:cNvSpPr txBox="1">
            <a:spLocks noChangeArrowheads="1"/>
          </p:cNvSpPr>
          <p:nvPr/>
        </p:nvSpPr>
        <p:spPr bwMode="auto">
          <a:xfrm>
            <a:off x="7707313" y="2428875"/>
            <a:ext cx="1284287" cy="4270375"/>
          </a:xfrm>
          <a:prstGeom prst="rect">
            <a:avLst/>
          </a:prstGeom>
          <a:noFill/>
          <a:ln w="12700">
            <a:solidFill>
              <a:srgbClr val="FF0000"/>
            </a:solidFill>
            <a:miter lim="800000"/>
            <a:headEnd/>
            <a:tailEnd/>
          </a:ln>
          <a:effectLst/>
        </p:spPr>
        <p:txBody>
          <a:bodyPr lIns="91429" tIns="45714" rIns="91429" bIns="45714">
            <a:prstTxWarp prst="textNoShape">
              <a:avLst/>
            </a:prstTxWarp>
            <a:spAutoFit/>
          </a:bodyPr>
          <a:lstStyle/>
          <a:p>
            <a:pPr algn="r" eaLnBrk="0" hangingPunct="0">
              <a:spcBef>
                <a:spcPct val="5000"/>
              </a:spcBef>
              <a:spcAft>
                <a:spcPct val="5000"/>
              </a:spcAft>
            </a:pPr>
            <a:r>
              <a:rPr lang="en-US" sz="900" i="1">
                <a:solidFill>
                  <a:srgbClr val="FF0000"/>
                </a:solidFill>
              </a:rPr>
              <a:t>Culham Sci Ctr</a:t>
            </a:r>
          </a:p>
          <a:p>
            <a:pPr algn="r" eaLnBrk="0" hangingPunct="0">
              <a:spcBef>
                <a:spcPct val="5000"/>
              </a:spcBef>
              <a:spcAft>
                <a:spcPct val="5000"/>
              </a:spcAft>
            </a:pPr>
            <a:r>
              <a:rPr lang="en-US" sz="900" i="1">
                <a:solidFill>
                  <a:srgbClr val="FF0000"/>
                </a:solidFill>
              </a:rPr>
              <a:t>U St. Andrews</a:t>
            </a:r>
          </a:p>
          <a:p>
            <a:pPr algn="r" eaLnBrk="0" hangingPunct="0">
              <a:spcBef>
                <a:spcPct val="5000"/>
              </a:spcBef>
              <a:spcAft>
                <a:spcPct val="5000"/>
              </a:spcAft>
            </a:pPr>
            <a:r>
              <a:rPr lang="en-US" sz="900" i="1">
                <a:solidFill>
                  <a:srgbClr val="FF0000"/>
                </a:solidFill>
              </a:rPr>
              <a:t>York U</a:t>
            </a:r>
          </a:p>
          <a:p>
            <a:pPr algn="r" eaLnBrk="0" hangingPunct="0">
              <a:spcBef>
                <a:spcPct val="5000"/>
              </a:spcBef>
              <a:spcAft>
                <a:spcPct val="5000"/>
              </a:spcAft>
            </a:pPr>
            <a:r>
              <a:rPr lang="en-US" sz="900" i="1">
                <a:solidFill>
                  <a:srgbClr val="FF0000"/>
                </a:solidFill>
              </a:rPr>
              <a:t>Chubu U</a:t>
            </a:r>
          </a:p>
          <a:p>
            <a:pPr algn="r" eaLnBrk="0" hangingPunct="0">
              <a:spcBef>
                <a:spcPct val="5000"/>
              </a:spcBef>
              <a:spcAft>
                <a:spcPct val="5000"/>
              </a:spcAft>
            </a:pPr>
            <a:r>
              <a:rPr lang="en-US" sz="900" i="1">
                <a:solidFill>
                  <a:srgbClr val="FF0000"/>
                </a:solidFill>
              </a:rPr>
              <a:t>Fukui U</a:t>
            </a:r>
          </a:p>
          <a:p>
            <a:pPr algn="r" eaLnBrk="0" hangingPunct="0">
              <a:spcBef>
                <a:spcPct val="5000"/>
              </a:spcBef>
              <a:spcAft>
                <a:spcPct val="5000"/>
              </a:spcAft>
            </a:pPr>
            <a:r>
              <a:rPr lang="en-US" sz="900" i="1">
                <a:solidFill>
                  <a:srgbClr val="FF0000"/>
                </a:solidFill>
              </a:rPr>
              <a:t>Hiroshima U</a:t>
            </a:r>
          </a:p>
          <a:p>
            <a:pPr algn="r" eaLnBrk="0" hangingPunct="0">
              <a:spcBef>
                <a:spcPct val="5000"/>
              </a:spcBef>
              <a:spcAft>
                <a:spcPct val="5000"/>
              </a:spcAft>
            </a:pPr>
            <a:r>
              <a:rPr lang="en-US" sz="900" i="1">
                <a:solidFill>
                  <a:srgbClr val="FF0000"/>
                </a:solidFill>
              </a:rPr>
              <a:t>Hyogo U</a:t>
            </a:r>
          </a:p>
          <a:p>
            <a:pPr algn="r" eaLnBrk="0" hangingPunct="0">
              <a:spcBef>
                <a:spcPct val="5000"/>
              </a:spcBef>
              <a:spcAft>
                <a:spcPct val="5000"/>
              </a:spcAft>
            </a:pPr>
            <a:r>
              <a:rPr lang="en-US" sz="900" i="1">
                <a:solidFill>
                  <a:srgbClr val="FF0000"/>
                </a:solidFill>
              </a:rPr>
              <a:t>Kyoto U</a:t>
            </a:r>
          </a:p>
          <a:p>
            <a:pPr algn="r" eaLnBrk="0" hangingPunct="0">
              <a:spcBef>
                <a:spcPct val="5000"/>
              </a:spcBef>
              <a:spcAft>
                <a:spcPct val="5000"/>
              </a:spcAft>
            </a:pPr>
            <a:r>
              <a:rPr lang="en-US" sz="900" i="1">
                <a:solidFill>
                  <a:srgbClr val="FF0000"/>
                </a:solidFill>
              </a:rPr>
              <a:t>Kyushu U</a:t>
            </a:r>
          </a:p>
          <a:p>
            <a:pPr algn="r" eaLnBrk="0" hangingPunct="0">
              <a:spcBef>
                <a:spcPct val="5000"/>
              </a:spcBef>
              <a:spcAft>
                <a:spcPct val="5000"/>
              </a:spcAft>
            </a:pPr>
            <a:r>
              <a:rPr lang="en-US" sz="900" i="1">
                <a:solidFill>
                  <a:srgbClr val="FF0000"/>
                </a:solidFill>
              </a:rPr>
              <a:t>Kyushu Tokai U</a:t>
            </a:r>
          </a:p>
          <a:p>
            <a:pPr algn="r" eaLnBrk="0" hangingPunct="0">
              <a:spcBef>
                <a:spcPct val="5000"/>
              </a:spcBef>
              <a:spcAft>
                <a:spcPct val="5000"/>
              </a:spcAft>
            </a:pPr>
            <a:r>
              <a:rPr lang="en-US" sz="900" i="1">
                <a:solidFill>
                  <a:srgbClr val="FF0000"/>
                </a:solidFill>
              </a:rPr>
              <a:t>NIFS</a:t>
            </a:r>
          </a:p>
          <a:p>
            <a:pPr algn="r" eaLnBrk="0" hangingPunct="0">
              <a:spcBef>
                <a:spcPct val="5000"/>
              </a:spcBef>
              <a:spcAft>
                <a:spcPct val="5000"/>
              </a:spcAft>
            </a:pPr>
            <a:r>
              <a:rPr lang="en-US" sz="900" i="1">
                <a:solidFill>
                  <a:srgbClr val="FF0000"/>
                </a:solidFill>
              </a:rPr>
              <a:t>Niigata U</a:t>
            </a:r>
          </a:p>
          <a:p>
            <a:pPr algn="r" eaLnBrk="0" hangingPunct="0">
              <a:spcBef>
                <a:spcPct val="5000"/>
              </a:spcBef>
              <a:spcAft>
                <a:spcPct val="5000"/>
              </a:spcAft>
            </a:pPr>
            <a:r>
              <a:rPr lang="en-US" sz="900" i="1">
                <a:solidFill>
                  <a:srgbClr val="FF0000"/>
                </a:solidFill>
              </a:rPr>
              <a:t>U Tokyo</a:t>
            </a:r>
          </a:p>
          <a:p>
            <a:pPr algn="r" eaLnBrk="0" hangingPunct="0">
              <a:spcBef>
                <a:spcPct val="5000"/>
              </a:spcBef>
              <a:spcAft>
                <a:spcPct val="5000"/>
              </a:spcAft>
            </a:pPr>
            <a:r>
              <a:rPr lang="en-US" sz="900" i="1">
                <a:solidFill>
                  <a:srgbClr val="FF0000"/>
                </a:solidFill>
              </a:rPr>
              <a:t>JAEA</a:t>
            </a:r>
          </a:p>
          <a:p>
            <a:pPr algn="r" eaLnBrk="0" hangingPunct="0">
              <a:spcBef>
                <a:spcPct val="5000"/>
              </a:spcBef>
              <a:spcAft>
                <a:spcPct val="5000"/>
              </a:spcAft>
            </a:pPr>
            <a:r>
              <a:rPr lang="en-US" sz="900" i="1">
                <a:solidFill>
                  <a:srgbClr val="FF0000"/>
                </a:solidFill>
              </a:rPr>
              <a:t>Hebrew U</a:t>
            </a:r>
          </a:p>
          <a:p>
            <a:pPr algn="r" eaLnBrk="0" hangingPunct="0">
              <a:spcBef>
                <a:spcPct val="5000"/>
              </a:spcBef>
              <a:spcAft>
                <a:spcPct val="5000"/>
              </a:spcAft>
            </a:pPr>
            <a:r>
              <a:rPr lang="en-US" sz="900" i="1">
                <a:solidFill>
                  <a:srgbClr val="FF0000"/>
                </a:solidFill>
              </a:rPr>
              <a:t>Ioffe Inst</a:t>
            </a:r>
          </a:p>
          <a:p>
            <a:pPr algn="r" eaLnBrk="0" hangingPunct="0">
              <a:spcBef>
                <a:spcPct val="5000"/>
              </a:spcBef>
              <a:spcAft>
                <a:spcPct val="5000"/>
              </a:spcAft>
            </a:pPr>
            <a:r>
              <a:rPr lang="en-US" sz="900" i="1">
                <a:solidFill>
                  <a:srgbClr val="FF0000"/>
                </a:solidFill>
              </a:rPr>
              <a:t>RRC Kurchatov Inst</a:t>
            </a:r>
          </a:p>
          <a:p>
            <a:pPr algn="r" eaLnBrk="0" hangingPunct="0">
              <a:spcBef>
                <a:spcPct val="5000"/>
              </a:spcBef>
              <a:spcAft>
                <a:spcPct val="5000"/>
              </a:spcAft>
            </a:pPr>
            <a:r>
              <a:rPr lang="en-US" sz="900" i="1">
                <a:solidFill>
                  <a:srgbClr val="FF0000"/>
                </a:solidFill>
              </a:rPr>
              <a:t>TRINITI</a:t>
            </a:r>
          </a:p>
          <a:p>
            <a:pPr algn="r" eaLnBrk="0" hangingPunct="0">
              <a:spcBef>
                <a:spcPct val="5000"/>
              </a:spcBef>
              <a:spcAft>
                <a:spcPct val="5000"/>
              </a:spcAft>
            </a:pPr>
            <a:r>
              <a:rPr lang="en-US" sz="900" i="1">
                <a:solidFill>
                  <a:srgbClr val="FF0000"/>
                </a:solidFill>
              </a:rPr>
              <a:t>KBSI</a:t>
            </a:r>
          </a:p>
          <a:p>
            <a:pPr algn="r" eaLnBrk="0" hangingPunct="0">
              <a:spcBef>
                <a:spcPct val="5000"/>
              </a:spcBef>
              <a:spcAft>
                <a:spcPct val="5000"/>
              </a:spcAft>
            </a:pPr>
            <a:r>
              <a:rPr lang="en-US" sz="900" i="1">
                <a:solidFill>
                  <a:srgbClr val="FF0000"/>
                </a:solidFill>
              </a:rPr>
              <a:t>KAIST</a:t>
            </a:r>
          </a:p>
          <a:p>
            <a:pPr algn="r" eaLnBrk="0" hangingPunct="0">
              <a:spcBef>
                <a:spcPct val="5000"/>
              </a:spcBef>
              <a:spcAft>
                <a:spcPct val="5000"/>
              </a:spcAft>
            </a:pPr>
            <a:r>
              <a:rPr lang="en-US" sz="900" i="1">
                <a:solidFill>
                  <a:srgbClr val="FF0000"/>
                </a:solidFill>
              </a:rPr>
              <a:t>POSTECH</a:t>
            </a:r>
          </a:p>
          <a:p>
            <a:pPr algn="r" eaLnBrk="0" hangingPunct="0">
              <a:spcBef>
                <a:spcPct val="5000"/>
              </a:spcBef>
              <a:spcAft>
                <a:spcPct val="5000"/>
              </a:spcAft>
            </a:pPr>
            <a:r>
              <a:rPr lang="en-US" sz="900" i="1">
                <a:solidFill>
                  <a:srgbClr val="FF0000"/>
                </a:solidFill>
              </a:rPr>
              <a:t>ASIPP</a:t>
            </a:r>
          </a:p>
          <a:p>
            <a:pPr algn="r" eaLnBrk="0" hangingPunct="0">
              <a:spcBef>
                <a:spcPct val="5000"/>
              </a:spcBef>
              <a:spcAft>
                <a:spcPct val="5000"/>
              </a:spcAft>
            </a:pPr>
            <a:r>
              <a:rPr lang="en-US" sz="900" i="1">
                <a:solidFill>
                  <a:srgbClr val="FF0000"/>
                </a:solidFill>
              </a:rPr>
              <a:t>ENEA, Frascati</a:t>
            </a:r>
          </a:p>
          <a:p>
            <a:pPr algn="r" eaLnBrk="0" hangingPunct="0">
              <a:spcBef>
                <a:spcPct val="5000"/>
              </a:spcBef>
              <a:spcAft>
                <a:spcPct val="5000"/>
              </a:spcAft>
            </a:pPr>
            <a:r>
              <a:rPr lang="en-US" sz="900" i="1">
                <a:solidFill>
                  <a:srgbClr val="FF0000"/>
                </a:solidFill>
              </a:rPr>
              <a:t>CEA, Cadarache</a:t>
            </a:r>
          </a:p>
          <a:p>
            <a:pPr algn="r" eaLnBrk="0" hangingPunct="0">
              <a:spcBef>
                <a:spcPct val="5000"/>
              </a:spcBef>
              <a:spcAft>
                <a:spcPct val="5000"/>
              </a:spcAft>
            </a:pPr>
            <a:r>
              <a:rPr lang="en-US" sz="900" i="1">
                <a:solidFill>
                  <a:srgbClr val="FF0000"/>
                </a:solidFill>
              </a:rPr>
              <a:t>IPP, J</a:t>
            </a:r>
            <a:r>
              <a:rPr lang="en-US" sz="900" i="1">
                <a:solidFill>
                  <a:srgbClr val="FF0000"/>
                </a:solidFill>
                <a:ea typeface="Arial" charset="0"/>
                <a:cs typeface="Arial" charset="0"/>
              </a:rPr>
              <a:t>ü</a:t>
            </a:r>
            <a:r>
              <a:rPr lang="en-US" sz="900" i="1">
                <a:solidFill>
                  <a:srgbClr val="FF0000"/>
                </a:solidFill>
              </a:rPr>
              <a:t>lich</a:t>
            </a:r>
          </a:p>
          <a:p>
            <a:pPr algn="r" eaLnBrk="0" hangingPunct="0">
              <a:spcBef>
                <a:spcPct val="5000"/>
              </a:spcBef>
              <a:spcAft>
                <a:spcPct val="5000"/>
              </a:spcAft>
            </a:pPr>
            <a:r>
              <a:rPr lang="en-US" sz="900" i="1">
                <a:solidFill>
                  <a:srgbClr val="FF0000"/>
                </a:solidFill>
              </a:rPr>
              <a:t>IPP, Garching</a:t>
            </a:r>
          </a:p>
          <a:p>
            <a:pPr algn="r" eaLnBrk="0" hangingPunct="0">
              <a:spcBef>
                <a:spcPct val="5000"/>
              </a:spcBef>
              <a:spcAft>
                <a:spcPct val="5000"/>
              </a:spcAft>
            </a:pPr>
            <a:r>
              <a:rPr lang="en-US" sz="900" i="1">
                <a:solidFill>
                  <a:srgbClr val="FF0000"/>
                </a:solidFill>
              </a:rPr>
              <a:t>ASCR, Czech Rep</a:t>
            </a:r>
          </a:p>
          <a:p>
            <a:pPr algn="r" eaLnBrk="0" hangingPunct="0">
              <a:spcBef>
                <a:spcPct val="5000"/>
              </a:spcBef>
              <a:spcAft>
                <a:spcPct val="5000"/>
              </a:spcAft>
            </a:pPr>
            <a:r>
              <a:rPr lang="en-US" sz="900" i="1">
                <a:solidFill>
                  <a:srgbClr val="FF0000"/>
                </a:solidFill>
              </a:rPr>
              <a:t>U Quebec</a:t>
            </a:r>
          </a:p>
        </p:txBody>
      </p:sp>
      <p:sp>
        <p:nvSpPr>
          <p:cNvPr id="1360913" name="Line 17"/>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14" name="Picture 18" descr="image_comp"/>
          <p:cNvPicPr>
            <a:picLocks noChangeAspect="1" noChangeArrowheads="1"/>
          </p:cNvPicPr>
          <p:nvPr/>
        </p:nvPicPr>
        <p:blipFill>
          <a:blip r:embed="rId5"/>
          <a:srcRect/>
          <a:stretch>
            <a:fillRect/>
          </a:stretch>
        </p:blipFill>
        <p:spPr bwMode="auto">
          <a:xfrm>
            <a:off x="4267200" y="4800600"/>
            <a:ext cx="2971800" cy="1941513"/>
          </a:xfrm>
          <a:prstGeom prst="rect">
            <a:avLst/>
          </a:prstGeom>
          <a:noFill/>
        </p:spPr>
      </p:pic>
      <p:sp>
        <p:nvSpPr>
          <p:cNvPr id="1360915" name="Line 19"/>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16" name="Picture 20" descr="nstx_small"/>
          <p:cNvPicPr>
            <a:picLocks noChangeAspect="1" noChangeArrowheads="1"/>
          </p:cNvPicPr>
          <p:nvPr/>
        </p:nvPicPr>
        <p:blipFill>
          <a:blip r:embed="rId6"/>
          <a:srcRect/>
          <a:stretch>
            <a:fillRect/>
          </a:stretch>
        </p:blipFill>
        <p:spPr bwMode="auto">
          <a:xfrm>
            <a:off x="1905001" y="4773954"/>
            <a:ext cx="1780768" cy="2007845"/>
          </a:xfrm>
          <a:prstGeom prst="rect">
            <a:avLst/>
          </a:prstGeom>
          <a:noFill/>
        </p:spPr>
      </p:pic>
      <p:sp>
        <p:nvSpPr>
          <p:cNvPr id="1360917" name="Line 21"/>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18" name="Picture 22"/>
          <p:cNvPicPr>
            <a:picLocks noChangeAspect="1" noChangeArrowheads="1"/>
          </p:cNvPicPr>
          <p:nvPr/>
        </p:nvPicPr>
        <p:blipFill>
          <a:blip r:embed="rId7"/>
          <a:srcRect/>
          <a:stretch>
            <a:fillRect/>
          </a:stretch>
        </p:blipFill>
        <p:spPr bwMode="auto">
          <a:xfrm>
            <a:off x="0" y="-1588"/>
            <a:ext cx="9144000" cy="839788"/>
          </a:xfrm>
          <a:prstGeom prst="rect">
            <a:avLst/>
          </a:prstGeom>
          <a:noFill/>
          <a:ln w="15875">
            <a:noFill/>
            <a:miter lim="800000"/>
            <a:headEnd/>
            <a:tailEnd/>
          </a:ln>
          <a:effectLst/>
        </p:spPr>
      </p:pic>
      <p:sp>
        <p:nvSpPr>
          <p:cNvPr id="1360919" name="Line 23"/>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20" name="Text Box 24"/>
          <p:cNvSpPr txBox="1">
            <a:spLocks noChangeArrowheads="1"/>
          </p:cNvSpPr>
          <p:nvPr/>
        </p:nvSpPr>
        <p:spPr bwMode="auto">
          <a:xfrm>
            <a:off x="838200" y="109538"/>
            <a:ext cx="1219200" cy="549275"/>
          </a:xfrm>
          <a:prstGeom prst="rect">
            <a:avLst/>
          </a:prstGeom>
          <a:noFill/>
          <a:ln w="15875">
            <a:noFill/>
            <a:miter lim="800000"/>
            <a:headEnd/>
            <a:tailEnd/>
          </a:ln>
          <a:effectLst/>
        </p:spPr>
        <p:txBody>
          <a:bodyPr wrap="none" lIns="0" tIns="0" rIns="0" bIns="0">
            <a:prstTxWarp prst="textNoShape">
              <a:avLst/>
            </a:prstTxWarp>
            <a:spAutoFit/>
          </a:bodyPr>
          <a:lstStyle/>
          <a:p>
            <a:pPr algn="l">
              <a:spcBef>
                <a:spcPct val="20000"/>
              </a:spcBef>
            </a:pPr>
            <a:r>
              <a:rPr lang="en-US" sz="3600" b="0" i="1">
                <a:solidFill>
                  <a:srgbClr val="171FC7"/>
                </a:solidFill>
                <a:effectLst>
                  <a:outerShdw blurRad="38100" dist="38100" dir="2700000" algn="tl">
                    <a:srgbClr val="DDDDDD"/>
                  </a:outerShdw>
                </a:effectLst>
              </a:rPr>
              <a:t>NSTX</a:t>
            </a:r>
          </a:p>
        </p:txBody>
      </p:sp>
      <p:sp>
        <p:nvSpPr>
          <p:cNvPr id="1360921" name="Line 25"/>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22" name="Rectangle 26"/>
          <p:cNvSpPr>
            <a:spLocks noChangeArrowheads="1"/>
          </p:cNvSpPr>
          <p:nvPr/>
        </p:nvSpPr>
        <p:spPr bwMode="auto">
          <a:xfrm>
            <a:off x="3651250" y="239713"/>
            <a:ext cx="1530350" cy="381000"/>
          </a:xfrm>
          <a:prstGeom prst="rect">
            <a:avLst/>
          </a:prstGeom>
          <a:noFill/>
          <a:ln w="9525">
            <a:noFill/>
            <a:miter lim="800000"/>
            <a:headEnd/>
            <a:tailEnd/>
          </a:ln>
          <a:effectLst/>
        </p:spPr>
        <p:txBody>
          <a:bodyPr lIns="0" tIns="0" rIns="0" bIns="0" anchor="ctr">
            <a:prstTxWarp prst="textNoShape">
              <a:avLst/>
            </a:prstTxWarp>
          </a:bodyPr>
          <a:lstStyle/>
          <a:p>
            <a:pPr algn="r"/>
            <a:r>
              <a:rPr lang="en-US" sz="1800" i="1">
                <a:solidFill>
                  <a:schemeClr val="accent2"/>
                </a:solidFill>
              </a:rPr>
              <a:t>Supported by   </a:t>
            </a:r>
          </a:p>
        </p:txBody>
      </p:sp>
      <p:sp>
        <p:nvSpPr>
          <p:cNvPr id="1360923" name="Line 27"/>
          <p:cNvSpPr>
            <a:spLocks noChangeShapeType="1"/>
          </p:cNvSpPr>
          <p:nvPr/>
        </p:nvSpPr>
        <p:spPr bwMode="auto">
          <a:xfrm>
            <a:off x="0" y="0"/>
            <a:ext cx="0" cy="457200"/>
          </a:xfrm>
          <a:prstGeom prst="line">
            <a:avLst/>
          </a:prstGeom>
          <a:noFill/>
          <a:ln w="0">
            <a:solidFill>
              <a:srgbClr val="FDFFFF"/>
            </a:solidFill>
            <a:round/>
            <a:headEnd/>
            <a:tailEnd/>
          </a:ln>
          <a:effectLst/>
        </p:spPr>
        <p:txBody>
          <a:bodyPr wrap="none" lIns="0" tIns="0" rIns="0" bIns="0"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4994" name="Content Placeholder 2"/>
          <p:cNvSpPr>
            <a:spLocks noGrp="1"/>
          </p:cNvSpPr>
          <p:nvPr>
            <p:ph idx="4294967295"/>
          </p:nvPr>
        </p:nvSpPr>
        <p:spPr>
          <a:xfrm>
            <a:off x="0" y="735013"/>
            <a:ext cx="9144000" cy="6122987"/>
          </a:xfrm>
        </p:spPr>
        <p:txBody>
          <a:bodyPr/>
          <a:lstStyle/>
          <a:p>
            <a:endParaRPr lang="en-US"/>
          </a:p>
          <a:p>
            <a:endParaRPr lang="en-US"/>
          </a:p>
          <a:p>
            <a:endParaRPr lang="en-US"/>
          </a:p>
          <a:p>
            <a:endParaRPr lang="en-US"/>
          </a:p>
          <a:p>
            <a:endParaRPr lang="en-US"/>
          </a:p>
          <a:p>
            <a:endParaRPr lang="en-US"/>
          </a:p>
          <a:p>
            <a:endParaRPr lang="en-US"/>
          </a:p>
          <a:p>
            <a:endParaRPr lang="en-US"/>
          </a:p>
          <a:p>
            <a:r>
              <a:rPr lang="en-US"/>
              <a:t>Shot 133886:</a:t>
            </a:r>
          </a:p>
          <a:p>
            <a:pPr>
              <a:buFontTx/>
              <a:buNone/>
            </a:pPr>
            <a:r>
              <a:rPr lang="en-US"/>
              <a:t>	Calculated PID controller          P: 170 – 550  (mean 360)</a:t>
            </a:r>
          </a:p>
          <a:p>
            <a:pPr>
              <a:buFontTx/>
              <a:buNone/>
            </a:pPr>
            <a:r>
              <a:rPr lang="en-US"/>
              <a:t>	P-I has 1-2 ratio		        I: 340 – 1100 (mean 720)</a:t>
            </a:r>
          </a:p>
          <a:p>
            <a:pPr>
              <a:buFontTx/>
              <a:buNone/>
            </a:pPr>
            <a:endParaRPr lang="en-US"/>
          </a:p>
          <a:p>
            <a:pPr>
              <a:buFontTx/>
              <a:buNone/>
            </a:pPr>
            <a:r>
              <a:rPr lang="en-US"/>
              <a:t>	Tuned these values in experiment to P: 400 and I: 800.</a:t>
            </a:r>
          </a:p>
        </p:txBody>
      </p:sp>
      <p:sp>
        <p:nvSpPr>
          <p:cNvPr id="1364995" name="Rectangle 3"/>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a:solidFill>
                  <a:srgbClr val="FF3300"/>
                </a:solidFill>
                <a:latin typeface="Times New Roman" charset="0"/>
              </a:rPr>
              <a:t> Results: PID Controller Performance</a:t>
            </a:r>
          </a:p>
        </p:txBody>
      </p:sp>
      <p:pic>
        <p:nvPicPr>
          <p:cNvPr id="1364996" name="Picture 4"/>
          <p:cNvPicPr>
            <a:picLocks noChangeAspect="1" noChangeArrowheads="1"/>
          </p:cNvPicPr>
          <p:nvPr/>
        </p:nvPicPr>
        <p:blipFill>
          <a:blip r:embed="rId3"/>
          <a:srcRect/>
          <a:stretch>
            <a:fillRect/>
          </a:stretch>
        </p:blipFill>
        <p:spPr bwMode="auto">
          <a:xfrm>
            <a:off x="4432300" y="890588"/>
            <a:ext cx="4586288" cy="3438525"/>
          </a:xfrm>
          <a:prstGeom prst="rect">
            <a:avLst/>
          </a:prstGeom>
          <a:noFill/>
          <a:ln w="9525">
            <a:noFill/>
            <a:miter lim="800000"/>
            <a:headEnd/>
            <a:tailEnd/>
          </a:ln>
          <a:effectLst/>
        </p:spPr>
      </p:pic>
      <p:pic>
        <p:nvPicPr>
          <p:cNvPr id="1364997" name="Picture 5"/>
          <p:cNvPicPr>
            <a:picLocks noChangeAspect="1" noChangeArrowheads="1"/>
          </p:cNvPicPr>
          <p:nvPr/>
        </p:nvPicPr>
        <p:blipFill>
          <a:blip r:embed="rId4"/>
          <a:srcRect/>
          <a:stretch>
            <a:fillRect/>
          </a:stretch>
        </p:blipFill>
        <p:spPr bwMode="auto">
          <a:xfrm>
            <a:off x="0" y="889000"/>
            <a:ext cx="4586288" cy="3438525"/>
          </a:xfrm>
          <a:prstGeom prst="rect">
            <a:avLst/>
          </a:prstGeom>
          <a:noFill/>
          <a:ln w="9525">
            <a:noFill/>
            <a:miter lim="800000"/>
            <a:headEnd/>
            <a:tailEnd/>
          </a:ln>
          <a:effectLst/>
        </p:spPr>
      </p:pic>
      <p:pic>
        <p:nvPicPr>
          <p:cNvPr id="1364998" name="Picture 6"/>
          <p:cNvPicPr>
            <a:picLocks noChangeAspect="1" noChangeArrowheads="1"/>
          </p:cNvPicPr>
          <p:nvPr/>
        </p:nvPicPr>
        <p:blipFill>
          <a:blip r:embed="rId5"/>
          <a:srcRect/>
          <a:stretch>
            <a:fillRect/>
          </a:stretch>
        </p:blipFill>
        <p:spPr bwMode="auto">
          <a:xfrm>
            <a:off x="90488" y="2913063"/>
            <a:ext cx="4586287" cy="3438525"/>
          </a:xfrm>
          <a:prstGeom prst="rect">
            <a:avLst/>
          </a:prstGeom>
          <a:noFill/>
          <a:ln w="9525">
            <a:noFill/>
            <a:prstDash val="lgDash"/>
            <a:miter lim="800000"/>
            <a:headEnd/>
            <a:tailEnd/>
          </a:ln>
          <a:effectLst/>
        </p:spPr>
      </p:pic>
      <p:pic>
        <p:nvPicPr>
          <p:cNvPr id="1364999" name="Picture 7"/>
          <p:cNvPicPr>
            <a:picLocks noChangeAspect="1" noChangeArrowheads="1"/>
          </p:cNvPicPr>
          <p:nvPr/>
        </p:nvPicPr>
        <p:blipFill>
          <a:blip r:embed="rId6"/>
          <a:srcRect/>
          <a:stretch>
            <a:fillRect/>
          </a:stretch>
        </p:blipFill>
        <p:spPr bwMode="auto">
          <a:xfrm>
            <a:off x="2455863" y="125413"/>
            <a:ext cx="4586287" cy="3438525"/>
          </a:xfrm>
          <a:prstGeom prst="rect">
            <a:avLst/>
          </a:prstGeom>
          <a:noFill/>
          <a:ln w="9525">
            <a:noFill/>
            <a:prstDash val="lgDash"/>
            <a:miter lim="800000"/>
            <a:headEnd/>
            <a:tailEnd/>
          </a:ln>
          <a:effectLst/>
        </p:spPr>
      </p:pic>
      <p:pic>
        <p:nvPicPr>
          <p:cNvPr id="1365000" name="Picture 8"/>
          <p:cNvPicPr>
            <a:picLocks noChangeAspect="1" noChangeArrowheads="1"/>
          </p:cNvPicPr>
          <p:nvPr/>
        </p:nvPicPr>
        <p:blipFill>
          <a:blip r:embed="rId7"/>
          <a:srcRect/>
          <a:stretch>
            <a:fillRect/>
          </a:stretch>
        </p:blipFill>
        <p:spPr bwMode="auto">
          <a:xfrm>
            <a:off x="4467225" y="2435225"/>
            <a:ext cx="4586288" cy="3438525"/>
          </a:xfrm>
          <a:prstGeom prst="rect">
            <a:avLst/>
          </a:prstGeom>
          <a:noFill/>
          <a:ln w="9525">
            <a:noFill/>
            <a:prstDash val="lgDash"/>
            <a:miter lim="800000"/>
            <a:headEnd/>
            <a:tailEnd/>
          </a:ln>
          <a:effectLst/>
        </p:spPr>
      </p:pic>
      <p:sp>
        <p:nvSpPr>
          <p:cNvPr id="1365001" name="Rectangle 9"/>
          <p:cNvSpPr>
            <a:spLocks noChangeArrowheads="1"/>
          </p:cNvSpPr>
          <p:nvPr/>
        </p:nvSpPr>
        <p:spPr bwMode="auto">
          <a:xfrm>
            <a:off x="3727450" y="3711575"/>
            <a:ext cx="4572000" cy="2101850"/>
          </a:xfrm>
          <a:prstGeom prst="rect">
            <a:avLst/>
          </a:prstGeom>
          <a:noFill/>
          <a:ln w="9525">
            <a:noFill/>
            <a:prstDash val="lgDash"/>
            <a:miter lim="800000"/>
            <a:headEnd/>
            <a:tailEnd/>
          </a:ln>
          <a:effectLst/>
        </p:spPr>
        <p:txBody>
          <a:bodyPr>
            <a:prstTxWarp prst="textNoShape">
              <a:avLst/>
            </a:prstTxWarp>
            <a:spAutoFit/>
          </a:bodyPr>
          <a:lstStyle/>
          <a:p>
            <a:r>
              <a:rPr lang="en-US" sz="2200"/>
              <a:t>std(ideseg13- smooth(ideseg13,11))</a:t>
            </a:r>
          </a:p>
          <a:p>
            <a:r>
              <a:rPr lang="en-US" sz="2200"/>
              <a:t>%  4.1956e-004</a:t>
            </a:r>
          </a:p>
          <a:p>
            <a:r>
              <a:rPr lang="en-US" sz="2200"/>
              <a:t>mean(ideseg13- smooth(ideseg13,11))</a:t>
            </a:r>
          </a:p>
          <a:p>
            <a:r>
              <a:rPr lang="en-US" sz="2200"/>
              <a:t>%-4.5825e-007</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5234" name="Content Placeholder 2"/>
          <p:cNvSpPr>
            <a:spLocks noGrp="1"/>
          </p:cNvSpPr>
          <p:nvPr>
            <p:ph idx="4294967295"/>
          </p:nvPr>
        </p:nvSpPr>
        <p:spPr>
          <a:xfrm>
            <a:off x="0" y="735013"/>
            <a:ext cx="9144000" cy="6122987"/>
          </a:xfrm>
        </p:spPr>
        <p:txBody>
          <a:bodyPr/>
          <a:lstStyle/>
          <a:p>
            <a:endParaRPr lang="en-US"/>
          </a:p>
          <a:p>
            <a:endParaRPr lang="en-US"/>
          </a:p>
          <a:p>
            <a:endParaRPr lang="en-US"/>
          </a:p>
          <a:p>
            <a:endParaRPr lang="en-US"/>
          </a:p>
          <a:p>
            <a:endParaRPr lang="en-US"/>
          </a:p>
          <a:p>
            <a:endParaRPr lang="en-US"/>
          </a:p>
          <a:p>
            <a:endParaRPr lang="en-US"/>
          </a:p>
          <a:p>
            <a:endParaRPr lang="en-US"/>
          </a:p>
          <a:p>
            <a:r>
              <a:rPr lang="en-US"/>
              <a:t>Shot 133886:</a:t>
            </a:r>
          </a:p>
          <a:p>
            <a:pPr>
              <a:buFontTx/>
              <a:buNone/>
            </a:pPr>
            <a:r>
              <a:rPr lang="en-US"/>
              <a:t>	Calculated PID controller          P: 170 – 550  (mean 360)</a:t>
            </a:r>
          </a:p>
          <a:p>
            <a:pPr>
              <a:buFontTx/>
              <a:buNone/>
            </a:pPr>
            <a:r>
              <a:rPr lang="en-US"/>
              <a:t>	P-I has 1-2 ratio		        I: 340 – 1100 (mean 720)</a:t>
            </a:r>
          </a:p>
          <a:p>
            <a:pPr>
              <a:buFontTx/>
              <a:buNone/>
            </a:pPr>
            <a:endParaRPr lang="en-US"/>
          </a:p>
          <a:p>
            <a:pPr>
              <a:buFontTx/>
              <a:buNone/>
            </a:pPr>
            <a:r>
              <a:rPr lang="en-US"/>
              <a:t>	Tuned these values in experiment to P: 400 and I: 800.</a:t>
            </a:r>
          </a:p>
        </p:txBody>
      </p:sp>
      <p:sp>
        <p:nvSpPr>
          <p:cNvPr id="1375235" name="Rectangle 3"/>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a:solidFill>
                  <a:srgbClr val="FF3300"/>
                </a:solidFill>
                <a:latin typeface="Times New Roman" charset="0"/>
              </a:rPr>
              <a:t> Results: PID Controller Performance</a:t>
            </a:r>
          </a:p>
        </p:txBody>
      </p:sp>
      <p:pic>
        <p:nvPicPr>
          <p:cNvPr id="1375239" name="Picture 7"/>
          <p:cNvPicPr>
            <a:picLocks noChangeAspect="1" noChangeArrowheads="1"/>
          </p:cNvPicPr>
          <p:nvPr/>
        </p:nvPicPr>
        <p:blipFill>
          <a:blip r:embed="rId3"/>
          <a:srcRect/>
          <a:stretch>
            <a:fillRect/>
          </a:stretch>
        </p:blipFill>
        <p:spPr bwMode="auto">
          <a:xfrm>
            <a:off x="514350" y="373063"/>
            <a:ext cx="4586288" cy="3438525"/>
          </a:xfrm>
          <a:prstGeom prst="rect">
            <a:avLst/>
          </a:prstGeom>
          <a:noFill/>
          <a:ln w="9525">
            <a:noFill/>
            <a:prstDash val="lgDash"/>
            <a:miter lim="800000"/>
            <a:headEnd/>
            <a:tailEnd/>
          </a:ln>
          <a:effectLst/>
        </p:spPr>
      </p:pic>
      <p:pic>
        <p:nvPicPr>
          <p:cNvPr id="1375240" name="Picture 8"/>
          <p:cNvPicPr>
            <a:picLocks noChangeAspect="1" noChangeArrowheads="1"/>
          </p:cNvPicPr>
          <p:nvPr/>
        </p:nvPicPr>
        <p:blipFill>
          <a:blip r:embed="rId4"/>
          <a:srcRect/>
          <a:stretch>
            <a:fillRect/>
          </a:stretch>
        </p:blipFill>
        <p:spPr bwMode="auto">
          <a:xfrm>
            <a:off x="930275" y="1014413"/>
            <a:ext cx="4586288" cy="3438525"/>
          </a:xfrm>
          <a:prstGeom prst="rect">
            <a:avLst/>
          </a:prstGeom>
          <a:noFill/>
          <a:ln w="9525">
            <a:noFill/>
            <a:prstDash val="lgDash"/>
            <a:miter lim="800000"/>
            <a:headEnd/>
            <a:tailEnd/>
          </a:ln>
          <a:effectLst/>
        </p:spPr>
      </p:pic>
      <p:pic>
        <p:nvPicPr>
          <p:cNvPr id="1375241" name="Picture 9"/>
          <p:cNvPicPr>
            <a:picLocks noChangeAspect="1" noChangeArrowheads="1"/>
          </p:cNvPicPr>
          <p:nvPr/>
        </p:nvPicPr>
        <p:blipFill>
          <a:blip r:embed="rId5"/>
          <a:srcRect/>
          <a:stretch>
            <a:fillRect/>
          </a:stretch>
        </p:blipFill>
        <p:spPr bwMode="auto">
          <a:xfrm>
            <a:off x="4676775" y="338138"/>
            <a:ext cx="4586288" cy="3438525"/>
          </a:xfrm>
          <a:prstGeom prst="rect">
            <a:avLst/>
          </a:prstGeom>
          <a:noFill/>
          <a:ln w="9525">
            <a:noFill/>
            <a:prstDash val="lgDash"/>
            <a:miter lim="800000"/>
            <a:headEnd/>
            <a:tailEnd/>
          </a:ln>
          <a:effectLst/>
        </p:spPr>
      </p:pic>
      <p:pic>
        <p:nvPicPr>
          <p:cNvPr id="1375242" name="Picture 10"/>
          <p:cNvPicPr>
            <a:picLocks noChangeAspect="1" noChangeArrowheads="1"/>
          </p:cNvPicPr>
          <p:nvPr/>
        </p:nvPicPr>
        <p:blipFill>
          <a:blip r:embed="rId6"/>
          <a:srcRect/>
          <a:stretch>
            <a:fillRect/>
          </a:stretch>
        </p:blipFill>
        <p:spPr bwMode="auto">
          <a:xfrm>
            <a:off x="4208463" y="401638"/>
            <a:ext cx="4586287" cy="3438525"/>
          </a:xfrm>
          <a:prstGeom prst="rect">
            <a:avLst/>
          </a:prstGeom>
          <a:noFill/>
          <a:ln w="9525">
            <a:noFill/>
            <a:prstDash val="lgDash"/>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3426" name="Rectangle 2"/>
          <p:cNvSpPr>
            <a:spLocks noChangeArrowheads="1"/>
          </p:cNvSpPr>
          <p:nvPr/>
        </p:nvSpPr>
        <p:spPr bwMode="auto">
          <a:xfrm>
            <a:off x="0" y="2595563"/>
            <a:ext cx="4211638" cy="581025"/>
          </a:xfrm>
          <a:prstGeom prst="rect">
            <a:avLst/>
          </a:prstGeom>
          <a:noFill/>
          <a:ln w="9525">
            <a:noFill/>
            <a:miter lim="800000"/>
            <a:headEnd/>
            <a:tailEnd/>
          </a:ln>
        </p:spPr>
        <p:txBody>
          <a:bodyPr>
            <a:prstTxWarp prst="textNoShape">
              <a:avLst/>
            </a:prstTxWarp>
            <a:spAutoFit/>
          </a:bodyPr>
          <a:lstStyle/>
          <a:p>
            <a:pPr eaLnBrk="0" hangingPunct="0"/>
            <a:r>
              <a:rPr lang="en-US" sz="1600">
                <a:latin typeface="Times New Roman" charset="0"/>
                <a:ea typeface="ＭＳ Ｐゴシック" pitchFamily="84" charset="-128"/>
                <a:cs typeface="ＭＳ Ｐゴシック" pitchFamily="84" charset="-128"/>
              </a:rPr>
              <a:t>Left: High </a:t>
            </a:r>
            <a:r>
              <a:rPr lang="en-US" sz="1600">
                <a:latin typeface="Times New Roman" charset="0"/>
                <a:ea typeface="ＭＳ Ｐゴシック" pitchFamily="84" charset="-128"/>
                <a:cs typeface="ＭＳ Ｐゴシック" pitchFamily="84" charset="-128"/>
                <a:sym typeface="Symbol" charset="2"/>
              </a:rPr>
              <a:t></a:t>
            </a:r>
            <a:r>
              <a:rPr lang="en-US" sz="1600">
                <a:latin typeface="Times New Roman" charset="0"/>
                <a:ea typeface="ＭＳ Ｐゴシック" pitchFamily="84" charset="-128"/>
                <a:cs typeface="ＭＳ Ｐゴシック" pitchFamily="84" charset="-128"/>
              </a:rPr>
              <a:t>, n</a:t>
            </a:r>
            <a:r>
              <a:rPr lang="en-US" sz="1600" baseline="-25000">
                <a:latin typeface="Times New Roman" charset="0"/>
                <a:ea typeface="ＭＳ Ｐゴシック" pitchFamily="84" charset="-128"/>
                <a:cs typeface="ＭＳ Ｐゴシック" pitchFamily="84" charset="-128"/>
              </a:rPr>
              <a:t>e</a:t>
            </a:r>
            <a:r>
              <a:rPr lang="en-US" sz="1600">
                <a:latin typeface="Times New Roman" charset="0"/>
                <a:ea typeface="ＭＳ Ｐゴシック" pitchFamily="84" charset="-128"/>
                <a:cs typeface="ＭＳ Ｐゴシック" pitchFamily="84" charset="-128"/>
              </a:rPr>
              <a:t> reduced by 25%</a:t>
            </a:r>
          </a:p>
          <a:p>
            <a:pPr eaLnBrk="0" hangingPunct="0"/>
            <a:r>
              <a:rPr lang="en-US" sz="1600">
                <a:latin typeface="Times New Roman" charset="0"/>
                <a:ea typeface="ＭＳ Ｐゴシック" pitchFamily="84" charset="-128"/>
                <a:cs typeface="ＭＳ Ｐゴシック" pitchFamily="84" charset="-128"/>
              </a:rPr>
              <a:t>Right: Low </a:t>
            </a:r>
            <a:r>
              <a:rPr lang="en-US" sz="1600">
                <a:latin typeface="Times New Roman" charset="0"/>
                <a:ea typeface="ＭＳ Ｐゴシック" pitchFamily="84" charset="-128"/>
                <a:cs typeface="ＭＳ Ｐゴシック" pitchFamily="84" charset="-128"/>
                <a:sym typeface="Symbol" charset="2"/>
              </a:rPr>
              <a:t></a:t>
            </a:r>
            <a:r>
              <a:rPr lang="en-US" sz="1600">
                <a:latin typeface="Times New Roman" charset="0"/>
                <a:ea typeface="ＭＳ Ｐゴシック" pitchFamily="84" charset="-128"/>
                <a:cs typeface="ＭＳ Ｐゴシック" pitchFamily="84" charset="-128"/>
              </a:rPr>
              <a:t>, n</a:t>
            </a:r>
            <a:r>
              <a:rPr lang="en-US" sz="1600" baseline="-25000">
                <a:latin typeface="Times New Roman" charset="0"/>
                <a:ea typeface="ＭＳ Ｐゴシック" pitchFamily="84" charset="-128"/>
                <a:cs typeface="ＭＳ Ｐゴシック" pitchFamily="84" charset="-128"/>
              </a:rPr>
              <a:t>e</a:t>
            </a:r>
            <a:r>
              <a:rPr lang="en-US" sz="1600">
                <a:latin typeface="Times New Roman" charset="0"/>
                <a:ea typeface="ＭＳ Ｐゴシック" pitchFamily="84" charset="-128"/>
                <a:cs typeface="ＭＳ Ｐゴシック" pitchFamily="84" charset="-128"/>
              </a:rPr>
              <a:t> reduced by 50%</a:t>
            </a:r>
          </a:p>
        </p:txBody>
      </p:sp>
      <p:sp>
        <p:nvSpPr>
          <p:cNvPr id="1383449" name="Rectangle 25"/>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a:solidFill>
                  <a:srgbClr val="FF3300"/>
                </a:solidFill>
                <a:latin typeface="Times New Roman" charset="0"/>
              </a:rPr>
              <a:t>Strike Point (SP) Control with LLD Operations</a:t>
            </a:r>
            <a:endParaRPr lang="en-US" sz="800">
              <a:solidFill>
                <a:srgbClr val="FF3300"/>
              </a:solidFill>
              <a:latin typeface="Times New Roman" charset="0"/>
            </a:endParaRPr>
          </a:p>
        </p:txBody>
      </p:sp>
      <p:sp>
        <p:nvSpPr>
          <p:cNvPr id="1383450" name="Rectangle 26"/>
          <p:cNvSpPr>
            <a:spLocks noGrp="1" noChangeArrowheads="1"/>
          </p:cNvSpPr>
          <p:nvPr>
            <p:ph type="body" idx="1"/>
          </p:nvPr>
        </p:nvSpPr>
        <p:spPr>
          <a:xfrm>
            <a:off x="4467225" y="242888"/>
            <a:ext cx="4676775" cy="6615112"/>
          </a:xfrm>
          <a:noFill/>
          <a:ln/>
        </p:spPr>
        <p:txBody>
          <a:bodyPr/>
          <a:lstStyle/>
          <a:p>
            <a:pPr marL="457200" indent="-457200">
              <a:lnSpc>
                <a:spcPct val="80000"/>
              </a:lnSpc>
              <a:buFontTx/>
              <a:buNone/>
            </a:pPr>
            <a:endParaRPr lang="en-US" sz="2000"/>
          </a:p>
          <a:p>
            <a:pPr marL="457200" indent="-457200">
              <a:lnSpc>
                <a:spcPct val="80000"/>
              </a:lnSpc>
            </a:pPr>
            <a:r>
              <a:rPr lang="en-US" sz="2000"/>
              <a:t>Density reduction depends on proximity of outer SP to LLD.</a:t>
            </a:r>
          </a:p>
          <a:p>
            <a:pPr marL="457200" indent="-457200">
              <a:lnSpc>
                <a:spcPct val="80000"/>
              </a:lnSpc>
            </a:pPr>
            <a:endParaRPr lang="en-US" sz="2000"/>
          </a:p>
          <a:p>
            <a:pPr marL="457200" indent="-457200">
              <a:lnSpc>
                <a:spcPct val="80000"/>
              </a:lnSpc>
            </a:pPr>
            <a:r>
              <a:rPr lang="en-US" sz="2000"/>
              <a:t>To achieve better and consistent density reduction, and to avoid contact with the LLD and CHI gap, SP needs to be closely controlled.</a:t>
            </a:r>
          </a:p>
          <a:p>
            <a:pPr marL="457200" indent="-457200">
              <a:lnSpc>
                <a:spcPct val="80000"/>
              </a:lnSpc>
            </a:pPr>
            <a:endParaRPr lang="en-US" sz="2000"/>
          </a:p>
          <a:p>
            <a:pPr marL="457200" indent="-457200">
              <a:lnSpc>
                <a:spcPct val="80000"/>
              </a:lnSpc>
            </a:pPr>
            <a:r>
              <a:rPr lang="en-US" sz="2000">
                <a:ea typeface="Times New Roman" charset="0"/>
                <a:cs typeface="Times New Roman" charset="0"/>
              </a:rPr>
              <a:t>System ID to develop a First-Order ODE with dead-time model for the strike point motion due to change in PF current:</a:t>
            </a:r>
          </a:p>
          <a:p>
            <a:pPr marL="457200" indent="-457200">
              <a:lnSpc>
                <a:spcPct val="80000"/>
              </a:lnSpc>
            </a:pPr>
            <a:endParaRPr lang="en-US" sz="2000">
              <a:ea typeface="Times New Roman" charset="0"/>
              <a:cs typeface="Times New Roman" charset="0"/>
            </a:endParaRPr>
          </a:p>
          <a:p>
            <a:pPr marL="457200" indent="-457200">
              <a:lnSpc>
                <a:spcPct val="80000"/>
              </a:lnSpc>
            </a:pPr>
            <a:endParaRPr lang="en-US" sz="2000">
              <a:ea typeface="Times New Roman" charset="0"/>
              <a:cs typeface="Times New Roman" charset="0"/>
            </a:endParaRPr>
          </a:p>
          <a:p>
            <a:pPr marL="457200" indent="-457200">
              <a:lnSpc>
                <a:spcPct val="80000"/>
              </a:lnSpc>
            </a:pPr>
            <a:endParaRPr lang="en-US" sz="2000">
              <a:ea typeface="Times New Roman" charset="0"/>
              <a:cs typeface="Times New Roman" charset="0"/>
            </a:endParaRPr>
          </a:p>
          <a:p>
            <a:pPr marL="457200" indent="-457200">
              <a:lnSpc>
                <a:spcPct val="80000"/>
              </a:lnSpc>
              <a:buFontTx/>
              <a:buNone/>
            </a:pPr>
            <a:r>
              <a:rPr lang="en-US" sz="2000">
                <a:ea typeface="Times New Roman" charset="0"/>
                <a:cs typeface="Times New Roman" charset="0"/>
              </a:rPr>
              <a:t> 	with K= </a:t>
            </a:r>
            <a:r>
              <a:rPr lang="en-US" sz="2000"/>
              <a:t>2.4e-6, T = 9.9 and L = 6.0.</a:t>
            </a:r>
          </a:p>
          <a:p>
            <a:pPr marL="457200" indent="-457200">
              <a:lnSpc>
                <a:spcPct val="80000"/>
              </a:lnSpc>
              <a:buFontTx/>
              <a:buNone/>
            </a:pPr>
            <a:endParaRPr lang="en-US" sz="2000">
              <a:ea typeface="Times New Roman" charset="0"/>
              <a:cs typeface="Times New Roman" charset="0"/>
            </a:endParaRPr>
          </a:p>
          <a:p>
            <a:pPr marL="457200" indent="-457200">
              <a:lnSpc>
                <a:spcPct val="80000"/>
              </a:lnSpc>
            </a:pPr>
            <a:r>
              <a:rPr lang="en-US" sz="2000">
                <a:ea typeface="Times New Roman" charset="0"/>
                <a:cs typeface="Times New Roman" charset="0"/>
              </a:rPr>
              <a:t>PI controller gains are tuned using </a:t>
            </a:r>
            <a:r>
              <a:rPr lang="en-US" sz="2000"/>
              <a:t>Ziegler and Nichols method to K</a:t>
            </a:r>
            <a:r>
              <a:rPr lang="en-US" sz="2000" baseline="-25000"/>
              <a:t>p</a:t>
            </a:r>
            <a:r>
              <a:rPr lang="en-US" sz="2000"/>
              <a:t>=400, K</a:t>
            </a:r>
            <a:r>
              <a:rPr lang="en-US" sz="2000" baseline="-25000"/>
              <a:t>I</a:t>
            </a:r>
            <a:r>
              <a:rPr lang="en-US" sz="2000"/>
              <a:t>=800 for outer strike, and K</a:t>
            </a:r>
            <a:r>
              <a:rPr lang="en-US" sz="2000" baseline="-25000"/>
              <a:t>p</a:t>
            </a:r>
            <a:r>
              <a:rPr lang="en-US" sz="2000"/>
              <a:t>=5000, K</a:t>
            </a:r>
            <a:r>
              <a:rPr lang="en-US" sz="2000" baseline="-25000"/>
              <a:t>I</a:t>
            </a:r>
            <a:r>
              <a:rPr lang="en-US" sz="2000"/>
              <a:t>=5000 for inner strike point.</a:t>
            </a:r>
          </a:p>
        </p:txBody>
      </p:sp>
      <p:pic>
        <p:nvPicPr>
          <p:cNvPr id="1383451" name="Picture 27" descr="Picture1"/>
          <p:cNvPicPr>
            <a:picLocks noChangeAspect="1" noChangeArrowheads="1"/>
          </p:cNvPicPr>
          <p:nvPr/>
        </p:nvPicPr>
        <p:blipFill>
          <a:blip r:embed="rId4"/>
          <a:srcRect/>
          <a:stretch>
            <a:fillRect/>
          </a:stretch>
        </p:blipFill>
        <p:spPr bwMode="auto">
          <a:xfrm>
            <a:off x="0" y="757238"/>
            <a:ext cx="1924050" cy="1822450"/>
          </a:xfrm>
          <a:prstGeom prst="rect">
            <a:avLst/>
          </a:prstGeom>
          <a:noFill/>
        </p:spPr>
      </p:pic>
      <p:pic>
        <p:nvPicPr>
          <p:cNvPr id="1383452" name="Picture 28" descr="Picture2"/>
          <p:cNvPicPr>
            <a:picLocks noChangeAspect="1" noChangeArrowheads="1"/>
          </p:cNvPicPr>
          <p:nvPr/>
        </p:nvPicPr>
        <p:blipFill>
          <a:blip r:embed="rId5"/>
          <a:srcRect/>
          <a:stretch>
            <a:fillRect/>
          </a:stretch>
        </p:blipFill>
        <p:spPr bwMode="auto">
          <a:xfrm>
            <a:off x="2205038" y="762000"/>
            <a:ext cx="1978025" cy="1831975"/>
          </a:xfrm>
          <a:prstGeom prst="rect">
            <a:avLst/>
          </a:prstGeom>
          <a:noFill/>
        </p:spPr>
      </p:pic>
      <p:sp>
        <p:nvSpPr>
          <p:cNvPr id="1383453" name="Rectangle 29"/>
          <p:cNvSpPr>
            <a:spLocks noChangeArrowheads="1"/>
          </p:cNvSpPr>
          <p:nvPr/>
        </p:nvSpPr>
        <p:spPr bwMode="auto">
          <a:xfrm>
            <a:off x="3067050" y="4656138"/>
            <a:ext cx="6076950" cy="2201862"/>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FontTx/>
              <a:buChar char="•"/>
            </a:pPr>
            <a:endParaRPr lang="en-US" sz="1000" b="0">
              <a:latin typeface="Times New Roman" charset="0"/>
              <a:ea typeface="Times New Roman" charset="0"/>
              <a:cs typeface="Times New Roman" charset="0"/>
            </a:endParaRPr>
          </a:p>
          <a:p>
            <a:pPr marL="342900" indent="-342900" algn="l">
              <a:spcBef>
                <a:spcPct val="20000"/>
              </a:spcBef>
              <a:buFontTx/>
              <a:buChar char="•"/>
            </a:pPr>
            <a:endParaRPr lang="en-US" sz="2400" b="0">
              <a:latin typeface="Times New Roman" charset="0"/>
            </a:endParaRPr>
          </a:p>
        </p:txBody>
      </p:sp>
      <p:sp>
        <p:nvSpPr>
          <p:cNvPr id="1383454" name="Rectangle 30"/>
          <p:cNvSpPr>
            <a:spLocks noChangeArrowheads="1"/>
          </p:cNvSpPr>
          <p:nvPr/>
        </p:nvSpPr>
        <p:spPr bwMode="auto">
          <a:xfrm>
            <a:off x="646113" y="5680075"/>
            <a:ext cx="2865437" cy="825500"/>
          </a:xfrm>
          <a:prstGeom prst="rect">
            <a:avLst/>
          </a:prstGeom>
          <a:noFill/>
          <a:ln w="9525">
            <a:noFill/>
            <a:prstDash val="lgDash"/>
            <a:miter lim="800000"/>
            <a:headEnd/>
            <a:tailEnd/>
          </a:ln>
          <a:effectLst/>
        </p:spPr>
        <p:txBody>
          <a:bodyPr>
            <a:prstTxWarp prst="textNoShape">
              <a:avLst/>
            </a:prstTxWarp>
            <a:spAutoFit/>
          </a:bodyPr>
          <a:lstStyle/>
          <a:p>
            <a:r>
              <a:rPr lang="en-US" sz="1600">
                <a:latin typeface="Times New Roman" charset="0"/>
              </a:rPr>
              <a:t>PF2L controls outer SP in red segments. PF1AL controls inner SP in the blue segment.</a:t>
            </a:r>
          </a:p>
        </p:txBody>
      </p:sp>
      <p:grpSp>
        <p:nvGrpSpPr>
          <p:cNvPr id="2" name="Group 31"/>
          <p:cNvGrpSpPr>
            <a:grpSpLocks/>
          </p:cNvGrpSpPr>
          <p:nvPr/>
        </p:nvGrpSpPr>
        <p:grpSpPr bwMode="auto">
          <a:xfrm>
            <a:off x="604838" y="3606800"/>
            <a:ext cx="2994025" cy="1882775"/>
            <a:chOff x="62" y="356"/>
            <a:chExt cx="1417" cy="880"/>
          </a:xfrm>
        </p:grpSpPr>
        <p:pic>
          <p:nvPicPr>
            <p:cNvPr id="1383456" name="Picture 32" descr="http://nstxops.pppl.gov:2549/?RoutineToCall=efitmovies&amp;noFC=1&amp;logoRight=0&amp;shot=135478&amp;efitversion=2&amp;LRDfitVersion=&amp;time=0.35&amp;signame=&amp;sigT1=0.0&amp;sigT2=0.5&amp;nsmooth=&amp;xSize=2*640&amp;ySize=2*480&amp;eFileType=None&amp;psfilename=plot%23%23%23%23%23&amp;emailPsAddress="/>
            <p:cNvPicPr>
              <a:picLocks noChangeAspect="1" noChangeArrowheads="1"/>
            </p:cNvPicPr>
            <p:nvPr/>
          </p:nvPicPr>
          <p:blipFill>
            <a:blip r:embed="rId6"/>
            <a:srcRect l="34221" t="65359" r="43056" b="15536"/>
            <a:stretch>
              <a:fillRect/>
            </a:stretch>
          </p:blipFill>
          <p:spPr bwMode="auto">
            <a:xfrm>
              <a:off x="62" y="356"/>
              <a:ext cx="1417" cy="880"/>
            </a:xfrm>
            <a:prstGeom prst="rect">
              <a:avLst/>
            </a:prstGeom>
            <a:noFill/>
          </p:spPr>
        </p:pic>
        <p:sp>
          <p:nvSpPr>
            <p:cNvPr id="1383457" name="Line 33"/>
            <p:cNvSpPr>
              <a:spLocks noChangeShapeType="1"/>
            </p:cNvSpPr>
            <p:nvPr/>
          </p:nvSpPr>
          <p:spPr bwMode="auto">
            <a:xfrm>
              <a:off x="288" y="888"/>
              <a:ext cx="258" cy="0"/>
            </a:xfrm>
            <a:prstGeom prst="line">
              <a:avLst/>
            </a:prstGeom>
            <a:noFill/>
            <a:ln w="101600">
              <a:solidFill>
                <a:srgbClr val="FF3300"/>
              </a:solidFill>
              <a:round/>
              <a:headEnd/>
              <a:tailEnd/>
            </a:ln>
            <a:effectLst/>
          </p:spPr>
          <p:txBody>
            <a:bodyPr>
              <a:prstTxWarp prst="textNoShape">
                <a:avLst/>
              </a:prstTxWarp>
            </a:bodyPr>
            <a:lstStyle/>
            <a:p>
              <a:endParaRPr lang="en-US"/>
            </a:p>
          </p:txBody>
        </p:sp>
        <p:sp>
          <p:nvSpPr>
            <p:cNvPr id="1383458" name="Line 34"/>
            <p:cNvSpPr>
              <a:spLocks noChangeShapeType="1"/>
            </p:cNvSpPr>
            <p:nvPr/>
          </p:nvSpPr>
          <p:spPr bwMode="auto">
            <a:xfrm flipH="1" flipV="1">
              <a:off x="496" y="928"/>
              <a:ext cx="181" cy="139"/>
            </a:xfrm>
            <a:prstGeom prst="line">
              <a:avLst/>
            </a:prstGeom>
            <a:noFill/>
            <a:ln w="19050">
              <a:solidFill>
                <a:srgbClr val="FF3300"/>
              </a:solidFill>
              <a:round/>
              <a:headEnd/>
              <a:tailEnd type="triangle" w="med" len="med"/>
            </a:ln>
            <a:effectLst/>
          </p:spPr>
          <p:txBody>
            <a:bodyPr>
              <a:prstTxWarp prst="textNoShape">
                <a:avLst/>
              </a:prstTxWarp>
            </a:bodyPr>
            <a:lstStyle/>
            <a:p>
              <a:endParaRPr lang="en-US"/>
            </a:p>
          </p:txBody>
        </p:sp>
        <p:sp>
          <p:nvSpPr>
            <p:cNvPr id="1383459" name="Line 35"/>
            <p:cNvSpPr>
              <a:spLocks noChangeShapeType="1"/>
            </p:cNvSpPr>
            <p:nvPr/>
          </p:nvSpPr>
          <p:spPr bwMode="auto">
            <a:xfrm flipV="1">
              <a:off x="577" y="731"/>
              <a:ext cx="408" cy="164"/>
            </a:xfrm>
            <a:prstGeom prst="line">
              <a:avLst/>
            </a:prstGeom>
            <a:noFill/>
            <a:ln w="101600">
              <a:solidFill>
                <a:srgbClr val="FF3300"/>
              </a:solidFill>
              <a:round/>
              <a:headEnd/>
              <a:tailEnd/>
            </a:ln>
            <a:effectLst/>
          </p:spPr>
          <p:txBody>
            <a:bodyPr>
              <a:prstTxWarp prst="textNoShape">
                <a:avLst/>
              </a:prstTxWarp>
            </a:bodyPr>
            <a:lstStyle/>
            <a:p>
              <a:endParaRPr lang="en-US"/>
            </a:p>
          </p:txBody>
        </p:sp>
        <p:sp>
          <p:nvSpPr>
            <p:cNvPr id="1383460" name="Line 36"/>
            <p:cNvSpPr>
              <a:spLocks noChangeShapeType="1"/>
            </p:cNvSpPr>
            <p:nvPr/>
          </p:nvSpPr>
          <p:spPr bwMode="auto">
            <a:xfrm flipV="1">
              <a:off x="274" y="515"/>
              <a:ext cx="9" cy="403"/>
            </a:xfrm>
            <a:prstGeom prst="line">
              <a:avLst/>
            </a:prstGeom>
            <a:noFill/>
            <a:ln w="101600">
              <a:solidFill>
                <a:srgbClr val="0000FF"/>
              </a:solidFill>
              <a:round/>
              <a:headEnd/>
              <a:tailEnd/>
            </a:ln>
            <a:effectLst/>
          </p:spPr>
          <p:txBody>
            <a:bodyPr>
              <a:prstTxWarp prst="textNoShape">
                <a:avLst/>
              </a:prstTxWarp>
            </a:bodyPr>
            <a:lstStyle/>
            <a:p>
              <a:endParaRPr lang="en-US"/>
            </a:p>
          </p:txBody>
        </p:sp>
        <p:sp>
          <p:nvSpPr>
            <p:cNvPr id="1383461" name="Line 37"/>
            <p:cNvSpPr>
              <a:spLocks noChangeShapeType="1"/>
            </p:cNvSpPr>
            <p:nvPr/>
          </p:nvSpPr>
          <p:spPr bwMode="auto">
            <a:xfrm flipV="1">
              <a:off x="702" y="848"/>
              <a:ext cx="98" cy="199"/>
            </a:xfrm>
            <a:prstGeom prst="line">
              <a:avLst/>
            </a:prstGeom>
            <a:noFill/>
            <a:ln w="19050">
              <a:solidFill>
                <a:srgbClr val="FF3300"/>
              </a:solidFill>
              <a:round/>
              <a:headEnd/>
              <a:tailEnd type="triangle" w="med" len="med"/>
            </a:ln>
            <a:effectLst/>
          </p:spPr>
          <p:txBody>
            <a:bodyPr>
              <a:prstTxWarp prst="textNoShape">
                <a:avLst/>
              </a:prstTxWarp>
            </a:bodyPr>
            <a:lstStyle/>
            <a:p>
              <a:endParaRPr lang="en-US"/>
            </a:p>
          </p:txBody>
        </p:sp>
        <p:sp>
          <p:nvSpPr>
            <p:cNvPr id="1383462" name="Line 38"/>
            <p:cNvSpPr>
              <a:spLocks noChangeShapeType="1"/>
            </p:cNvSpPr>
            <p:nvPr/>
          </p:nvSpPr>
          <p:spPr bwMode="auto">
            <a:xfrm flipV="1">
              <a:off x="220" y="733"/>
              <a:ext cx="71" cy="129"/>
            </a:xfrm>
            <a:prstGeom prst="line">
              <a:avLst/>
            </a:prstGeom>
            <a:noFill/>
            <a:ln w="19050">
              <a:solidFill>
                <a:schemeClr val="bg1"/>
              </a:solidFill>
              <a:round/>
              <a:headEnd/>
              <a:tailEnd type="triangle" w="med" len="med"/>
            </a:ln>
            <a:effectLst/>
          </p:spPr>
          <p:txBody>
            <a:bodyPr>
              <a:prstTxWarp prst="textNoShape">
                <a:avLst/>
              </a:prstTxWarp>
            </a:bodyPr>
            <a:lstStyle/>
            <a:p>
              <a:endParaRPr lang="en-US"/>
            </a:p>
          </p:txBody>
        </p:sp>
      </p:grpSp>
      <p:pic>
        <p:nvPicPr>
          <p:cNvPr id="1383464" name="Picture 40" descr="txp_fig"/>
          <p:cNvPicPr>
            <a:picLocks noChangeAspect="1" noChangeArrowheads="1"/>
          </p:cNvPicPr>
          <p:nvPr>
            <p:custDataLst>
              <p:tags r:id="rId1"/>
            </p:custDataLst>
          </p:nvPr>
        </p:nvPicPr>
        <p:blipFill>
          <a:blip r:embed="rId7"/>
          <a:srcRect/>
          <a:stretch>
            <a:fillRect/>
          </a:stretch>
        </p:blipFill>
        <p:spPr bwMode="auto">
          <a:xfrm>
            <a:off x="5538788" y="3963988"/>
            <a:ext cx="2500312" cy="622300"/>
          </a:xfrm>
          <a:prstGeom prst="rect">
            <a:avLst/>
          </a:prstGeom>
          <a:noFill/>
          <a:ln w="9525">
            <a:noFill/>
            <a:prstDash val="lgDash"/>
            <a:miter lim="800000"/>
            <a:headEnd/>
            <a:tailEnd/>
          </a:ln>
          <a:effectLst/>
        </p:spPr>
      </p:pic>
      <p:sp>
        <p:nvSpPr>
          <p:cNvPr id="1383473" name="Rectangle 49"/>
          <p:cNvSpPr>
            <a:spLocks noChangeArrowheads="1"/>
          </p:cNvSpPr>
          <p:nvPr/>
        </p:nvSpPr>
        <p:spPr bwMode="auto">
          <a:xfrm>
            <a:off x="2259013" y="5129213"/>
            <a:ext cx="557212" cy="274637"/>
          </a:xfrm>
          <a:prstGeom prst="rect">
            <a:avLst/>
          </a:prstGeom>
          <a:solidFill>
            <a:schemeClr val="bg1"/>
          </a:solidFill>
          <a:ln w="9525">
            <a:noFill/>
            <a:prstDash val="lgDash"/>
            <a:miter lim="800000"/>
            <a:headEnd/>
            <a:tailEnd/>
          </a:ln>
          <a:effectLst/>
        </p:spPr>
        <p:txBody>
          <a:bodyPr wrap="none">
            <a:prstTxWarp prst="textNoShape">
              <a:avLst/>
            </a:prstTxWarp>
            <a:spAutoFit/>
          </a:bodyPr>
          <a:lstStyle/>
          <a:p>
            <a:r>
              <a:rPr lang="en-US" sz="1200">
                <a:solidFill>
                  <a:srgbClr val="FF3300"/>
                </a:solidFill>
              </a:rPr>
              <a:t>PF2L</a:t>
            </a:r>
          </a:p>
        </p:txBody>
      </p:sp>
      <p:sp>
        <p:nvSpPr>
          <p:cNvPr id="1383474" name="Rectangle 50"/>
          <p:cNvSpPr>
            <a:spLocks noChangeArrowheads="1"/>
          </p:cNvSpPr>
          <p:nvPr/>
        </p:nvSpPr>
        <p:spPr bwMode="auto">
          <a:xfrm>
            <a:off x="176213" y="4516438"/>
            <a:ext cx="666750" cy="274637"/>
          </a:xfrm>
          <a:prstGeom prst="rect">
            <a:avLst/>
          </a:prstGeom>
          <a:solidFill>
            <a:schemeClr val="bg1"/>
          </a:solidFill>
          <a:ln w="9525">
            <a:noFill/>
            <a:prstDash val="lgDash"/>
            <a:miter lim="800000"/>
            <a:headEnd/>
            <a:tailEnd/>
          </a:ln>
          <a:effectLst/>
        </p:spPr>
        <p:txBody>
          <a:bodyPr wrap="none">
            <a:prstTxWarp prst="textNoShape">
              <a:avLst/>
            </a:prstTxWarp>
            <a:spAutoFit/>
          </a:bodyPr>
          <a:lstStyle/>
          <a:p>
            <a:r>
              <a:rPr lang="en-US" sz="1200">
                <a:solidFill>
                  <a:srgbClr val="1833FE"/>
                </a:solidFill>
              </a:rPr>
              <a:t>PF1AL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5474" name="Rectangle 2"/>
          <p:cNvSpPr>
            <a:spLocks noGrp="1" noChangeArrowheads="1"/>
          </p:cNvSpPr>
          <p:nvPr>
            <p:ph type="body" idx="1"/>
          </p:nvPr>
        </p:nvSpPr>
        <p:spPr>
          <a:xfrm>
            <a:off x="3067050" y="401638"/>
            <a:ext cx="6076950" cy="6456362"/>
          </a:xfrm>
        </p:spPr>
        <p:txBody>
          <a:bodyPr/>
          <a:lstStyle/>
          <a:p>
            <a:endParaRPr lang="en-US" sz="1000">
              <a:ea typeface="Times New Roman" charset="0"/>
              <a:cs typeface="Times New Roman" charset="0"/>
            </a:endParaRPr>
          </a:p>
          <a:p>
            <a:r>
              <a:rPr lang="en-US">
                <a:ea typeface="Times New Roman" charset="0"/>
                <a:cs typeface="Times New Roman" charset="0"/>
              </a:rPr>
              <a:t>System ID to develop a First-Order ODE with dead-time model for the strike point motion due change in PF current.</a:t>
            </a:r>
          </a:p>
          <a:p>
            <a:endParaRPr lang="en-US">
              <a:ea typeface="Times New Roman" charset="0"/>
              <a:cs typeface="Times New Roman" charset="0"/>
            </a:endParaRPr>
          </a:p>
          <a:p>
            <a:r>
              <a:rPr lang="en-US">
                <a:ea typeface="Times New Roman" charset="0"/>
                <a:cs typeface="Times New Roman" charset="0"/>
              </a:rPr>
              <a:t>PI controller gains are tuned using </a:t>
            </a:r>
            <a:r>
              <a:rPr lang="en-US"/>
              <a:t>Ziegler and Nichols to [400, 800] for outer strike point and [5000, 5000] for inner strike point.</a:t>
            </a:r>
          </a:p>
        </p:txBody>
      </p:sp>
      <p:sp>
        <p:nvSpPr>
          <p:cNvPr id="1385475" name="Rectangle 3"/>
          <p:cNvSpPr>
            <a:spLocks noChangeArrowheads="1"/>
          </p:cNvSpPr>
          <p:nvPr/>
        </p:nvSpPr>
        <p:spPr bwMode="auto">
          <a:xfrm>
            <a:off x="0" y="2687638"/>
            <a:ext cx="2865438" cy="825500"/>
          </a:xfrm>
          <a:prstGeom prst="rect">
            <a:avLst/>
          </a:prstGeom>
          <a:noFill/>
          <a:ln w="9525">
            <a:noFill/>
            <a:prstDash val="lgDash"/>
            <a:miter lim="800000"/>
            <a:headEnd/>
            <a:tailEnd/>
          </a:ln>
          <a:effectLst/>
        </p:spPr>
        <p:txBody>
          <a:bodyPr>
            <a:prstTxWarp prst="textNoShape">
              <a:avLst/>
            </a:prstTxWarp>
            <a:spAutoFit/>
          </a:bodyPr>
          <a:lstStyle/>
          <a:p>
            <a:r>
              <a:rPr lang="en-US" sz="1600">
                <a:latin typeface="Times New Roman" charset="0"/>
              </a:rPr>
              <a:t>PF2L controls outer SP in red segments. PF1AL controls inner SP in the blue segment.</a:t>
            </a:r>
          </a:p>
        </p:txBody>
      </p:sp>
      <p:sp>
        <p:nvSpPr>
          <p:cNvPr id="1385476" name="Rectangle 4"/>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a:solidFill>
                  <a:srgbClr val="FF3300"/>
                </a:solidFill>
                <a:latin typeface="Times New Roman" charset="0"/>
              </a:rPr>
              <a:t>Inner/Outer Strike Point Control</a:t>
            </a:r>
          </a:p>
        </p:txBody>
      </p:sp>
      <p:grpSp>
        <p:nvGrpSpPr>
          <p:cNvPr id="2" name="Group 5"/>
          <p:cNvGrpSpPr>
            <a:grpSpLocks/>
          </p:cNvGrpSpPr>
          <p:nvPr/>
        </p:nvGrpSpPr>
        <p:grpSpPr bwMode="auto">
          <a:xfrm>
            <a:off x="98425" y="565150"/>
            <a:ext cx="2994025" cy="1882775"/>
            <a:chOff x="62" y="356"/>
            <a:chExt cx="1417" cy="880"/>
          </a:xfrm>
        </p:grpSpPr>
        <p:pic>
          <p:nvPicPr>
            <p:cNvPr id="1385478" name="Picture 6" descr="http://nstxops.pppl.gov:2549/?RoutineToCall=efitmovies&amp;noFC=1&amp;logoRight=0&amp;shot=135478&amp;efitversion=2&amp;LRDfitVersion=&amp;time=0.35&amp;signame=&amp;sigT1=0.0&amp;sigT2=0.5&amp;nsmooth=&amp;xSize=2*640&amp;ySize=2*480&amp;eFileType=None&amp;psfilename=plot%23%23%23%23%23&amp;emailPsAddress="/>
            <p:cNvPicPr>
              <a:picLocks noChangeAspect="1" noChangeArrowheads="1"/>
            </p:cNvPicPr>
            <p:nvPr/>
          </p:nvPicPr>
          <p:blipFill>
            <a:blip r:embed="rId3"/>
            <a:srcRect l="34221" t="65359" r="43056" b="15536"/>
            <a:stretch>
              <a:fillRect/>
            </a:stretch>
          </p:blipFill>
          <p:spPr bwMode="auto">
            <a:xfrm>
              <a:off x="62" y="356"/>
              <a:ext cx="1417" cy="880"/>
            </a:xfrm>
            <a:prstGeom prst="rect">
              <a:avLst/>
            </a:prstGeom>
            <a:noFill/>
          </p:spPr>
        </p:pic>
        <p:sp>
          <p:nvSpPr>
            <p:cNvPr id="1385479" name="Line 7"/>
            <p:cNvSpPr>
              <a:spLocks noChangeShapeType="1"/>
            </p:cNvSpPr>
            <p:nvPr/>
          </p:nvSpPr>
          <p:spPr bwMode="auto">
            <a:xfrm>
              <a:off x="288" y="888"/>
              <a:ext cx="258" cy="0"/>
            </a:xfrm>
            <a:prstGeom prst="line">
              <a:avLst/>
            </a:prstGeom>
            <a:noFill/>
            <a:ln w="101600">
              <a:solidFill>
                <a:srgbClr val="FF3300"/>
              </a:solidFill>
              <a:round/>
              <a:headEnd/>
              <a:tailEnd/>
            </a:ln>
            <a:effectLst/>
          </p:spPr>
          <p:txBody>
            <a:bodyPr>
              <a:prstTxWarp prst="textNoShape">
                <a:avLst/>
              </a:prstTxWarp>
            </a:bodyPr>
            <a:lstStyle/>
            <a:p>
              <a:endParaRPr lang="en-US"/>
            </a:p>
          </p:txBody>
        </p:sp>
        <p:sp>
          <p:nvSpPr>
            <p:cNvPr id="1385480" name="Line 8"/>
            <p:cNvSpPr>
              <a:spLocks noChangeShapeType="1"/>
            </p:cNvSpPr>
            <p:nvPr/>
          </p:nvSpPr>
          <p:spPr bwMode="auto">
            <a:xfrm flipH="1" flipV="1">
              <a:off x="496" y="928"/>
              <a:ext cx="181" cy="139"/>
            </a:xfrm>
            <a:prstGeom prst="line">
              <a:avLst/>
            </a:prstGeom>
            <a:noFill/>
            <a:ln w="19050">
              <a:solidFill>
                <a:srgbClr val="FF3300"/>
              </a:solidFill>
              <a:round/>
              <a:headEnd/>
              <a:tailEnd type="triangle" w="med" len="med"/>
            </a:ln>
            <a:effectLst/>
          </p:spPr>
          <p:txBody>
            <a:bodyPr>
              <a:prstTxWarp prst="textNoShape">
                <a:avLst/>
              </a:prstTxWarp>
            </a:bodyPr>
            <a:lstStyle/>
            <a:p>
              <a:endParaRPr lang="en-US"/>
            </a:p>
          </p:txBody>
        </p:sp>
        <p:sp>
          <p:nvSpPr>
            <p:cNvPr id="1385481" name="Line 9"/>
            <p:cNvSpPr>
              <a:spLocks noChangeShapeType="1"/>
            </p:cNvSpPr>
            <p:nvPr/>
          </p:nvSpPr>
          <p:spPr bwMode="auto">
            <a:xfrm flipV="1">
              <a:off x="577" y="731"/>
              <a:ext cx="408" cy="164"/>
            </a:xfrm>
            <a:prstGeom prst="line">
              <a:avLst/>
            </a:prstGeom>
            <a:noFill/>
            <a:ln w="101600">
              <a:solidFill>
                <a:srgbClr val="FF3300"/>
              </a:solidFill>
              <a:round/>
              <a:headEnd/>
              <a:tailEnd/>
            </a:ln>
            <a:effectLst/>
          </p:spPr>
          <p:txBody>
            <a:bodyPr>
              <a:prstTxWarp prst="textNoShape">
                <a:avLst/>
              </a:prstTxWarp>
            </a:bodyPr>
            <a:lstStyle/>
            <a:p>
              <a:endParaRPr lang="en-US"/>
            </a:p>
          </p:txBody>
        </p:sp>
        <p:sp>
          <p:nvSpPr>
            <p:cNvPr id="1385482" name="Line 10"/>
            <p:cNvSpPr>
              <a:spLocks noChangeShapeType="1"/>
            </p:cNvSpPr>
            <p:nvPr/>
          </p:nvSpPr>
          <p:spPr bwMode="auto">
            <a:xfrm flipV="1">
              <a:off x="274" y="515"/>
              <a:ext cx="9" cy="403"/>
            </a:xfrm>
            <a:prstGeom prst="line">
              <a:avLst/>
            </a:prstGeom>
            <a:noFill/>
            <a:ln w="101600">
              <a:solidFill>
                <a:srgbClr val="0000FF"/>
              </a:solidFill>
              <a:round/>
              <a:headEnd/>
              <a:tailEnd/>
            </a:ln>
            <a:effectLst/>
          </p:spPr>
          <p:txBody>
            <a:bodyPr>
              <a:prstTxWarp prst="textNoShape">
                <a:avLst/>
              </a:prstTxWarp>
            </a:bodyPr>
            <a:lstStyle/>
            <a:p>
              <a:endParaRPr lang="en-US"/>
            </a:p>
          </p:txBody>
        </p:sp>
        <p:sp>
          <p:nvSpPr>
            <p:cNvPr id="1385483" name="Line 11"/>
            <p:cNvSpPr>
              <a:spLocks noChangeShapeType="1"/>
            </p:cNvSpPr>
            <p:nvPr/>
          </p:nvSpPr>
          <p:spPr bwMode="auto">
            <a:xfrm flipV="1">
              <a:off x="702" y="848"/>
              <a:ext cx="98" cy="199"/>
            </a:xfrm>
            <a:prstGeom prst="line">
              <a:avLst/>
            </a:prstGeom>
            <a:noFill/>
            <a:ln w="19050">
              <a:solidFill>
                <a:srgbClr val="FF3300"/>
              </a:solidFill>
              <a:round/>
              <a:headEnd/>
              <a:tailEnd type="triangle" w="med" len="med"/>
            </a:ln>
            <a:effectLst/>
          </p:spPr>
          <p:txBody>
            <a:bodyPr>
              <a:prstTxWarp prst="textNoShape">
                <a:avLst/>
              </a:prstTxWarp>
            </a:bodyPr>
            <a:lstStyle/>
            <a:p>
              <a:endParaRPr lang="en-US"/>
            </a:p>
          </p:txBody>
        </p:sp>
        <p:sp>
          <p:nvSpPr>
            <p:cNvPr id="1385484" name="Line 12"/>
            <p:cNvSpPr>
              <a:spLocks noChangeShapeType="1"/>
            </p:cNvSpPr>
            <p:nvPr/>
          </p:nvSpPr>
          <p:spPr bwMode="auto">
            <a:xfrm flipV="1">
              <a:off x="220" y="733"/>
              <a:ext cx="71" cy="129"/>
            </a:xfrm>
            <a:prstGeom prst="line">
              <a:avLst/>
            </a:prstGeom>
            <a:noFill/>
            <a:ln w="19050">
              <a:solidFill>
                <a:schemeClr val="bg1"/>
              </a:solidFill>
              <a:round/>
              <a:headEnd/>
              <a:tailEnd type="triangle" w="med" len="med"/>
            </a:ln>
            <a:effectLst/>
          </p:spPr>
          <p:txBody>
            <a:bodyPr>
              <a:prstTxWarp prst="textNoShape">
                <a:avLst/>
              </a:prstTxWarp>
            </a:bodyPr>
            <a:lstStyle/>
            <a:p>
              <a:endParaRPr lang="en-US"/>
            </a:p>
          </p:txBody>
        </p:sp>
      </p:grpSp>
      <p:pic>
        <p:nvPicPr>
          <p:cNvPr id="1385485" name="Picture 13"/>
          <p:cNvPicPr>
            <a:picLocks noChangeAspect="1" noChangeArrowheads="1"/>
          </p:cNvPicPr>
          <p:nvPr/>
        </p:nvPicPr>
        <p:blipFill>
          <a:blip r:embed="rId4"/>
          <a:srcRect/>
          <a:stretch>
            <a:fillRect/>
          </a:stretch>
        </p:blipFill>
        <p:spPr bwMode="auto">
          <a:xfrm>
            <a:off x="954088" y="4067175"/>
            <a:ext cx="3427412" cy="2570163"/>
          </a:xfrm>
          <a:prstGeom prst="rect">
            <a:avLst/>
          </a:prstGeom>
          <a:noFill/>
          <a:ln w="9525">
            <a:noFill/>
            <a:prstDash val="lgDash"/>
            <a:miter lim="800000"/>
            <a:headEnd/>
            <a:tailEnd/>
          </a:ln>
          <a:effectLst/>
        </p:spPr>
      </p:pic>
      <p:pic>
        <p:nvPicPr>
          <p:cNvPr id="1385486" name="Picture 14"/>
          <p:cNvPicPr>
            <a:picLocks noChangeAspect="1" noChangeArrowheads="1"/>
          </p:cNvPicPr>
          <p:nvPr/>
        </p:nvPicPr>
        <p:blipFill>
          <a:blip r:embed="rId5"/>
          <a:srcRect/>
          <a:stretch>
            <a:fillRect/>
          </a:stretch>
        </p:blipFill>
        <p:spPr bwMode="auto">
          <a:xfrm>
            <a:off x="4422775" y="4094163"/>
            <a:ext cx="3436938" cy="2576512"/>
          </a:xfrm>
          <a:prstGeom prst="rect">
            <a:avLst/>
          </a:prstGeom>
          <a:noFill/>
          <a:ln w="9525">
            <a:noFill/>
            <a:prstDash val="lgDash"/>
            <a:miter lim="800000"/>
            <a:headEnd/>
            <a:tailEnd/>
          </a:ln>
          <a:effectLst/>
        </p:spPr>
      </p:pic>
      <p:sp>
        <p:nvSpPr>
          <p:cNvPr id="1385487" name="Rectangle 15"/>
          <p:cNvSpPr>
            <a:spLocks noChangeArrowheads="1"/>
          </p:cNvSpPr>
          <p:nvPr/>
        </p:nvSpPr>
        <p:spPr bwMode="auto">
          <a:xfrm>
            <a:off x="0" y="6521450"/>
            <a:ext cx="9144000" cy="336550"/>
          </a:xfrm>
          <a:prstGeom prst="rect">
            <a:avLst/>
          </a:prstGeom>
          <a:noFill/>
          <a:ln w="9525">
            <a:noFill/>
            <a:prstDash val="lgDash"/>
            <a:miter lim="800000"/>
            <a:headEnd/>
            <a:tailEnd/>
          </a:ln>
          <a:effectLst/>
        </p:spPr>
        <p:txBody>
          <a:bodyPr>
            <a:prstTxWarp prst="textNoShape">
              <a:avLst/>
            </a:prstTxWarp>
            <a:spAutoFit/>
          </a:bodyPr>
          <a:lstStyle/>
          <a:p>
            <a:r>
              <a:rPr lang="en-US" sz="1600">
                <a:latin typeface="Times New Roman" charset="0"/>
              </a:rPr>
              <a:t>Outer Strike Point Control flux error is controlled &lt;1mW/rad and position to within &lt;1 cm.</a:t>
            </a:r>
          </a:p>
        </p:txBody>
      </p:sp>
      <p:sp>
        <p:nvSpPr>
          <p:cNvPr id="1385488" name="Rectangle 16"/>
          <p:cNvSpPr>
            <a:spLocks noChangeArrowheads="1"/>
          </p:cNvSpPr>
          <p:nvPr/>
        </p:nvSpPr>
        <p:spPr bwMode="auto">
          <a:xfrm>
            <a:off x="1274763" y="2232025"/>
            <a:ext cx="557212" cy="274638"/>
          </a:xfrm>
          <a:prstGeom prst="rect">
            <a:avLst/>
          </a:prstGeom>
          <a:solidFill>
            <a:schemeClr val="bg1"/>
          </a:solidFill>
          <a:ln w="9525">
            <a:noFill/>
            <a:prstDash val="lgDash"/>
            <a:miter lim="800000"/>
            <a:headEnd/>
            <a:tailEnd/>
          </a:ln>
          <a:effectLst/>
        </p:spPr>
        <p:txBody>
          <a:bodyPr wrap="none">
            <a:prstTxWarp prst="textNoShape">
              <a:avLst/>
            </a:prstTxWarp>
            <a:spAutoFit/>
          </a:bodyPr>
          <a:lstStyle/>
          <a:p>
            <a:r>
              <a:rPr lang="en-US" sz="1200">
                <a:solidFill>
                  <a:srgbClr val="FF3300"/>
                </a:solidFill>
              </a:rPr>
              <a:t>PF2L</a:t>
            </a:r>
          </a:p>
        </p:txBody>
      </p:sp>
      <p:sp>
        <p:nvSpPr>
          <p:cNvPr id="1385489" name="Rectangle 17"/>
          <p:cNvSpPr>
            <a:spLocks noChangeArrowheads="1"/>
          </p:cNvSpPr>
          <p:nvPr/>
        </p:nvSpPr>
        <p:spPr bwMode="auto">
          <a:xfrm>
            <a:off x="0" y="1865313"/>
            <a:ext cx="666750" cy="274637"/>
          </a:xfrm>
          <a:prstGeom prst="rect">
            <a:avLst/>
          </a:prstGeom>
          <a:solidFill>
            <a:schemeClr val="bg1"/>
          </a:solidFill>
          <a:ln w="9525">
            <a:noFill/>
            <a:prstDash val="lgDash"/>
            <a:miter lim="800000"/>
            <a:headEnd/>
            <a:tailEnd/>
          </a:ln>
          <a:effectLst/>
        </p:spPr>
        <p:txBody>
          <a:bodyPr wrap="none">
            <a:prstTxWarp prst="textNoShape">
              <a:avLst/>
            </a:prstTxWarp>
            <a:spAutoFit/>
          </a:bodyPr>
          <a:lstStyle/>
          <a:p>
            <a:r>
              <a:rPr lang="en-US" sz="1200">
                <a:solidFill>
                  <a:srgbClr val="1833FE"/>
                </a:solidFill>
              </a:rPr>
              <a:t>PF1AL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1378" name="Rectangle 2"/>
          <p:cNvSpPr>
            <a:spLocks noGrp="1" noChangeArrowheads="1"/>
          </p:cNvSpPr>
          <p:nvPr>
            <p:ph type="body" idx="1"/>
          </p:nvPr>
        </p:nvSpPr>
        <p:spPr>
          <a:xfrm>
            <a:off x="3067050" y="401638"/>
            <a:ext cx="6076950" cy="6456362"/>
          </a:xfrm>
        </p:spPr>
        <p:txBody>
          <a:bodyPr/>
          <a:lstStyle/>
          <a:p>
            <a:endParaRPr lang="en-US" sz="1000">
              <a:ea typeface="Times New Roman" charset="0"/>
              <a:cs typeface="Times New Roman" charset="0"/>
            </a:endParaRPr>
          </a:p>
          <a:p>
            <a:r>
              <a:rPr lang="en-US">
                <a:ea typeface="Times New Roman" charset="0"/>
                <a:cs typeface="Times New Roman" charset="0"/>
              </a:rPr>
              <a:t>System ID to develop a First-Order ODE with dead-time model for the strike point motion due change in PF current.</a:t>
            </a:r>
          </a:p>
          <a:p>
            <a:endParaRPr lang="en-US">
              <a:ea typeface="Times New Roman" charset="0"/>
              <a:cs typeface="Times New Roman" charset="0"/>
            </a:endParaRPr>
          </a:p>
          <a:p>
            <a:r>
              <a:rPr lang="en-US">
                <a:ea typeface="Times New Roman" charset="0"/>
                <a:cs typeface="Times New Roman" charset="0"/>
              </a:rPr>
              <a:t>PI controller gains are tuned using </a:t>
            </a:r>
            <a:r>
              <a:rPr lang="en-US"/>
              <a:t>Ziegler and Nichols to [400, 800] for outer strike point and [5000, 5000] for inner strike point.</a:t>
            </a:r>
          </a:p>
        </p:txBody>
      </p:sp>
      <p:sp>
        <p:nvSpPr>
          <p:cNvPr id="1381386" name="Rectangle 10"/>
          <p:cNvSpPr>
            <a:spLocks noChangeArrowheads="1"/>
          </p:cNvSpPr>
          <p:nvPr/>
        </p:nvSpPr>
        <p:spPr bwMode="auto">
          <a:xfrm>
            <a:off x="0" y="2687638"/>
            <a:ext cx="2865438" cy="825500"/>
          </a:xfrm>
          <a:prstGeom prst="rect">
            <a:avLst/>
          </a:prstGeom>
          <a:noFill/>
          <a:ln w="9525">
            <a:noFill/>
            <a:prstDash val="lgDash"/>
            <a:miter lim="800000"/>
            <a:headEnd/>
            <a:tailEnd/>
          </a:ln>
          <a:effectLst/>
        </p:spPr>
        <p:txBody>
          <a:bodyPr>
            <a:prstTxWarp prst="textNoShape">
              <a:avLst/>
            </a:prstTxWarp>
            <a:spAutoFit/>
          </a:bodyPr>
          <a:lstStyle/>
          <a:p>
            <a:r>
              <a:rPr lang="en-US" sz="1600">
                <a:latin typeface="Times New Roman" charset="0"/>
              </a:rPr>
              <a:t>PF2L controls outer SP in red segments. PF1AL controls inner SP in the blue segment.</a:t>
            </a:r>
          </a:p>
        </p:txBody>
      </p:sp>
      <p:sp>
        <p:nvSpPr>
          <p:cNvPr id="1381388" name="Rectangle 12"/>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a:solidFill>
                  <a:srgbClr val="FF3300"/>
                </a:solidFill>
                <a:latin typeface="Times New Roman" charset="0"/>
              </a:rPr>
              <a:t>Inner/Outer Strike Point Control</a:t>
            </a:r>
          </a:p>
        </p:txBody>
      </p:sp>
      <p:grpSp>
        <p:nvGrpSpPr>
          <p:cNvPr id="2" name="Group 13"/>
          <p:cNvGrpSpPr>
            <a:grpSpLocks/>
          </p:cNvGrpSpPr>
          <p:nvPr/>
        </p:nvGrpSpPr>
        <p:grpSpPr bwMode="auto">
          <a:xfrm>
            <a:off x="98425" y="565150"/>
            <a:ext cx="2994025" cy="1882775"/>
            <a:chOff x="62" y="356"/>
            <a:chExt cx="1417" cy="880"/>
          </a:xfrm>
        </p:grpSpPr>
        <p:pic>
          <p:nvPicPr>
            <p:cNvPr id="1381390" name="Picture 14" descr="http://nstxops.pppl.gov:2549/?RoutineToCall=efitmovies&amp;noFC=1&amp;logoRight=0&amp;shot=135478&amp;efitversion=2&amp;LRDfitVersion=&amp;time=0.35&amp;signame=&amp;sigT1=0.0&amp;sigT2=0.5&amp;nsmooth=&amp;xSize=2*640&amp;ySize=2*480&amp;eFileType=None&amp;psfilename=plot%23%23%23%23%23&amp;emailPsAddress="/>
            <p:cNvPicPr>
              <a:picLocks noChangeAspect="1" noChangeArrowheads="1"/>
            </p:cNvPicPr>
            <p:nvPr/>
          </p:nvPicPr>
          <p:blipFill>
            <a:blip r:embed="rId3"/>
            <a:srcRect l="34221" t="65359" r="43056" b="15536"/>
            <a:stretch>
              <a:fillRect/>
            </a:stretch>
          </p:blipFill>
          <p:spPr bwMode="auto">
            <a:xfrm>
              <a:off x="62" y="356"/>
              <a:ext cx="1417" cy="880"/>
            </a:xfrm>
            <a:prstGeom prst="rect">
              <a:avLst/>
            </a:prstGeom>
            <a:noFill/>
          </p:spPr>
        </p:pic>
        <p:sp>
          <p:nvSpPr>
            <p:cNvPr id="1381391" name="Line 15"/>
            <p:cNvSpPr>
              <a:spLocks noChangeShapeType="1"/>
            </p:cNvSpPr>
            <p:nvPr/>
          </p:nvSpPr>
          <p:spPr bwMode="auto">
            <a:xfrm>
              <a:off x="288" y="888"/>
              <a:ext cx="258" cy="0"/>
            </a:xfrm>
            <a:prstGeom prst="line">
              <a:avLst/>
            </a:prstGeom>
            <a:noFill/>
            <a:ln w="101600">
              <a:solidFill>
                <a:srgbClr val="FF3300"/>
              </a:solidFill>
              <a:round/>
              <a:headEnd/>
              <a:tailEnd/>
            </a:ln>
            <a:effectLst/>
          </p:spPr>
          <p:txBody>
            <a:bodyPr>
              <a:prstTxWarp prst="textNoShape">
                <a:avLst/>
              </a:prstTxWarp>
            </a:bodyPr>
            <a:lstStyle/>
            <a:p>
              <a:endParaRPr lang="en-US"/>
            </a:p>
          </p:txBody>
        </p:sp>
        <p:sp>
          <p:nvSpPr>
            <p:cNvPr id="1381392" name="Line 16"/>
            <p:cNvSpPr>
              <a:spLocks noChangeShapeType="1"/>
            </p:cNvSpPr>
            <p:nvPr/>
          </p:nvSpPr>
          <p:spPr bwMode="auto">
            <a:xfrm flipH="1" flipV="1">
              <a:off x="496" y="928"/>
              <a:ext cx="181" cy="139"/>
            </a:xfrm>
            <a:prstGeom prst="line">
              <a:avLst/>
            </a:prstGeom>
            <a:noFill/>
            <a:ln w="19050">
              <a:solidFill>
                <a:srgbClr val="FF3300"/>
              </a:solidFill>
              <a:round/>
              <a:headEnd/>
              <a:tailEnd type="triangle" w="med" len="med"/>
            </a:ln>
            <a:effectLst/>
          </p:spPr>
          <p:txBody>
            <a:bodyPr>
              <a:prstTxWarp prst="textNoShape">
                <a:avLst/>
              </a:prstTxWarp>
            </a:bodyPr>
            <a:lstStyle/>
            <a:p>
              <a:endParaRPr lang="en-US"/>
            </a:p>
          </p:txBody>
        </p:sp>
        <p:sp>
          <p:nvSpPr>
            <p:cNvPr id="1381393" name="Line 17"/>
            <p:cNvSpPr>
              <a:spLocks noChangeShapeType="1"/>
            </p:cNvSpPr>
            <p:nvPr/>
          </p:nvSpPr>
          <p:spPr bwMode="auto">
            <a:xfrm flipV="1">
              <a:off x="577" y="731"/>
              <a:ext cx="408" cy="164"/>
            </a:xfrm>
            <a:prstGeom prst="line">
              <a:avLst/>
            </a:prstGeom>
            <a:noFill/>
            <a:ln w="101600">
              <a:solidFill>
                <a:srgbClr val="FF3300"/>
              </a:solidFill>
              <a:round/>
              <a:headEnd/>
              <a:tailEnd/>
            </a:ln>
            <a:effectLst/>
          </p:spPr>
          <p:txBody>
            <a:bodyPr>
              <a:prstTxWarp prst="textNoShape">
                <a:avLst/>
              </a:prstTxWarp>
            </a:bodyPr>
            <a:lstStyle/>
            <a:p>
              <a:endParaRPr lang="en-US"/>
            </a:p>
          </p:txBody>
        </p:sp>
        <p:sp>
          <p:nvSpPr>
            <p:cNvPr id="1381394" name="Line 18"/>
            <p:cNvSpPr>
              <a:spLocks noChangeShapeType="1"/>
            </p:cNvSpPr>
            <p:nvPr/>
          </p:nvSpPr>
          <p:spPr bwMode="auto">
            <a:xfrm flipV="1">
              <a:off x="274" y="515"/>
              <a:ext cx="9" cy="403"/>
            </a:xfrm>
            <a:prstGeom prst="line">
              <a:avLst/>
            </a:prstGeom>
            <a:noFill/>
            <a:ln w="101600">
              <a:solidFill>
                <a:srgbClr val="0000FF"/>
              </a:solidFill>
              <a:round/>
              <a:headEnd/>
              <a:tailEnd/>
            </a:ln>
            <a:effectLst/>
          </p:spPr>
          <p:txBody>
            <a:bodyPr>
              <a:prstTxWarp prst="textNoShape">
                <a:avLst/>
              </a:prstTxWarp>
            </a:bodyPr>
            <a:lstStyle/>
            <a:p>
              <a:endParaRPr lang="en-US"/>
            </a:p>
          </p:txBody>
        </p:sp>
        <p:sp>
          <p:nvSpPr>
            <p:cNvPr id="1381395" name="Line 19"/>
            <p:cNvSpPr>
              <a:spLocks noChangeShapeType="1"/>
            </p:cNvSpPr>
            <p:nvPr/>
          </p:nvSpPr>
          <p:spPr bwMode="auto">
            <a:xfrm flipV="1">
              <a:off x="702" y="848"/>
              <a:ext cx="98" cy="199"/>
            </a:xfrm>
            <a:prstGeom prst="line">
              <a:avLst/>
            </a:prstGeom>
            <a:noFill/>
            <a:ln w="19050">
              <a:solidFill>
                <a:srgbClr val="FF3300"/>
              </a:solidFill>
              <a:round/>
              <a:headEnd/>
              <a:tailEnd type="triangle" w="med" len="med"/>
            </a:ln>
            <a:effectLst/>
          </p:spPr>
          <p:txBody>
            <a:bodyPr>
              <a:prstTxWarp prst="textNoShape">
                <a:avLst/>
              </a:prstTxWarp>
            </a:bodyPr>
            <a:lstStyle/>
            <a:p>
              <a:endParaRPr lang="en-US"/>
            </a:p>
          </p:txBody>
        </p:sp>
        <p:sp>
          <p:nvSpPr>
            <p:cNvPr id="1381396" name="Line 20"/>
            <p:cNvSpPr>
              <a:spLocks noChangeShapeType="1"/>
            </p:cNvSpPr>
            <p:nvPr/>
          </p:nvSpPr>
          <p:spPr bwMode="auto">
            <a:xfrm flipV="1">
              <a:off x="220" y="733"/>
              <a:ext cx="71" cy="129"/>
            </a:xfrm>
            <a:prstGeom prst="line">
              <a:avLst/>
            </a:prstGeom>
            <a:noFill/>
            <a:ln w="19050">
              <a:solidFill>
                <a:schemeClr val="bg1"/>
              </a:solidFill>
              <a:round/>
              <a:headEnd/>
              <a:tailEnd type="triangle" w="med" len="med"/>
            </a:ln>
            <a:effectLst/>
          </p:spPr>
          <p:txBody>
            <a:bodyPr>
              <a:prstTxWarp prst="textNoShape">
                <a:avLst/>
              </a:prstTxWarp>
            </a:bodyPr>
            <a:lstStyle/>
            <a:p>
              <a:endParaRPr lang="en-US"/>
            </a:p>
          </p:txBody>
        </p:sp>
      </p:grpSp>
      <p:pic>
        <p:nvPicPr>
          <p:cNvPr id="1381397" name="Picture 21"/>
          <p:cNvPicPr>
            <a:picLocks noChangeAspect="1" noChangeArrowheads="1"/>
          </p:cNvPicPr>
          <p:nvPr/>
        </p:nvPicPr>
        <p:blipFill>
          <a:blip r:embed="rId4"/>
          <a:srcRect/>
          <a:stretch>
            <a:fillRect/>
          </a:stretch>
        </p:blipFill>
        <p:spPr bwMode="auto">
          <a:xfrm>
            <a:off x="954088" y="4067175"/>
            <a:ext cx="3427412" cy="2570163"/>
          </a:xfrm>
          <a:prstGeom prst="rect">
            <a:avLst/>
          </a:prstGeom>
          <a:noFill/>
          <a:ln w="9525">
            <a:noFill/>
            <a:prstDash val="lgDash"/>
            <a:miter lim="800000"/>
            <a:headEnd/>
            <a:tailEnd/>
          </a:ln>
          <a:effectLst/>
        </p:spPr>
      </p:pic>
      <p:pic>
        <p:nvPicPr>
          <p:cNvPr id="1381398" name="Picture 22"/>
          <p:cNvPicPr>
            <a:picLocks noChangeAspect="1" noChangeArrowheads="1"/>
          </p:cNvPicPr>
          <p:nvPr/>
        </p:nvPicPr>
        <p:blipFill>
          <a:blip r:embed="rId5"/>
          <a:srcRect/>
          <a:stretch>
            <a:fillRect/>
          </a:stretch>
        </p:blipFill>
        <p:spPr bwMode="auto">
          <a:xfrm>
            <a:off x="4422775" y="4094163"/>
            <a:ext cx="3436938" cy="2576512"/>
          </a:xfrm>
          <a:prstGeom prst="rect">
            <a:avLst/>
          </a:prstGeom>
          <a:noFill/>
          <a:ln w="9525">
            <a:noFill/>
            <a:prstDash val="lgDash"/>
            <a:miter lim="800000"/>
            <a:headEnd/>
            <a:tailEnd/>
          </a:ln>
          <a:effectLst/>
        </p:spPr>
      </p:pic>
      <p:sp>
        <p:nvSpPr>
          <p:cNvPr id="1381399" name="Rectangle 23"/>
          <p:cNvSpPr>
            <a:spLocks noChangeArrowheads="1"/>
          </p:cNvSpPr>
          <p:nvPr/>
        </p:nvSpPr>
        <p:spPr bwMode="auto">
          <a:xfrm>
            <a:off x="0" y="6521450"/>
            <a:ext cx="9144000" cy="336550"/>
          </a:xfrm>
          <a:prstGeom prst="rect">
            <a:avLst/>
          </a:prstGeom>
          <a:noFill/>
          <a:ln w="9525">
            <a:noFill/>
            <a:prstDash val="lgDash"/>
            <a:miter lim="800000"/>
            <a:headEnd/>
            <a:tailEnd/>
          </a:ln>
          <a:effectLst/>
        </p:spPr>
        <p:txBody>
          <a:bodyPr>
            <a:prstTxWarp prst="textNoShape">
              <a:avLst/>
            </a:prstTxWarp>
            <a:spAutoFit/>
          </a:bodyPr>
          <a:lstStyle/>
          <a:p>
            <a:r>
              <a:rPr lang="en-US" sz="1600">
                <a:latin typeface="Times New Roman" charset="0"/>
              </a:rPr>
              <a:t>Outer Strike Point Control flux error is controlled &lt;1mW/rad and position to within &lt;1 cm.</a:t>
            </a:r>
          </a:p>
        </p:txBody>
      </p:sp>
      <p:sp>
        <p:nvSpPr>
          <p:cNvPr id="1381400" name="Rectangle 24"/>
          <p:cNvSpPr>
            <a:spLocks noChangeArrowheads="1"/>
          </p:cNvSpPr>
          <p:nvPr/>
        </p:nvSpPr>
        <p:spPr bwMode="auto">
          <a:xfrm>
            <a:off x="1274763" y="2232025"/>
            <a:ext cx="557212" cy="274638"/>
          </a:xfrm>
          <a:prstGeom prst="rect">
            <a:avLst/>
          </a:prstGeom>
          <a:solidFill>
            <a:schemeClr val="bg1"/>
          </a:solidFill>
          <a:ln w="9525">
            <a:noFill/>
            <a:prstDash val="lgDash"/>
            <a:miter lim="800000"/>
            <a:headEnd/>
            <a:tailEnd/>
          </a:ln>
          <a:effectLst/>
        </p:spPr>
        <p:txBody>
          <a:bodyPr wrap="none">
            <a:prstTxWarp prst="textNoShape">
              <a:avLst/>
            </a:prstTxWarp>
            <a:spAutoFit/>
          </a:bodyPr>
          <a:lstStyle/>
          <a:p>
            <a:r>
              <a:rPr lang="en-US" sz="1200">
                <a:solidFill>
                  <a:srgbClr val="FF3300"/>
                </a:solidFill>
              </a:rPr>
              <a:t>PF2L</a:t>
            </a:r>
          </a:p>
        </p:txBody>
      </p:sp>
      <p:sp>
        <p:nvSpPr>
          <p:cNvPr id="1381401" name="Rectangle 25"/>
          <p:cNvSpPr>
            <a:spLocks noChangeArrowheads="1"/>
          </p:cNvSpPr>
          <p:nvPr/>
        </p:nvSpPr>
        <p:spPr bwMode="auto">
          <a:xfrm>
            <a:off x="0" y="1865313"/>
            <a:ext cx="666750" cy="274637"/>
          </a:xfrm>
          <a:prstGeom prst="rect">
            <a:avLst/>
          </a:prstGeom>
          <a:solidFill>
            <a:schemeClr val="bg1"/>
          </a:solidFill>
          <a:ln w="9525">
            <a:noFill/>
            <a:prstDash val="lgDash"/>
            <a:miter lim="800000"/>
            <a:headEnd/>
            <a:tailEnd/>
          </a:ln>
          <a:effectLst/>
        </p:spPr>
        <p:txBody>
          <a:bodyPr wrap="none">
            <a:prstTxWarp prst="textNoShape">
              <a:avLst/>
            </a:prstTxWarp>
            <a:spAutoFit/>
          </a:bodyPr>
          <a:lstStyle/>
          <a:p>
            <a:r>
              <a:rPr lang="en-US" sz="1200">
                <a:solidFill>
                  <a:srgbClr val="1833FE"/>
                </a:solidFill>
              </a:rPr>
              <a:t>PF1AL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9331" name="Rectangle 3"/>
          <p:cNvSpPr>
            <a:spLocks noGrp="1" noChangeArrowheads="1"/>
          </p:cNvSpPr>
          <p:nvPr>
            <p:ph type="body" idx="1"/>
          </p:nvPr>
        </p:nvSpPr>
        <p:spPr>
          <a:xfrm>
            <a:off x="0" y="787400"/>
            <a:ext cx="9144000" cy="6070600"/>
          </a:xfrm>
        </p:spPr>
        <p:txBody>
          <a:bodyPr/>
          <a:lstStyle/>
          <a:p>
            <a:pPr>
              <a:buFontTx/>
              <a:buNone/>
            </a:pPr>
            <a:r>
              <a:rPr lang="en-US"/>
              <a:t> </a:t>
            </a:r>
          </a:p>
        </p:txBody>
      </p:sp>
      <p:pic>
        <p:nvPicPr>
          <p:cNvPr id="1379334" name="Picture 6"/>
          <p:cNvPicPr>
            <a:picLocks noChangeAspect="1" noChangeArrowheads="1"/>
          </p:cNvPicPr>
          <p:nvPr/>
        </p:nvPicPr>
        <p:blipFill>
          <a:blip r:embed="rId3"/>
          <a:srcRect/>
          <a:stretch>
            <a:fillRect/>
          </a:stretch>
        </p:blipFill>
        <p:spPr bwMode="auto">
          <a:xfrm>
            <a:off x="989013" y="647700"/>
            <a:ext cx="3427412" cy="2570163"/>
          </a:xfrm>
          <a:prstGeom prst="rect">
            <a:avLst/>
          </a:prstGeom>
          <a:noFill/>
          <a:ln w="9525">
            <a:noFill/>
            <a:prstDash val="lgDash"/>
            <a:miter lim="800000"/>
            <a:headEnd/>
            <a:tailEnd/>
          </a:ln>
          <a:effectLst/>
        </p:spPr>
      </p:pic>
      <p:sp>
        <p:nvSpPr>
          <p:cNvPr id="1379336" name="Rectangle 8"/>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a:solidFill>
                  <a:srgbClr val="FF3300"/>
                </a:solidFill>
                <a:latin typeface="Times New Roman" charset="0"/>
              </a:rPr>
              <a:t> Results: PID Controller Performance</a:t>
            </a:r>
          </a:p>
        </p:txBody>
      </p:sp>
      <p:pic>
        <p:nvPicPr>
          <p:cNvPr id="1379337" name="Picture 9"/>
          <p:cNvPicPr>
            <a:picLocks noChangeAspect="1" noChangeArrowheads="1"/>
          </p:cNvPicPr>
          <p:nvPr/>
        </p:nvPicPr>
        <p:blipFill>
          <a:blip r:embed="rId4"/>
          <a:srcRect/>
          <a:stretch>
            <a:fillRect/>
          </a:stretch>
        </p:blipFill>
        <p:spPr bwMode="auto">
          <a:xfrm>
            <a:off x="915988" y="3587750"/>
            <a:ext cx="3436937" cy="2576513"/>
          </a:xfrm>
          <a:prstGeom prst="rect">
            <a:avLst/>
          </a:prstGeom>
          <a:noFill/>
          <a:ln w="9525">
            <a:noFill/>
            <a:prstDash val="lgDash"/>
            <a:miter lim="800000"/>
            <a:headEnd/>
            <a:tailEnd/>
          </a:ln>
          <a:effectLst/>
        </p:spPr>
      </p:pic>
      <p:pic>
        <p:nvPicPr>
          <p:cNvPr id="1379338" name="Picture 10"/>
          <p:cNvPicPr>
            <a:picLocks noChangeAspect="1" noChangeArrowheads="1"/>
          </p:cNvPicPr>
          <p:nvPr/>
        </p:nvPicPr>
        <p:blipFill>
          <a:blip r:embed="rId5"/>
          <a:srcRect/>
          <a:stretch>
            <a:fillRect/>
          </a:stretch>
        </p:blipFill>
        <p:spPr bwMode="auto">
          <a:xfrm>
            <a:off x="4465638" y="658813"/>
            <a:ext cx="3436937" cy="2576512"/>
          </a:xfrm>
          <a:prstGeom prst="rect">
            <a:avLst/>
          </a:prstGeom>
          <a:noFill/>
          <a:ln w="9525">
            <a:noFill/>
            <a:prstDash val="lgDash"/>
            <a:miter lim="800000"/>
            <a:headEnd/>
            <a:tailEnd/>
          </a:ln>
          <a:effectLst/>
        </p:spPr>
      </p:pic>
      <p:pic>
        <p:nvPicPr>
          <p:cNvPr id="1379339" name="Picture 11"/>
          <p:cNvPicPr>
            <a:picLocks noChangeAspect="1" noChangeArrowheads="1"/>
          </p:cNvPicPr>
          <p:nvPr/>
        </p:nvPicPr>
        <p:blipFill>
          <a:blip r:embed="rId6"/>
          <a:srcRect/>
          <a:stretch>
            <a:fillRect/>
          </a:stretch>
        </p:blipFill>
        <p:spPr bwMode="auto">
          <a:xfrm>
            <a:off x="4506913" y="3568700"/>
            <a:ext cx="3436937" cy="2576513"/>
          </a:xfrm>
          <a:prstGeom prst="rect">
            <a:avLst/>
          </a:prstGeom>
          <a:noFill/>
          <a:ln w="9525">
            <a:noFill/>
            <a:prstDash val="lgDash"/>
            <a:miter lim="800000"/>
            <a:headEnd/>
            <a:tailEnd/>
          </a:ln>
          <a:effectLst/>
        </p:spPr>
      </p:pic>
      <p:sp>
        <p:nvSpPr>
          <p:cNvPr id="1379340" name="Rectangle 12"/>
          <p:cNvSpPr>
            <a:spLocks noChangeArrowheads="1"/>
          </p:cNvSpPr>
          <p:nvPr/>
        </p:nvSpPr>
        <p:spPr bwMode="auto">
          <a:xfrm>
            <a:off x="0" y="3098800"/>
            <a:ext cx="9144000" cy="336550"/>
          </a:xfrm>
          <a:prstGeom prst="rect">
            <a:avLst/>
          </a:prstGeom>
          <a:noFill/>
          <a:ln w="9525">
            <a:noFill/>
            <a:prstDash val="lgDash"/>
            <a:miter lim="800000"/>
            <a:headEnd/>
            <a:tailEnd/>
          </a:ln>
          <a:effectLst/>
        </p:spPr>
        <p:txBody>
          <a:bodyPr>
            <a:prstTxWarp prst="textNoShape">
              <a:avLst/>
            </a:prstTxWarp>
            <a:spAutoFit/>
          </a:bodyPr>
          <a:lstStyle/>
          <a:p>
            <a:r>
              <a:rPr lang="en-US" sz="1600">
                <a:latin typeface="Times New Roman" charset="0"/>
              </a:rPr>
              <a:t>Outer Strike Point Control flux error is controlled &lt;1mW/rad and position to within &lt;1 cm.</a:t>
            </a:r>
          </a:p>
        </p:txBody>
      </p:sp>
      <p:sp>
        <p:nvSpPr>
          <p:cNvPr id="1379341" name="Rectangle 13"/>
          <p:cNvSpPr>
            <a:spLocks noChangeArrowheads="1"/>
          </p:cNvSpPr>
          <p:nvPr/>
        </p:nvSpPr>
        <p:spPr bwMode="auto">
          <a:xfrm>
            <a:off x="0" y="6142038"/>
            <a:ext cx="9144000" cy="581025"/>
          </a:xfrm>
          <a:prstGeom prst="rect">
            <a:avLst/>
          </a:prstGeom>
          <a:noFill/>
          <a:ln w="9525">
            <a:noFill/>
            <a:prstDash val="lgDash"/>
            <a:miter lim="800000"/>
            <a:headEnd/>
            <a:tailEnd/>
          </a:ln>
          <a:effectLst/>
        </p:spPr>
        <p:txBody>
          <a:bodyPr>
            <a:prstTxWarp prst="textNoShape">
              <a:avLst/>
            </a:prstTxWarp>
            <a:spAutoFit/>
          </a:bodyPr>
          <a:lstStyle/>
          <a:p>
            <a:r>
              <a:rPr lang="en-US" sz="1600">
                <a:latin typeface="Times New Roman" charset="0"/>
              </a:rPr>
              <a:t>Inner Strike Point Control flux error is controlled &lt;1mW/rad. Position is kept to within &lt;1cm.</a:t>
            </a:r>
          </a:p>
          <a:p>
            <a:r>
              <a:rPr lang="en-US" sz="1600">
                <a:latin typeface="Times New Roman" charset="0"/>
              </a:rPr>
              <a:t>Reconstructions by EFIT is suspected for the bias error.</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Backup Slides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0898" name="Line 2"/>
          <p:cNvSpPr>
            <a:spLocks noChangeShapeType="1"/>
          </p:cNvSpPr>
          <p:nvPr/>
        </p:nvSpPr>
        <p:spPr bwMode="auto">
          <a:xfrm>
            <a:off x="0" y="0"/>
            <a:ext cx="914400" cy="0"/>
          </a:xfrm>
          <a:prstGeom prst="line">
            <a:avLst/>
          </a:prstGeom>
          <a:noFill/>
          <a:ln w="0">
            <a:solidFill>
              <a:srgbClr val="FBFFFF"/>
            </a:solidFill>
            <a:round/>
            <a:headEnd/>
            <a:tailEnd/>
          </a:ln>
          <a:effectLst/>
        </p:spPr>
        <p:txBody>
          <a:bodyPr wrap="none" lIns="0" tIns="0" rIns="0" bIns="0" anchor="ctr">
            <a:prstTxWarp prst="textNoShape">
              <a:avLst/>
            </a:prstTxWarp>
          </a:bodyPr>
          <a:lstStyle/>
          <a:p>
            <a:endParaRPr lang="en-US"/>
          </a:p>
        </p:txBody>
      </p:sp>
      <p:sp>
        <p:nvSpPr>
          <p:cNvPr id="1360899" name="Line 3"/>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00" name="Rectangle 4"/>
          <p:cNvSpPr>
            <a:spLocks noChangeArrowheads="1"/>
          </p:cNvSpPr>
          <p:nvPr/>
        </p:nvSpPr>
        <p:spPr bwMode="auto">
          <a:xfrm>
            <a:off x="152400" y="1168400"/>
            <a:ext cx="8839200" cy="1066800"/>
          </a:xfrm>
          <a:prstGeom prst="rect">
            <a:avLst/>
          </a:prstGeom>
          <a:noFill/>
          <a:ln w="9525">
            <a:noFill/>
            <a:miter lim="800000"/>
            <a:headEnd/>
            <a:tailEnd/>
          </a:ln>
          <a:effectLst/>
        </p:spPr>
        <p:txBody>
          <a:bodyPr anchor="ctr">
            <a:prstTxWarp prst="textNoShape">
              <a:avLst/>
            </a:prstTxWarp>
          </a:bodyPr>
          <a:lstStyle/>
          <a:p>
            <a:r>
              <a:rPr lang="en-US" altLang="ja-JP" sz="3200" dirty="0" smtClean="0">
                <a:solidFill>
                  <a:schemeClr val="accent2"/>
                </a:solidFill>
                <a:effectLst>
                  <a:outerShdw blurRad="38100" dist="38100" dir="2700000" algn="tl">
                    <a:srgbClr val="DDDDDD"/>
                  </a:outerShdw>
                </a:effectLst>
                <a:ea typeface="ＭＳ Ｐゴシック" pitchFamily="84" charset="-128"/>
                <a:cs typeface="ＭＳ Ｐゴシック" pitchFamily="84" charset="-128"/>
              </a:rPr>
              <a:t>Combined X-point Height </a:t>
            </a:r>
          </a:p>
          <a:p>
            <a:r>
              <a:rPr lang="en-US" altLang="ja-JP" sz="3200" dirty="0" smtClean="0">
                <a:solidFill>
                  <a:schemeClr val="accent2"/>
                </a:solidFill>
                <a:effectLst>
                  <a:outerShdw blurRad="38100" dist="38100" dir="2700000" algn="tl">
                    <a:srgbClr val="DDDDDD"/>
                  </a:outerShdw>
                </a:effectLst>
                <a:ea typeface="ＭＳ Ｐゴシック" pitchFamily="84" charset="-128"/>
                <a:cs typeface="ＭＳ Ｐゴシック" pitchFamily="84" charset="-128"/>
              </a:rPr>
              <a:t>and Strike Point Control</a:t>
            </a:r>
            <a:endParaRPr lang="en-US" sz="2400" dirty="0">
              <a:solidFill>
                <a:schemeClr val="accent2"/>
              </a:solidFill>
            </a:endParaRPr>
          </a:p>
        </p:txBody>
      </p:sp>
      <p:sp>
        <p:nvSpPr>
          <p:cNvPr id="1360901" name="Line 5"/>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02" name="Text Box 6"/>
          <p:cNvSpPr txBox="1">
            <a:spLocks noChangeArrowheads="1"/>
          </p:cNvSpPr>
          <p:nvPr/>
        </p:nvSpPr>
        <p:spPr bwMode="auto">
          <a:xfrm>
            <a:off x="1628775" y="2740025"/>
            <a:ext cx="6053138" cy="830997"/>
          </a:xfrm>
          <a:prstGeom prst="rect">
            <a:avLst/>
          </a:prstGeom>
          <a:noFill/>
          <a:ln w="9525">
            <a:noFill/>
            <a:miter lim="800000"/>
            <a:headEnd/>
            <a:tailEnd/>
          </a:ln>
          <a:effectLst/>
        </p:spPr>
        <p:txBody>
          <a:bodyPr>
            <a:prstTxWarp prst="textNoShape">
              <a:avLst/>
            </a:prstTxWarp>
            <a:spAutoFit/>
          </a:bodyPr>
          <a:lstStyle/>
          <a:p>
            <a:r>
              <a:rPr lang="en-US" sz="2400" dirty="0" err="1"/>
              <a:t>Egemen</a:t>
            </a:r>
            <a:r>
              <a:rPr lang="en-US" sz="2400" dirty="0" smtClean="0"/>
              <a:t> “</a:t>
            </a:r>
            <a:r>
              <a:rPr lang="en-US" sz="2400" dirty="0" err="1" smtClean="0"/>
              <a:t>Ege</a:t>
            </a:r>
            <a:r>
              <a:rPr lang="en-US" sz="2400" dirty="0" smtClean="0"/>
              <a:t>” </a:t>
            </a:r>
            <a:r>
              <a:rPr lang="en-US" sz="2400" dirty="0" err="1" smtClean="0"/>
              <a:t>Kolemen</a:t>
            </a:r>
            <a:r>
              <a:rPr lang="en-US" sz="2400" dirty="0" smtClean="0"/>
              <a:t>, S. Gerhardt, D. Gates</a:t>
            </a:r>
            <a:endParaRPr lang="en-US" sz="1600" b="0" i="1" dirty="0"/>
          </a:p>
        </p:txBody>
      </p:sp>
      <p:sp>
        <p:nvSpPr>
          <p:cNvPr id="1360903" name="Line 7"/>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04" name="Text Box 8"/>
          <p:cNvSpPr txBox="1">
            <a:spLocks noChangeArrowheads="1"/>
          </p:cNvSpPr>
          <p:nvPr/>
        </p:nvSpPr>
        <p:spPr bwMode="auto">
          <a:xfrm>
            <a:off x="1676400" y="4095750"/>
            <a:ext cx="5715000" cy="627864"/>
          </a:xfrm>
          <a:prstGeom prst="rect">
            <a:avLst/>
          </a:prstGeom>
          <a:noFill/>
          <a:ln w="15875">
            <a:noFill/>
            <a:miter lim="800000"/>
            <a:headEnd/>
            <a:tailEnd/>
          </a:ln>
          <a:effectLst/>
        </p:spPr>
        <p:txBody>
          <a:bodyPr lIns="0" tIns="0" rIns="0" bIns="0">
            <a:prstTxWarp prst="textNoShape">
              <a:avLst/>
            </a:prstTxWarp>
            <a:spAutoFit/>
          </a:bodyPr>
          <a:lstStyle/>
          <a:p>
            <a:pPr>
              <a:lnSpc>
                <a:spcPct val="70000"/>
              </a:lnSpc>
              <a:spcBef>
                <a:spcPct val="20000"/>
              </a:spcBef>
            </a:pPr>
            <a:r>
              <a:rPr lang="en-US" sz="1600" dirty="0">
                <a:solidFill>
                  <a:srgbClr val="FF0000"/>
                </a:solidFill>
                <a:latin typeface="Helvetica" charset="0"/>
              </a:rPr>
              <a:t>2009 NSTX</a:t>
            </a:r>
            <a:r>
              <a:rPr lang="en-US" sz="1600" dirty="0" smtClean="0">
                <a:solidFill>
                  <a:srgbClr val="FF0000"/>
                </a:solidFill>
                <a:latin typeface="Helvetica" charset="0"/>
              </a:rPr>
              <a:t> Research Day, ASC</a:t>
            </a:r>
          </a:p>
          <a:p>
            <a:pPr>
              <a:lnSpc>
                <a:spcPct val="70000"/>
              </a:lnSpc>
              <a:spcBef>
                <a:spcPct val="20000"/>
              </a:spcBef>
            </a:pPr>
            <a:r>
              <a:rPr lang="en-US" sz="1600" dirty="0">
                <a:solidFill>
                  <a:srgbClr val="FF0000"/>
                </a:solidFill>
                <a:latin typeface="Helvetica" charset="0"/>
              </a:rPr>
              <a:t>Room B-318</a:t>
            </a:r>
            <a:endParaRPr lang="en-US" sz="1600" dirty="0" smtClean="0">
              <a:solidFill>
                <a:srgbClr val="FF0000"/>
              </a:solidFill>
              <a:latin typeface="Helvetica" charset="0"/>
            </a:endParaRPr>
          </a:p>
          <a:p>
            <a:pPr>
              <a:lnSpc>
                <a:spcPct val="70000"/>
              </a:lnSpc>
              <a:spcBef>
                <a:spcPct val="20000"/>
              </a:spcBef>
            </a:pPr>
            <a:r>
              <a:rPr lang="en-US" sz="1600" dirty="0" smtClean="0">
                <a:solidFill>
                  <a:srgbClr val="FF0000"/>
                </a:solidFill>
                <a:latin typeface="Helvetica" charset="0"/>
              </a:rPr>
              <a:t>December 2</a:t>
            </a:r>
            <a:r>
              <a:rPr lang="en-US" sz="1600" baseline="30000" dirty="0" smtClean="0">
                <a:solidFill>
                  <a:srgbClr val="FF0000"/>
                </a:solidFill>
                <a:latin typeface="Helvetica" charset="0"/>
              </a:rPr>
              <a:t>nd</a:t>
            </a:r>
            <a:r>
              <a:rPr lang="en-US" sz="1600" dirty="0" smtClean="0">
                <a:solidFill>
                  <a:srgbClr val="FF0000"/>
                </a:solidFill>
                <a:latin typeface="Helvetica" charset="0"/>
              </a:rPr>
              <a:t>, 2009</a:t>
            </a:r>
            <a:endParaRPr lang="en-US" sz="1600" dirty="0">
              <a:solidFill>
                <a:srgbClr val="FF0000"/>
              </a:solidFill>
              <a:latin typeface="Helvetica" charset="0"/>
            </a:endParaRPr>
          </a:p>
        </p:txBody>
      </p:sp>
      <p:sp>
        <p:nvSpPr>
          <p:cNvPr id="1360905" name="Line 9"/>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06" name="Picture 10" descr="ppi66F"/>
          <p:cNvPicPr>
            <a:picLocks noChangeAspect="1" noChangeArrowheads="1"/>
          </p:cNvPicPr>
          <p:nvPr/>
        </p:nvPicPr>
        <p:blipFill>
          <a:blip r:embed="rId3"/>
          <a:srcRect/>
          <a:stretch>
            <a:fillRect/>
          </a:stretch>
        </p:blipFill>
        <p:spPr bwMode="auto">
          <a:xfrm>
            <a:off x="114300" y="2362200"/>
            <a:ext cx="1333500" cy="4419600"/>
          </a:xfrm>
          <a:prstGeom prst="rect">
            <a:avLst/>
          </a:prstGeom>
          <a:noFill/>
          <a:ln w="15875">
            <a:noFill/>
            <a:miter lim="800000"/>
            <a:headEnd/>
            <a:tailEnd/>
          </a:ln>
          <a:effectLst/>
        </p:spPr>
      </p:pic>
      <p:sp>
        <p:nvSpPr>
          <p:cNvPr id="1360907" name="Line 11"/>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08" name="Text Box 12"/>
          <p:cNvSpPr txBox="1">
            <a:spLocks noChangeArrowheads="1"/>
          </p:cNvSpPr>
          <p:nvPr/>
        </p:nvSpPr>
        <p:spPr bwMode="auto">
          <a:xfrm>
            <a:off x="114300" y="2362200"/>
            <a:ext cx="1333500" cy="4419600"/>
          </a:xfrm>
          <a:prstGeom prst="rect">
            <a:avLst/>
          </a:prstGeom>
          <a:noFill/>
          <a:ln w="12700">
            <a:solidFill>
              <a:srgbClr val="0000FF"/>
            </a:solidFill>
            <a:miter lim="800000"/>
            <a:headEnd/>
            <a:tailEnd/>
          </a:ln>
          <a:effectLst/>
        </p:spPr>
        <p:txBody>
          <a:bodyPr lIns="91429" tIns="45714" rIns="91429" bIns="45714">
            <a:prstTxWarp prst="textNoShape">
              <a:avLst/>
            </a:prstTxWarp>
            <a:spAutoFit/>
          </a:bodyPr>
          <a:lstStyle/>
          <a:p>
            <a:pPr algn="l" eaLnBrk="0" hangingPunct="0">
              <a:spcBef>
                <a:spcPct val="5000"/>
              </a:spcBef>
              <a:spcAft>
                <a:spcPct val="5000"/>
              </a:spcAft>
            </a:pPr>
            <a:r>
              <a:rPr lang="en-US" sz="900" i="1">
                <a:solidFill>
                  <a:srgbClr val="0000FF"/>
                </a:solidFill>
              </a:rPr>
              <a:t>College W&amp;M</a:t>
            </a:r>
          </a:p>
          <a:p>
            <a:pPr algn="l" eaLnBrk="0" hangingPunct="0">
              <a:spcBef>
                <a:spcPct val="5000"/>
              </a:spcBef>
              <a:spcAft>
                <a:spcPct val="5000"/>
              </a:spcAft>
            </a:pPr>
            <a:r>
              <a:rPr lang="en-US" sz="900" i="1">
                <a:solidFill>
                  <a:srgbClr val="0000FF"/>
                </a:solidFill>
              </a:rPr>
              <a:t>Columbia U</a:t>
            </a:r>
          </a:p>
          <a:p>
            <a:pPr algn="l" eaLnBrk="0" hangingPunct="0">
              <a:spcBef>
                <a:spcPct val="5000"/>
              </a:spcBef>
              <a:spcAft>
                <a:spcPct val="5000"/>
              </a:spcAft>
            </a:pPr>
            <a:r>
              <a:rPr lang="en-US" sz="900" i="1">
                <a:solidFill>
                  <a:srgbClr val="0000FF"/>
                </a:solidFill>
              </a:rPr>
              <a:t>Comp-X</a:t>
            </a:r>
          </a:p>
          <a:p>
            <a:pPr algn="l" eaLnBrk="0" hangingPunct="0">
              <a:spcBef>
                <a:spcPct val="5000"/>
              </a:spcBef>
              <a:spcAft>
                <a:spcPct val="5000"/>
              </a:spcAft>
            </a:pPr>
            <a:r>
              <a:rPr lang="en-US" sz="900" i="1">
                <a:solidFill>
                  <a:srgbClr val="0000FF"/>
                </a:solidFill>
              </a:rPr>
              <a:t>General Atomics</a:t>
            </a:r>
          </a:p>
          <a:p>
            <a:pPr algn="l" eaLnBrk="0" hangingPunct="0">
              <a:spcBef>
                <a:spcPct val="5000"/>
              </a:spcBef>
              <a:spcAft>
                <a:spcPct val="5000"/>
              </a:spcAft>
            </a:pPr>
            <a:r>
              <a:rPr lang="en-US" sz="900" i="1">
                <a:solidFill>
                  <a:srgbClr val="0000FF"/>
                </a:solidFill>
              </a:rPr>
              <a:t>INEL</a:t>
            </a:r>
          </a:p>
          <a:p>
            <a:pPr algn="l" eaLnBrk="0" hangingPunct="0">
              <a:spcBef>
                <a:spcPct val="5000"/>
              </a:spcBef>
              <a:spcAft>
                <a:spcPct val="5000"/>
              </a:spcAft>
            </a:pPr>
            <a:r>
              <a:rPr lang="en-US" sz="900" i="1">
                <a:solidFill>
                  <a:srgbClr val="0000FF"/>
                </a:solidFill>
              </a:rPr>
              <a:t>Johns Hopkins U</a:t>
            </a:r>
          </a:p>
          <a:p>
            <a:pPr algn="l" eaLnBrk="0" hangingPunct="0">
              <a:spcBef>
                <a:spcPct val="5000"/>
              </a:spcBef>
              <a:spcAft>
                <a:spcPct val="5000"/>
              </a:spcAft>
            </a:pPr>
            <a:r>
              <a:rPr lang="en-US" sz="900" i="1">
                <a:solidFill>
                  <a:srgbClr val="0000FF"/>
                </a:solidFill>
              </a:rPr>
              <a:t>LANL</a:t>
            </a:r>
          </a:p>
          <a:p>
            <a:pPr algn="l" eaLnBrk="0" hangingPunct="0">
              <a:spcBef>
                <a:spcPct val="5000"/>
              </a:spcBef>
              <a:spcAft>
                <a:spcPct val="5000"/>
              </a:spcAft>
            </a:pPr>
            <a:r>
              <a:rPr lang="en-US" sz="900" i="1">
                <a:solidFill>
                  <a:srgbClr val="0000FF"/>
                </a:solidFill>
              </a:rPr>
              <a:t>LLNL</a:t>
            </a:r>
          </a:p>
          <a:p>
            <a:pPr algn="l" eaLnBrk="0" hangingPunct="0">
              <a:spcBef>
                <a:spcPct val="5000"/>
              </a:spcBef>
              <a:spcAft>
                <a:spcPct val="5000"/>
              </a:spcAft>
            </a:pPr>
            <a:r>
              <a:rPr lang="en-US" sz="900" i="1">
                <a:solidFill>
                  <a:srgbClr val="0000FF"/>
                </a:solidFill>
              </a:rPr>
              <a:t>Lodestar</a:t>
            </a:r>
          </a:p>
          <a:p>
            <a:pPr algn="l" eaLnBrk="0" hangingPunct="0">
              <a:spcBef>
                <a:spcPct val="5000"/>
              </a:spcBef>
              <a:spcAft>
                <a:spcPct val="5000"/>
              </a:spcAft>
            </a:pPr>
            <a:r>
              <a:rPr lang="en-US" sz="900" i="1">
                <a:solidFill>
                  <a:srgbClr val="0000FF"/>
                </a:solidFill>
              </a:rPr>
              <a:t>MIT</a:t>
            </a:r>
          </a:p>
          <a:p>
            <a:pPr algn="l" eaLnBrk="0" hangingPunct="0">
              <a:spcBef>
                <a:spcPct val="5000"/>
              </a:spcBef>
              <a:spcAft>
                <a:spcPct val="5000"/>
              </a:spcAft>
            </a:pPr>
            <a:r>
              <a:rPr lang="en-US" sz="900" i="1">
                <a:solidFill>
                  <a:srgbClr val="0000FF"/>
                </a:solidFill>
              </a:rPr>
              <a:t>Nova Photonics</a:t>
            </a:r>
          </a:p>
          <a:p>
            <a:pPr algn="l" eaLnBrk="0" hangingPunct="0">
              <a:spcBef>
                <a:spcPct val="5000"/>
              </a:spcBef>
              <a:spcAft>
                <a:spcPct val="5000"/>
              </a:spcAft>
            </a:pPr>
            <a:r>
              <a:rPr lang="en-US" sz="900" i="1">
                <a:solidFill>
                  <a:srgbClr val="0000FF"/>
                </a:solidFill>
              </a:rPr>
              <a:t>New York U</a:t>
            </a:r>
          </a:p>
          <a:p>
            <a:pPr algn="l" eaLnBrk="0" hangingPunct="0">
              <a:spcBef>
                <a:spcPct val="5000"/>
              </a:spcBef>
              <a:spcAft>
                <a:spcPct val="5000"/>
              </a:spcAft>
            </a:pPr>
            <a:r>
              <a:rPr lang="en-US" sz="900" i="1">
                <a:solidFill>
                  <a:srgbClr val="0000FF"/>
                </a:solidFill>
              </a:rPr>
              <a:t>Old Dominion U</a:t>
            </a:r>
          </a:p>
          <a:p>
            <a:pPr algn="l" eaLnBrk="0" hangingPunct="0">
              <a:spcBef>
                <a:spcPct val="5000"/>
              </a:spcBef>
              <a:spcAft>
                <a:spcPct val="5000"/>
              </a:spcAft>
            </a:pPr>
            <a:r>
              <a:rPr lang="en-US" sz="900" i="1">
                <a:solidFill>
                  <a:srgbClr val="0000FF"/>
                </a:solidFill>
              </a:rPr>
              <a:t>ORNL</a:t>
            </a:r>
          </a:p>
          <a:p>
            <a:pPr algn="l" eaLnBrk="0" hangingPunct="0">
              <a:spcBef>
                <a:spcPct val="5000"/>
              </a:spcBef>
              <a:spcAft>
                <a:spcPct val="5000"/>
              </a:spcAft>
            </a:pPr>
            <a:r>
              <a:rPr lang="en-US" sz="900" i="1">
                <a:solidFill>
                  <a:srgbClr val="0000FF"/>
                </a:solidFill>
              </a:rPr>
              <a:t>PPPL</a:t>
            </a:r>
          </a:p>
          <a:p>
            <a:pPr algn="l" eaLnBrk="0" hangingPunct="0">
              <a:spcBef>
                <a:spcPct val="5000"/>
              </a:spcBef>
              <a:spcAft>
                <a:spcPct val="5000"/>
              </a:spcAft>
            </a:pPr>
            <a:r>
              <a:rPr lang="en-US" sz="900" i="1">
                <a:solidFill>
                  <a:srgbClr val="0000FF"/>
                </a:solidFill>
              </a:rPr>
              <a:t>PSI</a:t>
            </a:r>
          </a:p>
          <a:p>
            <a:pPr algn="l" eaLnBrk="0" hangingPunct="0">
              <a:spcBef>
                <a:spcPct val="5000"/>
              </a:spcBef>
              <a:spcAft>
                <a:spcPct val="5000"/>
              </a:spcAft>
            </a:pPr>
            <a:r>
              <a:rPr lang="en-US" sz="900" i="1">
                <a:solidFill>
                  <a:srgbClr val="0000FF"/>
                </a:solidFill>
              </a:rPr>
              <a:t>Princeton U</a:t>
            </a:r>
          </a:p>
          <a:p>
            <a:pPr algn="l" eaLnBrk="0" hangingPunct="0">
              <a:spcBef>
                <a:spcPct val="5000"/>
              </a:spcBef>
              <a:spcAft>
                <a:spcPct val="5000"/>
              </a:spcAft>
            </a:pPr>
            <a:r>
              <a:rPr lang="en-US" sz="900" i="1">
                <a:solidFill>
                  <a:srgbClr val="0000FF"/>
                </a:solidFill>
              </a:rPr>
              <a:t>Purdue U</a:t>
            </a:r>
          </a:p>
          <a:p>
            <a:pPr algn="l" eaLnBrk="0" hangingPunct="0">
              <a:spcBef>
                <a:spcPct val="5000"/>
              </a:spcBef>
              <a:spcAft>
                <a:spcPct val="5000"/>
              </a:spcAft>
            </a:pPr>
            <a:r>
              <a:rPr lang="en-US" sz="900" i="1">
                <a:solidFill>
                  <a:srgbClr val="0000FF"/>
                </a:solidFill>
              </a:rPr>
              <a:t>SNL</a:t>
            </a:r>
          </a:p>
          <a:p>
            <a:pPr algn="l" eaLnBrk="0" hangingPunct="0">
              <a:spcBef>
                <a:spcPct val="5000"/>
              </a:spcBef>
              <a:spcAft>
                <a:spcPct val="5000"/>
              </a:spcAft>
            </a:pPr>
            <a:r>
              <a:rPr lang="en-US" sz="900" i="1">
                <a:solidFill>
                  <a:srgbClr val="0000FF"/>
                </a:solidFill>
              </a:rPr>
              <a:t>Think Tank, Inc.</a:t>
            </a:r>
          </a:p>
          <a:p>
            <a:pPr algn="l" eaLnBrk="0" hangingPunct="0">
              <a:spcBef>
                <a:spcPct val="5000"/>
              </a:spcBef>
              <a:spcAft>
                <a:spcPct val="5000"/>
              </a:spcAft>
            </a:pPr>
            <a:r>
              <a:rPr lang="en-US" sz="900" i="1">
                <a:solidFill>
                  <a:srgbClr val="0000FF"/>
                </a:solidFill>
              </a:rPr>
              <a:t>UC Davis</a:t>
            </a:r>
          </a:p>
          <a:p>
            <a:pPr algn="l" eaLnBrk="0" hangingPunct="0">
              <a:spcBef>
                <a:spcPct val="5000"/>
              </a:spcBef>
              <a:spcAft>
                <a:spcPct val="5000"/>
              </a:spcAft>
            </a:pPr>
            <a:r>
              <a:rPr lang="en-US" sz="900" i="1">
                <a:solidFill>
                  <a:srgbClr val="0000FF"/>
                </a:solidFill>
              </a:rPr>
              <a:t>UC Irvine</a:t>
            </a:r>
          </a:p>
          <a:p>
            <a:pPr algn="l" eaLnBrk="0" hangingPunct="0">
              <a:spcBef>
                <a:spcPct val="5000"/>
              </a:spcBef>
              <a:spcAft>
                <a:spcPct val="5000"/>
              </a:spcAft>
            </a:pPr>
            <a:r>
              <a:rPr lang="en-US" sz="900" i="1">
                <a:solidFill>
                  <a:srgbClr val="0000FF"/>
                </a:solidFill>
              </a:rPr>
              <a:t>UCLA</a:t>
            </a:r>
          </a:p>
          <a:p>
            <a:pPr algn="l" eaLnBrk="0" hangingPunct="0">
              <a:spcBef>
                <a:spcPct val="5000"/>
              </a:spcBef>
              <a:spcAft>
                <a:spcPct val="5000"/>
              </a:spcAft>
            </a:pPr>
            <a:r>
              <a:rPr lang="en-US" sz="900" i="1">
                <a:solidFill>
                  <a:srgbClr val="0000FF"/>
                </a:solidFill>
              </a:rPr>
              <a:t>UCSD</a:t>
            </a:r>
          </a:p>
          <a:p>
            <a:pPr algn="l" eaLnBrk="0" hangingPunct="0">
              <a:spcBef>
                <a:spcPct val="5000"/>
              </a:spcBef>
              <a:spcAft>
                <a:spcPct val="5000"/>
              </a:spcAft>
            </a:pPr>
            <a:r>
              <a:rPr lang="en-US" sz="900" i="1">
                <a:solidFill>
                  <a:srgbClr val="0000FF"/>
                </a:solidFill>
              </a:rPr>
              <a:t>U Colorado</a:t>
            </a:r>
          </a:p>
          <a:p>
            <a:pPr algn="l" eaLnBrk="0" hangingPunct="0">
              <a:spcBef>
                <a:spcPct val="5000"/>
              </a:spcBef>
              <a:spcAft>
                <a:spcPct val="5000"/>
              </a:spcAft>
            </a:pPr>
            <a:r>
              <a:rPr lang="en-US" sz="900" i="1">
                <a:solidFill>
                  <a:srgbClr val="0000FF"/>
                </a:solidFill>
              </a:rPr>
              <a:t>U Maryland</a:t>
            </a:r>
          </a:p>
          <a:p>
            <a:pPr algn="l" eaLnBrk="0" hangingPunct="0">
              <a:spcBef>
                <a:spcPct val="5000"/>
              </a:spcBef>
              <a:spcAft>
                <a:spcPct val="5000"/>
              </a:spcAft>
            </a:pPr>
            <a:r>
              <a:rPr lang="en-US" sz="900" i="1">
                <a:solidFill>
                  <a:srgbClr val="0000FF"/>
                </a:solidFill>
              </a:rPr>
              <a:t>U Rochester</a:t>
            </a:r>
          </a:p>
          <a:p>
            <a:pPr algn="l" eaLnBrk="0" hangingPunct="0">
              <a:spcBef>
                <a:spcPct val="5000"/>
              </a:spcBef>
              <a:spcAft>
                <a:spcPct val="5000"/>
              </a:spcAft>
            </a:pPr>
            <a:r>
              <a:rPr lang="en-US" sz="900" i="1">
                <a:solidFill>
                  <a:srgbClr val="0000FF"/>
                </a:solidFill>
              </a:rPr>
              <a:t>U Washington</a:t>
            </a:r>
          </a:p>
          <a:p>
            <a:pPr algn="l" eaLnBrk="0" hangingPunct="0">
              <a:spcBef>
                <a:spcPct val="5000"/>
              </a:spcBef>
              <a:spcAft>
                <a:spcPct val="5000"/>
              </a:spcAft>
            </a:pPr>
            <a:r>
              <a:rPr lang="en-US" sz="900" i="1">
                <a:solidFill>
                  <a:srgbClr val="0000FF"/>
                </a:solidFill>
              </a:rPr>
              <a:t>U Wisconsin</a:t>
            </a:r>
            <a:endParaRPr lang="en-US" sz="900" i="1">
              <a:solidFill>
                <a:srgbClr val="FF0000"/>
              </a:solidFill>
            </a:endParaRPr>
          </a:p>
        </p:txBody>
      </p:sp>
      <p:sp>
        <p:nvSpPr>
          <p:cNvPr id="1360909" name="Line 13"/>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10" name="Picture 14" descr="ppi672"/>
          <p:cNvPicPr>
            <a:picLocks noChangeAspect="1" noChangeArrowheads="1"/>
          </p:cNvPicPr>
          <p:nvPr/>
        </p:nvPicPr>
        <p:blipFill>
          <a:blip r:embed="rId4"/>
          <a:srcRect/>
          <a:stretch>
            <a:fillRect/>
          </a:stretch>
        </p:blipFill>
        <p:spPr bwMode="auto">
          <a:xfrm>
            <a:off x="7707313" y="2428875"/>
            <a:ext cx="1284287" cy="4276725"/>
          </a:xfrm>
          <a:prstGeom prst="rect">
            <a:avLst/>
          </a:prstGeom>
          <a:noFill/>
          <a:ln w="15875">
            <a:noFill/>
            <a:miter lim="800000"/>
            <a:headEnd/>
            <a:tailEnd/>
          </a:ln>
          <a:effectLst/>
        </p:spPr>
      </p:pic>
      <p:sp>
        <p:nvSpPr>
          <p:cNvPr id="1360911" name="Line 15"/>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12" name="Text Box 16"/>
          <p:cNvSpPr txBox="1">
            <a:spLocks noChangeArrowheads="1"/>
          </p:cNvSpPr>
          <p:nvPr/>
        </p:nvSpPr>
        <p:spPr bwMode="auto">
          <a:xfrm>
            <a:off x="7707313" y="2428875"/>
            <a:ext cx="1284287" cy="4270375"/>
          </a:xfrm>
          <a:prstGeom prst="rect">
            <a:avLst/>
          </a:prstGeom>
          <a:noFill/>
          <a:ln w="12700">
            <a:solidFill>
              <a:srgbClr val="FF0000"/>
            </a:solidFill>
            <a:miter lim="800000"/>
            <a:headEnd/>
            <a:tailEnd/>
          </a:ln>
          <a:effectLst/>
        </p:spPr>
        <p:txBody>
          <a:bodyPr lIns="91429" tIns="45714" rIns="91429" bIns="45714">
            <a:prstTxWarp prst="textNoShape">
              <a:avLst/>
            </a:prstTxWarp>
            <a:spAutoFit/>
          </a:bodyPr>
          <a:lstStyle/>
          <a:p>
            <a:pPr algn="r" eaLnBrk="0" hangingPunct="0">
              <a:spcBef>
                <a:spcPct val="5000"/>
              </a:spcBef>
              <a:spcAft>
                <a:spcPct val="5000"/>
              </a:spcAft>
            </a:pPr>
            <a:r>
              <a:rPr lang="en-US" sz="900" i="1">
                <a:solidFill>
                  <a:srgbClr val="FF0000"/>
                </a:solidFill>
              </a:rPr>
              <a:t>Culham Sci Ctr</a:t>
            </a:r>
          </a:p>
          <a:p>
            <a:pPr algn="r" eaLnBrk="0" hangingPunct="0">
              <a:spcBef>
                <a:spcPct val="5000"/>
              </a:spcBef>
              <a:spcAft>
                <a:spcPct val="5000"/>
              </a:spcAft>
            </a:pPr>
            <a:r>
              <a:rPr lang="en-US" sz="900" i="1">
                <a:solidFill>
                  <a:srgbClr val="FF0000"/>
                </a:solidFill>
              </a:rPr>
              <a:t>U St. Andrews</a:t>
            </a:r>
          </a:p>
          <a:p>
            <a:pPr algn="r" eaLnBrk="0" hangingPunct="0">
              <a:spcBef>
                <a:spcPct val="5000"/>
              </a:spcBef>
              <a:spcAft>
                <a:spcPct val="5000"/>
              </a:spcAft>
            </a:pPr>
            <a:r>
              <a:rPr lang="en-US" sz="900" i="1">
                <a:solidFill>
                  <a:srgbClr val="FF0000"/>
                </a:solidFill>
              </a:rPr>
              <a:t>York U</a:t>
            </a:r>
          </a:p>
          <a:p>
            <a:pPr algn="r" eaLnBrk="0" hangingPunct="0">
              <a:spcBef>
                <a:spcPct val="5000"/>
              </a:spcBef>
              <a:spcAft>
                <a:spcPct val="5000"/>
              </a:spcAft>
            </a:pPr>
            <a:r>
              <a:rPr lang="en-US" sz="900" i="1">
                <a:solidFill>
                  <a:srgbClr val="FF0000"/>
                </a:solidFill>
              </a:rPr>
              <a:t>Chubu U</a:t>
            </a:r>
          </a:p>
          <a:p>
            <a:pPr algn="r" eaLnBrk="0" hangingPunct="0">
              <a:spcBef>
                <a:spcPct val="5000"/>
              </a:spcBef>
              <a:spcAft>
                <a:spcPct val="5000"/>
              </a:spcAft>
            </a:pPr>
            <a:r>
              <a:rPr lang="en-US" sz="900" i="1">
                <a:solidFill>
                  <a:srgbClr val="FF0000"/>
                </a:solidFill>
              </a:rPr>
              <a:t>Fukui U</a:t>
            </a:r>
          </a:p>
          <a:p>
            <a:pPr algn="r" eaLnBrk="0" hangingPunct="0">
              <a:spcBef>
                <a:spcPct val="5000"/>
              </a:spcBef>
              <a:spcAft>
                <a:spcPct val="5000"/>
              </a:spcAft>
            </a:pPr>
            <a:r>
              <a:rPr lang="en-US" sz="900" i="1">
                <a:solidFill>
                  <a:srgbClr val="FF0000"/>
                </a:solidFill>
              </a:rPr>
              <a:t>Hiroshima U</a:t>
            </a:r>
          </a:p>
          <a:p>
            <a:pPr algn="r" eaLnBrk="0" hangingPunct="0">
              <a:spcBef>
                <a:spcPct val="5000"/>
              </a:spcBef>
              <a:spcAft>
                <a:spcPct val="5000"/>
              </a:spcAft>
            </a:pPr>
            <a:r>
              <a:rPr lang="en-US" sz="900" i="1">
                <a:solidFill>
                  <a:srgbClr val="FF0000"/>
                </a:solidFill>
              </a:rPr>
              <a:t>Hyogo U</a:t>
            </a:r>
          </a:p>
          <a:p>
            <a:pPr algn="r" eaLnBrk="0" hangingPunct="0">
              <a:spcBef>
                <a:spcPct val="5000"/>
              </a:spcBef>
              <a:spcAft>
                <a:spcPct val="5000"/>
              </a:spcAft>
            </a:pPr>
            <a:r>
              <a:rPr lang="en-US" sz="900" i="1">
                <a:solidFill>
                  <a:srgbClr val="FF0000"/>
                </a:solidFill>
              </a:rPr>
              <a:t>Kyoto U</a:t>
            </a:r>
          </a:p>
          <a:p>
            <a:pPr algn="r" eaLnBrk="0" hangingPunct="0">
              <a:spcBef>
                <a:spcPct val="5000"/>
              </a:spcBef>
              <a:spcAft>
                <a:spcPct val="5000"/>
              </a:spcAft>
            </a:pPr>
            <a:r>
              <a:rPr lang="en-US" sz="900" i="1">
                <a:solidFill>
                  <a:srgbClr val="FF0000"/>
                </a:solidFill>
              </a:rPr>
              <a:t>Kyushu U</a:t>
            </a:r>
          </a:p>
          <a:p>
            <a:pPr algn="r" eaLnBrk="0" hangingPunct="0">
              <a:spcBef>
                <a:spcPct val="5000"/>
              </a:spcBef>
              <a:spcAft>
                <a:spcPct val="5000"/>
              </a:spcAft>
            </a:pPr>
            <a:r>
              <a:rPr lang="en-US" sz="900" i="1">
                <a:solidFill>
                  <a:srgbClr val="FF0000"/>
                </a:solidFill>
              </a:rPr>
              <a:t>Kyushu Tokai U</a:t>
            </a:r>
          </a:p>
          <a:p>
            <a:pPr algn="r" eaLnBrk="0" hangingPunct="0">
              <a:spcBef>
                <a:spcPct val="5000"/>
              </a:spcBef>
              <a:spcAft>
                <a:spcPct val="5000"/>
              </a:spcAft>
            </a:pPr>
            <a:r>
              <a:rPr lang="en-US" sz="900" i="1">
                <a:solidFill>
                  <a:srgbClr val="FF0000"/>
                </a:solidFill>
              </a:rPr>
              <a:t>NIFS</a:t>
            </a:r>
          </a:p>
          <a:p>
            <a:pPr algn="r" eaLnBrk="0" hangingPunct="0">
              <a:spcBef>
                <a:spcPct val="5000"/>
              </a:spcBef>
              <a:spcAft>
                <a:spcPct val="5000"/>
              </a:spcAft>
            </a:pPr>
            <a:r>
              <a:rPr lang="en-US" sz="900" i="1">
                <a:solidFill>
                  <a:srgbClr val="FF0000"/>
                </a:solidFill>
              </a:rPr>
              <a:t>Niigata U</a:t>
            </a:r>
          </a:p>
          <a:p>
            <a:pPr algn="r" eaLnBrk="0" hangingPunct="0">
              <a:spcBef>
                <a:spcPct val="5000"/>
              </a:spcBef>
              <a:spcAft>
                <a:spcPct val="5000"/>
              </a:spcAft>
            </a:pPr>
            <a:r>
              <a:rPr lang="en-US" sz="900" i="1">
                <a:solidFill>
                  <a:srgbClr val="FF0000"/>
                </a:solidFill>
              </a:rPr>
              <a:t>U Tokyo</a:t>
            </a:r>
          </a:p>
          <a:p>
            <a:pPr algn="r" eaLnBrk="0" hangingPunct="0">
              <a:spcBef>
                <a:spcPct val="5000"/>
              </a:spcBef>
              <a:spcAft>
                <a:spcPct val="5000"/>
              </a:spcAft>
            </a:pPr>
            <a:r>
              <a:rPr lang="en-US" sz="900" i="1">
                <a:solidFill>
                  <a:srgbClr val="FF0000"/>
                </a:solidFill>
              </a:rPr>
              <a:t>JAEA</a:t>
            </a:r>
          </a:p>
          <a:p>
            <a:pPr algn="r" eaLnBrk="0" hangingPunct="0">
              <a:spcBef>
                <a:spcPct val="5000"/>
              </a:spcBef>
              <a:spcAft>
                <a:spcPct val="5000"/>
              </a:spcAft>
            </a:pPr>
            <a:r>
              <a:rPr lang="en-US" sz="900" i="1">
                <a:solidFill>
                  <a:srgbClr val="FF0000"/>
                </a:solidFill>
              </a:rPr>
              <a:t>Hebrew U</a:t>
            </a:r>
          </a:p>
          <a:p>
            <a:pPr algn="r" eaLnBrk="0" hangingPunct="0">
              <a:spcBef>
                <a:spcPct val="5000"/>
              </a:spcBef>
              <a:spcAft>
                <a:spcPct val="5000"/>
              </a:spcAft>
            </a:pPr>
            <a:r>
              <a:rPr lang="en-US" sz="900" i="1">
                <a:solidFill>
                  <a:srgbClr val="FF0000"/>
                </a:solidFill>
              </a:rPr>
              <a:t>Ioffe Inst</a:t>
            </a:r>
          </a:p>
          <a:p>
            <a:pPr algn="r" eaLnBrk="0" hangingPunct="0">
              <a:spcBef>
                <a:spcPct val="5000"/>
              </a:spcBef>
              <a:spcAft>
                <a:spcPct val="5000"/>
              </a:spcAft>
            </a:pPr>
            <a:r>
              <a:rPr lang="en-US" sz="900" i="1">
                <a:solidFill>
                  <a:srgbClr val="FF0000"/>
                </a:solidFill>
              </a:rPr>
              <a:t>RRC Kurchatov Inst</a:t>
            </a:r>
          </a:p>
          <a:p>
            <a:pPr algn="r" eaLnBrk="0" hangingPunct="0">
              <a:spcBef>
                <a:spcPct val="5000"/>
              </a:spcBef>
              <a:spcAft>
                <a:spcPct val="5000"/>
              </a:spcAft>
            </a:pPr>
            <a:r>
              <a:rPr lang="en-US" sz="900" i="1">
                <a:solidFill>
                  <a:srgbClr val="FF0000"/>
                </a:solidFill>
              </a:rPr>
              <a:t>TRINITI</a:t>
            </a:r>
          </a:p>
          <a:p>
            <a:pPr algn="r" eaLnBrk="0" hangingPunct="0">
              <a:spcBef>
                <a:spcPct val="5000"/>
              </a:spcBef>
              <a:spcAft>
                <a:spcPct val="5000"/>
              </a:spcAft>
            </a:pPr>
            <a:r>
              <a:rPr lang="en-US" sz="900" i="1">
                <a:solidFill>
                  <a:srgbClr val="FF0000"/>
                </a:solidFill>
              </a:rPr>
              <a:t>KBSI</a:t>
            </a:r>
          </a:p>
          <a:p>
            <a:pPr algn="r" eaLnBrk="0" hangingPunct="0">
              <a:spcBef>
                <a:spcPct val="5000"/>
              </a:spcBef>
              <a:spcAft>
                <a:spcPct val="5000"/>
              </a:spcAft>
            </a:pPr>
            <a:r>
              <a:rPr lang="en-US" sz="900" i="1">
                <a:solidFill>
                  <a:srgbClr val="FF0000"/>
                </a:solidFill>
              </a:rPr>
              <a:t>KAIST</a:t>
            </a:r>
          </a:p>
          <a:p>
            <a:pPr algn="r" eaLnBrk="0" hangingPunct="0">
              <a:spcBef>
                <a:spcPct val="5000"/>
              </a:spcBef>
              <a:spcAft>
                <a:spcPct val="5000"/>
              </a:spcAft>
            </a:pPr>
            <a:r>
              <a:rPr lang="en-US" sz="900" i="1">
                <a:solidFill>
                  <a:srgbClr val="FF0000"/>
                </a:solidFill>
              </a:rPr>
              <a:t>POSTECH</a:t>
            </a:r>
          </a:p>
          <a:p>
            <a:pPr algn="r" eaLnBrk="0" hangingPunct="0">
              <a:spcBef>
                <a:spcPct val="5000"/>
              </a:spcBef>
              <a:spcAft>
                <a:spcPct val="5000"/>
              </a:spcAft>
            </a:pPr>
            <a:r>
              <a:rPr lang="en-US" sz="900" i="1">
                <a:solidFill>
                  <a:srgbClr val="FF0000"/>
                </a:solidFill>
              </a:rPr>
              <a:t>ASIPP</a:t>
            </a:r>
          </a:p>
          <a:p>
            <a:pPr algn="r" eaLnBrk="0" hangingPunct="0">
              <a:spcBef>
                <a:spcPct val="5000"/>
              </a:spcBef>
              <a:spcAft>
                <a:spcPct val="5000"/>
              </a:spcAft>
            </a:pPr>
            <a:r>
              <a:rPr lang="en-US" sz="900" i="1">
                <a:solidFill>
                  <a:srgbClr val="FF0000"/>
                </a:solidFill>
              </a:rPr>
              <a:t>ENEA, Frascati</a:t>
            </a:r>
          </a:p>
          <a:p>
            <a:pPr algn="r" eaLnBrk="0" hangingPunct="0">
              <a:spcBef>
                <a:spcPct val="5000"/>
              </a:spcBef>
              <a:spcAft>
                <a:spcPct val="5000"/>
              </a:spcAft>
            </a:pPr>
            <a:r>
              <a:rPr lang="en-US" sz="900" i="1">
                <a:solidFill>
                  <a:srgbClr val="FF0000"/>
                </a:solidFill>
              </a:rPr>
              <a:t>CEA, Cadarache</a:t>
            </a:r>
          </a:p>
          <a:p>
            <a:pPr algn="r" eaLnBrk="0" hangingPunct="0">
              <a:spcBef>
                <a:spcPct val="5000"/>
              </a:spcBef>
              <a:spcAft>
                <a:spcPct val="5000"/>
              </a:spcAft>
            </a:pPr>
            <a:r>
              <a:rPr lang="en-US" sz="900" i="1">
                <a:solidFill>
                  <a:srgbClr val="FF0000"/>
                </a:solidFill>
              </a:rPr>
              <a:t>IPP, J</a:t>
            </a:r>
            <a:r>
              <a:rPr lang="en-US" sz="900" i="1">
                <a:solidFill>
                  <a:srgbClr val="FF0000"/>
                </a:solidFill>
                <a:ea typeface="Arial" charset="0"/>
                <a:cs typeface="Arial" charset="0"/>
              </a:rPr>
              <a:t>ü</a:t>
            </a:r>
            <a:r>
              <a:rPr lang="en-US" sz="900" i="1">
                <a:solidFill>
                  <a:srgbClr val="FF0000"/>
                </a:solidFill>
              </a:rPr>
              <a:t>lich</a:t>
            </a:r>
          </a:p>
          <a:p>
            <a:pPr algn="r" eaLnBrk="0" hangingPunct="0">
              <a:spcBef>
                <a:spcPct val="5000"/>
              </a:spcBef>
              <a:spcAft>
                <a:spcPct val="5000"/>
              </a:spcAft>
            </a:pPr>
            <a:r>
              <a:rPr lang="en-US" sz="900" i="1">
                <a:solidFill>
                  <a:srgbClr val="FF0000"/>
                </a:solidFill>
              </a:rPr>
              <a:t>IPP, Garching</a:t>
            </a:r>
          </a:p>
          <a:p>
            <a:pPr algn="r" eaLnBrk="0" hangingPunct="0">
              <a:spcBef>
                <a:spcPct val="5000"/>
              </a:spcBef>
              <a:spcAft>
                <a:spcPct val="5000"/>
              </a:spcAft>
            </a:pPr>
            <a:r>
              <a:rPr lang="en-US" sz="900" i="1">
                <a:solidFill>
                  <a:srgbClr val="FF0000"/>
                </a:solidFill>
              </a:rPr>
              <a:t>ASCR, Czech Rep</a:t>
            </a:r>
          </a:p>
          <a:p>
            <a:pPr algn="r" eaLnBrk="0" hangingPunct="0">
              <a:spcBef>
                <a:spcPct val="5000"/>
              </a:spcBef>
              <a:spcAft>
                <a:spcPct val="5000"/>
              </a:spcAft>
            </a:pPr>
            <a:r>
              <a:rPr lang="en-US" sz="900" i="1">
                <a:solidFill>
                  <a:srgbClr val="FF0000"/>
                </a:solidFill>
              </a:rPr>
              <a:t>U Quebec</a:t>
            </a:r>
          </a:p>
        </p:txBody>
      </p:sp>
      <p:sp>
        <p:nvSpPr>
          <p:cNvPr id="1360913" name="Line 17"/>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14" name="Picture 18" descr="image_comp"/>
          <p:cNvPicPr>
            <a:picLocks noChangeAspect="1" noChangeArrowheads="1"/>
          </p:cNvPicPr>
          <p:nvPr/>
        </p:nvPicPr>
        <p:blipFill>
          <a:blip r:embed="rId5"/>
          <a:srcRect/>
          <a:stretch>
            <a:fillRect/>
          </a:stretch>
        </p:blipFill>
        <p:spPr bwMode="auto">
          <a:xfrm>
            <a:off x="4267200" y="4800600"/>
            <a:ext cx="2971800" cy="1941513"/>
          </a:xfrm>
          <a:prstGeom prst="rect">
            <a:avLst/>
          </a:prstGeom>
          <a:noFill/>
        </p:spPr>
      </p:pic>
      <p:sp>
        <p:nvSpPr>
          <p:cNvPr id="1360915" name="Line 19"/>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16" name="Picture 20" descr="nstx_small"/>
          <p:cNvPicPr>
            <a:picLocks noChangeAspect="1" noChangeArrowheads="1"/>
          </p:cNvPicPr>
          <p:nvPr/>
        </p:nvPicPr>
        <p:blipFill>
          <a:blip r:embed="rId6"/>
          <a:srcRect/>
          <a:stretch>
            <a:fillRect/>
          </a:stretch>
        </p:blipFill>
        <p:spPr bwMode="auto">
          <a:xfrm>
            <a:off x="1905001" y="4773954"/>
            <a:ext cx="1780768" cy="2007845"/>
          </a:xfrm>
          <a:prstGeom prst="rect">
            <a:avLst/>
          </a:prstGeom>
          <a:noFill/>
        </p:spPr>
      </p:pic>
      <p:sp>
        <p:nvSpPr>
          <p:cNvPr id="1360917" name="Line 21"/>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18" name="Picture 22"/>
          <p:cNvPicPr>
            <a:picLocks noChangeAspect="1" noChangeArrowheads="1"/>
          </p:cNvPicPr>
          <p:nvPr/>
        </p:nvPicPr>
        <p:blipFill>
          <a:blip r:embed="rId7"/>
          <a:srcRect/>
          <a:stretch>
            <a:fillRect/>
          </a:stretch>
        </p:blipFill>
        <p:spPr bwMode="auto">
          <a:xfrm>
            <a:off x="0" y="-1588"/>
            <a:ext cx="9144000" cy="839788"/>
          </a:xfrm>
          <a:prstGeom prst="rect">
            <a:avLst/>
          </a:prstGeom>
          <a:noFill/>
          <a:ln w="15875">
            <a:noFill/>
            <a:miter lim="800000"/>
            <a:headEnd/>
            <a:tailEnd/>
          </a:ln>
          <a:effectLst/>
        </p:spPr>
      </p:pic>
      <p:sp>
        <p:nvSpPr>
          <p:cNvPr id="1360919" name="Line 23"/>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20" name="Text Box 24"/>
          <p:cNvSpPr txBox="1">
            <a:spLocks noChangeArrowheads="1"/>
          </p:cNvSpPr>
          <p:nvPr/>
        </p:nvSpPr>
        <p:spPr bwMode="auto">
          <a:xfrm>
            <a:off x="838200" y="109538"/>
            <a:ext cx="1219200" cy="549275"/>
          </a:xfrm>
          <a:prstGeom prst="rect">
            <a:avLst/>
          </a:prstGeom>
          <a:noFill/>
          <a:ln w="15875">
            <a:noFill/>
            <a:miter lim="800000"/>
            <a:headEnd/>
            <a:tailEnd/>
          </a:ln>
          <a:effectLst/>
        </p:spPr>
        <p:txBody>
          <a:bodyPr wrap="none" lIns="0" tIns="0" rIns="0" bIns="0">
            <a:prstTxWarp prst="textNoShape">
              <a:avLst/>
            </a:prstTxWarp>
            <a:spAutoFit/>
          </a:bodyPr>
          <a:lstStyle/>
          <a:p>
            <a:pPr algn="l">
              <a:spcBef>
                <a:spcPct val="20000"/>
              </a:spcBef>
            </a:pPr>
            <a:r>
              <a:rPr lang="en-US" sz="3600" b="0" i="1">
                <a:solidFill>
                  <a:srgbClr val="171FC7"/>
                </a:solidFill>
                <a:effectLst>
                  <a:outerShdw blurRad="38100" dist="38100" dir="2700000" algn="tl">
                    <a:srgbClr val="DDDDDD"/>
                  </a:outerShdw>
                </a:effectLst>
              </a:rPr>
              <a:t>NSTX</a:t>
            </a:r>
          </a:p>
        </p:txBody>
      </p:sp>
      <p:sp>
        <p:nvSpPr>
          <p:cNvPr id="1360921" name="Line 25"/>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22" name="Rectangle 26"/>
          <p:cNvSpPr>
            <a:spLocks noChangeArrowheads="1"/>
          </p:cNvSpPr>
          <p:nvPr/>
        </p:nvSpPr>
        <p:spPr bwMode="auto">
          <a:xfrm>
            <a:off x="3651250" y="239713"/>
            <a:ext cx="1530350" cy="381000"/>
          </a:xfrm>
          <a:prstGeom prst="rect">
            <a:avLst/>
          </a:prstGeom>
          <a:noFill/>
          <a:ln w="9525">
            <a:noFill/>
            <a:miter lim="800000"/>
            <a:headEnd/>
            <a:tailEnd/>
          </a:ln>
          <a:effectLst/>
        </p:spPr>
        <p:txBody>
          <a:bodyPr lIns="0" tIns="0" rIns="0" bIns="0" anchor="ctr">
            <a:prstTxWarp prst="textNoShape">
              <a:avLst/>
            </a:prstTxWarp>
          </a:bodyPr>
          <a:lstStyle/>
          <a:p>
            <a:pPr algn="r"/>
            <a:r>
              <a:rPr lang="en-US" sz="1800" i="1">
                <a:solidFill>
                  <a:schemeClr val="accent2"/>
                </a:solidFill>
              </a:rPr>
              <a:t>Supported by   </a:t>
            </a:r>
          </a:p>
        </p:txBody>
      </p:sp>
      <p:sp>
        <p:nvSpPr>
          <p:cNvPr id="1360923" name="Line 27"/>
          <p:cNvSpPr>
            <a:spLocks noChangeShapeType="1"/>
          </p:cNvSpPr>
          <p:nvPr/>
        </p:nvSpPr>
        <p:spPr bwMode="auto">
          <a:xfrm>
            <a:off x="0" y="0"/>
            <a:ext cx="0" cy="457200"/>
          </a:xfrm>
          <a:prstGeom prst="line">
            <a:avLst/>
          </a:prstGeom>
          <a:noFill/>
          <a:ln w="0">
            <a:solidFill>
              <a:srgbClr val="FDFFFF"/>
            </a:solidFill>
            <a:round/>
            <a:headEnd/>
            <a:tailEnd/>
          </a:ln>
          <a:effectLst/>
        </p:spPr>
        <p:txBody>
          <a:bodyPr wrap="none" lIns="0" tIns="0" rIns="0" bIns="0"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202402" y="839173"/>
            <a:ext cx="8763000" cy="4953000"/>
          </a:xfrm>
        </p:spPr>
        <p:txBody>
          <a:bodyPr/>
          <a:lstStyle/>
          <a:p>
            <a:r>
              <a:rPr lang="en-US" sz="1600" b="1" dirty="0">
                <a:solidFill>
                  <a:schemeClr val="tx1"/>
                </a:solidFill>
                <a:latin typeface="+mn-lt"/>
                <a:ea typeface="+mn-ea"/>
                <a:cs typeface="+mn-cs"/>
              </a:rPr>
              <a:t>Title: Combined X-point Height and Strike Point Control Group: Advanced Scenarios and </a:t>
            </a:r>
            <a:r>
              <a:rPr lang="en-US" sz="1600" b="1" dirty="0" err="1">
                <a:solidFill>
                  <a:schemeClr val="tx1"/>
                </a:solidFill>
                <a:latin typeface="+mn-lt"/>
                <a:ea typeface="+mn-ea"/>
                <a:cs typeface="+mn-cs"/>
              </a:rPr>
              <a:t>ControlSubmitted</a:t>
            </a:r>
            <a:r>
              <a:rPr lang="en-US" sz="1600" b="1" dirty="0">
                <a:solidFill>
                  <a:schemeClr val="tx1"/>
                </a:solidFill>
                <a:latin typeface="+mn-lt"/>
                <a:ea typeface="+mn-ea"/>
                <a:cs typeface="+mn-cs"/>
              </a:rPr>
              <a:t> By: E. </a:t>
            </a:r>
            <a:r>
              <a:rPr lang="en-US" sz="1600" b="1" dirty="0" err="1">
                <a:solidFill>
                  <a:schemeClr val="tx1"/>
                </a:solidFill>
                <a:latin typeface="+mn-lt"/>
                <a:ea typeface="+mn-ea"/>
                <a:cs typeface="+mn-cs"/>
              </a:rPr>
              <a:t>Kolemen</a:t>
            </a:r>
            <a:r>
              <a:rPr lang="en-US" sz="1600" b="1" dirty="0">
                <a:solidFill>
                  <a:schemeClr val="tx1"/>
                </a:solidFill>
                <a:latin typeface="+mn-lt"/>
                <a:ea typeface="+mn-ea"/>
                <a:cs typeface="+mn-cs"/>
              </a:rPr>
              <a:t>, D. Gates, S. </a:t>
            </a:r>
            <a:r>
              <a:rPr lang="en-US" sz="1600" b="1" dirty="0" err="1">
                <a:solidFill>
                  <a:schemeClr val="tx1"/>
                </a:solidFill>
                <a:latin typeface="+mn-lt"/>
                <a:ea typeface="+mn-ea"/>
                <a:cs typeface="+mn-cs"/>
              </a:rPr>
              <a:t>GerhardtAffiliation</a:t>
            </a:r>
            <a:r>
              <a:rPr lang="en-US" sz="1600" b="1" dirty="0">
                <a:solidFill>
                  <a:schemeClr val="tx1"/>
                </a:solidFill>
                <a:latin typeface="+mn-lt"/>
                <a:ea typeface="+mn-ea"/>
                <a:cs typeface="+mn-cs"/>
              </a:rPr>
              <a:t>: ASC, NSTX, </a:t>
            </a:r>
            <a:r>
              <a:rPr lang="en-US" sz="1600" b="1" dirty="0" err="1">
                <a:solidFill>
                  <a:schemeClr val="tx1"/>
                </a:solidFill>
                <a:latin typeface="+mn-lt"/>
                <a:ea typeface="+mn-ea"/>
                <a:cs typeface="+mn-cs"/>
              </a:rPr>
              <a:t>PPPLEmail</a:t>
            </a:r>
            <a:r>
              <a:rPr lang="en-US" sz="1600" b="1" dirty="0">
                <a:solidFill>
                  <a:schemeClr val="tx1"/>
                </a:solidFill>
                <a:latin typeface="+mn-lt"/>
                <a:ea typeface="+mn-ea"/>
                <a:cs typeface="+mn-cs"/>
              </a:rPr>
              <a:t>: </a:t>
            </a:r>
            <a:r>
              <a:rPr lang="en-US" sz="1600" b="1" dirty="0" err="1">
                <a:solidFill>
                  <a:schemeClr val="tx1"/>
                </a:solidFill>
                <a:latin typeface="+mn-lt"/>
                <a:ea typeface="+mn-ea"/>
                <a:cs typeface="+mn-cs"/>
              </a:rPr>
              <a:t>ekolemen@pppl.govMilestone</a:t>
            </a:r>
            <a:r>
              <a:rPr lang="en-US" sz="1600" b="1" dirty="0">
                <a:solidFill>
                  <a:schemeClr val="tx1"/>
                </a:solidFill>
                <a:latin typeface="+mn-lt"/>
                <a:ea typeface="+mn-ea"/>
                <a:cs typeface="+mn-cs"/>
              </a:rPr>
              <a:t>: -ITPA: -Brief </a:t>
            </a:r>
            <a:r>
              <a:rPr lang="en-US" sz="1600" b="1" dirty="0" err="1">
                <a:solidFill>
                  <a:schemeClr val="tx1"/>
                </a:solidFill>
                <a:latin typeface="+mn-lt"/>
                <a:ea typeface="+mn-ea"/>
                <a:cs typeface="+mn-cs"/>
              </a:rPr>
              <a:t>Description:During</a:t>
            </a:r>
            <a:r>
              <a:rPr lang="en-US" sz="1600" b="1" dirty="0">
                <a:solidFill>
                  <a:schemeClr val="tx1"/>
                </a:solidFill>
                <a:latin typeface="+mn-lt"/>
                <a:ea typeface="+mn-ea"/>
                <a:cs typeface="+mn-cs"/>
              </a:rPr>
              <a:t> the transient phase of the shots with the outer strike point controller on, plasma was touching the bottom vessel wall. In order to improve the transient of the plasma with outer strike point control, we propose to implement a combined outer strike point and X-point height </a:t>
            </a:r>
            <a:r>
              <a:rPr lang="en-US" sz="1600" b="1" dirty="0" err="1">
                <a:solidFill>
                  <a:schemeClr val="tx1"/>
                </a:solidFill>
                <a:latin typeface="+mn-lt"/>
                <a:ea typeface="+mn-ea"/>
                <a:cs typeface="+mn-cs"/>
              </a:rPr>
              <a:t>controller.Background</a:t>
            </a:r>
            <a:r>
              <a:rPr lang="en-US" sz="1600" b="1" dirty="0">
                <a:solidFill>
                  <a:schemeClr val="tx1"/>
                </a:solidFill>
                <a:latin typeface="+mn-lt"/>
                <a:ea typeface="+mn-ea"/>
                <a:cs typeface="+mn-cs"/>
              </a:rPr>
              <a:t>:: Strike point is one of the most important parameters that affect the particle flux to LLD and the recirculation rate. Also, the strike point hitting the LLD for elongated periods may be damaging to the structure due to high heat flux concentration. For these reasons, an outer strike point controller was implemented to get ready for this </a:t>
            </a:r>
            <a:r>
              <a:rPr lang="en-US" sz="1600" b="1" dirty="0" err="1">
                <a:solidFill>
                  <a:schemeClr val="tx1"/>
                </a:solidFill>
                <a:latin typeface="+mn-lt"/>
                <a:ea typeface="+mn-ea"/>
                <a:cs typeface="+mn-cs"/>
              </a:rPr>
              <a:t>yearâ€™s</a:t>
            </a:r>
            <a:r>
              <a:rPr lang="en-US" sz="1600" b="1" dirty="0">
                <a:solidFill>
                  <a:schemeClr val="tx1"/>
                </a:solidFill>
                <a:latin typeface="+mn-lt"/>
                <a:ea typeface="+mn-ea"/>
                <a:cs typeface="+mn-cs"/>
              </a:rPr>
              <a:t> LLD operations. While the control achieved reasonable performance, there were problems with the transient phase of the shots with the outer strike point controller on. The X-point (or the bottom of the plasma) was touching the vessel wall. While an X-point height controller would have been the best solution for this problem, there was insufficient run time to implement this controller. We opted for a second best option, which was the inner strike point controller. Due to the proximity of PF1AL to the inner strike point and its relative isolation from the rest of the control points, the task of controlling the inner strike point is an easier task than the X-point, which affects the whole plasma boundary. The inner strike point control made the transition much better but the shots are not good enough to be used as part of the regular operation (</a:t>
            </a:r>
            <a:r>
              <a:rPr lang="en-US" sz="1600" b="1" dirty="0" err="1">
                <a:solidFill>
                  <a:schemeClr val="tx1"/>
                </a:solidFill>
                <a:latin typeface="+mn-lt"/>
                <a:ea typeface="+mn-ea"/>
                <a:cs typeface="+mn-cs"/>
              </a:rPr>
              <a:t>fiducial</a:t>
            </a:r>
            <a:r>
              <a:rPr lang="en-US" sz="1600" b="1" dirty="0">
                <a:solidFill>
                  <a:schemeClr val="tx1"/>
                </a:solidFill>
                <a:latin typeface="+mn-lt"/>
                <a:ea typeface="+mn-ea"/>
                <a:cs typeface="+mn-cs"/>
              </a:rPr>
              <a:t> shots). There is evidence that X-point height control will lead to more stable plasma than control of the inner strike point and avoid hitting the vessel wall. Experimental Approach/</a:t>
            </a:r>
            <a:r>
              <a:rPr lang="en-US" sz="1600" b="1" dirty="0" err="1">
                <a:solidFill>
                  <a:schemeClr val="tx1"/>
                </a:solidFill>
                <a:latin typeface="+mn-lt"/>
                <a:ea typeface="+mn-ea"/>
                <a:cs typeface="+mn-cs"/>
              </a:rPr>
              <a:t>Plan:Experiment</a:t>
            </a:r>
            <a:r>
              <a:rPr lang="en-US" sz="1600" b="1" dirty="0">
                <a:solidFill>
                  <a:schemeClr val="tx1"/>
                </a:solidFill>
                <a:latin typeface="+mn-lt"/>
                <a:ea typeface="+mn-ea"/>
                <a:cs typeface="+mn-cs"/>
              </a:rPr>
              <a:t> proposal consist of 1.System Id: We will first need to identify the effect of these coils on the X-point height. This will be done with the new relay feedback system identification capability that will be available this year in PCS.2.Test/Tune the controller: Control theory will be used to find the optimal gains for X-point height control. The controller will be tested and tuned </a:t>
            </a:r>
            <a:r>
              <a:rPr lang="en-US" sz="1600" b="1" dirty="0" err="1">
                <a:solidFill>
                  <a:schemeClr val="tx1"/>
                </a:solidFill>
                <a:latin typeface="+mn-lt"/>
                <a:ea typeface="+mn-ea"/>
                <a:cs typeface="+mn-cs"/>
              </a:rPr>
              <a:t>experimentally.Machine</a:t>
            </a:r>
            <a:r>
              <a:rPr lang="en-US" sz="1600" b="1" dirty="0">
                <a:solidFill>
                  <a:schemeClr val="tx1"/>
                </a:solidFill>
                <a:latin typeface="+mn-lt"/>
                <a:ea typeface="+mn-ea"/>
                <a:cs typeface="+mn-cs"/>
              </a:rPr>
              <a:t> Time Requested (run days):1 </a:t>
            </a:r>
            <a:r>
              <a:rPr lang="en-US" sz="1600" b="1" dirty="0" err="1">
                <a:solidFill>
                  <a:schemeClr val="tx1"/>
                </a:solidFill>
                <a:latin typeface="+mn-lt"/>
                <a:ea typeface="+mn-ea"/>
                <a:cs typeface="+mn-cs"/>
              </a:rPr>
              <a:t>dayMinimum</a:t>
            </a:r>
            <a:r>
              <a:rPr lang="en-US" sz="1600" b="1" dirty="0">
                <a:solidFill>
                  <a:schemeClr val="tx1"/>
                </a:solidFill>
                <a:latin typeface="+mn-lt"/>
                <a:ea typeface="+mn-ea"/>
                <a:cs typeface="+mn-cs"/>
              </a:rPr>
              <a:t> Useful Machine Time (run days):1/2</a:t>
            </a:r>
            <a:r>
              <a:rPr lang="en-US" sz="1600" b="1" i="1" dirty="0">
                <a:solidFill>
                  <a:schemeClr val="tx1"/>
                </a:solidFill>
                <a:latin typeface="+mn-lt"/>
                <a:ea typeface="+mn-ea"/>
                <a:cs typeface="+mn-cs"/>
              </a:rPr>
              <a:t>Special </a:t>
            </a:r>
            <a:r>
              <a:rPr lang="en-US" sz="1600" b="1" i="1" dirty="0" err="1">
                <a:solidFill>
                  <a:schemeClr val="tx1"/>
                </a:solidFill>
                <a:latin typeface="+mn-lt"/>
                <a:ea typeface="+mn-ea"/>
                <a:cs typeface="+mn-cs"/>
              </a:rPr>
              <a:t>RequirementsOperations/Development:Diagnostics:Analysis</a:t>
            </a:r>
            <a:r>
              <a:rPr lang="en-US" sz="1600" b="1" i="1" dirty="0">
                <a:solidFill>
                  <a:schemeClr val="tx1"/>
                </a:solidFill>
                <a:latin typeface="+mn-lt"/>
                <a:ea typeface="+mn-ea"/>
                <a:cs typeface="+mn-cs"/>
              </a:rPr>
              <a:t>:</a:t>
            </a:r>
            <a:endParaRPr lang="en-US" sz="1600" dirty="0">
              <a:latin typeface="Times"/>
              <a:cs typeface="Times"/>
            </a:endParaRPr>
          </a:p>
        </p:txBody>
      </p:sp>
      <p:sp>
        <p:nvSpPr>
          <p:cNvPr id="3" name="Rectangle 3"/>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dirty="0" err="1" smtClean="0">
                <a:solidFill>
                  <a:srgbClr val="FF3300"/>
                </a:solidFill>
                <a:latin typeface="Times New Roman" charset="0"/>
              </a:rPr>
              <a:t>Squareness</a:t>
            </a:r>
            <a:r>
              <a:rPr lang="en-US" sz="2400" dirty="0" smtClean="0">
                <a:solidFill>
                  <a:srgbClr val="FF3300"/>
                </a:solidFill>
                <a:latin typeface="Times New Roman" charset="0"/>
              </a:rPr>
              <a:t> Optimization </a:t>
            </a:r>
            <a:r>
              <a:rPr lang="en-US" sz="2400" dirty="0">
                <a:solidFill>
                  <a:srgbClr val="FF3300"/>
                </a:solidFill>
                <a:latin typeface="Times New Roman" charset="0"/>
              </a:rPr>
              <a:t>M</a:t>
            </a:r>
            <a:r>
              <a:rPr lang="en-US" sz="2400" dirty="0" smtClean="0">
                <a:solidFill>
                  <a:srgbClr val="FF3300"/>
                </a:solidFill>
                <a:latin typeface="Times New Roman" charset="0"/>
              </a:rPr>
              <a:t>ay Enable Radiated Power </a:t>
            </a:r>
            <a:r>
              <a:rPr lang="en-US" sz="2400" dirty="0">
                <a:solidFill>
                  <a:srgbClr val="FF3300"/>
                </a:solidFill>
                <a:latin typeface="Times New Roman" charset="0"/>
              </a:rPr>
              <a:t>C</a:t>
            </a:r>
            <a:r>
              <a:rPr lang="en-US" sz="2400" dirty="0" smtClean="0">
                <a:solidFill>
                  <a:srgbClr val="FF3300"/>
                </a:solidFill>
                <a:latin typeface="Times New Roman" charset="0"/>
              </a:rPr>
              <a:t>ontrol</a:t>
            </a:r>
            <a:endParaRPr lang="en-US" sz="2400" dirty="0">
              <a:solidFill>
                <a:srgbClr val="FF3300"/>
              </a:solidFill>
              <a:latin typeface="Times New Roman"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Backup Slides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202402" y="839173"/>
            <a:ext cx="8763000" cy="4953000"/>
          </a:xfrm>
        </p:spPr>
        <p:txBody>
          <a:bodyPr/>
          <a:lstStyle/>
          <a:p>
            <a:r>
              <a:rPr lang="en-US" sz="1600" b="1" dirty="0" smtClean="0">
                <a:solidFill>
                  <a:schemeClr val="tx1"/>
                </a:solidFill>
                <a:latin typeface="Times"/>
                <a:ea typeface="+mn-ea"/>
                <a:cs typeface="Times"/>
              </a:rPr>
              <a:t>Title: Implementation, Testing and Tuning of the </a:t>
            </a:r>
            <a:r>
              <a:rPr lang="en-US" sz="1600" b="1" dirty="0" err="1" smtClean="0">
                <a:solidFill>
                  <a:schemeClr val="tx1"/>
                </a:solidFill>
                <a:latin typeface="Times"/>
                <a:ea typeface="+mn-ea"/>
                <a:cs typeface="Times"/>
              </a:rPr>
              <a:t>Squareness</a:t>
            </a:r>
            <a:r>
              <a:rPr lang="en-US" sz="1600" b="1" dirty="0" smtClean="0">
                <a:solidFill>
                  <a:schemeClr val="tx1"/>
                </a:solidFill>
                <a:latin typeface="Times"/>
                <a:ea typeface="+mn-ea"/>
                <a:cs typeface="Times"/>
              </a:rPr>
              <a:t> Control with PF4 Group: Advanced Scenarios and </a:t>
            </a:r>
            <a:r>
              <a:rPr lang="en-US" sz="1600" b="1" dirty="0" err="1" smtClean="0">
                <a:solidFill>
                  <a:schemeClr val="tx1"/>
                </a:solidFill>
                <a:latin typeface="Times"/>
                <a:ea typeface="+mn-ea"/>
                <a:cs typeface="Times"/>
              </a:rPr>
              <a:t>ControlSubmitted</a:t>
            </a:r>
            <a:r>
              <a:rPr lang="en-US" sz="1600" b="1" dirty="0" smtClean="0">
                <a:solidFill>
                  <a:schemeClr val="tx1"/>
                </a:solidFill>
                <a:latin typeface="Times"/>
                <a:ea typeface="+mn-ea"/>
                <a:cs typeface="Times"/>
              </a:rPr>
              <a:t> By: </a:t>
            </a:r>
            <a:r>
              <a:rPr lang="en-US" sz="1600" b="1" dirty="0" err="1" smtClean="0">
                <a:solidFill>
                  <a:schemeClr val="tx1"/>
                </a:solidFill>
                <a:latin typeface="Times"/>
                <a:ea typeface="+mn-ea"/>
                <a:cs typeface="Times"/>
              </a:rPr>
              <a:t>E.Kolemen</a:t>
            </a:r>
            <a:r>
              <a:rPr lang="en-US" sz="1600" b="1" dirty="0" smtClean="0">
                <a:solidFill>
                  <a:schemeClr val="tx1"/>
                </a:solidFill>
                <a:latin typeface="Times"/>
                <a:ea typeface="+mn-ea"/>
                <a:cs typeface="Times"/>
              </a:rPr>
              <a:t>, S. </a:t>
            </a:r>
            <a:r>
              <a:rPr lang="en-US" sz="1600" b="1" dirty="0" err="1" smtClean="0">
                <a:solidFill>
                  <a:schemeClr val="tx1"/>
                </a:solidFill>
                <a:latin typeface="Times"/>
                <a:ea typeface="+mn-ea"/>
                <a:cs typeface="Times"/>
              </a:rPr>
              <a:t>Gerhadt</a:t>
            </a:r>
            <a:r>
              <a:rPr lang="en-US" sz="1600" b="1" dirty="0" smtClean="0">
                <a:solidFill>
                  <a:schemeClr val="tx1"/>
                </a:solidFill>
                <a:latin typeface="Times"/>
                <a:ea typeface="+mn-ea"/>
                <a:cs typeface="Times"/>
              </a:rPr>
              <a:t>, D. </a:t>
            </a:r>
            <a:r>
              <a:rPr lang="en-US" sz="1600" b="1" dirty="0" err="1" smtClean="0">
                <a:solidFill>
                  <a:schemeClr val="tx1"/>
                </a:solidFill>
                <a:latin typeface="Times"/>
                <a:ea typeface="+mn-ea"/>
                <a:cs typeface="Times"/>
              </a:rPr>
              <a:t>GatesAffiliation</a:t>
            </a:r>
            <a:r>
              <a:rPr lang="en-US" sz="1600" b="1" dirty="0" smtClean="0">
                <a:solidFill>
                  <a:schemeClr val="tx1"/>
                </a:solidFill>
                <a:latin typeface="Times"/>
                <a:ea typeface="+mn-ea"/>
                <a:cs typeface="Times"/>
              </a:rPr>
              <a:t>: ASC, NSTX, </a:t>
            </a:r>
            <a:r>
              <a:rPr lang="en-US" sz="1600" b="1" dirty="0" err="1" smtClean="0">
                <a:solidFill>
                  <a:schemeClr val="tx1"/>
                </a:solidFill>
                <a:latin typeface="Times"/>
                <a:ea typeface="+mn-ea"/>
                <a:cs typeface="Times"/>
              </a:rPr>
              <a:t>PPPLEmail</a:t>
            </a:r>
            <a:r>
              <a:rPr lang="en-US" sz="1600" b="1" dirty="0" smtClean="0">
                <a:solidFill>
                  <a:schemeClr val="tx1"/>
                </a:solidFill>
                <a:latin typeface="Times"/>
                <a:ea typeface="+mn-ea"/>
                <a:cs typeface="Times"/>
              </a:rPr>
              <a:t>: </a:t>
            </a:r>
            <a:r>
              <a:rPr lang="en-US" sz="1600" b="1" dirty="0" err="1" smtClean="0">
                <a:solidFill>
                  <a:schemeClr val="tx1"/>
                </a:solidFill>
                <a:latin typeface="Times"/>
                <a:ea typeface="+mn-ea"/>
                <a:cs typeface="Times"/>
              </a:rPr>
              <a:t>ekolemen@pppl.govMilestone</a:t>
            </a:r>
            <a:r>
              <a:rPr lang="en-US" sz="1600" b="1" dirty="0" smtClean="0">
                <a:solidFill>
                  <a:schemeClr val="tx1"/>
                </a:solidFill>
                <a:latin typeface="Times"/>
                <a:ea typeface="+mn-ea"/>
                <a:cs typeface="Times"/>
              </a:rPr>
              <a:t>: -ITPA: -Brief </a:t>
            </a:r>
            <a:r>
              <a:rPr lang="en-US" sz="1600" b="1" dirty="0" err="1" smtClean="0">
                <a:solidFill>
                  <a:schemeClr val="tx1"/>
                </a:solidFill>
                <a:latin typeface="Times"/>
                <a:ea typeface="+mn-ea"/>
                <a:cs typeface="Times"/>
              </a:rPr>
              <a:t>Description:We</a:t>
            </a:r>
            <a:r>
              <a:rPr lang="en-US" sz="1600" b="1" dirty="0" smtClean="0">
                <a:solidFill>
                  <a:schemeClr val="tx1"/>
                </a:solidFill>
                <a:latin typeface="Times"/>
                <a:ea typeface="+mn-ea"/>
                <a:cs typeface="Times"/>
              </a:rPr>
              <a:t> propose to control </a:t>
            </a:r>
            <a:r>
              <a:rPr lang="en-US" sz="1600" b="1" dirty="0" err="1" smtClean="0">
                <a:solidFill>
                  <a:schemeClr val="tx1"/>
                </a:solidFill>
                <a:latin typeface="Times"/>
                <a:ea typeface="+mn-ea"/>
                <a:cs typeface="Times"/>
              </a:rPr>
              <a:t>squareness</a:t>
            </a:r>
            <a:r>
              <a:rPr lang="en-US" sz="1600" b="1" dirty="0" smtClean="0">
                <a:solidFill>
                  <a:schemeClr val="tx1"/>
                </a:solidFill>
                <a:latin typeface="Times"/>
                <a:ea typeface="+mn-ea"/>
                <a:cs typeface="Times"/>
              </a:rPr>
              <a:t> and the boundary shape via PF4 coils. Experiment proposal consist of System Identification of the </a:t>
            </a:r>
            <a:r>
              <a:rPr lang="en-US" sz="1600" b="1" dirty="0" err="1" smtClean="0">
                <a:solidFill>
                  <a:schemeClr val="tx1"/>
                </a:solidFill>
                <a:latin typeface="Times"/>
                <a:ea typeface="+mn-ea"/>
                <a:cs typeface="Times"/>
              </a:rPr>
              <a:t>squareness</a:t>
            </a:r>
            <a:r>
              <a:rPr lang="en-US" sz="1600" b="1" dirty="0" smtClean="0">
                <a:solidFill>
                  <a:schemeClr val="tx1"/>
                </a:solidFill>
                <a:latin typeface="Times"/>
                <a:ea typeface="+mn-ea"/>
                <a:cs typeface="Times"/>
              </a:rPr>
              <a:t> change to variation in PF4/PF5 coil and developing a PID controller for </a:t>
            </a:r>
            <a:r>
              <a:rPr lang="en-US" sz="1600" b="1" dirty="0" err="1" smtClean="0">
                <a:solidFill>
                  <a:schemeClr val="tx1"/>
                </a:solidFill>
                <a:latin typeface="Times"/>
                <a:ea typeface="+mn-ea"/>
                <a:cs typeface="Times"/>
              </a:rPr>
              <a:t>squareness.Background:This</a:t>
            </a:r>
            <a:r>
              <a:rPr lang="en-US" sz="1600" b="1" dirty="0" smtClean="0">
                <a:solidFill>
                  <a:schemeClr val="tx1"/>
                </a:solidFill>
                <a:latin typeface="Times"/>
                <a:ea typeface="+mn-ea"/>
                <a:cs typeface="Times"/>
              </a:rPr>
              <a:t> year there will be an upgrade to the coil protection hardware and modifications to PCS which will turn on PF4 coils. This will give us the opportunity to incorporate real time PF4 coil inputs in the control algorithm. We propose to control </a:t>
            </a:r>
            <a:r>
              <a:rPr lang="en-US" sz="1600" b="1" dirty="0" err="1" smtClean="0">
                <a:solidFill>
                  <a:schemeClr val="tx1"/>
                </a:solidFill>
                <a:latin typeface="Times"/>
                <a:ea typeface="+mn-ea"/>
                <a:cs typeface="Times"/>
              </a:rPr>
              <a:t>squareness</a:t>
            </a:r>
            <a:r>
              <a:rPr lang="en-US" sz="1600" b="1" dirty="0" smtClean="0">
                <a:solidFill>
                  <a:schemeClr val="tx1"/>
                </a:solidFill>
                <a:latin typeface="Times"/>
                <a:ea typeface="+mn-ea"/>
                <a:cs typeface="Times"/>
              </a:rPr>
              <a:t> and the boundary shape via PF4 </a:t>
            </a:r>
            <a:r>
              <a:rPr lang="en-US" sz="1600" b="1" dirty="0" err="1" smtClean="0">
                <a:solidFill>
                  <a:schemeClr val="tx1"/>
                </a:solidFill>
                <a:latin typeface="Times"/>
                <a:ea typeface="+mn-ea"/>
                <a:cs typeface="Times"/>
              </a:rPr>
              <a:t>coils.Experimental</a:t>
            </a:r>
            <a:r>
              <a:rPr lang="en-US" sz="1600" b="1" dirty="0" smtClean="0">
                <a:solidFill>
                  <a:schemeClr val="tx1"/>
                </a:solidFill>
                <a:latin typeface="Times"/>
                <a:ea typeface="+mn-ea"/>
                <a:cs typeface="Times"/>
              </a:rPr>
              <a:t> Approach/</a:t>
            </a:r>
            <a:r>
              <a:rPr lang="en-US" sz="1600" b="1" dirty="0" err="1" smtClean="0">
                <a:solidFill>
                  <a:schemeClr val="tx1"/>
                </a:solidFill>
                <a:latin typeface="Times"/>
                <a:ea typeface="+mn-ea"/>
                <a:cs typeface="Times"/>
              </a:rPr>
              <a:t>Plan:Experimental</a:t>
            </a:r>
            <a:r>
              <a:rPr lang="en-US" sz="1600" b="1" dirty="0" smtClean="0">
                <a:solidFill>
                  <a:schemeClr val="tx1"/>
                </a:solidFill>
                <a:latin typeface="Times"/>
                <a:ea typeface="+mn-ea"/>
                <a:cs typeface="Times"/>
              </a:rPr>
              <a:t> Plan Consists of:1.System Id: We will first need to identify the effect of these coils on the boundary shape. This will be done with the new relay feedback system identification capability that will be available this year in PCS.2.Control Algorithm Implementation and Tuning: Control theory will be used to find the optimal way of controlling </a:t>
            </a:r>
            <a:r>
              <a:rPr lang="en-US" sz="1600" b="1" dirty="0" err="1" smtClean="0">
                <a:solidFill>
                  <a:schemeClr val="tx1"/>
                </a:solidFill>
                <a:latin typeface="Times"/>
                <a:ea typeface="+mn-ea"/>
                <a:cs typeface="Times"/>
              </a:rPr>
              <a:t>squareness</a:t>
            </a:r>
            <a:r>
              <a:rPr lang="en-US" sz="1600" b="1" dirty="0" smtClean="0">
                <a:solidFill>
                  <a:schemeClr val="tx1"/>
                </a:solidFill>
                <a:latin typeface="Times"/>
                <a:ea typeface="+mn-ea"/>
                <a:cs typeface="Times"/>
              </a:rPr>
              <a:t>. PF4 and PF5 coils are very close to each other and we expect that there will be coupling between the effect of these coils. A multi-input, multi-output (MIMO) algorithm for </a:t>
            </a:r>
            <a:r>
              <a:rPr lang="en-US" sz="1600" b="1" dirty="0" err="1" smtClean="0">
                <a:solidFill>
                  <a:schemeClr val="tx1"/>
                </a:solidFill>
                <a:latin typeface="Times"/>
                <a:ea typeface="+mn-ea"/>
                <a:cs typeface="Times"/>
              </a:rPr>
              <a:t>squareness</a:t>
            </a:r>
            <a:r>
              <a:rPr lang="en-US" sz="1600" b="1" dirty="0" smtClean="0">
                <a:solidFill>
                  <a:schemeClr val="tx1"/>
                </a:solidFill>
                <a:latin typeface="Times"/>
                <a:ea typeface="+mn-ea"/>
                <a:cs typeface="Times"/>
              </a:rPr>
              <a:t> may be needed. Also, inner and outer strike points will be controlled in real time this coming year which will put PF1 and PF2 coils in use. This will be the first time all the coils will be working in a feedback loop. There is a strong possibility of the cross coupling between these control loops will lead to instabilities or at least reduce performance of these coils. This will be have to be looked at and maybe a change in the control loops will be implemented. The controller will be tested and tuned </a:t>
            </a:r>
            <a:r>
              <a:rPr lang="en-US" sz="1600" b="1" dirty="0" err="1" smtClean="0">
                <a:solidFill>
                  <a:schemeClr val="tx1"/>
                </a:solidFill>
                <a:latin typeface="Times"/>
                <a:ea typeface="+mn-ea"/>
                <a:cs typeface="Times"/>
              </a:rPr>
              <a:t>experimentally.Machine</a:t>
            </a:r>
            <a:r>
              <a:rPr lang="en-US" sz="1600" b="1" dirty="0" smtClean="0">
                <a:solidFill>
                  <a:schemeClr val="tx1"/>
                </a:solidFill>
                <a:latin typeface="Times"/>
                <a:ea typeface="+mn-ea"/>
                <a:cs typeface="Times"/>
              </a:rPr>
              <a:t> Time Requested (run days):1-2 </a:t>
            </a:r>
            <a:r>
              <a:rPr lang="en-US" sz="1600" b="1" dirty="0" err="1" smtClean="0">
                <a:solidFill>
                  <a:schemeClr val="tx1"/>
                </a:solidFill>
                <a:latin typeface="Times"/>
                <a:ea typeface="+mn-ea"/>
                <a:cs typeface="Times"/>
              </a:rPr>
              <a:t>daysMinimum</a:t>
            </a:r>
            <a:r>
              <a:rPr lang="en-US" sz="1600" b="1" dirty="0" smtClean="0">
                <a:solidFill>
                  <a:schemeClr val="tx1"/>
                </a:solidFill>
                <a:latin typeface="Times"/>
                <a:ea typeface="+mn-ea"/>
                <a:cs typeface="Times"/>
              </a:rPr>
              <a:t> Useful Machine Time (run days):1 </a:t>
            </a:r>
            <a:r>
              <a:rPr lang="en-US" sz="1600" b="1" dirty="0" err="1" smtClean="0">
                <a:solidFill>
                  <a:schemeClr val="tx1"/>
                </a:solidFill>
                <a:latin typeface="Times"/>
                <a:ea typeface="+mn-ea"/>
                <a:cs typeface="Times"/>
              </a:rPr>
              <a:t>day</a:t>
            </a:r>
            <a:r>
              <a:rPr lang="en-US" sz="1600" b="1" i="1" dirty="0" err="1" smtClean="0">
                <a:solidFill>
                  <a:schemeClr val="tx1"/>
                </a:solidFill>
                <a:latin typeface="Times"/>
                <a:ea typeface="+mn-ea"/>
                <a:cs typeface="Times"/>
              </a:rPr>
              <a:t>Special</a:t>
            </a:r>
            <a:r>
              <a:rPr lang="en-US" sz="1600" b="1" i="1" dirty="0" smtClean="0">
                <a:solidFill>
                  <a:schemeClr val="tx1"/>
                </a:solidFill>
                <a:latin typeface="Times"/>
                <a:ea typeface="+mn-ea"/>
                <a:cs typeface="Times"/>
              </a:rPr>
              <a:t> </a:t>
            </a:r>
            <a:r>
              <a:rPr lang="en-US" sz="1600" b="1" i="1" dirty="0" err="1" smtClean="0">
                <a:solidFill>
                  <a:schemeClr val="tx1"/>
                </a:solidFill>
                <a:latin typeface="Times"/>
                <a:ea typeface="+mn-ea"/>
                <a:cs typeface="Times"/>
              </a:rPr>
              <a:t>RequirementsOperations/Development:Yes</a:t>
            </a:r>
            <a:r>
              <a:rPr lang="en-US" sz="1600" b="1" i="1" dirty="0" smtClean="0">
                <a:solidFill>
                  <a:schemeClr val="tx1"/>
                </a:solidFill>
                <a:latin typeface="Times"/>
                <a:ea typeface="+mn-ea"/>
                <a:cs typeface="Times"/>
              </a:rPr>
              <a:t>. We will need to adjust the </a:t>
            </a:r>
            <a:r>
              <a:rPr lang="en-US" sz="1600" b="1" i="1" dirty="0" err="1" smtClean="0">
                <a:solidFill>
                  <a:schemeClr val="tx1"/>
                </a:solidFill>
                <a:latin typeface="Times"/>
                <a:ea typeface="+mn-ea"/>
                <a:cs typeface="Times"/>
              </a:rPr>
              <a:t>Isoflux</a:t>
            </a:r>
            <a:r>
              <a:rPr lang="en-US" sz="1600" b="1" i="1" dirty="0" smtClean="0">
                <a:solidFill>
                  <a:schemeClr val="tx1"/>
                </a:solidFill>
                <a:latin typeface="Times"/>
                <a:ea typeface="+mn-ea"/>
                <a:cs typeface="Times"/>
              </a:rPr>
              <a:t> gains and test the </a:t>
            </a:r>
            <a:r>
              <a:rPr lang="en-US" sz="1600" b="1" i="1" dirty="0" err="1" smtClean="0">
                <a:solidFill>
                  <a:schemeClr val="tx1"/>
                </a:solidFill>
                <a:latin typeface="Times"/>
                <a:ea typeface="+mn-ea"/>
                <a:cs typeface="Times"/>
              </a:rPr>
              <a:t>harware</a:t>
            </a:r>
            <a:r>
              <a:rPr lang="en-US" sz="1600" b="1" i="1" dirty="0" smtClean="0">
                <a:solidFill>
                  <a:schemeClr val="tx1"/>
                </a:solidFill>
                <a:latin typeface="Times"/>
                <a:ea typeface="+mn-ea"/>
                <a:cs typeface="Times"/>
              </a:rPr>
              <a:t>/software coil protections for PF4 and PF5.Diagnostics:Analysis:</a:t>
            </a:r>
            <a:endParaRPr lang="en-US" sz="1600" dirty="0">
              <a:latin typeface="Times"/>
              <a:cs typeface="Times"/>
            </a:endParaRPr>
          </a:p>
        </p:txBody>
      </p:sp>
      <p:sp>
        <p:nvSpPr>
          <p:cNvPr id="10" name="Rectangle 3"/>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dirty="0" err="1" smtClean="0">
                <a:solidFill>
                  <a:srgbClr val="FF3300"/>
                </a:solidFill>
                <a:latin typeface="Times New Roman" charset="0"/>
              </a:rPr>
              <a:t>Squareness</a:t>
            </a:r>
            <a:r>
              <a:rPr lang="en-US" sz="2400" dirty="0" smtClean="0">
                <a:solidFill>
                  <a:srgbClr val="FF3300"/>
                </a:solidFill>
                <a:latin typeface="Times New Roman" charset="0"/>
              </a:rPr>
              <a:t> Optimization </a:t>
            </a:r>
            <a:r>
              <a:rPr lang="en-US" sz="2400" dirty="0">
                <a:solidFill>
                  <a:srgbClr val="FF3300"/>
                </a:solidFill>
                <a:latin typeface="Times New Roman" charset="0"/>
              </a:rPr>
              <a:t>M</a:t>
            </a:r>
            <a:r>
              <a:rPr lang="en-US" sz="2400" dirty="0" smtClean="0">
                <a:solidFill>
                  <a:srgbClr val="FF3300"/>
                </a:solidFill>
                <a:latin typeface="Times New Roman" charset="0"/>
              </a:rPr>
              <a:t>ay Enable Radiated Power </a:t>
            </a:r>
            <a:r>
              <a:rPr lang="en-US" sz="2400" dirty="0">
                <a:solidFill>
                  <a:srgbClr val="FF3300"/>
                </a:solidFill>
                <a:latin typeface="Times New Roman" charset="0"/>
              </a:rPr>
              <a:t>C</a:t>
            </a:r>
            <a:r>
              <a:rPr lang="en-US" sz="2400" dirty="0" smtClean="0">
                <a:solidFill>
                  <a:srgbClr val="FF3300"/>
                </a:solidFill>
                <a:latin typeface="Times New Roman" charset="0"/>
              </a:rPr>
              <a:t>ontrol</a:t>
            </a:r>
            <a:endParaRPr lang="en-US" sz="2400" dirty="0">
              <a:solidFill>
                <a:srgbClr val="FF3300"/>
              </a:solidFill>
              <a:latin typeface="Times New Roman"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0898" name="Line 2"/>
          <p:cNvSpPr>
            <a:spLocks noChangeShapeType="1"/>
          </p:cNvSpPr>
          <p:nvPr/>
        </p:nvSpPr>
        <p:spPr bwMode="auto">
          <a:xfrm>
            <a:off x="0" y="0"/>
            <a:ext cx="914400" cy="0"/>
          </a:xfrm>
          <a:prstGeom prst="line">
            <a:avLst/>
          </a:prstGeom>
          <a:noFill/>
          <a:ln w="0">
            <a:solidFill>
              <a:srgbClr val="FBFFFF"/>
            </a:solidFill>
            <a:round/>
            <a:headEnd/>
            <a:tailEnd/>
          </a:ln>
          <a:effectLst/>
        </p:spPr>
        <p:txBody>
          <a:bodyPr wrap="none" lIns="0" tIns="0" rIns="0" bIns="0" anchor="ctr">
            <a:prstTxWarp prst="textNoShape">
              <a:avLst/>
            </a:prstTxWarp>
          </a:bodyPr>
          <a:lstStyle/>
          <a:p>
            <a:endParaRPr lang="en-US"/>
          </a:p>
        </p:txBody>
      </p:sp>
      <p:sp>
        <p:nvSpPr>
          <p:cNvPr id="1360899" name="Line 3"/>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00" name="Rectangle 4"/>
          <p:cNvSpPr>
            <a:spLocks noChangeArrowheads="1"/>
          </p:cNvSpPr>
          <p:nvPr/>
        </p:nvSpPr>
        <p:spPr bwMode="auto">
          <a:xfrm>
            <a:off x="152400" y="1168400"/>
            <a:ext cx="8839200" cy="1066800"/>
          </a:xfrm>
          <a:prstGeom prst="rect">
            <a:avLst/>
          </a:prstGeom>
          <a:noFill/>
          <a:ln w="9525">
            <a:noFill/>
            <a:miter lim="800000"/>
            <a:headEnd/>
            <a:tailEnd/>
          </a:ln>
          <a:effectLst/>
        </p:spPr>
        <p:txBody>
          <a:bodyPr anchor="ctr">
            <a:prstTxWarp prst="textNoShape">
              <a:avLst/>
            </a:prstTxWarp>
          </a:bodyPr>
          <a:lstStyle/>
          <a:p>
            <a:r>
              <a:rPr lang="en-US" altLang="ja-JP" sz="3200" dirty="0" smtClean="0">
                <a:solidFill>
                  <a:schemeClr val="accent2"/>
                </a:solidFill>
                <a:effectLst>
                  <a:outerShdw blurRad="38100" dist="38100" dir="2700000" algn="tl">
                    <a:srgbClr val="DDDDDD"/>
                  </a:outerShdw>
                </a:effectLst>
                <a:ea typeface="ＭＳ Ｐゴシック" pitchFamily="84" charset="-128"/>
                <a:cs typeface="ＭＳ Ｐゴシック" pitchFamily="84" charset="-128"/>
              </a:rPr>
              <a:t>Snowflake Control </a:t>
            </a:r>
            <a:endParaRPr lang="en-US" sz="2400" dirty="0">
              <a:solidFill>
                <a:schemeClr val="accent2"/>
              </a:solidFill>
            </a:endParaRPr>
          </a:p>
        </p:txBody>
      </p:sp>
      <p:sp>
        <p:nvSpPr>
          <p:cNvPr id="1360901" name="Line 5"/>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02" name="Text Box 6"/>
          <p:cNvSpPr txBox="1">
            <a:spLocks noChangeArrowheads="1"/>
          </p:cNvSpPr>
          <p:nvPr/>
        </p:nvSpPr>
        <p:spPr bwMode="auto">
          <a:xfrm>
            <a:off x="1628775" y="2740025"/>
            <a:ext cx="6053138" cy="830997"/>
          </a:xfrm>
          <a:prstGeom prst="rect">
            <a:avLst/>
          </a:prstGeom>
          <a:noFill/>
          <a:ln w="9525">
            <a:noFill/>
            <a:miter lim="800000"/>
            <a:headEnd/>
            <a:tailEnd/>
          </a:ln>
          <a:effectLst/>
        </p:spPr>
        <p:txBody>
          <a:bodyPr>
            <a:prstTxWarp prst="textNoShape">
              <a:avLst/>
            </a:prstTxWarp>
            <a:spAutoFit/>
          </a:bodyPr>
          <a:lstStyle/>
          <a:p>
            <a:r>
              <a:rPr lang="en-US" sz="2400" dirty="0" err="1"/>
              <a:t>Egemen</a:t>
            </a:r>
            <a:r>
              <a:rPr lang="en-US" sz="2400" dirty="0" smtClean="0"/>
              <a:t> “</a:t>
            </a:r>
            <a:r>
              <a:rPr lang="en-US" sz="2400" dirty="0" err="1" smtClean="0"/>
              <a:t>Ege</a:t>
            </a:r>
            <a:r>
              <a:rPr lang="en-US" sz="2400" dirty="0" smtClean="0"/>
              <a:t>” </a:t>
            </a:r>
            <a:r>
              <a:rPr lang="en-US" sz="2400" dirty="0" err="1" smtClean="0"/>
              <a:t>Kolemen</a:t>
            </a:r>
            <a:r>
              <a:rPr lang="en-US" sz="2400" dirty="0" smtClean="0"/>
              <a:t>, V</a:t>
            </a:r>
            <a:r>
              <a:rPr lang="en-US" sz="2400" dirty="0"/>
              <a:t>. </a:t>
            </a:r>
            <a:r>
              <a:rPr lang="en-US" sz="2400" dirty="0" err="1"/>
              <a:t>Soukhanovskii</a:t>
            </a:r>
            <a:r>
              <a:rPr lang="en-US" sz="2400" dirty="0"/>
              <a:t>, D. Gates, S. Gerhardt</a:t>
            </a:r>
            <a:endParaRPr lang="en-US" sz="1600" b="0" i="1" dirty="0"/>
          </a:p>
        </p:txBody>
      </p:sp>
      <p:sp>
        <p:nvSpPr>
          <p:cNvPr id="1360903" name="Line 7"/>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04" name="Text Box 8"/>
          <p:cNvSpPr txBox="1">
            <a:spLocks noChangeArrowheads="1"/>
          </p:cNvSpPr>
          <p:nvPr/>
        </p:nvSpPr>
        <p:spPr bwMode="auto">
          <a:xfrm>
            <a:off x="1676400" y="4095750"/>
            <a:ext cx="5715000" cy="627864"/>
          </a:xfrm>
          <a:prstGeom prst="rect">
            <a:avLst/>
          </a:prstGeom>
          <a:noFill/>
          <a:ln w="15875">
            <a:noFill/>
            <a:miter lim="800000"/>
            <a:headEnd/>
            <a:tailEnd/>
          </a:ln>
          <a:effectLst/>
        </p:spPr>
        <p:txBody>
          <a:bodyPr lIns="0" tIns="0" rIns="0" bIns="0">
            <a:prstTxWarp prst="textNoShape">
              <a:avLst/>
            </a:prstTxWarp>
            <a:spAutoFit/>
          </a:bodyPr>
          <a:lstStyle/>
          <a:p>
            <a:pPr>
              <a:lnSpc>
                <a:spcPct val="70000"/>
              </a:lnSpc>
              <a:spcBef>
                <a:spcPct val="20000"/>
              </a:spcBef>
            </a:pPr>
            <a:r>
              <a:rPr lang="en-US" sz="1600" dirty="0">
                <a:solidFill>
                  <a:srgbClr val="FF0000"/>
                </a:solidFill>
                <a:latin typeface="Helvetica" charset="0"/>
              </a:rPr>
              <a:t>2009 NSTX</a:t>
            </a:r>
            <a:r>
              <a:rPr lang="en-US" sz="1600" dirty="0" smtClean="0">
                <a:solidFill>
                  <a:srgbClr val="FF0000"/>
                </a:solidFill>
                <a:latin typeface="Helvetica" charset="0"/>
              </a:rPr>
              <a:t> Research Day, ASC</a:t>
            </a:r>
          </a:p>
          <a:p>
            <a:pPr>
              <a:lnSpc>
                <a:spcPct val="70000"/>
              </a:lnSpc>
              <a:spcBef>
                <a:spcPct val="20000"/>
              </a:spcBef>
            </a:pPr>
            <a:r>
              <a:rPr lang="en-US" sz="1600" dirty="0">
                <a:solidFill>
                  <a:srgbClr val="FF0000"/>
                </a:solidFill>
                <a:latin typeface="Helvetica" charset="0"/>
              </a:rPr>
              <a:t>Room B-318</a:t>
            </a:r>
            <a:endParaRPr lang="en-US" sz="1600" dirty="0" smtClean="0">
              <a:solidFill>
                <a:srgbClr val="FF0000"/>
              </a:solidFill>
              <a:latin typeface="Helvetica" charset="0"/>
            </a:endParaRPr>
          </a:p>
          <a:p>
            <a:pPr>
              <a:lnSpc>
                <a:spcPct val="70000"/>
              </a:lnSpc>
              <a:spcBef>
                <a:spcPct val="20000"/>
              </a:spcBef>
            </a:pPr>
            <a:r>
              <a:rPr lang="en-US" sz="1600" dirty="0" smtClean="0">
                <a:solidFill>
                  <a:srgbClr val="FF0000"/>
                </a:solidFill>
                <a:latin typeface="Helvetica" charset="0"/>
              </a:rPr>
              <a:t>December 2</a:t>
            </a:r>
            <a:r>
              <a:rPr lang="en-US" sz="1600" baseline="30000" dirty="0" smtClean="0">
                <a:solidFill>
                  <a:srgbClr val="FF0000"/>
                </a:solidFill>
                <a:latin typeface="Helvetica" charset="0"/>
              </a:rPr>
              <a:t>nd</a:t>
            </a:r>
            <a:r>
              <a:rPr lang="en-US" sz="1600" dirty="0" smtClean="0">
                <a:solidFill>
                  <a:srgbClr val="FF0000"/>
                </a:solidFill>
                <a:latin typeface="Helvetica" charset="0"/>
              </a:rPr>
              <a:t>, 2009</a:t>
            </a:r>
            <a:endParaRPr lang="en-US" sz="1600" dirty="0">
              <a:solidFill>
                <a:srgbClr val="FF0000"/>
              </a:solidFill>
              <a:latin typeface="Helvetica" charset="0"/>
            </a:endParaRPr>
          </a:p>
        </p:txBody>
      </p:sp>
      <p:sp>
        <p:nvSpPr>
          <p:cNvPr id="1360905" name="Line 9"/>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06" name="Picture 10" descr="ppi66F"/>
          <p:cNvPicPr>
            <a:picLocks noChangeAspect="1" noChangeArrowheads="1"/>
          </p:cNvPicPr>
          <p:nvPr/>
        </p:nvPicPr>
        <p:blipFill>
          <a:blip r:embed="rId3"/>
          <a:srcRect/>
          <a:stretch>
            <a:fillRect/>
          </a:stretch>
        </p:blipFill>
        <p:spPr bwMode="auto">
          <a:xfrm>
            <a:off x="114300" y="2362200"/>
            <a:ext cx="1333500" cy="4419600"/>
          </a:xfrm>
          <a:prstGeom prst="rect">
            <a:avLst/>
          </a:prstGeom>
          <a:noFill/>
          <a:ln w="15875">
            <a:noFill/>
            <a:miter lim="800000"/>
            <a:headEnd/>
            <a:tailEnd/>
          </a:ln>
          <a:effectLst/>
        </p:spPr>
      </p:pic>
      <p:sp>
        <p:nvSpPr>
          <p:cNvPr id="1360907" name="Line 11"/>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08" name="Text Box 12"/>
          <p:cNvSpPr txBox="1">
            <a:spLocks noChangeArrowheads="1"/>
          </p:cNvSpPr>
          <p:nvPr/>
        </p:nvSpPr>
        <p:spPr bwMode="auto">
          <a:xfrm>
            <a:off x="114300" y="2362200"/>
            <a:ext cx="1333500" cy="4419600"/>
          </a:xfrm>
          <a:prstGeom prst="rect">
            <a:avLst/>
          </a:prstGeom>
          <a:noFill/>
          <a:ln w="12700">
            <a:solidFill>
              <a:srgbClr val="0000FF"/>
            </a:solidFill>
            <a:miter lim="800000"/>
            <a:headEnd/>
            <a:tailEnd/>
          </a:ln>
          <a:effectLst/>
        </p:spPr>
        <p:txBody>
          <a:bodyPr lIns="91429" tIns="45714" rIns="91429" bIns="45714">
            <a:prstTxWarp prst="textNoShape">
              <a:avLst/>
            </a:prstTxWarp>
            <a:spAutoFit/>
          </a:bodyPr>
          <a:lstStyle/>
          <a:p>
            <a:pPr algn="l" eaLnBrk="0" hangingPunct="0">
              <a:spcBef>
                <a:spcPct val="5000"/>
              </a:spcBef>
              <a:spcAft>
                <a:spcPct val="5000"/>
              </a:spcAft>
            </a:pPr>
            <a:r>
              <a:rPr lang="en-US" sz="900" i="1">
                <a:solidFill>
                  <a:srgbClr val="0000FF"/>
                </a:solidFill>
              </a:rPr>
              <a:t>College W&amp;M</a:t>
            </a:r>
          </a:p>
          <a:p>
            <a:pPr algn="l" eaLnBrk="0" hangingPunct="0">
              <a:spcBef>
                <a:spcPct val="5000"/>
              </a:spcBef>
              <a:spcAft>
                <a:spcPct val="5000"/>
              </a:spcAft>
            </a:pPr>
            <a:r>
              <a:rPr lang="en-US" sz="900" i="1">
                <a:solidFill>
                  <a:srgbClr val="0000FF"/>
                </a:solidFill>
              </a:rPr>
              <a:t>Columbia U</a:t>
            </a:r>
          </a:p>
          <a:p>
            <a:pPr algn="l" eaLnBrk="0" hangingPunct="0">
              <a:spcBef>
                <a:spcPct val="5000"/>
              </a:spcBef>
              <a:spcAft>
                <a:spcPct val="5000"/>
              </a:spcAft>
            </a:pPr>
            <a:r>
              <a:rPr lang="en-US" sz="900" i="1">
                <a:solidFill>
                  <a:srgbClr val="0000FF"/>
                </a:solidFill>
              </a:rPr>
              <a:t>Comp-X</a:t>
            </a:r>
          </a:p>
          <a:p>
            <a:pPr algn="l" eaLnBrk="0" hangingPunct="0">
              <a:spcBef>
                <a:spcPct val="5000"/>
              </a:spcBef>
              <a:spcAft>
                <a:spcPct val="5000"/>
              </a:spcAft>
            </a:pPr>
            <a:r>
              <a:rPr lang="en-US" sz="900" i="1">
                <a:solidFill>
                  <a:srgbClr val="0000FF"/>
                </a:solidFill>
              </a:rPr>
              <a:t>General Atomics</a:t>
            </a:r>
          </a:p>
          <a:p>
            <a:pPr algn="l" eaLnBrk="0" hangingPunct="0">
              <a:spcBef>
                <a:spcPct val="5000"/>
              </a:spcBef>
              <a:spcAft>
                <a:spcPct val="5000"/>
              </a:spcAft>
            </a:pPr>
            <a:r>
              <a:rPr lang="en-US" sz="900" i="1">
                <a:solidFill>
                  <a:srgbClr val="0000FF"/>
                </a:solidFill>
              </a:rPr>
              <a:t>INEL</a:t>
            </a:r>
          </a:p>
          <a:p>
            <a:pPr algn="l" eaLnBrk="0" hangingPunct="0">
              <a:spcBef>
                <a:spcPct val="5000"/>
              </a:spcBef>
              <a:spcAft>
                <a:spcPct val="5000"/>
              </a:spcAft>
            </a:pPr>
            <a:r>
              <a:rPr lang="en-US" sz="900" i="1">
                <a:solidFill>
                  <a:srgbClr val="0000FF"/>
                </a:solidFill>
              </a:rPr>
              <a:t>Johns Hopkins U</a:t>
            </a:r>
          </a:p>
          <a:p>
            <a:pPr algn="l" eaLnBrk="0" hangingPunct="0">
              <a:spcBef>
                <a:spcPct val="5000"/>
              </a:spcBef>
              <a:spcAft>
                <a:spcPct val="5000"/>
              </a:spcAft>
            </a:pPr>
            <a:r>
              <a:rPr lang="en-US" sz="900" i="1">
                <a:solidFill>
                  <a:srgbClr val="0000FF"/>
                </a:solidFill>
              </a:rPr>
              <a:t>LANL</a:t>
            </a:r>
          </a:p>
          <a:p>
            <a:pPr algn="l" eaLnBrk="0" hangingPunct="0">
              <a:spcBef>
                <a:spcPct val="5000"/>
              </a:spcBef>
              <a:spcAft>
                <a:spcPct val="5000"/>
              </a:spcAft>
            </a:pPr>
            <a:r>
              <a:rPr lang="en-US" sz="900" i="1">
                <a:solidFill>
                  <a:srgbClr val="0000FF"/>
                </a:solidFill>
              </a:rPr>
              <a:t>LLNL</a:t>
            </a:r>
          </a:p>
          <a:p>
            <a:pPr algn="l" eaLnBrk="0" hangingPunct="0">
              <a:spcBef>
                <a:spcPct val="5000"/>
              </a:spcBef>
              <a:spcAft>
                <a:spcPct val="5000"/>
              </a:spcAft>
            </a:pPr>
            <a:r>
              <a:rPr lang="en-US" sz="900" i="1">
                <a:solidFill>
                  <a:srgbClr val="0000FF"/>
                </a:solidFill>
              </a:rPr>
              <a:t>Lodestar</a:t>
            </a:r>
          </a:p>
          <a:p>
            <a:pPr algn="l" eaLnBrk="0" hangingPunct="0">
              <a:spcBef>
                <a:spcPct val="5000"/>
              </a:spcBef>
              <a:spcAft>
                <a:spcPct val="5000"/>
              </a:spcAft>
            </a:pPr>
            <a:r>
              <a:rPr lang="en-US" sz="900" i="1">
                <a:solidFill>
                  <a:srgbClr val="0000FF"/>
                </a:solidFill>
              </a:rPr>
              <a:t>MIT</a:t>
            </a:r>
          </a:p>
          <a:p>
            <a:pPr algn="l" eaLnBrk="0" hangingPunct="0">
              <a:spcBef>
                <a:spcPct val="5000"/>
              </a:spcBef>
              <a:spcAft>
                <a:spcPct val="5000"/>
              </a:spcAft>
            </a:pPr>
            <a:r>
              <a:rPr lang="en-US" sz="900" i="1">
                <a:solidFill>
                  <a:srgbClr val="0000FF"/>
                </a:solidFill>
              </a:rPr>
              <a:t>Nova Photonics</a:t>
            </a:r>
          </a:p>
          <a:p>
            <a:pPr algn="l" eaLnBrk="0" hangingPunct="0">
              <a:spcBef>
                <a:spcPct val="5000"/>
              </a:spcBef>
              <a:spcAft>
                <a:spcPct val="5000"/>
              </a:spcAft>
            </a:pPr>
            <a:r>
              <a:rPr lang="en-US" sz="900" i="1">
                <a:solidFill>
                  <a:srgbClr val="0000FF"/>
                </a:solidFill>
              </a:rPr>
              <a:t>New York U</a:t>
            </a:r>
          </a:p>
          <a:p>
            <a:pPr algn="l" eaLnBrk="0" hangingPunct="0">
              <a:spcBef>
                <a:spcPct val="5000"/>
              </a:spcBef>
              <a:spcAft>
                <a:spcPct val="5000"/>
              </a:spcAft>
            </a:pPr>
            <a:r>
              <a:rPr lang="en-US" sz="900" i="1">
                <a:solidFill>
                  <a:srgbClr val="0000FF"/>
                </a:solidFill>
              </a:rPr>
              <a:t>Old Dominion U</a:t>
            </a:r>
          </a:p>
          <a:p>
            <a:pPr algn="l" eaLnBrk="0" hangingPunct="0">
              <a:spcBef>
                <a:spcPct val="5000"/>
              </a:spcBef>
              <a:spcAft>
                <a:spcPct val="5000"/>
              </a:spcAft>
            </a:pPr>
            <a:r>
              <a:rPr lang="en-US" sz="900" i="1">
                <a:solidFill>
                  <a:srgbClr val="0000FF"/>
                </a:solidFill>
              </a:rPr>
              <a:t>ORNL</a:t>
            </a:r>
          </a:p>
          <a:p>
            <a:pPr algn="l" eaLnBrk="0" hangingPunct="0">
              <a:spcBef>
                <a:spcPct val="5000"/>
              </a:spcBef>
              <a:spcAft>
                <a:spcPct val="5000"/>
              </a:spcAft>
            </a:pPr>
            <a:r>
              <a:rPr lang="en-US" sz="900" i="1">
                <a:solidFill>
                  <a:srgbClr val="0000FF"/>
                </a:solidFill>
              </a:rPr>
              <a:t>PPPL</a:t>
            </a:r>
          </a:p>
          <a:p>
            <a:pPr algn="l" eaLnBrk="0" hangingPunct="0">
              <a:spcBef>
                <a:spcPct val="5000"/>
              </a:spcBef>
              <a:spcAft>
                <a:spcPct val="5000"/>
              </a:spcAft>
            </a:pPr>
            <a:r>
              <a:rPr lang="en-US" sz="900" i="1">
                <a:solidFill>
                  <a:srgbClr val="0000FF"/>
                </a:solidFill>
              </a:rPr>
              <a:t>PSI</a:t>
            </a:r>
          </a:p>
          <a:p>
            <a:pPr algn="l" eaLnBrk="0" hangingPunct="0">
              <a:spcBef>
                <a:spcPct val="5000"/>
              </a:spcBef>
              <a:spcAft>
                <a:spcPct val="5000"/>
              </a:spcAft>
            </a:pPr>
            <a:r>
              <a:rPr lang="en-US" sz="900" i="1">
                <a:solidFill>
                  <a:srgbClr val="0000FF"/>
                </a:solidFill>
              </a:rPr>
              <a:t>Princeton U</a:t>
            </a:r>
          </a:p>
          <a:p>
            <a:pPr algn="l" eaLnBrk="0" hangingPunct="0">
              <a:spcBef>
                <a:spcPct val="5000"/>
              </a:spcBef>
              <a:spcAft>
                <a:spcPct val="5000"/>
              </a:spcAft>
            </a:pPr>
            <a:r>
              <a:rPr lang="en-US" sz="900" i="1">
                <a:solidFill>
                  <a:srgbClr val="0000FF"/>
                </a:solidFill>
              </a:rPr>
              <a:t>Purdue U</a:t>
            </a:r>
          </a:p>
          <a:p>
            <a:pPr algn="l" eaLnBrk="0" hangingPunct="0">
              <a:spcBef>
                <a:spcPct val="5000"/>
              </a:spcBef>
              <a:spcAft>
                <a:spcPct val="5000"/>
              </a:spcAft>
            </a:pPr>
            <a:r>
              <a:rPr lang="en-US" sz="900" i="1">
                <a:solidFill>
                  <a:srgbClr val="0000FF"/>
                </a:solidFill>
              </a:rPr>
              <a:t>SNL</a:t>
            </a:r>
          </a:p>
          <a:p>
            <a:pPr algn="l" eaLnBrk="0" hangingPunct="0">
              <a:spcBef>
                <a:spcPct val="5000"/>
              </a:spcBef>
              <a:spcAft>
                <a:spcPct val="5000"/>
              </a:spcAft>
            </a:pPr>
            <a:r>
              <a:rPr lang="en-US" sz="900" i="1">
                <a:solidFill>
                  <a:srgbClr val="0000FF"/>
                </a:solidFill>
              </a:rPr>
              <a:t>Think Tank, Inc.</a:t>
            </a:r>
          </a:p>
          <a:p>
            <a:pPr algn="l" eaLnBrk="0" hangingPunct="0">
              <a:spcBef>
                <a:spcPct val="5000"/>
              </a:spcBef>
              <a:spcAft>
                <a:spcPct val="5000"/>
              </a:spcAft>
            </a:pPr>
            <a:r>
              <a:rPr lang="en-US" sz="900" i="1">
                <a:solidFill>
                  <a:srgbClr val="0000FF"/>
                </a:solidFill>
              </a:rPr>
              <a:t>UC Davis</a:t>
            </a:r>
          </a:p>
          <a:p>
            <a:pPr algn="l" eaLnBrk="0" hangingPunct="0">
              <a:spcBef>
                <a:spcPct val="5000"/>
              </a:spcBef>
              <a:spcAft>
                <a:spcPct val="5000"/>
              </a:spcAft>
            </a:pPr>
            <a:r>
              <a:rPr lang="en-US" sz="900" i="1">
                <a:solidFill>
                  <a:srgbClr val="0000FF"/>
                </a:solidFill>
              </a:rPr>
              <a:t>UC Irvine</a:t>
            </a:r>
          </a:p>
          <a:p>
            <a:pPr algn="l" eaLnBrk="0" hangingPunct="0">
              <a:spcBef>
                <a:spcPct val="5000"/>
              </a:spcBef>
              <a:spcAft>
                <a:spcPct val="5000"/>
              </a:spcAft>
            </a:pPr>
            <a:r>
              <a:rPr lang="en-US" sz="900" i="1">
                <a:solidFill>
                  <a:srgbClr val="0000FF"/>
                </a:solidFill>
              </a:rPr>
              <a:t>UCLA</a:t>
            </a:r>
          </a:p>
          <a:p>
            <a:pPr algn="l" eaLnBrk="0" hangingPunct="0">
              <a:spcBef>
                <a:spcPct val="5000"/>
              </a:spcBef>
              <a:spcAft>
                <a:spcPct val="5000"/>
              </a:spcAft>
            </a:pPr>
            <a:r>
              <a:rPr lang="en-US" sz="900" i="1">
                <a:solidFill>
                  <a:srgbClr val="0000FF"/>
                </a:solidFill>
              </a:rPr>
              <a:t>UCSD</a:t>
            </a:r>
          </a:p>
          <a:p>
            <a:pPr algn="l" eaLnBrk="0" hangingPunct="0">
              <a:spcBef>
                <a:spcPct val="5000"/>
              </a:spcBef>
              <a:spcAft>
                <a:spcPct val="5000"/>
              </a:spcAft>
            </a:pPr>
            <a:r>
              <a:rPr lang="en-US" sz="900" i="1">
                <a:solidFill>
                  <a:srgbClr val="0000FF"/>
                </a:solidFill>
              </a:rPr>
              <a:t>U Colorado</a:t>
            </a:r>
          </a:p>
          <a:p>
            <a:pPr algn="l" eaLnBrk="0" hangingPunct="0">
              <a:spcBef>
                <a:spcPct val="5000"/>
              </a:spcBef>
              <a:spcAft>
                <a:spcPct val="5000"/>
              </a:spcAft>
            </a:pPr>
            <a:r>
              <a:rPr lang="en-US" sz="900" i="1">
                <a:solidFill>
                  <a:srgbClr val="0000FF"/>
                </a:solidFill>
              </a:rPr>
              <a:t>U Maryland</a:t>
            </a:r>
          </a:p>
          <a:p>
            <a:pPr algn="l" eaLnBrk="0" hangingPunct="0">
              <a:spcBef>
                <a:spcPct val="5000"/>
              </a:spcBef>
              <a:spcAft>
                <a:spcPct val="5000"/>
              </a:spcAft>
            </a:pPr>
            <a:r>
              <a:rPr lang="en-US" sz="900" i="1">
                <a:solidFill>
                  <a:srgbClr val="0000FF"/>
                </a:solidFill>
              </a:rPr>
              <a:t>U Rochester</a:t>
            </a:r>
          </a:p>
          <a:p>
            <a:pPr algn="l" eaLnBrk="0" hangingPunct="0">
              <a:spcBef>
                <a:spcPct val="5000"/>
              </a:spcBef>
              <a:spcAft>
                <a:spcPct val="5000"/>
              </a:spcAft>
            </a:pPr>
            <a:r>
              <a:rPr lang="en-US" sz="900" i="1">
                <a:solidFill>
                  <a:srgbClr val="0000FF"/>
                </a:solidFill>
              </a:rPr>
              <a:t>U Washington</a:t>
            </a:r>
          </a:p>
          <a:p>
            <a:pPr algn="l" eaLnBrk="0" hangingPunct="0">
              <a:spcBef>
                <a:spcPct val="5000"/>
              </a:spcBef>
              <a:spcAft>
                <a:spcPct val="5000"/>
              </a:spcAft>
            </a:pPr>
            <a:r>
              <a:rPr lang="en-US" sz="900" i="1">
                <a:solidFill>
                  <a:srgbClr val="0000FF"/>
                </a:solidFill>
              </a:rPr>
              <a:t>U Wisconsin</a:t>
            </a:r>
            <a:endParaRPr lang="en-US" sz="900" i="1">
              <a:solidFill>
                <a:srgbClr val="FF0000"/>
              </a:solidFill>
            </a:endParaRPr>
          </a:p>
        </p:txBody>
      </p:sp>
      <p:sp>
        <p:nvSpPr>
          <p:cNvPr id="1360909" name="Line 13"/>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10" name="Picture 14" descr="ppi672"/>
          <p:cNvPicPr>
            <a:picLocks noChangeAspect="1" noChangeArrowheads="1"/>
          </p:cNvPicPr>
          <p:nvPr/>
        </p:nvPicPr>
        <p:blipFill>
          <a:blip r:embed="rId4"/>
          <a:srcRect/>
          <a:stretch>
            <a:fillRect/>
          </a:stretch>
        </p:blipFill>
        <p:spPr bwMode="auto">
          <a:xfrm>
            <a:off x="7707313" y="2428875"/>
            <a:ext cx="1284287" cy="4276725"/>
          </a:xfrm>
          <a:prstGeom prst="rect">
            <a:avLst/>
          </a:prstGeom>
          <a:noFill/>
          <a:ln w="15875">
            <a:noFill/>
            <a:miter lim="800000"/>
            <a:headEnd/>
            <a:tailEnd/>
          </a:ln>
          <a:effectLst/>
        </p:spPr>
      </p:pic>
      <p:sp>
        <p:nvSpPr>
          <p:cNvPr id="1360911" name="Line 15"/>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12" name="Text Box 16"/>
          <p:cNvSpPr txBox="1">
            <a:spLocks noChangeArrowheads="1"/>
          </p:cNvSpPr>
          <p:nvPr/>
        </p:nvSpPr>
        <p:spPr bwMode="auto">
          <a:xfrm>
            <a:off x="7707313" y="2428875"/>
            <a:ext cx="1284287" cy="4270375"/>
          </a:xfrm>
          <a:prstGeom prst="rect">
            <a:avLst/>
          </a:prstGeom>
          <a:noFill/>
          <a:ln w="12700">
            <a:solidFill>
              <a:srgbClr val="FF0000"/>
            </a:solidFill>
            <a:miter lim="800000"/>
            <a:headEnd/>
            <a:tailEnd/>
          </a:ln>
          <a:effectLst/>
        </p:spPr>
        <p:txBody>
          <a:bodyPr lIns="91429" tIns="45714" rIns="91429" bIns="45714">
            <a:prstTxWarp prst="textNoShape">
              <a:avLst/>
            </a:prstTxWarp>
            <a:spAutoFit/>
          </a:bodyPr>
          <a:lstStyle/>
          <a:p>
            <a:pPr algn="r" eaLnBrk="0" hangingPunct="0">
              <a:spcBef>
                <a:spcPct val="5000"/>
              </a:spcBef>
              <a:spcAft>
                <a:spcPct val="5000"/>
              </a:spcAft>
            </a:pPr>
            <a:r>
              <a:rPr lang="en-US" sz="900" i="1">
                <a:solidFill>
                  <a:srgbClr val="FF0000"/>
                </a:solidFill>
              </a:rPr>
              <a:t>Culham Sci Ctr</a:t>
            </a:r>
          </a:p>
          <a:p>
            <a:pPr algn="r" eaLnBrk="0" hangingPunct="0">
              <a:spcBef>
                <a:spcPct val="5000"/>
              </a:spcBef>
              <a:spcAft>
                <a:spcPct val="5000"/>
              </a:spcAft>
            </a:pPr>
            <a:r>
              <a:rPr lang="en-US" sz="900" i="1">
                <a:solidFill>
                  <a:srgbClr val="FF0000"/>
                </a:solidFill>
              </a:rPr>
              <a:t>U St. Andrews</a:t>
            </a:r>
          </a:p>
          <a:p>
            <a:pPr algn="r" eaLnBrk="0" hangingPunct="0">
              <a:spcBef>
                <a:spcPct val="5000"/>
              </a:spcBef>
              <a:spcAft>
                <a:spcPct val="5000"/>
              </a:spcAft>
            </a:pPr>
            <a:r>
              <a:rPr lang="en-US" sz="900" i="1">
                <a:solidFill>
                  <a:srgbClr val="FF0000"/>
                </a:solidFill>
              </a:rPr>
              <a:t>York U</a:t>
            </a:r>
          </a:p>
          <a:p>
            <a:pPr algn="r" eaLnBrk="0" hangingPunct="0">
              <a:spcBef>
                <a:spcPct val="5000"/>
              </a:spcBef>
              <a:spcAft>
                <a:spcPct val="5000"/>
              </a:spcAft>
            </a:pPr>
            <a:r>
              <a:rPr lang="en-US" sz="900" i="1">
                <a:solidFill>
                  <a:srgbClr val="FF0000"/>
                </a:solidFill>
              </a:rPr>
              <a:t>Chubu U</a:t>
            </a:r>
          </a:p>
          <a:p>
            <a:pPr algn="r" eaLnBrk="0" hangingPunct="0">
              <a:spcBef>
                <a:spcPct val="5000"/>
              </a:spcBef>
              <a:spcAft>
                <a:spcPct val="5000"/>
              </a:spcAft>
            </a:pPr>
            <a:r>
              <a:rPr lang="en-US" sz="900" i="1">
                <a:solidFill>
                  <a:srgbClr val="FF0000"/>
                </a:solidFill>
              </a:rPr>
              <a:t>Fukui U</a:t>
            </a:r>
          </a:p>
          <a:p>
            <a:pPr algn="r" eaLnBrk="0" hangingPunct="0">
              <a:spcBef>
                <a:spcPct val="5000"/>
              </a:spcBef>
              <a:spcAft>
                <a:spcPct val="5000"/>
              </a:spcAft>
            </a:pPr>
            <a:r>
              <a:rPr lang="en-US" sz="900" i="1">
                <a:solidFill>
                  <a:srgbClr val="FF0000"/>
                </a:solidFill>
              </a:rPr>
              <a:t>Hiroshima U</a:t>
            </a:r>
          </a:p>
          <a:p>
            <a:pPr algn="r" eaLnBrk="0" hangingPunct="0">
              <a:spcBef>
                <a:spcPct val="5000"/>
              </a:spcBef>
              <a:spcAft>
                <a:spcPct val="5000"/>
              </a:spcAft>
            </a:pPr>
            <a:r>
              <a:rPr lang="en-US" sz="900" i="1">
                <a:solidFill>
                  <a:srgbClr val="FF0000"/>
                </a:solidFill>
              </a:rPr>
              <a:t>Hyogo U</a:t>
            </a:r>
          </a:p>
          <a:p>
            <a:pPr algn="r" eaLnBrk="0" hangingPunct="0">
              <a:spcBef>
                <a:spcPct val="5000"/>
              </a:spcBef>
              <a:spcAft>
                <a:spcPct val="5000"/>
              </a:spcAft>
            </a:pPr>
            <a:r>
              <a:rPr lang="en-US" sz="900" i="1">
                <a:solidFill>
                  <a:srgbClr val="FF0000"/>
                </a:solidFill>
              </a:rPr>
              <a:t>Kyoto U</a:t>
            </a:r>
          </a:p>
          <a:p>
            <a:pPr algn="r" eaLnBrk="0" hangingPunct="0">
              <a:spcBef>
                <a:spcPct val="5000"/>
              </a:spcBef>
              <a:spcAft>
                <a:spcPct val="5000"/>
              </a:spcAft>
            </a:pPr>
            <a:r>
              <a:rPr lang="en-US" sz="900" i="1">
                <a:solidFill>
                  <a:srgbClr val="FF0000"/>
                </a:solidFill>
              </a:rPr>
              <a:t>Kyushu U</a:t>
            </a:r>
          </a:p>
          <a:p>
            <a:pPr algn="r" eaLnBrk="0" hangingPunct="0">
              <a:spcBef>
                <a:spcPct val="5000"/>
              </a:spcBef>
              <a:spcAft>
                <a:spcPct val="5000"/>
              </a:spcAft>
            </a:pPr>
            <a:r>
              <a:rPr lang="en-US" sz="900" i="1">
                <a:solidFill>
                  <a:srgbClr val="FF0000"/>
                </a:solidFill>
              </a:rPr>
              <a:t>Kyushu Tokai U</a:t>
            </a:r>
          </a:p>
          <a:p>
            <a:pPr algn="r" eaLnBrk="0" hangingPunct="0">
              <a:spcBef>
                <a:spcPct val="5000"/>
              </a:spcBef>
              <a:spcAft>
                <a:spcPct val="5000"/>
              </a:spcAft>
            </a:pPr>
            <a:r>
              <a:rPr lang="en-US" sz="900" i="1">
                <a:solidFill>
                  <a:srgbClr val="FF0000"/>
                </a:solidFill>
              </a:rPr>
              <a:t>NIFS</a:t>
            </a:r>
          </a:p>
          <a:p>
            <a:pPr algn="r" eaLnBrk="0" hangingPunct="0">
              <a:spcBef>
                <a:spcPct val="5000"/>
              </a:spcBef>
              <a:spcAft>
                <a:spcPct val="5000"/>
              </a:spcAft>
            </a:pPr>
            <a:r>
              <a:rPr lang="en-US" sz="900" i="1">
                <a:solidFill>
                  <a:srgbClr val="FF0000"/>
                </a:solidFill>
              </a:rPr>
              <a:t>Niigata U</a:t>
            </a:r>
          </a:p>
          <a:p>
            <a:pPr algn="r" eaLnBrk="0" hangingPunct="0">
              <a:spcBef>
                <a:spcPct val="5000"/>
              </a:spcBef>
              <a:spcAft>
                <a:spcPct val="5000"/>
              </a:spcAft>
            </a:pPr>
            <a:r>
              <a:rPr lang="en-US" sz="900" i="1">
                <a:solidFill>
                  <a:srgbClr val="FF0000"/>
                </a:solidFill>
              </a:rPr>
              <a:t>U Tokyo</a:t>
            </a:r>
          </a:p>
          <a:p>
            <a:pPr algn="r" eaLnBrk="0" hangingPunct="0">
              <a:spcBef>
                <a:spcPct val="5000"/>
              </a:spcBef>
              <a:spcAft>
                <a:spcPct val="5000"/>
              </a:spcAft>
            </a:pPr>
            <a:r>
              <a:rPr lang="en-US" sz="900" i="1">
                <a:solidFill>
                  <a:srgbClr val="FF0000"/>
                </a:solidFill>
              </a:rPr>
              <a:t>JAEA</a:t>
            </a:r>
          </a:p>
          <a:p>
            <a:pPr algn="r" eaLnBrk="0" hangingPunct="0">
              <a:spcBef>
                <a:spcPct val="5000"/>
              </a:spcBef>
              <a:spcAft>
                <a:spcPct val="5000"/>
              </a:spcAft>
            </a:pPr>
            <a:r>
              <a:rPr lang="en-US" sz="900" i="1">
                <a:solidFill>
                  <a:srgbClr val="FF0000"/>
                </a:solidFill>
              </a:rPr>
              <a:t>Hebrew U</a:t>
            </a:r>
          </a:p>
          <a:p>
            <a:pPr algn="r" eaLnBrk="0" hangingPunct="0">
              <a:spcBef>
                <a:spcPct val="5000"/>
              </a:spcBef>
              <a:spcAft>
                <a:spcPct val="5000"/>
              </a:spcAft>
            </a:pPr>
            <a:r>
              <a:rPr lang="en-US" sz="900" i="1">
                <a:solidFill>
                  <a:srgbClr val="FF0000"/>
                </a:solidFill>
              </a:rPr>
              <a:t>Ioffe Inst</a:t>
            </a:r>
          </a:p>
          <a:p>
            <a:pPr algn="r" eaLnBrk="0" hangingPunct="0">
              <a:spcBef>
                <a:spcPct val="5000"/>
              </a:spcBef>
              <a:spcAft>
                <a:spcPct val="5000"/>
              </a:spcAft>
            </a:pPr>
            <a:r>
              <a:rPr lang="en-US" sz="900" i="1">
                <a:solidFill>
                  <a:srgbClr val="FF0000"/>
                </a:solidFill>
              </a:rPr>
              <a:t>RRC Kurchatov Inst</a:t>
            </a:r>
          </a:p>
          <a:p>
            <a:pPr algn="r" eaLnBrk="0" hangingPunct="0">
              <a:spcBef>
                <a:spcPct val="5000"/>
              </a:spcBef>
              <a:spcAft>
                <a:spcPct val="5000"/>
              </a:spcAft>
            </a:pPr>
            <a:r>
              <a:rPr lang="en-US" sz="900" i="1">
                <a:solidFill>
                  <a:srgbClr val="FF0000"/>
                </a:solidFill>
              </a:rPr>
              <a:t>TRINITI</a:t>
            </a:r>
          </a:p>
          <a:p>
            <a:pPr algn="r" eaLnBrk="0" hangingPunct="0">
              <a:spcBef>
                <a:spcPct val="5000"/>
              </a:spcBef>
              <a:spcAft>
                <a:spcPct val="5000"/>
              </a:spcAft>
            </a:pPr>
            <a:r>
              <a:rPr lang="en-US" sz="900" i="1">
                <a:solidFill>
                  <a:srgbClr val="FF0000"/>
                </a:solidFill>
              </a:rPr>
              <a:t>KBSI</a:t>
            </a:r>
          </a:p>
          <a:p>
            <a:pPr algn="r" eaLnBrk="0" hangingPunct="0">
              <a:spcBef>
                <a:spcPct val="5000"/>
              </a:spcBef>
              <a:spcAft>
                <a:spcPct val="5000"/>
              </a:spcAft>
            </a:pPr>
            <a:r>
              <a:rPr lang="en-US" sz="900" i="1">
                <a:solidFill>
                  <a:srgbClr val="FF0000"/>
                </a:solidFill>
              </a:rPr>
              <a:t>KAIST</a:t>
            </a:r>
          </a:p>
          <a:p>
            <a:pPr algn="r" eaLnBrk="0" hangingPunct="0">
              <a:spcBef>
                <a:spcPct val="5000"/>
              </a:spcBef>
              <a:spcAft>
                <a:spcPct val="5000"/>
              </a:spcAft>
            </a:pPr>
            <a:r>
              <a:rPr lang="en-US" sz="900" i="1">
                <a:solidFill>
                  <a:srgbClr val="FF0000"/>
                </a:solidFill>
              </a:rPr>
              <a:t>POSTECH</a:t>
            </a:r>
          </a:p>
          <a:p>
            <a:pPr algn="r" eaLnBrk="0" hangingPunct="0">
              <a:spcBef>
                <a:spcPct val="5000"/>
              </a:spcBef>
              <a:spcAft>
                <a:spcPct val="5000"/>
              </a:spcAft>
            </a:pPr>
            <a:r>
              <a:rPr lang="en-US" sz="900" i="1">
                <a:solidFill>
                  <a:srgbClr val="FF0000"/>
                </a:solidFill>
              </a:rPr>
              <a:t>ASIPP</a:t>
            </a:r>
          </a:p>
          <a:p>
            <a:pPr algn="r" eaLnBrk="0" hangingPunct="0">
              <a:spcBef>
                <a:spcPct val="5000"/>
              </a:spcBef>
              <a:spcAft>
                <a:spcPct val="5000"/>
              </a:spcAft>
            </a:pPr>
            <a:r>
              <a:rPr lang="en-US" sz="900" i="1">
                <a:solidFill>
                  <a:srgbClr val="FF0000"/>
                </a:solidFill>
              </a:rPr>
              <a:t>ENEA, Frascati</a:t>
            </a:r>
          </a:p>
          <a:p>
            <a:pPr algn="r" eaLnBrk="0" hangingPunct="0">
              <a:spcBef>
                <a:spcPct val="5000"/>
              </a:spcBef>
              <a:spcAft>
                <a:spcPct val="5000"/>
              </a:spcAft>
            </a:pPr>
            <a:r>
              <a:rPr lang="en-US" sz="900" i="1">
                <a:solidFill>
                  <a:srgbClr val="FF0000"/>
                </a:solidFill>
              </a:rPr>
              <a:t>CEA, Cadarache</a:t>
            </a:r>
          </a:p>
          <a:p>
            <a:pPr algn="r" eaLnBrk="0" hangingPunct="0">
              <a:spcBef>
                <a:spcPct val="5000"/>
              </a:spcBef>
              <a:spcAft>
                <a:spcPct val="5000"/>
              </a:spcAft>
            </a:pPr>
            <a:r>
              <a:rPr lang="en-US" sz="900" i="1">
                <a:solidFill>
                  <a:srgbClr val="FF0000"/>
                </a:solidFill>
              </a:rPr>
              <a:t>IPP, J</a:t>
            </a:r>
            <a:r>
              <a:rPr lang="en-US" sz="900" i="1">
                <a:solidFill>
                  <a:srgbClr val="FF0000"/>
                </a:solidFill>
                <a:ea typeface="Arial" charset="0"/>
                <a:cs typeface="Arial" charset="0"/>
              </a:rPr>
              <a:t>ü</a:t>
            </a:r>
            <a:r>
              <a:rPr lang="en-US" sz="900" i="1">
                <a:solidFill>
                  <a:srgbClr val="FF0000"/>
                </a:solidFill>
              </a:rPr>
              <a:t>lich</a:t>
            </a:r>
          </a:p>
          <a:p>
            <a:pPr algn="r" eaLnBrk="0" hangingPunct="0">
              <a:spcBef>
                <a:spcPct val="5000"/>
              </a:spcBef>
              <a:spcAft>
                <a:spcPct val="5000"/>
              </a:spcAft>
            </a:pPr>
            <a:r>
              <a:rPr lang="en-US" sz="900" i="1">
                <a:solidFill>
                  <a:srgbClr val="FF0000"/>
                </a:solidFill>
              </a:rPr>
              <a:t>IPP, Garching</a:t>
            </a:r>
          </a:p>
          <a:p>
            <a:pPr algn="r" eaLnBrk="0" hangingPunct="0">
              <a:spcBef>
                <a:spcPct val="5000"/>
              </a:spcBef>
              <a:spcAft>
                <a:spcPct val="5000"/>
              </a:spcAft>
            </a:pPr>
            <a:r>
              <a:rPr lang="en-US" sz="900" i="1">
                <a:solidFill>
                  <a:srgbClr val="FF0000"/>
                </a:solidFill>
              </a:rPr>
              <a:t>ASCR, Czech Rep</a:t>
            </a:r>
          </a:p>
          <a:p>
            <a:pPr algn="r" eaLnBrk="0" hangingPunct="0">
              <a:spcBef>
                <a:spcPct val="5000"/>
              </a:spcBef>
              <a:spcAft>
                <a:spcPct val="5000"/>
              </a:spcAft>
            </a:pPr>
            <a:r>
              <a:rPr lang="en-US" sz="900" i="1">
                <a:solidFill>
                  <a:srgbClr val="FF0000"/>
                </a:solidFill>
              </a:rPr>
              <a:t>U Quebec</a:t>
            </a:r>
          </a:p>
        </p:txBody>
      </p:sp>
      <p:sp>
        <p:nvSpPr>
          <p:cNvPr id="1360913" name="Line 17"/>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14" name="Picture 18" descr="image_comp"/>
          <p:cNvPicPr>
            <a:picLocks noChangeAspect="1" noChangeArrowheads="1"/>
          </p:cNvPicPr>
          <p:nvPr/>
        </p:nvPicPr>
        <p:blipFill>
          <a:blip r:embed="rId5"/>
          <a:srcRect/>
          <a:stretch>
            <a:fillRect/>
          </a:stretch>
        </p:blipFill>
        <p:spPr bwMode="auto">
          <a:xfrm>
            <a:off x="4267200" y="4800600"/>
            <a:ext cx="2971800" cy="1941513"/>
          </a:xfrm>
          <a:prstGeom prst="rect">
            <a:avLst/>
          </a:prstGeom>
          <a:noFill/>
        </p:spPr>
      </p:pic>
      <p:sp>
        <p:nvSpPr>
          <p:cNvPr id="1360915" name="Line 19"/>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16" name="Picture 20" descr="nstx_small"/>
          <p:cNvPicPr>
            <a:picLocks noChangeAspect="1" noChangeArrowheads="1"/>
          </p:cNvPicPr>
          <p:nvPr/>
        </p:nvPicPr>
        <p:blipFill>
          <a:blip r:embed="rId6"/>
          <a:srcRect/>
          <a:stretch>
            <a:fillRect/>
          </a:stretch>
        </p:blipFill>
        <p:spPr bwMode="auto">
          <a:xfrm>
            <a:off x="1905001" y="4773954"/>
            <a:ext cx="1780768" cy="2007845"/>
          </a:xfrm>
          <a:prstGeom prst="rect">
            <a:avLst/>
          </a:prstGeom>
          <a:noFill/>
        </p:spPr>
      </p:pic>
      <p:sp>
        <p:nvSpPr>
          <p:cNvPr id="1360917" name="Line 21"/>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18" name="Picture 22"/>
          <p:cNvPicPr>
            <a:picLocks noChangeAspect="1" noChangeArrowheads="1"/>
          </p:cNvPicPr>
          <p:nvPr/>
        </p:nvPicPr>
        <p:blipFill>
          <a:blip r:embed="rId7"/>
          <a:srcRect/>
          <a:stretch>
            <a:fillRect/>
          </a:stretch>
        </p:blipFill>
        <p:spPr bwMode="auto">
          <a:xfrm>
            <a:off x="0" y="-1588"/>
            <a:ext cx="9144000" cy="839788"/>
          </a:xfrm>
          <a:prstGeom prst="rect">
            <a:avLst/>
          </a:prstGeom>
          <a:noFill/>
          <a:ln w="15875">
            <a:noFill/>
            <a:miter lim="800000"/>
            <a:headEnd/>
            <a:tailEnd/>
          </a:ln>
          <a:effectLst/>
        </p:spPr>
      </p:pic>
      <p:sp>
        <p:nvSpPr>
          <p:cNvPr id="1360919" name="Line 23"/>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20" name="Text Box 24"/>
          <p:cNvSpPr txBox="1">
            <a:spLocks noChangeArrowheads="1"/>
          </p:cNvSpPr>
          <p:nvPr/>
        </p:nvSpPr>
        <p:spPr bwMode="auto">
          <a:xfrm>
            <a:off x="838200" y="109538"/>
            <a:ext cx="1219200" cy="549275"/>
          </a:xfrm>
          <a:prstGeom prst="rect">
            <a:avLst/>
          </a:prstGeom>
          <a:noFill/>
          <a:ln w="15875">
            <a:noFill/>
            <a:miter lim="800000"/>
            <a:headEnd/>
            <a:tailEnd/>
          </a:ln>
          <a:effectLst/>
        </p:spPr>
        <p:txBody>
          <a:bodyPr wrap="none" lIns="0" tIns="0" rIns="0" bIns="0">
            <a:prstTxWarp prst="textNoShape">
              <a:avLst/>
            </a:prstTxWarp>
            <a:spAutoFit/>
          </a:bodyPr>
          <a:lstStyle/>
          <a:p>
            <a:pPr algn="l">
              <a:spcBef>
                <a:spcPct val="20000"/>
              </a:spcBef>
            </a:pPr>
            <a:r>
              <a:rPr lang="en-US" sz="3600" b="0" i="1">
                <a:solidFill>
                  <a:srgbClr val="171FC7"/>
                </a:solidFill>
                <a:effectLst>
                  <a:outerShdw blurRad="38100" dist="38100" dir="2700000" algn="tl">
                    <a:srgbClr val="DDDDDD"/>
                  </a:outerShdw>
                </a:effectLst>
              </a:rPr>
              <a:t>NSTX</a:t>
            </a:r>
          </a:p>
        </p:txBody>
      </p:sp>
      <p:sp>
        <p:nvSpPr>
          <p:cNvPr id="1360921" name="Line 25"/>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22" name="Rectangle 26"/>
          <p:cNvSpPr>
            <a:spLocks noChangeArrowheads="1"/>
          </p:cNvSpPr>
          <p:nvPr/>
        </p:nvSpPr>
        <p:spPr bwMode="auto">
          <a:xfrm>
            <a:off x="3651250" y="239713"/>
            <a:ext cx="1530350" cy="381000"/>
          </a:xfrm>
          <a:prstGeom prst="rect">
            <a:avLst/>
          </a:prstGeom>
          <a:noFill/>
          <a:ln w="9525">
            <a:noFill/>
            <a:miter lim="800000"/>
            <a:headEnd/>
            <a:tailEnd/>
          </a:ln>
          <a:effectLst/>
        </p:spPr>
        <p:txBody>
          <a:bodyPr lIns="0" tIns="0" rIns="0" bIns="0" anchor="ctr">
            <a:prstTxWarp prst="textNoShape">
              <a:avLst/>
            </a:prstTxWarp>
          </a:bodyPr>
          <a:lstStyle/>
          <a:p>
            <a:pPr algn="r"/>
            <a:r>
              <a:rPr lang="en-US" sz="1800" i="1">
                <a:solidFill>
                  <a:schemeClr val="accent2"/>
                </a:solidFill>
              </a:rPr>
              <a:t>Supported by   </a:t>
            </a:r>
          </a:p>
        </p:txBody>
      </p:sp>
      <p:sp>
        <p:nvSpPr>
          <p:cNvPr id="1360923" name="Line 27"/>
          <p:cNvSpPr>
            <a:spLocks noChangeShapeType="1"/>
          </p:cNvSpPr>
          <p:nvPr/>
        </p:nvSpPr>
        <p:spPr bwMode="auto">
          <a:xfrm>
            <a:off x="0" y="0"/>
            <a:ext cx="0" cy="457200"/>
          </a:xfrm>
          <a:prstGeom prst="line">
            <a:avLst/>
          </a:prstGeom>
          <a:noFill/>
          <a:ln w="0">
            <a:solidFill>
              <a:srgbClr val="FDFFFF"/>
            </a:solidFill>
            <a:round/>
            <a:headEnd/>
            <a:tailEnd/>
          </a:ln>
          <a:effectLst/>
        </p:spPr>
        <p:txBody>
          <a:bodyPr wrap="none" lIns="0" tIns="0" rIns="0" bIns="0"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202402" y="839173"/>
            <a:ext cx="8763000" cy="4953000"/>
          </a:xfrm>
        </p:spPr>
        <p:txBody>
          <a:bodyPr/>
          <a:lstStyle/>
          <a:p>
            <a:r>
              <a:rPr lang="en-US" sz="1600" b="1" dirty="0">
                <a:solidFill>
                  <a:schemeClr val="tx1"/>
                </a:solidFill>
                <a:latin typeface="+mn-lt"/>
                <a:ea typeface="+mn-ea"/>
                <a:cs typeface="+mn-cs"/>
              </a:rPr>
              <a:t>Title: Snowflake Control Group: Advanced Scenarios and </a:t>
            </a:r>
            <a:r>
              <a:rPr lang="en-US" sz="1600" b="1" dirty="0" err="1">
                <a:solidFill>
                  <a:schemeClr val="tx1"/>
                </a:solidFill>
                <a:latin typeface="+mn-lt"/>
                <a:ea typeface="+mn-ea"/>
                <a:cs typeface="+mn-cs"/>
              </a:rPr>
              <a:t>ControlSubmitted</a:t>
            </a:r>
            <a:r>
              <a:rPr lang="en-US" sz="1600" b="1" dirty="0">
                <a:solidFill>
                  <a:schemeClr val="tx1"/>
                </a:solidFill>
                <a:latin typeface="+mn-lt"/>
                <a:ea typeface="+mn-ea"/>
                <a:cs typeface="+mn-cs"/>
              </a:rPr>
              <a:t> By: E. </a:t>
            </a:r>
            <a:r>
              <a:rPr lang="en-US" sz="1600" b="1" dirty="0" err="1">
                <a:solidFill>
                  <a:schemeClr val="tx1"/>
                </a:solidFill>
                <a:latin typeface="+mn-lt"/>
                <a:ea typeface="+mn-ea"/>
                <a:cs typeface="+mn-cs"/>
              </a:rPr>
              <a:t>Kolemen</a:t>
            </a:r>
            <a:r>
              <a:rPr lang="en-US" sz="1600" b="1" dirty="0">
                <a:solidFill>
                  <a:schemeClr val="tx1"/>
                </a:solidFill>
                <a:latin typeface="+mn-lt"/>
                <a:ea typeface="+mn-ea"/>
                <a:cs typeface="+mn-cs"/>
              </a:rPr>
              <a:t>, V. </a:t>
            </a:r>
            <a:r>
              <a:rPr lang="en-US" sz="1600" b="1" dirty="0" err="1">
                <a:solidFill>
                  <a:schemeClr val="tx1"/>
                </a:solidFill>
                <a:latin typeface="+mn-lt"/>
                <a:ea typeface="+mn-ea"/>
                <a:cs typeface="+mn-cs"/>
              </a:rPr>
              <a:t>Soukhanovskii</a:t>
            </a:r>
            <a:r>
              <a:rPr lang="en-US" sz="1600" b="1" dirty="0">
                <a:solidFill>
                  <a:schemeClr val="tx1"/>
                </a:solidFill>
                <a:latin typeface="+mn-lt"/>
                <a:ea typeface="+mn-ea"/>
                <a:cs typeface="+mn-cs"/>
              </a:rPr>
              <a:t>, D. Gates, S. </a:t>
            </a:r>
            <a:r>
              <a:rPr lang="en-US" sz="1600" b="1" dirty="0" err="1">
                <a:solidFill>
                  <a:schemeClr val="tx1"/>
                </a:solidFill>
                <a:latin typeface="+mn-lt"/>
                <a:ea typeface="+mn-ea"/>
                <a:cs typeface="+mn-cs"/>
              </a:rPr>
              <a:t>GerhardtAffiliation</a:t>
            </a:r>
            <a:r>
              <a:rPr lang="en-US" sz="1600" b="1" dirty="0">
                <a:solidFill>
                  <a:schemeClr val="tx1"/>
                </a:solidFill>
                <a:latin typeface="+mn-lt"/>
                <a:ea typeface="+mn-ea"/>
                <a:cs typeface="+mn-cs"/>
              </a:rPr>
              <a:t>: ASC, NSTX, </a:t>
            </a:r>
            <a:r>
              <a:rPr lang="en-US" sz="1600" b="1" dirty="0" err="1">
                <a:solidFill>
                  <a:schemeClr val="tx1"/>
                </a:solidFill>
                <a:latin typeface="+mn-lt"/>
                <a:ea typeface="+mn-ea"/>
                <a:cs typeface="+mn-cs"/>
              </a:rPr>
              <a:t>PPPLEmail</a:t>
            </a:r>
            <a:r>
              <a:rPr lang="en-US" sz="1600" b="1" dirty="0">
                <a:solidFill>
                  <a:schemeClr val="tx1"/>
                </a:solidFill>
                <a:latin typeface="+mn-lt"/>
                <a:ea typeface="+mn-ea"/>
                <a:cs typeface="+mn-cs"/>
              </a:rPr>
              <a:t>: </a:t>
            </a:r>
            <a:r>
              <a:rPr lang="en-US" sz="1600" b="1" dirty="0" err="1">
                <a:solidFill>
                  <a:schemeClr val="tx1"/>
                </a:solidFill>
                <a:latin typeface="+mn-lt"/>
                <a:ea typeface="+mn-ea"/>
                <a:cs typeface="+mn-cs"/>
              </a:rPr>
              <a:t>ekolemen@pppl.govMilestone</a:t>
            </a:r>
            <a:r>
              <a:rPr lang="en-US" sz="1600" b="1" dirty="0">
                <a:solidFill>
                  <a:schemeClr val="tx1"/>
                </a:solidFill>
                <a:latin typeface="+mn-lt"/>
                <a:ea typeface="+mn-ea"/>
                <a:cs typeface="+mn-cs"/>
              </a:rPr>
              <a:t>: -ITPA: -Brief </a:t>
            </a:r>
            <a:r>
              <a:rPr lang="en-US" sz="1600" b="1" dirty="0" err="1">
                <a:solidFill>
                  <a:schemeClr val="tx1"/>
                </a:solidFill>
                <a:latin typeface="+mn-lt"/>
                <a:ea typeface="+mn-ea"/>
                <a:cs typeface="+mn-cs"/>
              </a:rPr>
              <a:t>Description:We</a:t>
            </a:r>
            <a:r>
              <a:rPr lang="en-US" sz="1600" b="1" dirty="0">
                <a:solidFill>
                  <a:schemeClr val="tx1"/>
                </a:solidFill>
                <a:latin typeface="+mn-lt"/>
                <a:ea typeface="+mn-ea"/>
                <a:cs typeface="+mn-cs"/>
              </a:rPr>
              <a:t> propose to add a real time snowflake control in PCS and use it to achieve non-transient snowflake for the first time at NSTX. This will enable future characterization and analysis of the benefits the snowflake configuration. </a:t>
            </a:r>
            <a:r>
              <a:rPr lang="en-US" sz="1600" b="1" dirty="0" err="1">
                <a:solidFill>
                  <a:schemeClr val="tx1"/>
                </a:solidFill>
                <a:latin typeface="+mn-lt"/>
                <a:ea typeface="+mn-ea"/>
                <a:cs typeface="+mn-cs"/>
              </a:rPr>
              <a:t>Background:The</a:t>
            </a:r>
            <a:r>
              <a:rPr lang="en-US" sz="1600" b="1" dirty="0">
                <a:solidFill>
                  <a:schemeClr val="tx1"/>
                </a:solidFill>
                <a:latin typeface="+mn-lt"/>
                <a:ea typeface="+mn-ea"/>
                <a:cs typeface="+mn-cs"/>
              </a:rPr>
              <a:t> </a:t>
            </a:r>
            <a:r>
              <a:rPr lang="en-US" sz="1600" b="1" dirty="0" err="1">
                <a:solidFill>
                  <a:schemeClr val="tx1"/>
                </a:solidFill>
                <a:latin typeface="+mn-lt"/>
                <a:ea typeface="+mn-ea"/>
                <a:cs typeface="+mn-cs"/>
              </a:rPr>
              <a:t>â€˜snowflakeâ</a:t>
            </a:r>
            <a:r>
              <a:rPr lang="en-US" sz="1600" b="1" dirty="0">
                <a:solidFill>
                  <a:schemeClr val="tx1"/>
                </a:solidFill>
                <a:latin typeface="+mn-lt"/>
                <a:ea typeface="+mn-ea"/>
                <a:cs typeface="+mn-cs"/>
              </a:rPr>
              <a:t>€™ </a:t>
            </a:r>
            <a:r>
              <a:rPr lang="en-US" sz="1600" b="1" dirty="0" err="1">
                <a:solidFill>
                  <a:schemeClr val="tx1"/>
                </a:solidFill>
                <a:latin typeface="+mn-lt"/>
                <a:ea typeface="+mn-ea"/>
                <a:cs typeface="+mn-cs"/>
              </a:rPr>
              <a:t>divertor</a:t>
            </a:r>
            <a:r>
              <a:rPr lang="en-US" sz="1600" b="1" dirty="0">
                <a:solidFill>
                  <a:schemeClr val="tx1"/>
                </a:solidFill>
                <a:latin typeface="+mn-lt"/>
                <a:ea typeface="+mn-ea"/>
                <a:cs typeface="+mn-cs"/>
              </a:rPr>
              <a:t> configuration is a second-order null created in the </a:t>
            </a:r>
            <a:r>
              <a:rPr lang="en-US" sz="1600" b="1" dirty="0" err="1">
                <a:solidFill>
                  <a:schemeClr val="tx1"/>
                </a:solidFill>
                <a:latin typeface="+mn-lt"/>
                <a:ea typeface="+mn-ea"/>
                <a:cs typeface="+mn-cs"/>
              </a:rPr>
              <a:t>divertor</a:t>
            </a:r>
            <a:r>
              <a:rPr lang="en-US" sz="1600" b="1" dirty="0">
                <a:solidFill>
                  <a:schemeClr val="tx1"/>
                </a:solidFill>
                <a:latin typeface="+mn-lt"/>
                <a:ea typeface="+mn-ea"/>
                <a:cs typeface="+mn-cs"/>
              </a:rPr>
              <a:t> region by placing two X-points in close proximity to each other. For more information on the snowflake concept, see D. D. </a:t>
            </a:r>
            <a:r>
              <a:rPr lang="en-US" sz="1600" b="1" dirty="0" err="1">
                <a:solidFill>
                  <a:schemeClr val="tx1"/>
                </a:solidFill>
                <a:latin typeface="+mn-lt"/>
                <a:ea typeface="+mn-ea"/>
                <a:cs typeface="+mn-cs"/>
              </a:rPr>
              <a:t>Ryutov</a:t>
            </a:r>
            <a:r>
              <a:rPr lang="en-US" sz="1600" b="1" dirty="0">
                <a:solidFill>
                  <a:schemeClr val="tx1"/>
                </a:solidFill>
                <a:latin typeface="+mn-lt"/>
                <a:ea typeface="+mn-ea"/>
                <a:cs typeface="+mn-cs"/>
              </a:rPr>
              <a:t>. Geometrical properties of a </a:t>
            </a:r>
            <a:r>
              <a:rPr lang="en-US" sz="1600" b="1" dirty="0" err="1">
                <a:solidFill>
                  <a:schemeClr val="tx1"/>
                </a:solidFill>
                <a:latin typeface="+mn-lt"/>
                <a:ea typeface="+mn-ea"/>
                <a:cs typeface="+mn-cs"/>
              </a:rPr>
              <a:t>â€œsnowfetic</a:t>
            </a:r>
            <a:r>
              <a:rPr lang="en-US" sz="1600" b="1" dirty="0">
                <a:solidFill>
                  <a:schemeClr val="tx1"/>
                </a:solidFill>
                <a:latin typeface="+mn-lt"/>
                <a:ea typeface="+mn-ea"/>
                <a:cs typeface="+mn-cs"/>
              </a:rPr>
              <a:t> field structure of a </a:t>
            </a:r>
            <a:r>
              <a:rPr lang="en-US" sz="1600" b="1" dirty="0" err="1">
                <a:solidFill>
                  <a:schemeClr val="tx1"/>
                </a:solidFill>
                <a:latin typeface="+mn-lt"/>
                <a:ea typeface="+mn-ea"/>
                <a:cs typeface="+mn-cs"/>
              </a:rPr>
              <a:t>snowï¬‚ake</a:t>
            </a:r>
            <a:r>
              <a:rPr lang="en-US" sz="1600" b="1" dirty="0">
                <a:solidFill>
                  <a:schemeClr val="tx1"/>
                </a:solidFill>
                <a:latin typeface="+mn-lt"/>
                <a:ea typeface="+mn-ea"/>
                <a:cs typeface="+mn-cs"/>
              </a:rPr>
              <a:t> </a:t>
            </a:r>
            <a:r>
              <a:rPr lang="en-US" sz="1600" b="1" dirty="0" err="1">
                <a:solidFill>
                  <a:schemeClr val="tx1"/>
                </a:solidFill>
                <a:latin typeface="+mn-lt"/>
                <a:ea typeface="+mn-ea"/>
                <a:cs typeface="+mn-cs"/>
              </a:rPr>
              <a:t>divertor</a:t>
            </a:r>
            <a:r>
              <a:rPr lang="en-US" sz="1600" b="1" dirty="0">
                <a:solidFill>
                  <a:schemeClr val="tx1"/>
                </a:solidFill>
                <a:latin typeface="+mn-lt"/>
                <a:ea typeface="+mn-ea"/>
                <a:cs typeface="+mn-cs"/>
              </a:rPr>
              <a:t>. Physics of Plasmas, 15(9):092501, 2008. his configuration has higher </a:t>
            </a:r>
            <a:r>
              <a:rPr lang="en-US" sz="1600" b="1" dirty="0" err="1">
                <a:solidFill>
                  <a:schemeClr val="tx1"/>
                </a:solidFill>
                <a:latin typeface="+mn-lt"/>
                <a:ea typeface="+mn-ea"/>
                <a:cs typeface="+mn-cs"/>
              </a:rPr>
              <a:t>divertor</a:t>
            </a:r>
            <a:r>
              <a:rPr lang="en-US" sz="1600" b="1" dirty="0">
                <a:solidFill>
                  <a:schemeClr val="tx1"/>
                </a:solidFill>
                <a:latin typeface="+mn-lt"/>
                <a:ea typeface="+mn-ea"/>
                <a:cs typeface="+mn-cs"/>
              </a:rPr>
              <a:t> flux expansion and different edge turbulence and magnetic shear properties. This configuration is beneficial for </a:t>
            </a:r>
            <a:r>
              <a:rPr lang="en-US" sz="1600" b="1" dirty="0" err="1">
                <a:solidFill>
                  <a:schemeClr val="tx1"/>
                </a:solidFill>
                <a:latin typeface="+mn-lt"/>
                <a:ea typeface="+mn-ea"/>
                <a:cs typeface="+mn-cs"/>
              </a:rPr>
              <a:t>divertor</a:t>
            </a:r>
            <a:r>
              <a:rPr lang="en-US" sz="1600" b="1" dirty="0">
                <a:solidFill>
                  <a:schemeClr val="tx1"/>
                </a:solidFill>
                <a:latin typeface="+mn-lt"/>
                <a:ea typeface="+mn-ea"/>
                <a:cs typeface="+mn-cs"/>
              </a:rPr>
              <a:t> heat flux reduction, and turbulence and ELM control. Last year, we implemented and used combined inner/outer strike point control to show the existence of transient snowflake configuration in NSTX and explored the parameter space which make snowflake possible. This year, we propose to add a real time snowflake control in PCS and use it to achieve non-transient snowflake configuration. Experimental Approach/</a:t>
            </a:r>
            <a:r>
              <a:rPr lang="en-US" sz="1600" b="1" dirty="0" err="1">
                <a:solidFill>
                  <a:schemeClr val="tx1"/>
                </a:solidFill>
                <a:latin typeface="+mn-lt"/>
                <a:ea typeface="+mn-ea"/>
                <a:cs typeface="+mn-cs"/>
              </a:rPr>
              <a:t>Plan:We</a:t>
            </a:r>
            <a:r>
              <a:rPr lang="en-US" sz="1600" b="1" dirty="0">
                <a:solidFill>
                  <a:schemeClr val="tx1"/>
                </a:solidFill>
                <a:latin typeface="+mn-lt"/>
                <a:ea typeface="+mn-ea"/>
                <a:cs typeface="+mn-cs"/>
              </a:rPr>
              <a:t> propose:1. Implement 2nd X-point finding algorithm in PCS: In collaboration with J. </a:t>
            </a:r>
            <a:r>
              <a:rPr lang="en-US" sz="1600" b="1" dirty="0" err="1">
                <a:solidFill>
                  <a:schemeClr val="tx1"/>
                </a:solidFill>
                <a:latin typeface="+mn-lt"/>
                <a:ea typeface="+mn-ea"/>
                <a:cs typeface="+mn-cs"/>
              </a:rPr>
              <a:t>Ferron</a:t>
            </a:r>
            <a:r>
              <a:rPr lang="en-US" sz="1600" b="1" dirty="0">
                <a:solidFill>
                  <a:schemeClr val="tx1"/>
                </a:solidFill>
                <a:latin typeface="+mn-lt"/>
                <a:ea typeface="+mn-ea"/>
                <a:cs typeface="+mn-cs"/>
              </a:rPr>
              <a:t> from DIII-D and M.A. </a:t>
            </a:r>
            <a:r>
              <a:rPr lang="en-US" sz="1600" b="1" dirty="0" err="1">
                <a:solidFill>
                  <a:schemeClr val="tx1"/>
                </a:solidFill>
                <a:latin typeface="+mn-lt"/>
                <a:ea typeface="+mn-ea"/>
                <a:cs typeface="+mn-cs"/>
              </a:rPr>
              <a:t>Markowski</a:t>
            </a:r>
            <a:r>
              <a:rPr lang="en-US" sz="1600" b="1" dirty="0">
                <a:solidFill>
                  <a:schemeClr val="tx1"/>
                </a:solidFill>
                <a:latin typeface="+mn-lt"/>
                <a:ea typeface="+mn-ea"/>
                <a:cs typeface="+mn-cs"/>
              </a:rPr>
              <a:t>, we will include the 2nd X-point finding algorithm in PCS (For details see: M.V. </a:t>
            </a:r>
            <a:r>
              <a:rPr lang="en-US" sz="1600" b="1" dirty="0" err="1">
                <a:solidFill>
                  <a:schemeClr val="tx1"/>
                </a:solidFill>
                <a:latin typeface="+mn-lt"/>
                <a:ea typeface="+mn-ea"/>
                <a:cs typeface="+mn-cs"/>
              </a:rPr>
              <a:t>Umansky</a:t>
            </a:r>
            <a:r>
              <a:rPr lang="en-US" sz="1600" b="1" dirty="0">
                <a:solidFill>
                  <a:schemeClr val="tx1"/>
                </a:solidFill>
                <a:latin typeface="+mn-lt"/>
                <a:ea typeface="+mn-ea"/>
                <a:cs typeface="+mn-cs"/>
              </a:rPr>
              <a:t>, R.H. Bulmer, R.H. Cohen, T.D. </a:t>
            </a:r>
            <a:r>
              <a:rPr lang="en-US" sz="1600" b="1" dirty="0" err="1">
                <a:solidFill>
                  <a:schemeClr val="tx1"/>
                </a:solidFill>
                <a:latin typeface="+mn-lt"/>
                <a:ea typeface="+mn-ea"/>
                <a:cs typeface="+mn-cs"/>
              </a:rPr>
              <a:t>Rognlien</a:t>
            </a:r>
            <a:r>
              <a:rPr lang="en-US" sz="1600" b="1" dirty="0">
                <a:solidFill>
                  <a:schemeClr val="tx1"/>
                </a:solidFill>
                <a:latin typeface="+mn-lt"/>
                <a:ea typeface="+mn-ea"/>
                <a:cs typeface="+mn-cs"/>
              </a:rPr>
              <a:t>. DLLNL-JRNL-410565).2. System Id: We will first need to identify the effect of PF1AL, PF1BL, PF2L coils on the separation of the two X-points. This will be done with the new relay feedback system identification capability that will be available this year in PCS.3. Test/Tune the controller: Control theory will be used to find the optimal gains for snowflake control. With snowflake control we mean as the distance between the two X-points. Other control ideas such as relative angle can be tested as well. Based on previous analysis PF1BL is the most effective coil in moving the secondary </a:t>
            </a:r>
            <a:r>
              <a:rPr lang="en-US" sz="1600" b="1" dirty="0" err="1">
                <a:solidFill>
                  <a:schemeClr val="tx1"/>
                </a:solidFill>
                <a:latin typeface="+mn-lt"/>
                <a:ea typeface="+mn-ea"/>
                <a:cs typeface="+mn-cs"/>
              </a:rPr>
              <a:t>x</a:t>
            </a:r>
            <a:r>
              <a:rPr lang="en-US" sz="1600" b="1" dirty="0">
                <a:solidFill>
                  <a:schemeClr val="tx1"/>
                </a:solidFill>
                <a:latin typeface="+mn-lt"/>
                <a:ea typeface="+mn-ea"/>
                <a:cs typeface="+mn-cs"/>
              </a:rPr>
              <a:t>-point. We will use this coil as the sole controller for snowflake. If this coil is not sufficient in achieving the control objective MIMO using PF1A, PF1B and PF2L will be considered. The controller will be tested and tuned </a:t>
            </a:r>
            <a:r>
              <a:rPr lang="en-US" sz="1600" b="1" dirty="0" err="1">
                <a:solidFill>
                  <a:schemeClr val="tx1"/>
                </a:solidFill>
                <a:latin typeface="+mn-lt"/>
                <a:ea typeface="+mn-ea"/>
                <a:cs typeface="+mn-cs"/>
              </a:rPr>
              <a:t>experimentally.Machine</a:t>
            </a:r>
            <a:r>
              <a:rPr lang="en-US" sz="1600" b="1" dirty="0">
                <a:solidFill>
                  <a:schemeClr val="tx1"/>
                </a:solidFill>
                <a:latin typeface="+mn-lt"/>
                <a:ea typeface="+mn-ea"/>
                <a:cs typeface="+mn-cs"/>
              </a:rPr>
              <a:t> Time Requested (run days):1 </a:t>
            </a:r>
            <a:r>
              <a:rPr lang="en-US" sz="1600" b="1" dirty="0" err="1">
                <a:solidFill>
                  <a:schemeClr val="tx1"/>
                </a:solidFill>
                <a:latin typeface="+mn-lt"/>
                <a:ea typeface="+mn-ea"/>
                <a:cs typeface="+mn-cs"/>
              </a:rPr>
              <a:t>dayMinimum</a:t>
            </a:r>
            <a:r>
              <a:rPr lang="en-US" sz="1600" b="1" dirty="0">
                <a:solidFill>
                  <a:schemeClr val="tx1"/>
                </a:solidFill>
                <a:latin typeface="+mn-lt"/>
                <a:ea typeface="+mn-ea"/>
                <a:cs typeface="+mn-cs"/>
              </a:rPr>
              <a:t> Useful Machine Time (run days):1/2 </a:t>
            </a:r>
            <a:r>
              <a:rPr lang="en-US" sz="1600" b="1" dirty="0" err="1">
                <a:solidFill>
                  <a:schemeClr val="tx1"/>
                </a:solidFill>
                <a:latin typeface="+mn-lt"/>
                <a:ea typeface="+mn-ea"/>
                <a:cs typeface="+mn-cs"/>
              </a:rPr>
              <a:t>day</a:t>
            </a:r>
            <a:r>
              <a:rPr lang="en-US" sz="1600" b="1" i="1" dirty="0" err="1">
                <a:solidFill>
                  <a:schemeClr val="tx1"/>
                </a:solidFill>
                <a:latin typeface="+mn-lt"/>
                <a:ea typeface="+mn-ea"/>
                <a:cs typeface="+mn-cs"/>
              </a:rPr>
              <a:t>Special</a:t>
            </a:r>
            <a:r>
              <a:rPr lang="en-US" sz="1600" b="1" i="1" dirty="0">
                <a:solidFill>
                  <a:schemeClr val="tx1"/>
                </a:solidFill>
                <a:latin typeface="+mn-lt"/>
                <a:ea typeface="+mn-ea"/>
                <a:cs typeface="+mn-cs"/>
              </a:rPr>
              <a:t> </a:t>
            </a:r>
            <a:r>
              <a:rPr lang="en-US" sz="1600" b="1" i="1" dirty="0" err="1">
                <a:solidFill>
                  <a:schemeClr val="tx1"/>
                </a:solidFill>
                <a:latin typeface="+mn-lt"/>
                <a:ea typeface="+mn-ea"/>
                <a:cs typeface="+mn-cs"/>
              </a:rPr>
              <a:t>RequirementsOperations/Development:Diagnostics:Analysis</a:t>
            </a:r>
            <a:r>
              <a:rPr lang="en-US" sz="1600" b="1" i="1" dirty="0">
                <a:solidFill>
                  <a:schemeClr val="tx1"/>
                </a:solidFill>
                <a:latin typeface="+mn-lt"/>
                <a:ea typeface="+mn-ea"/>
                <a:cs typeface="+mn-cs"/>
              </a:rPr>
              <a:t>:</a:t>
            </a:r>
            <a:endParaRPr lang="en-US" sz="1600" dirty="0">
              <a:latin typeface="Times"/>
              <a:cs typeface="Times"/>
            </a:endParaRPr>
          </a:p>
        </p:txBody>
      </p:sp>
      <p:sp>
        <p:nvSpPr>
          <p:cNvPr id="3" name="Rectangle 3"/>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dirty="0" err="1" smtClean="0">
                <a:solidFill>
                  <a:srgbClr val="FF3300"/>
                </a:solidFill>
                <a:latin typeface="Times New Roman" charset="0"/>
              </a:rPr>
              <a:t>Squareness</a:t>
            </a:r>
            <a:r>
              <a:rPr lang="en-US" sz="2400" dirty="0" smtClean="0">
                <a:solidFill>
                  <a:srgbClr val="FF3300"/>
                </a:solidFill>
                <a:latin typeface="Times New Roman" charset="0"/>
              </a:rPr>
              <a:t> Optimization </a:t>
            </a:r>
            <a:r>
              <a:rPr lang="en-US" sz="2400" dirty="0">
                <a:solidFill>
                  <a:srgbClr val="FF3300"/>
                </a:solidFill>
                <a:latin typeface="Times New Roman" charset="0"/>
              </a:rPr>
              <a:t>M</a:t>
            </a:r>
            <a:r>
              <a:rPr lang="en-US" sz="2400" dirty="0" smtClean="0">
                <a:solidFill>
                  <a:srgbClr val="FF3300"/>
                </a:solidFill>
                <a:latin typeface="Times New Roman" charset="0"/>
              </a:rPr>
              <a:t>ay Enable Radiated Power </a:t>
            </a:r>
            <a:r>
              <a:rPr lang="en-US" sz="2400" dirty="0">
                <a:solidFill>
                  <a:srgbClr val="FF3300"/>
                </a:solidFill>
                <a:latin typeface="Times New Roman" charset="0"/>
              </a:rPr>
              <a:t>C</a:t>
            </a:r>
            <a:r>
              <a:rPr lang="en-US" sz="2400" dirty="0" smtClean="0">
                <a:solidFill>
                  <a:srgbClr val="FF3300"/>
                </a:solidFill>
                <a:latin typeface="Times New Roman" charset="0"/>
              </a:rPr>
              <a:t>ontrol</a:t>
            </a:r>
            <a:endParaRPr lang="en-US" sz="2400" dirty="0">
              <a:solidFill>
                <a:srgbClr val="FF3300"/>
              </a:solidFill>
              <a:latin typeface="Times New Roman"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75206" name="Picture 6"/>
          <p:cNvPicPr>
            <a:picLocks noChangeAspect="1" noChangeArrowheads="1"/>
          </p:cNvPicPr>
          <p:nvPr/>
        </p:nvPicPr>
        <p:blipFill>
          <a:blip r:embed="rId3"/>
          <a:srcRect r="2448" b="2528"/>
          <a:stretch>
            <a:fillRect/>
          </a:stretch>
        </p:blipFill>
        <p:spPr bwMode="auto">
          <a:xfrm>
            <a:off x="230188" y="904875"/>
            <a:ext cx="4103687" cy="4445000"/>
          </a:xfrm>
          <a:prstGeom prst="rect">
            <a:avLst/>
          </a:prstGeom>
          <a:noFill/>
          <a:ln w="9525">
            <a:noFill/>
            <a:prstDash val="lgDash"/>
            <a:miter lim="800000"/>
            <a:headEnd/>
            <a:tailEnd/>
          </a:ln>
          <a:effectLst/>
        </p:spPr>
      </p:pic>
      <p:sp>
        <p:nvSpPr>
          <p:cNvPr id="1075207" name="Rectangle 7"/>
          <p:cNvSpPr>
            <a:spLocks noChangeArrowheads="1"/>
          </p:cNvSpPr>
          <p:nvPr/>
        </p:nvSpPr>
        <p:spPr bwMode="auto">
          <a:xfrm>
            <a:off x="0" y="5629275"/>
            <a:ext cx="4572000" cy="641350"/>
          </a:xfrm>
          <a:prstGeom prst="rect">
            <a:avLst/>
          </a:prstGeom>
          <a:noFill/>
          <a:ln w="9525">
            <a:noFill/>
            <a:prstDash val="lgDash"/>
            <a:miter lim="800000"/>
            <a:headEnd/>
            <a:tailEnd/>
          </a:ln>
          <a:effectLst/>
        </p:spPr>
        <p:txBody>
          <a:bodyPr>
            <a:prstTxWarp prst="textNoShape">
              <a:avLst/>
            </a:prstTxWarp>
            <a:spAutoFit/>
          </a:bodyPr>
          <a:lstStyle/>
          <a:p>
            <a:r>
              <a:rPr lang="en-US" sz="1800">
                <a:latin typeface="Times New Roman" charset="0"/>
              </a:rPr>
              <a:t>Example  "snowflake" divertor  configuration  in  NSTX.</a:t>
            </a:r>
            <a:endParaRPr lang="en-US"/>
          </a:p>
        </p:txBody>
      </p:sp>
      <p:sp>
        <p:nvSpPr>
          <p:cNvPr id="1075209" name="Rectangle 9"/>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a:solidFill>
                  <a:srgbClr val="FF3300"/>
                </a:solidFill>
                <a:latin typeface="Times New Roman" charset="0"/>
              </a:rPr>
              <a:t>Contribution: Snow Flake Experiment</a:t>
            </a:r>
          </a:p>
        </p:txBody>
      </p:sp>
      <p:sp>
        <p:nvSpPr>
          <p:cNvPr id="1075210" name="Content Placeholder 2"/>
          <p:cNvSpPr>
            <a:spLocks/>
          </p:cNvSpPr>
          <p:nvPr/>
        </p:nvSpPr>
        <p:spPr bwMode="auto">
          <a:xfrm>
            <a:off x="4346575" y="0"/>
            <a:ext cx="4797425" cy="68580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FontTx/>
              <a:buChar char="•"/>
            </a:pPr>
            <a:endParaRPr lang="en-US" sz="2400" b="0">
              <a:latin typeface="Times New Roman" charset="0"/>
            </a:endParaRPr>
          </a:p>
          <a:p>
            <a:pPr marL="342900" indent="-342900" algn="l">
              <a:spcBef>
                <a:spcPct val="20000"/>
              </a:spcBef>
              <a:buFontTx/>
              <a:buChar char="•"/>
            </a:pPr>
            <a:endParaRPr lang="en-US" sz="1600" b="0">
              <a:latin typeface="Times New Roman" charset="0"/>
            </a:endParaRPr>
          </a:p>
          <a:p>
            <a:pPr marL="342900" indent="-342900" algn="l">
              <a:spcBef>
                <a:spcPct val="20000"/>
              </a:spcBef>
              <a:buFontTx/>
              <a:buChar char="•"/>
            </a:pPr>
            <a:r>
              <a:rPr lang="en-US" sz="2400" b="0">
                <a:latin typeface="Times New Roman" charset="0"/>
              </a:rPr>
              <a:t>“Snowflake”  divertor configuration,  a  second-order  null is  created  in  the  divertor  region  by  placing  two  X-points  in  close proximity  to  each  other.</a:t>
            </a:r>
          </a:p>
          <a:p>
            <a:pPr marL="342900" indent="-342900" algn="l">
              <a:spcBef>
                <a:spcPct val="20000"/>
              </a:spcBef>
              <a:buFontTx/>
              <a:buChar char="•"/>
            </a:pPr>
            <a:r>
              <a:rPr lang="en-US" sz="2400" b="0">
                <a:latin typeface="Times New Roman" charset="0"/>
              </a:rPr>
              <a:t>This configuration has higher  divertor  flux expansion and different edge turbulence and magnetic shear  properties, beneficial  for  divertor  heat  flux reduction,  and  possible  “control” of  turbulence  and ELMs.  </a:t>
            </a:r>
          </a:p>
          <a:p>
            <a:pPr marL="342900" indent="-342900" algn="l">
              <a:spcBef>
                <a:spcPct val="20000"/>
              </a:spcBef>
              <a:buFontTx/>
              <a:buChar char="•"/>
            </a:pPr>
            <a:r>
              <a:rPr lang="en-US" sz="2400" b="0">
                <a:latin typeface="Times New Roman" charset="0"/>
              </a:rPr>
              <a:t>Implemented and  used inner/outer strike point control to test the  “snowflake”  configuration. </a:t>
            </a:r>
          </a:p>
        </p:txBody>
      </p:sp>
      <p:sp>
        <p:nvSpPr>
          <p:cNvPr id="1075211" name="Rectangle 11"/>
          <p:cNvSpPr>
            <a:spLocks noChangeArrowheads="1"/>
          </p:cNvSpPr>
          <p:nvPr/>
        </p:nvSpPr>
        <p:spPr bwMode="auto">
          <a:xfrm>
            <a:off x="2517775" y="5259388"/>
            <a:ext cx="1928813" cy="336550"/>
          </a:xfrm>
          <a:prstGeom prst="rect">
            <a:avLst/>
          </a:prstGeom>
          <a:noFill/>
          <a:ln w="9525">
            <a:noFill/>
            <a:prstDash val="lgDash"/>
            <a:miter lim="800000"/>
            <a:headEnd/>
            <a:tailEnd/>
          </a:ln>
          <a:effectLst/>
        </p:spPr>
        <p:txBody>
          <a:bodyPr wrap="none">
            <a:prstTxWarp prst="textNoShape">
              <a:avLst/>
            </a:prstTxWarp>
            <a:spAutoFit/>
          </a:bodyPr>
          <a:lstStyle/>
          <a:p>
            <a:r>
              <a:rPr lang="en-US" sz="1600">
                <a:latin typeface="Times New Roman" charset="0"/>
              </a:rPr>
              <a:t>Vlad Soukhanovskii</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7042" name="Rectangle 2"/>
          <p:cNvSpPr>
            <a:spLocks noGrp="1" noChangeArrowheads="1"/>
          </p:cNvSpPr>
          <p:nvPr>
            <p:ph type="body" idx="1"/>
          </p:nvPr>
        </p:nvSpPr>
        <p:spPr>
          <a:xfrm>
            <a:off x="2468563" y="401638"/>
            <a:ext cx="6675437" cy="6456362"/>
          </a:xfrm>
        </p:spPr>
        <p:txBody>
          <a:bodyPr/>
          <a:lstStyle/>
          <a:p>
            <a:endParaRPr lang="en-US" sz="1000">
              <a:ea typeface="Times New Roman" charset="0"/>
              <a:cs typeface="Times New Roman" charset="0"/>
            </a:endParaRPr>
          </a:p>
          <a:p>
            <a:r>
              <a:rPr lang="en-US">
                <a:ea typeface="Times New Roman" charset="0"/>
                <a:cs typeface="Times New Roman" charset="0"/>
              </a:rPr>
              <a:t>System ID to develop a First-Order ODE with dead-time model for the strike point motion due change in PF current.</a:t>
            </a:r>
          </a:p>
          <a:p>
            <a:r>
              <a:rPr lang="en-US">
                <a:ea typeface="Times New Roman" charset="0"/>
                <a:cs typeface="Times New Roman" charset="0"/>
              </a:rPr>
              <a:t>PI controller with gains are tuned using </a:t>
            </a:r>
            <a:r>
              <a:rPr lang="en-US"/>
              <a:t>Ziegler and Nichols.</a:t>
            </a:r>
          </a:p>
          <a:p>
            <a:r>
              <a:rPr lang="en-US">
                <a:ea typeface="Times New Roman" charset="0"/>
                <a:cs typeface="Times New Roman" charset="0"/>
              </a:rPr>
              <a:t>Used inner and outer strike point controller to achieve “snowflake”.</a:t>
            </a:r>
          </a:p>
          <a:p>
            <a:r>
              <a:rPr lang="en-US">
                <a:ea typeface="Times New Roman" charset="0"/>
                <a:cs typeface="Times New Roman" charset="0"/>
              </a:rPr>
              <a:t>Scanned the outer strike point from 44 cm to 73 cm while keeping the inner strike point constant.</a:t>
            </a:r>
          </a:p>
          <a:p>
            <a:endParaRPr lang="en-US">
              <a:ea typeface="Times New Roman" charset="0"/>
              <a:cs typeface="Times New Roman" charset="0"/>
            </a:endParaRPr>
          </a:p>
        </p:txBody>
      </p:sp>
      <p:pic>
        <p:nvPicPr>
          <p:cNvPr id="1367044" name="Picture 4" descr="http://nstxops.pppl.gov:2549/?RoutineToCall=efitmovies&amp;noFC=1&amp;logoRight=0&amp;shot=135478&amp;efitversion=2&amp;LRDfitVersion=&amp;time=0.35&amp;signame=&amp;sigT1=0.0&amp;sigT2=0.5&amp;nsmooth=&amp;xSize=2*640&amp;ySize=2*480&amp;eFileType=None&amp;psfilename=plot%23%23%23%23%23&amp;emailPsAddress="/>
          <p:cNvPicPr>
            <a:picLocks noChangeAspect="1" noChangeArrowheads="1"/>
          </p:cNvPicPr>
          <p:nvPr/>
        </p:nvPicPr>
        <p:blipFill>
          <a:blip r:embed="rId3"/>
          <a:srcRect l="34221" t="1918" r="29544"/>
          <a:stretch>
            <a:fillRect/>
          </a:stretch>
        </p:blipFill>
        <p:spPr bwMode="auto">
          <a:xfrm>
            <a:off x="0" y="3213100"/>
            <a:ext cx="1973263" cy="3460750"/>
          </a:xfrm>
          <a:prstGeom prst="rect">
            <a:avLst/>
          </a:prstGeom>
          <a:noFill/>
        </p:spPr>
      </p:pic>
      <p:pic>
        <p:nvPicPr>
          <p:cNvPr id="1367045" name="Picture 5" descr="http://nstxops.pppl.gov:2549/?RoutineToCall=efitmovies&amp;noFC=1&amp;logoRight=0&amp;shot=135480&amp;efitversion=2&amp;LRDfitVersion=&amp;time=0.35&amp;signame=&amp;sigT1=0.0&amp;sigT2=0.5&amp;nsmooth=&amp;xSize=2*640&amp;ySize=2*480&amp;eFileType=None&amp;psfilename=plot%23%23%23%23%23&amp;emailPsAddress="/>
          <p:cNvPicPr>
            <a:picLocks noChangeAspect="1" noChangeArrowheads="1"/>
          </p:cNvPicPr>
          <p:nvPr/>
        </p:nvPicPr>
        <p:blipFill>
          <a:blip r:embed="rId4"/>
          <a:srcRect l="34082" t="2695" r="29649" b="4376"/>
          <a:stretch>
            <a:fillRect/>
          </a:stretch>
        </p:blipFill>
        <p:spPr bwMode="auto">
          <a:xfrm>
            <a:off x="1528763" y="3213100"/>
            <a:ext cx="1974850" cy="3327109"/>
          </a:xfrm>
          <a:prstGeom prst="rect">
            <a:avLst/>
          </a:prstGeom>
          <a:noFill/>
        </p:spPr>
      </p:pic>
      <p:pic>
        <p:nvPicPr>
          <p:cNvPr id="1367046" name="Picture 6" descr="http://nstxops.pppl.gov:2549/?RoutineToCall=efitmovies&amp;noFC=1&amp;logoRight=0&amp;shot=135481&amp;efitversion=2&amp;LRDfitVersion=&amp;time=0.40&amp;signame=&amp;sigT1=0.0&amp;sigT2=0.5&amp;nsmooth=&amp;xSize=2*640&amp;ySize=2*480&amp;eFileType=None&amp;psfilename=plot%23%23%23%23%23&amp;emailPsAddress="/>
          <p:cNvPicPr>
            <a:picLocks noChangeAspect="1" noChangeArrowheads="1"/>
          </p:cNvPicPr>
          <p:nvPr/>
        </p:nvPicPr>
        <p:blipFill>
          <a:blip r:embed="rId5"/>
          <a:srcRect l="33913" t="3114" r="29854" b="3517"/>
          <a:stretch>
            <a:fillRect/>
          </a:stretch>
        </p:blipFill>
        <p:spPr bwMode="auto">
          <a:xfrm>
            <a:off x="3049588" y="3213100"/>
            <a:ext cx="1895475" cy="3334069"/>
          </a:xfrm>
          <a:prstGeom prst="rect">
            <a:avLst/>
          </a:prstGeom>
          <a:noFill/>
        </p:spPr>
      </p:pic>
      <p:pic>
        <p:nvPicPr>
          <p:cNvPr id="1367047" name="Picture 7" descr="http://nstxops.pppl.gov:2549/?RoutineToCall=efitmovies&amp;noFC=1&amp;logoRight=0&amp;shot=135484&amp;efitversion=2&amp;LRDfitVersion=&amp;time=0.250&amp;signame=&amp;sigT1=0.0&amp;sigT2=0.5&amp;nsmooth=&amp;xSize=2*640&amp;ySize=2*480&amp;eFileType=None&amp;psfilename=plot%23%23%23%23%23&amp;emailPsAddress="/>
          <p:cNvPicPr>
            <a:picLocks noChangeAspect="1" noChangeArrowheads="1"/>
          </p:cNvPicPr>
          <p:nvPr/>
        </p:nvPicPr>
        <p:blipFill>
          <a:blip r:embed="rId6"/>
          <a:srcRect l="33923" t="2531" r="29198"/>
          <a:stretch>
            <a:fillRect/>
          </a:stretch>
        </p:blipFill>
        <p:spPr bwMode="auto">
          <a:xfrm>
            <a:off x="4522788" y="3213100"/>
            <a:ext cx="1943100" cy="3448221"/>
          </a:xfrm>
          <a:prstGeom prst="rect">
            <a:avLst/>
          </a:prstGeom>
          <a:noFill/>
        </p:spPr>
      </p:pic>
      <p:pic>
        <p:nvPicPr>
          <p:cNvPr id="1367048" name="Picture 8" descr="http://nstxops.pppl.gov:2549/?RoutineToCall=efitmovies&amp;noFC=1&amp;logoRight=0&amp;shot=135485&amp;efitversion=2&amp;LRDfitVersion=&amp;time=0.300&amp;signame=&amp;sigT1=0.0&amp;sigT2=0.5&amp;nsmooth=&amp;xSize=2*640&amp;ySize=2*480&amp;eFileType=None&amp;psfilename=plot%23%23%23%23%23&amp;emailPsAddress="/>
          <p:cNvPicPr>
            <a:picLocks noChangeAspect="1" noChangeArrowheads="1"/>
          </p:cNvPicPr>
          <p:nvPr/>
        </p:nvPicPr>
        <p:blipFill>
          <a:blip r:embed="rId7"/>
          <a:srcRect l="34117" t="2750" r="28555"/>
          <a:stretch>
            <a:fillRect/>
          </a:stretch>
        </p:blipFill>
        <p:spPr bwMode="auto">
          <a:xfrm>
            <a:off x="6015038" y="3213100"/>
            <a:ext cx="1984375" cy="3424556"/>
          </a:xfrm>
          <a:prstGeom prst="rect">
            <a:avLst/>
          </a:prstGeom>
          <a:noFill/>
        </p:spPr>
      </p:pic>
      <p:pic>
        <p:nvPicPr>
          <p:cNvPr id="1367049" name="Picture 9" descr="http://nstxops.pppl.gov:2549/?RoutineToCall=efitmovies&amp;noFC=1&amp;logoRight=0&amp;shot=135486&amp;efitversion=2&amp;LRDfitVersion=&amp;time=0.200&amp;signame=&amp;sigT1=0.0&amp;sigT2=0.5&amp;nsmooth=&amp;xSize=2*640&amp;ySize=2*480&amp;eFileType=None&amp;psfilename=plot%23%23%23%23%23&amp;emailPsAddress="/>
          <p:cNvPicPr>
            <a:picLocks noChangeAspect="1" noChangeArrowheads="1"/>
          </p:cNvPicPr>
          <p:nvPr/>
        </p:nvPicPr>
        <p:blipFill>
          <a:blip r:embed="rId8"/>
          <a:srcRect l="33989" t="2438" r="35681" b="4369"/>
          <a:stretch>
            <a:fillRect/>
          </a:stretch>
        </p:blipFill>
        <p:spPr bwMode="auto">
          <a:xfrm>
            <a:off x="7523163" y="3213100"/>
            <a:ext cx="1620838" cy="3275601"/>
          </a:xfrm>
          <a:prstGeom prst="rect">
            <a:avLst/>
          </a:prstGeom>
          <a:noFill/>
        </p:spPr>
      </p:pic>
      <p:sp>
        <p:nvSpPr>
          <p:cNvPr id="1367050" name="Rectangle 10"/>
          <p:cNvSpPr>
            <a:spLocks noChangeArrowheads="1"/>
          </p:cNvSpPr>
          <p:nvPr/>
        </p:nvSpPr>
        <p:spPr bwMode="auto">
          <a:xfrm>
            <a:off x="0" y="2041525"/>
            <a:ext cx="2513013" cy="1069975"/>
          </a:xfrm>
          <a:prstGeom prst="rect">
            <a:avLst/>
          </a:prstGeom>
          <a:noFill/>
          <a:ln w="9525">
            <a:noFill/>
            <a:prstDash val="lgDash"/>
            <a:miter lim="800000"/>
            <a:headEnd/>
            <a:tailEnd/>
          </a:ln>
          <a:effectLst/>
        </p:spPr>
        <p:txBody>
          <a:bodyPr>
            <a:prstTxWarp prst="textNoShape">
              <a:avLst/>
            </a:prstTxWarp>
            <a:spAutoFit/>
          </a:bodyPr>
          <a:lstStyle/>
          <a:p>
            <a:r>
              <a:rPr lang="en-US" sz="1600" dirty="0">
                <a:latin typeface="Times New Roman" charset="0"/>
              </a:rPr>
              <a:t>PF2L controls outer SP in red segments. PF1AL controls inner SP in the blue segment.</a:t>
            </a:r>
          </a:p>
        </p:txBody>
      </p:sp>
      <p:sp>
        <p:nvSpPr>
          <p:cNvPr id="1367055" name="Rectangle 15"/>
          <p:cNvSpPr>
            <a:spLocks noChangeArrowheads="1"/>
          </p:cNvSpPr>
          <p:nvPr/>
        </p:nvSpPr>
        <p:spPr bwMode="auto">
          <a:xfrm>
            <a:off x="0" y="6445250"/>
            <a:ext cx="9232900" cy="336550"/>
          </a:xfrm>
          <a:prstGeom prst="rect">
            <a:avLst/>
          </a:prstGeom>
          <a:noFill/>
          <a:ln w="9525">
            <a:noFill/>
            <a:prstDash val="lgDash"/>
            <a:miter lim="800000"/>
            <a:headEnd/>
            <a:tailEnd/>
          </a:ln>
          <a:effectLst/>
        </p:spPr>
        <p:txBody>
          <a:bodyPr>
            <a:prstTxWarp prst="textNoShape">
              <a:avLst/>
            </a:prstTxWarp>
            <a:spAutoFit/>
          </a:bodyPr>
          <a:lstStyle/>
          <a:p>
            <a:r>
              <a:rPr lang="en-US" sz="1600">
                <a:latin typeface="Times New Roman" charset="0"/>
              </a:rPr>
              <a:t>Snowflake scan from 44 to 73 cm</a:t>
            </a:r>
          </a:p>
        </p:txBody>
      </p:sp>
      <p:sp>
        <p:nvSpPr>
          <p:cNvPr id="1367056" name="Rectangle 16"/>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a:solidFill>
                  <a:srgbClr val="FF3300"/>
                </a:solidFill>
                <a:latin typeface="Times New Roman" charset="0"/>
              </a:rPr>
              <a:t>Expanded Outer Strike Point Control</a:t>
            </a:r>
          </a:p>
        </p:txBody>
      </p:sp>
      <p:grpSp>
        <p:nvGrpSpPr>
          <p:cNvPr id="2" name="Group 23"/>
          <p:cNvGrpSpPr>
            <a:grpSpLocks/>
          </p:cNvGrpSpPr>
          <p:nvPr/>
        </p:nvGrpSpPr>
        <p:grpSpPr bwMode="auto">
          <a:xfrm>
            <a:off x="98425" y="565150"/>
            <a:ext cx="2249488" cy="1397000"/>
            <a:chOff x="62" y="356"/>
            <a:chExt cx="1417" cy="880"/>
          </a:xfrm>
        </p:grpSpPr>
        <p:pic>
          <p:nvPicPr>
            <p:cNvPr id="1367052" name="Picture 12" descr="http://nstxops.pppl.gov:2549/?RoutineToCall=efitmovies&amp;noFC=1&amp;logoRight=0&amp;shot=135478&amp;efitversion=2&amp;LRDfitVersion=&amp;time=0.35&amp;signame=&amp;sigT1=0.0&amp;sigT2=0.5&amp;nsmooth=&amp;xSize=2*640&amp;ySize=2*480&amp;eFileType=None&amp;psfilename=plot%23%23%23%23%23&amp;emailPsAddress="/>
            <p:cNvPicPr>
              <a:picLocks noChangeAspect="1" noChangeArrowheads="1"/>
            </p:cNvPicPr>
            <p:nvPr/>
          </p:nvPicPr>
          <p:blipFill>
            <a:blip r:embed="rId3"/>
            <a:srcRect l="34221" t="65359" r="43056" b="15536"/>
            <a:stretch>
              <a:fillRect/>
            </a:stretch>
          </p:blipFill>
          <p:spPr bwMode="auto">
            <a:xfrm>
              <a:off x="62" y="356"/>
              <a:ext cx="1417" cy="880"/>
            </a:xfrm>
            <a:prstGeom prst="rect">
              <a:avLst/>
            </a:prstGeom>
            <a:noFill/>
          </p:spPr>
        </p:pic>
        <p:sp>
          <p:nvSpPr>
            <p:cNvPr id="1367053" name="Line 13"/>
            <p:cNvSpPr>
              <a:spLocks noChangeShapeType="1"/>
            </p:cNvSpPr>
            <p:nvPr/>
          </p:nvSpPr>
          <p:spPr bwMode="auto">
            <a:xfrm>
              <a:off x="288" y="888"/>
              <a:ext cx="258" cy="0"/>
            </a:xfrm>
            <a:prstGeom prst="line">
              <a:avLst/>
            </a:prstGeom>
            <a:noFill/>
            <a:ln w="101600">
              <a:solidFill>
                <a:srgbClr val="FF3300"/>
              </a:solidFill>
              <a:round/>
              <a:headEnd/>
              <a:tailEnd/>
            </a:ln>
            <a:effectLst/>
          </p:spPr>
          <p:txBody>
            <a:bodyPr>
              <a:prstTxWarp prst="textNoShape">
                <a:avLst/>
              </a:prstTxWarp>
            </a:bodyPr>
            <a:lstStyle/>
            <a:p>
              <a:endParaRPr lang="en-US"/>
            </a:p>
          </p:txBody>
        </p:sp>
        <p:sp>
          <p:nvSpPr>
            <p:cNvPr id="1367054" name="Line 14"/>
            <p:cNvSpPr>
              <a:spLocks noChangeShapeType="1"/>
            </p:cNvSpPr>
            <p:nvPr/>
          </p:nvSpPr>
          <p:spPr bwMode="auto">
            <a:xfrm flipH="1" flipV="1">
              <a:off x="496" y="928"/>
              <a:ext cx="181" cy="139"/>
            </a:xfrm>
            <a:prstGeom prst="line">
              <a:avLst/>
            </a:prstGeom>
            <a:noFill/>
            <a:ln w="19050">
              <a:solidFill>
                <a:srgbClr val="FF3300"/>
              </a:solidFill>
              <a:round/>
              <a:headEnd/>
              <a:tailEnd type="triangle" w="med" len="med"/>
            </a:ln>
            <a:effectLst/>
          </p:spPr>
          <p:txBody>
            <a:bodyPr>
              <a:prstTxWarp prst="textNoShape">
                <a:avLst/>
              </a:prstTxWarp>
            </a:bodyPr>
            <a:lstStyle/>
            <a:p>
              <a:endParaRPr lang="en-US"/>
            </a:p>
          </p:txBody>
        </p:sp>
        <p:sp>
          <p:nvSpPr>
            <p:cNvPr id="1367057" name="Line 17"/>
            <p:cNvSpPr>
              <a:spLocks noChangeShapeType="1"/>
            </p:cNvSpPr>
            <p:nvPr/>
          </p:nvSpPr>
          <p:spPr bwMode="auto">
            <a:xfrm flipV="1">
              <a:off x="577" y="731"/>
              <a:ext cx="408" cy="164"/>
            </a:xfrm>
            <a:prstGeom prst="line">
              <a:avLst/>
            </a:prstGeom>
            <a:noFill/>
            <a:ln w="101600">
              <a:solidFill>
                <a:srgbClr val="FF3300"/>
              </a:solidFill>
              <a:round/>
              <a:headEnd/>
              <a:tailEnd/>
            </a:ln>
            <a:effectLst/>
          </p:spPr>
          <p:txBody>
            <a:bodyPr>
              <a:prstTxWarp prst="textNoShape">
                <a:avLst/>
              </a:prstTxWarp>
            </a:bodyPr>
            <a:lstStyle/>
            <a:p>
              <a:endParaRPr lang="en-US"/>
            </a:p>
          </p:txBody>
        </p:sp>
        <p:sp>
          <p:nvSpPr>
            <p:cNvPr id="1367058" name="Line 18"/>
            <p:cNvSpPr>
              <a:spLocks noChangeShapeType="1"/>
            </p:cNvSpPr>
            <p:nvPr/>
          </p:nvSpPr>
          <p:spPr bwMode="auto">
            <a:xfrm flipV="1">
              <a:off x="274" y="515"/>
              <a:ext cx="9" cy="403"/>
            </a:xfrm>
            <a:prstGeom prst="line">
              <a:avLst/>
            </a:prstGeom>
            <a:noFill/>
            <a:ln w="101600">
              <a:solidFill>
                <a:srgbClr val="0000FF"/>
              </a:solidFill>
              <a:round/>
              <a:headEnd/>
              <a:tailEnd/>
            </a:ln>
            <a:effectLst/>
          </p:spPr>
          <p:txBody>
            <a:bodyPr>
              <a:prstTxWarp prst="textNoShape">
                <a:avLst/>
              </a:prstTxWarp>
            </a:bodyPr>
            <a:lstStyle/>
            <a:p>
              <a:endParaRPr lang="en-US"/>
            </a:p>
          </p:txBody>
        </p:sp>
        <p:sp>
          <p:nvSpPr>
            <p:cNvPr id="1367059" name="Line 19"/>
            <p:cNvSpPr>
              <a:spLocks noChangeShapeType="1"/>
            </p:cNvSpPr>
            <p:nvPr/>
          </p:nvSpPr>
          <p:spPr bwMode="auto">
            <a:xfrm flipV="1">
              <a:off x="702" y="848"/>
              <a:ext cx="98" cy="199"/>
            </a:xfrm>
            <a:prstGeom prst="line">
              <a:avLst/>
            </a:prstGeom>
            <a:noFill/>
            <a:ln w="19050">
              <a:solidFill>
                <a:srgbClr val="FF3300"/>
              </a:solidFill>
              <a:round/>
              <a:headEnd/>
              <a:tailEnd type="triangle" w="med" len="med"/>
            </a:ln>
            <a:effectLst/>
          </p:spPr>
          <p:txBody>
            <a:bodyPr>
              <a:prstTxWarp prst="textNoShape">
                <a:avLst/>
              </a:prstTxWarp>
            </a:bodyPr>
            <a:lstStyle/>
            <a:p>
              <a:endParaRPr lang="en-US"/>
            </a:p>
          </p:txBody>
        </p:sp>
        <p:sp>
          <p:nvSpPr>
            <p:cNvPr id="1367060" name="Line 20"/>
            <p:cNvSpPr>
              <a:spLocks noChangeShapeType="1"/>
            </p:cNvSpPr>
            <p:nvPr/>
          </p:nvSpPr>
          <p:spPr bwMode="auto">
            <a:xfrm flipV="1">
              <a:off x="220" y="733"/>
              <a:ext cx="71" cy="129"/>
            </a:xfrm>
            <a:prstGeom prst="line">
              <a:avLst/>
            </a:prstGeom>
            <a:noFill/>
            <a:ln w="19050">
              <a:solidFill>
                <a:schemeClr val="bg1"/>
              </a:solidFill>
              <a:round/>
              <a:headEnd/>
              <a:tailEnd type="triangle" w="med" len="med"/>
            </a:ln>
            <a:effectLst/>
          </p:spPr>
          <p:txBody>
            <a:bodyP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a:grpSpLocks noChangeAspect="1"/>
          </p:cNvGrpSpPr>
          <p:nvPr/>
        </p:nvGrpSpPr>
        <p:grpSpPr bwMode="auto">
          <a:xfrm>
            <a:off x="1079500" y="3416300"/>
            <a:ext cx="6867525" cy="2598738"/>
            <a:chOff x="0" y="0"/>
            <a:chExt cx="5760" cy="2486"/>
          </a:xfrm>
        </p:grpSpPr>
        <p:pic>
          <p:nvPicPr>
            <p:cNvPr id="1387524" name="Picture 4" descr="http://nstxops.pppl.gov:2549/?RoutineToCall=efitmovies&amp;noFC=1&amp;logoRight=0&amp;shot=135478&amp;efitversion=2&amp;LRDfitVersion=&amp;time=0.35&amp;signame=&amp;sigT1=0.0&amp;sigT2=0.5&amp;nsmooth=&amp;xSize=2*640&amp;ySize=2*480&amp;eFileType=None&amp;psfilename=plot%23%23%23%23%23&amp;emailPsAddress="/>
            <p:cNvPicPr>
              <a:picLocks noChangeAspect="1" noChangeArrowheads="1"/>
            </p:cNvPicPr>
            <p:nvPr/>
          </p:nvPicPr>
          <p:blipFill>
            <a:blip r:embed="rId3"/>
            <a:srcRect l="34221" t="1918" r="29544"/>
            <a:stretch>
              <a:fillRect/>
            </a:stretch>
          </p:blipFill>
          <p:spPr bwMode="auto">
            <a:xfrm>
              <a:off x="0" y="0"/>
              <a:ext cx="1243" cy="2486"/>
            </a:xfrm>
            <a:prstGeom prst="rect">
              <a:avLst/>
            </a:prstGeom>
            <a:noFill/>
          </p:spPr>
        </p:pic>
        <p:pic>
          <p:nvPicPr>
            <p:cNvPr id="1387525" name="Picture 5" descr="http://nstxops.pppl.gov:2549/?RoutineToCall=efitmovies&amp;noFC=1&amp;logoRight=0&amp;shot=135480&amp;efitversion=2&amp;LRDfitVersion=&amp;time=0.35&amp;signame=&amp;sigT1=0.0&amp;sigT2=0.5&amp;nsmooth=&amp;xSize=2*640&amp;ySize=2*480&amp;eFileType=None&amp;psfilename=plot%23%23%23%23%23&amp;emailPsAddress="/>
            <p:cNvPicPr>
              <a:picLocks noChangeAspect="1" noChangeArrowheads="1"/>
            </p:cNvPicPr>
            <p:nvPr/>
          </p:nvPicPr>
          <p:blipFill>
            <a:blip r:embed="rId4"/>
            <a:srcRect l="34082" t="2695" r="29649" b="4376"/>
            <a:stretch>
              <a:fillRect/>
            </a:stretch>
          </p:blipFill>
          <p:spPr bwMode="auto">
            <a:xfrm>
              <a:off x="963" y="0"/>
              <a:ext cx="1244" cy="2390"/>
            </a:xfrm>
            <a:prstGeom prst="rect">
              <a:avLst/>
            </a:prstGeom>
            <a:noFill/>
          </p:spPr>
        </p:pic>
        <p:pic>
          <p:nvPicPr>
            <p:cNvPr id="1387526" name="Picture 6" descr="http://nstxops.pppl.gov:2549/?RoutineToCall=efitmovies&amp;noFC=1&amp;logoRight=0&amp;shot=135481&amp;efitversion=2&amp;LRDfitVersion=&amp;time=0.40&amp;signame=&amp;sigT1=0.0&amp;sigT2=0.5&amp;nsmooth=&amp;xSize=2*640&amp;ySize=2*480&amp;eFileType=None&amp;psfilename=plot%23%23%23%23%23&amp;emailPsAddress="/>
            <p:cNvPicPr>
              <a:picLocks noChangeAspect="1" noChangeArrowheads="1"/>
            </p:cNvPicPr>
            <p:nvPr/>
          </p:nvPicPr>
          <p:blipFill>
            <a:blip r:embed="rId5"/>
            <a:srcRect l="33913" t="3114" r="29854" b="3517"/>
            <a:stretch>
              <a:fillRect/>
            </a:stretch>
          </p:blipFill>
          <p:spPr bwMode="auto">
            <a:xfrm>
              <a:off x="1921" y="0"/>
              <a:ext cx="1194" cy="2395"/>
            </a:xfrm>
            <a:prstGeom prst="rect">
              <a:avLst/>
            </a:prstGeom>
            <a:noFill/>
          </p:spPr>
        </p:pic>
        <p:pic>
          <p:nvPicPr>
            <p:cNvPr id="1387527" name="Picture 7" descr="http://nstxops.pppl.gov:2549/?RoutineToCall=efitmovies&amp;noFC=1&amp;logoRight=0&amp;shot=135484&amp;efitversion=2&amp;LRDfitVersion=&amp;time=0.250&amp;signame=&amp;sigT1=0.0&amp;sigT2=0.5&amp;nsmooth=&amp;xSize=2*640&amp;ySize=2*480&amp;eFileType=None&amp;psfilename=plot%23%23%23%23%23&amp;emailPsAddress="/>
            <p:cNvPicPr>
              <a:picLocks noChangeAspect="1" noChangeArrowheads="1"/>
            </p:cNvPicPr>
            <p:nvPr/>
          </p:nvPicPr>
          <p:blipFill>
            <a:blip r:embed="rId6"/>
            <a:srcRect l="33923" t="2531" r="29198"/>
            <a:stretch>
              <a:fillRect/>
            </a:stretch>
          </p:blipFill>
          <p:spPr bwMode="auto">
            <a:xfrm>
              <a:off x="2849" y="0"/>
              <a:ext cx="1224" cy="2477"/>
            </a:xfrm>
            <a:prstGeom prst="rect">
              <a:avLst/>
            </a:prstGeom>
            <a:noFill/>
          </p:spPr>
        </p:pic>
        <p:pic>
          <p:nvPicPr>
            <p:cNvPr id="1387528" name="Picture 8" descr="http://nstxops.pppl.gov:2549/?RoutineToCall=efitmovies&amp;noFC=1&amp;logoRight=0&amp;shot=135485&amp;efitversion=2&amp;LRDfitVersion=&amp;time=0.300&amp;signame=&amp;sigT1=0.0&amp;sigT2=0.5&amp;nsmooth=&amp;xSize=2*640&amp;ySize=2*480&amp;eFileType=None&amp;psfilename=plot%23%23%23%23%23&amp;emailPsAddress="/>
            <p:cNvPicPr>
              <a:picLocks noChangeAspect="1" noChangeArrowheads="1"/>
            </p:cNvPicPr>
            <p:nvPr/>
          </p:nvPicPr>
          <p:blipFill>
            <a:blip r:embed="rId7"/>
            <a:srcRect l="34117" t="2750" r="28555"/>
            <a:stretch>
              <a:fillRect/>
            </a:stretch>
          </p:blipFill>
          <p:spPr bwMode="auto">
            <a:xfrm>
              <a:off x="3789" y="0"/>
              <a:ext cx="1250" cy="2460"/>
            </a:xfrm>
            <a:prstGeom prst="rect">
              <a:avLst/>
            </a:prstGeom>
            <a:noFill/>
          </p:spPr>
        </p:pic>
        <p:pic>
          <p:nvPicPr>
            <p:cNvPr id="1387529" name="Picture 9" descr="http://nstxops.pppl.gov:2549/?RoutineToCall=efitmovies&amp;noFC=1&amp;logoRight=0&amp;shot=135486&amp;efitversion=2&amp;LRDfitVersion=&amp;time=0.200&amp;signame=&amp;sigT1=0.0&amp;sigT2=0.5&amp;nsmooth=&amp;xSize=2*640&amp;ySize=2*480&amp;eFileType=None&amp;psfilename=plot%23%23%23%23%23&amp;emailPsAddress="/>
            <p:cNvPicPr>
              <a:picLocks noChangeAspect="1" noChangeArrowheads="1"/>
            </p:cNvPicPr>
            <p:nvPr/>
          </p:nvPicPr>
          <p:blipFill>
            <a:blip r:embed="rId8"/>
            <a:srcRect l="33989" t="2438" r="35681" b="4369"/>
            <a:stretch>
              <a:fillRect/>
            </a:stretch>
          </p:blipFill>
          <p:spPr bwMode="auto">
            <a:xfrm>
              <a:off x="4739" y="0"/>
              <a:ext cx="1021" cy="2353"/>
            </a:xfrm>
            <a:prstGeom prst="rect">
              <a:avLst/>
            </a:prstGeom>
            <a:noFill/>
          </p:spPr>
        </p:pic>
      </p:grpSp>
      <p:sp>
        <p:nvSpPr>
          <p:cNvPr id="1387532" name="Rectangle 12"/>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a:solidFill>
                  <a:srgbClr val="FF3300"/>
                </a:solidFill>
                <a:latin typeface="Times New Roman" charset="0"/>
              </a:rPr>
              <a:t>Performance and Use of Strike Point Control</a:t>
            </a:r>
          </a:p>
        </p:txBody>
      </p:sp>
      <p:pic>
        <p:nvPicPr>
          <p:cNvPr id="1387541" name="Picture 21"/>
          <p:cNvPicPr>
            <a:picLocks noChangeAspect="1" noChangeArrowheads="1"/>
          </p:cNvPicPr>
          <p:nvPr/>
        </p:nvPicPr>
        <p:blipFill>
          <a:blip r:embed="rId9"/>
          <a:srcRect/>
          <a:stretch>
            <a:fillRect/>
          </a:stretch>
        </p:blipFill>
        <p:spPr bwMode="auto">
          <a:xfrm>
            <a:off x="1179513" y="430213"/>
            <a:ext cx="3190875" cy="2393950"/>
          </a:xfrm>
          <a:prstGeom prst="rect">
            <a:avLst/>
          </a:prstGeom>
          <a:noFill/>
          <a:ln w="9525">
            <a:noFill/>
            <a:prstDash val="lgDash"/>
            <a:miter lim="800000"/>
            <a:headEnd/>
            <a:tailEnd/>
          </a:ln>
          <a:effectLst/>
        </p:spPr>
      </p:pic>
      <p:pic>
        <p:nvPicPr>
          <p:cNvPr id="1387542" name="Picture 22"/>
          <p:cNvPicPr>
            <a:picLocks noChangeAspect="1" noChangeArrowheads="1"/>
          </p:cNvPicPr>
          <p:nvPr/>
        </p:nvPicPr>
        <p:blipFill>
          <a:blip r:embed="rId10"/>
          <a:srcRect/>
          <a:stretch>
            <a:fillRect/>
          </a:stretch>
        </p:blipFill>
        <p:spPr bwMode="auto">
          <a:xfrm>
            <a:off x="4552950" y="422275"/>
            <a:ext cx="3208338" cy="2405063"/>
          </a:xfrm>
          <a:prstGeom prst="rect">
            <a:avLst/>
          </a:prstGeom>
          <a:noFill/>
          <a:ln w="9525">
            <a:noFill/>
            <a:prstDash val="lgDash"/>
            <a:miter lim="800000"/>
            <a:headEnd/>
            <a:tailEnd/>
          </a:ln>
          <a:effectLst/>
        </p:spPr>
      </p:pic>
      <p:sp>
        <p:nvSpPr>
          <p:cNvPr id="1387545" name="Rectangle 25"/>
          <p:cNvSpPr>
            <a:spLocks noGrp="1" noChangeArrowheads="1"/>
          </p:cNvSpPr>
          <p:nvPr>
            <p:ph type="body" idx="1"/>
          </p:nvPr>
        </p:nvSpPr>
        <p:spPr>
          <a:xfrm>
            <a:off x="0" y="2782888"/>
            <a:ext cx="9144000" cy="725487"/>
          </a:xfrm>
          <a:noFill/>
          <a:ln/>
        </p:spPr>
        <p:txBody>
          <a:bodyPr/>
          <a:lstStyle/>
          <a:p>
            <a:r>
              <a:rPr lang="en-US" sz="2000"/>
              <a:t>Outer/inner strike point control flux error is controlled &lt;1mW/rad and position to within &lt;1 cm. (EFIT reconstruction may not be accurate enough to resolve cm scale)</a:t>
            </a:r>
          </a:p>
        </p:txBody>
      </p:sp>
      <p:sp>
        <p:nvSpPr>
          <p:cNvPr id="1387546" name="Rectangle 26"/>
          <p:cNvSpPr>
            <a:spLocks noChangeArrowheads="1"/>
          </p:cNvSpPr>
          <p:nvPr/>
        </p:nvSpPr>
        <p:spPr bwMode="auto">
          <a:xfrm>
            <a:off x="0" y="5800725"/>
            <a:ext cx="9144000" cy="1006475"/>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FontTx/>
              <a:buChar char="•"/>
            </a:pPr>
            <a:r>
              <a:rPr lang="en-US" sz="2000" b="0">
                <a:latin typeface="Times New Roman" charset="0"/>
              </a:rPr>
              <a:t>Strike point control enabled successful “snowflake” configuration experiments.</a:t>
            </a:r>
          </a:p>
          <a:p>
            <a:pPr marL="342900" indent="-342900" algn="l">
              <a:spcBef>
                <a:spcPct val="20000"/>
              </a:spcBef>
              <a:buFontTx/>
              <a:buChar char="•"/>
            </a:pPr>
            <a:r>
              <a:rPr lang="en-US" sz="2000" b="0">
                <a:latin typeface="Times New Roman" charset="0"/>
              </a:rPr>
              <a:t>Scanned the outer SP from 44 cm to 73 cm while keeping the inner SP constant.</a:t>
            </a:r>
          </a:p>
          <a:p>
            <a:pPr marL="342900" indent="-342900" algn="l">
              <a:spcBef>
                <a:spcPct val="20000"/>
              </a:spcBef>
              <a:buFontTx/>
              <a:buChar char="•"/>
            </a:pPr>
            <a:r>
              <a:rPr lang="en-US" sz="2000" b="0">
                <a:latin typeface="Times New Roman" charset="0"/>
              </a:rPr>
              <a:t>With fixed SPs, used squareness and drsep to achieve “snowflake”.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Backup Slides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0898" name="Line 2"/>
          <p:cNvSpPr>
            <a:spLocks noChangeShapeType="1"/>
          </p:cNvSpPr>
          <p:nvPr/>
        </p:nvSpPr>
        <p:spPr bwMode="auto">
          <a:xfrm>
            <a:off x="0" y="0"/>
            <a:ext cx="914400" cy="0"/>
          </a:xfrm>
          <a:prstGeom prst="line">
            <a:avLst/>
          </a:prstGeom>
          <a:noFill/>
          <a:ln w="0">
            <a:solidFill>
              <a:srgbClr val="FBFFFF"/>
            </a:solidFill>
            <a:round/>
            <a:headEnd/>
            <a:tailEnd/>
          </a:ln>
          <a:effectLst/>
        </p:spPr>
        <p:txBody>
          <a:bodyPr wrap="none" lIns="0" tIns="0" rIns="0" bIns="0" anchor="ctr">
            <a:prstTxWarp prst="textNoShape">
              <a:avLst/>
            </a:prstTxWarp>
          </a:bodyPr>
          <a:lstStyle/>
          <a:p>
            <a:endParaRPr lang="en-US"/>
          </a:p>
        </p:txBody>
      </p:sp>
      <p:sp>
        <p:nvSpPr>
          <p:cNvPr id="1360899" name="Line 3"/>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00" name="Rectangle 4"/>
          <p:cNvSpPr>
            <a:spLocks noChangeArrowheads="1"/>
          </p:cNvSpPr>
          <p:nvPr/>
        </p:nvSpPr>
        <p:spPr bwMode="auto">
          <a:xfrm>
            <a:off x="152400" y="1168400"/>
            <a:ext cx="8839200" cy="1066800"/>
          </a:xfrm>
          <a:prstGeom prst="rect">
            <a:avLst/>
          </a:prstGeom>
          <a:noFill/>
          <a:ln w="9525">
            <a:noFill/>
            <a:miter lim="800000"/>
            <a:headEnd/>
            <a:tailEnd/>
          </a:ln>
          <a:effectLst/>
        </p:spPr>
        <p:txBody>
          <a:bodyPr anchor="ctr">
            <a:prstTxWarp prst="textNoShape">
              <a:avLst/>
            </a:prstTxWarp>
          </a:bodyPr>
          <a:lstStyle/>
          <a:p>
            <a:r>
              <a:rPr lang="en-US" altLang="ja-JP" sz="3200" dirty="0" smtClean="0">
                <a:solidFill>
                  <a:schemeClr val="accent2"/>
                </a:solidFill>
                <a:effectLst>
                  <a:outerShdw blurRad="38100" dist="38100" dir="2700000" algn="tl">
                    <a:srgbClr val="DDDDDD"/>
                  </a:outerShdw>
                </a:effectLst>
                <a:ea typeface="ＭＳ Ｐゴシック" pitchFamily="84" charset="-128"/>
                <a:cs typeface="ＭＳ Ｐゴシック" pitchFamily="84" charset="-128"/>
              </a:rPr>
              <a:t>Rotation Control</a:t>
            </a:r>
            <a:endParaRPr lang="en-US" sz="2400" dirty="0">
              <a:solidFill>
                <a:schemeClr val="accent2"/>
              </a:solidFill>
            </a:endParaRPr>
          </a:p>
        </p:txBody>
      </p:sp>
      <p:sp>
        <p:nvSpPr>
          <p:cNvPr id="1360901" name="Line 5"/>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02" name="Text Box 6"/>
          <p:cNvSpPr txBox="1">
            <a:spLocks noChangeArrowheads="1"/>
          </p:cNvSpPr>
          <p:nvPr/>
        </p:nvSpPr>
        <p:spPr bwMode="auto">
          <a:xfrm>
            <a:off x="1628775" y="2740025"/>
            <a:ext cx="6053138" cy="830997"/>
          </a:xfrm>
          <a:prstGeom prst="rect">
            <a:avLst/>
          </a:prstGeom>
          <a:noFill/>
          <a:ln w="9525">
            <a:noFill/>
            <a:miter lim="800000"/>
            <a:headEnd/>
            <a:tailEnd/>
          </a:ln>
          <a:effectLst/>
        </p:spPr>
        <p:txBody>
          <a:bodyPr>
            <a:prstTxWarp prst="textNoShape">
              <a:avLst/>
            </a:prstTxWarp>
            <a:spAutoFit/>
          </a:bodyPr>
          <a:lstStyle/>
          <a:p>
            <a:r>
              <a:rPr lang="en-US" sz="2400" dirty="0" err="1"/>
              <a:t>Egemen</a:t>
            </a:r>
            <a:r>
              <a:rPr lang="en-US" sz="2400" dirty="0" smtClean="0"/>
              <a:t> “</a:t>
            </a:r>
            <a:r>
              <a:rPr lang="en-US" sz="2400" dirty="0" err="1" smtClean="0"/>
              <a:t>Ege</a:t>
            </a:r>
            <a:r>
              <a:rPr lang="en-US" sz="2400" dirty="0" smtClean="0"/>
              <a:t>” </a:t>
            </a:r>
            <a:r>
              <a:rPr lang="en-US" sz="2400" dirty="0" err="1" smtClean="0"/>
              <a:t>Kolemen</a:t>
            </a:r>
            <a:r>
              <a:rPr lang="en-US" sz="2400" dirty="0" smtClean="0"/>
              <a:t>, </a:t>
            </a:r>
            <a:r>
              <a:rPr lang="en-US" sz="2400" dirty="0"/>
              <a:t>K. </a:t>
            </a:r>
            <a:r>
              <a:rPr lang="en-US" sz="2400" dirty="0" err="1"/>
              <a:t>Taira</a:t>
            </a:r>
            <a:r>
              <a:rPr lang="en-US" sz="2400" dirty="0"/>
              <a:t>, S. Gerhardt, D. Gates, S. </a:t>
            </a:r>
            <a:r>
              <a:rPr lang="en-US" sz="2400" dirty="0" err="1"/>
              <a:t>Sabbagh</a:t>
            </a:r>
            <a:endParaRPr lang="en-US" sz="1600" b="0" i="1" dirty="0"/>
          </a:p>
        </p:txBody>
      </p:sp>
      <p:sp>
        <p:nvSpPr>
          <p:cNvPr id="1360903" name="Line 7"/>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04" name="Text Box 8"/>
          <p:cNvSpPr txBox="1">
            <a:spLocks noChangeArrowheads="1"/>
          </p:cNvSpPr>
          <p:nvPr/>
        </p:nvSpPr>
        <p:spPr bwMode="auto">
          <a:xfrm>
            <a:off x="1676400" y="4095750"/>
            <a:ext cx="5715000" cy="627864"/>
          </a:xfrm>
          <a:prstGeom prst="rect">
            <a:avLst/>
          </a:prstGeom>
          <a:noFill/>
          <a:ln w="15875">
            <a:noFill/>
            <a:miter lim="800000"/>
            <a:headEnd/>
            <a:tailEnd/>
          </a:ln>
          <a:effectLst/>
        </p:spPr>
        <p:txBody>
          <a:bodyPr lIns="0" tIns="0" rIns="0" bIns="0">
            <a:prstTxWarp prst="textNoShape">
              <a:avLst/>
            </a:prstTxWarp>
            <a:spAutoFit/>
          </a:bodyPr>
          <a:lstStyle/>
          <a:p>
            <a:pPr>
              <a:lnSpc>
                <a:spcPct val="70000"/>
              </a:lnSpc>
              <a:spcBef>
                <a:spcPct val="20000"/>
              </a:spcBef>
            </a:pPr>
            <a:r>
              <a:rPr lang="en-US" sz="1600" dirty="0">
                <a:solidFill>
                  <a:srgbClr val="FF0000"/>
                </a:solidFill>
                <a:latin typeface="Helvetica" charset="0"/>
              </a:rPr>
              <a:t>2009 NSTX</a:t>
            </a:r>
            <a:r>
              <a:rPr lang="en-US" sz="1600" dirty="0" smtClean="0">
                <a:solidFill>
                  <a:srgbClr val="FF0000"/>
                </a:solidFill>
                <a:latin typeface="Helvetica" charset="0"/>
              </a:rPr>
              <a:t> Research Day, ASC</a:t>
            </a:r>
          </a:p>
          <a:p>
            <a:pPr>
              <a:lnSpc>
                <a:spcPct val="70000"/>
              </a:lnSpc>
              <a:spcBef>
                <a:spcPct val="20000"/>
              </a:spcBef>
            </a:pPr>
            <a:r>
              <a:rPr lang="en-US" sz="1600" dirty="0">
                <a:solidFill>
                  <a:srgbClr val="FF0000"/>
                </a:solidFill>
                <a:latin typeface="Helvetica" charset="0"/>
              </a:rPr>
              <a:t>Room B-318</a:t>
            </a:r>
            <a:endParaRPr lang="en-US" sz="1600" dirty="0" smtClean="0">
              <a:solidFill>
                <a:srgbClr val="FF0000"/>
              </a:solidFill>
              <a:latin typeface="Helvetica" charset="0"/>
            </a:endParaRPr>
          </a:p>
          <a:p>
            <a:pPr>
              <a:lnSpc>
                <a:spcPct val="70000"/>
              </a:lnSpc>
              <a:spcBef>
                <a:spcPct val="20000"/>
              </a:spcBef>
            </a:pPr>
            <a:r>
              <a:rPr lang="en-US" sz="1600" dirty="0" smtClean="0">
                <a:solidFill>
                  <a:srgbClr val="FF0000"/>
                </a:solidFill>
                <a:latin typeface="Helvetica" charset="0"/>
              </a:rPr>
              <a:t>December 2</a:t>
            </a:r>
            <a:r>
              <a:rPr lang="en-US" sz="1600" baseline="30000" dirty="0" smtClean="0">
                <a:solidFill>
                  <a:srgbClr val="FF0000"/>
                </a:solidFill>
                <a:latin typeface="Helvetica" charset="0"/>
              </a:rPr>
              <a:t>nd</a:t>
            </a:r>
            <a:r>
              <a:rPr lang="en-US" sz="1600" dirty="0" smtClean="0">
                <a:solidFill>
                  <a:srgbClr val="FF0000"/>
                </a:solidFill>
                <a:latin typeface="Helvetica" charset="0"/>
              </a:rPr>
              <a:t>, 2009</a:t>
            </a:r>
            <a:endParaRPr lang="en-US" sz="1600" dirty="0">
              <a:solidFill>
                <a:srgbClr val="FF0000"/>
              </a:solidFill>
              <a:latin typeface="Helvetica" charset="0"/>
            </a:endParaRPr>
          </a:p>
        </p:txBody>
      </p:sp>
      <p:sp>
        <p:nvSpPr>
          <p:cNvPr id="1360905" name="Line 9"/>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06" name="Picture 10" descr="ppi66F"/>
          <p:cNvPicPr>
            <a:picLocks noChangeAspect="1" noChangeArrowheads="1"/>
          </p:cNvPicPr>
          <p:nvPr/>
        </p:nvPicPr>
        <p:blipFill>
          <a:blip r:embed="rId3"/>
          <a:srcRect/>
          <a:stretch>
            <a:fillRect/>
          </a:stretch>
        </p:blipFill>
        <p:spPr bwMode="auto">
          <a:xfrm>
            <a:off x="114300" y="2362200"/>
            <a:ext cx="1333500" cy="4419600"/>
          </a:xfrm>
          <a:prstGeom prst="rect">
            <a:avLst/>
          </a:prstGeom>
          <a:noFill/>
          <a:ln w="15875">
            <a:noFill/>
            <a:miter lim="800000"/>
            <a:headEnd/>
            <a:tailEnd/>
          </a:ln>
          <a:effectLst/>
        </p:spPr>
      </p:pic>
      <p:sp>
        <p:nvSpPr>
          <p:cNvPr id="1360907" name="Line 11"/>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08" name="Text Box 12"/>
          <p:cNvSpPr txBox="1">
            <a:spLocks noChangeArrowheads="1"/>
          </p:cNvSpPr>
          <p:nvPr/>
        </p:nvSpPr>
        <p:spPr bwMode="auto">
          <a:xfrm>
            <a:off x="114300" y="2362200"/>
            <a:ext cx="1333500" cy="4419600"/>
          </a:xfrm>
          <a:prstGeom prst="rect">
            <a:avLst/>
          </a:prstGeom>
          <a:noFill/>
          <a:ln w="12700">
            <a:solidFill>
              <a:srgbClr val="0000FF"/>
            </a:solidFill>
            <a:miter lim="800000"/>
            <a:headEnd/>
            <a:tailEnd/>
          </a:ln>
          <a:effectLst/>
        </p:spPr>
        <p:txBody>
          <a:bodyPr lIns="91429" tIns="45714" rIns="91429" bIns="45714">
            <a:prstTxWarp prst="textNoShape">
              <a:avLst/>
            </a:prstTxWarp>
            <a:spAutoFit/>
          </a:bodyPr>
          <a:lstStyle/>
          <a:p>
            <a:pPr algn="l" eaLnBrk="0" hangingPunct="0">
              <a:spcBef>
                <a:spcPct val="5000"/>
              </a:spcBef>
              <a:spcAft>
                <a:spcPct val="5000"/>
              </a:spcAft>
            </a:pPr>
            <a:r>
              <a:rPr lang="en-US" sz="900" i="1">
                <a:solidFill>
                  <a:srgbClr val="0000FF"/>
                </a:solidFill>
              </a:rPr>
              <a:t>College W&amp;M</a:t>
            </a:r>
          </a:p>
          <a:p>
            <a:pPr algn="l" eaLnBrk="0" hangingPunct="0">
              <a:spcBef>
                <a:spcPct val="5000"/>
              </a:spcBef>
              <a:spcAft>
                <a:spcPct val="5000"/>
              </a:spcAft>
            </a:pPr>
            <a:r>
              <a:rPr lang="en-US" sz="900" i="1">
                <a:solidFill>
                  <a:srgbClr val="0000FF"/>
                </a:solidFill>
              </a:rPr>
              <a:t>Columbia U</a:t>
            </a:r>
          </a:p>
          <a:p>
            <a:pPr algn="l" eaLnBrk="0" hangingPunct="0">
              <a:spcBef>
                <a:spcPct val="5000"/>
              </a:spcBef>
              <a:spcAft>
                <a:spcPct val="5000"/>
              </a:spcAft>
            </a:pPr>
            <a:r>
              <a:rPr lang="en-US" sz="900" i="1">
                <a:solidFill>
                  <a:srgbClr val="0000FF"/>
                </a:solidFill>
              </a:rPr>
              <a:t>Comp-X</a:t>
            </a:r>
          </a:p>
          <a:p>
            <a:pPr algn="l" eaLnBrk="0" hangingPunct="0">
              <a:spcBef>
                <a:spcPct val="5000"/>
              </a:spcBef>
              <a:spcAft>
                <a:spcPct val="5000"/>
              </a:spcAft>
            </a:pPr>
            <a:r>
              <a:rPr lang="en-US" sz="900" i="1">
                <a:solidFill>
                  <a:srgbClr val="0000FF"/>
                </a:solidFill>
              </a:rPr>
              <a:t>General Atomics</a:t>
            </a:r>
          </a:p>
          <a:p>
            <a:pPr algn="l" eaLnBrk="0" hangingPunct="0">
              <a:spcBef>
                <a:spcPct val="5000"/>
              </a:spcBef>
              <a:spcAft>
                <a:spcPct val="5000"/>
              </a:spcAft>
            </a:pPr>
            <a:r>
              <a:rPr lang="en-US" sz="900" i="1">
                <a:solidFill>
                  <a:srgbClr val="0000FF"/>
                </a:solidFill>
              </a:rPr>
              <a:t>INEL</a:t>
            </a:r>
          </a:p>
          <a:p>
            <a:pPr algn="l" eaLnBrk="0" hangingPunct="0">
              <a:spcBef>
                <a:spcPct val="5000"/>
              </a:spcBef>
              <a:spcAft>
                <a:spcPct val="5000"/>
              </a:spcAft>
            </a:pPr>
            <a:r>
              <a:rPr lang="en-US" sz="900" i="1">
                <a:solidFill>
                  <a:srgbClr val="0000FF"/>
                </a:solidFill>
              </a:rPr>
              <a:t>Johns Hopkins U</a:t>
            </a:r>
          </a:p>
          <a:p>
            <a:pPr algn="l" eaLnBrk="0" hangingPunct="0">
              <a:spcBef>
                <a:spcPct val="5000"/>
              </a:spcBef>
              <a:spcAft>
                <a:spcPct val="5000"/>
              </a:spcAft>
            </a:pPr>
            <a:r>
              <a:rPr lang="en-US" sz="900" i="1">
                <a:solidFill>
                  <a:srgbClr val="0000FF"/>
                </a:solidFill>
              </a:rPr>
              <a:t>LANL</a:t>
            </a:r>
          </a:p>
          <a:p>
            <a:pPr algn="l" eaLnBrk="0" hangingPunct="0">
              <a:spcBef>
                <a:spcPct val="5000"/>
              </a:spcBef>
              <a:spcAft>
                <a:spcPct val="5000"/>
              </a:spcAft>
            </a:pPr>
            <a:r>
              <a:rPr lang="en-US" sz="900" i="1">
                <a:solidFill>
                  <a:srgbClr val="0000FF"/>
                </a:solidFill>
              </a:rPr>
              <a:t>LLNL</a:t>
            </a:r>
          </a:p>
          <a:p>
            <a:pPr algn="l" eaLnBrk="0" hangingPunct="0">
              <a:spcBef>
                <a:spcPct val="5000"/>
              </a:spcBef>
              <a:spcAft>
                <a:spcPct val="5000"/>
              </a:spcAft>
            </a:pPr>
            <a:r>
              <a:rPr lang="en-US" sz="900" i="1">
                <a:solidFill>
                  <a:srgbClr val="0000FF"/>
                </a:solidFill>
              </a:rPr>
              <a:t>Lodestar</a:t>
            </a:r>
          </a:p>
          <a:p>
            <a:pPr algn="l" eaLnBrk="0" hangingPunct="0">
              <a:spcBef>
                <a:spcPct val="5000"/>
              </a:spcBef>
              <a:spcAft>
                <a:spcPct val="5000"/>
              </a:spcAft>
            </a:pPr>
            <a:r>
              <a:rPr lang="en-US" sz="900" i="1">
                <a:solidFill>
                  <a:srgbClr val="0000FF"/>
                </a:solidFill>
              </a:rPr>
              <a:t>MIT</a:t>
            </a:r>
          </a:p>
          <a:p>
            <a:pPr algn="l" eaLnBrk="0" hangingPunct="0">
              <a:spcBef>
                <a:spcPct val="5000"/>
              </a:spcBef>
              <a:spcAft>
                <a:spcPct val="5000"/>
              </a:spcAft>
            </a:pPr>
            <a:r>
              <a:rPr lang="en-US" sz="900" i="1">
                <a:solidFill>
                  <a:srgbClr val="0000FF"/>
                </a:solidFill>
              </a:rPr>
              <a:t>Nova Photonics</a:t>
            </a:r>
          </a:p>
          <a:p>
            <a:pPr algn="l" eaLnBrk="0" hangingPunct="0">
              <a:spcBef>
                <a:spcPct val="5000"/>
              </a:spcBef>
              <a:spcAft>
                <a:spcPct val="5000"/>
              </a:spcAft>
            </a:pPr>
            <a:r>
              <a:rPr lang="en-US" sz="900" i="1">
                <a:solidFill>
                  <a:srgbClr val="0000FF"/>
                </a:solidFill>
              </a:rPr>
              <a:t>New York U</a:t>
            </a:r>
          </a:p>
          <a:p>
            <a:pPr algn="l" eaLnBrk="0" hangingPunct="0">
              <a:spcBef>
                <a:spcPct val="5000"/>
              </a:spcBef>
              <a:spcAft>
                <a:spcPct val="5000"/>
              </a:spcAft>
            </a:pPr>
            <a:r>
              <a:rPr lang="en-US" sz="900" i="1">
                <a:solidFill>
                  <a:srgbClr val="0000FF"/>
                </a:solidFill>
              </a:rPr>
              <a:t>Old Dominion U</a:t>
            </a:r>
          </a:p>
          <a:p>
            <a:pPr algn="l" eaLnBrk="0" hangingPunct="0">
              <a:spcBef>
                <a:spcPct val="5000"/>
              </a:spcBef>
              <a:spcAft>
                <a:spcPct val="5000"/>
              </a:spcAft>
            </a:pPr>
            <a:r>
              <a:rPr lang="en-US" sz="900" i="1">
                <a:solidFill>
                  <a:srgbClr val="0000FF"/>
                </a:solidFill>
              </a:rPr>
              <a:t>ORNL</a:t>
            </a:r>
          </a:p>
          <a:p>
            <a:pPr algn="l" eaLnBrk="0" hangingPunct="0">
              <a:spcBef>
                <a:spcPct val="5000"/>
              </a:spcBef>
              <a:spcAft>
                <a:spcPct val="5000"/>
              </a:spcAft>
            </a:pPr>
            <a:r>
              <a:rPr lang="en-US" sz="900" i="1">
                <a:solidFill>
                  <a:srgbClr val="0000FF"/>
                </a:solidFill>
              </a:rPr>
              <a:t>PPPL</a:t>
            </a:r>
          </a:p>
          <a:p>
            <a:pPr algn="l" eaLnBrk="0" hangingPunct="0">
              <a:spcBef>
                <a:spcPct val="5000"/>
              </a:spcBef>
              <a:spcAft>
                <a:spcPct val="5000"/>
              </a:spcAft>
            </a:pPr>
            <a:r>
              <a:rPr lang="en-US" sz="900" i="1">
                <a:solidFill>
                  <a:srgbClr val="0000FF"/>
                </a:solidFill>
              </a:rPr>
              <a:t>PSI</a:t>
            </a:r>
          </a:p>
          <a:p>
            <a:pPr algn="l" eaLnBrk="0" hangingPunct="0">
              <a:spcBef>
                <a:spcPct val="5000"/>
              </a:spcBef>
              <a:spcAft>
                <a:spcPct val="5000"/>
              </a:spcAft>
            </a:pPr>
            <a:r>
              <a:rPr lang="en-US" sz="900" i="1">
                <a:solidFill>
                  <a:srgbClr val="0000FF"/>
                </a:solidFill>
              </a:rPr>
              <a:t>Princeton U</a:t>
            </a:r>
          </a:p>
          <a:p>
            <a:pPr algn="l" eaLnBrk="0" hangingPunct="0">
              <a:spcBef>
                <a:spcPct val="5000"/>
              </a:spcBef>
              <a:spcAft>
                <a:spcPct val="5000"/>
              </a:spcAft>
            </a:pPr>
            <a:r>
              <a:rPr lang="en-US" sz="900" i="1">
                <a:solidFill>
                  <a:srgbClr val="0000FF"/>
                </a:solidFill>
              </a:rPr>
              <a:t>Purdue U</a:t>
            </a:r>
          </a:p>
          <a:p>
            <a:pPr algn="l" eaLnBrk="0" hangingPunct="0">
              <a:spcBef>
                <a:spcPct val="5000"/>
              </a:spcBef>
              <a:spcAft>
                <a:spcPct val="5000"/>
              </a:spcAft>
            </a:pPr>
            <a:r>
              <a:rPr lang="en-US" sz="900" i="1">
                <a:solidFill>
                  <a:srgbClr val="0000FF"/>
                </a:solidFill>
              </a:rPr>
              <a:t>SNL</a:t>
            </a:r>
          </a:p>
          <a:p>
            <a:pPr algn="l" eaLnBrk="0" hangingPunct="0">
              <a:spcBef>
                <a:spcPct val="5000"/>
              </a:spcBef>
              <a:spcAft>
                <a:spcPct val="5000"/>
              </a:spcAft>
            </a:pPr>
            <a:r>
              <a:rPr lang="en-US" sz="900" i="1">
                <a:solidFill>
                  <a:srgbClr val="0000FF"/>
                </a:solidFill>
              </a:rPr>
              <a:t>Think Tank, Inc.</a:t>
            </a:r>
          </a:p>
          <a:p>
            <a:pPr algn="l" eaLnBrk="0" hangingPunct="0">
              <a:spcBef>
                <a:spcPct val="5000"/>
              </a:spcBef>
              <a:spcAft>
                <a:spcPct val="5000"/>
              </a:spcAft>
            </a:pPr>
            <a:r>
              <a:rPr lang="en-US" sz="900" i="1">
                <a:solidFill>
                  <a:srgbClr val="0000FF"/>
                </a:solidFill>
              </a:rPr>
              <a:t>UC Davis</a:t>
            </a:r>
          </a:p>
          <a:p>
            <a:pPr algn="l" eaLnBrk="0" hangingPunct="0">
              <a:spcBef>
                <a:spcPct val="5000"/>
              </a:spcBef>
              <a:spcAft>
                <a:spcPct val="5000"/>
              </a:spcAft>
            </a:pPr>
            <a:r>
              <a:rPr lang="en-US" sz="900" i="1">
                <a:solidFill>
                  <a:srgbClr val="0000FF"/>
                </a:solidFill>
              </a:rPr>
              <a:t>UC Irvine</a:t>
            </a:r>
          </a:p>
          <a:p>
            <a:pPr algn="l" eaLnBrk="0" hangingPunct="0">
              <a:spcBef>
                <a:spcPct val="5000"/>
              </a:spcBef>
              <a:spcAft>
                <a:spcPct val="5000"/>
              </a:spcAft>
            </a:pPr>
            <a:r>
              <a:rPr lang="en-US" sz="900" i="1">
                <a:solidFill>
                  <a:srgbClr val="0000FF"/>
                </a:solidFill>
              </a:rPr>
              <a:t>UCLA</a:t>
            </a:r>
          </a:p>
          <a:p>
            <a:pPr algn="l" eaLnBrk="0" hangingPunct="0">
              <a:spcBef>
                <a:spcPct val="5000"/>
              </a:spcBef>
              <a:spcAft>
                <a:spcPct val="5000"/>
              </a:spcAft>
            </a:pPr>
            <a:r>
              <a:rPr lang="en-US" sz="900" i="1">
                <a:solidFill>
                  <a:srgbClr val="0000FF"/>
                </a:solidFill>
              </a:rPr>
              <a:t>UCSD</a:t>
            </a:r>
          </a:p>
          <a:p>
            <a:pPr algn="l" eaLnBrk="0" hangingPunct="0">
              <a:spcBef>
                <a:spcPct val="5000"/>
              </a:spcBef>
              <a:spcAft>
                <a:spcPct val="5000"/>
              </a:spcAft>
            </a:pPr>
            <a:r>
              <a:rPr lang="en-US" sz="900" i="1">
                <a:solidFill>
                  <a:srgbClr val="0000FF"/>
                </a:solidFill>
              </a:rPr>
              <a:t>U Colorado</a:t>
            </a:r>
          </a:p>
          <a:p>
            <a:pPr algn="l" eaLnBrk="0" hangingPunct="0">
              <a:spcBef>
                <a:spcPct val="5000"/>
              </a:spcBef>
              <a:spcAft>
                <a:spcPct val="5000"/>
              </a:spcAft>
            </a:pPr>
            <a:r>
              <a:rPr lang="en-US" sz="900" i="1">
                <a:solidFill>
                  <a:srgbClr val="0000FF"/>
                </a:solidFill>
              </a:rPr>
              <a:t>U Maryland</a:t>
            </a:r>
          </a:p>
          <a:p>
            <a:pPr algn="l" eaLnBrk="0" hangingPunct="0">
              <a:spcBef>
                <a:spcPct val="5000"/>
              </a:spcBef>
              <a:spcAft>
                <a:spcPct val="5000"/>
              </a:spcAft>
            </a:pPr>
            <a:r>
              <a:rPr lang="en-US" sz="900" i="1">
                <a:solidFill>
                  <a:srgbClr val="0000FF"/>
                </a:solidFill>
              </a:rPr>
              <a:t>U Rochester</a:t>
            </a:r>
          </a:p>
          <a:p>
            <a:pPr algn="l" eaLnBrk="0" hangingPunct="0">
              <a:spcBef>
                <a:spcPct val="5000"/>
              </a:spcBef>
              <a:spcAft>
                <a:spcPct val="5000"/>
              </a:spcAft>
            </a:pPr>
            <a:r>
              <a:rPr lang="en-US" sz="900" i="1">
                <a:solidFill>
                  <a:srgbClr val="0000FF"/>
                </a:solidFill>
              </a:rPr>
              <a:t>U Washington</a:t>
            </a:r>
          </a:p>
          <a:p>
            <a:pPr algn="l" eaLnBrk="0" hangingPunct="0">
              <a:spcBef>
                <a:spcPct val="5000"/>
              </a:spcBef>
              <a:spcAft>
                <a:spcPct val="5000"/>
              </a:spcAft>
            </a:pPr>
            <a:r>
              <a:rPr lang="en-US" sz="900" i="1">
                <a:solidFill>
                  <a:srgbClr val="0000FF"/>
                </a:solidFill>
              </a:rPr>
              <a:t>U Wisconsin</a:t>
            </a:r>
            <a:endParaRPr lang="en-US" sz="900" i="1">
              <a:solidFill>
                <a:srgbClr val="FF0000"/>
              </a:solidFill>
            </a:endParaRPr>
          </a:p>
        </p:txBody>
      </p:sp>
      <p:sp>
        <p:nvSpPr>
          <p:cNvPr id="1360909" name="Line 13"/>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10" name="Picture 14" descr="ppi672"/>
          <p:cNvPicPr>
            <a:picLocks noChangeAspect="1" noChangeArrowheads="1"/>
          </p:cNvPicPr>
          <p:nvPr/>
        </p:nvPicPr>
        <p:blipFill>
          <a:blip r:embed="rId4"/>
          <a:srcRect/>
          <a:stretch>
            <a:fillRect/>
          </a:stretch>
        </p:blipFill>
        <p:spPr bwMode="auto">
          <a:xfrm>
            <a:off x="7707313" y="2428875"/>
            <a:ext cx="1284287" cy="4276725"/>
          </a:xfrm>
          <a:prstGeom prst="rect">
            <a:avLst/>
          </a:prstGeom>
          <a:noFill/>
          <a:ln w="15875">
            <a:noFill/>
            <a:miter lim="800000"/>
            <a:headEnd/>
            <a:tailEnd/>
          </a:ln>
          <a:effectLst/>
        </p:spPr>
      </p:pic>
      <p:sp>
        <p:nvSpPr>
          <p:cNvPr id="1360911" name="Line 15"/>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12" name="Text Box 16"/>
          <p:cNvSpPr txBox="1">
            <a:spLocks noChangeArrowheads="1"/>
          </p:cNvSpPr>
          <p:nvPr/>
        </p:nvSpPr>
        <p:spPr bwMode="auto">
          <a:xfrm>
            <a:off x="7707313" y="2428875"/>
            <a:ext cx="1284287" cy="4270375"/>
          </a:xfrm>
          <a:prstGeom prst="rect">
            <a:avLst/>
          </a:prstGeom>
          <a:noFill/>
          <a:ln w="12700">
            <a:solidFill>
              <a:srgbClr val="FF0000"/>
            </a:solidFill>
            <a:miter lim="800000"/>
            <a:headEnd/>
            <a:tailEnd/>
          </a:ln>
          <a:effectLst/>
        </p:spPr>
        <p:txBody>
          <a:bodyPr lIns="91429" tIns="45714" rIns="91429" bIns="45714">
            <a:prstTxWarp prst="textNoShape">
              <a:avLst/>
            </a:prstTxWarp>
            <a:spAutoFit/>
          </a:bodyPr>
          <a:lstStyle/>
          <a:p>
            <a:pPr algn="r" eaLnBrk="0" hangingPunct="0">
              <a:spcBef>
                <a:spcPct val="5000"/>
              </a:spcBef>
              <a:spcAft>
                <a:spcPct val="5000"/>
              </a:spcAft>
            </a:pPr>
            <a:r>
              <a:rPr lang="en-US" sz="900" i="1">
                <a:solidFill>
                  <a:srgbClr val="FF0000"/>
                </a:solidFill>
              </a:rPr>
              <a:t>Culham Sci Ctr</a:t>
            </a:r>
          </a:p>
          <a:p>
            <a:pPr algn="r" eaLnBrk="0" hangingPunct="0">
              <a:spcBef>
                <a:spcPct val="5000"/>
              </a:spcBef>
              <a:spcAft>
                <a:spcPct val="5000"/>
              </a:spcAft>
            </a:pPr>
            <a:r>
              <a:rPr lang="en-US" sz="900" i="1">
                <a:solidFill>
                  <a:srgbClr val="FF0000"/>
                </a:solidFill>
              </a:rPr>
              <a:t>U St. Andrews</a:t>
            </a:r>
          </a:p>
          <a:p>
            <a:pPr algn="r" eaLnBrk="0" hangingPunct="0">
              <a:spcBef>
                <a:spcPct val="5000"/>
              </a:spcBef>
              <a:spcAft>
                <a:spcPct val="5000"/>
              </a:spcAft>
            </a:pPr>
            <a:r>
              <a:rPr lang="en-US" sz="900" i="1">
                <a:solidFill>
                  <a:srgbClr val="FF0000"/>
                </a:solidFill>
              </a:rPr>
              <a:t>York U</a:t>
            </a:r>
          </a:p>
          <a:p>
            <a:pPr algn="r" eaLnBrk="0" hangingPunct="0">
              <a:spcBef>
                <a:spcPct val="5000"/>
              </a:spcBef>
              <a:spcAft>
                <a:spcPct val="5000"/>
              </a:spcAft>
            </a:pPr>
            <a:r>
              <a:rPr lang="en-US" sz="900" i="1">
                <a:solidFill>
                  <a:srgbClr val="FF0000"/>
                </a:solidFill>
              </a:rPr>
              <a:t>Chubu U</a:t>
            </a:r>
          </a:p>
          <a:p>
            <a:pPr algn="r" eaLnBrk="0" hangingPunct="0">
              <a:spcBef>
                <a:spcPct val="5000"/>
              </a:spcBef>
              <a:spcAft>
                <a:spcPct val="5000"/>
              </a:spcAft>
            </a:pPr>
            <a:r>
              <a:rPr lang="en-US" sz="900" i="1">
                <a:solidFill>
                  <a:srgbClr val="FF0000"/>
                </a:solidFill>
              </a:rPr>
              <a:t>Fukui U</a:t>
            </a:r>
          </a:p>
          <a:p>
            <a:pPr algn="r" eaLnBrk="0" hangingPunct="0">
              <a:spcBef>
                <a:spcPct val="5000"/>
              </a:spcBef>
              <a:spcAft>
                <a:spcPct val="5000"/>
              </a:spcAft>
            </a:pPr>
            <a:r>
              <a:rPr lang="en-US" sz="900" i="1">
                <a:solidFill>
                  <a:srgbClr val="FF0000"/>
                </a:solidFill>
              </a:rPr>
              <a:t>Hiroshima U</a:t>
            </a:r>
          </a:p>
          <a:p>
            <a:pPr algn="r" eaLnBrk="0" hangingPunct="0">
              <a:spcBef>
                <a:spcPct val="5000"/>
              </a:spcBef>
              <a:spcAft>
                <a:spcPct val="5000"/>
              </a:spcAft>
            </a:pPr>
            <a:r>
              <a:rPr lang="en-US" sz="900" i="1">
                <a:solidFill>
                  <a:srgbClr val="FF0000"/>
                </a:solidFill>
              </a:rPr>
              <a:t>Hyogo U</a:t>
            </a:r>
          </a:p>
          <a:p>
            <a:pPr algn="r" eaLnBrk="0" hangingPunct="0">
              <a:spcBef>
                <a:spcPct val="5000"/>
              </a:spcBef>
              <a:spcAft>
                <a:spcPct val="5000"/>
              </a:spcAft>
            </a:pPr>
            <a:r>
              <a:rPr lang="en-US" sz="900" i="1">
                <a:solidFill>
                  <a:srgbClr val="FF0000"/>
                </a:solidFill>
              </a:rPr>
              <a:t>Kyoto U</a:t>
            </a:r>
          </a:p>
          <a:p>
            <a:pPr algn="r" eaLnBrk="0" hangingPunct="0">
              <a:spcBef>
                <a:spcPct val="5000"/>
              </a:spcBef>
              <a:spcAft>
                <a:spcPct val="5000"/>
              </a:spcAft>
            </a:pPr>
            <a:r>
              <a:rPr lang="en-US" sz="900" i="1">
                <a:solidFill>
                  <a:srgbClr val="FF0000"/>
                </a:solidFill>
              </a:rPr>
              <a:t>Kyushu U</a:t>
            </a:r>
          </a:p>
          <a:p>
            <a:pPr algn="r" eaLnBrk="0" hangingPunct="0">
              <a:spcBef>
                <a:spcPct val="5000"/>
              </a:spcBef>
              <a:spcAft>
                <a:spcPct val="5000"/>
              </a:spcAft>
            </a:pPr>
            <a:r>
              <a:rPr lang="en-US" sz="900" i="1">
                <a:solidFill>
                  <a:srgbClr val="FF0000"/>
                </a:solidFill>
              </a:rPr>
              <a:t>Kyushu Tokai U</a:t>
            </a:r>
          </a:p>
          <a:p>
            <a:pPr algn="r" eaLnBrk="0" hangingPunct="0">
              <a:spcBef>
                <a:spcPct val="5000"/>
              </a:spcBef>
              <a:spcAft>
                <a:spcPct val="5000"/>
              </a:spcAft>
            </a:pPr>
            <a:r>
              <a:rPr lang="en-US" sz="900" i="1">
                <a:solidFill>
                  <a:srgbClr val="FF0000"/>
                </a:solidFill>
              </a:rPr>
              <a:t>NIFS</a:t>
            </a:r>
          </a:p>
          <a:p>
            <a:pPr algn="r" eaLnBrk="0" hangingPunct="0">
              <a:spcBef>
                <a:spcPct val="5000"/>
              </a:spcBef>
              <a:spcAft>
                <a:spcPct val="5000"/>
              </a:spcAft>
            </a:pPr>
            <a:r>
              <a:rPr lang="en-US" sz="900" i="1">
                <a:solidFill>
                  <a:srgbClr val="FF0000"/>
                </a:solidFill>
              </a:rPr>
              <a:t>Niigata U</a:t>
            </a:r>
          </a:p>
          <a:p>
            <a:pPr algn="r" eaLnBrk="0" hangingPunct="0">
              <a:spcBef>
                <a:spcPct val="5000"/>
              </a:spcBef>
              <a:spcAft>
                <a:spcPct val="5000"/>
              </a:spcAft>
            </a:pPr>
            <a:r>
              <a:rPr lang="en-US" sz="900" i="1">
                <a:solidFill>
                  <a:srgbClr val="FF0000"/>
                </a:solidFill>
              </a:rPr>
              <a:t>U Tokyo</a:t>
            </a:r>
          </a:p>
          <a:p>
            <a:pPr algn="r" eaLnBrk="0" hangingPunct="0">
              <a:spcBef>
                <a:spcPct val="5000"/>
              </a:spcBef>
              <a:spcAft>
                <a:spcPct val="5000"/>
              </a:spcAft>
            </a:pPr>
            <a:r>
              <a:rPr lang="en-US" sz="900" i="1">
                <a:solidFill>
                  <a:srgbClr val="FF0000"/>
                </a:solidFill>
              </a:rPr>
              <a:t>JAEA</a:t>
            </a:r>
          </a:p>
          <a:p>
            <a:pPr algn="r" eaLnBrk="0" hangingPunct="0">
              <a:spcBef>
                <a:spcPct val="5000"/>
              </a:spcBef>
              <a:spcAft>
                <a:spcPct val="5000"/>
              </a:spcAft>
            </a:pPr>
            <a:r>
              <a:rPr lang="en-US" sz="900" i="1">
                <a:solidFill>
                  <a:srgbClr val="FF0000"/>
                </a:solidFill>
              </a:rPr>
              <a:t>Hebrew U</a:t>
            </a:r>
          </a:p>
          <a:p>
            <a:pPr algn="r" eaLnBrk="0" hangingPunct="0">
              <a:spcBef>
                <a:spcPct val="5000"/>
              </a:spcBef>
              <a:spcAft>
                <a:spcPct val="5000"/>
              </a:spcAft>
            </a:pPr>
            <a:r>
              <a:rPr lang="en-US" sz="900" i="1">
                <a:solidFill>
                  <a:srgbClr val="FF0000"/>
                </a:solidFill>
              </a:rPr>
              <a:t>Ioffe Inst</a:t>
            </a:r>
          </a:p>
          <a:p>
            <a:pPr algn="r" eaLnBrk="0" hangingPunct="0">
              <a:spcBef>
                <a:spcPct val="5000"/>
              </a:spcBef>
              <a:spcAft>
                <a:spcPct val="5000"/>
              </a:spcAft>
            </a:pPr>
            <a:r>
              <a:rPr lang="en-US" sz="900" i="1">
                <a:solidFill>
                  <a:srgbClr val="FF0000"/>
                </a:solidFill>
              </a:rPr>
              <a:t>RRC Kurchatov Inst</a:t>
            </a:r>
          </a:p>
          <a:p>
            <a:pPr algn="r" eaLnBrk="0" hangingPunct="0">
              <a:spcBef>
                <a:spcPct val="5000"/>
              </a:spcBef>
              <a:spcAft>
                <a:spcPct val="5000"/>
              </a:spcAft>
            </a:pPr>
            <a:r>
              <a:rPr lang="en-US" sz="900" i="1">
                <a:solidFill>
                  <a:srgbClr val="FF0000"/>
                </a:solidFill>
              </a:rPr>
              <a:t>TRINITI</a:t>
            </a:r>
          </a:p>
          <a:p>
            <a:pPr algn="r" eaLnBrk="0" hangingPunct="0">
              <a:spcBef>
                <a:spcPct val="5000"/>
              </a:spcBef>
              <a:spcAft>
                <a:spcPct val="5000"/>
              </a:spcAft>
            </a:pPr>
            <a:r>
              <a:rPr lang="en-US" sz="900" i="1">
                <a:solidFill>
                  <a:srgbClr val="FF0000"/>
                </a:solidFill>
              </a:rPr>
              <a:t>KBSI</a:t>
            </a:r>
          </a:p>
          <a:p>
            <a:pPr algn="r" eaLnBrk="0" hangingPunct="0">
              <a:spcBef>
                <a:spcPct val="5000"/>
              </a:spcBef>
              <a:spcAft>
                <a:spcPct val="5000"/>
              </a:spcAft>
            </a:pPr>
            <a:r>
              <a:rPr lang="en-US" sz="900" i="1">
                <a:solidFill>
                  <a:srgbClr val="FF0000"/>
                </a:solidFill>
              </a:rPr>
              <a:t>KAIST</a:t>
            </a:r>
          </a:p>
          <a:p>
            <a:pPr algn="r" eaLnBrk="0" hangingPunct="0">
              <a:spcBef>
                <a:spcPct val="5000"/>
              </a:spcBef>
              <a:spcAft>
                <a:spcPct val="5000"/>
              </a:spcAft>
            </a:pPr>
            <a:r>
              <a:rPr lang="en-US" sz="900" i="1">
                <a:solidFill>
                  <a:srgbClr val="FF0000"/>
                </a:solidFill>
              </a:rPr>
              <a:t>POSTECH</a:t>
            </a:r>
          </a:p>
          <a:p>
            <a:pPr algn="r" eaLnBrk="0" hangingPunct="0">
              <a:spcBef>
                <a:spcPct val="5000"/>
              </a:spcBef>
              <a:spcAft>
                <a:spcPct val="5000"/>
              </a:spcAft>
            </a:pPr>
            <a:r>
              <a:rPr lang="en-US" sz="900" i="1">
                <a:solidFill>
                  <a:srgbClr val="FF0000"/>
                </a:solidFill>
              </a:rPr>
              <a:t>ASIPP</a:t>
            </a:r>
          </a:p>
          <a:p>
            <a:pPr algn="r" eaLnBrk="0" hangingPunct="0">
              <a:spcBef>
                <a:spcPct val="5000"/>
              </a:spcBef>
              <a:spcAft>
                <a:spcPct val="5000"/>
              </a:spcAft>
            </a:pPr>
            <a:r>
              <a:rPr lang="en-US" sz="900" i="1">
                <a:solidFill>
                  <a:srgbClr val="FF0000"/>
                </a:solidFill>
              </a:rPr>
              <a:t>ENEA, Frascati</a:t>
            </a:r>
          </a:p>
          <a:p>
            <a:pPr algn="r" eaLnBrk="0" hangingPunct="0">
              <a:spcBef>
                <a:spcPct val="5000"/>
              </a:spcBef>
              <a:spcAft>
                <a:spcPct val="5000"/>
              </a:spcAft>
            </a:pPr>
            <a:r>
              <a:rPr lang="en-US" sz="900" i="1">
                <a:solidFill>
                  <a:srgbClr val="FF0000"/>
                </a:solidFill>
              </a:rPr>
              <a:t>CEA, Cadarache</a:t>
            </a:r>
          </a:p>
          <a:p>
            <a:pPr algn="r" eaLnBrk="0" hangingPunct="0">
              <a:spcBef>
                <a:spcPct val="5000"/>
              </a:spcBef>
              <a:spcAft>
                <a:spcPct val="5000"/>
              </a:spcAft>
            </a:pPr>
            <a:r>
              <a:rPr lang="en-US" sz="900" i="1">
                <a:solidFill>
                  <a:srgbClr val="FF0000"/>
                </a:solidFill>
              </a:rPr>
              <a:t>IPP, J</a:t>
            </a:r>
            <a:r>
              <a:rPr lang="en-US" sz="900" i="1">
                <a:solidFill>
                  <a:srgbClr val="FF0000"/>
                </a:solidFill>
                <a:ea typeface="Arial" charset="0"/>
                <a:cs typeface="Arial" charset="0"/>
              </a:rPr>
              <a:t>ü</a:t>
            </a:r>
            <a:r>
              <a:rPr lang="en-US" sz="900" i="1">
                <a:solidFill>
                  <a:srgbClr val="FF0000"/>
                </a:solidFill>
              </a:rPr>
              <a:t>lich</a:t>
            </a:r>
          </a:p>
          <a:p>
            <a:pPr algn="r" eaLnBrk="0" hangingPunct="0">
              <a:spcBef>
                <a:spcPct val="5000"/>
              </a:spcBef>
              <a:spcAft>
                <a:spcPct val="5000"/>
              </a:spcAft>
            </a:pPr>
            <a:r>
              <a:rPr lang="en-US" sz="900" i="1">
                <a:solidFill>
                  <a:srgbClr val="FF0000"/>
                </a:solidFill>
              </a:rPr>
              <a:t>IPP, Garching</a:t>
            </a:r>
          </a:p>
          <a:p>
            <a:pPr algn="r" eaLnBrk="0" hangingPunct="0">
              <a:spcBef>
                <a:spcPct val="5000"/>
              </a:spcBef>
              <a:spcAft>
                <a:spcPct val="5000"/>
              </a:spcAft>
            </a:pPr>
            <a:r>
              <a:rPr lang="en-US" sz="900" i="1">
                <a:solidFill>
                  <a:srgbClr val="FF0000"/>
                </a:solidFill>
              </a:rPr>
              <a:t>ASCR, Czech Rep</a:t>
            </a:r>
          </a:p>
          <a:p>
            <a:pPr algn="r" eaLnBrk="0" hangingPunct="0">
              <a:spcBef>
                <a:spcPct val="5000"/>
              </a:spcBef>
              <a:spcAft>
                <a:spcPct val="5000"/>
              </a:spcAft>
            </a:pPr>
            <a:r>
              <a:rPr lang="en-US" sz="900" i="1">
                <a:solidFill>
                  <a:srgbClr val="FF0000"/>
                </a:solidFill>
              </a:rPr>
              <a:t>U Quebec</a:t>
            </a:r>
          </a:p>
        </p:txBody>
      </p:sp>
      <p:sp>
        <p:nvSpPr>
          <p:cNvPr id="1360913" name="Line 17"/>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14" name="Picture 18" descr="image_comp"/>
          <p:cNvPicPr>
            <a:picLocks noChangeAspect="1" noChangeArrowheads="1"/>
          </p:cNvPicPr>
          <p:nvPr/>
        </p:nvPicPr>
        <p:blipFill>
          <a:blip r:embed="rId5"/>
          <a:srcRect/>
          <a:stretch>
            <a:fillRect/>
          </a:stretch>
        </p:blipFill>
        <p:spPr bwMode="auto">
          <a:xfrm>
            <a:off x="4267200" y="4800600"/>
            <a:ext cx="2971800" cy="1941513"/>
          </a:xfrm>
          <a:prstGeom prst="rect">
            <a:avLst/>
          </a:prstGeom>
          <a:noFill/>
        </p:spPr>
      </p:pic>
      <p:sp>
        <p:nvSpPr>
          <p:cNvPr id="1360915" name="Line 19"/>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16" name="Picture 20" descr="nstx_small"/>
          <p:cNvPicPr>
            <a:picLocks noChangeAspect="1" noChangeArrowheads="1"/>
          </p:cNvPicPr>
          <p:nvPr/>
        </p:nvPicPr>
        <p:blipFill>
          <a:blip r:embed="rId6"/>
          <a:srcRect/>
          <a:stretch>
            <a:fillRect/>
          </a:stretch>
        </p:blipFill>
        <p:spPr bwMode="auto">
          <a:xfrm>
            <a:off x="1905001" y="4773954"/>
            <a:ext cx="1780768" cy="2007845"/>
          </a:xfrm>
          <a:prstGeom prst="rect">
            <a:avLst/>
          </a:prstGeom>
          <a:noFill/>
        </p:spPr>
      </p:pic>
      <p:sp>
        <p:nvSpPr>
          <p:cNvPr id="1360917" name="Line 21"/>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18" name="Picture 22"/>
          <p:cNvPicPr>
            <a:picLocks noChangeAspect="1" noChangeArrowheads="1"/>
          </p:cNvPicPr>
          <p:nvPr/>
        </p:nvPicPr>
        <p:blipFill>
          <a:blip r:embed="rId7"/>
          <a:srcRect/>
          <a:stretch>
            <a:fillRect/>
          </a:stretch>
        </p:blipFill>
        <p:spPr bwMode="auto">
          <a:xfrm>
            <a:off x="0" y="-1588"/>
            <a:ext cx="9144000" cy="839788"/>
          </a:xfrm>
          <a:prstGeom prst="rect">
            <a:avLst/>
          </a:prstGeom>
          <a:noFill/>
          <a:ln w="15875">
            <a:noFill/>
            <a:miter lim="800000"/>
            <a:headEnd/>
            <a:tailEnd/>
          </a:ln>
          <a:effectLst/>
        </p:spPr>
      </p:pic>
      <p:sp>
        <p:nvSpPr>
          <p:cNvPr id="1360919" name="Line 23"/>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20" name="Text Box 24"/>
          <p:cNvSpPr txBox="1">
            <a:spLocks noChangeArrowheads="1"/>
          </p:cNvSpPr>
          <p:nvPr/>
        </p:nvSpPr>
        <p:spPr bwMode="auto">
          <a:xfrm>
            <a:off x="838200" y="109538"/>
            <a:ext cx="1219200" cy="549275"/>
          </a:xfrm>
          <a:prstGeom prst="rect">
            <a:avLst/>
          </a:prstGeom>
          <a:noFill/>
          <a:ln w="15875">
            <a:noFill/>
            <a:miter lim="800000"/>
            <a:headEnd/>
            <a:tailEnd/>
          </a:ln>
          <a:effectLst/>
        </p:spPr>
        <p:txBody>
          <a:bodyPr wrap="none" lIns="0" tIns="0" rIns="0" bIns="0">
            <a:prstTxWarp prst="textNoShape">
              <a:avLst/>
            </a:prstTxWarp>
            <a:spAutoFit/>
          </a:bodyPr>
          <a:lstStyle/>
          <a:p>
            <a:pPr algn="l">
              <a:spcBef>
                <a:spcPct val="20000"/>
              </a:spcBef>
            </a:pPr>
            <a:r>
              <a:rPr lang="en-US" sz="3600" b="0" i="1">
                <a:solidFill>
                  <a:srgbClr val="171FC7"/>
                </a:solidFill>
                <a:effectLst>
                  <a:outerShdw blurRad="38100" dist="38100" dir="2700000" algn="tl">
                    <a:srgbClr val="DDDDDD"/>
                  </a:outerShdw>
                </a:effectLst>
              </a:rPr>
              <a:t>NSTX</a:t>
            </a:r>
          </a:p>
        </p:txBody>
      </p:sp>
      <p:sp>
        <p:nvSpPr>
          <p:cNvPr id="1360921" name="Line 25"/>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22" name="Rectangle 26"/>
          <p:cNvSpPr>
            <a:spLocks noChangeArrowheads="1"/>
          </p:cNvSpPr>
          <p:nvPr/>
        </p:nvSpPr>
        <p:spPr bwMode="auto">
          <a:xfrm>
            <a:off x="3651250" y="239713"/>
            <a:ext cx="1530350" cy="381000"/>
          </a:xfrm>
          <a:prstGeom prst="rect">
            <a:avLst/>
          </a:prstGeom>
          <a:noFill/>
          <a:ln w="9525">
            <a:noFill/>
            <a:miter lim="800000"/>
            <a:headEnd/>
            <a:tailEnd/>
          </a:ln>
          <a:effectLst/>
        </p:spPr>
        <p:txBody>
          <a:bodyPr lIns="0" tIns="0" rIns="0" bIns="0" anchor="ctr">
            <a:prstTxWarp prst="textNoShape">
              <a:avLst/>
            </a:prstTxWarp>
          </a:bodyPr>
          <a:lstStyle/>
          <a:p>
            <a:pPr algn="r"/>
            <a:r>
              <a:rPr lang="en-US" sz="1800" i="1">
                <a:solidFill>
                  <a:schemeClr val="accent2"/>
                </a:solidFill>
              </a:rPr>
              <a:t>Supported by   </a:t>
            </a:r>
          </a:p>
        </p:txBody>
      </p:sp>
      <p:sp>
        <p:nvSpPr>
          <p:cNvPr id="1360923" name="Line 27"/>
          <p:cNvSpPr>
            <a:spLocks noChangeShapeType="1"/>
          </p:cNvSpPr>
          <p:nvPr/>
        </p:nvSpPr>
        <p:spPr bwMode="auto">
          <a:xfrm>
            <a:off x="0" y="0"/>
            <a:ext cx="0" cy="457200"/>
          </a:xfrm>
          <a:prstGeom prst="line">
            <a:avLst/>
          </a:prstGeom>
          <a:noFill/>
          <a:ln w="0">
            <a:solidFill>
              <a:srgbClr val="FDFFFF"/>
            </a:solidFill>
            <a:round/>
            <a:headEnd/>
            <a:tailEnd/>
          </a:ln>
          <a:effectLst/>
        </p:spPr>
        <p:txBody>
          <a:bodyPr wrap="none" lIns="0" tIns="0" rIns="0" bIns="0"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202402" y="839173"/>
            <a:ext cx="8763000" cy="4953000"/>
          </a:xfrm>
        </p:spPr>
        <p:txBody>
          <a:bodyPr/>
          <a:lstStyle/>
          <a:p>
            <a:r>
              <a:rPr lang="en-US" sz="1600" b="1" dirty="0">
                <a:solidFill>
                  <a:schemeClr val="tx1"/>
                </a:solidFill>
                <a:latin typeface="+mn-lt"/>
                <a:ea typeface="+mn-ea"/>
                <a:cs typeface="+mn-cs"/>
              </a:rPr>
              <a:t>Title: Rotation </a:t>
            </a:r>
            <a:r>
              <a:rPr lang="en-US" sz="1600" b="1" dirty="0" err="1">
                <a:solidFill>
                  <a:schemeClr val="tx1"/>
                </a:solidFill>
                <a:latin typeface="+mn-lt"/>
                <a:ea typeface="+mn-ea"/>
                <a:cs typeface="+mn-cs"/>
              </a:rPr>
              <a:t>ControlGroup</a:t>
            </a:r>
            <a:r>
              <a:rPr lang="en-US" sz="1600" b="1" dirty="0">
                <a:solidFill>
                  <a:schemeClr val="tx1"/>
                </a:solidFill>
                <a:latin typeface="+mn-lt"/>
                <a:ea typeface="+mn-ea"/>
                <a:cs typeface="+mn-cs"/>
              </a:rPr>
              <a:t>: Advanced Scenarios and </a:t>
            </a:r>
            <a:r>
              <a:rPr lang="en-US" sz="1600" b="1" dirty="0" err="1">
                <a:solidFill>
                  <a:schemeClr val="tx1"/>
                </a:solidFill>
                <a:latin typeface="+mn-lt"/>
                <a:ea typeface="+mn-ea"/>
                <a:cs typeface="+mn-cs"/>
              </a:rPr>
              <a:t>ControlSubmitted</a:t>
            </a:r>
            <a:r>
              <a:rPr lang="en-US" sz="1600" b="1" dirty="0">
                <a:solidFill>
                  <a:schemeClr val="tx1"/>
                </a:solidFill>
                <a:latin typeface="+mn-lt"/>
                <a:ea typeface="+mn-ea"/>
                <a:cs typeface="+mn-cs"/>
              </a:rPr>
              <a:t> By: E. </a:t>
            </a:r>
            <a:r>
              <a:rPr lang="en-US" sz="1600" b="1" dirty="0" err="1">
                <a:solidFill>
                  <a:schemeClr val="tx1"/>
                </a:solidFill>
                <a:latin typeface="+mn-lt"/>
                <a:ea typeface="+mn-ea"/>
                <a:cs typeface="+mn-cs"/>
              </a:rPr>
              <a:t>Kolemen</a:t>
            </a:r>
            <a:r>
              <a:rPr lang="en-US" sz="1600" b="1" dirty="0">
                <a:solidFill>
                  <a:schemeClr val="tx1"/>
                </a:solidFill>
                <a:latin typeface="+mn-lt"/>
                <a:ea typeface="+mn-ea"/>
                <a:cs typeface="+mn-cs"/>
              </a:rPr>
              <a:t>, K. </a:t>
            </a:r>
            <a:r>
              <a:rPr lang="en-US" sz="1600" b="1" dirty="0" err="1">
                <a:solidFill>
                  <a:schemeClr val="tx1"/>
                </a:solidFill>
                <a:latin typeface="+mn-lt"/>
                <a:ea typeface="+mn-ea"/>
                <a:cs typeface="+mn-cs"/>
              </a:rPr>
              <a:t>Taira</a:t>
            </a:r>
            <a:r>
              <a:rPr lang="en-US" sz="1600" b="1" dirty="0">
                <a:solidFill>
                  <a:schemeClr val="tx1"/>
                </a:solidFill>
                <a:latin typeface="+mn-lt"/>
                <a:ea typeface="+mn-ea"/>
                <a:cs typeface="+mn-cs"/>
              </a:rPr>
              <a:t>, S. Gerhardt, D. Gates, S. </a:t>
            </a:r>
            <a:r>
              <a:rPr lang="en-US" sz="1600" b="1" dirty="0" err="1">
                <a:solidFill>
                  <a:schemeClr val="tx1"/>
                </a:solidFill>
                <a:latin typeface="+mn-lt"/>
                <a:ea typeface="+mn-ea"/>
                <a:cs typeface="+mn-cs"/>
              </a:rPr>
              <a:t>SabbaghAffiliation</a:t>
            </a:r>
            <a:r>
              <a:rPr lang="en-US" sz="1600" b="1" dirty="0">
                <a:solidFill>
                  <a:schemeClr val="tx1"/>
                </a:solidFill>
                <a:latin typeface="+mn-lt"/>
                <a:ea typeface="+mn-ea"/>
                <a:cs typeface="+mn-cs"/>
              </a:rPr>
              <a:t>: ASC, NSTX, </a:t>
            </a:r>
            <a:r>
              <a:rPr lang="en-US" sz="1600" b="1" dirty="0" err="1">
                <a:solidFill>
                  <a:schemeClr val="tx1"/>
                </a:solidFill>
                <a:latin typeface="+mn-lt"/>
                <a:ea typeface="+mn-ea"/>
                <a:cs typeface="+mn-cs"/>
              </a:rPr>
              <a:t>PPPLEmail</a:t>
            </a:r>
            <a:r>
              <a:rPr lang="en-US" sz="1600" b="1" dirty="0">
                <a:solidFill>
                  <a:schemeClr val="tx1"/>
                </a:solidFill>
                <a:latin typeface="+mn-lt"/>
                <a:ea typeface="+mn-ea"/>
                <a:cs typeface="+mn-cs"/>
              </a:rPr>
              <a:t>: </a:t>
            </a:r>
            <a:r>
              <a:rPr lang="en-US" sz="1600" b="1" dirty="0" err="1">
                <a:solidFill>
                  <a:schemeClr val="tx1"/>
                </a:solidFill>
                <a:latin typeface="+mn-lt"/>
                <a:ea typeface="+mn-ea"/>
                <a:cs typeface="+mn-cs"/>
              </a:rPr>
              <a:t>ekolemen@pppl.govMilestone</a:t>
            </a:r>
            <a:r>
              <a:rPr lang="en-US" sz="1600" b="1" dirty="0">
                <a:solidFill>
                  <a:schemeClr val="tx1"/>
                </a:solidFill>
                <a:latin typeface="+mn-lt"/>
                <a:ea typeface="+mn-ea"/>
                <a:cs typeface="+mn-cs"/>
              </a:rPr>
              <a:t>: -ITPA: -Brief </a:t>
            </a:r>
            <a:r>
              <a:rPr lang="en-US" sz="1600" b="1" dirty="0" err="1">
                <a:solidFill>
                  <a:schemeClr val="tx1"/>
                </a:solidFill>
                <a:latin typeface="+mn-lt"/>
                <a:ea typeface="+mn-ea"/>
                <a:cs typeface="+mn-cs"/>
              </a:rPr>
              <a:t>Description:We</a:t>
            </a:r>
            <a:r>
              <a:rPr lang="en-US" sz="1600" b="1" dirty="0">
                <a:solidFill>
                  <a:schemeClr val="tx1"/>
                </a:solidFill>
                <a:latin typeface="+mn-lt"/>
                <a:ea typeface="+mn-ea"/>
                <a:cs typeface="+mn-cs"/>
              </a:rPr>
              <a:t> propose to implement a real-time rotation profile control using real-time CHERS data when it is available. </a:t>
            </a:r>
            <a:r>
              <a:rPr lang="en-US" sz="1600" b="1" dirty="0" err="1">
                <a:solidFill>
                  <a:schemeClr val="tx1"/>
                </a:solidFill>
                <a:latin typeface="+mn-lt"/>
                <a:ea typeface="+mn-ea"/>
                <a:cs typeface="+mn-cs"/>
              </a:rPr>
              <a:t>Background:To</a:t>
            </a:r>
            <a:r>
              <a:rPr lang="en-US" sz="1600" b="1" dirty="0">
                <a:solidFill>
                  <a:schemeClr val="tx1"/>
                </a:solidFill>
                <a:latin typeface="+mn-lt"/>
                <a:ea typeface="+mn-ea"/>
                <a:cs typeface="+mn-cs"/>
              </a:rPr>
              <a:t> attain a desirable temporal &amp; spatial profile we need to control the </a:t>
            </a:r>
            <a:r>
              <a:rPr lang="en-US" sz="1600" b="1" dirty="0" err="1">
                <a:solidFill>
                  <a:schemeClr val="tx1"/>
                </a:solidFill>
                <a:latin typeface="+mn-lt"/>
                <a:ea typeface="+mn-ea"/>
                <a:cs typeface="+mn-cs"/>
              </a:rPr>
              <a:t>toroidal</a:t>
            </a:r>
            <a:r>
              <a:rPr lang="en-US" sz="1600" b="1" dirty="0">
                <a:solidFill>
                  <a:schemeClr val="tx1"/>
                </a:solidFill>
                <a:latin typeface="+mn-lt"/>
                <a:ea typeface="+mn-ea"/>
                <a:cs typeface="+mn-cs"/>
              </a:rPr>
              <a:t> momentum of plasma in NSTX. Changing the rotation profile to have rotation shear has many </a:t>
            </a:r>
            <a:r>
              <a:rPr lang="en-US" sz="1600" b="1" dirty="0" err="1">
                <a:solidFill>
                  <a:schemeClr val="tx1"/>
                </a:solidFill>
                <a:latin typeface="+mn-lt"/>
                <a:ea typeface="+mn-ea"/>
                <a:cs typeface="+mn-cs"/>
              </a:rPr>
              <a:t>benifits:â</a:t>
            </a:r>
            <a:r>
              <a:rPr lang="en-US" sz="1600" b="1" dirty="0">
                <a:solidFill>
                  <a:schemeClr val="tx1"/>
                </a:solidFill>
                <a:latin typeface="+mn-lt"/>
                <a:ea typeface="+mn-ea"/>
                <a:cs typeface="+mn-cs"/>
              </a:rPr>
              <a:t>€¢ Evade micro instabilities small scale eddies (</a:t>
            </a:r>
            <a:r>
              <a:rPr lang="en-US" sz="1600" b="1" dirty="0" err="1">
                <a:solidFill>
                  <a:schemeClr val="tx1"/>
                </a:solidFill>
                <a:latin typeface="+mn-lt"/>
                <a:ea typeface="+mn-ea"/>
                <a:cs typeface="+mn-cs"/>
              </a:rPr>
              <a:t>turbulence)â</a:t>
            </a:r>
            <a:r>
              <a:rPr lang="en-US" sz="1600" b="1" dirty="0">
                <a:solidFill>
                  <a:schemeClr val="tx1"/>
                </a:solidFill>
                <a:latin typeface="+mn-lt"/>
                <a:ea typeface="+mn-ea"/>
                <a:cs typeface="+mn-cs"/>
              </a:rPr>
              <a:t>€¢ Suppress long wavelength  instabilities </a:t>
            </a:r>
            <a:r>
              <a:rPr lang="en-US" sz="1600" b="1" dirty="0" err="1">
                <a:solidFill>
                  <a:schemeClr val="tx1"/>
                </a:solidFill>
                <a:latin typeface="+mn-lt"/>
                <a:ea typeface="+mn-ea"/>
                <a:cs typeface="+mn-cs"/>
              </a:rPr>
              <a:t>â</a:t>
            </a:r>
            <a:r>
              <a:rPr lang="en-US" sz="1600" b="1" dirty="0">
                <a:solidFill>
                  <a:schemeClr val="tx1"/>
                </a:solidFill>
                <a:latin typeface="+mn-lt"/>
                <a:ea typeface="+mn-ea"/>
                <a:cs typeface="+mn-cs"/>
              </a:rPr>
              <a:t>€“ eddy </a:t>
            </a:r>
            <a:r>
              <a:rPr lang="en-US" sz="1600" b="1" dirty="0" err="1">
                <a:solidFill>
                  <a:schemeClr val="tx1"/>
                </a:solidFill>
                <a:latin typeface="+mn-lt"/>
                <a:ea typeface="+mn-ea"/>
                <a:cs typeface="+mn-cs"/>
              </a:rPr>
              <a:t>currentsWe</a:t>
            </a:r>
            <a:r>
              <a:rPr lang="en-US" sz="1600" b="1" dirty="0">
                <a:solidFill>
                  <a:schemeClr val="tx1"/>
                </a:solidFill>
                <a:latin typeface="+mn-lt"/>
                <a:ea typeface="+mn-ea"/>
                <a:cs typeface="+mn-cs"/>
              </a:rPr>
              <a:t> developed a reduce order model for control implementation and sufficiently sophisticated for rotation profile control base on </a:t>
            </a:r>
            <a:r>
              <a:rPr lang="en-US" sz="1600" b="1" dirty="0" err="1">
                <a:solidFill>
                  <a:schemeClr val="tx1"/>
                </a:solidFill>
                <a:latin typeface="+mn-lt"/>
                <a:ea typeface="+mn-ea"/>
                <a:cs typeface="+mn-cs"/>
              </a:rPr>
              <a:t>toroidal</a:t>
            </a:r>
            <a:r>
              <a:rPr lang="en-US" sz="1600" b="1" dirty="0">
                <a:solidFill>
                  <a:schemeClr val="tx1"/>
                </a:solidFill>
                <a:latin typeface="+mn-lt"/>
                <a:ea typeface="+mn-ea"/>
                <a:cs typeface="+mn-cs"/>
              </a:rPr>
              <a:t> momentum balance (</a:t>
            </a:r>
            <a:r>
              <a:rPr lang="en-US" sz="1600" b="1" dirty="0" err="1">
                <a:solidFill>
                  <a:schemeClr val="tx1"/>
                </a:solidFill>
                <a:latin typeface="+mn-lt"/>
                <a:ea typeface="+mn-ea"/>
                <a:cs typeface="+mn-cs"/>
              </a:rPr>
              <a:t>Goldston</a:t>
            </a:r>
            <a:r>
              <a:rPr lang="en-US" sz="1600" b="1" dirty="0">
                <a:solidFill>
                  <a:schemeClr val="tx1"/>
                </a:solidFill>
                <a:latin typeface="+mn-lt"/>
                <a:ea typeface="+mn-ea"/>
                <a:cs typeface="+mn-cs"/>
              </a:rPr>
              <a:t>, 1986). We showed that the predictions by this model reasonably matches the data from TRANSP. We developed several control algorithms based on this model. Currently, we are waiting for the real-time CHERS data to be available to implement the controller on </a:t>
            </a:r>
            <a:r>
              <a:rPr lang="en-US" sz="1600" b="1" dirty="0" err="1">
                <a:solidFill>
                  <a:schemeClr val="tx1"/>
                </a:solidFill>
                <a:latin typeface="+mn-lt"/>
                <a:ea typeface="+mn-ea"/>
                <a:cs typeface="+mn-cs"/>
              </a:rPr>
              <a:t>NSXT.Experimental</a:t>
            </a:r>
            <a:r>
              <a:rPr lang="en-US" sz="1600" b="1" dirty="0">
                <a:solidFill>
                  <a:schemeClr val="tx1"/>
                </a:solidFill>
                <a:latin typeface="+mn-lt"/>
                <a:ea typeface="+mn-ea"/>
                <a:cs typeface="+mn-cs"/>
              </a:rPr>
              <a:t> Approach/</a:t>
            </a:r>
            <a:r>
              <a:rPr lang="en-US" sz="1600" b="1" dirty="0" err="1">
                <a:solidFill>
                  <a:schemeClr val="tx1"/>
                </a:solidFill>
                <a:latin typeface="+mn-lt"/>
                <a:ea typeface="+mn-ea"/>
                <a:cs typeface="+mn-cs"/>
              </a:rPr>
              <a:t>Plan:We</a:t>
            </a:r>
            <a:r>
              <a:rPr lang="en-US" sz="1600" b="1" dirty="0">
                <a:solidFill>
                  <a:schemeClr val="tx1"/>
                </a:solidFill>
                <a:latin typeface="+mn-lt"/>
                <a:ea typeface="+mn-ea"/>
                <a:cs typeface="+mn-cs"/>
              </a:rPr>
              <a:t> propose to:1. Test the update control algorithm which reads the real-time CHERS data. 2. Test the performance rotation profile controller. Machine Time Requested (run days):1 </a:t>
            </a:r>
            <a:r>
              <a:rPr lang="en-US" sz="1600" b="1" dirty="0" err="1">
                <a:solidFill>
                  <a:schemeClr val="tx1"/>
                </a:solidFill>
                <a:latin typeface="+mn-lt"/>
                <a:ea typeface="+mn-ea"/>
                <a:cs typeface="+mn-cs"/>
              </a:rPr>
              <a:t>dayMinimum</a:t>
            </a:r>
            <a:r>
              <a:rPr lang="en-US" sz="1600" b="1" dirty="0">
                <a:solidFill>
                  <a:schemeClr val="tx1"/>
                </a:solidFill>
                <a:latin typeface="+mn-lt"/>
                <a:ea typeface="+mn-ea"/>
                <a:cs typeface="+mn-cs"/>
              </a:rPr>
              <a:t> Useful Machine Time (run days):1 </a:t>
            </a:r>
            <a:r>
              <a:rPr lang="en-US" sz="1600" b="1" dirty="0" err="1">
                <a:solidFill>
                  <a:schemeClr val="tx1"/>
                </a:solidFill>
                <a:latin typeface="+mn-lt"/>
                <a:ea typeface="+mn-ea"/>
                <a:cs typeface="+mn-cs"/>
              </a:rPr>
              <a:t>day</a:t>
            </a:r>
            <a:r>
              <a:rPr lang="en-US" sz="1600" b="1" i="1" dirty="0" err="1">
                <a:solidFill>
                  <a:schemeClr val="tx1"/>
                </a:solidFill>
                <a:latin typeface="+mn-lt"/>
                <a:ea typeface="+mn-ea"/>
                <a:cs typeface="+mn-cs"/>
              </a:rPr>
              <a:t>Special</a:t>
            </a:r>
            <a:r>
              <a:rPr lang="en-US" sz="1600" b="1" i="1" dirty="0">
                <a:solidFill>
                  <a:schemeClr val="tx1"/>
                </a:solidFill>
                <a:latin typeface="+mn-lt"/>
                <a:ea typeface="+mn-ea"/>
                <a:cs typeface="+mn-cs"/>
              </a:rPr>
              <a:t> </a:t>
            </a:r>
            <a:r>
              <a:rPr lang="en-US" sz="1600" b="1" i="1" dirty="0" err="1">
                <a:solidFill>
                  <a:schemeClr val="tx1"/>
                </a:solidFill>
                <a:latin typeface="+mn-lt"/>
                <a:ea typeface="+mn-ea"/>
                <a:cs typeface="+mn-cs"/>
              </a:rPr>
              <a:t>RequirementsOperations/Development:Diagnostics:Analysis</a:t>
            </a:r>
            <a:r>
              <a:rPr lang="en-US" sz="1600" b="1" i="1" dirty="0">
                <a:solidFill>
                  <a:schemeClr val="tx1"/>
                </a:solidFill>
                <a:latin typeface="+mn-lt"/>
                <a:ea typeface="+mn-ea"/>
                <a:cs typeface="+mn-cs"/>
              </a:rPr>
              <a:t>:</a:t>
            </a:r>
            <a:endParaRPr lang="en-US" sz="1600" dirty="0">
              <a:latin typeface="Times"/>
              <a:cs typeface="Times"/>
            </a:endParaRPr>
          </a:p>
        </p:txBody>
      </p:sp>
      <p:sp>
        <p:nvSpPr>
          <p:cNvPr id="3" name="Rectangle 3"/>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dirty="0" err="1" smtClean="0">
                <a:solidFill>
                  <a:srgbClr val="FF3300"/>
                </a:solidFill>
                <a:latin typeface="Times New Roman" charset="0"/>
              </a:rPr>
              <a:t>Squareness</a:t>
            </a:r>
            <a:r>
              <a:rPr lang="en-US" sz="2400" dirty="0" smtClean="0">
                <a:solidFill>
                  <a:srgbClr val="FF3300"/>
                </a:solidFill>
                <a:latin typeface="Times New Roman" charset="0"/>
              </a:rPr>
              <a:t> Optimization </a:t>
            </a:r>
            <a:r>
              <a:rPr lang="en-US" sz="2400" dirty="0">
                <a:solidFill>
                  <a:srgbClr val="FF3300"/>
                </a:solidFill>
                <a:latin typeface="Times New Roman" charset="0"/>
              </a:rPr>
              <a:t>M</a:t>
            </a:r>
            <a:r>
              <a:rPr lang="en-US" sz="2400" dirty="0" smtClean="0">
                <a:solidFill>
                  <a:srgbClr val="FF3300"/>
                </a:solidFill>
                <a:latin typeface="Times New Roman" charset="0"/>
              </a:rPr>
              <a:t>ay Enable Radiated Power </a:t>
            </a:r>
            <a:r>
              <a:rPr lang="en-US" sz="2400" dirty="0">
                <a:solidFill>
                  <a:srgbClr val="FF3300"/>
                </a:solidFill>
                <a:latin typeface="Times New Roman" charset="0"/>
              </a:rPr>
              <a:t>C</a:t>
            </a:r>
            <a:r>
              <a:rPr lang="en-US" sz="2400" dirty="0" smtClean="0">
                <a:solidFill>
                  <a:srgbClr val="FF3300"/>
                </a:solidFill>
                <a:latin typeface="Times New Roman" charset="0"/>
              </a:rPr>
              <a:t>ontrol</a:t>
            </a:r>
            <a:endParaRPr lang="en-US" sz="2400" dirty="0">
              <a:solidFill>
                <a:srgbClr val="FF3300"/>
              </a:solidFill>
              <a:latin typeface="Times New Roman"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2179" name="Content Placeholder 2"/>
          <p:cNvSpPr>
            <a:spLocks noGrp="1"/>
          </p:cNvSpPr>
          <p:nvPr>
            <p:ph idx="4294967295"/>
          </p:nvPr>
        </p:nvSpPr>
        <p:spPr>
          <a:xfrm>
            <a:off x="4635500" y="0"/>
            <a:ext cx="4508500" cy="6858000"/>
          </a:xfrm>
        </p:spPr>
        <p:txBody>
          <a:bodyPr/>
          <a:lstStyle/>
          <a:p>
            <a:endParaRPr lang="en-US" dirty="0"/>
          </a:p>
          <a:p>
            <a:endParaRPr lang="en-US" sz="1600" dirty="0"/>
          </a:p>
          <a:p>
            <a:r>
              <a:rPr lang="en-US" dirty="0"/>
              <a:t>Control of </a:t>
            </a:r>
            <a:r>
              <a:rPr lang="en-US" dirty="0" err="1"/>
              <a:t>toroidal</a:t>
            </a:r>
            <a:r>
              <a:rPr lang="en-US" dirty="0"/>
              <a:t> momentum of plasma in NSTX</a:t>
            </a:r>
            <a:endParaRPr lang="en-US" sz="2000" dirty="0"/>
          </a:p>
          <a:p>
            <a:r>
              <a:rPr lang="en-US" dirty="0"/>
              <a:t>To attain a desirable temporal &amp; spatial profile</a:t>
            </a:r>
            <a:endParaRPr lang="en-US" sz="2000" dirty="0">
              <a:ea typeface="Times New Roman" charset="0"/>
              <a:cs typeface="Times New Roman" charset="0"/>
            </a:endParaRPr>
          </a:p>
          <a:p>
            <a:r>
              <a:rPr lang="en-US" dirty="0">
                <a:ea typeface="Times New Roman" charset="0"/>
                <a:cs typeface="Times New Roman" charset="0"/>
              </a:rPr>
              <a:t>Rotation profile: rotation shear get rid off micro instabilities small scale eddies (turbulence)</a:t>
            </a:r>
            <a:endParaRPr lang="en-US" sz="2000" dirty="0">
              <a:ea typeface="Times New Roman" charset="0"/>
              <a:cs typeface="Times New Roman" charset="0"/>
            </a:endParaRPr>
          </a:p>
          <a:p>
            <a:r>
              <a:rPr lang="en-US" dirty="0">
                <a:ea typeface="Times New Roman" charset="0"/>
                <a:cs typeface="Times New Roman" charset="0"/>
              </a:rPr>
              <a:t>Also, suppresses long wavelength  instabilities – eddy currents</a:t>
            </a:r>
            <a:endParaRPr lang="en-US" dirty="0"/>
          </a:p>
          <a:p>
            <a:r>
              <a:rPr lang="en-US" b="1" dirty="0"/>
              <a:t>Aim: </a:t>
            </a:r>
            <a:r>
              <a:rPr lang="en-US" b="1" dirty="0">
                <a:ea typeface="Times New Roman" charset="0"/>
                <a:cs typeface="Times New Roman" charset="0"/>
              </a:rPr>
              <a:t>make a reduce order model for control implementation and sufficiently sophisticated for control.</a:t>
            </a:r>
            <a:endParaRPr lang="en-US" b="1" dirty="0"/>
          </a:p>
        </p:txBody>
      </p:sp>
      <p:pic>
        <p:nvPicPr>
          <p:cNvPr id="1202186" name="Picture 11" descr="fig20081010.pdf"/>
          <p:cNvPicPr>
            <a:picLocks noChangeAspect="1"/>
          </p:cNvPicPr>
          <p:nvPr/>
        </p:nvPicPr>
        <p:blipFill>
          <a:blip r:embed="rId3"/>
          <a:srcRect/>
          <a:stretch>
            <a:fillRect/>
          </a:stretch>
        </p:blipFill>
        <p:spPr bwMode="auto">
          <a:xfrm>
            <a:off x="487363" y="682625"/>
            <a:ext cx="3419475" cy="2576513"/>
          </a:xfrm>
          <a:prstGeom prst="rect">
            <a:avLst/>
          </a:prstGeom>
          <a:noFill/>
          <a:ln w="9525">
            <a:noFill/>
            <a:miter lim="800000"/>
            <a:headEnd/>
            <a:tailEnd/>
          </a:ln>
        </p:spPr>
      </p:pic>
      <p:sp>
        <p:nvSpPr>
          <p:cNvPr id="1202187" name="Rectangle 11"/>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a:solidFill>
                  <a:srgbClr val="FF3300"/>
                </a:solidFill>
                <a:latin typeface="Times New Roman" charset="0"/>
              </a:rPr>
              <a:t>Rotation Profile Control (with Kunihiko Taira)</a:t>
            </a:r>
          </a:p>
        </p:txBody>
      </p:sp>
      <p:sp>
        <p:nvSpPr>
          <p:cNvPr id="1202188" name="Rectangle 12"/>
          <p:cNvSpPr>
            <a:spLocks noChangeArrowheads="1"/>
          </p:cNvSpPr>
          <p:nvPr/>
        </p:nvSpPr>
        <p:spPr bwMode="auto">
          <a:xfrm>
            <a:off x="357188" y="6330950"/>
            <a:ext cx="3970337" cy="312738"/>
          </a:xfrm>
          <a:prstGeom prst="rect">
            <a:avLst/>
          </a:prstGeom>
          <a:noFill/>
          <a:ln w="9525">
            <a:noFill/>
            <a:prstDash val="lgDash"/>
            <a:miter lim="800000"/>
            <a:headEnd/>
            <a:tailEnd/>
          </a:ln>
          <a:effectLst/>
        </p:spPr>
        <p:txBody>
          <a:bodyPr wrap="none">
            <a:prstTxWarp prst="textNoShape">
              <a:avLst/>
            </a:prstTxWarp>
            <a:spAutoFit/>
          </a:bodyPr>
          <a:lstStyle/>
          <a:p>
            <a:pPr>
              <a:lnSpc>
                <a:spcPct val="90000"/>
              </a:lnSpc>
              <a:spcBef>
                <a:spcPct val="20000"/>
              </a:spcBef>
            </a:pPr>
            <a:r>
              <a:rPr lang="en-US" sz="1600">
                <a:latin typeface="Times New Roman" charset="0"/>
              </a:rPr>
              <a:t>NSTX neutral beam injection configuration</a:t>
            </a:r>
          </a:p>
        </p:txBody>
      </p:sp>
      <p:grpSp>
        <p:nvGrpSpPr>
          <p:cNvPr id="2" name="Group 13"/>
          <p:cNvGrpSpPr>
            <a:grpSpLocks/>
          </p:cNvGrpSpPr>
          <p:nvPr/>
        </p:nvGrpSpPr>
        <p:grpSpPr bwMode="auto">
          <a:xfrm>
            <a:off x="963613" y="3459163"/>
            <a:ext cx="2476500" cy="2830512"/>
            <a:chOff x="926" y="1968"/>
            <a:chExt cx="1483" cy="1657"/>
          </a:xfrm>
        </p:grpSpPr>
        <p:grpSp>
          <p:nvGrpSpPr>
            <p:cNvPr id="3" name="Group 14"/>
            <p:cNvGrpSpPr>
              <a:grpSpLocks noChangeAspect="1"/>
            </p:cNvGrpSpPr>
            <p:nvPr/>
          </p:nvGrpSpPr>
          <p:grpSpPr bwMode="auto">
            <a:xfrm>
              <a:off x="926" y="1968"/>
              <a:ext cx="1483" cy="1657"/>
              <a:chOff x="4068" y="1104"/>
              <a:chExt cx="1376" cy="1536"/>
            </a:xfrm>
          </p:grpSpPr>
          <p:pic>
            <p:nvPicPr>
              <p:cNvPr id="1202191" name="Picture 15"/>
              <p:cNvPicPr>
                <a:picLocks noChangeAspect="1" noChangeArrowheads="1"/>
              </p:cNvPicPr>
              <p:nvPr/>
            </p:nvPicPr>
            <p:blipFill>
              <a:blip r:embed="rId4"/>
              <a:srcRect/>
              <a:stretch>
                <a:fillRect/>
              </a:stretch>
            </p:blipFill>
            <p:spPr bwMode="auto">
              <a:xfrm>
                <a:off x="4188" y="1292"/>
                <a:ext cx="1256" cy="1348"/>
              </a:xfrm>
              <a:prstGeom prst="rect">
                <a:avLst/>
              </a:prstGeom>
              <a:noFill/>
              <a:ln w="9525">
                <a:noFill/>
                <a:miter lim="800000"/>
                <a:headEnd/>
                <a:tailEnd/>
              </a:ln>
              <a:effectLst/>
            </p:spPr>
          </p:pic>
          <p:sp>
            <p:nvSpPr>
              <p:cNvPr id="1202192" name="Text Box 16"/>
              <p:cNvSpPr txBox="1">
                <a:spLocks noChangeAspect="1" noChangeArrowheads="1"/>
              </p:cNvSpPr>
              <p:nvPr/>
            </p:nvSpPr>
            <p:spPr bwMode="auto">
              <a:xfrm>
                <a:off x="4931" y="1104"/>
                <a:ext cx="479" cy="146"/>
              </a:xfrm>
              <a:prstGeom prst="rect">
                <a:avLst/>
              </a:prstGeom>
              <a:noFill/>
              <a:ln w="15875">
                <a:noFill/>
                <a:miter lim="800000"/>
                <a:headEnd/>
                <a:tailEnd/>
              </a:ln>
              <a:effectLst/>
            </p:spPr>
            <p:txBody>
              <a:bodyPr wrap="none" lIns="0" tIns="0" rIns="0" bIns="0">
                <a:prstTxWarp prst="textNoShape">
                  <a:avLst/>
                </a:prstTxWarp>
                <a:spAutoFit/>
              </a:bodyPr>
              <a:lstStyle/>
              <a:p>
                <a:pPr>
                  <a:lnSpc>
                    <a:spcPct val="80000"/>
                  </a:lnSpc>
                  <a:spcBef>
                    <a:spcPct val="20000"/>
                  </a:spcBef>
                </a:pPr>
                <a:r>
                  <a:rPr lang="en-US" sz="1200" i="1">
                    <a:solidFill>
                      <a:srgbClr val="FF0000"/>
                    </a:solidFill>
                    <a:latin typeface="Helvetica" charset="0"/>
                  </a:rPr>
                  <a:t>Present NBI</a:t>
                </a:r>
              </a:p>
              <a:p>
                <a:pPr>
                  <a:lnSpc>
                    <a:spcPct val="80000"/>
                  </a:lnSpc>
                  <a:spcBef>
                    <a:spcPct val="20000"/>
                  </a:spcBef>
                </a:pPr>
                <a:r>
                  <a:rPr lang="en-US" sz="800" i="1">
                    <a:solidFill>
                      <a:srgbClr val="FF0000"/>
                    </a:solidFill>
                    <a:latin typeface="Helvetica" charset="0"/>
                  </a:rPr>
                  <a:t>R</a:t>
                </a:r>
                <a:r>
                  <a:rPr lang="en-US" sz="800" i="1" baseline="-25000">
                    <a:solidFill>
                      <a:srgbClr val="FF0000"/>
                    </a:solidFill>
                    <a:latin typeface="Helvetica" charset="0"/>
                  </a:rPr>
                  <a:t>TAN</a:t>
                </a:r>
                <a:r>
                  <a:rPr lang="en-US" sz="800" i="1">
                    <a:solidFill>
                      <a:srgbClr val="FF0000"/>
                    </a:solidFill>
                    <a:latin typeface="Helvetica" charset="0"/>
                  </a:rPr>
                  <a:t>=50,60,70cm</a:t>
                </a:r>
              </a:p>
            </p:txBody>
          </p:sp>
          <p:sp>
            <p:nvSpPr>
              <p:cNvPr id="1202193" name="Text Box 17"/>
              <p:cNvSpPr txBox="1">
                <a:spLocks noChangeAspect="1" noChangeArrowheads="1"/>
              </p:cNvSpPr>
              <p:nvPr/>
            </p:nvSpPr>
            <p:spPr bwMode="auto">
              <a:xfrm>
                <a:off x="4068" y="1104"/>
                <a:ext cx="545" cy="146"/>
              </a:xfrm>
              <a:prstGeom prst="rect">
                <a:avLst/>
              </a:prstGeom>
              <a:noFill/>
              <a:ln w="15875">
                <a:noFill/>
                <a:miter lim="800000"/>
                <a:headEnd/>
                <a:tailEnd/>
              </a:ln>
              <a:effectLst/>
            </p:spPr>
            <p:txBody>
              <a:bodyPr wrap="none" lIns="0" tIns="0" rIns="0" bIns="0">
                <a:prstTxWarp prst="textNoShape">
                  <a:avLst/>
                </a:prstTxWarp>
                <a:spAutoFit/>
              </a:bodyPr>
              <a:lstStyle/>
              <a:p>
                <a:pPr>
                  <a:lnSpc>
                    <a:spcPct val="80000"/>
                  </a:lnSpc>
                  <a:spcBef>
                    <a:spcPct val="20000"/>
                  </a:spcBef>
                </a:pPr>
                <a:r>
                  <a:rPr lang="en-US" sz="1200" i="1">
                    <a:solidFill>
                      <a:schemeClr val="accent2"/>
                    </a:solidFill>
                    <a:latin typeface="Helvetica" charset="0"/>
                  </a:rPr>
                  <a:t>New 2</a:t>
                </a:r>
                <a:r>
                  <a:rPr lang="en-US" sz="1200" i="1" baseline="30000">
                    <a:solidFill>
                      <a:schemeClr val="accent2"/>
                    </a:solidFill>
                    <a:latin typeface="Helvetica" charset="0"/>
                  </a:rPr>
                  <a:t>nd</a:t>
                </a:r>
                <a:r>
                  <a:rPr lang="en-US" sz="1200" i="1">
                    <a:solidFill>
                      <a:schemeClr val="accent2"/>
                    </a:solidFill>
                    <a:latin typeface="Helvetica" charset="0"/>
                  </a:rPr>
                  <a:t> NBI</a:t>
                </a:r>
              </a:p>
              <a:p>
                <a:pPr>
                  <a:lnSpc>
                    <a:spcPct val="80000"/>
                  </a:lnSpc>
                  <a:spcBef>
                    <a:spcPct val="20000"/>
                  </a:spcBef>
                </a:pPr>
                <a:r>
                  <a:rPr lang="en-US" sz="800" i="1">
                    <a:solidFill>
                      <a:schemeClr val="accent2"/>
                    </a:solidFill>
                    <a:latin typeface="Helvetica" charset="0"/>
                  </a:rPr>
                  <a:t>R</a:t>
                </a:r>
                <a:r>
                  <a:rPr lang="en-US" sz="800" i="1" baseline="-25000">
                    <a:solidFill>
                      <a:schemeClr val="accent2"/>
                    </a:solidFill>
                    <a:latin typeface="Helvetica" charset="0"/>
                  </a:rPr>
                  <a:t>TAN</a:t>
                </a:r>
                <a:r>
                  <a:rPr lang="en-US" sz="800" i="1">
                    <a:solidFill>
                      <a:schemeClr val="accent2"/>
                    </a:solidFill>
                    <a:latin typeface="Helvetica" charset="0"/>
                  </a:rPr>
                  <a:t>=110,120,130cm</a:t>
                </a:r>
              </a:p>
            </p:txBody>
          </p:sp>
        </p:grpSp>
        <p:sp>
          <p:nvSpPr>
            <p:cNvPr id="1202194" name="Oval 18"/>
            <p:cNvSpPr>
              <a:spLocks noChangeAspect="1" noChangeArrowheads="1"/>
            </p:cNvSpPr>
            <p:nvPr/>
          </p:nvSpPr>
          <p:spPr bwMode="auto">
            <a:xfrm>
              <a:off x="1660" y="2844"/>
              <a:ext cx="196" cy="196"/>
            </a:xfrm>
            <a:prstGeom prst="ellipse">
              <a:avLst/>
            </a:prstGeom>
            <a:solidFill>
              <a:srgbClr val="DDDDDD"/>
            </a:solidFill>
            <a:ln w="15875">
              <a:solidFill>
                <a:schemeClr val="tx1"/>
              </a:solidFill>
              <a:round/>
              <a:headEnd/>
              <a:tailEnd/>
            </a:ln>
            <a:effectLst/>
          </p:spPr>
          <p:txBody>
            <a:bodyPr wrap="none" lIns="0" tIns="0" rIns="0" bIns="0" anchor="ctr">
              <a:prstTxWarp prst="textNoShape">
                <a:avLst/>
              </a:prstTxWarp>
            </a:bodyPr>
            <a:lstStyle/>
            <a:p>
              <a:endParaRPr lang="en-US"/>
            </a:p>
          </p:txBody>
        </p:sp>
      </p:grpSp>
      <p:sp>
        <p:nvSpPr>
          <p:cNvPr id="1202195" name="Rectangle 19"/>
          <p:cNvSpPr>
            <a:spLocks noChangeArrowheads="1"/>
          </p:cNvSpPr>
          <p:nvPr/>
        </p:nvSpPr>
        <p:spPr bwMode="auto">
          <a:xfrm>
            <a:off x="203200" y="3081338"/>
            <a:ext cx="4343400" cy="312737"/>
          </a:xfrm>
          <a:prstGeom prst="rect">
            <a:avLst/>
          </a:prstGeom>
          <a:noFill/>
          <a:ln w="9525">
            <a:noFill/>
            <a:prstDash val="lgDash"/>
            <a:miter lim="800000"/>
            <a:headEnd/>
            <a:tailEnd/>
          </a:ln>
          <a:effectLst/>
        </p:spPr>
        <p:txBody>
          <a:bodyPr wrap="none">
            <a:prstTxWarp prst="textNoShape">
              <a:avLst/>
            </a:prstTxWarp>
            <a:spAutoFit/>
          </a:bodyPr>
          <a:lstStyle/>
          <a:p>
            <a:pPr>
              <a:lnSpc>
                <a:spcPct val="90000"/>
              </a:lnSpc>
              <a:spcBef>
                <a:spcPct val="20000"/>
              </a:spcBef>
            </a:pPr>
            <a:r>
              <a:rPr lang="en-US" sz="1600">
                <a:latin typeface="Times New Roman" charset="0"/>
              </a:rPr>
              <a:t>Example: Changing the rotation profile via NBI</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6275" name="Content Placeholder 2"/>
          <p:cNvSpPr>
            <a:spLocks noGrp="1"/>
          </p:cNvSpPr>
          <p:nvPr>
            <p:ph idx="4294967295"/>
          </p:nvPr>
        </p:nvSpPr>
        <p:spPr/>
        <p:txBody>
          <a:bodyPr/>
          <a:lstStyle/>
          <a:p>
            <a:endParaRPr lang="en-US" dirty="0"/>
          </a:p>
          <a:p>
            <a:endParaRPr lang="en-US" sz="1600" dirty="0"/>
          </a:p>
          <a:p>
            <a:r>
              <a:rPr lang="en-US" dirty="0" err="1"/>
              <a:t>Toroidal</a:t>
            </a:r>
            <a:r>
              <a:rPr lang="en-US" dirty="0"/>
              <a:t> momentum balance (</a:t>
            </a:r>
            <a:r>
              <a:rPr lang="en-US" dirty="0" err="1"/>
              <a:t>Goldston</a:t>
            </a:r>
            <a:r>
              <a:rPr lang="en-US" dirty="0"/>
              <a:t>, 1986)</a:t>
            </a:r>
          </a:p>
        </p:txBody>
      </p:sp>
      <p:grpSp>
        <p:nvGrpSpPr>
          <p:cNvPr id="2" name="Group 23"/>
          <p:cNvGrpSpPr>
            <a:grpSpLocks/>
          </p:cNvGrpSpPr>
          <p:nvPr/>
        </p:nvGrpSpPr>
        <p:grpSpPr bwMode="auto">
          <a:xfrm>
            <a:off x="7075488" y="2305050"/>
            <a:ext cx="1722437" cy="3170238"/>
            <a:chOff x="7391400" y="2801035"/>
            <a:chExt cx="1722216" cy="3170199"/>
          </a:xfrm>
        </p:grpSpPr>
        <p:sp>
          <p:nvSpPr>
            <p:cNvPr id="1206280" name="TextBox 8"/>
            <p:cNvSpPr txBox="1">
              <a:spLocks noChangeArrowheads="1"/>
            </p:cNvSpPr>
            <p:nvPr/>
          </p:nvSpPr>
          <p:spPr bwMode="auto">
            <a:xfrm>
              <a:off x="7391400" y="4877460"/>
              <a:ext cx="1255551" cy="320671"/>
            </a:xfrm>
            <a:prstGeom prst="rect">
              <a:avLst/>
            </a:prstGeom>
            <a:noFill/>
            <a:ln w="9525">
              <a:noFill/>
              <a:miter lim="800000"/>
              <a:headEnd/>
              <a:tailEnd/>
            </a:ln>
          </p:spPr>
          <p:txBody>
            <a:bodyPr wrap="none">
              <a:prstTxWarp prst="textNoShape">
                <a:avLst/>
              </a:prstTxWarp>
              <a:spAutoFit/>
            </a:bodyPr>
            <a:lstStyle/>
            <a:p>
              <a:pPr algn="l" defTabSz="457200"/>
              <a:r>
                <a:rPr lang="en-US" sz="1500" b="0">
                  <a:solidFill>
                    <a:srgbClr val="FF0000"/>
                  </a:solidFill>
                  <a:latin typeface="Helvetica" charset="0"/>
                  <a:ea typeface="Helvetica" charset="0"/>
                  <a:cs typeface="Helvetica" charset="0"/>
                </a:rPr>
                <a:t>Torque input</a:t>
              </a:r>
            </a:p>
          </p:txBody>
        </p:sp>
        <p:sp>
          <p:nvSpPr>
            <p:cNvPr id="1206281" name="TextBox 9"/>
            <p:cNvSpPr txBox="1">
              <a:spLocks noChangeArrowheads="1"/>
            </p:cNvSpPr>
            <p:nvPr/>
          </p:nvSpPr>
          <p:spPr bwMode="auto">
            <a:xfrm>
              <a:off x="7391400" y="5421965"/>
              <a:ext cx="1722216" cy="549269"/>
            </a:xfrm>
            <a:prstGeom prst="rect">
              <a:avLst/>
            </a:prstGeom>
            <a:noFill/>
            <a:ln w="9525">
              <a:noFill/>
              <a:miter lim="800000"/>
              <a:headEnd/>
              <a:tailEnd/>
            </a:ln>
          </p:spPr>
          <p:txBody>
            <a:bodyPr wrap="none">
              <a:prstTxWarp prst="textNoShape">
                <a:avLst/>
              </a:prstTxWarp>
              <a:spAutoFit/>
            </a:bodyPr>
            <a:lstStyle/>
            <a:p>
              <a:pPr algn="l" defTabSz="457200"/>
              <a:r>
                <a:rPr lang="en-US" sz="1500" b="0">
                  <a:solidFill>
                    <a:srgbClr val="FF0000"/>
                  </a:solidFill>
                  <a:latin typeface="Helvetica" charset="0"/>
                  <a:ea typeface="Helvetica" charset="0"/>
                  <a:cs typeface="Helvetica" charset="0"/>
                </a:rPr>
                <a:t>Loss </a:t>
              </a:r>
            </a:p>
            <a:p>
              <a:pPr algn="l" defTabSz="457200"/>
              <a:r>
                <a:rPr lang="en-US" sz="1500" b="0">
                  <a:solidFill>
                    <a:srgbClr val="FF0000"/>
                  </a:solidFill>
                  <a:latin typeface="Helvetica" charset="0"/>
                  <a:ea typeface="Helvetica" charset="0"/>
                  <a:cs typeface="Helvetica" charset="0"/>
                </a:rPr>
                <a:t>(charge ex, ripple)</a:t>
              </a:r>
            </a:p>
          </p:txBody>
        </p:sp>
        <p:sp>
          <p:nvSpPr>
            <p:cNvPr id="1206282" name="TextBox 10"/>
            <p:cNvSpPr txBox="1">
              <a:spLocks noChangeArrowheads="1"/>
            </p:cNvSpPr>
            <p:nvPr/>
          </p:nvSpPr>
          <p:spPr bwMode="auto">
            <a:xfrm>
              <a:off x="7391400" y="2801035"/>
              <a:ext cx="1669835" cy="320671"/>
            </a:xfrm>
            <a:prstGeom prst="rect">
              <a:avLst/>
            </a:prstGeom>
            <a:noFill/>
            <a:ln w="9525">
              <a:noFill/>
              <a:miter lim="800000"/>
              <a:headEnd/>
              <a:tailEnd/>
            </a:ln>
          </p:spPr>
          <p:txBody>
            <a:bodyPr wrap="none">
              <a:prstTxWarp prst="textNoShape">
                <a:avLst/>
              </a:prstTxWarp>
              <a:spAutoFit/>
            </a:bodyPr>
            <a:lstStyle/>
            <a:p>
              <a:pPr algn="l" defTabSz="457200"/>
              <a:r>
                <a:rPr lang="en-US" sz="1500" b="0">
                  <a:solidFill>
                    <a:srgbClr val="FF0000"/>
                  </a:solidFill>
                  <a:latin typeface="Helvetica" charset="0"/>
                  <a:ea typeface="Helvetica" charset="0"/>
                  <a:cs typeface="Helvetica" charset="0"/>
                </a:rPr>
                <a:t>Temporal change</a:t>
              </a:r>
            </a:p>
          </p:txBody>
        </p:sp>
        <p:sp>
          <p:nvSpPr>
            <p:cNvPr id="1206283" name="TextBox 11"/>
            <p:cNvSpPr txBox="1">
              <a:spLocks noChangeArrowheads="1"/>
            </p:cNvSpPr>
            <p:nvPr/>
          </p:nvSpPr>
          <p:spPr bwMode="auto">
            <a:xfrm>
              <a:off x="7391400" y="3582075"/>
              <a:ext cx="926981" cy="320671"/>
            </a:xfrm>
            <a:prstGeom prst="rect">
              <a:avLst/>
            </a:prstGeom>
            <a:noFill/>
            <a:ln w="9525">
              <a:noFill/>
              <a:miter lim="800000"/>
              <a:headEnd/>
              <a:tailEnd/>
            </a:ln>
          </p:spPr>
          <p:txBody>
            <a:bodyPr wrap="none">
              <a:prstTxWarp prst="textNoShape">
                <a:avLst/>
              </a:prstTxWarp>
              <a:spAutoFit/>
            </a:bodyPr>
            <a:lstStyle/>
            <a:p>
              <a:pPr algn="l" defTabSz="457200"/>
              <a:r>
                <a:rPr lang="en-US" sz="1500" b="0">
                  <a:solidFill>
                    <a:srgbClr val="FF0000"/>
                  </a:solidFill>
                  <a:latin typeface="Helvetica" charset="0"/>
                  <a:ea typeface="Helvetica" charset="0"/>
                  <a:cs typeface="Helvetica" charset="0"/>
                </a:rPr>
                <a:t>Diffusion</a:t>
              </a:r>
            </a:p>
          </p:txBody>
        </p:sp>
        <p:sp>
          <p:nvSpPr>
            <p:cNvPr id="1206284" name="TextBox 12"/>
            <p:cNvSpPr txBox="1">
              <a:spLocks noChangeArrowheads="1"/>
            </p:cNvSpPr>
            <p:nvPr/>
          </p:nvSpPr>
          <p:spPr bwMode="auto">
            <a:xfrm>
              <a:off x="7391400" y="4344066"/>
              <a:ext cx="661902" cy="320671"/>
            </a:xfrm>
            <a:prstGeom prst="rect">
              <a:avLst/>
            </a:prstGeom>
            <a:noFill/>
            <a:ln w="9525">
              <a:noFill/>
              <a:miter lim="800000"/>
              <a:headEnd/>
              <a:tailEnd/>
            </a:ln>
          </p:spPr>
          <p:txBody>
            <a:bodyPr wrap="none">
              <a:prstTxWarp prst="textNoShape">
                <a:avLst/>
              </a:prstTxWarp>
              <a:spAutoFit/>
            </a:bodyPr>
            <a:lstStyle/>
            <a:p>
              <a:pPr algn="l" defTabSz="457200"/>
              <a:r>
                <a:rPr lang="en-US" sz="1500" b="0">
                  <a:solidFill>
                    <a:srgbClr val="FF0000"/>
                  </a:solidFill>
                  <a:latin typeface="Helvetica" charset="0"/>
                  <a:ea typeface="Helvetica" charset="0"/>
                  <a:cs typeface="Helvetica" charset="0"/>
                </a:rPr>
                <a:t>Pinch</a:t>
              </a:r>
            </a:p>
          </p:txBody>
        </p:sp>
      </p:grpSp>
      <p:pic>
        <p:nvPicPr>
          <p:cNvPr id="1206290" name="Picture 18" descr="txp_fig"/>
          <p:cNvPicPr>
            <a:picLocks noChangeAspect="1" noChangeArrowheads="1"/>
          </p:cNvPicPr>
          <p:nvPr>
            <p:custDataLst>
              <p:tags r:id="rId1"/>
            </p:custDataLst>
          </p:nvPr>
        </p:nvPicPr>
        <p:blipFill>
          <a:blip r:embed="rId4"/>
          <a:srcRect/>
          <a:stretch>
            <a:fillRect/>
          </a:stretch>
        </p:blipFill>
        <p:spPr bwMode="auto">
          <a:xfrm>
            <a:off x="939800" y="1409700"/>
            <a:ext cx="5745163" cy="4027488"/>
          </a:xfrm>
          <a:prstGeom prst="rect">
            <a:avLst/>
          </a:prstGeom>
          <a:noFill/>
          <a:ln w="9525">
            <a:noFill/>
            <a:prstDash val="lgDash"/>
            <a:miter lim="800000"/>
            <a:headEnd/>
            <a:tailEnd/>
          </a:ln>
          <a:effectLst/>
        </p:spPr>
      </p:pic>
      <p:grpSp>
        <p:nvGrpSpPr>
          <p:cNvPr id="3" name="Group 22"/>
          <p:cNvGrpSpPr>
            <a:grpSpLocks/>
          </p:cNvGrpSpPr>
          <p:nvPr/>
        </p:nvGrpSpPr>
        <p:grpSpPr bwMode="auto">
          <a:xfrm>
            <a:off x="4954588" y="3989388"/>
            <a:ext cx="4189412" cy="1749425"/>
            <a:chOff x="5448300" y="4343400"/>
            <a:chExt cx="4189526" cy="1749425"/>
          </a:xfrm>
        </p:grpSpPr>
        <p:cxnSp>
          <p:nvCxnSpPr>
            <p:cNvPr id="16" name="Straight Arrow Connector 15"/>
            <p:cNvCxnSpPr>
              <a:cxnSpLocks noChangeShapeType="1"/>
            </p:cNvCxnSpPr>
            <p:nvPr/>
          </p:nvCxnSpPr>
          <p:spPr bwMode="auto">
            <a:xfrm>
              <a:off x="5448300" y="5352365"/>
              <a:ext cx="1371600" cy="515035"/>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cxnSp>
          <p:nvCxnSpPr>
            <p:cNvPr id="19" name="Straight Arrow Connector 18"/>
            <p:cNvCxnSpPr>
              <a:cxnSpLocks noChangeShapeType="1"/>
            </p:cNvCxnSpPr>
            <p:nvPr/>
          </p:nvCxnSpPr>
          <p:spPr bwMode="auto">
            <a:xfrm>
              <a:off x="6057900" y="4343400"/>
              <a:ext cx="800100" cy="329158"/>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sp>
          <p:nvSpPr>
            <p:cNvPr id="1206288" name="TextBox 20"/>
            <p:cNvSpPr txBox="1">
              <a:spLocks noChangeArrowheads="1"/>
            </p:cNvSpPr>
            <p:nvPr/>
          </p:nvSpPr>
          <p:spPr bwMode="auto">
            <a:xfrm>
              <a:off x="6862801" y="4495800"/>
              <a:ext cx="2775025" cy="366713"/>
            </a:xfrm>
            <a:prstGeom prst="rect">
              <a:avLst/>
            </a:prstGeom>
            <a:noFill/>
            <a:ln w="9525">
              <a:noFill/>
              <a:miter lim="800000"/>
              <a:headEnd/>
              <a:tailEnd/>
            </a:ln>
          </p:spPr>
          <p:txBody>
            <a:bodyPr wrap="none">
              <a:prstTxWarp prst="textNoShape">
                <a:avLst/>
              </a:prstTxWarp>
              <a:spAutoFit/>
            </a:bodyPr>
            <a:lstStyle/>
            <a:p>
              <a:pPr algn="l" defTabSz="457200"/>
              <a:r>
                <a:rPr lang="en-US" sz="1800" b="0">
                  <a:latin typeface="Times New Roman" charset="0"/>
                </a:rPr>
                <a:t>     Ignore for initial analysis</a:t>
              </a:r>
            </a:p>
          </p:txBody>
        </p:sp>
        <p:sp>
          <p:nvSpPr>
            <p:cNvPr id="1206289" name="TextBox 21"/>
            <p:cNvSpPr txBox="1">
              <a:spLocks noChangeArrowheads="1"/>
            </p:cNvSpPr>
            <p:nvPr/>
          </p:nvSpPr>
          <p:spPr bwMode="auto">
            <a:xfrm>
              <a:off x="6858038" y="5726113"/>
              <a:ext cx="298458" cy="366712"/>
            </a:xfrm>
            <a:prstGeom prst="rect">
              <a:avLst/>
            </a:prstGeom>
            <a:noFill/>
            <a:ln w="9525">
              <a:noFill/>
              <a:miter lim="800000"/>
              <a:headEnd/>
              <a:tailEnd/>
            </a:ln>
          </p:spPr>
          <p:txBody>
            <a:bodyPr wrap="none">
              <a:prstTxWarp prst="textNoShape">
                <a:avLst/>
              </a:prstTxWarp>
              <a:spAutoFit/>
            </a:bodyPr>
            <a:lstStyle/>
            <a:p>
              <a:pPr algn="l" defTabSz="457200"/>
              <a:r>
                <a:rPr lang="en-US" sz="1800" b="0">
                  <a:latin typeface="Times New Roman" charset="0"/>
                </a:rPr>
                <a:t>0</a:t>
              </a:r>
            </a:p>
          </p:txBody>
        </p:sp>
      </p:grpSp>
      <p:sp>
        <p:nvSpPr>
          <p:cNvPr id="1206291" name="Rectangle 19"/>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a:solidFill>
                  <a:srgbClr val="FF3300"/>
                </a:solidFill>
                <a:latin typeface="Times New Roman" charset="0"/>
              </a:rPr>
              <a:t>Governing Equations</a:t>
            </a:r>
          </a:p>
        </p:txBody>
      </p:sp>
      <p:pic>
        <p:nvPicPr>
          <p:cNvPr id="1206276" name="Picture 3" descr="coord_system.pdf"/>
          <p:cNvPicPr>
            <a:picLocks noChangeAspect="1"/>
          </p:cNvPicPr>
          <p:nvPr/>
        </p:nvPicPr>
        <p:blipFill>
          <a:blip r:embed="rId5"/>
          <a:srcRect/>
          <a:stretch>
            <a:fillRect/>
          </a:stretch>
        </p:blipFill>
        <p:spPr bwMode="auto">
          <a:xfrm>
            <a:off x="381000" y="4594225"/>
            <a:ext cx="2057400" cy="2035175"/>
          </a:xfrm>
          <a:prstGeom prst="rect">
            <a:avLst/>
          </a:prstGeom>
          <a:noFill/>
          <a:ln w="9525">
            <a:noFill/>
            <a:miter lim="800000"/>
            <a:headEnd/>
            <a:tailEnd/>
          </a:ln>
        </p:spPr>
      </p:pic>
      <p:sp>
        <p:nvSpPr>
          <p:cNvPr id="1206292" name="Rectangle 20"/>
          <p:cNvSpPr>
            <a:spLocks noChangeArrowheads="1"/>
          </p:cNvSpPr>
          <p:nvPr/>
        </p:nvSpPr>
        <p:spPr bwMode="auto">
          <a:xfrm>
            <a:off x="2476500" y="5930900"/>
            <a:ext cx="5392738" cy="457200"/>
          </a:xfrm>
          <a:prstGeom prst="rect">
            <a:avLst/>
          </a:prstGeom>
          <a:noFill/>
          <a:ln w="9525">
            <a:noFill/>
            <a:prstDash val="lgDash"/>
            <a:miter lim="800000"/>
            <a:headEnd/>
            <a:tailEnd/>
          </a:ln>
          <a:effectLst/>
        </p:spPr>
        <p:txBody>
          <a:bodyPr wrap="none">
            <a:prstTxWarp prst="textNoShape">
              <a:avLst/>
            </a:prstTxWarp>
            <a:spAutoFit/>
          </a:bodyPr>
          <a:lstStyle/>
          <a:p>
            <a:r>
              <a:rPr lang="en-US" sz="2400" b="0">
                <a:latin typeface="Times New Roman" charset="0"/>
              </a:rPr>
              <a:t>Also, temporal changes are small, ignored.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2307" name="Rectangle 3"/>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dirty="0" smtClean="0">
                <a:solidFill>
                  <a:srgbClr val="FF3300"/>
                </a:solidFill>
                <a:latin typeface="Times New Roman" charset="0"/>
              </a:rPr>
              <a:t>LLD will </a:t>
            </a:r>
            <a:r>
              <a:rPr lang="en-US" sz="2400" dirty="0">
                <a:solidFill>
                  <a:srgbClr val="FF3300"/>
                </a:solidFill>
                <a:latin typeface="Times New Roman" charset="0"/>
              </a:rPr>
              <a:t>L</a:t>
            </a:r>
            <a:r>
              <a:rPr lang="en-US" sz="2400" dirty="0" smtClean="0">
                <a:solidFill>
                  <a:srgbClr val="FF3300"/>
                </a:solidFill>
                <a:latin typeface="Times New Roman" charset="0"/>
              </a:rPr>
              <a:t>ead to Increasing Radiated Power</a:t>
            </a:r>
            <a:endParaRPr lang="en-US" sz="2400" dirty="0">
              <a:solidFill>
                <a:srgbClr val="FF3300"/>
              </a:solidFill>
              <a:latin typeface="Times New Roman" charset="0"/>
            </a:endParaRPr>
          </a:p>
        </p:txBody>
      </p:sp>
      <p:pic>
        <p:nvPicPr>
          <p:cNvPr id="9" name="Picture 8"/>
          <p:cNvPicPr>
            <a:picLocks noChangeAspect="1"/>
          </p:cNvPicPr>
          <p:nvPr/>
        </p:nvPicPr>
        <p:blipFill>
          <a:blip r:embed="rId3"/>
          <a:stretch>
            <a:fillRect/>
          </a:stretch>
        </p:blipFill>
        <p:spPr>
          <a:xfrm>
            <a:off x="0" y="483664"/>
            <a:ext cx="5075336" cy="4660224"/>
          </a:xfrm>
          <a:prstGeom prst="rect">
            <a:avLst/>
          </a:prstGeom>
        </p:spPr>
      </p:pic>
      <p:sp>
        <p:nvSpPr>
          <p:cNvPr id="1122306" name="Rectangle 2"/>
          <p:cNvSpPr>
            <a:spLocks noGrp="1" noChangeArrowheads="1"/>
          </p:cNvSpPr>
          <p:nvPr>
            <p:ph type="body" idx="1"/>
          </p:nvPr>
        </p:nvSpPr>
        <p:spPr>
          <a:xfrm>
            <a:off x="0" y="5079633"/>
            <a:ext cx="9144000" cy="1778367"/>
          </a:xfrm>
        </p:spPr>
        <p:txBody>
          <a:bodyPr/>
          <a:lstStyle/>
          <a:p>
            <a:pPr marL="457200" indent="-457200">
              <a:lnSpc>
                <a:spcPct val="80000"/>
              </a:lnSpc>
            </a:pPr>
            <a:endParaRPr lang="en-US" dirty="0" smtClean="0"/>
          </a:p>
          <a:p>
            <a:pPr marL="457200" indent="-457200">
              <a:lnSpc>
                <a:spcPct val="80000"/>
              </a:lnSpc>
            </a:pPr>
            <a:r>
              <a:rPr lang="en-US" dirty="0" smtClean="0"/>
              <a:t>Monotonous increase in </a:t>
            </a:r>
            <a:r>
              <a:rPr lang="en-US" dirty="0" err="1" smtClean="0"/>
              <a:t>P</a:t>
            </a:r>
            <a:r>
              <a:rPr lang="en-US" baseline="-25000" dirty="0" err="1" smtClean="0"/>
              <a:t>rad</a:t>
            </a:r>
            <a:r>
              <a:rPr lang="en-US" dirty="0" smtClean="0"/>
              <a:t>, radiated power. (</a:t>
            </a:r>
            <a:r>
              <a:rPr lang="en-US" dirty="0" smtClean="0">
                <a:solidFill>
                  <a:srgbClr val="000000"/>
                </a:solidFill>
                <a:latin typeface="+mn-lt"/>
                <a:ea typeface="+mn-ea"/>
                <a:cs typeface="+mn-cs"/>
              </a:rPr>
              <a:t>Plasma </a:t>
            </a:r>
            <a:r>
              <a:rPr lang="en-US" dirty="0">
                <a:solidFill>
                  <a:srgbClr val="000000"/>
                </a:solidFill>
                <a:latin typeface="+mn-lt"/>
                <a:ea typeface="+mn-ea"/>
                <a:cs typeface="+mn-cs"/>
              </a:rPr>
              <a:t>Phys. Control. Fusion 51 (2009) 124054 M G Bell et </a:t>
            </a:r>
            <a:r>
              <a:rPr lang="en-US" dirty="0" smtClean="0">
                <a:solidFill>
                  <a:srgbClr val="000000"/>
                </a:solidFill>
                <a:latin typeface="+mn-lt"/>
                <a:ea typeface="+mn-ea"/>
                <a:cs typeface="+mn-cs"/>
              </a:rPr>
              <a:t>al.) </a:t>
            </a:r>
            <a:endParaRPr lang="en-US" dirty="0" smtClean="0">
              <a:solidFill>
                <a:srgbClr val="000000"/>
              </a:solidFill>
            </a:endParaRPr>
          </a:p>
          <a:p>
            <a:pPr marL="457200" indent="-457200">
              <a:lnSpc>
                <a:spcPct val="80000"/>
              </a:lnSpc>
            </a:pPr>
            <a:r>
              <a:rPr lang="en-US" dirty="0" smtClean="0"/>
              <a:t>Due to increase in the radiation from impurities (Iron/Carbon emissions)</a:t>
            </a:r>
            <a:endParaRPr lang="en-US" dirty="0"/>
          </a:p>
        </p:txBody>
      </p:sp>
      <p:pic>
        <p:nvPicPr>
          <p:cNvPr id="10" name="Picture 9"/>
          <p:cNvPicPr>
            <a:picLocks noChangeAspect="1"/>
          </p:cNvPicPr>
          <p:nvPr/>
        </p:nvPicPr>
        <p:blipFill>
          <a:blip r:embed="rId4"/>
          <a:srcRect l="4844" t="3171" r="5235" b="16634"/>
          <a:stretch>
            <a:fillRect/>
          </a:stretch>
        </p:blipFill>
        <p:spPr>
          <a:xfrm>
            <a:off x="3210560" y="985520"/>
            <a:ext cx="5933440" cy="2540000"/>
          </a:xfrm>
          <a:prstGeom prst="rect">
            <a:avLst/>
          </a:prstGeom>
        </p:spPr>
      </p:pic>
      <p:sp>
        <p:nvSpPr>
          <p:cNvPr id="11" name="Rectangle 10"/>
          <p:cNvSpPr/>
          <p:nvPr/>
        </p:nvSpPr>
        <p:spPr>
          <a:xfrm>
            <a:off x="4226560" y="3639543"/>
            <a:ext cx="4572000" cy="1384995"/>
          </a:xfrm>
          <a:prstGeom prst="rect">
            <a:avLst/>
          </a:prstGeom>
        </p:spPr>
        <p:txBody>
          <a:bodyPr>
            <a:spAutoFit/>
          </a:bodyPr>
          <a:lstStyle/>
          <a:p>
            <a:r>
              <a:rPr lang="en-US" sz="1200" dirty="0" smtClean="0">
                <a:latin typeface="Times"/>
                <a:cs typeface="Times"/>
              </a:rPr>
              <a:t>Fig. 7.17.2 Discharges with and without </a:t>
            </a:r>
          </a:p>
          <a:p>
            <a:r>
              <a:rPr lang="en-US" sz="1200" dirty="0" err="1" smtClean="0">
                <a:latin typeface="Times"/>
                <a:cs typeface="Times"/>
              </a:rPr>
              <a:t>ELMs</a:t>
            </a:r>
            <a:r>
              <a:rPr lang="en-US" sz="1200" dirty="0" smtClean="0">
                <a:latin typeface="Times"/>
                <a:cs typeface="Times"/>
              </a:rPr>
              <a:t>, showing the increase in electron </a:t>
            </a:r>
          </a:p>
          <a:p>
            <a:r>
              <a:rPr lang="en-US" sz="1200" dirty="0" smtClean="0">
                <a:latin typeface="Times"/>
                <a:cs typeface="Times"/>
              </a:rPr>
              <a:t>density and impurity accumulation </a:t>
            </a:r>
          </a:p>
          <a:p>
            <a:r>
              <a:rPr lang="en-US" sz="1200" dirty="0" smtClean="0">
                <a:latin typeface="Times"/>
                <a:cs typeface="Times"/>
              </a:rPr>
              <a:t>associated with the ELM-free case. Note </a:t>
            </a:r>
          </a:p>
          <a:p>
            <a:r>
              <a:rPr lang="en-US" sz="1200" dirty="0" smtClean="0">
                <a:latin typeface="Times"/>
                <a:cs typeface="Times"/>
              </a:rPr>
              <a:t>that the iron emission line signals are </a:t>
            </a:r>
          </a:p>
          <a:p>
            <a:r>
              <a:rPr lang="en-US" sz="1200" dirty="0" smtClean="0">
                <a:latin typeface="Times"/>
                <a:cs typeface="Times"/>
              </a:rPr>
              <a:t>amplified in the case with </a:t>
            </a:r>
            <a:r>
              <a:rPr lang="en-US" sz="1200" dirty="0" err="1" smtClean="0">
                <a:latin typeface="Times"/>
                <a:cs typeface="Times"/>
              </a:rPr>
              <a:t>ELMs</a:t>
            </a:r>
            <a:r>
              <a:rPr lang="en-US" sz="1200" dirty="0" smtClean="0">
                <a:latin typeface="Times"/>
                <a:cs typeface="Times"/>
              </a:rPr>
              <a:t> (ASDEX </a:t>
            </a:r>
          </a:p>
          <a:p>
            <a:r>
              <a:rPr lang="en-US" sz="1200" dirty="0" smtClean="0">
                <a:latin typeface="Times"/>
                <a:cs typeface="Times"/>
              </a:rPr>
              <a:t>Team, Nuclear Fusion 29, 1959 A989)) </a:t>
            </a:r>
            <a:endParaRPr lang="en-US" sz="1200" dirty="0">
              <a:latin typeface="Times"/>
              <a:cs typeface="Time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2419" name="Content Placeholder 2"/>
          <p:cNvSpPr>
            <a:spLocks noGrp="1"/>
          </p:cNvSpPr>
          <p:nvPr>
            <p:ph idx="4294967295"/>
          </p:nvPr>
        </p:nvSpPr>
        <p:spPr>
          <a:xfrm>
            <a:off x="0" y="1098550"/>
            <a:ext cx="9144000" cy="5759450"/>
          </a:xfrm>
        </p:spPr>
        <p:txBody>
          <a:bodyPr/>
          <a:lstStyle/>
          <a:p>
            <a:r>
              <a:rPr lang="en-US" dirty="0" err="1"/>
              <a:t>Toroidal</a:t>
            </a:r>
            <a:r>
              <a:rPr lang="en-US" dirty="0"/>
              <a:t> momentum balance</a:t>
            </a:r>
          </a:p>
          <a:p>
            <a:endParaRPr lang="en-US" dirty="0"/>
          </a:p>
          <a:p>
            <a:endParaRPr lang="en-US" dirty="0"/>
          </a:p>
          <a:p>
            <a:endParaRPr lang="en-US" dirty="0"/>
          </a:p>
          <a:p>
            <a:endParaRPr lang="en-US" dirty="0"/>
          </a:p>
          <a:p>
            <a:r>
              <a:rPr lang="en-US" dirty="0"/>
              <a:t>1D Linear PDE (parabolic) – diffusion equation with forcing</a:t>
            </a:r>
          </a:p>
          <a:p>
            <a:endParaRPr lang="en-US" dirty="0"/>
          </a:p>
          <a:p>
            <a:r>
              <a:rPr lang="en-US" dirty="0"/>
              <a:t>Neumann (</a:t>
            </a:r>
            <a:r>
              <a:rPr lang="en-US" dirty="0" err="1">
                <a:latin typeface="Symbol" charset="2"/>
              </a:rPr>
              <a:t>r</a:t>
            </a:r>
            <a:r>
              <a:rPr lang="en-US" dirty="0"/>
              <a:t>=0) and </a:t>
            </a:r>
            <a:r>
              <a:rPr lang="en-US" dirty="0" err="1"/>
              <a:t>Dirichlet</a:t>
            </a:r>
            <a:r>
              <a:rPr lang="en-US" dirty="0"/>
              <a:t> (</a:t>
            </a:r>
            <a:r>
              <a:rPr lang="en-US" dirty="0" err="1">
                <a:latin typeface="Symbol" charset="2"/>
              </a:rPr>
              <a:t>r</a:t>
            </a:r>
            <a:r>
              <a:rPr lang="en-US" dirty="0"/>
              <a:t>=1) </a:t>
            </a:r>
            <a:r>
              <a:rPr lang="en-US" dirty="0" err="1"/>
              <a:t>BCs</a:t>
            </a:r>
            <a:endParaRPr lang="en-US" dirty="0"/>
          </a:p>
          <a:p>
            <a:endParaRPr lang="en-US" dirty="0"/>
          </a:p>
          <a:p>
            <a:r>
              <a:rPr lang="en-US" dirty="0"/>
              <a:t>Curve fit coefficients (3 shape variables       ,               ,        )</a:t>
            </a:r>
          </a:p>
          <a:p>
            <a:endParaRPr lang="en-US" dirty="0"/>
          </a:p>
          <a:p>
            <a:r>
              <a:rPr lang="en-US" dirty="0"/>
              <a:t>Coefficients to be supplied from TRANSP:        and </a:t>
            </a:r>
          </a:p>
          <a:p>
            <a:pPr lvl="1"/>
            <a:endParaRPr lang="en-US" sz="2400" dirty="0"/>
          </a:p>
        </p:txBody>
      </p:sp>
      <p:pic>
        <p:nvPicPr>
          <p:cNvPr id="1212420" name="Picture 46" descr="latex-image-1.pdf"/>
          <p:cNvPicPr>
            <a:picLocks noChangeAspect="1"/>
          </p:cNvPicPr>
          <p:nvPr/>
        </p:nvPicPr>
        <p:blipFill>
          <a:blip r:embed="rId3"/>
          <a:srcRect/>
          <a:stretch>
            <a:fillRect/>
          </a:stretch>
        </p:blipFill>
        <p:spPr bwMode="auto">
          <a:xfrm>
            <a:off x="1073150" y="1981200"/>
            <a:ext cx="7537450" cy="711200"/>
          </a:xfrm>
          <a:prstGeom prst="rect">
            <a:avLst/>
          </a:prstGeom>
          <a:noFill/>
          <a:ln w="9525">
            <a:noFill/>
            <a:miter lim="800000"/>
            <a:headEnd/>
            <a:tailEnd/>
          </a:ln>
        </p:spPr>
      </p:pic>
      <p:pic>
        <p:nvPicPr>
          <p:cNvPr id="1212423" name="Picture 7" descr="latex-image-1.pdf"/>
          <p:cNvPicPr>
            <a:picLocks noChangeAspect="1"/>
          </p:cNvPicPr>
          <p:nvPr/>
        </p:nvPicPr>
        <p:blipFill>
          <a:blip r:embed="rId4"/>
          <a:srcRect/>
          <a:stretch>
            <a:fillRect/>
          </a:stretch>
        </p:blipFill>
        <p:spPr bwMode="auto">
          <a:xfrm>
            <a:off x="6948488" y="5949950"/>
            <a:ext cx="844550" cy="501650"/>
          </a:xfrm>
          <a:prstGeom prst="rect">
            <a:avLst/>
          </a:prstGeom>
          <a:noFill/>
          <a:ln w="9525">
            <a:noFill/>
            <a:miter lim="800000"/>
            <a:headEnd/>
            <a:tailEnd/>
          </a:ln>
        </p:spPr>
      </p:pic>
      <p:pic>
        <p:nvPicPr>
          <p:cNvPr id="1212424" name="Picture 8" descr="latex-image-1.pdf"/>
          <p:cNvPicPr>
            <a:picLocks noChangeAspect="1"/>
          </p:cNvPicPr>
          <p:nvPr/>
        </p:nvPicPr>
        <p:blipFill>
          <a:blip r:embed="rId5"/>
          <a:srcRect/>
          <a:stretch>
            <a:fillRect/>
          </a:stretch>
        </p:blipFill>
        <p:spPr bwMode="auto">
          <a:xfrm>
            <a:off x="5913438" y="6038850"/>
            <a:ext cx="323850" cy="227013"/>
          </a:xfrm>
          <a:prstGeom prst="rect">
            <a:avLst/>
          </a:prstGeom>
          <a:noFill/>
          <a:ln w="9525">
            <a:noFill/>
            <a:miter lim="800000"/>
            <a:headEnd/>
            <a:tailEnd/>
          </a:ln>
        </p:spPr>
      </p:pic>
      <p:sp>
        <p:nvSpPr>
          <p:cNvPr id="1212425" name="Rectangle 9"/>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a:solidFill>
                  <a:srgbClr val="FF3300"/>
                </a:solidFill>
                <a:latin typeface="Times New Roman" charset="0"/>
              </a:rPr>
              <a:t>Model Equations</a:t>
            </a:r>
          </a:p>
        </p:txBody>
      </p:sp>
      <p:pic>
        <p:nvPicPr>
          <p:cNvPr id="1212427" name="Picture 11"/>
          <p:cNvPicPr>
            <a:picLocks noChangeAspect="1" noChangeArrowheads="1"/>
          </p:cNvPicPr>
          <p:nvPr/>
        </p:nvPicPr>
        <p:blipFill>
          <a:blip r:embed="rId6"/>
          <a:srcRect/>
          <a:stretch>
            <a:fillRect/>
          </a:stretch>
        </p:blipFill>
        <p:spPr bwMode="auto">
          <a:xfrm>
            <a:off x="5918200" y="5075238"/>
            <a:ext cx="1160463" cy="423862"/>
          </a:xfrm>
          <a:prstGeom prst="rect">
            <a:avLst/>
          </a:prstGeom>
          <a:noFill/>
          <a:ln w="9525">
            <a:noFill/>
            <a:prstDash val="lgDash"/>
            <a:miter lim="800000"/>
            <a:headEnd/>
            <a:tailEnd/>
          </a:ln>
          <a:effectLst/>
        </p:spPr>
      </p:pic>
      <p:pic>
        <p:nvPicPr>
          <p:cNvPr id="1212428" name="Picture 12"/>
          <p:cNvPicPr>
            <a:picLocks noChangeAspect="1" noChangeArrowheads="1"/>
          </p:cNvPicPr>
          <p:nvPr/>
        </p:nvPicPr>
        <p:blipFill>
          <a:blip r:embed="rId7"/>
          <a:srcRect/>
          <a:stretch>
            <a:fillRect/>
          </a:stretch>
        </p:blipFill>
        <p:spPr bwMode="auto">
          <a:xfrm>
            <a:off x="5299075" y="5075238"/>
            <a:ext cx="539750" cy="395287"/>
          </a:xfrm>
          <a:prstGeom prst="rect">
            <a:avLst/>
          </a:prstGeom>
          <a:noFill/>
          <a:ln w="9525">
            <a:noFill/>
            <a:prstDash val="lgDash"/>
            <a:miter lim="800000"/>
            <a:headEnd/>
            <a:tailEnd/>
          </a:ln>
          <a:effectLst/>
        </p:spPr>
      </p:pic>
      <p:pic>
        <p:nvPicPr>
          <p:cNvPr id="1212429" name="Picture 13"/>
          <p:cNvPicPr>
            <a:picLocks noChangeAspect="1" noChangeArrowheads="1"/>
          </p:cNvPicPr>
          <p:nvPr/>
        </p:nvPicPr>
        <p:blipFill>
          <a:blip r:embed="rId8"/>
          <a:srcRect/>
          <a:stretch>
            <a:fillRect/>
          </a:stretch>
        </p:blipFill>
        <p:spPr bwMode="auto">
          <a:xfrm>
            <a:off x="7261225" y="4953000"/>
            <a:ext cx="415925" cy="709613"/>
          </a:xfrm>
          <a:prstGeom prst="rect">
            <a:avLst/>
          </a:prstGeom>
          <a:noFill/>
          <a:ln w="9525">
            <a:noFill/>
            <a:prstDash val="lgDash"/>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609600" y="2633663"/>
            <a:ext cx="8221663" cy="4071937"/>
            <a:chOff x="694502" y="1295400"/>
            <a:chExt cx="8220898" cy="4071660"/>
          </a:xfrm>
        </p:grpSpPr>
        <p:pic>
          <p:nvPicPr>
            <p:cNvPr id="1214468" name="Picture 3"/>
            <p:cNvPicPr>
              <a:picLocks noChangeAspect="1"/>
            </p:cNvPicPr>
            <p:nvPr/>
          </p:nvPicPr>
          <p:blipFill>
            <a:blip r:embed="rId3"/>
            <a:srcRect/>
            <a:stretch>
              <a:fillRect/>
            </a:stretch>
          </p:blipFill>
          <p:spPr bwMode="auto">
            <a:xfrm>
              <a:off x="694502" y="1295400"/>
              <a:ext cx="7839898" cy="3371850"/>
            </a:xfrm>
            <a:prstGeom prst="rect">
              <a:avLst/>
            </a:prstGeom>
            <a:noFill/>
            <a:ln w="9525">
              <a:noFill/>
              <a:miter lim="800000"/>
              <a:headEnd/>
              <a:tailEnd/>
            </a:ln>
          </p:spPr>
        </p:pic>
        <p:cxnSp>
          <p:nvCxnSpPr>
            <p:cNvPr id="7" name="Straight Arrow Connector 6"/>
            <p:cNvCxnSpPr>
              <a:cxnSpLocks noChangeShapeType="1"/>
            </p:cNvCxnSpPr>
            <p:nvPr/>
          </p:nvCxnSpPr>
          <p:spPr bwMode="auto">
            <a:xfrm rot="5400000" flipH="1" flipV="1">
              <a:off x="829072" y="4352528"/>
              <a:ext cx="627856" cy="1588"/>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cxnSp>
          <p:nvCxnSpPr>
            <p:cNvPr id="8" name="Straight Arrow Connector 7"/>
            <p:cNvCxnSpPr>
              <a:cxnSpLocks noChangeShapeType="1"/>
            </p:cNvCxnSpPr>
            <p:nvPr/>
          </p:nvCxnSpPr>
          <p:spPr bwMode="auto">
            <a:xfrm rot="5400000" flipH="1" flipV="1">
              <a:off x="2703394" y="4765794"/>
              <a:ext cx="539988" cy="1588"/>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cxnSp>
          <p:nvCxnSpPr>
            <p:cNvPr id="9" name="Straight Arrow Connector 8"/>
            <p:cNvCxnSpPr>
              <a:cxnSpLocks noChangeShapeType="1"/>
            </p:cNvCxnSpPr>
            <p:nvPr/>
          </p:nvCxnSpPr>
          <p:spPr bwMode="auto">
            <a:xfrm rot="16200000" flipV="1">
              <a:off x="7706521" y="4067968"/>
              <a:ext cx="819150" cy="379413"/>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sp>
          <p:nvSpPr>
            <p:cNvPr id="1214472" name="TextBox 10"/>
            <p:cNvSpPr txBox="1">
              <a:spLocks noChangeArrowheads="1"/>
            </p:cNvSpPr>
            <p:nvPr/>
          </p:nvSpPr>
          <p:spPr bwMode="auto">
            <a:xfrm>
              <a:off x="769332" y="4667250"/>
              <a:ext cx="748923" cy="369332"/>
            </a:xfrm>
            <a:prstGeom prst="rect">
              <a:avLst/>
            </a:prstGeom>
            <a:noFill/>
            <a:ln w="9525">
              <a:noFill/>
              <a:miter lim="800000"/>
              <a:headEnd/>
              <a:tailEnd/>
            </a:ln>
          </p:spPr>
          <p:txBody>
            <a:bodyPr wrap="none">
              <a:prstTxWarp prst="textNoShape">
                <a:avLst/>
              </a:prstTxWarp>
              <a:spAutoFit/>
            </a:bodyPr>
            <a:lstStyle/>
            <a:p>
              <a:pPr algn="l" defTabSz="457200"/>
              <a:r>
                <a:rPr lang="en-US" sz="1800" b="0">
                  <a:latin typeface="Times New Roman" charset="0"/>
                </a:rPr>
                <a:t>center</a:t>
              </a:r>
            </a:p>
          </p:txBody>
        </p:sp>
        <p:sp>
          <p:nvSpPr>
            <p:cNvPr id="1214473" name="TextBox 11"/>
            <p:cNvSpPr txBox="1">
              <a:spLocks noChangeArrowheads="1"/>
            </p:cNvSpPr>
            <p:nvPr/>
          </p:nvSpPr>
          <p:spPr bwMode="auto">
            <a:xfrm>
              <a:off x="2663046" y="4997728"/>
              <a:ext cx="620683" cy="369332"/>
            </a:xfrm>
            <a:prstGeom prst="rect">
              <a:avLst/>
            </a:prstGeom>
            <a:noFill/>
            <a:ln w="9525">
              <a:noFill/>
              <a:miter lim="800000"/>
              <a:headEnd/>
              <a:tailEnd/>
            </a:ln>
          </p:spPr>
          <p:txBody>
            <a:bodyPr wrap="none">
              <a:prstTxWarp prst="textNoShape">
                <a:avLst/>
              </a:prstTxWarp>
              <a:spAutoFit/>
            </a:bodyPr>
            <a:lstStyle/>
            <a:p>
              <a:pPr algn="l" defTabSz="457200"/>
              <a:r>
                <a:rPr lang="en-US" sz="1800" b="0">
                  <a:latin typeface="Times New Roman" charset="0"/>
                </a:rPr>
                <a:t>edge</a:t>
              </a:r>
            </a:p>
          </p:txBody>
        </p:sp>
        <p:sp>
          <p:nvSpPr>
            <p:cNvPr id="1214474" name="TextBox 16"/>
            <p:cNvSpPr txBox="1">
              <a:spLocks noChangeArrowheads="1"/>
            </p:cNvSpPr>
            <p:nvPr/>
          </p:nvSpPr>
          <p:spPr bwMode="auto">
            <a:xfrm>
              <a:off x="7461156" y="4611469"/>
              <a:ext cx="1454244" cy="646331"/>
            </a:xfrm>
            <a:prstGeom prst="rect">
              <a:avLst/>
            </a:prstGeom>
            <a:noFill/>
            <a:ln w="9525">
              <a:noFill/>
              <a:miter lim="800000"/>
              <a:headEnd/>
              <a:tailEnd/>
            </a:ln>
          </p:spPr>
          <p:txBody>
            <a:bodyPr wrap="none">
              <a:prstTxWarp prst="textNoShape">
                <a:avLst/>
              </a:prstTxWarp>
              <a:spAutoFit/>
            </a:bodyPr>
            <a:lstStyle/>
            <a:p>
              <a:pPr algn="l" defTabSz="457200"/>
              <a:r>
                <a:rPr lang="en-US" sz="1800" b="0">
                  <a:latin typeface="Times New Roman" charset="0"/>
                </a:rPr>
                <a:t>H- to L-mode</a:t>
              </a:r>
            </a:p>
            <a:p>
              <a:pPr algn="l" defTabSz="457200"/>
              <a:r>
                <a:rPr lang="en-US" sz="1800" b="0">
                  <a:latin typeface="Times New Roman" charset="0"/>
                </a:rPr>
                <a:t>transition </a:t>
              </a:r>
            </a:p>
          </p:txBody>
        </p:sp>
      </p:grpSp>
      <p:sp>
        <p:nvSpPr>
          <p:cNvPr id="1214475" name="Content Placeholder 2"/>
          <p:cNvSpPr>
            <a:spLocks noGrp="1"/>
          </p:cNvSpPr>
          <p:nvPr>
            <p:ph idx="4294967295"/>
          </p:nvPr>
        </p:nvSpPr>
        <p:spPr>
          <a:xfrm>
            <a:off x="457200" y="1219200"/>
            <a:ext cx="8229600" cy="4525963"/>
          </a:xfrm>
        </p:spPr>
        <p:txBody>
          <a:bodyPr/>
          <a:lstStyle/>
          <a:p>
            <a:r>
              <a:rPr lang="en-US"/>
              <a:t>Numerically solved the reduced order PDE using adaptive time steps (parabolic PDE solver)</a:t>
            </a:r>
            <a:endParaRPr lang="en-US" sz="2000"/>
          </a:p>
        </p:txBody>
      </p:sp>
      <p:sp>
        <p:nvSpPr>
          <p:cNvPr id="1214476" name="TextBox 21"/>
          <p:cNvSpPr txBox="1">
            <a:spLocks noChangeArrowheads="1"/>
          </p:cNvSpPr>
          <p:nvPr/>
        </p:nvSpPr>
        <p:spPr bwMode="auto">
          <a:xfrm>
            <a:off x="2266950" y="2633663"/>
            <a:ext cx="787400" cy="369887"/>
          </a:xfrm>
          <a:prstGeom prst="rect">
            <a:avLst/>
          </a:prstGeom>
          <a:solidFill>
            <a:schemeClr val="bg1"/>
          </a:solidFill>
          <a:ln w="9525">
            <a:noFill/>
            <a:miter lim="800000"/>
            <a:headEnd/>
            <a:tailEnd/>
          </a:ln>
        </p:spPr>
        <p:txBody>
          <a:bodyPr wrap="none">
            <a:prstTxWarp prst="textNoShape">
              <a:avLst/>
            </a:prstTxWarp>
            <a:spAutoFit/>
          </a:bodyPr>
          <a:lstStyle/>
          <a:p>
            <a:pPr algn="l" defTabSz="457200"/>
            <a:r>
              <a:rPr lang="en-US" sz="1800" b="0">
                <a:latin typeface="Times New Roman" charset="0"/>
              </a:rPr>
              <a:t>Model</a:t>
            </a:r>
          </a:p>
        </p:txBody>
      </p:sp>
      <p:sp>
        <p:nvSpPr>
          <p:cNvPr id="1214477" name="TextBox 22"/>
          <p:cNvSpPr txBox="1">
            <a:spLocks noChangeArrowheads="1"/>
          </p:cNvSpPr>
          <p:nvPr/>
        </p:nvSpPr>
        <p:spPr bwMode="auto">
          <a:xfrm>
            <a:off x="5867400" y="2590800"/>
            <a:ext cx="1262063" cy="369888"/>
          </a:xfrm>
          <a:prstGeom prst="rect">
            <a:avLst/>
          </a:prstGeom>
          <a:solidFill>
            <a:schemeClr val="bg1"/>
          </a:solidFill>
          <a:ln w="9525">
            <a:noFill/>
            <a:miter lim="800000"/>
            <a:headEnd/>
            <a:tailEnd/>
          </a:ln>
        </p:spPr>
        <p:txBody>
          <a:bodyPr wrap="none">
            <a:prstTxWarp prst="textNoShape">
              <a:avLst/>
            </a:prstTxWarp>
            <a:spAutoFit/>
          </a:bodyPr>
          <a:lstStyle/>
          <a:p>
            <a:pPr algn="l" defTabSz="457200"/>
            <a:r>
              <a:rPr lang="en-US" sz="1800" b="0">
                <a:latin typeface="Times New Roman" charset="0"/>
              </a:rPr>
              <a:t>Experiment</a:t>
            </a:r>
          </a:p>
        </p:txBody>
      </p:sp>
      <p:sp>
        <p:nvSpPr>
          <p:cNvPr id="1214479" name="Rectangle 15"/>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a:solidFill>
                  <a:srgbClr val="FF3300"/>
                </a:solidFill>
                <a:latin typeface="Times New Roman" charset="0"/>
              </a:rPr>
              <a:t>Model Comparison with Experiment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16514" name="Picture 4"/>
          <p:cNvPicPr>
            <a:picLocks noChangeAspect="1"/>
          </p:cNvPicPr>
          <p:nvPr/>
        </p:nvPicPr>
        <p:blipFill>
          <a:blip r:embed="rId3"/>
          <a:srcRect/>
          <a:stretch>
            <a:fillRect/>
          </a:stretch>
        </p:blipFill>
        <p:spPr bwMode="auto">
          <a:xfrm>
            <a:off x="198438" y="1287463"/>
            <a:ext cx="4929187" cy="4008437"/>
          </a:xfrm>
          <a:prstGeom prst="rect">
            <a:avLst/>
          </a:prstGeom>
          <a:noFill/>
          <a:ln w="9525">
            <a:noFill/>
            <a:miter lim="800000"/>
            <a:headEnd/>
            <a:tailEnd/>
          </a:ln>
        </p:spPr>
      </p:pic>
      <p:cxnSp>
        <p:nvCxnSpPr>
          <p:cNvPr id="8" name="Straight Connector 7"/>
          <p:cNvCxnSpPr>
            <a:cxnSpLocks noChangeShapeType="1"/>
          </p:cNvCxnSpPr>
          <p:nvPr/>
        </p:nvCxnSpPr>
        <p:spPr bwMode="auto">
          <a:xfrm>
            <a:off x="5105400" y="2286000"/>
            <a:ext cx="1143000" cy="1588"/>
          </a:xfrm>
          <a:prstGeom prst="line">
            <a:avLst/>
          </a:prstGeom>
          <a:noFill/>
          <a:ln w="25400">
            <a:solidFill>
              <a:schemeClr val="accent1"/>
            </a:solidFill>
            <a:round/>
            <a:headEnd/>
            <a:tailEnd/>
          </a:ln>
          <a:effectLst>
            <a:outerShdw blurRad="63500" dist="20000" dir="5400000" rotWithShape="0">
              <a:srgbClr val="000000">
                <a:alpha val="37999"/>
              </a:srgbClr>
            </a:outerShdw>
          </a:effectLst>
        </p:spPr>
      </p:cxnSp>
      <p:cxnSp>
        <p:nvCxnSpPr>
          <p:cNvPr id="10" name="Straight Arrow Connector 9"/>
          <p:cNvCxnSpPr>
            <a:cxnSpLocks noChangeShapeType="1"/>
          </p:cNvCxnSpPr>
          <p:nvPr/>
        </p:nvCxnSpPr>
        <p:spPr bwMode="auto">
          <a:xfrm rot="5400000" flipH="1" flipV="1">
            <a:off x="5711825" y="1754188"/>
            <a:ext cx="1068387" cy="1588"/>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sp>
        <p:nvSpPr>
          <p:cNvPr id="1216518" name="TextBox 10"/>
          <p:cNvSpPr txBox="1">
            <a:spLocks noChangeArrowheads="1"/>
          </p:cNvSpPr>
          <p:nvPr/>
        </p:nvSpPr>
        <p:spPr bwMode="auto">
          <a:xfrm>
            <a:off x="5257800" y="1447800"/>
            <a:ext cx="1454150" cy="646113"/>
          </a:xfrm>
          <a:prstGeom prst="rect">
            <a:avLst/>
          </a:prstGeom>
          <a:solidFill>
            <a:schemeClr val="bg1">
              <a:alpha val="54117"/>
            </a:schemeClr>
          </a:solidFill>
          <a:ln w="9525">
            <a:noFill/>
            <a:miter lim="800000"/>
            <a:headEnd/>
            <a:tailEnd/>
          </a:ln>
        </p:spPr>
        <p:txBody>
          <a:bodyPr wrap="none">
            <a:prstTxWarp prst="textNoShape">
              <a:avLst/>
            </a:prstTxWarp>
            <a:spAutoFit/>
          </a:bodyPr>
          <a:lstStyle/>
          <a:p>
            <a:pPr algn="l" defTabSz="457200"/>
            <a:r>
              <a:rPr lang="en-US" sz="1800" b="0">
                <a:latin typeface="Times New Roman" charset="0"/>
              </a:rPr>
              <a:t>H- to L-mode</a:t>
            </a:r>
          </a:p>
          <a:p>
            <a:pPr algn="l" defTabSz="457200"/>
            <a:r>
              <a:rPr lang="en-US" sz="1800" b="0">
                <a:latin typeface="Times New Roman" charset="0"/>
              </a:rPr>
              <a:t>transition </a:t>
            </a:r>
          </a:p>
        </p:txBody>
      </p:sp>
      <p:pic>
        <p:nvPicPr>
          <p:cNvPr id="1216519" name="Picture 11"/>
          <p:cNvPicPr>
            <a:picLocks noChangeAspect="1"/>
          </p:cNvPicPr>
          <p:nvPr/>
        </p:nvPicPr>
        <p:blipFill>
          <a:blip r:embed="rId4"/>
          <a:srcRect/>
          <a:stretch>
            <a:fillRect/>
          </a:stretch>
        </p:blipFill>
        <p:spPr bwMode="auto">
          <a:xfrm>
            <a:off x="3548063" y="4459288"/>
            <a:ext cx="5435600" cy="2044700"/>
          </a:xfrm>
          <a:prstGeom prst="rect">
            <a:avLst/>
          </a:prstGeom>
          <a:noFill/>
          <a:ln w="9525">
            <a:noFill/>
            <a:miter lim="800000"/>
            <a:headEnd/>
            <a:tailEnd/>
          </a:ln>
        </p:spPr>
      </p:pic>
      <p:sp>
        <p:nvSpPr>
          <p:cNvPr id="1216520" name="Rectangle 8"/>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a:solidFill>
                  <a:srgbClr val="FF3300"/>
                </a:solidFill>
                <a:latin typeface="Times New Roman" charset="0"/>
              </a:rPr>
              <a:t>Model Comparison with Experiment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03" name="Content Placeholder 2"/>
          <p:cNvSpPr>
            <a:spLocks noGrp="1"/>
          </p:cNvSpPr>
          <p:nvPr>
            <p:ph idx="4294967295"/>
          </p:nvPr>
        </p:nvSpPr>
        <p:spPr>
          <a:xfrm>
            <a:off x="4572000" y="0"/>
            <a:ext cx="4572000" cy="6858000"/>
          </a:xfrm>
        </p:spPr>
        <p:txBody>
          <a:bodyPr/>
          <a:lstStyle/>
          <a:p>
            <a:endParaRPr lang="en-US" dirty="0"/>
          </a:p>
          <a:p>
            <a:endParaRPr lang="en-US" sz="1000" dirty="0"/>
          </a:p>
          <a:p>
            <a:r>
              <a:rPr lang="en-US" dirty="0"/>
              <a:t>Converted PDE to ODE for control purpose</a:t>
            </a:r>
          </a:p>
          <a:p>
            <a:endParaRPr lang="en-US" sz="1600" dirty="0"/>
          </a:p>
          <a:p>
            <a:endParaRPr lang="en-US" dirty="0"/>
          </a:p>
          <a:p>
            <a:r>
              <a:rPr lang="en-US" dirty="0"/>
              <a:t>Solve the optimization problem to minimize the cost function</a:t>
            </a:r>
          </a:p>
          <a:p>
            <a:endParaRPr lang="en-US" sz="1600" dirty="0"/>
          </a:p>
          <a:p>
            <a:endParaRPr lang="en-US" dirty="0"/>
          </a:p>
          <a:p>
            <a:r>
              <a:rPr lang="en-US" dirty="0"/>
              <a:t>The feedback control law that minimizes is given by differential </a:t>
            </a:r>
            <a:r>
              <a:rPr lang="en-US" dirty="0" err="1"/>
              <a:t>Riccati</a:t>
            </a:r>
            <a:r>
              <a:rPr lang="en-US" dirty="0"/>
              <a:t> equation. </a:t>
            </a:r>
          </a:p>
          <a:p>
            <a:endParaRPr lang="en-US" dirty="0"/>
          </a:p>
          <a:p>
            <a:r>
              <a:rPr lang="en-US" dirty="0"/>
              <a:t>Example shows where an average of 10% change in </a:t>
            </a:r>
            <a:r>
              <a:rPr lang="en-US" dirty="0" err="1">
                <a:latin typeface="Symbol" charset="2"/>
                <a:sym typeface="Symbol" charset="2"/>
              </a:rPr>
              <a:t></a:t>
            </a:r>
            <a:r>
              <a:rPr lang="en-US" dirty="0"/>
              <a:t> is requested to be achieves in 20 ms.</a:t>
            </a:r>
          </a:p>
        </p:txBody>
      </p:sp>
      <p:pic>
        <p:nvPicPr>
          <p:cNvPr id="1280006" name="Picture 6"/>
          <p:cNvPicPr>
            <a:picLocks noChangeAspect="1" noChangeArrowheads="1"/>
          </p:cNvPicPr>
          <p:nvPr/>
        </p:nvPicPr>
        <p:blipFill>
          <a:blip r:embed="rId5"/>
          <a:srcRect/>
          <a:stretch>
            <a:fillRect/>
          </a:stretch>
        </p:blipFill>
        <p:spPr bwMode="auto">
          <a:xfrm>
            <a:off x="0" y="1628775"/>
            <a:ext cx="4586288" cy="3438525"/>
          </a:xfrm>
          <a:prstGeom prst="rect">
            <a:avLst/>
          </a:prstGeom>
          <a:noFill/>
          <a:ln w="9525">
            <a:noFill/>
            <a:prstDash val="lgDash"/>
            <a:miter lim="800000"/>
            <a:headEnd/>
            <a:tailEnd/>
          </a:ln>
          <a:effectLst/>
        </p:spPr>
      </p:pic>
      <p:sp>
        <p:nvSpPr>
          <p:cNvPr id="1280007" name="Rectangle 7"/>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dirty="0">
                <a:solidFill>
                  <a:srgbClr val="FF3300"/>
                </a:solidFill>
                <a:latin typeface="Times New Roman" charset="0"/>
              </a:rPr>
              <a:t>Optimal Control for Rotation Profile</a:t>
            </a:r>
          </a:p>
        </p:txBody>
      </p:sp>
      <p:pic>
        <p:nvPicPr>
          <p:cNvPr id="1280009" name="Picture 9" descr="txp_fig"/>
          <p:cNvPicPr>
            <a:picLocks noChangeAspect="1" noChangeArrowheads="1"/>
          </p:cNvPicPr>
          <p:nvPr>
            <p:custDataLst>
              <p:tags r:id="rId1"/>
            </p:custDataLst>
          </p:nvPr>
        </p:nvPicPr>
        <p:blipFill>
          <a:blip r:embed="rId6"/>
          <a:srcRect/>
          <a:stretch>
            <a:fillRect/>
          </a:stretch>
        </p:blipFill>
        <p:spPr bwMode="auto">
          <a:xfrm>
            <a:off x="5881688" y="1528763"/>
            <a:ext cx="2376487" cy="506412"/>
          </a:xfrm>
          <a:prstGeom prst="rect">
            <a:avLst/>
          </a:prstGeom>
          <a:noFill/>
          <a:ln w="9525">
            <a:noFill/>
            <a:prstDash val="lgDash"/>
            <a:miter lim="800000"/>
            <a:headEnd/>
            <a:tailEnd/>
          </a:ln>
          <a:effectLst/>
        </p:spPr>
      </p:pic>
      <p:pic>
        <p:nvPicPr>
          <p:cNvPr id="1280012" name="Picture 12" descr="txp_fig"/>
          <p:cNvPicPr>
            <a:picLocks noChangeAspect="1" noChangeArrowheads="1"/>
          </p:cNvPicPr>
          <p:nvPr>
            <p:custDataLst>
              <p:tags r:id="rId2"/>
            </p:custDataLst>
          </p:nvPr>
        </p:nvPicPr>
        <p:blipFill>
          <a:blip r:embed="rId7"/>
          <a:srcRect/>
          <a:stretch>
            <a:fillRect/>
          </a:stretch>
        </p:blipFill>
        <p:spPr bwMode="auto">
          <a:xfrm>
            <a:off x="4703763" y="3074988"/>
            <a:ext cx="4237037" cy="427037"/>
          </a:xfrm>
          <a:prstGeom prst="rect">
            <a:avLst/>
          </a:prstGeom>
          <a:noFill/>
          <a:ln w="9525">
            <a:noFill/>
            <a:prstDash val="lgDash"/>
            <a:miter lim="800000"/>
            <a:headEnd/>
            <a:tailEnd/>
          </a:ln>
          <a:effectLst/>
        </p:spPr>
      </p:pic>
      <p:sp>
        <p:nvSpPr>
          <p:cNvPr id="1280013" name="Text Box 13"/>
          <p:cNvSpPr txBox="1">
            <a:spLocks noChangeArrowheads="1"/>
          </p:cNvSpPr>
          <p:nvPr/>
        </p:nvSpPr>
        <p:spPr bwMode="auto">
          <a:xfrm>
            <a:off x="114300" y="5287963"/>
            <a:ext cx="4132263" cy="366712"/>
          </a:xfrm>
          <a:prstGeom prst="rect">
            <a:avLst/>
          </a:prstGeom>
          <a:noFill/>
          <a:ln w="9525">
            <a:noFill/>
            <a:prstDash val="lgDash"/>
            <a:miter lim="800000"/>
            <a:headEnd/>
            <a:tailEnd/>
          </a:ln>
          <a:effectLst/>
        </p:spPr>
        <p:txBody>
          <a:bodyPr wrap="none">
            <a:prstTxWarp prst="textNoShape">
              <a:avLst/>
            </a:prstTxWarp>
            <a:spAutoFit/>
          </a:bodyPr>
          <a:lstStyle/>
          <a:p>
            <a:r>
              <a:rPr lang="en-US" sz="1800">
                <a:latin typeface="Times New Roman" charset="0"/>
                <a:sym typeface="Symbol" charset="2"/>
              </a:rPr>
              <a:t>Optimal </a:t>
            </a:r>
            <a:r>
              <a:rPr lang="en-US" sz="1800">
                <a:latin typeface="Symbol" charset="2"/>
                <a:sym typeface="Symbol" charset="2"/>
              </a:rPr>
              <a:t> </a:t>
            </a:r>
            <a:r>
              <a:rPr lang="en-US" sz="1800">
                <a:latin typeface="Times New Roman" charset="0"/>
                <a:sym typeface="Symbol" charset="2"/>
              </a:rPr>
              <a:t>control with full state control</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0611" name="Content Placeholder 2"/>
          <p:cNvSpPr>
            <a:spLocks noGrp="1"/>
          </p:cNvSpPr>
          <p:nvPr>
            <p:ph idx="4294967295"/>
          </p:nvPr>
        </p:nvSpPr>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Ratio of the T</a:t>
            </a:r>
            <a:r>
              <a:rPr lang="en-US" baseline="-25000"/>
              <a:t>NBI</a:t>
            </a:r>
            <a:r>
              <a:rPr lang="en-US"/>
              <a:t> to maximum spatial T</a:t>
            </a:r>
            <a:r>
              <a:rPr lang="en-US" baseline="-25000"/>
              <a:t>NBI</a:t>
            </a:r>
            <a:r>
              <a:rPr lang="en-US"/>
              <a:t> at each time point is roughly a Gaussian distribution.</a:t>
            </a:r>
          </a:p>
          <a:p>
            <a:r>
              <a:rPr lang="en-US"/>
              <a:t>Separated Neutral Beam Torque in two parts, spacial and time dependent. </a:t>
            </a:r>
          </a:p>
        </p:txBody>
      </p:sp>
      <p:sp>
        <p:nvSpPr>
          <p:cNvPr id="1220617" name="Rectangle 9"/>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dirty="0">
                <a:solidFill>
                  <a:srgbClr val="FF3300"/>
                </a:solidFill>
                <a:latin typeface="Times New Roman" charset="0"/>
              </a:rPr>
              <a:t>Beam Torque Model</a:t>
            </a:r>
          </a:p>
        </p:txBody>
      </p:sp>
      <p:pic>
        <p:nvPicPr>
          <p:cNvPr id="1220621" name="Picture 13"/>
          <p:cNvPicPr>
            <a:picLocks noChangeAspect="1" noChangeArrowheads="1"/>
          </p:cNvPicPr>
          <p:nvPr/>
        </p:nvPicPr>
        <p:blipFill>
          <a:blip r:embed="rId4"/>
          <a:srcRect l="10632" t="27283" r="6973" b="23471"/>
          <a:stretch>
            <a:fillRect/>
          </a:stretch>
        </p:blipFill>
        <p:spPr bwMode="auto">
          <a:xfrm>
            <a:off x="984250" y="912813"/>
            <a:ext cx="3670300" cy="3105150"/>
          </a:xfrm>
          <a:prstGeom prst="rect">
            <a:avLst/>
          </a:prstGeom>
          <a:noFill/>
          <a:ln w="9525">
            <a:noFill/>
            <a:prstDash val="lgDash"/>
            <a:miter lim="800000"/>
            <a:headEnd/>
            <a:tailEnd/>
          </a:ln>
          <a:effectLst/>
        </p:spPr>
      </p:pic>
      <p:pic>
        <p:nvPicPr>
          <p:cNvPr id="1220622" name="Picture 14"/>
          <p:cNvPicPr>
            <a:picLocks noChangeAspect="1" noChangeArrowheads="1"/>
          </p:cNvPicPr>
          <p:nvPr/>
        </p:nvPicPr>
        <p:blipFill>
          <a:blip r:embed="rId5"/>
          <a:srcRect l="8395" t="29906" r="7816" b="23489"/>
          <a:stretch>
            <a:fillRect/>
          </a:stretch>
        </p:blipFill>
        <p:spPr bwMode="auto">
          <a:xfrm>
            <a:off x="5014913" y="1120775"/>
            <a:ext cx="3673475" cy="2890838"/>
          </a:xfrm>
          <a:prstGeom prst="rect">
            <a:avLst/>
          </a:prstGeom>
          <a:noFill/>
          <a:ln w="9525">
            <a:noFill/>
            <a:prstDash val="lgDash"/>
            <a:miter lim="800000"/>
            <a:headEnd/>
            <a:tailEnd/>
          </a:ln>
          <a:effectLst/>
        </p:spPr>
      </p:pic>
      <p:sp>
        <p:nvSpPr>
          <p:cNvPr id="1220624" name="Text Box 16"/>
          <p:cNvSpPr txBox="1">
            <a:spLocks noChangeArrowheads="1"/>
          </p:cNvSpPr>
          <p:nvPr/>
        </p:nvSpPr>
        <p:spPr bwMode="auto">
          <a:xfrm rot="16200000">
            <a:off x="-400050" y="2057400"/>
            <a:ext cx="1852613" cy="366713"/>
          </a:xfrm>
          <a:prstGeom prst="rect">
            <a:avLst/>
          </a:prstGeom>
          <a:noFill/>
          <a:ln w="9525">
            <a:noFill/>
            <a:prstDash val="lgDash"/>
            <a:miter lim="800000"/>
            <a:headEnd/>
            <a:tailEnd/>
          </a:ln>
          <a:effectLst/>
        </p:spPr>
        <p:txBody>
          <a:bodyPr wrap="none">
            <a:prstTxWarp prst="textNoShape">
              <a:avLst/>
            </a:prstTxWarp>
            <a:spAutoFit/>
          </a:bodyPr>
          <a:lstStyle/>
          <a:p>
            <a:r>
              <a:rPr lang="en-US" sz="1800">
                <a:latin typeface="Times New Roman" charset="0"/>
              </a:rPr>
              <a:t>T(t,</a:t>
            </a:r>
            <a:r>
              <a:rPr lang="en-US" sz="1800">
                <a:latin typeface="Symbol" charset="2"/>
                <a:sym typeface="Symbol" charset="2"/>
              </a:rPr>
              <a:t></a:t>
            </a:r>
            <a:r>
              <a:rPr lang="en-US" sz="1800">
                <a:latin typeface="Times New Roman" charset="0"/>
              </a:rPr>
              <a:t>)/</a:t>
            </a:r>
            <a:r>
              <a:rPr lang="en-US" sz="1800" i="1">
                <a:latin typeface="Times New Roman" charset="0"/>
              </a:rPr>
              <a:t>max</a:t>
            </a:r>
            <a:r>
              <a:rPr lang="en-US" sz="1800" baseline="-25000">
                <a:latin typeface="Symbol" charset="2"/>
                <a:sym typeface="Symbol" charset="2"/>
              </a:rPr>
              <a:t></a:t>
            </a:r>
            <a:r>
              <a:rPr lang="en-US" sz="1800">
                <a:latin typeface="Symbol" charset="2"/>
                <a:sym typeface="Symbol" charset="2"/>
              </a:rPr>
              <a:t>T(</a:t>
            </a:r>
            <a:r>
              <a:rPr lang="en-US" sz="1800">
                <a:latin typeface="Times New Roman" charset="0"/>
              </a:rPr>
              <a:t>t</a:t>
            </a:r>
            <a:r>
              <a:rPr lang="en-US" sz="1800">
                <a:latin typeface="Symbol" charset="2"/>
                <a:sym typeface="Symbol" charset="2"/>
              </a:rPr>
              <a:t>,r)</a:t>
            </a:r>
          </a:p>
        </p:txBody>
      </p:sp>
      <p:pic>
        <p:nvPicPr>
          <p:cNvPr id="1220631" name="Picture 23" descr="txp_fig"/>
          <p:cNvPicPr>
            <a:picLocks noChangeAspect="1" noChangeArrowheads="1"/>
          </p:cNvPicPr>
          <p:nvPr>
            <p:custDataLst>
              <p:tags r:id="rId1"/>
            </p:custDataLst>
          </p:nvPr>
        </p:nvPicPr>
        <p:blipFill>
          <a:blip r:embed="rId6"/>
          <a:srcRect/>
          <a:stretch>
            <a:fillRect/>
          </a:stretch>
        </p:blipFill>
        <p:spPr bwMode="auto">
          <a:xfrm>
            <a:off x="2198688" y="5857875"/>
            <a:ext cx="4610100" cy="698500"/>
          </a:xfrm>
          <a:prstGeom prst="rect">
            <a:avLst/>
          </a:prstGeom>
          <a:noFill/>
          <a:ln w="9525">
            <a:noFill/>
            <a:prstDash val="lgDash"/>
            <a:miter lim="800000"/>
            <a:headEnd/>
            <a:tailEnd/>
          </a:ln>
          <a:effectLst/>
        </p:spPr>
      </p:pic>
      <p:sp>
        <p:nvSpPr>
          <p:cNvPr id="1220632" name="Text Box 24"/>
          <p:cNvSpPr txBox="1">
            <a:spLocks noChangeArrowheads="1"/>
          </p:cNvSpPr>
          <p:nvPr/>
        </p:nvSpPr>
        <p:spPr bwMode="auto">
          <a:xfrm>
            <a:off x="1009650" y="731838"/>
            <a:ext cx="3625850" cy="366712"/>
          </a:xfrm>
          <a:prstGeom prst="rect">
            <a:avLst/>
          </a:prstGeom>
          <a:noFill/>
          <a:ln w="9525">
            <a:noFill/>
            <a:prstDash val="lgDash"/>
            <a:miter lim="800000"/>
            <a:headEnd/>
            <a:tailEnd/>
          </a:ln>
          <a:effectLst/>
        </p:spPr>
        <p:txBody>
          <a:bodyPr wrap="none">
            <a:prstTxWarp prst="textNoShape">
              <a:avLst/>
            </a:prstTxWarp>
            <a:spAutoFit/>
          </a:bodyPr>
          <a:lstStyle/>
          <a:p>
            <a:r>
              <a:rPr lang="en-US" sz="1800">
                <a:latin typeface="Times New Roman" charset="0"/>
                <a:sym typeface="Symbol" charset="2"/>
              </a:rPr>
              <a:t>(a) Shot number 120001 (unpulsed)</a:t>
            </a:r>
          </a:p>
        </p:txBody>
      </p:sp>
      <p:sp>
        <p:nvSpPr>
          <p:cNvPr id="1220633" name="Text Box 25"/>
          <p:cNvSpPr txBox="1">
            <a:spLocks noChangeArrowheads="1"/>
          </p:cNvSpPr>
          <p:nvPr/>
        </p:nvSpPr>
        <p:spPr bwMode="auto">
          <a:xfrm>
            <a:off x="5138738" y="742950"/>
            <a:ext cx="3384550" cy="366713"/>
          </a:xfrm>
          <a:prstGeom prst="rect">
            <a:avLst/>
          </a:prstGeom>
          <a:noFill/>
          <a:ln w="9525">
            <a:noFill/>
            <a:prstDash val="lgDash"/>
            <a:miter lim="800000"/>
            <a:headEnd/>
            <a:tailEnd/>
          </a:ln>
          <a:effectLst/>
        </p:spPr>
        <p:txBody>
          <a:bodyPr wrap="none">
            <a:prstTxWarp prst="textNoShape">
              <a:avLst/>
            </a:prstTxWarp>
            <a:spAutoFit/>
          </a:bodyPr>
          <a:lstStyle/>
          <a:p>
            <a:r>
              <a:rPr lang="en-US" sz="1800">
                <a:latin typeface="Times New Roman" charset="0"/>
                <a:sym typeface="Symbol" charset="2"/>
              </a:rPr>
              <a:t>(b) Shot number 128020 (pulsed)</a:t>
            </a:r>
          </a:p>
        </p:txBody>
      </p:sp>
      <p:sp>
        <p:nvSpPr>
          <p:cNvPr id="1220634" name="Text Box 26"/>
          <p:cNvSpPr txBox="1">
            <a:spLocks noChangeArrowheads="1"/>
          </p:cNvSpPr>
          <p:nvPr/>
        </p:nvSpPr>
        <p:spPr bwMode="auto">
          <a:xfrm>
            <a:off x="2955925" y="3833813"/>
            <a:ext cx="309563" cy="366712"/>
          </a:xfrm>
          <a:prstGeom prst="rect">
            <a:avLst/>
          </a:prstGeom>
          <a:noFill/>
          <a:ln w="9525">
            <a:noFill/>
            <a:prstDash val="lgDash"/>
            <a:miter lim="800000"/>
            <a:headEnd/>
            <a:tailEnd/>
          </a:ln>
          <a:effectLst/>
        </p:spPr>
        <p:txBody>
          <a:bodyPr wrap="none">
            <a:prstTxWarp prst="textNoShape">
              <a:avLst/>
            </a:prstTxWarp>
            <a:spAutoFit/>
          </a:bodyPr>
          <a:lstStyle/>
          <a:p>
            <a:r>
              <a:rPr lang="en-US" sz="1800">
                <a:latin typeface="Symbol" charset="2"/>
                <a:sym typeface="Symbol" charset="2"/>
              </a:rPr>
              <a:t></a:t>
            </a:r>
          </a:p>
        </p:txBody>
      </p:sp>
      <p:sp>
        <p:nvSpPr>
          <p:cNvPr id="1220635" name="Text Box 27"/>
          <p:cNvSpPr txBox="1">
            <a:spLocks noChangeArrowheads="1"/>
          </p:cNvSpPr>
          <p:nvPr/>
        </p:nvSpPr>
        <p:spPr bwMode="auto">
          <a:xfrm>
            <a:off x="6899275" y="3851275"/>
            <a:ext cx="309563" cy="366713"/>
          </a:xfrm>
          <a:prstGeom prst="rect">
            <a:avLst/>
          </a:prstGeom>
          <a:noFill/>
          <a:ln w="9525">
            <a:noFill/>
            <a:prstDash val="lgDash"/>
            <a:miter lim="800000"/>
            <a:headEnd/>
            <a:tailEnd/>
          </a:ln>
          <a:effectLst/>
        </p:spPr>
        <p:txBody>
          <a:bodyPr wrap="none">
            <a:prstTxWarp prst="textNoShape">
              <a:avLst/>
            </a:prstTxWarp>
            <a:spAutoFit/>
          </a:bodyPr>
          <a:lstStyle/>
          <a:p>
            <a:r>
              <a:rPr lang="en-US" sz="1800">
                <a:latin typeface="Symbol" charset="2"/>
                <a:sym typeface="Symbol" charset="2"/>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2530" name="Content Placeholder 2"/>
          <p:cNvSpPr>
            <a:spLocks noGrp="1"/>
          </p:cNvSpPr>
          <p:nvPr>
            <p:ph idx="4294967295"/>
          </p:nvPr>
        </p:nvSpPr>
        <p:spPr>
          <a:xfrm>
            <a:off x="5121275" y="0"/>
            <a:ext cx="4022725" cy="6858000"/>
          </a:xfrm>
        </p:spPr>
        <p:txBody>
          <a:bodyPr/>
          <a:lstStyle/>
          <a:p>
            <a:endParaRPr lang="en-US"/>
          </a:p>
          <a:p>
            <a:endParaRPr lang="en-US"/>
          </a:p>
          <a:p>
            <a:endParaRPr lang="en-US"/>
          </a:p>
          <a:p>
            <a:endParaRPr lang="en-US"/>
          </a:p>
          <a:p>
            <a:endParaRPr lang="en-US"/>
          </a:p>
          <a:p>
            <a:r>
              <a:rPr lang="en-US"/>
              <a:t>Time dependent part can be modeled as first order order differential equation with I</a:t>
            </a:r>
            <a:r>
              <a:rPr lang="en-US" baseline="-25000"/>
              <a:t>p</a:t>
            </a:r>
            <a:r>
              <a:rPr lang="en-US"/>
              <a:t> as the forcing function </a:t>
            </a:r>
          </a:p>
        </p:txBody>
      </p:sp>
      <p:sp>
        <p:nvSpPr>
          <p:cNvPr id="1302531" name="Rectangle 3"/>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dirty="0">
                <a:solidFill>
                  <a:srgbClr val="FF3300"/>
                </a:solidFill>
                <a:latin typeface="Times New Roman" charset="0"/>
              </a:rPr>
              <a:t>Beam Torque Model</a:t>
            </a:r>
          </a:p>
        </p:txBody>
      </p:sp>
      <p:sp>
        <p:nvSpPr>
          <p:cNvPr id="1302539" name="Text Box 11"/>
          <p:cNvSpPr txBox="1">
            <a:spLocks noChangeArrowheads="1"/>
          </p:cNvSpPr>
          <p:nvPr/>
        </p:nvSpPr>
        <p:spPr bwMode="auto">
          <a:xfrm>
            <a:off x="563563" y="5495925"/>
            <a:ext cx="3810000" cy="366713"/>
          </a:xfrm>
          <a:prstGeom prst="rect">
            <a:avLst/>
          </a:prstGeom>
          <a:noFill/>
          <a:ln w="9525">
            <a:noFill/>
            <a:prstDash val="lgDash"/>
            <a:miter lim="800000"/>
            <a:headEnd/>
            <a:tailEnd/>
          </a:ln>
          <a:effectLst/>
        </p:spPr>
        <p:txBody>
          <a:bodyPr wrap="none">
            <a:prstTxWarp prst="textNoShape">
              <a:avLst/>
            </a:prstTxWarp>
            <a:spAutoFit/>
          </a:bodyPr>
          <a:lstStyle/>
          <a:p>
            <a:r>
              <a:rPr lang="en-US" sz="1800">
                <a:latin typeface="Times New Roman" charset="0"/>
                <a:sym typeface="Symbol" charset="2"/>
              </a:rPr>
              <a:t>Model versus data for Torque profile</a:t>
            </a:r>
          </a:p>
        </p:txBody>
      </p:sp>
      <p:pic>
        <p:nvPicPr>
          <p:cNvPr id="1302540" name="Picture 12" descr="update_fig3"/>
          <p:cNvPicPr>
            <a:picLocks noChangeAspect="1" noChangeArrowheads="1"/>
          </p:cNvPicPr>
          <p:nvPr/>
        </p:nvPicPr>
        <p:blipFill>
          <a:blip r:embed="rId4"/>
          <a:srcRect/>
          <a:stretch>
            <a:fillRect/>
          </a:stretch>
        </p:blipFill>
        <p:spPr bwMode="auto">
          <a:xfrm>
            <a:off x="0" y="1544638"/>
            <a:ext cx="5118100" cy="3838575"/>
          </a:xfrm>
          <a:prstGeom prst="rect">
            <a:avLst/>
          </a:prstGeom>
          <a:noFill/>
        </p:spPr>
      </p:pic>
      <p:pic>
        <p:nvPicPr>
          <p:cNvPr id="1302541" name="Picture 13" descr="txp_fig"/>
          <p:cNvPicPr>
            <a:picLocks noChangeAspect="1" noChangeArrowheads="1"/>
          </p:cNvPicPr>
          <p:nvPr>
            <p:custDataLst>
              <p:tags r:id="rId1"/>
            </p:custDataLst>
          </p:nvPr>
        </p:nvPicPr>
        <p:blipFill>
          <a:blip r:embed="rId5"/>
          <a:srcRect/>
          <a:stretch>
            <a:fillRect/>
          </a:stretch>
        </p:blipFill>
        <p:spPr bwMode="auto">
          <a:xfrm>
            <a:off x="5695950" y="4016375"/>
            <a:ext cx="2781300" cy="595313"/>
          </a:xfrm>
          <a:prstGeom prst="rect">
            <a:avLst/>
          </a:prstGeom>
          <a:noFill/>
          <a:ln w="9525">
            <a:noFill/>
            <a:prstDash val="lgDash"/>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9634" name="Content Placeholder 2"/>
          <p:cNvSpPr>
            <a:spLocks noGrp="1"/>
          </p:cNvSpPr>
          <p:nvPr>
            <p:ph idx="4294967295"/>
          </p:nvPr>
        </p:nvSpPr>
        <p:spPr>
          <a:xfrm>
            <a:off x="0" y="633413"/>
            <a:ext cx="9144000" cy="6224587"/>
          </a:xfrm>
        </p:spPr>
        <p:txBody>
          <a:bodyPr/>
          <a:lstStyle/>
          <a:p>
            <a:r>
              <a:rPr lang="en-US" dirty="0"/>
              <a:t>Motivation: Use NTV torque to control Edge Rotation</a:t>
            </a:r>
          </a:p>
          <a:p>
            <a:endParaRPr lang="en-US" sz="2000" dirty="0"/>
          </a:p>
          <a:p>
            <a:endParaRPr lang="en-US" sz="2000" dirty="0"/>
          </a:p>
          <a:p>
            <a:endParaRPr lang="en-US" sz="2000" dirty="0"/>
          </a:p>
          <a:p>
            <a:endParaRPr lang="en-US" sz="2000" dirty="0"/>
          </a:p>
          <a:p>
            <a:endParaRPr lang="en-US" sz="2000" dirty="0"/>
          </a:p>
          <a:p>
            <a:r>
              <a:rPr lang="en-US" dirty="0"/>
              <a:t>Work in Progress</a:t>
            </a:r>
          </a:p>
          <a:p>
            <a:endParaRPr lang="en-US" sz="2000" dirty="0"/>
          </a:p>
          <a:p>
            <a:r>
              <a:rPr lang="en-US" dirty="0"/>
              <a:t>Determine the applied </a:t>
            </a:r>
            <a:r>
              <a:rPr lang="en-US" dirty="0" err="1"/>
              <a:t>nonaxisymmetric</a:t>
            </a:r>
            <a:r>
              <a:rPr lang="en-US" dirty="0"/>
              <a:t> magnetic </a:t>
            </a:r>
            <a:r>
              <a:rPr lang="en-US" dirty="0" err="1"/>
              <a:t>ﬁeld</a:t>
            </a:r>
            <a:r>
              <a:rPr lang="en-US" dirty="0"/>
              <a:t> from Dr. </a:t>
            </a:r>
            <a:r>
              <a:rPr lang="en-US" dirty="0" err="1"/>
              <a:t>Jong-kyu</a:t>
            </a:r>
            <a:r>
              <a:rPr lang="en-US" dirty="0"/>
              <a:t> Park’s </a:t>
            </a:r>
            <a:r>
              <a:rPr lang="en-US" dirty="0" err="1"/>
              <a:t>Biot-Savart</a:t>
            </a:r>
            <a:r>
              <a:rPr lang="en-US" dirty="0"/>
              <a:t> calculations code</a:t>
            </a:r>
          </a:p>
          <a:p>
            <a:endParaRPr lang="en-US" sz="2000" dirty="0"/>
          </a:p>
          <a:p>
            <a:r>
              <a:rPr lang="en-US" dirty="0"/>
              <a:t>Employing Dr. Steve </a:t>
            </a:r>
            <a:r>
              <a:rPr lang="en-US" dirty="0" err="1"/>
              <a:t>Sabbagh’s</a:t>
            </a:r>
            <a:r>
              <a:rPr lang="en-US" dirty="0"/>
              <a:t> NTV experiments ran on NSTX</a:t>
            </a:r>
          </a:p>
          <a:p>
            <a:endParaRPr lang="en-US" sz="2000" dirty="0"/>
          </a:p>
          <a:p>
            <a:r>
              <a:rPr lang="en-US" dirty="0"/>
              <a:t>Analyzing TRANSP outputs for various shots to find a simplified torque model for the neo-classical effect of the 3D coils. </a:t>
            </a:r>
          </a:p>
        </p:txBody>
      </p:sp>
      <p:pic>
        <p:nvPicPr>
          <p:cNvPr id="1349636" name="Picture 6" descr="latex-image-1.pdf"/>
          <p:cNvPicPr>
            <a:picLocks noChangeAspect="1"/>
          </p:cNvPicPr>
          <p:nvPr/>
        </p:nvPicPr>
        <p:blipFill>
          <a:blip r:embed="rId3"/>
          <a:srcRect/>
          <a:stretch>
            <a:fillRect/>
          </a:stretch>
        </p:blipFill>
        <p:spPr bwMode="auto">
          <a:xfrm>
            <a:off x="923925" y="1377950"/>
            <a:ext cx="6705600" cy="1466850"/>
          </a:xfrm>
          <a:prstGeom prst="rect">
            <a:avLst/>
          </a:prstGeom>
          <a:noFill/>
          <a:ln w="9525">
            <a:noFill/>
            <a:miter lim="800000"/>
            <a:headEnd/>
            <a:tailEnd/>
          </a:ln>
        </p:spPr>
      </p:pic>
      <p:sp>
        <p:nvSpPr>
          <p:cNvPr id="8" name="Rectangle 7"/>
          <p:cNvSpPr>
            <a:spLocks noChangeArrowheads="1"/>
          </p:cNvSpPr>
          <p:nvPr/>
        </p:nvSpPr>
        <p:spPr bwMode="auto">
          <a:xfrm>
            <a:off x="5662613" y="2133600"/>
            <a:ext cx="2209800" cy="704850"/>
          </a:xfrm>
          <a:prstGeom prst="rect">
            <a:avLst/>
          </a:prstGeom>
          <a:noFill/>
          <a:ln w="9525">
            <a:solidFill>
              <a:srgbClr val="FF0000"/>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defTabSz="457200" fontAlgn="auto">
              <a:spcBef>
                <a:spcPts val="0"/>
              </a:spcBef>
              <a:spcAft>
                <a:spcPts val="0"/>
              </a:spcAft>
              <a:defRPr/>
            </a:pPr>
            <a:endParaRPr lang="en-US" sz="1800" b="0">
              <a:solidFill>
                <a:schemeClr val="lt1"/>
              </a:solidFill>
              <a:latin typeface="+mn-lt"/>
            </a:endParaRPr>
          </a:p>
        </p:txBody>
      </p:sp>
      <p:sp>
        <p:nvSpPr>
          <p:cNvPr id="1349639" name="Rectangle 7"/>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a:solidFill>
                  <a:srgbClr val="FF3300"/>
                </a:solidFill>
                <a:latin typeface="Times New Roman" charset="0"/>
              </a:rPr>
              <a:t>Neoclassical Toroidal Viscosity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Backup Slides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Backup Slides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Backup Slides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0293" name="Rectangle 37"/>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dirty="0" smtClean="0">
                <a:solidFill>
                  <a:srgbClr val="FF3300"/>
                </a:solidFill>
                <a:latin typeface="Times New Roman" charset="0"/>
              </a:rPr>
              <a:t>Induce </a:t>
            </a:r>
            <a:r>
              <a:rPr lang="en-US" sz="2400" dirty="0" err="1" smtClean="0">
                <a:solidFill>
                  <a:srgbClr val="FF3300"/>
                </a:solidFill>
                <a:latin typeface="Times New Roman" charset="0"/>
              </a:rPr>
              <a:t>ELMs</a:t>
            </a:r>
            <a:r>
              <a:rPr lang="en-US" sz="2400" dirty="0" smtClean="0">
                <a:solidFill>
                  <a:srgbClr val="FF3300"/>
                </a:solidFill>
                <a:latin typeface="Times New Roman" charset="0"/>
              </a:rPr>
              <a:t> to Take the </a:t>
            </a:r>
            <a:r>
              <a:rPr lang="en-US" sz="2400" dirty="0">
                <a:solidFill>
                  <a:srgbClr val="FF3300"/>
                </a:solidFill>
                <a:latin typeface="Times New Roman" charset="0"/>
              </a:rPr>
              <a:t>I</a:t>
            </a:r>
            <a:r>
              <a:rPr lang="en-US" sz="2400" dirty="0" smtClean="0">
                <a:solidFill>
                  <a:srgbClr val="FF3300"/>
                </a:solidFill>
                <a:latin typeface="Times New Roman" charset="0"/>
              </a:rPr>
              <a:t>mpurities Out</a:t>
            </a:r>
            <a:endParaRPr lang="en-US" sz="800" dirty="0">
              <a:solidFill>
                <a:srgbClr val="FF3300"/>
              </a:solidFill>
              <a:latin typeface="Times New Roman" charset="0"/>
            </a:endParaRPr>
          </a:p>
        </p:txBody>
      </p:sp>
      <p:sp>
        <p:nvSpPr>
          <p:cNvPr id="1120297" name="Rectangle 41"/>
          <p:cNvSpPr>
            <a:spLocks noGrp="1" noChangeArrowheads="1"/>
          </p:cNvSpPr>
          <p:nvPr>
            <p:ph type="body" idx="1"/>
          </p:nvPr>
        </p:nvSpPr>
        <p:spPr>
          <a:xfrm>
            <a:off x="4861586" y="525821"/>
            <a:ext cx="4282413" cy="6332179"/>
          </a:xfrm>
          <a:noFill/>
          <a:ln/>
        </p:spPr>
        <p:txBody>
          <a:bodyPr/>
          <a:lstStyle/>
          <a:p>
            <a:pPr marL="457200" indent="-457200">
              <a:buFontTx/>
              <a:buNone/>
            </a:pPr>
            <a:endParaRPr lang="en-US" dirty="0" smtClean="0"/>
          </a:p>
          <a:p>
            <a:pPr marL="457200" indent="-457200">
              <a:lnSpc>
                <a:spcPct val="80000"/>
              </a:lnSpc>
            </a:pPr>
            <a:r>
              <a:rPr lang="en-US" dirty="0" smtClean="0"/>
              <a:t>Induce </a:t>
            </a:r>
            <a:r>
              <a:rPr lang="en-US" dirty="0" err="1" smtClean="0"/>
              <a:t>ELMs</a:t>
            </a:r>
            <a:r>
              <a:rPr lang="en-US" dirty="0" smtClean="0"/>
              <a:t> to get rid of the impurities</a:t>
            </a:r>
          </a:p>
          <a:p>
            <a:pPr marL="457200" indent="-457200">
              <a:lnSpc>
                <a:spcPct val="80000"/>
              </a:lnSpc>
            </a:pPr>
            <a:r>
              <a:rPr lang="en-US" dirty="0" smtClean="0"/>
              <a:t>What are the free shape parameters we have to change the instability boundary?</a:t>
            </a:r>
          </a:p>
          <a:p>
            <a:pPr marL="857250" lvl="1" indent="-457200">
              <a:lnSpc>
                <a:spcPct val="80000"/>
              </a:lnSpc>
            </a:pPr>
            <a:r>
              <a:rPr lang="en-US" dirty="0" err="1" smtClean="0"/>
              <a:t>Triangularity</a:t>
            </a:r>
            <a:r>
              <a:rPr lang="en-US" dirty="0" smtClean="0"/>
              <a:t> (X)</a:t>
            </a:r>
          </a:p>
          <a:p>
            <a:pPr marL="857250" lvl="1" indent="-457200">
              <a:lnSpc>
                <a:spcPct val="80000"/>
              </a:lnSpc>
            </a:pPr>
            <a:r>
              <a:rPr lang="en-US" dirty="0" smtClean="0"/>
              <a:t>Elongation (X)</a:t>
            </a:r>
          </a:p>
          <a:p>
            <a:pPr marL="457200" indent="-457200">
              <a:lnSpc>
                <a:spcPct val="80000"/>
              </a:lnSpc>
            </a:pPr>
            <a:r>
              <a:rPr lang="en-US" dirty="0" smtClean="0"/>
              <a:t>This year PF4 control we enable </a:t>
            </a:r>
            <a:r>
              <a:rPr lang="en-US" b="1" dirty="0" err="1" smtClean="0">
                <a:solidFill>
                  <a:srgbClr val="FF0000"/>
                </a:solidFill>
              </a:rPr>
              <a:t>Squareness</a:t>
            </a:r>
            <a:r>
              <a:rPr lang="en-US" b="1" dirty="0" smtClean="0">
                <a:solidFill>
                  <a:srgbClr val="FF0000"/>
                </a:solidFill>
              </a:rPr>
              <a:t>!</a:t>
            </a:r>
          </a:p>
        </p:txBody>
      </p:sp>
      <p:pic>
        <p:nvPicPr>
          <p:cNvPr id="27" name="Picture 26"/>
          <p:cNvPicPr>
            <a:picLocks noChangeAspect="1"/>
          </p:cNvPicPr>
          <p:nvPr/>
        </p:nvPicPr>
        <p:blipFill>
          <a:blip r:embed="rId3"/>
          <a:stretch>
            <a:fillRect/>
          </a:stretch>
        </p:blipFill>
        <p:spPr>
          <a:xfrm>
            <a:off x="198433" y="422846"/>
            <a:ext cx="4028172" cy="4241428"/>
          </a:xfrm>
          <a:prstGeom prst="rect">
            <a:avLst/>
          </a:prstGeom>
        </p:spPr>
      </p:pic>
      <p:pic>
        <p:nvPicPr>
          <p:cNvPr id="34" name="Picture 33"/>
          <p:cNvPicPr>
            <a:picLocks noChangeAspect="1"/>
          </p:cNvPicPr>
          <p:nvPr/>
        </p:nvPicPr>
        <p:blipFill>
          <a:blip r:embed="rId4"/>
          <a:stretch>
            <a:fillRect/>
          </a:stretch>
        </p:blipFill>
        <p:spPr>
          <a:xfrm>
            <a:off x="285866" y="3263900"/>
            <a:ext cx="3352800" cy="3594100"/>
          </a:xfrm>
          <a:prstGeom prst="rect">
            <a:avLst/>
          </a:prstGeom>
        </p:spPr>
      </p:pic>
      <p:grpSp>
        <p:nvGrpSpPr>
          <p:cNvPr id="2" name="Group 45"/>
          <p:cNvGrpSpPr/>
          <p:nvPr/>
        </p:nvGrpSpPr>
        <p:grpSpPr>
          <a:xfrm>
            <a:off x="2500243" y="1959864"/>
            <a:ext cx="3261938" cy="4749319"/>
            <a:chOff x="2500243" y="1959864"/>
            <a:chExt cx="3261938" cy="4749319"/>
          </a:xfrm>
        </p:grpSpPr>
        <p:pic>
          <p:nvPicPr>
            <p:cNvPr id="35" name="Picture 5" descr="http://nstxops.pppl.gov:2549/?RoutineToCall=efitmovies&amp;noFC=1&amp;logoRight=0&amp;shot=135480&amp;efitversion=2&amp;LRDfitVersion=&amp;time=0.35&amp;signame=&amp;sigT1=0.0&amp;sigT2=0.5&amp;nsmooth=&amp;xSize=2*640&amp;ySize=2*480&amp;eFileType=None&amp;psfilename=plot%23%23%23%23%23&amp;emailPsAddress="/>
            <p:cNvPicPr>
              <a:picLocks noChangeAspect="1" noChangeArrowheads="1"/>
            </p:cNvPicPr>
            <p:nvPr/>
          </p:nvPicPr>
          <p:blipFill>
            <a:blip r:embed="rId5"/>
            <a:srcRect l="34082" t="2695" r="29649" b="4376"/>
            <a:stretch>
              <a:fillRect/>
            </a:stretch>
          </p:blipFill>
          <p:spPr bwMode="auto">
            <a:xfrm>
              <a:off x="2500243" y="1959864"/>
              <a:ext cx="2819022" cy="4749319"/>
            </a:xfrm>
            <a:prstGeom prst="rect">
              <a:avLst/>
            </a:prstGeom>
            <a:noFill/>
          </p:spPr>
        </p:pic>
        <p:cxnSp>
          <p:nvCxnSpPr>
            <p:cNvPr id="37" name="Straight Arrow Connector 36"/>
            <p:cNvCxnSpPr/>
            <p:nvPr/>
          </p:nvCxnSpPr>
          <p:spPr bwMode="auto">
            <a:xfrm rot="10800000" flipV="1">
              <a:off x="4505719" y="4471801"/>
              <a:ext cx="1256462" cy="601196"/>
            </a:xfrm>
            <a:prstGeom prst="straightConnector1">
              <a:avLst/>
            </a:prstGeom>
            <a:ln>
              <a:solidFill>
                <a:srgbClr val="FF3300"/>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9" name="Straight Arrow Connector 38"/>
            <p:cNvCxnSpPr/>
            <p:nvPr/>
          </p:nvCxnSpPr>
          <p:spPr bwMode="auto">
            <a:xfrm rot="10800000">
              <a:off x="4482486" y="3610955"/>
              <a:ext cx="1272941" cy="820316"/>
            </a:xfrm>
            <a:prstGeom prst="straightConnector1">
              <a:avLst/>
            </a:prstGeom>
            <a:ln>
              <a:solidFill>
                <a:srgbClr val="FF3300"/>
              </a:solidFill>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41" name="Oval 40"/>
            <p:cNvSpPr/>
            <p:nvPr/>
          </p:nvSpPr>
          <p:spPr bwMode="auto">
            <a:xfrm>
              <a:off x="4221996" y="3431532"/>
              <a:ext cx="229677" cy="236425"/>
            </a:xfrm>
            <a:prstGeom prst="ellipse">
              <a:avLst/>
            </a:prstGeom>
            <a:solidFill>
              <a:schemeClr val="accent1">
                <a:alpha val="0"/>
              </a:schemeClr>
            </a:solidFill>
            <a:ln w="254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400" b="1" i="0" u="none" strike="noStrike" cap="none" normalizeH="0" baseline="0">
                <a:ln>
                  <a:noFill/>
                </a:ln>
                <a:solidFill>
                  <a:schemeClr val="tx1"/>
                </a:solidFill>
                <a:effectLst/>
                <a:latin typeface="Arial" charset="0"/>
              </a:endParaRPr>
            </a:p>
          </p:txBody>
        </p:sp>
        <p:sp>
          <p:nvSpPr>
            <p:cNvPr id="43" name="Oval 42"/>
            <p:cNvSpPr/>
            <p:nvPr/>
          </p:nvSpPr>
          <p:spPr bwMode="auto">
            <a:xfrm>
              <a:off x="4246048" y="4937895"/>
              <a:ext cx="219136" cy="229669"/>
            </a:xfrm>
            <a:prstGeom prst="ellipse">
              <a:avLst/>
            </a:prstGeom>
            <a:solidFill>
              <a:schemeClr val="accent1">
                <a:alpha val="0"/>
              </a:schemeClr>
            </a:solidFill>
            <a:ln w="254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400" b="1" i="0" u="none" strike="noStrike" cap="none" normalizeH="0" baseline="0">
                <a:ln>
                  <a:noFill/>
                </a:ln>
                <a:solidFill>
                  <a:schemeClr val="tx1"/>
                </a:solidFill>
                <a:effectLst/>
                <a:latin typeface="Arial" charset="0"/>
              </a:endParaRPr>
            </a:p>
          </p:txBody>
        </p:sp>
      </p:grpSp>
      <p:sp>
        <p:nvSpPr>
          <p:cNvPr id="47" name="TextBox 46"/>
          <p:cNvSpPr txBox="1"/>
          <p:nvPr/>
        </p:nvSpPr>
        <p:spPr>
          <a:xfrm>
            <a:off x="4595759" y="4606901"/>
            <a:ext cx="3044423" cy="338554"/>
          </a:xfrm>
          <a:prstGeom prst="rect">
            <a:avLst/>
          </a:prstGeom>
          <a:noFill/>
        </p:spPr>
        <p:txBody>
          <a:bodyPr wrap="none" rtlCol="0">
            <a:spAutoFit/>
          </a:bodyPr>
          <a:lstStyle/>
          <a:p>
            <a:r>
              <a:rPr lang="en-US" sz="1600" dirty="0" err="1" smtClean="0">
                <a:latin typeface="Times New Roman"/>
                <a:cs typeface="Times New Roman"/>
              </a:rPr>
              <a:t>Squarness</a:t>
            </a:r>
            <a:r>
              <a:rPr lang="en-US" sz="1600" dirty="0" smtClean="0">
                <a:latin typeface="Times New Roman"/>
                <a:cs typeface="Times New Roman"/>
              </a:rPr>
              <a:t> control with PF4 coils</a:t>
            </a:r>
            <a:endParaRPr lang="en-US" sz="1600" dirty="0">
              <a:latin typeface="Times New Roman"/>
              <a:cs typeface="Times New Roman"/>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Backup Slides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Backup Slides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tx1"/>
                </a:solidFill>
                <a:latin typeface="+mn-lt"/>
                <a:ea typeface="+mn-ea"/>
                <a:cs typeface="+mn-cs"/>
              </a:rPr>
              <a:t>Milestone 10.3</a:t>
            </a:r>
            <a:r>
              <a:rPr lang="en-US" dirty="0" smtClean="0"/>
              <a: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0275" name="Rectangle 19"/>
          <p:cNvSpPr>
            <a:spLocks noChangeArrowheads="1"/>
          </p:cNvSpPr>
          <p:nvPr/>
        </p:nvSpPr>
        <p:spPr bwMode="auto">
          <a:xfrm>
            <a:off x="4960938" y="4117975"/>
            <a:ext cx="3838575" cy="457200"/>
          </a:xfrm>
          <a:prstGeom prst="rect">
            <a:avLst/>
          </a:prstGeom>
          <a:noFill/>
          <a:ln w="9525">
            <a:noFill/>
            <a:miter lim="800000"/>
            <a:headEnd/>
            <a:tailEnd/>
          </a:ln>
        </p:spPr>
        <p:txBody>
          <a:bodyPr>
            <a:prstTxWarp prst="textNoShape">
              <a:avLst/>
            </a:prstTxWarp>
            <a:spAutoFit/>
          </a:bodyPr>
          <a:lstStyle/>
          <a:p>
            <a:pPr algn="l" eaLnBrk="0" hangingPunct="0"/>
            <a:r>
              <a:rPr lang="en-US" sz="2400">
                <a:latin typeface="Times New Roman" charset="0"/>
                <a:ea typeface="ＭＳ Ｐゴシック" pitchFamily="84" charset="-128"/>
                <a:cs typeface="ＭＳ Ｐゴシック" pitchFamily="84" charset="-128"/>
              </a:rPr>
              <a:t>Low </a:t>
            </a:r>
            <a:r>
              <a:rPr lang="en-US" sz="2400">
                <a:latin typeface="Symbol" charset="2"/>
                <a:ea typeface="ＭＳ Ｐゴシック" pitchFamily="84" charset="-128"/>
                <a:cs typeface="ＭＳ Ｐゴシック" pitchFamily="84" charset="-128"/>
                <a:sym typeface="Symbol" charset="2"/>
              </a:rPr>
              <a:t></a:t>
            </a:r>
            <a:r>
              <a:rPr lang="en-US" sz="2400">
                <a:latin typeface="Times New Roman" charset="0"/>
                <a:ea typeface="ＭＳ Ｐゴシック" pitchFamily="84" charset="-128"/>
                <a:cs typeface="ＭＳ Ｐゴシック" pitchFamily="84" charset="-128"/>
              </a:rPr>
              <a:t> : n</a:t>
            </a:r>
            <a:r>
              <a:rPr lang="en-US" sz="2400" baseline="-25000">
                <a:latin typeface="Times New Roman" charset="0"/>
                <a:ea typeface="ＭＳ Ｐゴシック" pitchFamily="84" charset="-128"/>
                <a:cs typeface="ＭＳ Ｐゴシック" pitchFamily="84" charset="-128"/>
              </a:rPr>
              <a:t>e</a:t>
            </a:r>
            <a:r>
              <a:rPr lang="en-US" sz="2400">
                <a:latin typeface="Times New Roman" charset="0"/>
                <a:ea typeface="ＭＳ Ｐゴシック" pitchFamily="84" charset="-128"/>
                <a:cs typeface="ＭＳ Ｐゴシック" pitchFamily="84" charset="-128"/>
              </a:rPr>
              <a:t> reduced by 50%</a:t>
            </a:r>
          </a:p>
        </p:txBody>
      </p:sp>
      <p:sp>
        <p:nvSpPr>
          <p:cNvPr id="1120293" name="Rectangle 37"/>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dirty="0" smtClean="0">
                <a:solidFill>
                  <a:srgbClr val="FF3300"/>
                </a:solidFill>
                <a:latin typeface="Times New Roman" charset="0"/>
              </a:rPr>
              <a:t>Effect of </a:t>
            </a:r>
            <a:r>
              <a:rPr lang="en-US" sz="2400" dirty="0" err="1" smtClean="0">
                <a:solidFill>
                  <a:srgbClr val="FF3300"/>
                </a:solidFill>
                <a:latin typeface="Times New Roman" charset="0"/>
              </a:rPr>
              <a:t>Squareness</a:t>
            </a:r>
            <a:r>
              <a:rPr lang="en-US" sz="2400" dirty="0" smtClean="0">
                <a:solidFill>
                  <a:srgbClr val="FF3300"/>
                </a:solidFill>
                <a:latin typeface="Times New Roman" charset="0"/>
              </a:rPr>
              <a:t> on Stability </a:t>
            </a:r>
            <a:endParaRPr lang="en-US" sz="800" dirty="0">
              <a:solidFill>
                <a:srgbClr val="FF3300"/>
              </a:solidFill>
              <a:latin typeface="Times New Roman" charset="0"/>
            </a:endParaRPr>
          </a:p>
        </p:txBody>
      </p:sp>
      <p:sp>
        <p:nvSpPr>
          <p:cNvPr id="1120297" name="Rectangle 41"/>
          <p:cNvSpPr>
            <a:spLocks noGrp="1" noChangeArrowheads="1"/>
          </p:cNvSpPr>
          <p:nvPr>
            <p:ph type="body" idx="1"/>
          </p:nvPr>
        </p:nvSpPr>
        <p:spPr>
          <a:xfrm>
            <a:off x="0" y="4511675"/>
            <a:ext cx="9144000" cy="2346325"/>
          </a:xfrm>
          <a:noFill/>
          <a:ln/>
        </p:spPr>
        <p:txBody>
          <a:bodyPr/>
          <a:lstStyle/>
          <a:p>
            <a:pPr marL="457200" indent="-457200">
              <a:buFontTx/>
              <a:buNone/>
            </a:pPr>
            <a:endParaRPr lang="en-US" sz="1200" dirty="0" smtClean="0"/>
          </a:p>
          <a:p>
            <a:r>
              <a:rPr lang="en-US" sz="1200" i="1" dirty="0" smtClean="0">
                <a:solidFill>
                  <a:schemeClr val="tx1"/>
                </a:solidFill>
                <a:latin typeface="+mn-lt"/>
                <a:ea typeface="+mn-ea"/>
                <a:cs typeface="+mn-cs"/>
              </a:rPr>
              <a:t>In support of the view that edge second stability access allows ~ &gt; a~~~ are experiments in which the plasma ‘</a:t>
            </a:r>
            <a:r>
              <a:rPr lang="en-US" sz="1200" i="1" dirty="0" err="1" smtClean="0">
                <a:solidFill>
                  <a:schemeClr val="tx1"/>
                </a:solidFill>
                <a:latin typeface="+mn-lt"/>
                <a:ea typeface="+mn-ea"/>
                <a:cs typeface="+mn-cs"/>
              </a:rPr>
              <a:t>squareness</a:t>
            </a:r>
            <a:r>
              <a:rPr lang="en-US" sz="1200" i="1" dirty="0" smtClean="0">
                <a:solidFill>
                  <a:schemeClr val="tx1"/>
                </a:solidFill>
                <a:latin typeface="+mn-lt"/>
                <a:ea typeface="+mn-ea"/>
                <a:cs typeface="+mn-cs"/>
              </a:rPr>
              <a:t>’ was varied [18]. In these experiments a sudden transition to small high frequency </a:t>
            </a:r>
            <a:r>
              <a:rPr lang="en-US" sz="1200" i="1" dirty="0" err="1" smtClean="0">
                <a:solidFill>
                  <a:schemeClr val="tx1"/>
                </a:solidFill>
                <a:latin typeface="+mn-lt"/>
                <a:ea typeface="+mn-ea"/>
                <a:cs typeface="+mn-cs"/>
              </a:rPr>
              <a:t>ELMs</a:t>
            </a:r>
            <a:r>
              <a:rPr lang="en-US" sz="1200" i="1" dirty="0" smtClean="0">
                <a:solidFill>
                  <a:schemeClr val="tx1"/>
                </a:solidFill>
                <a:latin typeface="+mn-lt"/>
                <a:ea typeface="+mn-ea"/>
                <a:cs typeface="+mn-cs"/>
              </a:rPr>
              <a:t> was observed at very high and very low </a:t>
            </a:r>
            <a:r>
              <a:rPr lang="en-US" sz="1200" i="1" dirty="0" err="1" smtClean="0">
                <a:solidFill>
                  <a:schemeClr val="tx1"/>
                </a:solidFill>
                <a:latin typeface="+mn-lt"/>
                <a:ea typeface="+mn-ea"/>
                <a:cs typeface="+mn-cs"/>
              </a:rPr>
              <a:t>squareness</a:t>
            </a:r>
            <a:r>
              <a:rPr lang="en-US" sz="1200" i="1" dirty="0" smtClean="0">
                <a:solidFill>
                  <a:schemeClr val="tx1"/>
                </a:solidFill>
                <a:latin typeface="+mn-lt"/>
                <a:ea typeface="+mn-ea"/>
                <a:cs typeface="+mn-cs"/>
              </a:rPr>
              <a:t> where simulations [1] predicted edge current density significantly exceeding the </a:t>
            </a:r>
            <a:r>
              <a:rPr lang="en-US" sz="1200" i="1" dirty="0" err="1" smtClean="0">
                <a:solidFill>
                  <a:schemeClr val="tx1"/>
                </a:solidFill>
                <a:latin typeface="+mn-lt"/>
                <a:ea typeface="+mn-ea"/>
                <a:cs typeface="+mn-cs"/>
              </a:rPr>
              <a:t>collisionless</a:t>
            </a:r>
            <a:r>
              <a:rPr lang="en-US" sz="1200" i="1" dirty="0" smtClean="0">
                <a:solidFill>
                  <a:schemeClr val="tx1"/>
                </a:solidFill>
                <a:latin typeface="+mn-lt"/>
                <a:ea typeface="+mn-ea"/>
                <a:cs typeface="+mn-cs"/>
              </a:rPr>
              <a:t> bootstrap current would be required for access to second stability [Fig. 2(a)]. This qualitative change in ELM character occurred over a narrow range in </a:t>
            </a:r>
            <a:r>
              <a:rPr lang="en-US" sz="1200" i="1" dirty="0" err="1" smtClean="0">
                <a:solidFill>
                  <a:schemeClr val="tx1"/>
                </a:solidFill>
                <a:latin typeface="+mn-lt"/>
                <a:ea typeface="+mn-ea"/>
                <a:cs typeface="+mn-cs"/>
              </a:rPr>
              <a:t>squareness</a:t>
            </a:r>
            <a:r>
              <a:rPr lang="en-US" sz="1200" i="1" dirty="0" smtClean="0">
                <a:solidFill>
                  <a:schemeClr val="tx1"/>
                </a:solidFill>
                <a:latin typeface="+mn-lt"/>
                <a:ea typeface="+mn-ea"/>
                <a:cs typeface="+mn-cs"/>
              </a:rPr>
              <a:t> and as such is unlikely to be the result of a change in fueling efficiency or impurity influx. At the transition to small </a:t>
            </a:r>
            <a:r>
              <a:rPr lang="en-US" sz="1200" i="1" dirty="0" err="1" smtClean="0">
                <a:solidFill>
                  <a:schemeClr val="tx1"/>
                </a:solidFill>
                <a:latin typeface="+mn-lt"/>
                <a:ea typeface="+mn-ea"/>
                <a:cs typeface="+mn-cs"/>
              </a:rPr>
              <a:t>ELMs</a:t>
            </a:r>
            <a:r>
              <a:rPr lang="en-US" sz="1200" i="1" dirty="0" smtClean="0">
                <a:solidFill>
                  <a:schemeClr val="tx1"/>
                </a:solidFill>
                <a:latin typeface="+mn-lt"/>
                <a:ea typeface="+mn-ea"/>
                <a:cs typeface="+mn-cs"/>
              </a:rPr>
              <a:t> the edge pressure gradient is observed to drop to the calculated first stable limit. Additional gas puffing in discharges which would otherwise have large </a:t>
            </a:r>
            <a:r>
              <a:rPr lang="en-US" sz="1200" i="1" dirty="0" err="1" smtClean="0">
                <a:solidFill>
                  <a:schemeClr val="tx1"/>
                </a:solidFill>
                <a:latin typeface="+mn-lt"/>
                <a:ea typeface="+mn-ea"/>
                <a:cs typeface="+mn-cs"/>
              </a:rPr>
              <a:t>ELMs</a:t>
            </a:r>
            <a:r>
              <a:rPr lang="en-US" sz="1200" i="1" dirty="0" smtClean="0">
                <a:solidFill>
                  <a:schemeClr val="tx1"/>
                </a:solidFill>
                <a:latin typeface="+mn-lt"/>
                <a:ea typeface="+mn-ea"/>
                <a:cs typeface="+mn-cs"/>
              </a:rPr>
              <a:t> but which are close to the small ELM shape produced a transition to small </a:t>
            </a:r>
            <a:r>
              <a:rPr lang="en-US" sz="1200" i="1" dirty="0" err="1" smtClean="0">
                <a:solidFill>
                  <a:schemeClr val="tx1"/>
                </a:solidFill>
                <a:latin typeface="+mn-lt"/>
                <a:ea typeface="+mn-ea"/>
                <a:cs typeface="+mn-cs"/>
              </a:rPr>
              <a:t>ELMs</a:t>
            </a:r>
            <a:r>
              <a:rPr lang="en-US" sz="1200" i="1" dirty="0" smtClean="0">
                <a:solidFill>
                  <a:schemeClr val="tx1"/>
                </a:solidFill>
                <a:latin typeface="+mn-lt"/>
                <a:ea typeface="+mn-ea"/>
                <a:cs typeface="+mn-cs"/>
              </a:rPr>
              <a:t> consistent with a decrease in edge bootstrap current with increased </a:t>
            </a:r>
            <a:r>
              <a:rPr lang="en-US" sz="1200" i="1" dirty="0" err="1" smtClean="0">
                <a:solidFill>
                  <a:schemeClr val="tx1"/>
                </a:solidFill>
                <a:latin typeface="+mn-lt"/>
                <a:ea typeface="+mn-ea"/>
                <a:cs typeface="+mn-cs"/>
              </a:rPr>
              <a:t>collisionality</a:t>
            </a:r>
            <a:r>
              <a:rPr lang="en-US" sz="1200" i="1" dirty="0" smtClean="0">
                <a:solidFill>
                  <a:schemeClr val="tx1"/>
                </a:solidFill>
                <a:latin typeface="+mn-lt"/>
                <a:ea typeface="+mn-ea"/>
                <a:cs typeface="+mn-cs"/>
              </a:rPr>
              <a:t>. </a:t>
            </a:r>
            <a:endParaRPr lang="en-US" sz="1200" dirty="0" smtClean="0"/>
          </a:p>
          <a:p>
            <a:pPr marL="457200" indent="-457200"/>
            <a:endParaRPr lang="en-US" sz="1200" dirty="0" smtClean="0"/>
          </a:p>
          <a:p>
            <a:r>
              <a:rPr lang="en-US" sz="1200" b="1" dirty="0" smtClean="0">
                <a:solidFill>
                  <a:schemeClr val="tx1"/>
                </a:solidFill>
                <a:latin typeface="+mn-lt"/>
                <a:ea typeface="+mn-ea"/>
                <a:cs typeface="+mn-cs"/>
              </a:rPr>
              <a:t>The Effect </a:t>
            </a:r>
            <a:r>
              <a:rPr lang="en-US" sz="1200" b="1" dirty="0"/>
              <a:t>o</a:t>
            </a:r>
            <a:r>
              <a:rPr lang="en-US" sz="1200" b="1" dirty="0" smtClean="0">
                <a:solidFill>
                  <a:schemeClr val="tx1"/>
                </a:solidFill>
                <a:latin typeface="+mn-lt"/>
                <a:ea typeface="+mn-ea"/>
                <a:cs typeface="+mn-cs"/>
              </a:rPr>
              <a:t>f Plasma Shape on</a:t>
            </a:r>
            <a:r>
              <a:rPr lang="en-US" sz="1200" dirty="0" smtClean="0"/>
              <a:t> </a:t>
            </a:r>
            <a:r>
              <a:rPr lang="en-US" sz="1200" b="1" dirty="0" smtClean="0">
                <a:solidFill>
                  <a:schemeClr val="tx1"/>
                </a:solidFill>
                <a:latin typeface="+mn-lt"/>
                <a:ea typeface="+mn-ea"/>
                <a:cs typeface="+mn-cs"/>
              </a:rPr>
              <a:t>H-mode Pedestal Characteristics on </a:t>
            </a:r>
            <a:r>
              <a:rPr lang="en-US" sz="1200" b="1" dirty="0">
                <a:solidFill>
                  <a:schemeClr val="tx1"/>
                </a:solidFill>
                <a:latin typeface="+mn-lt"/>
                <a:ea typeface="+mn-ea"/>
                <a:cs typeface="+mn-cs"/>
              </a:rPr>
              <a:t>DIII-</a:t>
            </a:r>
            <a:r>
              <a:rPr lang="en-US" sz="1200" b="1" dirty="0" smtClean="0">
                <a:solidFill>
                  <a:schemeClr val="tx1"/>
                </a:solidFill>
                <a:latin typeface="+mn-lt"/>
                <a:ea typeface="+mn-ea"/>
                <a:cs typeface="+mn-cs"/>
              </a:rPr>
              <a:t>D,</a:t>
            </a:r>
            <a:r>
              <a:rPr lang="en-US" sz="1200" dirty="0" smtClean="0"/>
              <a:t> </a:t>
            </a:r>
            <a:r>
              <a:rPr lang="en-US" sz="1200" b="1" dirty="0" smtClean="0">
                <a:solidFill>
                  <a:schemeClr val="tx1"/>
                </a:solidFill>
                <a:latin typeface="+mn-lt"/>
                <a:ea typeface="+mn-ea"/>
                <a:cs typeface="+mn-cs"/>
              </a:rPr>
              <a:t>T. H</a:t>
            </a:r>
            <a:r>
              <a:rPr lang="en-US" sz="1200" b="1" dirty="0" smtClean="0"/>
              <a:t>.</a:t>
            </a:r>
            <a:r>
              <a:rPr lang="en-US" sz="1200" b="1" dirty="0" smtClean="0">
                <a:solidFill>
                  <a:schemeClr val="tx1"/>
                </a:solidFill>
                <a:latin typeface="+mn-lt"/>
                <a:ea typeface="+mn-ea"/>
                <a:cs typeface="+mn-cs"/>
              </a:rPr>
              <a:t> Osborne</a:t>
            </a:r>
            <a:r>
              <a:rPr lang="en-US" sz="1200" dirty="0" smtClean="0"/>
              <a:t> </a:t>
            </a:r>
          </a:p>
          <a:p>
            <a:r>
              <a:rPr lang="en-US" sz="1200" b="1" dirty="0" smtClean="0">
                <a:solidFill>
                  <a:schemeClr val="tx1"/>
                </a:solidFill>
                <a:latin typeface="+mn-lt"/>
                <a:ea typeface="+mn-ea"/>
                <a:cs typeface="+mn-cs"/>
              </a:rPr>
              <a:t>Pedestal </a:t>
            </a:r>
            <a:r>
              <a:rPr lang="en-US" sz="1200" b="1" dirty="0">
                <a:solidFill>
                  <a:schemeClr val="tx1"/>
                </a:solidFill>
                <a:latin typeface="+mn-lt"/>
                <a:ea typeface="+mn-ea"/>
                <a:cs typeface="+mn-cs"/>
              </a:rPr>
              <a:t>Performance Dependence Upon Plasma </a:t>
            </a:r>
            <a:r>
              <a:rPr lang="en-US" sz="1200" b="1" dirty="0" smtClean="0">
                <a:solidFill>
                  <a:schemeClr val="tx1"/>
                </a:solidFill>
                <a:latin typeface="+mn-lt"/>
                <a:ea typeface="+mn-ea"/>
                <a:cs typeface="+mn-cs"/>
              </a:rPr>
              <a:t>Shape, </a:t>
            </a:r>
            <a:r>
              <a:rPr lang="en-US" sz="1200" b="1" dirty="0">
                <a:solidFill>
                  <a:schemeClr val="tx1"/>
                </a:solidFill>
                <a:latin typeface="+mn-lt"/>
                <a:ea typeface="+mn-ea"/>
                <a:cs typeface="+mn-cs"/>
              </a:rPr>
              <a:t>A</a:t>
            </a:r>
            <a:r>
              <a:rPr lang="en-US" sz="1200" b="1" dirty="0" smtClean="0">
                <a:solidFill>
                  <a:schemeClr val="tx1"/>
                </a:solidFill>
                <a:latin typeface="+mn-lt"/>
                <a:ea typeface="+mn-ea"/>
                <a:cs typeface="+mn-cs"/>
              </a:rPr>
              <a:t>. W</a:t>
            </a:r>
            <a:r>
              <a:rPr lang="en-US" sz="1200" b="1" dirty="0">
                <a:solidFill>
                  <a:schemeClr val="tx1"/>
                </a:solidFill>
                <a:latin typeface="+mn-lt"/>
                <a:ea typeface="+mn-ea"/>
                <a:cs typeface="+mn-cs"/>
              </a:rPr>
              <a:t>. Leonard </a:t>
            </a:r>
            <a:endParaRPr lang="en-US" sz="1200" dirty="0"/>
          </a:p>
        </p:txBody>
      </p:sp>
      <p:pic>
        <p:nvPicPr>
          <p:cNvPr id="28" name="Picture 27"/>
          <p:cNvPicPr>
            <a:picLocks noChangeAspect="1"/>
          </p:cNvPicPr>
          <p:nvPr/>
        </p:nvPicPr>
        <p:blipFill>
          <a:blip r:embed="rId3"/>
          <a:stretch>
            <a:fillRect/>
          </a:stretch>
        </p:blipFill>
        <p:spPr>
          <a:xfrm>
            <a:off x="4748468" y="0"/>
            <a:ext cx="4272717" cy="4615220"/>
          </a:xfrm>
          <a:prstGeom prst="rect">
            <a:avLst/>
          </a:prstGeom>
        </p:spPr>
      </p:pic>
      <p:pic>
        <p:nvPicPr>
          <p:cNvPr id="8" name="Picture 7"/>
          <p:cNvPicPr>
            <a:picLocks noChangeAspect="1"/>
          </p:cNvPicPr>
          <p:nvPr/>
        </p:nvPicPr>
        <p:blipFill>
          <a:blip r:embed="rId4"/>
          <a:stretch>
            <a:fillRect/>
          </a:stretch>
        </p:blipFill>
        <p:spPr>
          <a:xfrm>
            <a:off x="238236" y="741680"/>
            <a:ext cx="4530613" cy="340636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2307" name="Rectangle 3"/>
          <p:cNvSpPr>
            <a:spLocks noChangeArrowheads="1"/>
          </p:cNvSpPr>
          <p:nvPr/>
        </p:nvSpPr>
        <p:spPr bwMode="auto">
          <a:xfrm>
            <a:off x="0" y="0"/>
            <a:ext cx="9144000" cy="633413"/>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400" dirty="0" err="1" smtClean="0">
                <a:solidFill>
                  <a:srgbClr val="FF3300"/>
                </a:solidFill>
                <a:latin typeface="Times New Roman" charset="0"/>
              </a:rPr>
              <a:t>Squareness</a:t>
            </a:r>
            <a:r>
              <a:rPr lang="en-US" sz="2400" dirty="0" smtClean="0">
                <a:solidFill>
                  <a:srgbClr val="FF3300"/>
                </a:solidFill>
                <a:latin typeface="Times New Roman" charset="0"/>
              </a:rPr>
              <a:t> Optimization </a:t>
            </a:r>
            <a:r>
              <a:rPr lang="en-US" sz="2400" dirty="0">
                <a:solidFill>
                  <a:srgbClr val="FF3300"/>
                </a:solidFill>
                <a:latin typeface="Times New Roman" charset="0"/>
              </a:rPr>
              <a:t>M</a:t>
            </a:r>
            <a:r>
              <a:rPr lang="en-US" sz="2400" dirty="0" smtClean="0">
                <a:solidFill>
                  <a:srgbClr val="FF3300"/>
                </a:solidFill>
                <a:latin typeface="Times New Roman" charset="0"/>
              </a:rPr>
              <a:t>ay Enable Radiated Power </a:t>
            </a:r>
            <a:r>
              <a:rPr lang="en-US" sz="2400" dirty="0">
                <a:solidFill>
                  <a:srgbClr val="FF3300"/>
                </a:solidFill>
                <a:latin typeface="Times New Roman" charset="0"/>
              </a:rPr>
              <a:t>C</a:t>
            </a:r>
            <a:r>
              <a:rPr lang="en-US" sz="2400" dirty="0" smtClean="0">
                <a:solidFill>
                  <a:srgbClr val="FF3300"/>
                </a:solidFill>
                <a:latin typeface="Times New Roman" charset="0"/>
              </a:rPr>
              <a:t>ontrol</a:t>
            </a:r>
            <a:endParaRPr lang="en-US" sz="2400" dirty="0">
              <a:solidFill>
                <a:srgbClr val="FF3300"/>
              </a:solidFill>
              <a:latin typeface="Times New Roman" charset="0"/>
            </a:endParaRPr>
          </a:p>
        </p:txBody>
      </p:sp>
      <p:sp>
        <p:nvSpPr>
          <p:cNvPr id="1122306" name="Rectangle 2"/>
          <p:cNvSpPr>
            <a:spLocks noGrp="1" noChangeArrowheads="1"/>
          </p:cNvSpPr>
          <p:nvPr>
            <p:ph type="body" idx="1"/>
          </p:nvPr>
        </p:nvSpPr>
        <p:spPr>
          <a:xfrm>
            <a:off x="0" y="614704"/>
            <a:ext cx="9144000" cy="6243296"/>
          </a:xfrm>
        </p:spPr>
        <p:txBody>
          <a:bodyPr/>
          <a:lstStyle/>
          <a:p>
            <a:pPr marL="457200" indent="-457200">
              <a:lnSpc>
                <a:spcPct val="80000"/>
              </a:lnSpc>
            </a:pPr>
            <a:endParaRPr lang="en-US" dirty="0" smtClean="0"/>
          </a:p>
          <a:p>
            <a:pPr marL="457200" indent="-457200">
              <a:lnSpc>
                <a:spcPct val="80000"/>
              </a:lnSpc>
            </a:pPr>
            <a:r>
              <a:rPr lang="en-US" dirty="0" smtClean="0"/>
              <a:t>LLD will likely lead to monotonous increase in radiated power </a:t>
            </a:r>
            <a:r>
              <a:rPr lang="en-US" dirty="0" smtClean="0"/>
              <a:t>due to increase in the radiation from impurities (Iron/Carbon emissions)</a:t>
            </a:r>
          </a:p>
          <a:p>
            <a:pPr marL="857250" lvl="1" indent="-457200">
              <a:lnSpc>
                <a:spcPct val="80000"/>
              </a:lnSpc>
            </a:pPr>
            <a:r>
              <a:rPr lang="en-US" dirty="0" smtClean="0">
                <a:solidFill>
                  <a:srgbClr val="000000"/>
                </a:solidFill>
                <a:latin typeface="+mn-lt"/>
                <a:ea typeface="+mn-ea"/>
                <a:cs typeface="+mn-cs"/>
              </a:rPr>
              <a:t>Plasma Phys. Control. Fusion 51 (2009) 124054 M G Bell et al</a:t>
            </a:r>
            <a:r>
              <a:rPr lang="en-US" dirty="0">
                <a:solidFill>
                  <a:srgbClr val="000000"/>
                </a:solidFill>
                <a:ea typeface="+mn-ea"/>
                <a:cs typeface="+mn-cs"/>
              </a:rPr>
              <a:t>.</a:t>
            </a:r>
            <a:r>
              <a:rPr lang="en-US" dirty="0" smtClean="0">
                <a:solidFill>
                  <a:srgbClr val="000000"/>
                </a:solidFill>
                <a:ea typeface="+mn-ea"/>
                <a:cs typeface="+mn-cs"/>
              </a:rPr>
              <a:t> </a:t>
            </a:r>
          </a:p>
          <a:p>
            <a:pPr marL="857250" lvl="1" indent="-457200">
              <a:lnSpc>
                <a:spcPct val="80000"/>
              </a:lnSpc>
            </a:pPr>
            <a:r>
              <a:rPr lang="en-US" dirty="0" smtClean="0">
                <a:solidFill>
                  <a:srgbClr val="000000"/>
                </a:solidFill>
                <a:ea typeface="+mn-ea"/>
                <a:cs typeface="+mn-cs"/>
              </a:rPr>
              <a:t>ASDEX Team</a:t>
            </a:r>
            <a:r>
              <a:rPr lang="en-US" dirty="0">
                <a:solidFill>
                  <a:srgbClr val="000000"/>
                </a:solidFill>
                <a:ea typeface="+mn-ea"/>
                <a:cs typeface="+mn-cs"/>
              </a:rPr>
              <a:t>, Nuclear Fusion 29, 1959 </a:t>
            </a:r>
            <a:r>
              <a:rPr lang="en-US" dirty="0" smtClean="0">
                <a:solidFill>
                  <a:srgbClr val="000000"/>
                </a:solidFill>
                <a:ea typeface="+mn-ea"/>
                <a:cs typeface="+mn-cs"/>
              </a:rPr>
              <a:t>A989</a:t>
            </a:r>
          </a:p>
          <a:p>
            <a:pPr marL="457200" indent="-457200">
              <a:lnSpc>
                <a:spcPct val="80000"/>
              </a:lnSpc>
            </a:pPr>
            <a:r>
              <a:rPr lang="en-US" dirty="0" smtClean="0"/>
              <a:t>Need </a:t>
            </a:r>
            <a:r>
              <a:rPr lang="en-US" dirty="0" err="1" smtClean="0"/>
              <a:t>ELMs</a:t>
            </a:r>
            <a:r>
              <a:rPr lang="en-US" dirty="0" smtClean="0"/>
              <a:t> to get rid of the impurities and thus radiated power.</a:t>
            </a:r>
            <a:endParaRPr lang="en-US" dirty="0" smtClean="0"/>
          </a:p>
          <a:p>
            <a:pPr marL="457200" indent="-457200">
              <a:lnSpc>
                <a:spcPct val="80000"/>
              </a:lnSpc>
            </a:pPr>
            <a:r>
              <a:rPr lang="en-US" dirty="0" smtClean="0"/>
              <a:t>Most of the shape parameters (such as </a:t>
            </a:r>
            <a:r>
              <a:rPr lang="en-US" dirty="0" err="1" smtClean="0"/>
              <a:t>δ</a:t>
            </a:r>
            <a:r>
              <a:rPr lang="en-US" dirty="0" smtClean="0"/>
              <a:t> and </a:t>
            </a:r>
            <a:r>
              <a:rPr lang="en-US" dirty="0" err="1" smtClean="0"/>
              <a:t>κ</a:t>
            </a:r>
            <a:r>
              <a:rPr lang="en-US" dirty="0" smtClean="0"/>
              <a:t>) are fixed for the shots</a:t>
            </a:r>
          </a:p>
          <a:p>
            <a:pPr marL="457200" indent="-457200">
              <a:lnSpc>
                <a:spcPct val="80000"/>
              </a:lnSpc>
            </a:pPr>
            <a:r>
              <a:rPr lang="en-US" dirty="0" smtClean="0"/>
              <a:t>This year we will include </a:t>
            </a:r>
            <a:r>
              <a:rPr lang="en-US" dirty="0" err="1" smtClean="0"/>
              <a:t>squareness</a:t>
            </a:r>
            <a:r>
              <a:rPr lang="en-US" dirty="0" smtClean="0"/>
              <a:t> control.</a:t>
            </a:r>
          </a:p>
          <a:p>
            <a:pPr marL="857250" lvl="1" indent="-457200">
              <a:lnSpc>
                <a:spcPct val="80000"/>
              </a:lnSpc>
            </a:pPr>
            <a:r>
              <a:rPr lang="en-US" dirty="0" smtClean="0"/>
              <a:t>Upgrade to the coil protection hardware</a:t>
            </a:r>
          </a:p>
          <a:p>
            <a:pPr marL="857250" lvl="1" indent="-457200">
              <a:lnSpc>
                <a:spcPct val="80000"/>
              </a:lnSpc>
            </a:pPr>
            <a:r>
              <a:rPr lang="en-US" dirty="0" smtClean="0"/>
              <a:t>Modifications to PCS and correct gains in </a:t>
            </a:r>
            <a:r>
              <a:rPr lang="en-US" dirty="0" err="1" smtClean="0"/>
              <a:t>Isoflux</a:t>
            </a:r>
            <a:r>
              <a:rPr lang="en-US" dirty="0" smtClean="0"/>
              <a:t> control</a:t>
            </a:r>
          </a:p>
          <a:p>
            <a:pPr marL="457200" indent="-457200">
              <a:lnSpc>
                <a:spcPct val="80000"/>
              </a:lnSpc>
            </a:pPr>
            <a:r>
              <a:rPr lang="en-US" dirty="0" err="1" smtClean="0"/>
              <a:t>Squareness</a:t>
            </a:r>
            <a:r>
              <a:rPr lang="en-US" dirty="0" smtClean="0"/>
              <a:t> changes the pedestal stability boundary and may effect the </a:t>
            </a:r>
            <a:r>
              <a:rPr lang="en-US" dirty="0" err="1" smtClean="0"/>
              <a:t>ELMs</a:t>
            </a:r>
            <a:endParaRPr lang="en-US" dirty="0" smtClean="0"/>
          </a:p>
          <a:p>
            <a:pPr marL="857250" lvl="1" indent="-457200">
              <a:lnSpc>
                <a:spcPct val="80000"/>
              </a:lnSpc>
            </a:pPr>
            <a:r>
              <a:rPr lang="en-US" dirty="0" smtClean="0"/>
              <a:t>The Effect of Plasma Shape on H-mode Pedestal Characteristics on DIII-D, T. H. Osborne </a:t>
            </a:r>
          </a:p>
          <a:p>
            <a:pPr marL="857250" lvl="1" indent="-457200">
              <a:lnSpc>
                <a:spcPct val="80000"/>
              </a:lnSpc>
            </a:pPr>
            <a:r>
              <a:rPr lang="en-US" dirty="0" smtClean="0"/>
              <a:t>Pedestal Performance Dependence Upon Plasma Shape, A. W. Leonard </a:t>
            </a:r>
          </a:p>
          <a:p>
            <a:pPr marL="457200" indent="-457200">
              <a:lnSpc>
                <a:spcPct val="80000"/>
              </a:lnSpc>
            </a:pPr>
            <a:r>
              <a:rPr lang="en-US" dirty="0" err="1" smtClean="0"/>
              <a:t>Squareness</a:t>
            </a:r>
            <a:r>
              <a:rPr lang="en-US" dirty="0" smtClean="0"/>
              <a:t> optimization and studying the </a:t>
            </a:r>
            <a:r>
              <a:rPr lang="en-US" dirty="0" smtClean="0"/>
              <a:t>stability as </a:t>
            </a:r>
            <a:r>
              <a:rPr lang="en-US" dirty="0" err="1" smtClean="0"/>
              <a:t>squareness</a:t>
            </a:r>
            <a:r>
              <a:rPr lang="en-US" dirty="0" smtClean="0"/>
              <a:t> varies </a:t>
            </a:r>
            <a:r>
              <a:rPr lang="en-US" dirty="0" smtClean="0"/>
              <a:t>will be useful for this years shots with LLD.</a:t>
            </a:r>
          </a:p>
          <a:p>
            <a:pPr marL="457200" indent="-457200">
              <a:lnSpc>
                <a:spcPct val="80000"/>
              </a:lnSpc>
            </a:pPr>
            <a:endParaRPr lang="en-US" dirty="0" smtClean="0"/>
          </a:p>
          <a:p>
            <a:pPr marL="457200" indent="-457200">
              <a:lnSpc>
                <a:spcPct val="80000"/>
              </a:lnSpc>
            </a:pPr>
            <a:endParaRPr lang="en-US" dirty="0" smtClean="0"/>
          </a:p>
          <a:p>
            <a:pPr marL="457200" indent="-457200">
              <a:lnSpc>
                <a:spcPct val="80000"/>
              </a:lnSpc>
            </a:pPr>
            <a:endParaRPr lang="en-US" dirty="0" smtClean="0">
              <a:solidFill>
                <a:srgbClr val="000000"/>
              </a:solidFill>
              <a:ea typeface="+mn-ea"/>
              <a:cs typeface="+mn-cs"/>
            </a:endParaRPr>
          </a:p>
          <a:p>
            <a:pPr marL="457200" indent="-457200">
              <a:lnSpc>
                <a:spcPct val="80000"/>
              </a:lnSpc>
            </a:pPr>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Backup Slides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0898" name="Line 2"/>
          <p:cNvSpPr>
            <a:spLocks noChangeShapeType="1"/>
          </p:cNvSpPr>
          <p:nvPr/>
        </p:nvSpPr>
        <p:spPr bwMode="auto">
          <a:xfrm>
            <a:off x="0" y="0"/>
            <a:ext cx="914400" cy="0"/>
          </a:xfrm>
          <a:prstGeom prst="line">
            <a:avLst/>
          </a:prstGeom>
          <a:noFill/>
          <a:ln w="0">
            <a:solidFill>
              <a:srgbClr val="FBFFFF"/>
            </a:solidFill>
            <a:round/>
            <a:headEnd/>
            <a:tailEnd/>
          </a:ln>
          <a:effectLst/>
        </p:spPr>
        <p:txBody>
          <a:bodyPr wrap="none" lIns="0" tIns="0" rIns="0" bIns="0" anchor="ctr">
            <a:prstTxWarp prst="textNoShape">
              <a:avLst/>
            </a:prstTxWarp>
          </a:bodyPr>
          <a:lstStyle/>
          <a:p>
            <a:endParaRPr lang="en-US"/>
          </a:p>
        </p:txBody>
      </p:sp>
      <p:sp>
        <p:nvSpPr>
          <p:cNvPr id="1360899" name="Line 3"/>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00" name="Rectangle 4"/>
          <p:cNvSpPr>
            <a:spLocks noChangeArrowheads="1"/>
          </p:cNvSpPr>
          <p:nvPr/>
        </p:nvSpPr>
        <p:spPr bwMode="auto">
          <a:xfrm>
            <a:off x="152400" y="1168400"/>
            <a:ext cx="8839200" cy="1066800"/>
          </a:xfrm>
          <a:prstGeom prst="rect">
            <a:avLst/>
          </a:prstGeom>
          <a:noFill/>
          <a:ln w="9525">
            <a:noFill/>
            <a:miter lim="800000"/>
            <a:headEnd/>
            <a:tailEnd/>
          </a:ln>
          <a:effectLst/>
        </p:spPr>
        <p:txBody>
          <a:bodyPr anchor="ctr">
            <a:prstTxWarp prst="textNoShape">
              <a:avLst/>
            </a:prstTxWarp>
          </a:bodyPr>
          <a:lstStyle/>
          <a:p>
            <a:r>
              <a:rPr lang="en-US" altLang="ja-JP" sz="3200" dirty="0" smtClean="0">
                <a:solidFill>
                  <a:schemeClr val="accent2"/>
                </a:solidFill>
                <a:effectLst>
                  <a:outerShdw blurRad="38100" dist="38100" dir="2700000" algn="tl">
                    <a:srgbClr val="DDDDDD"/>
                  </a:outerShdw>
                </a:effectLst>
                <a:ea typeface="ＭＳ Ｐゴシック" pitchFamily="84" charset="-128"/>
                <a:cs typeface="ＭＳ Ｐゴシック" pitchFamily="84" charset="-128"/>
              </a:rPr>
              <a:t>Development of </a:t>
            </a:r>
            <a:r>
              <a:rPr lang="en-US" altLang="ja-JP" sz="3200" dirty="0" err="1" smtClean="0">
                <a:solidFill>
                  <a:schemeClr val="accent2"/>
                </a:solidFill>
                <a:effectLst>
                  <a:outerShdw blurRad="38100" dist="38100" dir="2700000" algn="tl">
                    <a:srgbClr val="DDDDDD"/>
                  </a:outerShdw>
                </a:effectLst>
                <a:ea typeface="ＭＳ Ｐゴシック" pitchFamily="84" charset="-128"/>
                <a:cs typeface="ＭＳ Ｐゴシック" pitchFamily="84" charset="-128"/>
              </a:rPr>
              <a:t>Fiducial</a:t>
            </a:r>
            <a:r>
              <a:rPr lang="en-US" altLang="ja-JP" sz="3200" dirty="0" smtClean="0">
                <a:solidFill>
                  <a:schemeClr val="accent2"/>
                </a:solidFill>
                <a:effectLst>
                  <a:outerShdw blurRad="38100" dist="38100" dir="2700000" algn="tl">
                    <a:srgbClr val="DDDDDD"/>
                  </a:outerShdw>
                </a:effectLst>
                <a:ea typeface="ＭＳ Ｐゴシック" pitchFamily="84" charset="-128"/>
                <a:cs typeface="ＭＳ Ｐゴシック" pitchFamily="84" charset="-128"/>
              </a:rPr>
              <a:t> Shots with LLD: Strike Point Control Improvement and Incorporation in Regular Operation</a:t>
            </a:r>
            <a:endParaRPr lang="en-US" sz="2400" dirty="0">
              <a:solidFill>
                <a:schemeClr val="accent2"/>
              </a:solidFill>
            </a:endParaRPr>
          </a:p>
        </p:txBody>
      </p:sp>
      <p:sp>
        <p:nvSpPr>
          <p:cNvPr id="1360901" name="Line 5"/>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02" name="Text Box 6"/>
          <p:cNvSpPr txBox="1">
            <a:spLocks noChangeArrowheads="1"/>
          </p:cNvSpPr>
          <p:nvPr/>
        </p:nvSpPr>
        <p:spPr bwMode="auto">
          <a:xfrm>
            <a:off x="1628775" y="2740025"/>
            <a:ext cx="6053138" cy="830997"/>
          </a:xfrm>
          <a:prstGeom prst="rect">
            <a:avLst/>
          </a:prstGeom>
          <a:noFill/>
          <a:ln w="9525">
            <a:noFill/>
            <a:miter lim="800000"/>
            <a:headEnd/>
            <a:tailEnd/>
          </a:ln>
          <a:effectLst/>
        </p:spPr>
        <p:txBody>
          <a:bodyPr>
            <a:prstTxWarp prst="textNoShape">
              <a:avLst/>
            </a:prstTxWarp>
            <a:spAutoFit/>
          </a:bodyPr>
          <a:lstStyle/>
          <a:p>
            <a:r>
              <a:rPr lang="en-US" sz="2400" dirty="0" err="1"/>
              <a:t>Egemen</a:t>
            </a:r>
            <a:r>
              <a:rPr lang="en-US" sz="2400" dirty="0" smtClean="0"/>
              <a:t> “</a:t>
            </a:r>
            <a:r>
              <a:rPr lang="en-US" sz="2400" dirty="0" err="1" smtClean="0"/>
              <a:t>Ege</a:t>
            </a:r>
            <a:r>
              <a:rPr lang="en-US" sz="2400" dirty="0" smtClean="0"/>
              <a:t>” </a:t>
            </a:r>
            <a:r>
              <a:rPr lang="en-US" sz="2400" dirty="0" err="1" smtClean="0"/>
              <a:t>Kolemen</a:t>
            </a:r>
            <a:r>
              <a:rPr lang="en-US" sz="2400" dirty="0" smtClean="0"/>
              <a:t>, S. Gerhardt, D. Gates</a:t>
            </a:r>
            <a:endParaRPr lang="en-US" sz="1600" b="0" i="1" dirty="0"/>
          </a:p>
        </p:txBody>
      </p:sp>
      <p:sp>
        <p:nvSpPr>
          <p:cNvPr id="1360903" name="Line 7"/>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04" name="Text Box 8"/>
          <p:cNvSpPr txBox="1">
            <a:spLocks noChangeArrowheads="1"/>
          </p:cNvSpPr>
          <p:nvPr/>
        </p:nvSpPr>
        <p:spPr bwMode="auto">
          <a:xfrm>
            <a:off x="1676400" y="4095750"/>
            <a:ext cx="5715000" cy="627864"/>
          </a:xfrm>
          <a:prstGeom prst="rect">
            <a:avLst/>
          </a:prstGeom>
          <a:noFill/>
          <a:ln w="15875">
            <a:noFill/>
            <a:miter lim="800000"/>
            <a:headEnd/>
            <a:tailEnd/>
          </a:ln>
          <a:effectLst/>
        </p:spPr>
        <p:txBody>
          <a:bodyPr lIns="0" tIns="0" rIns="0" bIns="0">
            <a:prstTxWarp prst="textNoShape">
              <a:avLst/>
            </a:prstTxWarp>
            <a:spAutoFit/>
          </a:bodyPr>
          <a:lstStyle/>
          <a:p>
            <a:pPr>
              <a:lnSpc>
                <a:spcPct val="70000"/>
              </a:lnSpc>
              <a:spcBef>
                <a:spcPct val="20000"/>
              </a:spcBef>
            </a:pPr>
            <a:r>
              <a:rPr lang="en-US" sz="1600" dirty="0">
                <a:solidFill>
                  <a:srgbClr val="FF0000"/>
                </a:solidFill>
                <a:latin typeface="Helvetica" charset="0"/>
              </a:rPr>
              <a:t>2009 NSTX</a:t>
            </a:r>
            <a:r>
              <a:rPr lang="en-US" sz="1600" dirty="0" smtClean="0">
                <a:solidFill>
                  <a:srgbClr val="FF0000"/>
                </a:solidFill>
                <a:latin typeface="Helvetica" charset="0"/>
              </a:rPr>
              <a:t> Research Day, ASC</a:t>
            </a:r>
          </a:p>
          <a:p>
            <a:pPr>
              <a:lnSpc>
                <a:spcPct val="70000"/>
              </a:lnSpc>
              <a:spcBef>
                <a:spcPct val="20000"/>
              </a:spcBef>
            </a:pPr>
            <a:r>
              <a:rPr lang="en-US" sz="1600" dirty="0">
                <a:solidFill>
                  <a:srgbClr val="FF0000"/>
                </a:solidFill>
                <a:latin typeface="Helvetica" charset="0"/>
              </a:rPr>
              <a:t>Room B-318</a:t>
            </a:r>
            <a:endParaRPr lang="en-US" sz="1600" dirty="0" smtClean="0">
              <a:solidFill>
                <a:srgbClr val="FF0000"/>
              </a:solidFill>
              <a:latin typeface="Helvetica" charset="0"/>
            </a:endParaRPr>
          </a:p>
          <a:p>
            <a:pPr>
              <a:lnSpc>
                <a:spcPct val="70000"/>
              </a:lnSpc>
              <a:spcBef>
                <a:spcPct val="20000"/>
              </a:spcBef>
            </a:pPr>
            <a:r>
              <a:rPr lang="en-US" sz="1600" dirty="0" smtClean="0">
                <a:solidFill>
                  <a:srgbClr val="FF0000"/>
                </a:solidFill>
                <a:latin typeface="Helvetica" charset="0"/>
              </a:rPr>
              <a:t>December 2</a:t>
            </a:r>
            <a:r>
              <a:rPr lang="en-US" sz="1600" baseline="30000" dirty="0" smtClean="0">
                <a:solidFill>
                  <a:srgbClr val="FF0000"/>
                </a:solidFill>
                <a:latin typeface="Helvetica" charset="0"/>
              </a:rPr>
              <a:t>nd</a:t>
            </a:r>
            <a:r>
              <a:rPr lang="en-US" sz="1600" dirty="0" smtClean="0">
                <a:solidFill>
                  <a:srgbClr val="FF0000"/>
                </a:solidFill>
                <a:latin typeface="Helvetica" charset="0"/>
              </a:rPr>
              <a:t>, 2009</a:t>
            </a:r>
            <a:endParaRPr lang="en-US" sz="1600" dirty="0">
              <a:solidFill>
                <a:srgbClr val="FF0000"/>
              </a:solidFill>
              <a:latin typeface="Helvetica" charset="0"/>
            </a:endParaRPr>
          </a:p>
        </p:txBody>
      </p:sp>
      <p:sp>
        <p:nvSpPr>
          <p:cNvPr id="1360905" name="Line 9"/>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06" name="Picture 10" descr="ppi66F"/>
          <p:cNvPicPr>
            <a:picLocks noChangeAspect="1" noChangeArrowheads="1"/>
          </p:cNvPicPr>
          <p:nvPr/>
        </p:nvPicPr>
        <p:blipFill>
          <a:blip r:embed="rId3"/>
          <a:srcRect/>
          <a:stretch>
            <a:fillRect/>
          </a:stretch>
        </p:blipFill>
        <p:spPr bwMode="auto">
          <a:xfrm>
            <a:off x="114300" y="2362200"/>
            <a:ext cx="1333500" cy="4419600"/>
          </a:xfrm>
          <a:prstGeom prst="rect">
            <a:avLst/>
          </a:prstGeom>
          <a:noFill/>
          <a:ln w="15875">
            <a:noFill/>
            <a:miter lim="800000"/>
            <a:headEnd/>
            <a:tailEnd/>
          </a:ln>
          <a:effectLst/>
        </p:spPr>
      </p:pic>
      <p:sp>
        <p:nvSpPr>
          <p:cNvPr id="1360907" name="Line 11"/>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08" name="Text Box 12"/>
          <p:cNvSpPr txBox="1">
            <a:spLocks noChangeArrowheads="1"/>
          </p:cNvSpPr>
          <p:nvPr/>
        </p:nvSpPr>
        <p:spPr bwMode="auto">
          <a:xfrm>
            <a:off x="114300" y="2362200"/>
            <a:ext cx="1333500" cy="4419600"/>
          </a:xfrm>
          <a:prstGeom prst="rect">
            <a:avLst/>
          </a:prstGeom>
          <a:noFill/>
          <a:ln w="12700">
            <a:solidFill>
              <a:srgbClr val="0000FF"/>
            </a:solidFill>
            <a:miter lim="800000"/>
            <a:headEnd/>
            <a:tailEnd/>
          </a:ln>
          <a:effectLst/>
        </p:spPr>
        <p:txBody>
          <a:bodyPr lIns="91429" tIns="45714" rIns="91429" bIns="45714">
            <a:prstTxWarp prst="textNoShape">
              <a:avLst/>
            </a:prstTxWarp>
            <a:spAutoFit/>
          </a:bodyPr>
          <a:lstStyle/>
          <a:p>
            <a:pPr algn="l" eaLnBrk="0" hangingPunct="0">
              <a:spcBef>
                <a:spcPct val="5000"/>
              </a:spcBef>
              <a:spcAft>
                <a:spcPct val="5000"/>
              </a:spcAft>
            </a:pPr>
            <a:r>
              <a:rPr lang="en-US" sz="900" i="1">
                <a:solidFill>
                  <a:srgbClr val="0000FF"/>
                </a:solidFill>
              </a:rPr>
              <a:t>College W&amp;M</a:t>
            </a:r>
          </a:p>
          <a:p>
            <a:pPr algn="l" eaLnBrk="0" hangingPunct="0">
              <a:spcBef>
                <a:spcPct val="5000"/>
              </a:spcBef>
              <a:spcAft>
                <a:spcPct val="5000"/>
              </a:spcAft>
            </a:pPr>
            <a:r>
              <a:rPr lang="en-US" sz="900" i="1">
                <a:solidFill>
                  <a:srgbClr val="0000FF"/>
                </a:solidFill>
              </a:rPr>
              <a:t>Columbia U</a:t>
            </a:r>
          </a:p>
          <a:p>
            <a:pPr algn="l" eaLnBrk="0" hangingPunct="0">
              <a:spcBef>
                <a:spcPct val="5000"/>
              </a:spcBef>
              <a:spcAft>
                <a:spcPct val="5000"/>
              </a:spcAft>
            </a:pPr>
            <a:r>
              <a:rPr lang="en-US" sz="900" i="1">
                <a:solidFill>
                  <a:srgbClr val="0000FF"/>
                </a:solidFill>
              </a:rPr>
              <a:t>Comp-X</a:t>
            </a:r>
          </a:p>
          <a:p>
            <a:pPr algn="l" eaLnBrk="0" hangingPunct="0">
              <a:spcBef>
                <a:spcPct val="5000"/>
              </a:spcBef>
              <a:spcAft>
                <a:spcPct val="5000"/>
              </a:spcAft>
            </a:pPr>
            <a:r>
              <a:rPr lang="en-US" sz="900" i="1">
                <a:solidFill>
                  <a:srgbClr val="0000FF"/>
                </a:solidFill>
              </a:rPr>
              <a:t>General Atomics</a:t>
            </a:r>
          </a:p>
          <a:p>
            <a:pPr algn="l" eaLnBrk="0" hangingPunct="0">
              <a:spcBef>
                <a:spcPct val="5000"/>
              </a:spcBef>
              <a:spcAft>
                <a:spcPct val="5000"/>
              </a:spcAft>
            </a:pPr>
            <a:r>
              <a:rPr lang="en-US" sz="900" i="1">
                <a:solidFill>
                  <a:srgbClr val="0000FF"/>
                </a:solidFill>
              </a:rPr>
              <a:t>INEL</a:t>
            </a:r>
          </a:p>
          <a:p>
            <a:pPr algn="l" eaLnBrk="0" hangingPunct="0">
              <a:spcBef>
                <a:spcPct val="5000"/>
              </a:spcBef>
              <a:spcAft>
                <a:spcPct val="5000"/>
              </a:spcAft>
            </a:pPr>
            <a:r>
              <a:rPr lang="en-US" sz="900" i="1">
                <a:solidFill>
                  <a:srgbClr val="0000FF"/>
                </a:solidFill>
              </a:rPr>
              <a:t>Johns Hopkins U</a:t>
            </a:r>
          </a:p>
          <a:p>
            <a:pPr algn="l" eaLnBrk="0" hangingPunct="0">
              <a:spcBef>
                <a:spcPct val="5000"/>
              </a:spcBef>
              <a:spcAft>
                <a:spcPct val="5000"/>
              </a:spcAft>
            </a:pPr>
            <a:r>
              <a:rPr lang="en-US" sz="900" i="1">
                <a:solidFill>
                  <a:srgbClr val="0000FF"/>
                </a:solidFill>
              </a:rPr>
              <a:t>LANL</a:t>
            </a:r>
          </a:p>
          <a:p>
            <a:pPr algn="l" eaLnBrk="0" hangingPunct="0">
              <a:spcBef>
                <a:spcPct val="5000"/>
              </a:spcBef>
              <a:spcAft>
                <a:spcPct val="5000"/>
              </a:spcAft>
            </a:pPr>
            <a:r>
              <a:rPr lang="en-US" sz="900" i="1">
                <a:solidFill>
                  <a:srgbClr val="0000FF"/>
                </a:solidFill>
              </a:rPr>
              <a:t>LLNL</a:t>
            </a:r>
          </a:p>
          <a:p>
            <a:pPr algn="l" eaLnBrk="0" hangingPunct="0">
              <a:spcBef>
                <a:spcPct val="5000"/>
              </a:spcBef>
              <a:spcAft>
                <a:spcPct val="5000"/>
              </a:spcAft>
            </a:pPr>
            <a:r>
              <a:rPr lang="en-US" sz="900" i="1">
                <a:solidFill>
                  <a:srgbClr val="0000FF"/>
                </a:solidFill>
              </a:rPr>
              <a:t>Lodestar</a:t>
            </a:r>
          </a:p>
          <a:p>
            <a:pPr algn="l" eaLnBrk="0" hangingPunct="0">
              <a:spcBef>
                <a:spcPct val="5000"/>
              </a:spcBef>
              <a:spcAft>
                <a:spcPct val="5000"/>
              </a:spcAft>
            </a:pPr>
            <a:r>
              <a:rPr lang="en-US" sz="900" i="1">
                <a:solidFill>
                  <a:srgbClr val="0000FF"/>
                </a:solidFill>
              </a:rPr>
              <a:t>MIT</a:t>
            </a:r>
          </a:p>
          <a:p>
            <a:pPr algn="l" eaLnBrk="0" hangingPunct="0">
              <a:spcBef>
                <a:spcPct val="5000"/>
              </a:spcBef>
              <a:spcAft>
                <a:spcPct val="5000"/>
              </a:spcAft>
            </a:pPr>
            <a:r>
              <a:rPr lang="en-US" sz="900" i="1">
                <a:solidFill>
                  <a:srgbClr val="0000FF"/>
                </a:solidFill>
              </a:rPr>
              <a:t>Nova Photonics</a:t>
            </a:r>
          </a:p>
          <a:p>
            <a:pPr algn="l" eaLnBrk="0" hangingPunct="0">
              <a:spcBef>
                <a:spcPct val="5000"/>
              </a:spcBef>
              <a:spcAft>
                <a:spcPct val="5000"/>
              </a:spcAft>
            </a:pPr>
            <a:r>
              <a:rPr lang="en-US" sz="900" i="1">
                <a:solidFill>
                  <a:srgbClr val="0000FF"/>
                </a:solidFill>
              </a:rPr>
              <a:t>New York U</a:t>
            </a:r>
          </a:p>
          <a:p>
            <a:pPr algn="l" eaLnBrk="0" hangingPunct="0">
              <a:spcBef>
                <a:spcPct val="5000"/>
              </a:spcBef>
              <a:spcAft>
                <a:spcPct val="5000"/>
              </a:spcAft>
            </a:pPr>
            <a:r>
              <a:rPr lang="en-US" sz="900" i="1">
                <a:solidFill>
                  <a:srgbClr val="0000FF"/>
                </a:solidFill>
              </a:rPr>
              <a:t>Old Dominion U</a:t>
            </a:r>
          </a:p>
          <a:p>
            <a:pPr algn="l" eaLnBrk="0" hangingPunct="0">
              <a:spcBef>
                <a:spcPct val="5000"/>
              </a:spcBef>
              <a:spcAft>
                <a:spcPct val="5000"/>
              </a:spcAft>
            </a:pPr>
            <a:r>
              <a:rPr lang="en-US" sz="900" i="1">
                <a:solidFill>
                  <a:srgbClr val="0000FF"/>
                </a:solidFill>
              </a:rPr>
              <a:t>ORNL</a:t>
            </a:r>
          </a:p>
          <a:p>
            <a:pPr algn="l" eaLnBrk="0" hangingPunct="0">
              <a:spcBef>
                <a:spcPct val="5000"/>
              </a:spcBef>
              <a:spcAft>
                <a:spcPct val="5000"/>
              </a:spcAft>
            </a:pPr>
            <a:r>
              <a:rPr lang="en-US" sz="900" i="1">
                <a:solidFill>
                  <a:srgbClr val="0000FF"/>
                </a:solidFill>
              </a:rPr>
              <a:t>PPPL</a:t>
            </a:r>
          </a:p>
          <a:p>
            <a:pPr algn="l" eaLnBrk="0" hangingPunct="0">
              <a:spcBef>
                <a:spcPct val="5000"/>
              </a:spcBef>
              <a:spcAft>
                <a:spcPct val="5000"/>
              </a:spcAft>
            </a:pPr>
            <a:r>
              <a:rPr lang="en-US" sz="900" i="1">
                <a:solidFill>
                  <a:srgbClr val="0000FF"/>
                </a:solidFill>
              </a:rPr>
              <a:t>PSI</a:t>
            </a:r>
          </a:p>
          <a:p>
            <a:pPr algn="l" eaLnBrk="0" hangingPunct="0">
              <a:spcBef>
                <a:spcPct val="5000"/>
              </a:spcBef>
              <a:spcAft>
                <a:spcPct val="5000"/>
              </a:spcAft>
            </a:pPr>
            <a:r>
              <a:rPr lang="en-US" sz="900" i="1">
                <a:solidFill>
                  <a:srgbClr val="0000FF"/>
                </a:solidFill>
              </a:rPr>
              <a:t>Princeton U</a:t>
            </a:r>
          </a:p>
          <a:p>
            <a:pPr algn="l" eaLnBrk="0" hangingPunct="0">
              <a:spcBef>
                <a:spcPct val="5000"/>
              </a:spcBef>
              <a:spcAft>
                <a:spcPct val="5000"/>
              </a:spcAft>
            </a:pPr>
            <a:r>
              <a:rPr lang="en-US" sz="900" i="1">
                <a:solidFill>
                  <a:srgbClr val="0000FF"/>
                </a:solidFill>
              </a:rPr>
              <a:t>Purdue U</a:t>
            </a:r>
          </a:p>
          <a:p>
            <a:pPr algn="l" eaLnBrk="0" hangingPunct="0">
              <a:spcBef>
                <a:spcPct val="5000"/>
              </a:spcBef>
              <a:spcAft>
                <a:spcPct val="5000"/>
              </a:spcAft>
            </a:pPr>
            <a:r>
              <a:rPr lang="en-US" sz="900" i="1">
                <a:solidFill>
                  <a:srgbClr val="0000FF"/>
                </a:solidFill>
              </a:rPr>
              <a:t>SNL</a:t>
            </a:r>
          </a:p>
          <a:p>
            <a:pPr algn="l" eaLnBrk="0" hangingPunct="0">
              <a:spcBef>
                <a:spcPct val="5000"/>
              </a:spcBef>
              <a:spcAft>
                <a:spcPct val="5000"/>
              </a:spcAft>
            </a:pPr>
            <a:r>
              <a:rPr lang="en-US" sz="900" i="1">
                <a:solidFill>
                  <a:srgbClr val="0000FF"/>
                </a:solidFill>
              </a:rPr>
              <a:t>Think Tank, Inc.</a:t>
            </a:r>
          </a:p>
          <a:p>
            <a:pPr algn="l" eaLnBrk="0" hangingPunct="0">
              <a:spcBef>
                <a:spcPct val="5000"/>
              </a:spcBef>
              <a:spcAft>
                <a:spcPct val="5000"/>
              </a:spcAft>
            </a:pPr>
            <a:r>
              <a:rPr lang="en-US" sz="900" i="1">
                <a:solidFill>
                  <a:srgbClr val="0000FF"/>
                </a:solidFill>
              </a:rPr>
              <a:t>UC Davis</a:t>
            </a:r>
          </a:p>
          <a:p>
            <a:pPr algn="l" eaLnBrk="0" hangingPunct="0">
              <a:spcBef>
                <a:spcPct val="5000"/>
              </a:spcBef>
              <a:spcAft>
                <a:spcPct val="5000"/>
              </a:spcAft>
            </a:pPr>
            <a:r>
              <a:rPr lang="en-US" sz="900" i="1">
                <a:solidFill>
                  <a:srgbClr val="0000FF"/>
                </a:solidFill>
              </a:rPr>
              <a:t>UC Irvine</a:t>
            </a:r>
          </a:p>
          <a:p>
            <a:pPr algn="l" eaLnBrk="0" hangingPunct="0">
              <a:spcBef>
                <a:spcPct val="5000"/>
              </a:spcBef>
              <a:spcAft>
                <a:spcPct val="5000"/>
              </a:spcAft>
            </a:pPr>
            <a:r>
              <a:rPr lang="en-US" sz="900" i="1">
                <a:solidFill>
                  <a:srgbClr val="0000FF"/>
                </a:solidFill>
              </a:rPr>
              <a:t>UCLA</a:t>
            </a:r>
          </a:p>
          <a:p>
            <a:pPr algn="l" eaLnBrk="0" hangingPunct="0">
              <a:spcBef>
                <a:spcPct val="5000"/>
              </a:spcBef>
              <a:spcAft>
                <a:spcPct val="5000"/>
              </a:spcAft>
            </a:pPr>
            <a:r>
              <a:rPr lang="en-US" sz="900" i="1">
                <a:solidFill>
                  <a:srgbClr val="0000FF"/>
                </a:solidFill>
              </a:rPr>
              <a:t>UCSD</a:t>
            </a:r>
          </a:p>
          <a:p>
            <a:pPr algn="l" eaLnBrk="0" hangingPunct="0">
              <a:spcBef>
                <a:spcPct val="5000"/>
              </a:spcBef>
              <a:spcAft>
                <a:spcPct val="5000"/>
              </a:spcAft>
            </a:pPr>
            <a:r>
              <a:rPr lang="en-US" sz="900" i="1">
                <a:solidFill>
                  <a:srgbClr val="0000FF"/>
                </a:solidFill>
              </a:rPr>
              <a:t>U Colorado</a:t>
            </a:r>
          </a:p>
          <a:p>
            <a:pPr algn="l" eaLnBrk="0" hangingPunct="0">
              <a:spcBef>
                <a:spcPct val="5000"/>
              </a:spcBef>
              <a:spcAft>
                <a:spcPct val="5000"/>
              </a:spcAft>
            </a:pPr>
            <a:r>
              <a:rPr lang="en-US" sz="900" i="1">
                <a:solidFill>
                  <a:srgbClr val="0000FF"/>
                </a:solidFill>
              </a:rPr>
              <a:t>U Maryland</a:t>
            </a:r>
          </a:p>
          <a:p>
            <a:pPr algn="l" eaLnBrk="0" hangingPunct="0">
              <a:spcBef>
                <a:spcPct val="5000"/>
              </a:spcBef>
              <a:spcAft>
                <a:spcPct val="5000"/>
              </a:spcAft>
            </a:pPr>
            <a:r>
              <a:rPr lang="en-US" sz="900" i="1">
                <a:solidFill>
                  <a:srgbClr val="0000FF"/>
                </a:solidFill>
              </a:rPr>
              <a:t>U Rochester</a:t>
            </a:r>
          </a:p>
          <a:p>
            <a:pPr algn="l" eaLnBrk="0" hangingPunct="0">
              <a:spcBef>
                <a:spcPct val="5000"/>
              </a:spcBef>
              <a:spcAft>
                <a:spcPct val="5000"/>
              </a:spcAft>
            </a:pPr>
            <a:r>
              <a:rPr lang="en-US" sz="900" i="1">
                <a:solidFill>
                  <a:srgbClr val="0000FF"/>
                </a:solidFill>
              </a:rPr>
              <a:t>U Washington</a:t>
            </a:r>
          </a:p>
          <a:p>
            <a:pPr algn="l" eaLnBrk="0" hangingPunct="0">
              <a:spcBef>
                <a:spcPct val="5000"/>
              </a:spcBef>
              <a:spcAft>
                <a:spcPct val="5000"/>
              </a:spcAft>
            </a:pPr>
            <a:r>
              <a:rPr lang="en-US" sz="900" i="1">
                <a:solidFill>
                  <a:srgbClr val="0000FF"/>
                </a:solidFill>
              </a:rPr>
              <a:t>U Wisconsin</a:t>
            </a:r>
            <a:endParaRPr lang="en-US" sz="900" i="1">
              <a:solidFill>
                <a:srgbClr val="FF0000"/>
              </a:solidFill>
            </a:endParaRPr>
          </a:p>
        </p:txBody>
      </p:sp>
      <p:sp>
        <p:nvSpPr>
          <p:cNvPr id="1360909" name="Line 13"/>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10" name="Picture 14" descr="ppi672"/>
          <p:cNvPicPr>
            <a:picLocks noChangeAspect="1" noChangeArrowheads="1"/>
          </p:cNvPicPr>
          <p:nvPr/>
        </p:nvPicPr>
        <p:blipFill>
          <a:blip r:embed="rId4"/>
          <a:srcRect/>
          <a:stretch>
            <a:fillRect/>
          </a:stretch>
        </p:blipFill>
        <p:spPr bwMode="auto">
          <a:xfrm>
            <a:off x="7707313" y="2428875"/>
            <a:ext cx="1284287" cy="4276725"/>
          </a:xfrm>
          <a:prstGeom prst="rect">
            <a:avLst/>
          </a:prstGeom>
          <a:noFill/>
          <a:ln w="15875">
            <a:noFill/>
            <a:miter lim="800000"/>
            <a:headEnd/>
            <a:tailEnd/>
          </a:ln>
          <a:effectLst/>
        </p:spPr>
      </p:pic>
      <p:sp>
        <p:nvSpPr>
          <p:cNvPr id="1360911" name="Line 15"/>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12" name="Text Box 16"/>
          <p:cNvSpPr txBox="1">
            <a:spLocks noChangeArrowheads="1"/>
          </p:cNvSpPr>
          <p:nvPr/>
        </p:nvSpPr>
        <p:spPr bwMode="auto">
          <a:xfrm>
            <a:off x="7707313" y="2428875"/>
            <a:ext cx="1284287" cy="4270375"/>
          </a:xfrm>
          <a:prstGeom prst="rect">
            <a:avLst/>
          </a:prstGeom>
          <a:noFill/>
          <a:ln w="12700">
            <a:solidFill>
              <a:srgbClr val="FF0000"/>
            </a:solidFill>
            <a:miter lim="800000"/>
            <a:headEnd/>
            <a:tailEnd/>
          </a:ln>
          <a:effectLst/>
        </p:spPr>
        <p:txBody>
          <a:bodyPr lIns="91429" tIns="45714" rIns="91429" bIns="45714">
            <a:prstTxWarp prst="textNoShape">
              <a:avLst/>
            </a:prstTxWarp>
            <a:spAutoFit/>
          </a:bodyPr>
          <a:lstStyle/>
          <a:p>
            <a:pPr algn="r" eaLnBrk="0" hangingPunct="0">
              <a:spcBef>
                <a:spcPct val="5000"/>
              </a:spcBef>
              <a:spcAft>
                <a:spcPct val="5000"/>
              </a:spcAft>
            </a:pPr>
            <a:r>
              <a:rPr lang="en-US" sz="900" i="1">
                <a:solidFill>
                  <a:srgbClr val="FF0000"/>
                </a:solidFill>
              </a:rPr>
              <a:t>Culham Sci Ctr</a:t>
            </a:r>
          </a:p>
          <a:p>
            <a:pPr algn="r" eaLnBrk="0" hangingPunct="0">
              <a:spcBef>
                <a:spcPct val="5000"/>
              </a:spcBef>
              <a:spcAft>
                <a:spcPct val="5000"/>
              </a:spcAft>
            </a:pPr>
            <a:r>
              <a:rPr lang="en-US" sz="900" i="1">
                <a:solidFill>
                  <a:srgbClr val="FF0000"/>
                </a:solidFill>
              </a:rPr>
              <a:t>U St. Andrews</a:t>
            </a:r>
          </a:p>
          <a:p>
            <a:pPr algn="r" eaLnBrk="0" hangingPunct="0">
              <a:spcBef>
                <a:spcPct val="5000"/>
              </a:spcBef>
              <a:spcAft>
                <a:spcPct val="5000"/>
              </a:spcAft>
            </a:pPr>
            <a:r>
              <a:rPr lang="en-US" sz="900" i="1">
                <a:solidFill>
                  <a:srgbClr val="FF0000"/>
                </a:solidFill>
              </a:rPr>
              <a:t>York U</a:t>
            </a:r>
          </a:p>
          <a:p>
            <a:pPr algn="r" eaLnBrk="0" hangingPunct="0">
              <a:spcBef>
                <a:spcPct val="5000"/>
              </a:spcBef>
              <a:spcAft>
                <a:spcPct val="5000"/>
              </a:spcAft>
            </a:pPr>
            <a:r>
              <a:rPr lang="en-US" sz="900" i="1">
                <a:solidFill>
                  <a:srgbClr val="FF0000"/>
                </a:solidFill>
              </a:rPr>
              <a:t>Chubu U</a:t>
            </a:r>
          </a:p>
          <a:p>
            <a:pPr algn="r" eaLnBrk="0" hangingPunct="0">
              <a:spcBef>
                <a:spcPct val="5000"/>
              </a:spcBef>
              <a:spcAft>
                <a:spcPct val="5000"/>
              </a:spcAft>
            </a:pPr>
            <a:r>
              <a:rPr lang="en-US" sz="900" i="1">
                <a:solidFill>
                  <a:srgbClr val="FF0000"/>
                </a:solidFill>
              </a:rPr>
              <a:t>Fukui U</a:t>
            </a:r>
          </a:p>
          <a:p>
            <a:pPr algn="r" eaLnBrk="0" hangingPunct="0">
              <a:spcBef>
                <a:spcPct val="5000"/>
              </a:spcBef>
              <a:spcAft>
                <a:spcPct val="5000"/>
              </a:spcAft>
            </a:pPr>
            <a:r>
              <a:rPr lang="en-US" sz="900" i="1">
                <a:solidFill>
                  <a:srgbClr val="FF0000"/>
                </a:solidFill>
              </a:rPr>
              <a:t>Hiroshima U</a:t>
            </a:r>
          </a:p>
          <a:p>
            <a:pPr algn="r" eaLnBrk="0" hangingPunct="0">
              <a:spcBef>
                <a:spcPct val="5000"/>
              </a:spcBef>
              <a:spcAft>
                <a:spcPct val="5000"/>
              </a:spcAft>
            </a:pPr>
            <a:r>
              <a:rPr lang="en-US" sz="900" i="1">
                <a:solidFill>
                  <a:srgbClr val="FF0000"/>
                </a:solidFill>
              </a:rPr>
              <a:t>Hyogo U</a:t>
            </a:r>
          </a:p>
          <a:p>
            <a:pPr algn="r" eaLnBrk="0" hangingPunct="0">
              <a:spcBef>
                <a:spcPct val="5000"/>
              </a:spcBef>
              <a:spcAft>
                <a:spcPct val="5000"/>
              </a:spcAft>
            </a:pPr>
            <a:r>
              <a:rPr lang="en-US" sz="900" i="1">
                <a:solidFill>
                  <a:srgbClr val="FF0000"/>
                </a:solidFill>
              </a:rPr>
              <a:t>Kyoto U</a:t>
            </a:r>
          </a:p>
          <a:p>
            <a:pPr algn="r" eaLnBrk="0" hangingPunct="0">
              <a:spcBef>
                <a:spcPct val="5000"/>
              </a:spcBef>
              <a:spcAft>
                <a:spcPct val="5000"/>
              </a:spcAft>
            </a:pPr>
            <a:r>
              <a:rPr lang="en-US" sz="900" i="1">
                <a:solidFill>
                  <a:srgbClr val="FF0000"/>
                </a:solidFill>
              </a:rPr>
              <a:t>Kyushu U</a:t>
            </a:r>
          </a:p>
          <a:p>
            <a:pPr algn="r" eaLnBrk="0" hangingPunct="0">
              <a:spcBef>
                <a:spcPct val="5000"/>
              </a:spcBef>
              <a:spcAft>
                <a:spcPct val="5000"/>
              </a:spcAft>
            </a:pPr>
            <a:r>
              <a:rPr lang="en-US" sz="900" i="1">
                <a:solidFill>
                  <a:srgbClr val="FF0000"/>
                </a:solidFill>
              </a:rPr>
              <a:t>Kyushu Tokai U</a:t>
            </a:r>
          </a:p>
          <a:p>
            <a:pPr algn="r" eaLnBrk="0" hangingPunct="0">
              <a:spcBef>
                <a:spcPct val="5000"/>
              </a:spcBef>
              <a:spcAft>
                <a:spcPct val="5000"/>
              </a:spcAft>
            </a:pPr>
            <a:r>
              <a:rPr lang="en-US" sz="900" i="1">
                <a:solidFill>
                  <a:srgbClr val="FF0000"/>
                </a:solidFill>
              </a:rPr>
              <a:t>NIFS</a:t>
            </a:r>
          </a:p>
          <a:p>
            <a:pPr algn="r" eaLnBrk="0" hangingPunct="0">
              <a:spcBef>
                <a:spcPct val="5000"/>
              </a:spcBef>
              <a:spcAft>
                <a:spcPct val="5000"/>
              </a:spcAft>
            </a:pPr>
            <a:r>
              <a:rPr lang="en-US" sz="900" i="1">
                <a:solidFill>
                  <a:srgbClr val="FF0000"/>
                </a:solidFill>
              </a:rPr>
              <a:t>Niigata U</a:t>
            </a:r>
          </a:p>
          <a:p>
            <a:pPr algn="r" eaLnBrk="0" hangingPunct="0">
              <a:spcBef>
                <a:spcPct val="5000"/>
              </a:spcBef>
              <a:spcAft>
                <a:spcPct val="5000"/>
              </a:spcAft>
            </a:pPr>
            <a:r>
              <a:rPr lang="en-US" sz="900" i="1">
                <a:solidFill>
                  <a:srgbClr val="FF0000"/>
                </a:solidFill>
              </a:rPr>
              <a:t>U Tokyo</a:t>
            </a:r>
          </a:p>
          <a:p>
            <a:pPr algn="r" eaLnBrk="0" hangingPunct="0">
              <a:spcBef>
                <a:spcPct val="5000"/>
              </a:spcBef>
              <a:spcAft>
                <a:spcPct val="5000"/>
              </a:spcAft>
            </a:pPr>
            <a:r>
              <a:rPr lang="en-US" sz="900" i="1">
                <a:solidFill>
                  <a:srgbClr val="FF0000"/>
                </a:solidFill>
              </a:rPr>
              <a:t>JAEA</a:t>
            </a:r>
          </a:p>
          <a:p>
            <a:pPr algn="r" eaLnBrk="0" hangingPunct="0">
              <a:spcBef>
                <a:spcPct val="5000"/>
              </a:spcBef>
              <a:spcAft>
                <a:spcPct val="5000"/>
              </a:spcAft>
            </a:pPr>
            <a:r>
              <a:rPr lang="en-US" sz="900" i="1">
                <a:solidFill>
                  <a:srgbClr val="FF0000"/>
                </a:solidFill>
              </a:rPr>
              <a:t>Hebrew U</a:t>
            </a:r>
          </a:p>
          <a:p>
            <a:pPr algn="r" eaLnBrk="0" hangingPunct="0">
              <a:spcBef>
                <a:spcPct val="5000"/>
              </a:spcBef>
              <a:spcAft>
                <a:spcPct val="5000"/>
              </a:spcAft>
            </a:pPr>
            <a:r>
              <a:rPr lang="en-US" sz="900" i="1">
                <a:solidFill>
                  <a:srgbClr val="FF0000"/>
                </a:solidFill>
              </a:rPr>
              <a:t>Ioffe Inst</a:t>
            </a:r>
          </a:p>
          <a:p>
            <a:pPr algn="r" eaLnBrk="0" hangingPunct="0">
              <a:spcBef>
                <a:spcPct val="5000"/>
              </a:spcBef>
              <a:spcAft>
                <a:spcPct val="5000"/>
              </a:spcAft>
            </a:pPr>
            <a:r>
              <a:rPr lang="en-US" sz="900" i="1">
                <a:solidFill>
                  <a:srgbClr val="FF0000"/>
                </a:solidFill>
              </a:rPr>
              <a:t>RRC Kurchatov Inst</a:t>
            </a:r>
          </a:p>
          <a:p>
            <a:pPr algn="r" eaLnBrk="0" hangingPunct="0">
              <a:spcBef>
                <a:spcPct val="5000"/>
              </a:spcBef>
              <a:spcAft>
                <a:spcPct val="5000"/>
              </a:spcAft>
            </a:pPr>
            <a:r>
              <a:rPr lang="en-US" sz="900" i="1">
                <a:solidFill>
                  <a:srgbClr val="FF0000"/>
                </a:solidFill>
              </a:rPr>
              <a:t>TRINITI</a:t>
            </a:r>
          </a:p>
          <a:p>
            <a:pPr algn="r" eaLnBrk="0" hangingPunct="0">
              <a:spcBef>
                <a:spcPct val="5000"/>
              </a:spcBef>
              <a:spcAft>
                <a:spcPct val="5000"/>
              </a:spcAft>
            </a:pPr>
            <a:r>
              <a:rPr lang="en-US" sz="900" i="1">
                <a:solidFill>
                  <a:srgbClr val="FF0000"/>
                </a:solidFill>
              </a:rPr>
              <a:t>KBSI</a:t>
            </a:r>
          </a:p>
          <a:p>
            <a:pPr algn="r" eaLnBrk="0" hangingPunct="0">
              <a:spcBef>
                <a:spcPct val="5000"/>
              </a:spcBef>
              <a:spcAft>
                <a:spcPct val="5000"/>
              </a:spcAft>
            </a:pPr>
            <a:r>
              <a:rPr lang="en-US" sz="900" i="1">
                <a:solidFill>
                  <a:srgbClr val="FF0000"/>
                </a:solidFill>
              </a:rPr>
              <a:t>KAIST</a:t>
            </a:r>
          </a:p>
          <a:p>
            <a:pPr algn="r" eaLnBrk="0" hangingPunct="0">
              <a:spcBef>
                <a:spcPct val="5000"/>
              </a:spcBef>
              <a:spcAft>
                <a:spcPct val="5000"/>
              </a:spcAft>
            </a:pPr>
            <a:r>
              <a:rPr lang="en-US" sz="900" i="1">
                <a:solidFill>
                  <a:srgbClr val="FF0000"/>
                </a:solidFill>
              </a:rPr>
              <a:t>POSTECH</a:t>
            </a:r>
          </a:p>
          <a:p>
            <a:pPr algn="r" eaLnBrk="0" hangingPunct="0">
              <a:spcBef>
                <a:spcPct val="5000"/>
              </a:spcBef>
              <a:spcAft>
                <a:spcPct val="5000"/>
              </a:spcAft>
            </a:pPr>
            <a:r>
              <a:rPr lang="en-US" sz="900" i="1">
                <a:solidFill>
                  <a:srgbClr val="FF0000"/>
                </a:solidFill>
              </a:rPr>
              <a:t>ASIPP</a:t>
            </a:r>
          </a:p>
          <a:p>
            <a:pPr algn="r" eaLnBrk="0" hangingPunct="0">
              <a:spcBef>
                <a:spcPct val="5000"/>
              </a:spcBef>
              <a:spcAft>
                <a:spcPct val="5000"/>
              </a:spcAft>
            </a:pPr>
            <a:r>
              <a:rPr lang="en-US" sz="900" i="1">
                <a:solidFill>
                  <a:srgbClr val="FF0000"/>
                </a:solidFill>
              </a:rPr>
              <a:t>ENEA, Frascati</a:t>
            </a:r>
          </a:p>
          <a:p>
            <a:pPr algn="r" eaLnBrk="0" hangingPunct="0">
              <a:spcBef>
                <a:spcPct val="5000"/>
              </a:spcBef>
              <a:spcAft>
                <a:spcPct val="5000"/>
              </a:spcAft>
            </a:pPr>
            <a:r>
              <a:rPr lang="en-US" sz="900" i="1">
                <a:solidFill>
                  <a:srgbClr val="FF0000"/>
                </a:solidFill>
              </a:rPr>
              <a:t>CEA, Cadarache</a:t>
            </a:r>
          </a:p>
          <a:p>
            <a:pPr algn="r" eaLnBrk="0" hangingPunct="0">
              <a:spcBef>
                <a:spcPct val="5000"/>
              </a:spcBef>
              <a:spcAft>
                <a:spcPct val="5000"/>
              </a:spcAft>
            </a:pPr>
            <a:r>
              <a:rPr lang="en-US" sz="900" i="1">
                <a:solidFill>
                  <a:srgbClr val="FF0000"/>
                </a:solidFill>
              </a:rPr>
              <a:t>IPP, J</a:t>
            </a:r>
            <a:r>
              <a:rPr lang="en-US" sz="900" i="1">
                <a:solidFill>
                  <a:srgbClr val="FF0000"/>
                </a:solidFill>
                <a:ea typeface="Arial" charset="0"/>
                <a:cs typeface="Arial" charset="0"/>
              </a:rPr>
              <a:t>ü</a:t>
            </a:r>
            <a:r>
              <a:rPr lang="en-US" sz="900" i="1">
                <a:solidFill>
                  <a:srgbClr val="FF0000"/>
                </a:solidFill>
              </a:rPr>
              <a:t>lich</a:t>
            </a:r>
          </a:p>
          <a:p>
            <a:pPr algn="r" eaLnBrk="0" hangingPunct="0">
              <a:spcBef>
                <a:spcPct val="5000"/>
              </a:spcBef>
              <a:spcAft>
                <a:spcPct val="5000"/>
              </a:spcAft>
            </a:pPr>
            <a:r>
              <a:rPr lang="en-US" sz="900" i="1">
                <a:solidFill>
                  <a:srgbClr val="FF0000"/>
                </a:solidFill>
              </a:rPr>
              <a:t>IPP, Garching</a:t>
            </a:r>
          </a:p>
          <a:p>
            <a:pPr algn="r" eaLnBrk="0" hangingPunct="0">
              <a:spcBef>
                <a:spcPct val="5000"/>
              </a:spcBef>
              <a:spcAft>
                <a:spcPct val="5000"/>
              </a:spcAft>
            </a:pPr>
            <a:r>
              <a:rPr lang="en-US" sz="900" i="1">
                <a:solidFill>
                  <a:srgbClr val="FF0000"/>
                </a:solidFill>
              </a:rPr>
              <a:t>ASCR, Czech Rep</a:t>
            </a:r>
          </a:p>
          <a:p>
            <a:pPr algn="r" eaLnBrk="0" hangingPunct="0">
              <a:spcBef>
                <a:spcPct val="5000"/>
              </a:spcBef>
              <a:spcAft>
                <a:spcPct val="5000"/>
              </a:spcAft>
            </a:pPr>
            <a:r>
              <a:rPr lang="en-US" sz="900" i="1">
                <a:solidFill>
                  <a:srgbClr val="FF0000"/>
                </a:solidFill>
              </a:rPr>
              <a:t>U Quebec</a:t>
            </a:r>
          </a:p>
        </p:txBody>
      </p:sp>
      <p:sp>
        <p:nvSpPr>
          <p:cNvPr id="1360913" name="Line 17"/>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14" name="Picture 18" descr="image_comp"/>
          <p:cNvPicPr>
            <a:picLocks noChangeAspect="1" noChangeArrowheads="1"/>
          </p:cNvPicPr>
          <p:nvPr/>
        </p:nvPicPr>
        <p:blipFill>
          <a:blip r:embed="rId5"/>
          <a:srcRect/>
          <a:stretch>
            <a:fillRect/>
          </a:stretch>
        </p:blipFill>
        <p:spPr bwMode="auto">
          <a:xfrm>
            <a:off x="4267200" y="4800600"/>
            <a:ext cx="2971800" cy="1941513"/>
          </a:xfrm>
          <a:prstGeom prst="rect">
            <a:avLst/>
          </a:prstGeom>
          <a:noFill/>
        </p:spPr>
      </p:pic>
      <p:sp>
        <p:nvSpPr>
          <p:cNvPr id="1360915" name="Line 19"/>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16" name="Picture 20" descr="nstx_small"/>
          <p:cNvPicPr>
            <a:picLocks noChangeAspect="1" noChangeArrowheads="1"/>
          </p:cNvPicPr>
          <p:nvPr/>
        </p:nvPicPr>
        <p:blipFill>
          <a:blip r:embed="rId6"/>
          <a:srcRect/>
          <a:stretch>
            <a:fillRect/>
          </a:stretch>
        </p:blipFill>
        <p:spPr bwMode="auto">
          <a:xfrm>
            <a:off x="1905001" y="4773954"/>
            <a:ext cx="1780768" cy="2007845"/>
          </a:xfrm>
          <a:prstGeom prst="rect">
            <a:avLst/>
          </a:prstGeom>
          <a:noFill/>
        </p:spPr>
      </p:pic>
      <p:sp>
        <p:nvSpPr>
          <p:cNvPr id="1360917" name="Line 21"/>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360918" name="Picture 22"/>
          <p:cNvPicPr>
            <a:picLocks noChangeAspect="1" noChangeArrowheads="1"/>
          </p:cNvPicPr>
          <p:nvPr/>
        </p:nvPicPr>
        <p:blipFill>
          <a:blip r:embed="rId7"/>
          <a:srcRect/>
          <a:stretch>
            <a:fillRect/>
          </a:stretch>
        </p:blipFill>
        <p:spPr bwMode="auto">
          <a:xfrm>
            <a:off x="0" y="-1588"/>
            <a:ext cx="9144000" cy="839788"/>
          </a:xfrm>
          <a:prstGeom prst="rect">
            <a:avLst/>
          </a:prstGeom>
          <a:noFill/>
          <a:ln w="15875">
            <a:noFill/>
            <a:miter lim="800000"/>
            <a:headEnd/>
            <a:tailEnd/>
          </a:ln>
          <a:effectLst/>
        </p:spPr>
      </p:pic>
      <p:sp>
        <p:nvSpPr>
          <p:cNvPr id="1360919" name="Line 23"/>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20" name="Text Box 24"/>
          <p:cNvSpPr txBox="1">
            <a:spLocks noChangeArrowheads="1"/>
          </p:cNvSpPr>
          <p:nvPr/>
        </p:nvSpPr>
        <p:spPr bwMode="auto">
          <a:xfrm>
            <a:off x="838200" y="109538"/>
            <a:ext cx="1219200" cy="549275"/>
          </a:xfrm>
          <a:prstGeom prst="rect">
            <a:avLst/>
          </a:prstGeom>
          <a:noFill/>
          <a:ln w="15875">
            <a:noFill/>
            <a:miter lim="800000"/>
            <a:headEnd/>
            <a:tailEnd/>
          </a:ln>
          <a:effectLst/>
        </p:spPr>
        <p:txBody>
          <a:bodyPr wrap="none" lIns="0" tIns="0" rIns="0" bIns="0">
            <a:prstTxWarp prst="textNoShape">
              <a:avLst/>
            </a:prstTxWarp>
            <a:spAutoFit/>
          </a:bodyPr>
          <a:lstStyle/>
          <a:p>
            <a:pPr algn="l">
              <a:spcBef>
                <a:spcPct val="20000"/>
              </a:spcBef>
            </a:pPr>
            <a:r>
              <a:rPr lang="en-US" sz="3600" b="0" i="1">
                <a:solidFill>
                  <a:srgbClr val="171FC7"/>
                </a:solidFill>
                <a:effectLst>
                  <a:outerShdw blurRad="38100" dist="38100" dir="2700000" algn="tl">
                    <a:srgbClr val="DDDDDD"/>
                  </a:outerShdw>
                </a:effectLst>
              </a:rPr>
              <a:t>NSTX</a:t>
            </a:r>
          </a:p>
        </p:txBody>
      </p:sp>
      <p:sp>
        <p:nvSpPr>
          <p:cNvPr id="1360921" name="Line 25"/>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360922" name="Rectangle 26"/>
          <p:cNvSpPr>
            <a:spLocks noChangeArrowheads="1"/>
          </p:cNvSpPr>
          <p:nvPr/>
        </p:nvSpPr>
        <p:spPr bwMode="auto">
          <a:xfrm>
            <a:off x="3651250" y="239713"/>
            <a:ext cx="1530350" cy="381000"/>
          </a:xfrm>
          <a:prstGeom prst="rect">
            <a:avLst/>
          </a:prstGeom>
          <a:noFill/>
          <a:ln w="9525">
            <a:noFill/>
            <a:miter lim="800000"/>
            <a:headEnd/>
            <a:tailEnd/>
          </a:ln>
          <a:effectLst/>
        </p:spPr>
        <p:txBody>
          <a:bodyPr lIns="0" tIns="0" rIns="0" bIns="0" anchor="ctr">
            <a:prstTxWarp prst="textNoShape">
              <a:avLst/>
            </a:prstTxWarp>
          </a:bodyPr>
          <a:lstStyle/>
          <a:p>
            <a:pPr algn="r"/>
            <a:r>
              <a:rPr lang="en-US" sz="1800" i="1">
                <a:solidFill>
                  <a:schemeClr val="accent2"/>
                </a:solidFill>
              </a:rPr>
              <a:t>Supported by   </a:t>
            </a:r>
          </a:p>
        </p:txBody>
      </p:sp>
      <p:sp>
        <p:nvSpPr>
          <p:cNvPr id="1360923" name="Line 27"/>
          <p:cNvSpPr>
            <a:spLocks noChangeShapeType="1"/>
          </p:cNvSpPr>
          <p:nvPr/>
        </p:nvSpPr>
        <p:spPr bwMode="auto">
          <a:xfrm>
            <a:off x="0" y="0"/>
            <a:ext cx="0" cy="457200"/>
          </a:xfrm>
          <a:prstGeom prst="line">
            <a:avLst/>
          </a:prstGeom>
          <a:noFill/>
          <a:ln w="0">
            <a:solidFill>
              <a:srgbClr val="FDFFFF"/>
            </a:solidFill>
            <a:round/>
            <a:headEnd/>
            <a:tailEnd/>
          </a:ln>
          <a:effectLst/>
        </p:spPr>
        <p:txBody>
          <a:bodyPr wrap="none" lIns="0" tIns="0" rIns="0" bIns="0"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POINTINIT" val=""/>
  <p:tag name="USEAMSFONTS" val="True"/>
  <p:tag name="EMBEDFONTS" val="False"/>
  <p:tag name="USEBOLDAMS" val="False"/>
  <p:tag name="DEFAULTDISPLAYSOURCE" val="\documentclass{slides}\pagestyle{empty}&#10;\usepackage{mathrsfs}&#10;\usepackage{amssymb,latexsym,amsmath}&#10;\newcommand{\bfomega}{\mbox{\boldmath $\omega$}}&#10;\newcommand{\bfrho}{\mbox{\boldmath $\rho$}}&#10;\newcommand{\da}{\stackrel{\Delta}{=}}&#10;\begin{document}&#10;\newcommand{\IndentingNewLine}{}&#10;\newcommand{\Mvariable}{}&#10;\newcommand{\Mfunction}{}&#10;&#10;\begin{align*}&#10;&#10;\end{align*}&#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600"/>
  <p:tag name="DEFAULTMAGNIFICATION" val="1"/>
  <p:tag name="DEFAULTFONTSIZE" val="10"/>
  <p:tag name="DEFAULTWIDTH" val="532"/>
  <p:tag name="DEFAULTHEIGHT" val="470"/>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OURCE" val="\documentclass{slides}\pagestyle{empty}&#10;\usepackage{mathrsfs}&#10;\usepackage{amssymb,latexsym,amsmath}&#10;\newcommand{\bfomega}{\mbox{\boldmath $\omega$}}&#10;\newcommand{\bfrho}{\mbox{\boldmath $\rho$}}&#10;\newcommand{\da}{\stackrel{\Delta}{=}}&#10;\begin{document}&#10;\newcommand{\IndentingNewLine}{}&#10;\newcommand{\Mvariable}{}&#10;\newcommand{\Mfunction}{}&#10;&#10;\begin{align*}&#10;\frac{y(s)}{u(s)}=\frac{K}{1 + s T } e^{- s L} \;,&#10;\end{align*}&#10;&#10;\end{document}&#10;"/>
  <p:tag name="EXTERNALNAME" val="txp_fig"/>
  <p:tag name="BLEND" val="False"/>
  <p:tag name="TRANSPARENT" val="False"/>
  <p:tag name="KEEPFILES" val="False"/>
  <p:tag name="DEBUGPAUSE" val="False"/>
  <p:tag name="RESOLUTION" val="600"/>
  <p:tag name="TIMEOUT" val="(none)"/>
  <p:tag name="BOXWIDTH" val="532"/>
  <p:tag name="BOXHEIGHT" val="470"/>
  <p:tag name="BOXFONT" val="10"/>
  <p:tag name="BOXWRAP" val="False"/>
  <p:tag name="WORKAROUNDTRANSPARENCYBUG" val="False"/>
  <p:tag name="ALLOWFONTSUBSTITUTION" val="False"/>
  <p:tag name="BITMAPFORMAT" val="pngmono"/>
  <p:tag name="ORIGWIDTH" val="196.875"/>
  <p:tag name="PICTUREFILESIZE" val="5631"/>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OURCE" val="\documentclass{slides}\pagestyle{empty}&#10;\usepackage{mathrsfs}&#10;\usepackage{amssymb,latexsym,amsmath}&#10;\newcommand{\bfomega}{\mbox{\boldmath $\omega$}}&#10;\newcommand{\bfrho}{\mbox{\boldmath $\rho$}}&#10;\newcommand{\da}{\stackrel{\Delta}{=}}&#10;\begin{document}&#10;\newcommand{\IndentingNewLine}{}&#10;\newcommand{\Mvariable}{}&#10;\newcommand{\Mfunction}{}&#10;&#10;\begin{align*}&#10;\sum_i n_i m_i \left&lt;R^2\right&gt; \frac{\partial \omega}{\partial t}  + \omega \left&lt;R^2\right&gt; \sum_i m_i \frac{\partial n_i}{\partial t} \\  + \sum_i n_i m_i \omega \frac{\partial \left&lt;R^2\right&gt;}{\partial t}  + \sum_i n_i m_i \left&lt;R^2\right&gt; \omega \left( \frac{\partial V}{\partial\rho}\right)^{-1} \frac{\partial}{\partial t} \frac{\partial V}{\partial \rho}\\  = \left( \frac{\partial V}{\partial\rho}\right)^{-1}\frac{\partial}{\partial \rho} \left[\frac{\partial V}{\partial \rho}\sum_i n_i m_i \chi_\phi \left&lt; R^2 (\nabla \rho)^2\right&gt; \frac{\partial\omega}{\partial\rho}\right] \\  - \left( \frac{\partial V}{\partial\rho}\right)^{-1}\frac{\partial}{\partial \rho} \left[\frac{\partial V}{\partial \rho}\sum_i n_i m_i \omega \left&lt; R^2 (\nabla \rho)^2\right&gt; \frac{v_\rho}{|\nabla\rho|}\right] \\  + T_\text{col} + T_{J\times B} + T_\text{bth} + T_{iz} \\  - \sum_i n_i m_i \left&lt; R^2\right&gt; \omega \left( \frac{1}{\tau_{\phi cx}} + \frac{1}{\tau_{c\delta}}\right)&#10;\end{align*}&#10;&#10;\end{document}&#10;"/>
  <p:tag name="EXTERNALNAME" val="txp_fig"/>
  <p:tag name="BLEND" val="False"/>
  <p:tag name="TRANSPARENT" val="False"/>
  <p:tag name="KEEPFILES" val="False"/>
  <p:tag name="DEBUGPAUSE" val="False"/>
  <p:tag name="RESOLUTION" val="600"/>
  <p:tag name="TIMEOUT" val="(none)"/>
  <p:tag name="BOXWIDTH" val="532"/>
  <p:tag name="BOXHEIGHT" val="470"/>
  <p:tag name="BOXFONT" val="10"/>
  <p:tag name="BOXWRAP" val="False"/>
  <p:tag name="WORKAROUNDTRANSPARENCYBUG" val="False"/>
  <p:tag name="ALLOWFONTSUBSTITUTION" val="False"/>
  <p:tag name="BITMAPFORMAT" val="pngmono"/>
  <p:tag name="ORIGWIDTH" val="487.875"/>
  <p:tag name="PICTUREFILESIZE" val="78227"/>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OURCE" val="\documentclass{slides}\pagestyle{empty}&#10;\usepackage{mathrsfs}&#10;\usepackage{amssymb,latexsym,amsmath}&#10;\newcommand{\bfomega}{\mbox{\boldmath $\omega$}}&#10;\newcommand{\bfrho}{\mbox{\boldmath $\rho$}}&#10;\newcommand{\da}{\stackrel{\Delta}{=}}&#10;\begin{document}&#10;\newcommand{\IndentingNewLine}{}&#10;\newcommand{\Mvariable}{}&#10;\newcommand{\Mfunction}{}&#10;&#10;\begin{align*}&#10;\frac{d \Omega}{dt} = A(t) \Omega + B(t) u&#10;\end{align*}&#10;&#10;\end{document}&#10;"/>
  <p:tag name="EXTERNALNAME" val="txp_fig"/>
  <p:tag name="BLEND" val="False"/>
  <p:tag name="TRANSPARENT" val="False"/>
  <p:tag name="KEEPFILES" val="False"/>
  <p:tag name="DEBUGPAUSE" val="False"/>
  <p:tag name="RESOLUTION" val="600"/>
  <p:tag name="TIMEOUT" val="(none)"/>
  <p:tag name="BOXWIDTH" val="532"/>
  <p:tag name="BOXHEIGHT" val="470"/>
  <p:tag name="BOXFONT" val="10"/>
  <p:tag name="BOXWRAP" val="False"/>
  <p:tag name="WORKAROUNDTRANSPARENCYBUG" val="False"/>
  <p:tag name="ALLOWFONTSUBSTITUTION" val="False"/>
  <p:tag name="BITMAPFORMAT" val="pngmono"/>
  <p:tag name="ORIGWIDTH" val="205.875"/>
  <p:tag name="PICTUREFILESIZE" val="5480"/>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OURCE" val="\documentclass{slides}\pagestyle{empty}&#10;\usepackage{mathrsfs}&#10;\usepackage{amssymb,latexsym,amsmath}&#10;\newcommand{\bfomega}{\mbox{\boldmath $\omega$}}&#10;\newcommand{\bfrho}{\mbox{\boldmath $\rho$}}&#10;\newcommand{\da}{\stackrel{\Delta}{=}}&#10;\begin{document}&#10;\newcommand{\IndentingNewLine}{}&#10;\newcommand{\Mvariable}{}&#10;\newcommand{\Mfunction}{}&#10;&#10;\begin{align*}&#10;J = (\Omega(t_f) - \Omega_{req})^T S (\Omega(t_f) - \Omega_{req}) + \int_{t_0}^{t_f} u^T R u&#10;\end{align*}&#10;&#10;\end{document}&#10;"/>
  <p:tag name="EXTERNALNAME" val="txp_fig"/>
  <p:tag name="BLEND" val="False"/>
  <p:tag name="TRANSPARENT" val="False"/>
  <p:tag name="KEEPFILES" val="False"/>
  <p:tag name="DEBUGPAUSE" val="False"/>
  <p:tag name="RESOLUTION" val="600"/>
  <p:tag name="TIMEOUT" val="(none)"/>
  <p:tag name="BOXWIDTH" val="532"/>
  <p:tag name="BOXHEIGHT" val="470"/>
  <p:tag name="BOXFONT" val="10"/>
  <p:tag name="BOXWRAP" val="False"/>
  <p:tag name="WORKAROUNDTRANSPARENCYBUG" val="False"/>
  <p:tag name="ALLOWFONTSUBSTITUTION" val="False"/>
  <p:tag name="BITMAPFORMAT" val="pngmono"/>
  <p:tag name="ORIGWIDTH" val="477"/>
  <p:tag name="PICTUREFILESIZE" val="11436"/>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OURCE" val="\documentclass{slides}\pagestyle{empty}&#10;\usepackage{mathrsfs}&#10;\usepackage{amssymb,latexsym,amsmath}&#10;\newcommand{\bfomega}{\mbox{\boldmath $\omega$}}&#10;\newcommand{\bfrho}{\mbox{\boldmath $\rho$}}&#10;\newcommand{\da}{\stackrel{\Delta}{=}}&#10;\begin{document}&#10;\newcommand{\IndentingNewLine}{}&#10;\newcommand{\Mvariable}{}&#10;\newcommand{\Mfunction}{}&#10;&#10;\begin{align*}&#10;T_{NBI}(\rho,t) = \alpha\bar{T}_{NBI}(t) exp \left(-\frac{\rho^2}{2\sigma^2_{NBI}}\right)&#10;\end{align*}&#10;&#10;\end{document}&#10;"/>
  <p:tag name="EXTERNALNAME" val="txp_fig"/>
  <p:tag name="BLEND" val="False"/>
  <p:tag name="TRANSPARENT" val="False"/>
  <p:tag name="KEEPFILES" val="False"/>
  <p:tag name="DEBUGPAUSE" val="False"/>
  <p:tag name="RESOLUTION" val="600"/>
  <p:tag name="TIMEOUT" val="(none)"/>
  <p:tag name="BOXWIDTH" val="532"/>
  <p:tag name="BOXHEIGHT" val="470"/>
  <p:tag name="BOXFONT" val="10"/>
  <p:tag name="BOXWRAP" val="False"/>
  <p:tag name="WORKAROUNDTRANSPARENCYBUG" val="False"/>
  <p:tag name="ALLOWFONTSUBSTITUTION" val="False"/>
  <p:tag name="BITMAPFORMAT" val="pngmono"/>
  <p:tag name="ORIGWIDTH" val="363"/>
  <p:tag name="PICTUREFILESIZE" val="10476"/>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OURCE" val="\documentclass{slides}\pagestyle{empty}&#10;\usepackage{mathrsfs}&#10;\usepackage{amssymb,latexsym,amsmath}&#10;\newcommand{\bfomega}{\mbox{\boldmath $\omega$}}&#10;\newcommand{\bfrho}{\mbox{\boldmath $\rho$}}&#10;\newcommand{\da}{\stackrel{\Delta}{=}}&#10;\begin{document}&#10;\newcommand{\IndentingNewLine}{}&#10;\newcommand{\Mvariable}{}&#10;\newcommand{\Mfunction}{}&#10;&#10;\begin{align*}&#10;\frac{\partial \bar{T}_{NBI}}{\partial t}+\frac{1}{\tau}\bar{T}_{NBI}&#10;=\kappa P &#10;\end{align*}&#10;&#10;\end{document}&#10;"/>
  <p:tag name="EXTERNALNAME" val="txp_fig"/>
  <p:tag name="BLEND" val="False"/>
  <p:tag name="TRANSPARENT" val="False"/>
  <p:tag name="KEEPFILES" val="False"/>
  <p:tag name="DEBUGPAUSE" val="False"/>
  <p:tag name="RESOLUTION" val="600"/>
  <p:tag name="TIMEOUT" val="(none)"/>
  <p:tag name="BOXWIDTH" val="532"/>
  <p:tag name="BOXHEIGHT" val="470"/>
  <p:tag name="BOXFONT" val="10"/>
  <p:tag name="BOXWRAP" val="False"/>
  <p:tag name="WORKAROUNDTRANSPARENCYBUG" val="False"/>
  <p:tag name="ALLOWFONTSUBSTITUTION" val="False"/>
  <p:tag name="BITMAPFORMAT" val="pngmono"/>
  <p:tag name="ORIGWIDTH" val="219"/>
  <p:tag name="PICTUREFILESIZE" val="570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lgDash"/>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lgDash"/>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1"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lgDash"/>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lgDash"/>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1"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71143</TotalTime>
  <Words>7198</Words>
  <Application>Microsoft Macintosh PowerPoint</Application>
  <PresentationFormat>On-screen Show (4:3)</PresentationFormat>
  <Paragraphs>776</Paragraphs>
  <Slides>52</Slides>
  <Notes>51</Notes>
  <HiddenSlides>0</HiddenSlides>
  <MMClips>0</MMClips>
  <ScaleCrop>false</ScaleCrop>
  <HeadingPairs>
    <vt:vector size="6" baseType="variant">
      <vt:variant>
        <vt:lpstr>Fonts Used</vt:lpstr>
      </vt:variant>
      <vt:variant>
        <vt:i4>8</vt:i4>
      </vt:variant>
      <vt:variant>
        <vt:lpstr>Design Template</vt:lpstr>
      </vt:variant>
      <vt:variant>
        <vt:i4>2</vt:i4>
      </vt:variant>
      <vt:variant>
        <vt:lpstr>Slide Titles</vt:lpstr>
      </vt:variant>
      <vt:variant>
        <vt:i4>52</vt:i4>
      </vt:variant>
    </vt:vector>
  </HeadingPairs>
  <TitlesOfParts>
    <vt:vector size="62" baseType="lpstr">
      <vt:lpstr>Arial</vt:lpstr>
      <vt:lpstr>Times New Roman</vt:lpstr>
      <vt:lpstr>Times</vt:lpstr>
      <vt:lpstr>Helvetica</vt:lpstr>
      <vt:lpstr>ＭＳ Ｐゴシック</vt:lpstr>
      <vt:lpstr>Symbol</vt:lpstr>
      <vt:lpstr>cmsy10</vt:lpstr>
      <vt:lpstr>Calibri</vt:lpstr>
      <vt:lpstr>Default Design</vt: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Company>E. 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,kbjb</dc:title>
  <dc:creator>Egemen Kolemen</dc:creator>
  <cp:lastModifiedBy>Egemen Kolemen</cp:lastModifiedBy>
  <cp:revision>1914</cp:revision>
  <dcterms:created xsi:type="dcterms:W3CDTF">2009-11-22T23:24:09Z</dcterms:created>
  <dcterms:modified xsi:type="dcterms:W3CDTF">2009-12-01T19:30:11Z</dcterms:modified>
</cp:coreProperties>
</file>