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1217" r:id="rId2"/>
    <p:sldId id="1226" r:id="rId3"/>
    <p:sldId id="1237" r:id="rId4"/>
    <p:sldId id="1238" r:id="rId5"/>
    <p:sldId id="1230" r:id="rId6"/>
    <p:sldId id="1241" r:id="rId7"/>
    <p:sldId id="1240" r:id="rId8"/>
    <p:sldId id="1231" r:id="rId9"/>
    <p:sldId id="1239" r:id="rId10"/>
    <p:sldId id="1232" r:id="rId11"/>
    <p:sldId id="1233" r:id="rId12"/>
    <p:sldId id="1234" r:id="rId13"/>
    <p:sldId id="1235" r:id="rId14"/>
    <p:sldId id="1236" r:id="rId15"/>
    <p:sldId id="1227" r:id="rId16"/>
    <p:sldId id="1228" r:id="rId17"/>
    <p:sldId id="1229" r:id="rId1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F3300"/>
    <a:srgbClr val="9999FF"/>
    <a:srgbClr val="FF0000"/>
    <a:srgbClr val="00CC66"/>
    <a:srgbClr val="FF9933"/>
    <a:srgbClr val="FFCC00"/>
    <a:srgbClr val="FF33CC"/>
    <a:srgbClr val="CC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201" autoAdjust="0"/>
    <p:restoredTop sz="94558" autoAdjust="0"/>
  </p:normalViewPr>
  <p:slideViewPr>
    <p:cSldViewPr>
      <p:cViewPr varScale="1">
        <p:scale>
          <a:sx n="107" d="100"/>
          <a:sy n="107" d="100"/>
        </p:scale>
        <p:origin x="-576" y="-11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639276-1FD2-448F-9084-6011C0F00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964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E31965B-0B64-48A2-A00F-991BD8F4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07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D454F-1A0D-4C03-A9B1-8239559D648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A348-2F6E-466B-9C1F-DC52DB1D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462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7EA84AE4-B984-40A0-A343-A4C6BC889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5" Type="http://schemas.openxmlformats.org/officeDocument/2006/relationships/image" Target="../media/image25.pd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2400" i="0" dirty="0"/>
              <a:t>Study of the chemical evolution during transition from B to Li-based conditioning on D retention in NSTX-U with the Materials Analysis Particle Probe (MAPP)</a:t>
            </a:r>
            <a:endParaRPr lang="x-none" sz="2400" i="0" dirty="0"/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362200"/>
            <a:ext cx="6019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 smtClean="0"/>
              <a:t>Jean Paul </a:t>
            </a:r>
            <a:r>
              <a:rPr lang="en-US" altLang="en-US" sz="2000" i="0" dirty="0" smtClean="0"/>
              <a:t>Allain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0" dirty="0" smtClean="0"/>
              <a:t>Rajesh </a:t>
            </a:r>
            <a:r>
              <a:rPr lang="en-US" sz="1600" b="0" dirty="0" err="1" smtClean="0"/>
              <a:t>Maingi</a:t>
            </a:r>
            <a:r>
              <a:rPr lang="en-US" sz="1600" b="0" dirty="0" smtClean="0"/>
              <a:t>, Felipe </a:t>
            </a:r>
            <a:r>
              <a:rPr lang="en-US" sz="1600" b="0" dirty="0"/>
              <a:t>Bedoya</a:t>
            </a:r>
            <a:r>
              <a:rPr lang="en-US" sz="1600" b="0" dirty="0" smtClean="0"/>
              <a:t>, Robert </a:t>
            </a:r>
            <a:r>
              <a:rPr lang="en-US" sz="1600" b="0" dirty="0"/>
              <a:t>Kaita, Robert Ellis,</a:t>
            </a:r>
            <a:r>
              <a:rPr lang="en-US" sz="1600" b="0" dirty="0" smtClean="0"/>
              <a:t> </a:t>
            </a:r>
            <a:br>
              <a:rPr lang="en-US" sz="1600" b="0" dirty="0" smtClean="0"/>
            </a:br>
            <a:r>
              <a:rPr lang="en-US" sz="1600" b="0" dirty="0" smtClean="0"/>
              <a:t>Matt </a:t>
            </a:r>
            <a:r>
              <a:rPr lang="en-US" sz="1600" b="0" dirty="0"/>
              <a:t>Lucia, Charles </a:t>
            </a:r>
            <a:r>
              <a:rPr lang="en-US" sz="1600" b="0" dirty="0" smtClean="0"/>
              <a:t>Skinner</a:t>
            </a:r>
            <a:endParaRPr lang="en-US" altLang="en-US" sz="1600" b="0" dirty="0"/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buNone/>
            </a:pPr>
            <a:r>
              <a:rPr lang="en-US" sz="1600" i="0" dirty="0">
                <a:solidFill>
                  <a:srgbClr val="FF0000"/>
                </a:solidFill>
              </a:rPr>
              <a:t>NSTX-U Research Forum</a:t>
            </a:r>
          </a:p>
          <a:p>
            <a:pPr algn="ctr" eaLnBrk="1" hangingPunct="1">
              <a:lnSpc>
                <a:spcPct val="70000"/>
              </a:lnSpc>
              <a:buNone/>
            </a:pPr>
            <a:r>
              <a:rPr lang="en-US" sz="1600" i="0" dirty="0">
                <a:solidFill>
                  <a:srgbClr val="FF0000"/>
                </a:solidFill>
              </a:rPr>
              <a:t>PPPL</a:t>
            </a:r>
          </a:p>
          <a:p>
            <a:pPr algn="ctr" eaLnBrk="1" hangingPunct="1">
              <a:lnSpc>
                <a:spcPct val="70000"/>
              </a:lnSpc>
              <a:buNone/>
            </a:pPr>
            <a:r>
              <a:rPr lang="en-US" sz="1600" i="0" dirty="0" smtClean="0">
                <a:solidFill>
                  <a:srgbClr val="FF0000"/>
                </a:solidFill>
              </a:rPr>
              <a:t>February </a:t>
            </a:r>
            <a:r>
              <a:rPr lang="en-US" sz="1600" i="0" dirty="0">
                <a:solidFill>
                  <a:srgbClr val="FF0000"/>
                </a:solidFill>
              </a:rPr>
              <a:t>24-27, 2015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Study and relate to plasma conditions the effect of </a:t>
            </a:r>
            <a:r>
              <a:rPr lang="en-US" dirty="0" err="1"/>
              <a:t>boronization</a:t>
            </a:r>
            <a:r>
              <a:rPr lang="en-US" dirty="0"/>
              <a:t> in NSTX-U.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Chemical </a:t>
            </a:r>
            <a:r>
              <a:rPr lang="en-US" dirty="0"/>
              <a:t>characterization of the Boron/Lithium transition in NSTX-U first wall conditioning.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Study evolution of plasma performance as a function of Li deposited on graphite surfaces. </a:t>
            </a:r>
            <a:endParaRPr lang="x-none" dirty="0"/>
          </a:p>
          <a:p>
            <a:pPr marL="457200" lvl="0" indent="-457200">
              <a:buFont typeface="+mj-lt"/>
              <a:buAutoNum type="arabicPeriod"/>
            </a:pPr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8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8160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2200" dirty="0" smtClean="0"/>
              <a:t>Two graphite samples required (XPS and TDS) plus Au calibration sample. Remote insertion and retraction of probe required*.</a:t>
            </a:r>
          </a:p>
          <a:p>
            <a:pPr marL="0" lvl="0" indent="0">
              <a:buNone/>
            </a:pPr>
            <a:endParaRPr lang="en-US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Clean </a:t>
            </a:r>
            <a:r>
              <a:rPr lang="en-US" b="1" dirty="0"/>
              <a:t>graphite</a:t>
            </a:r>
            <a:r>
              <a:rPr lang="en-US" b="1" dirty="0" smtClean="0"/>
              <a:t>:</a:t>
            </a:r>
          </a:p>
          <a:p>
            <a:pPr marL="457200" lvl="0" indent="-457200">
              <a:buFont typeface="+mj-lt"/>
              <a:buAutoNum type="arabicPeriod"/>
            </a:pPr>
            <a:endParaRPr lang="x-none" dirty="0"/>
          </a:p>
          <a:p>
            <a:pPr lvl="1"/>
            <a:r>
              <a:rPr lang="en-US" dirty="0"/>
              <a:t>Obtain XPS baselines i.e. prior to </a:t>
            </a:r>
            <a:r>
              <a:rPr lang="en-US" dirty="0" err="1"/>
              <a:t>boronization</a:t>
            </a:r>
            <a:r>
              <a:rPr lang="en-US" dirty="0"/>
              <a:t> or plasma discharges</a:t>
            </a:r>
            <a:endParaRPr lang="x-none" dirty="0"/>
          </a:p>
          <a:p>
            <a:pPr lvl="1"/>
            <a:r>
              <a:rPr lang="en-US" dirty="0" smtClean="0"/>
              <a:t>Obtain </a:t>
            </a:r>
            <a:r>
              <a:rPr lang="en-US" dirty="0"/>
              <a:t>XPS data after plasma discharges</a:t>
            </a:r>
            <a:endParaRPr lang="x-none" dirty="0"/>
          </a:p>
          <a:p>
            <a:pPr lvl="1"/>
            <a:r>
              <a:rPr lang="en-US" dirty="0" smtClean="0"/>
              <a:t>Step </a:t>
            </a:r>
            <a:r>
              <a:rPr lang="en-US" dirty="0"/>
              <a:t>2 can be repeated depending on the schedule of the machine. This set can be done in “piggyback” mode</a:t>
            </a:r>
            <a:r>
              <a:rPr lang="en-US" dirty="0" smtClean="0"/>
              <a:t>.</a:t>
            </a:r>
            <a:endParaRPr lang="x-none" dirty="0"/>
          </a:p>
          <a:p>
            <a:pPr lvl="1"/>
            <a:r>
              <a:rPr lang="en-US" dirty="0"/>
              <a:t>Run TDS scan after last plasma exposure on TDS sample</a:t>
            </a:r>
            <a:endParaRPr lang="x-none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* If second requirement is not fulfilled, insertion can be done at beginning of day, retraction and data collection at end of the day.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9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18160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 smtClean="0"/>
              <a:t>Same assumptions and requirements as in experiment 1 apply **.</a:t>
            </a:r>
          </a:p>
          <a:p>
            <a:pPr marL="0" lvl="0" indent="0">
              <a:buNone/>
            </a:pPr>
            <a:endParaRPr lang="en-US" sz="2200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en-US" b="1" dirty="0" smtClean="0"/>
              <a:t>Study </a:t>
            </a:r>
            <a:r>
              <a:rPr lang="en-US" b="1" dirty="0"/>
              <a:t>of </a:t>
            </a:r>
            <a:r>
              <a:rPr lang="en-US" b="1" dirty="0" err="1"/>
              <a:t>boronized</a:t>
            </a:r>
            <a:r>
              <a:rPr lang="en-US" b="1" dirty="0"/>
              <a:t> </a:t>
            </a:r>
            <a:r>
              <a:rPr lang="en-US" b="1" dirty="0" smtClean="0"/>
              <a:t>surfaces</a:t>
            </a:r>
            <a:endParaRPr lang="en-US" dirty="0" smtClean="0"/>
          </a:p>
          <a:p>
            <a:pPr lvl="1"/>
            <a:r>
              <a:rPr lang="en-US" dirty="0"/>
              <a:t>Obtain XPS data after </a:t>
            </a:r>
            <a:r>
              <a:rPr lang="en-US" dirty="0" err="1"/>
              <a:t>boronization</a:t>
            </a:r>
            <a:r>
              <a:rPr lang="en-US" dirty="0"/>
              <a:t> </a:t>
            </a:r>
            <a:r>
              <a:rPr lang="en-US" dirty="0" smtClean="0"/>
              <a:t>procedures.</a:t>
            </a:r>
            <a:endParaRPr lang="x-none" dirty="0"/>
          </a:p>
          <a:p>
            <a:pPr lvl="1"/>
            <a:r>
              <a:rPr lang="en-US" dirty="0"/>
              <a:t>Obtain XPS data after plasma </a:t>
            </a:r>
            <a:r>
              <a:rPr lang="en-US" dirty="0" smtClean="0"/>
              <a:t>discharges.</a:t>
            </a:r>
            <a:endParaRPr lang="x-none" dirty="0"/>
          </a:p>
          <a:p>
            <a:pPr lvl="1"/>
            <a:r>
              <a:rPr lang="en-US" dirty="0"/>
              <a:t>Step two can be repeated depending on machine time availability. This step can be run in “piggyback” mode</a:t>
            </a:r>
            <a:r>
              <a:rPr lang="en-US" dirty="0" smtClean="0"/>
              <a:t>.</a:t>
            </a:r>
            <a:endParaRPr lang="x-none" dirty="0"/>
          </a:p>
          <a:p>
            <a:pPr lvl="1"/>
            <a:r>
              <a:rPr lang="en-US" dirty="0"/>
              <a:t>Run TDS scan after last plasma exposure on TDS </a:t>
            </a:r>
            <a:r>
              <a:rPr lang="en-US" dirty="0" smtClean="0"/>
              <a:t>sample.</a:t>
            </a:r>
            <a:endParaRPr lang="x-none" dirty="0"/>
          </a:p>
          <a:p>
            <a:pPr marL="0" lvl="0" indent="0">
              <a:buNone/>
            </a:pPr>
            <a:endParaRPr lang="x-none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** Can be equally </a:t>
            </a:r>
            <a:r>
              <a:rPr lang="en-US" sz="1600" dirty="0" smtClean="0"/>
              <a:t>modified </a:t>
            </a:r>
            <a:r>
              <a:rPr lang="en-US" sz="1600" dirty="0" smtClean="0"/>
              <a:t>in case remote insertion is not possible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5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Assumptions and possible modifications apply as before</a:t>
            </a:r>
          </a:p>
          <a:p>
            <a:pPr marL="457200" lvl="0" indent="-457200">
              <a:buFont typeface="+mj-lt"/>
              <a:buAutoNum type="arabicPeriod" startAt="3"/>
            </a:pPr>
            <a:endParaRPr lang="en-US" b="1" dirty="0"/>
          </a:p>
          <a:p>
            <a:pPr marL="457200" lvl="0" indent="-457200">
              <a:buFont typeface="+mj-lt"/>
              <a:buAutoNum type="arabicPeriod" startAt="3"/>
            </a:pPr>
            <a:r>
              <a:rPr lang="en-US" b="1" dirty="0" smtClean="0"/>
              <a:t>Study </a:t>
            </a:r>
            <a:r>
              <a:rPr lang="en-US" b="1" dirty="0"/>
              <a:t>on Boron/Lithium </a:t>
            </a:r>
            <a:r>
              <a:rPr lang="en-US" b="1" dirty="0" smtClean="0"/>
              <a:t>transition</a:t>
            </a:r>
          </a:p>
          <a:p>
            <a:pPr marL="0" lvl="0" indent="0">
              <a:buNone/>
            </a:pPr>
            <a:endParaRPr lang="en-US" b="1" dirty="0" smtClean="0"/>
          </a:p>
          <a:p>
            <a:pPr lvl="1"/>
            <a:r>
              <a:rPr lang="en-US" dirty="0"/>
              <a:t>Obtain XPS data after initial Li deposition (after a known amount of boron is deposited; </a:t>
            </a:r>
            <a:r>
              <a:rPr lang="en-US" dirty="0" smtClean="0"/>
              <a:t>e.g. </a:t>
            </a:r>
            <a:r>
              <a:rPr lang="en-US" dirty="0"/>
              <a:t>amount of mg of TMB used</a:t>
            </a:r>
            <a:r>
              <a:rPr lang="en-US" dirty="0" smtClean="0"/>
              <a:t>)</a:t>
            </a:r>
            <a:endParaRPr lang="x-none" dirty="0"/>
          </a:p>
          <a:p>
            <a:pPr lvl="1"/>
            <a:r>
              <a:rPr lang="en-US" dirty="0"/>
              <a:t>Obtain XPS data after plasma </a:t>
            </a:r>
            <a:r>
              <a:rPr lang="en-US" dirty="0" smtClean="0"/>
              <a:t>discharge</a:t>
            </a:r>
            <a:endParaRPr lang="x-none" dirty="0"/>
          </a:p>
          <a:p>
            <a:pPr lvl="1"/>
            <a:r>
              <a:rPr lang="en-US" dirty="0"/>
              <a:t>Steps 1 and 2 can be repeated after each boron treatment, Li deposition or plasma discharge</a:t>
            </a:r>
            <a:r>
              <a:rPr lang="en-US" dirty="0" smtClean="0"/>
              <a:t>.</a:t>
            </a:r>
            <a:endParaRPr lang="x-none" dirty="0"/>
          </a:p>
          <a:p>
            <a:pPr lvl="1"/>
            <a:r>
              <a:rPr lang="en-US" dirty="0"/>
              <a:t>Run TDS scan after last plasma exposure on TDS sample</a:t>
            </a:r>
            <a:endParaRPr lang="x-none" dirty="0"/>
          </a:p>
          <a:p>
            <a:pPr marL="0" lvl="0" indent="0">
              <a:buNone/>
            </a:pPr>
            <a:endParaRPr lang="x-non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5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Same assumptions and potential modifications</a:t>
            </a:r>
          </a:p>
          <a:p>
            <a:pPr marL="0" lvl="0" indent="0">
              <a:buNone/>
            </a:pPr>
            <a:endParaRPr lang="en-US" dirty="0" smtClean="0"/>
          </a:p>
          <a:p>
            <a:pPr marL="457200" lvl="0" indent="-457200">
              <a:buFont typeface="+mj-lt"/>
              <a:buAutoNum type="arabicPeriod" startAt="4"/>
            </a:pPr>
            <a:r>
              <a:rPr lang="en-US" b="1" dirty="0"/>
              <a:t>Study of lithium coatings</a:t>
            </a:r>
            <a:endParaRPr lang="x-none" dirty="0"/>
          </a:p>
          <a:p>
            <a:pPr marL="0" lvl="0" indent="0">
              <a:buNone/>
            </a:pPr>
            <a:endParaRPr lang="en-US" b="1" dirty="0" smtClean="0"/>
          </a:p>
          <a:p>
            <a:pPr lvl="1"/>
            <a:r>
              <a:rPr lang="en-US" dirty="0"/>
              <a:t>Obtain XPS data after Li deposition </a:t>
            </a:r>
            <a:endParaRPr lang="x-none" dirty="0"/>
          </a:p>
          <a:p>
            <a:pPr lvl="1"/>
            <a:r>
              <a:rPr lang="en-US" dirty="0" smtClean="0"/>
              <a:t>Obtain </a:t>
            </a:r>
            <a:r>
              <a:rPr lang="en-US" dirty="0"/>
              <a:t>XPS data after plasma discharges (varying time of discharge </a:t>
            </a:r>
            <a:r>
              <a:rPr lang="en-US" dirty="0" err="1"/>
              <a:t>vs</a:t>
            </a:r>
            <a:r>
              <a:rPr lang="en-US" dirty="0"/>
              <a:t> OSP location</a:t>
            </a:r>
            <a:r>
              <a:rPr lang="en-US" dirty="0" smtClean="0"/>
              <a:t>)</a:t>
            </a:r>
            <a:endParaRPr lang="x-none" dirty="0"/>
          </a:p>
          <a:p>
            <a:pPr lvl="1"/>
            <a:r>
              <a:rPr lang="en-US" dirty="0"/>
              <a:t>Steps 1 and 2 can be repeated after each deposition or plasma discharge.</a:t>
            </a:r>
            <a:endParaRPr lang="x-none" dirty="0"/>
          </a:p>
          <a:p>
            <a:pPr lvl="1"/>
            <a:r>
              <a:rPr lang="en-US" dirty="0"/>
              <a:t>Run TDS scan after last plasma exposure on TDS sample</a:t>
            </a:r>
            <a:endParaRPr lang="x-none" dirty="0"/>
          </a:p>
          <a:p>
            <a:pPr marL="0" lvl="0" indent="0">
              <a:buNone/>
            </a:pPr>
            <a:endParaRPr lang="x-non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89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Background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182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Main </a:t>
            </a:r>
            <a:r>
              <a:rPr lang="en-US" b="1" dirty="0" smtClean="0"/>
              <a:t>Objectives of MAPP:</a:t>
            </a:r>
            <a:endParaRPr lang="en-US" b="1" dirty="0"/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/>
              <a:t>In-</a:t>
            </a:r>
            <a:r>
              <a:rPr lang="en-US" sz="2000" dirty="0" err="1"/>
              <a:t>vacuo</a:t>
            </a:r>
            <a:r>
              <a:rPr lang="en-US" sz="2000" dirty="0"/>
              <a:t> analysis of materials exposed to plasma discharge.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/>
              <a:t>Provide immediate, shot-to-shot analysis.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/>
              <a:t>Remote </a:t>
            </a:r>
            <a:r>
              <a:rPr lang="en-US" sz="2000" dirty="0" smtClean="0"/>
              <a:t>Control interface.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Operate </a:t>
            </a:r>
            <a:r>
              <a:rPr lang="en-US" sz="2000" dirty="0"/>
              <a:t>within 12 min minimum between-shot time </a:t>
            </a:r>
            <a:r>
              <a:rPr lang="en-US" sz="2000" dirty="0" smtClean="0"/>
              <a:t>window</a:t>
            </a:r>
            <a:r>
              <a:rPr lang="en-US" sz="2000" baseline="30000" dirty="0" smtClean="0"/>
              <a:t>+</a:t>
            </a:r>
            <a:endParaRPr lang="en-US" altLang="en-US" sz="2800" baseline="30000" dirty="0" smtClean="0"/>
          </a:p>
          <a:p>
            <a:pPr marL="0" indent="0">
              <a:buClr>
                <a:srgbClr val="010000"/>
              </a:buClr>
              <a:buNone/>
            </a:pPr>
            <a:endParaRPr lang="en-US" altLang="en-US" sz="28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43200"/>
            <a:ext cx="6807200" cy="29643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60198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+</a:t>
            </a:r>
            <a:r>
              <a:rPr lang="en-US" dirty="0" smtClean="0"/>
              <a:t>This sequence can be modified if remote control of insertion/retraction is not available. Manual insertion (beginning of day) and retraction (end of day) must be performed then. Access to test cell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2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Background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333375" y="1320711"/>
            <a:ext cx="2174875" cy="105259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i="0" dirty="0">
                <a:solidFill>
                  <a:schemeClr val="tx1"/>
                </a:solidFill>
                <a:latin typeface="Helvetica"/>
                <a:cs typeface="Helvetica"/>
              </a:rPr>
              <a:t>XPS</a:t>
            </a:r>
          </a:p>
          <a:p>
            <a:pPr algn="just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Identifies elemental</a:t>
            </a:r>
          </a:p>
          <a:p>
            <a:pPr algn="just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and chemical</a:t>
            </a:r>
          </a:p>
          <a:p>
            <a:pPr algn="just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composition.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1320711"/>
            <a:ext cx="2000250" cy="105259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i="0" dirty="0">
                <a:solidFill>
                  <a:schemeClr val="tx1"/>
                </a:solidFill>
                <a:latin typeface="Helvetica"/>
                <a:cs typeface="Helvetica"/>
              </a:rPr>
              <a:t>ISS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Provides qualitative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identification of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surface species.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1824" y="1320711"/>
            <a:ext cx="2270125" cy="13111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i="0" dirty="0">
                <a:solidFill>
                  <a:schemeClr val="tx1"/>
                </a:solidFill>
                <a:latin typeface="Helvetica"/>
                <a:cs typeface="Helvetica"/>
              </a:rPr>
              <a:t>TDS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Provides information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of binding energies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and allows us to identify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desorption products.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1949" y="1320711"/>
            <a:ext cx="2222500" cy="12680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i="0" dirty="0">
                <a:solidFill>
                  <a:schemeClr val="tx1"/>
                </a:solidFill>
                <a:latin typeface="Helvetica"/>
                <a:cs typeface="Helvetica"/>
              </a:rPr>
              <a:t>DRS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Similar to ISS, but capable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of detecting low</a:t>
            </a:r>
          </a:p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Z such as H.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634894"/>
            <a:ext cx="2171257" cy="1073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545994"/>
            <a:ext cx="1511650" cy="7432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949" y="2724172"/>
            <a:ext cx="1571283" cy="7839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593" y="4267200"/>
            <a:ext cx="2927657" cy="201582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254498" y="4528694"/>
            <a:ext cx="457200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None/>
            </a:pPr>
            <a:r>
              <a:rPr lang="en-US" i="0" dirty="0">
                <a:solidFill>
                  <a:schemeClr val="tx1"/>
                </a:solidFill>
                <a:latin typeface="Helvetica"/>
                <a:cs typeface="Helvetica"/>
              </a:rPr>
              <a:t>Sample Holder</a:t>
            </a:r>
          </a:p>
          <a:p>
            <a:pPr marL="285750" indent="-285750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Char char="•"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Holds four samples.</a:t>
            </a:r>
          </a:p>
          <a:p>
            <a:pPr marL="285750" indent="-285750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Char char="•"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Independent heating of each sample.</a:t>
            </a:r>
          </a:p>
          <a:p>
            <a:pPr marL="285750" indent="-285750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Char char="•"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Quick release probe head.</a:t>
            </a:r>
          </a:p>
          <a:p>
            <a:pPr marL="285750" indent="-285750">
              <a:spcBef>
                <a:spcPct val="20000"/>
              </a:spcBef>
              <a:buClr>
                <a:srgbClr val="F47F24"/>
              </a:buClr>
              <a:buSzPct val="75000"/>
              <a:buFont typeface="Arial"/>
              <a:buChar char="•"/>
            </a:pP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Built in Molybdenum alloy to prevent</a:t>
            </a:r>
            <a:endParaRPr lang="en-US" sz="1400" b="0" i="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>
              <a:spcBef>
                <a:spcPct val="20000"/>
              </a:spcBef>
              <a:buClr>
                <a:srgbClr val="F47F24"/>
              </a:buClr>
              <a:buSzPct val="75000"/>
            </a:pPr>
            <a:r>
              <a:rPr lang="en-US" sz="1400" b="0" i="0" dirty="0" smtClean="0">
                <a:solidFill>
                  <a:schemeClr val="tx1"/>
                </a:solidFill>
                <a:latin typeface="Helvetica"/>
                <a:cs typeface="Helvetica"/>
              </a:rPr>
              <a:t>      unwanted </a:t>
            </a:r>
            <a:r>
              <a:rPr lang="en-US" sz="1400" b="0" i="0" dirty="0">
                <a:solidFill>
                  <a:schemeClr val="tx1"/>
                </a:solidFill>
                <a:latin typeface="Helvetica"/>
                <a:cs typeface="Helvetica"/>
              </a:rPr>
              <a:t>sputtering.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343400"/>
            <a:ext cx="8686800" cy="21336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8600" y="1219200"/>
            <a:ext cx="8686800" cy="27432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03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/>
              <a:t>r</a:t>
            </a:r>
            <a:r>
              <a:rPr lang="en-US" dirty="0" smtClean="0"/>
              <a:t>esults from LTX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99" y="1790700"/>
            <a:ext cx="1811628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99" y="3226122"/>
            <a:ext cx="1818768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070" y="4710234"/>
            <a:ext cx="1786277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399" y="4710234"/>
            <a:ext cx="1818768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070" y="3226122"/>
            <a:ext cx="1786277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376" y="1790700"/>
            <a:ext cx="1811971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1983" y="1790700"/>
            <a:ext cx="1811971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1983" y="3226122"/>
            <a:ext cx="1808798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1983" y="4710234"/>
            <a:ext cx="1808798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375" y="4710234"/>
            <a:ext cx="1811971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375" y="3226122"/>
            <a:ext cx="1811971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8375" y="1790700"/>
            <a:ext cx="1811971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52400" y="3276600"/>
            <a:ext cx="92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Plasma</a:t>
            </a:r>
          </a:p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Current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1828800"/>
            <a:ext cx="92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Plasma</a:t>
            </a:r>
          </a:p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Density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000" y="5052302"/>
            <a:ext cx="1078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XPS</a:t>
            </a:r>
          </a:p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Spectrum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2582" y="1482847"/>
            <a:ext cx="1505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Helvetica"/>
                <a:cs typeface="Helvetica"/>
              </a:rPr>
              <a:t>Baseline Scans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87984" y="1390514"/>
            <a:ext cx="1837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0" dirty="0" err="1">
                <a:solidFill>
                  <a:srgbClr val="000000"/>
                </a:solidFill>
                <a:latin typeface="Helvetica"/>
                <a:cs typeface="Helvetica"/>
              </a:rPr>
              <a:t>Ar</a:t>
            </a:r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 glow cleaning </a:t>
            </a:r>
            <a:r>
              <a:rPr lang="en-US" sz="900" i="0" dirty="0" smtClean="0">
                <a:solidFill>
                  <a:srgbClr val="000000"/>
                </a:solidFill>
                <a:latin typeface="Helvetica"/>
                <a:cs typeface="Helvetica"/>
              </a:rPr>
              <a:t>followed by </a:t>
            </a:r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Li deposition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47185" y="1352550"/>
            <a:ext cx="2001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9 hours of </a:t>
            </a:r>
            <a:r>
              <a:rPr lang="en-US" sz="900" i="0" dirty="0" err="1">
                <a:solidFill>
                  <a:srgbClr val="000000"/>
                </a:solidFill>
                <a:latin typeface="Helvetica"/>
                <a:cs typeface="Helvetica"/>
              </a:rPr>
              <a:t>Ar</a:t>
            </a:r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900" i="0" dirty="0" smtClean="0">
                <a:solidFill>
                  <a:srgbClr val="000000"/>
                </a:solidFill>
                <a:latin typeface="Helvetica"/>
                <a:cs typeface="Helvetica"/>
              </a:rPr>
              <a:t>glow discharge</a:t>
            </a:r>
            <a:endParaRPr lang="en-US" sz="900" i="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cleaning (</a:t>
            </a:r>
            <a:r>
              <a:rPr lang="en-US" sz="900" i="0" dirty="0" err="1">
                <a:solidFill>
                  <a:srgbClr val="000000"/>
                </a:solidFill>
                <a:latin typeface="Helvetica"/>
                <a:cs typeface="Helvetica"/>
              </a:rPr>
              <a:t>ArGDC</a:t>
            </a:r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64787" y="1384535"/>
            <a:ext cx="2028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4 hours of additional </a:t>
            </a:r>
            <a:r>
              <a:rPr lang="en-US" sz="900" i="0" dirty="0" err="1">
                <a:solidFill>
                  <a:srgbClr val="000000"/>
                </a:solidFill>
                <a:latin typeface="Helvetica"/>
                <a:cs typeface="Helvetica"/>
              </a:rPr>
              <a:t>ArGDC</a:t>
            </a:r>
            <a:endParaRPr lang="en-US" sz="900" i="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900" i="0" dirty="0">
                <a:solidFill>
                  <a:srgbClr val="000000"/>
                </a:solidFill>
                <a:latin typeface="Helvetica"/>
                <a:cs typeface="Helvetica"/>
              </a:rPr>
              <a:t>with samples exposed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Background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3810000" cy="5562600"/>
          </a:xfrm>
        </p:spPr>
        <p:txBody>
          <a:bodyPr/>
          <a:lstStyle/>
          <a:p>
            <a:pPr marL="0" indent="0" algn="just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Materials Analysis Particle Probe (MAPP) is an in situ characterization device  for diagnosing samples exposed to fusion reactor plasmas.</a:t>
            </a:r>
          </a:p>
          <a:p>
            <a:pPr marL="0" indent="0">
              <a:buClr>
                <a:srgbClr val="010000"/>
              </a:buClr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sz="2600" b="1" dirty="0"/>
              <a:t>Scientific Objective</a:t>
            </a:r>
          </a:p>
          <a:p>
            <a:pPr marL="0" indent="0">
              <a:buNone/>
            </a:pPr>
            <a:r>
              <a:rPr lang="en-US" dirty="0"/>
              <a:t>Correlate plasma </a:t>
            </a:r>
            <a:r>
              <a:rPr lang="en-US" dirty="0" smtClean="0"/>
              <a:t>performance to</a:t>
            </a:r>
            <a:r>
              <a:rPr lang="en-US" dirty="0" smtClean="0"/>
              <a:t> the chemical and compositional state </a:t>
            </a:r>
            <a:r>
              <a:rPr lang="en-US" dirty="0"/>
              <a:t>of </a:t>
            </a:r>
            <a:r>
              <a:rPr lang="en-US" dirty="0" smtClean="0"/>
              <a:t>the plasma</a:t>
            </a:r>
            <a:r>
              <a:rPr lang="en-US" dirty="0"/>
              <a:t>-facing surface</a:t>
            </a:r>
          </a:p>
          <a:p>
            <a:pPr marL="0" indent="0">
              <a:buClr>
                <a:srgbClr val="010000"/>
              </a:buClr>
              <a:buNone/>
            </a:pPr>
            <a:endParaRPr lang="en-US" altLang="en-US" sz="28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71600"/>
            <a:ext cx="4729803" cy="43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99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 from MAPP?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763000" cy="5105400"/>
          </a:xfrm>
        </p:spPr>
        <p:txBody>
          <a:bodyPr/>
          <a:lstStyle/>
          <a:p>
            <a:r>
              <a:rPr lang="en-US" dirty="0" smtClean="0"/>
              <a:t>PFC analysis after a full campaign (e.g. “post-mortem) is difficult to relate to plasma behavior</a:t>
            </a:r>
          </a:p>
          <a:p>
            <a:pPr lvl="1"/>
            <a:r>
              <a:rPr lang="en-US" dirty="0" smtClean="0"/>
              <a:t>Reflects cumulative effect of multiple evaporations and surface compound formation</a:t>
            </a:r>
          </a:p>
          <a:p>
            <a:pPr lvl="1"/>
            <a:r>
              <a:rPr lang="en-US" dirty="0" smtClean="0"/>
              <a:t>Hard to determine surface conditions during any specific discharge</a:t>
            </a:r>
          </a:p>
          <a:p>
            <a:r>
              <a:rPr lang="en-US" dirty="0" smtClean="0"/>
              <a:t>Knowledge gap: where are the active plasma-facing surfaces responsible for controlling particle retention? </a:t>
            </a:r>
          </a:p>
          <a:p>
            <a:r>
              <a:rPr lang="en-US" dirty="0" smtClean="0"/>
              <a:t>Previous PMI probe gave clues about potential to learn from plasma-material interactions outboard at the MAPP location</a:t>
            </a:r>
          </a:p>
          <a:p>
            <a:pPr lvl="1"/>
            <a:r>
              <a:rPr lang="en-US" dirty="0" smtClean="0"/>
              <a:t>Ability to expose samples in-between NSTX plasma shots</a:t>
            </a:r>
          </a:p>
          <a:p>
            <a:pPr lvl="1"/>
            <a:r>
              <a:rPr lang="en-US" dirty="0" smtClean="0"/>
              <a:t>Understanding results required both </a:t>
            </a:r>
            <a:r>
              <a:rPr lang="en-US" i="1" dirty="0" smtClean="0"/>
              <a:t>in-situ single-effect experimental surface science facilities and computational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computational modeling, controlled ex-vessel experiments and NSTX-U diagnostics</a:t>
            </a:r>
            <a:endParaRPr lang="en-US" dirty="0"/>
          </a:p>
        </p:txBody>
      </p:sp>
      <p:pic>
        <p:nvPicPr>
          <p:cNvPr id="4" name="Picture 3" descr=":management strategy_nstx-u.002-001.tiff"/>
          <p:cNvPicPr>
            <a:picLocks noChangeAspect="1"/>
          </p:cNvPicPr>
          <p:nvPr/>
        </p:nvPicPr>
        <p:blipFill>
          <a:blip r:embed="rId2"/>
          <a:srcRect l="11978" t="20285" r="24061" b="8199"/>
          <a:stretch>
            <a:fillRect/>
          </a:stretch>
        </p:blipFill>
        <p:spPr bwMode="auto">
          <a:xfrm>
            <a:off x="1295400" y="990600"/>
            <a:ext cx="6553200" cy="549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LTX and current 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4864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</a:rPr>
              <a:t>XPS scans of C-1s and O-1s photoelectron regions before and </a:t>
            </a:r>
            <a:r>
              <a:rPr lang="en-US" b="0" i="0" dirty="0" smtClean="0">
                <a:solidFill>
                  <a:srgbClr val="000000"/>
                </a:solidFill>
              </a:rPr>
              <a:t>after MAPP </a:t>
            </a:r>
            <a:r>
              <a:rPr lang="en-US" b="0" i="0" dirty="0">
                <a:solidFill>
                  <a:srgbClr val="000000"/>
                </a:solidFill>
              </a:rPr>
              <a:t>sample exposure to an argon glow in LTX, showing the appearance </a:t>
            </a:r>
            <a:r>
              <a:rPr lang="en-US" b="0" i="0" dirty="0" smtClean="0">
                <a:solidFill>
                  <a:srgbClr val="000000"/>
                </a:solidFill>
              </a:rPr>
              <a:t>of chemical </a:t>
            </a:r>
            <a:r>
              <a:rPr lang="en-US" b="0" i="0" dirty="0">
                <a:solidFill>
                  <a:srgbClr val="000000"/>
                </a:solidFill>
              </a:rPr>
              <a:t>shifts following the glow</a:t>
            </a:r>
            <a:r>
              <a:rPr lang="en-US" b="0" i="0" dirty="0" smtClean="0">
                <a:solidFill>
                  <a:srgbClr val="000000"/>
                </a:solidFill>
              </a:rPr>
              <a:t>.</a:t>
            </a:r>
            <a:r>
              <a:rPr lang="en-US" b="0" i="0" dirty="0" smtClean="0">
                <a:solidFill>
                  <a:srgbClr val="000000"/>
                </a:solidFill>
              </a:rPr>
              <a:t> </a:t>
            </a:r>
            <a:r>
              <a:rPr lang="en-US" i="0" dirty="0" smtClean="0">
                <a:solidFill>
                  <a:srgbClr val="000000"/>
                </a:solidFill>
              </a:rPr>
              <a:t>M</a:t>
            </a:r>
            <a:r>
              <a:rPr lang="en-US" i="0" dirty="0" smtClean="0">
                <a:solidFill>
                  <a:srgbClr val="000000"/>
                </a:solidFill>
              </a:rPr>
              <a:t>. Lucia et al</a:t>
            </a:r>
            <a:r>
              <a:rPr lang="en-US" i="0" dirty="0" smtClean="0">
                <a:solidFill>
                  <a:srgbClr val="000000"/>
                </a:solidFill>
              </a:rPr>
              <a:t> Rev. Sci. </a:t>
            </a:r>
            <a:r>
              <a:rPr lang="en-US" i="0" dirty="0" err="1" smtClean="0">
                <a:solidFill>
                  <a:srgbClr val="000000"/>
                </a:solidFill>
              </a:rPr>
              <a:t>Instrum</a:t>
            </a:r>
            <a:r>
              <a:rPr lang="en-US" i="0" dirty="0" smtClean="0">
                <a:solidFill>
                  <a:srgbClr val="000000"/>
                </a:solidFill>
              </a:rPr>
              <a:t>.  85, 11D835 (2014</a:t>
            </a:r>
            <a:r>
              <a:rPr lang="en-US" i="0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endParaRPr lang="en-US" i="0" dirty="0" smtClean="0">
              <a:solidFill>
                <a:srgbClr val="000000"/>
              </a:solidFill>
            </a:endParaRPr>
          </a:p>
          <a:p>
            <a:pPr algn="just"/>
            <a:r>
              <a:rPr lang="en-US" b="0" i="0" dirty="0" smtClean="0">
                <a:solidFill>
                  <a:srgbClr val="000000"/>
                </a:solidFill>
              </a:rPr>
              <a:t>Comparisons between lab experiments and MAPP, </a:t>
            </a:r>
            <a:r>
              <a:rPr lang="en-US" i="0" dirty="0" smtClean="0">
                <a:solidFill>
                  <a:srgbClr val="000000"/>
                </a:solidFill>
              </a:rPr>
              <a:t>Taylor et al. Rev. Sci. </a:t>
            </a:r>
            <a:r>
              <a:rPr lang="en-US" i="0" dirty="0" err="1" smtClean="0">
                <a:solidFill>
                  <a:srgbClr val="000000"/>
                </a:solidFill>
              </a:rPr>
              <a:t>Instrum</a:t>
            </a:r>
            <a:r>
              <a:rPr lang="en-US" i="0" dirty="0" smtClean="0">
                <a:solidFill>
                  <a:srgbClr val="000000"/>
                </a:solidFill>
              </a:rPr>
              <a:t>. 2012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19200"/>
            <a:ext cx="3429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 b="0" i="0" dirty="0" smtClean="0"/>
              <a:t>Langmuir </a:t>
            </a:r>
            <a:r>
              <a:rPr lang="en-US" sz="2000" b="0" i="0" dirty="0" smtClean="0"/>
              <a:t>probes operational</a:t>
            </a:r>
          </a:p>
          <a:p>
            <a:pPr marL="285750" indent="-285750">
              <a:buFont typeface="Arial"/>
              <a:buChar char="•"/>
            </a:pPr>
            <a:r>
              <a:rPr lang="en-US" sz="2000" b="0" i="0" dirty="0" smtClean="0"/>
              <a:t>Thermal desorption spectroscopy 90% developed</a:t>
            </a:r>
          </a:p>
          <a:p>
            <a:pPr marL="285750" indent="-285750">
              <a:buFont typeface="Arial"/>
              <a:buChar char="•"/>
            </a:pPr>
            <a:r>
              <a:rPr lang="en-US" sz="2000" b="0" i="0" dirty="0" smtClean="0"/>
              <a:t>XPS operational</a:t>
            </a:r>
          </a:p>
          <a:p>
            <a:pPr marL="285750" indent="-285750">
              <a:buFont typeface="Arial"/>
              <a:buChar char="•"/>
            </a:pPr>
            <a:r>
              <a:rPr lang="en-US" sz="2000" b="0" i="0" dirty="0" smtClean="0"/>
              <a:t>Sputtering cleaning operational</a:t>
            </a:r>
          </a:p>
          <a:p>
            <a:pPr marL="285750" indent="-285750">
              <a:buFont typeface="Arial"/>
              <a:buChar char="•"/>
            </a:pPr>
            <a:r>
              <a:rPr lang="en-US" sz="2000" b="0" i="0" dirty="0" smtClean="0"/>
              <a:t>Temperature control of samples operational</a:t>
            </a:r>
          </a:p>
        </p:txBody>
      </p:sp>
      <p:pic>
        <p:nvPicPr>
          <p:cNvPr id="10" name="Picture 9" descr="Fig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9635" t="13194" r="9531" b="17917"/>
              <a:stretch>
                <a:fillRect/>
              </a:stretch>
            </p:blipFill>
          </mc:Choice>
          <mc:Fallback>
            <p:blipFill>
              <a:blip r:embed="rId3"/>
              <a:srcRect l="9635" t="13194" r="9531" b="17917"/>
              <a:stretch>
                <a:fillRect/>
              </a:stretch>
            </p:blipFill>
          </mc:Fallback>
        </mc:AlternateContent>
        <p:spPr>
          <a:xfrm>
            <a:off x="3200400" y="1600200"/>
            <a:ext cx="5638800" cy="3604181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959118" y="1447800"/>
            <a:ext cx="5880082" cy="3810000"/>
            <a:chOff x="3581400" y="1600200"/>
            <a:chExt cx="5174472" cy="3352800"/>
          </a:xfrm>
        </p:grpSpPr>
        <p:pic>
          <p:nvPicPr>
            <p:cNvPr id="11" name="Picture 10" descr="PRISHMXPSO1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1676400"/>
              <a:ext cx="2500351" cy="3235325"/>
            </a:xfrm>
            <a:prstGeom prst="rect">
              <a:avLst/>
            </a:prstGeom>
          </p:spPr>
        </p:pic>
        <p:pic>
          <p:nvPicPr>
            <p:cNvPr id="12" name="Picture 11" descr="MAPPXPSO1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200" y="1600200"/>
              <a:ext cx="2583672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15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AE0DAE-02C0-4140-B73C-EF6DA5FBF20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6838" name="Rectangle 4"/>
          <p:cNvSpPr>
            <a:spLocks noChangeArrowheads="1"/>
          </p:cNvSpPr>
          <p:nvPr>
            <p:ph type="title"/>
          </p:nvPr>
        </p:nvSpPr>
        <p:spPr>
          <a:xfrm>
            <a:off x="457200" y="-228600"/>
            <a:ext cx="8229600" cy="1252538"/>
          </a:xfrm>
        </p:spPr>
        <p:txBody>
          <a:bodyPr lIns="38100" tIns="38100" rIns="78740" bIns="38100"/>
          <a:lstStyle/>
          <a:p>
            <a:pPr marL="1588" indent="0" eaLnBrk="1" hangingPunct="1"/>
            <a:r>
              <a:rPr lang="en-US" dirty="0"/>
              <a:t>Laboratory experiments consistent with surface chemistry of NSTX tiles</a:t>
            </a:r>
          </a:p>
        </p:txBody>
      </p:sp>
      <p:pic>
        <p:nvPicPr>
          <p:cNvPr id="3768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1184275"/>
            <a:ext cx="4427537" cy="35401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00600" y="1219200"/>
            <a:ext cx="3802062" cy="3317875"/>
            <a:chOff x="0" y="0"/>
            <a:chExt cx="2394" cy="2090"/>
          </a:xfrm>
        </p:grpSpPr>
        <p:pic>
          <p:nvPicPr>
            <p:cNvPr id="376847" name="Picture 6"/>
            <p:cNvPicPr>
              <a:picLocks noChangeAspect="1" noChangeArrowheads="1"/>
            </p:cNvPicPr>
            <p:nvPr/>
          </p:nvPicPr>
          <p:blipFill>
            <a:blip r:embed="rId3"/>
            <a:srcRect l="4700" t="16631" r="2193" b="1903"/>
            <a:stretch>
              <a:fillRect/>
            </a:stretch>
          </p:blipFill>
          <p:spPr bwMode="auto">
            <a:xfrm>
              <a:off x="0" y="0"/>
              <a:ext cx="2394" cy="2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684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" y="493"/>
              <a:ext cx="1974" cy="1129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sp>
        <p:nvSpPr>
          <p:cNvPr id="376841" name="Rectangle 9"/>
          <p:cNvSpPr>
            <a:spLocks/>
          </p:cNvSpPr>
          <p:nvPr/>
        </p:nvSpPr>
        <p:spPr bwMode="auto">
          <a:xfrm>
            <a:off x="6097588" y="1666875"/>
            <a:ext cx="904875" cy="304800"/>
          </a:xfrm>
          <a:prstGeom prst="rect">
            <a:avLst/>
          </a:prstGeom>
          <a:solidFill>
            <a:srgbClr val="FDF2BA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NSTX tile</a:t>
            </a:r>
          </a:p>
        </p:txBody>
      </p:sp>
      <p:sp>
        <p:nvSpPr>
          <p:cNvPr id="376842" name="Rectangle 10"/>
          <p:cNvSpPr>
            <a:spLocks/>
          </p:cNvSpPr>
          <p:nvPr/>
        </p:nvSpPr>
        <p:spPr bwMode="auto">
          <a:xfrm>
            <a:off x="7824788" y="3346450"/>
            <a:ext cx="1074737" cy="304800"/>
          </a:xfrm>
          <a:prstGeom prst="rect">
            <a:avLst/>
          </a:prstGeom>
          <a:solidFill>
            <a:srgbClr val="FDF2BA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Lab sample</a:t>
            </a:r>
          </a:p>
        </p:txBody>
      </p:sp>
      <p:sp>
        <p:nvSpPr>
          <p:cNvPr id="376843" name="Rectangle 11"/>
          <p:cNvSpPr>
            <a:spLocks/>
          </p:cNvSpPr>
          <p:nvPr/>
        </p:nvSpPr>
        <p:spPr bwMode="auto">
          <a:xfrm>
            <a:off x="3513138" y="3517900"/>
            <a:ext cx="1089025" cy="304800"/>
          </a:xfrm>
          <a:prstGeom prst="rect">
            <a:avLst/>
          </a:prstGeom>
          <a:solidFill>
            <a:srgbClr val="FDF2BA"/>
          </a:solidFill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~ 800 nm Li</a:t>
            </a:r>
          </a:p>
        </p:txBody>
      </p:sp>
      <p:sp>
        <p:nvSpPr>
          <p:cNvPr id="376844" name="Rectangle 12"/>
          <p:cNvSpPr>
            <a:spLocks/>
          </p:cNvSpPr>
          <p:nvPr/>
        </p:nvSpPr>
        <p:spPr bwMode="auto">
          <a:xfrm>
            <a:off x="3533775" y="2162175"/>
            <a:ext cx="989013" cy="304800"/>
          </a:xfrm>
          <a:prstGeom prst="rect">
            <a:avLst/>
          </a:prstGeom>
          <a:solidFill>
            <a:srgbClr val="FDF2BA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38100" tIns="38100" rIns="78740" bIns="38100">
            <a:prstTxWarp prst="textNoShape">
              <a:avLst/>
            </a:prstTxWarp>
            <a:spAutoFit/>
          </a:bodyPr>
          <a:lstStyle/>
          <a:p>
            <a:pPr marL="1588"/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~ 60 nm Li</a:t>
            </a:r>
          </a:p>
        </p:txBody>
      </p:sp>
      <p:sp>
        <p:nvSpPr>
          <p:cNvPr id="376845" name="Rectangle 13"/>
          <p:cNvSpPr>
            <a:spLocks/>
          </p:cNvSpPr>
          <p:nvPr/>
        </p:nvSpPr>
        <p:spPr bwMode="auto">
          <a:xfrm>
            <a:off x="314325" y="4597400"/>
            <a:ext cx="8496300" cy="140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78740" bIns="38100">
            <a:prstTxWarp prst="textNoShape">
              <a:avLst/>
            </a:prstTxWarp>
          </a:bodyPr>
          <a:lstStyle/>
          <a:p>
            <a:pPr marL="304800" indent="-304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Connecting controlled “single-effect” studies in lab experiments to complex environment in NSTX by examining post-mortem surface chemistry “buried” under oxidized layer (</a:t>
            </a:r>
            <a:r>
              <a:rPr lang="en-US" sz="1800" dirty="0">
                <a:solidFill>
                  <a:srgbClr val="003DCC"/>
                </a:solidFill>
                <a:ea typeface="Arial" charset="0"/>
                <a:cs typeface="Arial" charset="0"/>
              </a:rPr>
              <a:t>left</a:t>
            </a:r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)</a:t>
            </a:r>
          </a:p>
          <a:p>
            <a:pPr marL="304800" indent="-3048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Connect shot-to-shot NSTX plasma behavior with in-situ PMI diagnostics and connect back to lab data (</a:t>
            </a:r>
            <a:r>
              <a:rPr lang="en-US" sz="1800" dirty="0">
                <a:solidFill>
                  <a:srgbClr val="0044FE"/>
                </a:solidFill>
                <a:ea typeface="Arial" charset="0"/>
                <a:cs typeface="Arial" charset="0"/>
              </a:rPr>
              <a:t>right</a:t>
            </a:r>
            <a:r>
              <a:rPr lang="en-US" sz="1800" dirty="0">
                <a:solidFill>
                  <a:schemeClr val="tx1"/>
                </a:solidFill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76846" name="Rectangle 14"/>
          <p:cNvSpPr>
            <a:spLocks/>
          </p:cNvSpPr>
          <p:nvPr/>
        </p:nvSpPr>
        <p:spPr bwMode="auto">
          <a:xfrm>
            <a:off x="2667000" y="6108700"/>
            <a:ext cx="5321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C.H. Skinner, J.P. Allain et al.</a:t>
            </a:r>
            <a:r>
              <a:rPr lang="en-US" sz="1200" dirty="0" smtClean="0">
                <a:solidFill>
                  <a:srgbClr val="003DCC"/>
                </a:solidFill>
                <a:ea typeface="Arial" charset="0"/>
                <a:cs typeface="Arial" charset="0"/>
              </a:rPr>
              <a:t> 2011</a:t>
            </a:r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, J. </a:t>
            </a:r>
            <a:r>
              <a:rPr lang="en-US" sz="1200" dirty="0" err="1">
                <a:solidFill>
                  <a:srgbClr val="003DCC"/>
                </a:solidFill>
                <a:ea typeface="Arial" charset="0"/>
                <a:cs typeface="Arial" charset="0"/>
              </a:rPr>
              <a:t>Nucl</a:t>
            </a:r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. Mater.</a:t>
            </a:r>
          </a:p>
          <a:p>
            <a:pPr marL="39688"/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C.N. Taylor, J.P. Allain et al.</a:t>
            </a:r>
            <a:r>
              <a:rPr lang="en-US" sz="1200" dirty="0" smtClean="0">
                <a:solidFill>
                  <a:srgbClr val="003DCC"/>
                </a:solidFill>
                <a:ea typeface="Arial" charset="0"/>
                <a:cs typeface="Arial" charset="0"/>
              </a:rPr>
              <a:t> 2011</a:t>
            </a:r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, J. </a:t>
            </a:r>
            <a:r>
              <a:rPr lang="en-US" sz="1200" dirty="0" err="1">
                <a:solidFill>
                  <a:srgbClr val="003DCC"/>
                </a:solidFill>
                <a:ea typeface="Arial" charset="0"/>
                <a:cs typeface="Arial" charset="0"/>
              </a:rPr>
              <a:t>Nucl</a:t>
            </a:r>
            <a:r>
              <a:rPr lang="en-US" sz="1200" dirty="0">
                <a:solidFill>
                  <a:srgbClr val="003DCC"/>
                </a:solidFill>
                <a:ea typeface="Arial" charset="0"/>
                <a:cs typeface="Arial" charset="0"/>
              </a:rPr>
              <a:t>. Mater.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8871" y="914400"/>
            <a:ext cx="2740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Lab Flux ~ 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 NSTX Flux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956846"/>
            <a:ext cx="2714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PMI Probe NSTX samples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9448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In-situ PMI probe data coupled to ex-vessel NSTX tile surface analysis pointed to significant D retention in various radial locations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b="-27867"/>
          <a:stretch>
            <a:fillRect/>
          </a:stretch>
        </p:blipFill>
        <p:spPr bwMode="auto">
          <a:xfrm rot="16200000">
            <a:off x="269002" y="3532903"/>
            <a:ext cx="4330701" cy="427529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8" name="Picture 2" descr="Z:\Documents\Research\Documents\Li NSTX\Joule Milestone\Graph7.jpg"/>
          <p:cNvPicPr>
            <a:picLocks noChangeAspect="1" noChangeArrowheads="1"/>
          </p:cNvPicPr>
          <p:nvPr/>
        </p:nvPicPr>
        <p:blipFill>
          <a:blip r:embed="rId3"/>
          <a:srcRect l="6087" t="7006" r="7748" b="9179"/>
          <a:stretch>
            <a:fillRect/>
          </a:stretch>
        </p:blipFill>
        <p:spPr bwMode="auto">
          <a:xfrm>
            <a:off x="3657600" y="1524000"/>
            <a:ext cx="2634960" cy="3844814"/>
          </a:xfrm>
          <a:prstGeom prst="rect">
            <a:avLst/>
          </a:prstGeom>
          <a:noFill/>
        </p:spPr>
      </p:pic>
      <p:pic>
        <p:nvPicPr>
          <p:cNvPr id="9" name="Picture 3" descr="Z:\Documents\Research\Documents\Li NSTX\Joule Milestone\Graph12.jpg"/>
          <p:cNvPicPr>
            <a:picLocks noChangeAspect="1" noChangeArrowheads="1"/>
          </p:cNvPicPr>
          <p:nvPr/>
        </p:nvPicPr>
        <p:blipFill>
          <a:blip r:embed="rId4"/>
          <a:srcRect l="10455" t="7006" r="6778" b="8694"/>
          <a:stretch>
            <a:fillRect/>
          </a:stretch>
        </p:blipFill>
        <p:spPr bwMode="auto">
          <a:xfrm>
            <a:off x="6477000" y="1524001"/>
            <a:ext cx="2543559" cy="3886200"/>
          </a:xfrm>
          <a:prstGeom prst="rect">
            <a:avLst/>
          </a:prstGeom>
          <a:noFill/>
        </p:spPr>
      </p:pic>
      <p:pic>
        <p:nvPicPr>
          <p:cNvPr id="10" name="Picture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9906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334000"/>
            <a:ext cx="16891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05200" y="990600"/>
            <a:ext cx="304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XP911: April </a:t>
            </a:r>
            <a:r>
              <a:rPr lang="en-US" dirty="0" smtClean="0"/>
              <a:t>24, 2009</a:t>
            </a:r>
          </a:p>
          <a:p>
            <a:pPr algn="ctr"/>
            <a:r>
              <a:rPr lang="en-US" dirty="0" smtClean="0"/>
              <a:t>Low </a:t>
            </a:r>
            <a:r>
              <a:rPr lang="en-US" dirty="0" smtClean="0"/>
              <a:t>lithium dep.: </a:t>
            </a:r>
            <a:r>
              <a:rPr lang="en-US" dirty="0" smtClean="0"/>
              <a:t>213 nm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8236" y="1009471"/>
            <a:ext cx="304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Piggyback: April </a:t>
            </a:r>
            <a:r>
              <a:rPr lang="en-US" dirty="0" smtClean="0"/>
              <a:t>24, 2009</a:t>
            </a:r>
          </a:p>
          <a:p>
            <a:pPr algn="ctr"/>
            <a:r>
              <a:rPr lang="en-US" dirty="0" smtClean="0"/>
              <a:t>High </a:t>
            </a:r>
            <a:r>
              <a:rPr lang="en-US" dirty="0" smtClean="0"/>
              <a:t>lithium dep.: </a:t>
            </a:r>
            <a:r>
              <a:rPr lang="en-US" dirty="0" smtClean="0"/>
              <a:t>1,841 nm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5791200"/>
            <a:ext cx="3386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Estimated D </a:t>
            </a:r>
            <a:r>
              <a:rPr lang="en-US" sz="1600" dirty="0" err="1" smtClean="0"/>
              <a:t>concen</a:t>
            </a:r>
            <a:r>
              <a:rPr lang="en-US" sz="1600" dirty="0" smtClean="0"/>
              <a:t>. from probe</a:t>
            </a:r>
          </a:p>
          <a:p>
            <a:r>
              <a:rPr lang="en-US" sz="1600" dirty="0" smtClean="0"/>
              <a:t>Pd sample ~ 5.2 </a:t>
            </a:r>
            <a:r>
              <a:rPr lang="en-US" sz="1600" dirty="0" err="1" smtClean="0"/>
              <a:t>x</a:t>
            </a:r>
            <a:r>
              <a:rPr lang="en-US" sz="1600" dirty="0" smtClean="0"/>
              <a:t> 10</a:t>
            </a:r>
            <a:r>
              <a:rPr lang="en-US" sz="1600" baseline="30000" dirty="0" smtClean="0"/>
              <a:t>22</a:t>
            </a:r>
            <a:r>
              <a:rPr lang="en-US" sz="1600" dirty="0" smtClean="0"/>
              <a:t> m</a:t>
            </a:r>
            <a:r>
              <a:rPr lang="en-US" sz="1600" baseline="30000" dirty="0" smtClean="0"/>
              <a:t>-2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267200" cy="4953000"/>
          </a:xfrm>
        </p:spPr>
        <p:txBody>
          <a:bodyPr/>
          <a:lstStyle/>
          <a:p>
            <a:r>
              <a:rPr lang="en-US" dirty="0" err="1" smtClean="0"/>
              <a:t>Boronization</a:t>
            </a:r>
            <a:r>
              <a:rPr lang="en-US" dirty="0" smtClean="0"/>
              <a:t> and </a:t>
            </a:r>
            <a:r>
              <a:rPr lang="en-US" dirty="0" err="1" smtClean="0"/>
              <a:t>Lithiumization</a:t>
            </a:r>
            <a:r>
              <a:rPr lang="en-US" dirty="0" smtClean="0"/>
              <a:t> improve plasma performance, however:</a:t>
            </a:r>
          </a:p>
          <a:p>
            <a:pPr lvl="1"/>
            <a:r>
              <a:rPr lang="en-US" dirty="0" smtClean="0"/>
              <a:t>Improvements are strongly dependent on:</a:t>
            </a:r>
          </a:p>
          <a:p>
            <a:pPr lvl="2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Plasma exposures</a:t>
            </a:r>
          </a:p>
          <a:p>
            <a:pPr lvl="2"/>
            <a:r>
              <a:rPr lang="en-US" dirty="0" smtClean="0"/>
              <a:t>Li passivation</a:t>
            </a:r>
          </a:p>
          <a:p>
            <a:pPr lvl="2"/>
            <a:r>
              <a:rPr lang="en-US" dirty="0" smtClean="0"/>
              <a:t>Li intercalation in graphite</a:t>
            </a:r>
          </a:p>
          <a:p>
            <a:pPr lvl="1"/>
            <a:r>
              <a:rPr lang="en-US" dirty="0" smtClean="0"/>
              <a:t>The effect of longer pulses has to be considered now</a:t>
            </a:r>
          </a:p>
          <a:p>
            <a:pPr lvl="2"/>
            <a:r>
              <a:rPr lang="en-US" dirty="0" smtClean="0"/>
              <a:t>On hydrogen retention</a:t>
            </a:r>
          </a:p>
          <a:p>
            <a:pPr lvl="2"/>
            <a:r>
              <a:rPr lang="en-US" dirty="0" smtClean="0"/>
              <a:t>On stability of the coatings</a:t>
            </a:r>
          </a:p>
          <a:p>
            <a:pPr lvl="2"/>
            <a:r>
              <a:rPr lang="en-US" dirty="0" smtClean="0"/>
              <a:t>On presence of impurities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71600"/>
            <a:ext cx="4616741" cy="4953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9800" y="609600"/>
            <a:ext cx="268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Maingi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et </a:t>
            </a:r>
            <a:r>
              <a:rPr lang="en-US" dirty="0" smtClean="0">
                <a:solidFill>
                  <a:srgbClr val="000000"/>
                </a:solidFill>
              </a:rPr>
              <a:t>al Nuclear Fusion </a:t>
            </a:r>
            <a:r>
              <a:rPr lang="en-US" dirty="0" smtClean="0">
                <a:solidFill>
                  <a:srgbClr val="000000"/>
                </a:solidFill>
              </a:rPr>
              <a:t>(2011)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24400" y="1143000"/>
            <a:ext cx="3440407" cy="5406628"/>
            <a:chOff x="4724400" y="1143000"/>
            <a:chExt cx="3440407" cy="5406628"/>
          </a:xfrm>
        </p:grpSpPr>
        <p:pic>
          <p:nvPicPr>
            <p:cNvPr id="8" name="Picture 7" descr="Fig 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20833" t="18403" r="19410" b="21597"/>
                <a:stretch>
                  <a:fillRect/>
                </a:stretch>
              </p:blipFill>
            </mc:Choice>
            <mc:Fallback>
              <p:blipFill>
                <a:blip r:embed="rId4"/>
                <a:srcRect l="20833" t="18403" r="19410" b="21597"/>
                <a:stretch>
                  <a:fillRect/>
                </a:stretch>
              </p:blipFill>
            </mc:Fallback>
          </mc:AlternateContent>
          <p:spPr>
            <a:xfrm>
              <a:off x="4724400" y="1143000"/>
              <a:ext cx="3440407" cy="2590800"/>
            </a:xfrm>
            <a:prstGeom prst="rect">
              <a:avLst/>
            </a:prstGeom>
          </p:spPr>
        </p:pic>
        <p:pic>
          <p:nvPicPr>
            <p:cNvPr id="9" name="Picture 8" descr="Fig 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l="23333" t="22222" r="23333" b="16667"/>
                <a:stretch>
                  <a:fillRect/>
                </a:stretch>
              </p:blipFill>
            </mc:Choice>
            <mc:Fallback>
              <p:blipFill>
                <a:blip r:embed="rId6"/>
                <a:srcRect l="23333" t="22222" r="23333" b="16667"/>
                <a:stretch>
                  <a:fillRect/>
                </a:stretch>
              </p:blipFill>
            </mc:Fallback>
          </mc:AlternateContent>
          <p:spPr>
            <a:xfrm>
              <a:off x="4876800" y="3733800"/>
              <a:ext cx="3276600" cy="2815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26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Deciphering mechanism that controls “reduction” in recycling by the plasma-material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19600"/>
            <a:ext cx="87630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Clues given by previous in-situ PMI probe data showing strong complexes of D retention in oxygen and carbon XPS lines</a:t>
            </a:r>
          </a:p>
          <a:p>
            <a:r>
              <a:rPr lang="en-US" dirty="0" smtClean="0"/>
              <a:t>Controlled single-effect surface analysis pointed to irradiation-driven mechanisms driving oxygen in </a:t>
            </a:r>
            <a:r>
              <a:rPr lang="en-US" dirty="0" err="1" smtClean="0"/>
              <a:t>lithiated</a:t>
            </a:r>
            <a:r>
              <a:rPr lang="en-US" dirty="0" smtClean="0"/>
              <a:t> graphite during D-plasma exposure across many orders of magnitude fluxes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6547" b="32798"/>
          <a:stretch>
            <a:fillRect/>
          </a:stretch>
        </p:blipFill>
        <p:spPr bwMode="auto">
          <a:xfrm>
            <a:off x="533400" y="10668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95400"/>
            <a:ext cx="3718560" cy="284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4876800" y="1371600"/>
            <a:ext cx="1295400" cy="11430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75555</TotalTime>
  <Words>1326</Words>
  <Application>Microsoft Macintosh PowerPoint</Application>
  <PresentationFormat>On-screen Show (4:3)</PresentationFormat>
  <Paragraphs>227</Paragraphs>
  <Slides>17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Slide 1</vt:lpstr>
      <vt:lpstr>Background</vt:lpstr>
      <vt:lpstr>What can we learn from MAPP?</vt:lpstr>
      <vt:lpstr>Coupling computational modeling, controlled ex-vessel experiments and NSTX-U diagnostics</vt:lpstr>
      <vt:lpstr>Results from LTX and current status</vt:lpstr>
      <vt:lpstr>Laboratory experiments consistent with surface chemistry of NSTX tiles</vt:lpstr>
      <vt:lpstr>In-situ PMI probe data coupled to ex-vessel NSTX tile surface analysis pointed to significant D retention in various radial locations</vt:lpstr>
      <vt:lpstr>Motivation</vt:lpstr>
      <vt:lpstr>Deciphering mechanism that controls “reduction” in recycling by the plasma-material interface</vt:lpstr>
      <vt:lpstr>Objectives</vt:lpstr>
      <vt:lpstr>Proposed experiments</vt:lpstr>
      <vt:lpstr>Proposed experiments</vt:lpstr>
      <vt:lpstr>Proposed experiments</vt:lpstr>
      <vt:lpstr>Proposed experiments</vt:lpstr>
      <vt:lpstr>Background</vt:lpstr>
      <vt:lpstr>Background</vt:lpstr>
      <vt:lpstr>Initial results from LTX</vt:lpstr>
    </vt:vector>
  </TitlesOfParts>
  <Manager/>
  <Company>Princeton Plasma Physics Laboratory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Analysis Particle Probe Commissioning  </dc:title>
  <dc:subject/>
  <dc:creator>NSTX team member</dc:creator>
  <cp:keywords/>
  <dc:description/>
  <cp:lastModifiedBy>Jean Paul Allain</cp:lastModifiedBy>
  <cp:revision>12391</cp:revision>
  <cp:lastPrinted>2015-02-22T05:45:02Z</cp:lastPrinted>
  <dcterms:created xsi:type="dcterms:W3CDTF">2015-02-22T04:56:10Z</dcterms:created>
  <dcterms:modified xsi:type="dcterms:W3CDTF">2015-02-26T05:31:27Z</dcterms:modified>
  <cp:category/>
</cp:coreProperties>
</file>