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89" r:id="rId3"/>
    <p:sldId id="390" r:id="rId4"/>
    <p:sldId id="391" r:id="rId5"/>
  </p:sldIdLst>
  <p:sldSz cx="9144000" cy="6858000" type="screen4x3"/>
  <p:notesSz cx="6894513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101"/>
    <a:srgbClr val="3333CC"/>
    <a:srgbClr val="FFFFFF"/>
    <a:srgbClr val="CC0099"/>
    <a:srgbClr val="000000"/>
    <a:srgbClr val="FFFF00"/>
    <a:srgbClr val="FFE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77975" autoAdjust="0"/>
  </p:normalViewPr>
  <p:slideViewPr>
    <p:cSldViewPr snapToGrid="0" snapToObjects="1" showGuides="1">
      <p:cViewPr varScale="1">
        <p:scale>
          <a:sx n="90" d="100"/>
          <a:sy n="90" d="100"/>
        </p:scale>
        <p:origin x="-2280" y="-114"/>
      </p:cViewPr>
      <p:guideLst>
        <p:guide orient="horz" pos="177"/>
        <p:guide/>
      </p:guideLst>
    </p:cSldViewPr>
  </p:slideViewPr>
  <p:outlineViewPr>
    <p:cViewPr>
      <p:scale>
        <a:sx n="33" d="100"/>
        <a:sy n="33" d="100"/>
      </p:scale>
      <p:origin x="0" y="114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-2604" y="-78"/>
      </p:cViewPr>
      <p:guideLst>
        <p:guide orient="horz" pos="2892"/>
        <p:guide pos="2172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7938" cy="458393"/>
          </a:xfrm>
          <a:prstGeom prst="rect">
            <a:avLst/>
          </a:prstGeom>
        </p:spPr>
        <p:txBody>
          <a:bodyPr vert="horz" lIns="91835" tIns="45916" rIns="91835" bIns="459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4997" y="1"/>
            <a:ext cx="2987938" cy="458393"/>
          </a:xfrm>
          <a:prstGeom prst="rect">
            <a:avLst/>
          </a:prstGeom>
        </p:spPr>
        <p:txBody>
          <a:bodyPr vert="horz" lIns="91835" tIns="45916" rIns="91835" bIns="459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36CE8D-3A51-4C87-83B9-9405A691C63D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8975"/>
            <a:ext cx="4589463" cy="3443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5" tIns="45916" rIns="91835" bIns="459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768" y="4361061"/>
            <a:ext cx="5514979" cy="4130282"/>
          </a:xfrm>
          <a:prstGeom prst="rect">
            <a:avLst/>
          </a:prstGeom>
        </p:spPr>
        <p:txBody>
          <a:bodyPr vert="horz" lIns="91835" tIns="45916" rIns="91835" bIns="4591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20540"/>
            <a:ext cx="2987938" cy="458393"/>
          </a:xfrm>
          <a:prstGeom prst="rect">
            <a:avLst/>
          </a:prstGeom>
        </p:spPr>
        <p:txBody>
          <a:bodyPr vert="horz" lIns="91835" tIns="45916" rIns="91835" bIns="459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4997" y="8720540"/>
            <a:ext cx="2987938" cy="458393"/>
          </a:xfrm>
          <a:prstGeom prst="rect">
            <a:avLst/>
          </a:prstGeom>
        </p:spPr>
        <p:txBody>
          <a:bodyPr vert="horz" lIns="91835" tIns="45916" rIns="91835" bIns="459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4AB5D2-F616-451F-A027-13616315F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69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Good afternoon, I’d like</a:t>
            </a:r>
            <a:r>
              <a:rPr lang="en-US" altLang="en-US" baseline="0" dirty="0" smtClean="0"/>
              <a:t> to </a:t>
            </a:r>
            <a:r>
              <a:rPr lang="en-US" altLang="en-US" dirty="0" smtClean="0"/>
              <a:t>thank the organizing committee for the opportunity of presenting my work here.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acknowledge the valuable contributions of </a:t>
            </a:r>
            <a:r>
              <a:rPr lang="en-US" altLang="en-US" b="1" dirty="0" smtClean="0"/>
              <a:t>many</a:t>
            </a:r>
            <a:r>
              <a:rPr lang="en-US" altLang="en-US" dirty="0" smtClean="0"/>
              <a:t> collaborators from </a:t>
            </a:r>
            <a:r>
              <a:rPr lang="en-US" altLang="en-US" b="1" dirty="0" smtClean="0"/>
              <a:t>various</a:t>
            </a:r>
            <a:r>
              <a:rPr lang="en-US" altLang="en-US" dirty="0" smtClean="0"/>
              <a:t> institutions.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35" indent="-2843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285" indent="-2274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199" indent="-2274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7113" indent="-2274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2027" indent="-2274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6941" indent="-2274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1855" indent="-2274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66769" indent="-2274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6B8AB2-57BB-4B8A-A8BA-E4D4F2DAD02B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3" descr="ppi224.tmp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098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53"/>
          <p:cNvSpPr txBox="1">
            <a:spLocks noChangeArrowheads="1"/>
          </p:cNvSpPr>
          <p:nvPr userDrawn="1"/>
        </p:nvSpPr>
        <p:spPr bwMode="auto">
          <a:xfrm>
            <a:off x="7696200" y="2286000"/>
            <a:ext cx="1295400" cy="4311650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 err="1">
                <a:solidFill>
                  <a:srgbClr val="FF0000"/>
                </a:solidFill>
                <a:latin typeface="+mn-lt"/>
              </a:rPr>
              <a:t>Culham</a:t>
            </a:r>
            <a:r>
              <a:rPr lang="en-US" sz="9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00" dirty="0" err="1">
                <a:solidFill>
                  <a:srgbClr val="FF0000"/>
                </a:solidFill>
                <a:latin typeface="+mn-lt"/>
              </a:rPr>
              <a:t>Sci</a:t>
            </a:r>
            <a:r>
              <a:rPr lang="en-US" sz="9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00" dirty="0" err="1">
                <a:solidFill>
                  <a:srgbClr val="FF0000"/>
                </a:solidFill>
                <a:latin typeface="+mn-lt"/>
              </a:rPr>
              <a:t>Ctr</a:t>
            </a:r>
            <a:endParaRPr lang="en-US" sz="900" dirty="0">
              <a:solidFill>
                <a:srgbClr val="FF0000"/>
              </a:solidFill>
              <a:latin typeface="+mn-lt"/>
            </a:endParaRP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York U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Chubu U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Fukui U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Hiroshima U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Hyogo U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Kyoto U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Kyushu U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Kyushu Tokai U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NIFS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Niigata U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U Tokyo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JAEA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800" dirty="0" err="1">
                <a:solidFill>
                  <a:srgbClr val="FF0000"/>
                </a:solidFill>
                <a:latin typeface="+mn-lt"/>
              </a:rPr>
              <a:t>Inst</a:t>
            </a:r>
            <a:r>
              <a:rPr lang="en-US" sz="800" dirty="0">
                <a:solidFill>
                  <a:srgbClr val="FF0000"/>
                </a:solidFill>
                <a:latin typeface="+mn-lt"/>
              </a:rPr>
              <a:t> for </a:t>
            </a:r>
            <a:r>
              <a:rPr lang="en-US" sz="800" dirty="0" err="1">
                <a:solidFill>
                  <a:srgbClr val="FF0000"/>
                </a:solidFill>
                <a:latin typeface="+mn-lt"/>
              </a:rPr>
              <a:t>Nucl</a:t>
            </a:r>
            <a:r>
              <a:rPr lang="en-US" sz="800" dirty="0">
                <a:solidFill>
                  <a:srgbClr val="FF0000"/>
                </a:solidFill>
                <a:latin typeface="+mn-lt"/>
              </a:rPr>
              <a:t> Res, Kiev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 err="1">
                <a:solidFill>
                  <a:srgbClr val="FF0000"/>
                </a:solidFill>
                <a:latin typeface="+mn-lt"/>
              </a:rPr>
              <a:t>Ioffe</a:t>
            </a:r>
            <a:r>
              <a:rPr lang="en-US" sz="9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00" dirty="0" err="1">
                <a:solidFill>
                  <a:srgbClr val="FF0000"/>
                </a:solidFill>
                <a:latin typeface="+mn-lt"/>
              </a:rPr>
              <a:t>Inst</a:t>
            </a:r>
            <a:endParaRPr lang="en-US" sz="900" dirty="0">
              <a:solidFill>
                <a:srgbClr val="FF0000"/>
              </a:solidFill>
              <a:latin typeface="+mn-lt"/>
            </a:endParaRP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TRINITI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 err="1">
                <a:solidFill>
                  <a:srgbClr val="FF0000"/>
                </a:solidFill>
                <a:latin typeface="+mn-lt"/>
              </a:rPr>
              <a:t>Chonbuk</a:t>
            </a:r>
            <a:r>
              <a:rPr lang="en-US" sz="9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00" dirty="0" err="1">
                <a:solidFill>
                  <a:srgbClr val="FF0000"/>
                </a:solidFill>
                <a:latin typeface="+mn-lt"/>
              </a:rPr>
              <a:t>Natl</a:t>
            </a:r>
            <a:r>
              <a:rPr lang="en-US" sz="900" dirty="0">
                <a:solidFill>
                  <a:srgbClr val="FF0000"/>
                </a:solidFill>
                <a:latin typeface="+mn-lt"/>
              </a:rPr>
              <a:t> U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NFRI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KAIST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POSTECH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Seoul </a:t>
            </a:r>
            <a:r>
              <a:rPr lang="en-US" sz="900" dirty="0" err="1">
                <a:solidFill>
                  <a:srgbClr val="FF0000"/>
                </a:solidFill>
                <a:latin typeface="+mn-lt"/>
              </a:rPr>
              <a:t>Natl</a:t>
            </a:r>
            <a:r>
              <a:rPr lang="en-US" sz="900" dirty="0">
                <a:solidFill>
                  <a:srgbClr val="FF0000"/>
                </a:solidFill>
                <a:latin typeface="+mn-lt"/>
              </a:rPr>
              <a:t> U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ASIPP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CIEMAT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FOM </a:t>
            </a:r>
            <a:r>
              <a:rPr lang="en-US" sz="900" dirty="0" err="1">
                <a:solidFill>
                  <a:srgbClr val="FF0000"/>
                </a:solidFill>
                <a:latin typeface="+mn-lt"/>
              </a:rPr>
              <a:t>Inst</a:t>
            </a:r>
            <a:r>
              <a:rPr lang="en-US" sz="900" dirty="0">
                <a:solidFill>
                  <a:srgbClr val="FF0000"/>
                </a:solidFill>
                <a:latin typeface="+mn-lt"/>
              </a:rPr>
              <a:t> DIFFER</a:t>
            </a: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ENEA, </a:t>
            </a:r>
            <a:r>
              <a:rPr lang="en-US" sz="900" dirty="0" err="1">
                <a:solidFill>
                  <a:srgbClr val="FF0000"/>
                </a:solidFill>
                <a:latin typeface="+mn-lt"/>
              </a:rPr>
              <a:t>Frascati</a:t>
            </a:r>
            <a:endParaRPr lang="en-US" sz="900" dirty="0">
              <a:solidFill>
                <a:srgbClr val="FF0000"/>
              </a:solidFill>
              <a:latin typeface="+mn-lt"/>
            </a:endParaRP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CEA, </a:t>
            </a:r>
            <a:r>
              <a:rPr lang="en-US" sz="900" dirty="0" err="1">
                <a:solidFill>
                  <a:srgbClr val="FF0000"/>
                </a:solidFill>
                <a:latin typeface="+mn-lt"/>
              </a:rPr>
              <a:t>Cadarache</a:t>
            </a:r>
            <a:endParaRPr lang="en-US" sz="900" dirty="0">
              <a:solidFill>
                <a:srgbClr val="FF0000"/>
              </a:solidFill>
              <a:latin typeface="+mn-lt"/>
            </a:endParaRP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IPP, </a:t>
            </a:r>
            <a:r>
              <a:rPr lang="en-US" sz="900" dirty="0" err="1">
                <a:solidFill>
                  <a:srgbClr val="FF0000"/>
                </a:solidFill>
                <a:latin typeface="+mn-lt"/>
              </a:rPr>
              <a:t>Jülich</a:t>
            </a:r>
            <a:endParaRPr lang="en-US" sz="900" dirty="0">
              <a:solidFill>
                <a:srgbClr val="FF0000"/>
              </a:solidFill>
              <a:latin typeface="+mn-lt"/>
            </a:endParaRP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IPP, </a:t>
            </a:r>
            <a:r>
              <a:rPr lang="en-US" sz="900" dirty="0" err="1">
                <a:solidFill>
                  <a:srgbClr val="FF0000"/>
                </a:solidFill>
                <a:latin typeface="+mn-lt"/>
              </a:rPr>
              <a:t>Garching</a:t>
            </a:r>
            <a:endParaRPr lang="en-US" sz="900" dirty="0">
              <a:solidFill>
                <a:srgbClr val="FF0000"/>
              </a:solidFill>
              <a:latin typeface="+mn-lt"/>
            </a:endParaRPr>
          </a:p>
          <a:p>
            <a:pPr algn="r" fontAlgn="auto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defRPr/>
            </a:pPr>
            <a:r>
              <a:rPr lang="en-US" sz="900" dirty="0">
                <a:solidFill>
                  <a:srgbClr val="FF0000"/>
                </a:solidFill>
                <a:latin typeface="+mn-lt"/>
              </a:rPr>
              <a:t>ASCR, Czech Rep</a:t>
            </a:r>
          </a:p>
        </p:txBody>
      </p:sp>
      <p:pic>
        <p:nvPicPr>
          <p:cNvPr id="7" name="Picture 3" descr="C:\Users\jmenard\Desktop\Picture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8" descr="ppi221.tmp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52"/>
          <p:cNvSpPr txBox="1">
            <a:spLocks noChangeArrowheads="1"/>
          </p:cNvSpPr>
          <p:nvPr userDrawn="1"/>
        </p:nvSpPr>
        <p:spPr bwMode="auto">
          <a:xfrm>
            <a:off x="152400" y="2209800"/>
            <a:ext cx="1257300" cy="4510088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 err="1">
                <a:solidFill>
                  <a:schemeClr val="accent1"/>
                </a:solidFill>
                <a:latin typeface="+mn-lt"/>
              </a:rPr>
              <a:t>Coll</a:t>
            </a:r>
            <a:r>
              <a:rPr lang="en-US" sz="900" dirty="0">
                <a:solidFill>
                  <a:schemeClr val="accent1"/>
                </a:solidFill>
                <a:latin typeface="+mn-lt"/>
              </a:rPr>
              <a:t> of </a:t>
            </a:r>
            <a:r>
              <a:rPr lang="en-US" sz="900" dirty="0" err="1">
                <a:solidFill>
                  <a:schemeClr val="accent1"/>
                </a:solidFill>
                <a:latin typeface="+mn-lt"/>
              </a:rPr>
              <a:t>Wm</a:t>
            </a:r>
            <a:r>
              <a:rPr lang="en-US" sz="900" dirty="0">
                <a:solidFill>
                  <a:schemeClr val="accent1"/>
                </a:solidFill>
                <a:latin typeface="+mn-lt"/>
              </a:rPr>
              <a:t> &amp; Mary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Columbia U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 err="1">
                <a:solidFill>
                  <a:schemeClr val="accent1"/>
                </a:solidFill>
                <a:latin typeface="+mn-lt"/>
              </a:rPr>
              <a:t>CompX</a:t>
            </a:r>
            <a:endParaRPr lang="en-US" sz="900" dirty="0">
              <a:solidFill>
                <a:schemeClr val="accent1"/>
              </a:solidFill>
              <a:latin typeface="+mn-lt"/>
            </a:endParaRP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General Atomics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FIU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INL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Johns Hopkins U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LANL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LLNL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Lodestar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MIT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Lehigh U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Nova Photonics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ORNL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PPPL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Princeton U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Purdue U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SNL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Think Tank, Inc.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UC Davis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UC Irvine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UCLA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UCSD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U Colorado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U Illinois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U Maryland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U Rochester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U Tennessee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U Tulsa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U Washington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U Wisconsin</a:t>
            </a:r>
          </a:p>
          <a:p>
            <a:pPr fontAlgn="auto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en-US" sz="900" dirty="0">
                <a:solidFill>
                  <a:schemeClr val="accent1"/>
                </a:solidFill>
                <a:latin typeface="+mn-lt"/>
              </a:rPr>
              <a:t>X Science LLC</a:t>
            </a:r>
          </a:p>
        </p:txBody>
      </p:sp>
      <p:pic>
        <p:nvPicPr>
          <p:cNvPr id="10" name="Picture 5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343400"/>
            <a:ext cx="22748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58"/>
          <p:cNvCxnSpPr>
            <a:cxnSpLocks noChangeShapeType="1"/>
          </p:cNvCxnSpPr>
          <p:nvPr userDrawn="1"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25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Line 150"/>
          <p:cNvSpPr>
            <a:spLocks noChangeShapeType="1"/>
          </p:cNvSpPr>
          <p:nvPr userDrawn="1"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14" name="Straight Connector 26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Line 131"/>
          <p:cNvSpPr>
            <a:spLocks noChangeShapeType="1"/>
          </p:cNvSpPr>
          <p:nvPr userDrawn="1"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16" name="Straight Connector 27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28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Line 132"/>
          <p:cNvSpPr>
            <a:spLocks noChangeShapeType="1"/>
          </p:cNvSpPr>
          <p:nvPr userDrawn="1"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19" name="Straight Connector 29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30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Line 133"/>
          <p:cNvSpPr>
            <a:spLocks noChangeShapeType="1"/>
          </p:cNvSpPr>
          <p:nvPr userDrawn="1"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2" name="Straight Connector 31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32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Line 134"/>
          <p:cNvSpPr>
            <a:spLocks noChangeShapeType="1"/>
          </p:cNvSpPr>
          <p:nvPr userDrawn="1"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5" name="Straight Connector 33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Line 138"/>
          <p:cNvSpPr>
            <a:spLocks noChangeShapeType="1"/>
          </p:cNvSpPr>
          <p:nvPr userDrawn="1"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7" name="Straight Connector 34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Line 139"/>
          <p:cNvSpPr>
            <a:spLocks noChangeShapeType="1"/>
          </p:cNvSpPr>
          <p:nvPr userDrawn="1"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9" name="Straight Connector 35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Line 143"/>
          <p:cNvSpPr>
            <a:spLocks noChangeShapeType="1"/>
          </p:cNvSpPr>
          <p:nvPr userDrawn="1"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31" name="Straight Connector 36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Line 144"/>
          <p:cNvSpPr>
            <a:spLocks noChangeShapeType="1"/>
          </p:cNvSpPr>
          <p:nvPr userDrawn="1"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33" name="Straight Connector 37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Line 145"/>
          <p:cNvSpPr>
            <a:spLocks noChangeShapeType="1"/>
          </p:cNvSpPr>
          <p:nvPr userDrawn="1"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35" name="Straight Connector 38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Line 146"/>
          <p:cNvSpPr>
            <a:spLocks noChangeShapeType="1"/>
          </p:cNvSpPr>
          <p:nvPr userDrawn="1"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37" name="Straight Connector 39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40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Line 147"/>
          <p:cNvSpPr>
            <a:spLocks noChangeShapeType="1"/>
          </p:cNvSpPr>
          <p:nvPr userDrawn="1"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40" name="Straight Connector 41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2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Line 148"/>
          <p:cNvSpPr>
            <a:spLocks noChangeShapeType="1"/>
          </p:cNvSpPr>
          <p:nvPr userDrawn="1"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43" name="Straight Connector 43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44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Line 149"/>
          <p:cNvSpPr>
            <a:spLocks noChangeShapeType="1"/>
          </p:cNvSpPr>
          <p:nvPr userDrawn="1"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46" name="Straight Connector 52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49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50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54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55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56"/>
          <p:cNvCxnSpPr>
            <a:cxnSpLocks noChangeShapeType="1"/>
          </p:cNvCxnSpPr>
          <p:nvPr userDrawn="1"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7"/>
          <p:cNvCxnSpPr>
            <a:cxnSpLocks noChangeShapeType="1"/>
          </p:cNvCxnSpPr>
          <p:nvPr userDrawn="1"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3" name="Picture 56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914" y="237606"/>
            <a:ext cx="1200118" cy="45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67" r="32085" b="-1"/>
          <a:stretch/>
        </p:blipFill>
        <p:spPr bwMode="auto">
          <a:xfrm>
            <a:off x="7047006" y="87142"/>
            <a:ext cx="2011829" cy="62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4"/>
          <p:cNvCxnSpPr/>
          <p:nvPr userDrawn="1"/>
        </p:nvCxnSpPr>
        <p:spPr>
          <a:xfrm>
            <a:off x="0" y="819150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85738"/>
            <a:ext cx="1911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1"/>
            <a:ext cx="9144000" cy="838200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133600"/>
            <a:ext cx="57912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0"/>
          </p:nvPr>
        </p:nvSpPr>
        <p:spPr>
          <a:xfrm>
            <a:off x="1676400" y="3505200"/>
            <a:ext cx="57912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800"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0" name="Picture 5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944" y="150463"/>
            <a:ext cx="991096" cy="57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378" y="147775"/>
            <a:ext cx="1051650" cy="579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222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000"/>
            </a:lvl3pPr>
            <a:lvl4pPr>
              <a:defRPr>
                <a:solidFill>
                  <a:schemeClr val="accent4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448824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32237" cy="4525963"/>
          </a:xfrm>
        </p:spPr>
        <p:txBody>
          <a:bodyPr/>
          <a:lstStyle>
            <a:lvl1pPr>
              <a:defRPr sz="2200"/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000"/>
            </a:lvl3pPr>
            <a:lvl4pPr>
              <a:defRPr>
                <a:solidFill>
                  <a:schemeClr val="accent4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51388" y="1600200"/>
            <a:ext cx="3963768" cy="4525963"/>
          </a:xfrm>
        </p:spPr>
        <p:txBody>
          <a:bodyPr/>
          <a:lstStyle>
            <a:lvl1pPr>
              <a:defRPr sz="2200"/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000"/>
            </a:lvl3pPr>
            <a:lvl4pPr>
              <a:defRPr>
                <a:solidFill>
                  <a:schemeClr val="accent4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67293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390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09827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3139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eated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-1"/>
            <a:ext cx="9144000" cy="87345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+mj-lt"/>
              </a:rPr>
              <a:t>Outline of the talk</a:t>
            </a:r>
            <a:endParaRPr lang="en-US" sz="2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 userDrawn="1"/>
        </p:nvSpPr>
        <p:spPr bwMode="auto">
          <a:xfrm>
            <a:off x="477983" y="1228725"/>
            <a:ext cx="851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dirty="0">
                <a:solidFill>
                  <a:srgbClr val="C00000"/>
                </a:solidFill>
                <a:latin typeface="Calibri" pitchFamily="34" charset="0"/>
              </a:rPr>
              <a:t>Mitigation of </a:t>
            </a:r>
            <a:r>
              <a:rPr lang="en-US" altLang="en-US" sz="2400" b="1" i="1" dirty="0" smtClean="0">
                <a:solidFill>
                  <a:srgbClr val="C00000"/>
                </a:solidFill>
                <a:latin typeface="Calibri" pitchFamily="34" charset="0"/>
              </a:rPr>
              <a:t>AE </a:t>
            </a:r>
            <a:r>
              <a:rPr lang="en-US" altLang="en-US" sz="2400" b="1" i="1" dirty="0">
                <a:solidFill>
                  <a:srgbClr val="C00000"/>
                </a:solidFill>
                <a:latin typeface="Calibri" pitchFamily="34" charset="0"/>
              </a:rPr>
              <a:t>by </a:t>
            </a:r>
            <a:r>
              <a:rPr lang="en-US" altLang="en-US" sz="2400" b="1" i="1" dirty="0" smtClean="0">
                <a:solidFill>
                  <a:srgbClr val="C00000"/>
                </a:solidFill>
                <a:latin typeface="Calibri" pitchFamily="34" charset="0"/>
              </a:rPr>
              <a:t>applied</a:t>
            </a:r>
            <a:r>
              <a:rPr lang="en-US" altLang="en-US" sz="2400" b="1" i="1" baseline="0" dirty="0" smtClean="0">
                <a:solidFill>
                  <a:srgbClr val="C00000"/>
                </a:solidFill>
                <a:latin typeface="Calibri" pitchFamily="34" charset="0"/>
              </a:rPr>
              <a:t> 3D fields </a:t>
            </a:r>
            <a:r>
              <a:rPr lang="en-US" altLang="en-US" sz="2400" b="1" i="1" dirty="0" smtClean="0">
                <a:solidFill>
                  <a:srgbClr val="C00000"/>
                </a:solidFill>
                <a:latin typeface="Calibri" pitchFamily="34" charset="0"/>
              </a:rPr>
              <a:t>observed on NSTX</a:t>
            </a:r>
            <a:endParaRPr lang="en-US" altLang="en-US" sz="24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77983" y="2238232"/>
            <a:ext cx="764125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+mn-lt"/>
              </a:rPr>
              <a:t>Global Alfvén Eigenmodes (GAE)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200" baseline="0" dirty="0" smtClean="0">
                <a:solidFill>
                  <a:schemeClr val="accent1"/>
                </a:solidFill>
                <a:latin typeface="+mn-lt"/>
              </a:rPr>
              <a:t>Observation of altered bursting dynamic</a:t>
            </a:r>
            <a:endParaRPr lang="en-US" sz="2200" dirty="0" smtClean="0">
              <a:solidFill>
                <a:schemeClr val="accent1"/>
              </a:solidFill>
              <a:latin typeface="+mn-lt"/>
            </a:endParaRPr>
          </a:p>
          <a:p>
            <a:pPr marL="857250" lvl="1" indent="-4572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/>
                </a:solidFill>
                <a:latin typeface="+mn-lt"/>
              </a:rPr>
              <a:t>Simulation</a:t>
            </a:r>
            <a:r>
              <a:rPr lang="en-US" sz="2200" baseline="0" dirty="0" smtClean="0">
                <a:solidFill>
                  <a:schemeClr val="accent1"/>
                </a:solidFill>
                <a:latin typeface="+mn-lt"/>
              </a:rPr>
              <a:t> of </a:t>
            </a:r>
            <a:r>
              <a:rPr lang="en-US" sz="2200" dirty="0" smtClean="0">
                <a:solidFill>
                  <a:schemeClr val="accent1"/>
                </a:solidFill>
                <a:latin typeface="+mn-lt"/>
              </a:rPr>
              <a:t>fast ion transport induced</a:t>
            </a:r>
            <a:r>
              <a:rPr lang="en-US" sz="2200" baseline="0" dirty="0" smtClean="0">
                <a:solidFill>
                  <a:schemeClr val="accent1"/>
                </a:solidFill>
                <a:latin typeface="+mn-lt"/>
              </a:rPr>
              <a:t> by 3D fields</a:t>
            </a:r>
            <a:endParaRPr lang="en-US" sz="2200" dirty="0" smtClean="0">
              <a:solidFill>
                <a:schemeClr val="accent1"/>
              </a:solidFill>
              <a:latin typeface="+mn-lt"/>
            </a:endParaRPr>
          </a:p>
          <a:p>
            <a:pPr marL="857250" lvl="1" indent="-4572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/>
                </a:solidFill>
                <a:latin typeface="+mn-lt"/>
              </a:rPr>
              <a:t>Effect on </a:t>
            </a:r>
            <a:r>
              <a:rPr lang="en-US" sz="2200" b="1" i="1" dirty="0" smtClean="0">
                <a:solidFill>
                  <a:schemeClr val="accent1"/>
                </a:solidFill>
                <a:latin typeface="+mn-lt"/>
              </a:rPr>
              <a:t>fast</a:t>
            </a:r>
            <a:r>
              <a:rPr lang="en-US" sz="2200" b="1" i="1" baseline="0" dirty="0" smtClean="0">
                <a:solidFill>
                  <a:schemeClr val="accent1"/>
                </a:solidFill>
                <a:latin typeface="+mn-lt"/>
              </a:rPr>
              <a:t> ion </a:t>
            </a:r>
            <a:r>
              <a:rPr lang="en-US" sz="2200" b="1" i="1" dirty="0" smtClean="0">
                <a:solidFill>
                  <a:schemeClr val="accent1"/>
                </a:solidFill>
                <a:latin typeface="+mn-lt"/>
              </a:rPr>
              <a:t>drive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200" dirty="0" smtClean="0">
              <a:solidFill>
                <a:schemeClr val="accent1"/>
              </a:solidFill>
              <a:latin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Toroidal Alfvén Eigenmodes (TAE)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/>
              </a:rPr>
              <a:t>Observation of amplitude reduction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/>
              </a:rPr>
              <a:t>Analysis of continuum in 3D perturbed equilibrium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/>
              </a:rPr>
              <a:t>Effect on </a:t>
            </a: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/>
              </a:rPr>
              <a:t>mode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/>
              </a:rPr>
              <a:t>damping</a:t>
            </a:r>
          </a:p>
          <a:p>
            <a:pPr marL="0" lv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accent1"/>
              </a:solidFill>
              <a:latin typeface="+mn-lt"/>
            </a:endParaRP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29911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1351128" y="6540427"/>
            <a:ext cx="6441744" cy="330346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b="1" i="1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0" dirty="0" smtClean="0">
                <a:solidFill>
                  <a:schemeClr val="accent1"/>
                </a:solidFill>
              </a:rPr>
              <a:t> A. </a:t>
            </a:r>
            <a:r>
              <a:rPr lang="en-US" i="0" dirty="0" err="1" smtClean="0">
                <a:solidFill>
                  <a:schemeClr val="accent1"/>
                </a:solidFill>
              </a:rPr>
              <a:t>Bortolon</a:t>
            </a:r>
            <a:r>
              <a:rPr lang="en-US" i="0" dirty="0" smtClean="0">
                <a:solidFill>
                  <a:schemeClr val="accent1"/>
                </a:solidFill>
              </a:rPr>
              <a:t>       </a:t>
            </a:r>
            <a:r>
              <a:rPr lang="en-US" i="0" dirty="0" smtClean="0">
                <a:solidFill>
                  <a:schemeClr val="accent1"/>
                </a:solidFill>
              </a:rPr>
              <a:t>AE</a:t>
            </a:r>
            <a:r>
              <a:rPr lang="en-US" i="0" baseline="0" dirty="0" smtClean="0">
                <a:solidFill>
                  <a:schemeClr val="accent1"/>
                </a:solidFill>
              </a:rPr>
              <a:t> damping with 3D fields</a:t>
            </a:r>
            <a:r>
              <a:rPr lang="en-US" i="0" dirty="0" smtClean="0">
                <a:solidFill>
                  <a:schemeClr val="accent1"/>
                </a:solidFill>
              </a:rPr>
              <a:t>          </a:t>
            </a:r>
            <a:r>
              <a:rPr lang="en-US" i="0" baseline="0" dirty="0" smtClean="0">
                <a:solidFill>
                  <a:schemeClr val="accent1"/>
                </a:solidFill>
              </a:rPr>
              <a:t>NSTX-U XP proposal 2015</a:t>
            </a:r>
            <a:endParaRPr lang="en-US" i="0" dirty="0" smtClean="0">
              <a:solidFill>
                <a:schemeClr val="accent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/>
        </p:nvSpPr>
        <p:spPr>
          <a:xfrm>
            <a:off x="8382000" y="6553200"/>
            <a:ext cx="762000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b="1" i="1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E33638D-F0C0-42A7-8D2F-9E8B98127F4E}" type="slidenum">
              <a:rPr lang="en-US" i="0" smtClean="0">
                <a:solidFill>
                  <a:schemeClr val="accent1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i="0" dirty="0" smtClean="0">
              <a:solidFill>
                <a:schemeClr val="accent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228600" y="6553200"/>
            <a:ext cx="685800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b="1" i="1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0" dirty="0" smtClean="0">
                <a:solidFill>
                  <a:schemeClr val="accent1"/>
                </a:solidFill>
              </a:rPr>
              <a:t>NSTX-U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5" r:id="rId2"/>
    <p:sldLayoutId id="2147483676" r:id="rId3"/>
    <p:sldLayoutId id="2147483677" r:id="rId4"/>
    <p:sldLayoutId id="2147483680" r:id="rId5"/>
    <p:sldLayoutId id="2147483678" r:id="rId6"/>
    <p:sldLayoutId id="2147483681" r:id="rId7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999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​</a:t>
            </a:r>
            <a:r>
              <a:rPr lang="en-US" dirty="0"/>
              <a:t>AE damping rates in 3D perturbed equilibria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A. </a:t>
            </a:r>
            <a:r>
              <a:rPr lang="en-US" altLang="en-US" dirty="0" err="1" smtClean="0"/>
              <a:t>Bortolon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E.D.Fredrickson</a:t>
            </a:r>
            <a:r>
              <a:rPr lang="en-US" altLang="en-US" dirty="0"/>
              <a:t>, </a:t>
            </a:r>
            <a:r>
              <a:rPr lang="en-US" altLang="en-US" dirty="0" smtClean="0"/>
              <a:t>G.J</a:t>
            </a:r>
            <a:r>
              <a:rPr lang="en-US" altLang="en-US" dirty="0"/>
              <a:t>. </a:t>
            </a:r>
            <a:r>
              <a:rPr lang="en-US" altLang="en-US" dirty="0" smtClean="0"/>
              <a:t>Kramer, M. </a:t>
            </a:r>
            <a:r>
              <a:rPr lang="en-US" altLang="en-US" dirty="0" err="1" smtClean="0"/>
              <a:t>Podestà</a:t>
            </a:r>
            <a:r>
              <a:rPr lang="en-US" altLang="en-US" dirty="0" smtClean="0"/>
              <a:t>  (PPPL), D.A. </a:t>
            </a:r>
            <a:r>
              <a:rPr lang="en-US" altLang="en-US" dirty="0" err="1" smtClean="0"/>
              <a:t>Spong</a:t>
            </a:r>
            <a:r>
              <a:rPr lang="en-US" altLang="en-US" dirty="0" smtClean="0"/>
              <a:t> (ORNL)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NSTX-U Research Forum 2015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</a:t>
            </a:r>
            <a:r>
              <a:rPr lang="en-US" dirty="0"/>
              <a:t>M</a:t>
            </a:r>
            <a:r>
              <a:rPr lang="en-US" dirty="0" smtClean="0"/>
              <a:t>agnetic </a:t>
            </a:r>
            <a:r>
              <a:rPr lang="en-US" dirty="0"/>
              <a:t>P</a:t>
            </a:r>
            <a:r>
              <a:rPr lang="en-US" dirty="0" smtClean="0"/>
              <a:t>erturbations can </a:t>
            </a:r>
            <a:r>
              <a:rPr lang="en-US" dirty="0" smtClean="0"/>
              <a:t>modify continuum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127" y="1385456"/>
            <a:ext cx="5892800" cy="4740708"/>
          </a:xfrm>
        </p:spPr>
        <p:txBody>
          <a:bodyPr/>
          <a:lstStyle/>
          <a:p>
            <a:r>
              <a:rPr lang="en-US" sz="2000" dirty="0" smtClean="0"/>
              <a:t>AE develop in frequency gaps between classes of (strongly damped) </a:t>
            </a:r>
            <a:r>
              <a:rPr lang="en-US" sz="2000" dirty="0"/>
              <a:t>continuum </a:t>
            </a:r>
            <a:r>
              <a:rPr lang="en-US" sz="2000" dirty="0" smtClean="0"/>
              <a:t>modes</a:t>
            </a:r>
          </a:p>
          <a:p>
            <a:r>
              <a:rPr lang="en-US" sz="2000" dirty="0" smtClean="0"/>
              <a:t>Interaction of AE with continuum results in increased damping</a:t>
            </a:r>
          </a:p>
          <a:p>
            <a:r>
              <a:rPr lang="en-US" sz="2000" dirty="0" smtClean="0"/>
              <a:t>3D </a:t>
            </a:r>
            <a:r>
              <a:rPr lang="en-US" sz="2000" dirty="0" smtClean="0"/>
              <a:t>magnetic perturbations </a:t>
            </a:r>
            <a:r>
              <a:rPr lang="en-US" sz="2000" dirty="0" smtClean="0"/>
              <a:t>break </a:t>
            </a:r>
            <a:r>
              <a:rPr lang="en-US" sz="2000" dirty="0" err="1" smtClean="0"/>
              <a:t>axisymmetry</a:t>
            </a:r>
            <a:endParaRPr lang="en-US" sz="2000" dirty="0" smtClean="0"/>
          </a:p>
          <a:p>
            <a:pPr lvl="1"/>
            <a:r>
              <a:rPr lang="en-US" sz="2000" dirty="0" smtClean="0"/>
              <a:t>Eigen mode have mixed </a:t>
            </a:r>
            <a:r>
              <a:rPr lang="en-US" sz="2000" dirty="0" err="1" smtClean="0"/>
              <a:t>toroidicity</a:t>
            </a:r>
            <a:endParaRPr lang="en-US" sz="2000" dirty="0" smtClean="0"/>
          </a:p>
          <a:p>
            <a:pPr lvl="1"/>
            <a:r>
              <a:rPr lang="en-US" sz="2000" dirty="0" smtClean="0"/>
              <a:t>Continuum structure computation has to include toroidal coupling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VMEC+STELLGAP computation for NSTX H-mode, with static n=3 perturbations</a:t>
            </a:r>
          </a:p>
          <a:p>
            <a:pPr lvl="1"/>
            <a:r>
              <a:rPr lang="en-US" sz="2000" dirty="0" smtClean="0"/>
              <a:t>Continuum gaps strongly reduced near the edge</a:t>
            </a:r>
          </a:p>
          <a:p>
            <a:pPr lvl="1"/>
            <a:r>
              <a:rPr lang="en-US" sz="2000" dirty="0" smtClean="0"/>
              <a:t>Might explain observed reduction of TAE amplitude with n=3</a:t>
            </a:r>
            <a:endParaRPr lang="en-US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21" y="1078606"/>
            <a:ext cx="3017520" cy="241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64708" y="2801933"/>
            <a:ext cx="771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TAE gap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112869" y="2281532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</a:t>
            </a:r>
            <a:r>
              <a:rPr lang="en-US" sz="1200" dirty="0" smtClean="0"/>
              <a:t>AE gap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1429728" y="2775182"/>
            <a:ext cx="1111057" cy="24611"/>
          </a:xfrm>
          <a:prstGeom prst="rect">
            <a:avLst/>
          </a:prstGeom>
          <a:gradFill flip="none" rotWithShape="1">
            <a:gsLst>
              <a:gs pos="70000">
                <a:srgbClr val="00B0F0"/>
              </a:gs>
              <a:gs pos="0">
                <a:schemeClr val="bg1">
                  <a:alpha val="0"/>
                </a:schemeClr>
              </a:gs>
              <a:gs pos="30000">
                <a:srgbClr val="00B0F0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22121" y="3823661"/>
            <a:ext cx="3017520" cy="2414016"/>
            <a:chOff x="260350" y="1270000"/>
            <a:chExt cx="5095875" cy="40767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350" y="1270000"/>
              <a:ext cx="5095875" cy="407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825572" y="4115778"/>
              <a:ext cx="1432561" cy="514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TAE gap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00802" y="3149061"/>
              <a:ext cx="1468651" cy="514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E</a:t>
              </a:r>
              <a:r>
                <a:rPr lang="en-US" sz="1200" dirty="0" smtClean="0"/>
                <a:t>AE gap</a:t>
              </a:r>
              <a:endParaRPr lang="en-US" sz="1200" dirty="0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350" y="1270000"/>
              <a:ext cx="5095875" cy="407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941329" y="4066085"/>
              <a:ext cx="2453877" cy="45719"/>
            </a:xfrm>
            <a:prstGeom prst="rect">
              <a:avLst/>
            </a:prstGeom>
            <a:gradFill flip="none" rotWithShape="1">
              <a:gsLst>
                <a:gs pos="58000">
                  <a:srgbClr val="00B0F0"/>
                </a:gs>
                <a:gs pos="0">
                  <a:srgbClr val="00B0F0"/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967816" y="3110328"/>
              <a:ext cx="855586" cy="839273"/>
              <a:chOff x="1402769" y="2827028"/>
              <a:chExt cx="855586" cy="839273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403131" y="3094562"/>
                <a:ext cx="855224" cy="5717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3333CC"/>
                    </a:solidFill>
                    <a:latin typeface="+mn-lt"/>
                  </a:rPr>
                  <a:t>n=2</a:t>
                </a:r>
                <a:endParaRPr lang="en-US" sz="1400" dirty="0">
                  <a:solidFill>
                    <a:srgbClr val="3333CC"/>
                  </a:solidFill>
                  <a:latin typeface="+mn-lt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402769" y="2827028"/>
                <a:ext cx="855224" cy="5717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FF0101"/>
                    </a:solidFill>
                    <a:latin typeface="+mn-lt"/>
                  </a:rPr>
                  <a:t>n=5</a:t>
                </a:r>
                <a:endParaRPr lang="en-US" sz="1400" dirty="0">
                  <a:solidFill>
                    <a:srgbClr val="FF0101"/>
                  </a:solidFill>
                  <a:latin typeface="+mn-lt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347333" y="4268177"/>
              <a:ext cx="1432561" cy="514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TAE gap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0306" y="3017674"/>
              <a:ext cx="1468651" cy="514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E</a:t>
              </a:r>
              <a:r>
                <a:rPr lang="en-US" sz="1200" dirty="0" smtClean="0"/>
                <a:t>AE gap</a:t>
              </a:r>
              <a:endParaRPr lang="en-US" sz="1200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H="1">
            <a:off x="680099" y="3195782"/>
            <a:ext cx="1859402" cy="729673"/>
          </a:xfrm>
          <a:prstGeom prst="straightConnector1">
            <a:avLst/>
          </a:prstGeom>
          <a:ln w="28575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833490" y="3238314"/>
            <a:ext cx="1" cy="729673"/>
          </a:xfrm>
          <a:prstGeom prst="straightConnector1">
            <a:avLst/>
          </a:prstGeom>
          <a:ln w="28575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9007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XP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1"/>
            <a:ext cx="9144000" cy="556029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Goal</a:t>
            </a:r>
            <a:r>
              <a:rPr lang="en-US" dirty="0" smtClean="0"/>
              <a:t>: demonstrate TAE mitigation by enhanced damping  with 3D fields</a:t>
            </a:r>
          </a:p>
          <a:p>
            <a:pPr marL="0" indent="0">
              <a:buNone/>
            </a:pPr>
            <a:r>
              <a:rPr lang="en-US" b="1" dirty="0" smtClean="0"/>
              <a:t>Strategy</a:t>
            </a:r>
            <a:r>
              <a:rPr lang="en-US" dirty="0" smtClean="0"/>
              <a:t>: physics basis + demonstration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Use </a:t>
            </a:r>
            <a:r>
              <a:rPr lang="en-US" dirty="0"/>
              <a:t>TAE antenna </a:t>
            </a:r>
            <a:r>
              <a:rPr lang="en-US" dirty="0" smtClean="0"/>
              <a:t>to </a:t>
            </a:r>
            <a:r>
              <a:rPr lang="en-US" dirty="0"/>
              <a:t>m</a:t>
            </a:r>
            <a:r>
              <a:rPr lang="en-US" dirty="0" smtClean="0"/>
              <a:t>easure TAE damping rates in axisymmetric and (increasingly) perturbed magnetic configuration (n=2,3)   [0.5 days]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Use TAE antenna to drive TAE to measurable amplitude and subsequently apply 3D fields to modulate it  [0.5 days, if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works]</a:t>
            </a:r>
          </a:p>
          <a:p>
            <a:pPr marL="0" indent="0">
              <a:buNone/>
            </a:pPr>
            <a:r>
              <a:rPr lang="en-US" b="1" dirty="0" smtClean="0"/>
              <a:t>Scenario</a:t>
            </a:r>
            <a:r>
              <a:rPr lang="en-US" dirty="0" smtClean="0"/>
              <a:t>: L-mode, </a:t>
            </a:r>
            <a:r>
              <a:rPr lang="en-US" dirty="0" err="1" smtClean="0"/>
              <a:t>Ohmic</a:t>
            </a:r>
            <a:r>
              <a:rPr lang="en-US" dirty="0"/>
              <a:t> </a:t>
            </a:r>
            <a:r>
              <a:rPr lang="en-US" dirty="0" smtClean="0"/>
              <a:t>or low </a:t>
            </a:r>
            <a:r>
              <a:rPr lang="en-US" dirty="0" smtClean="0"/>
              <a:t>NBI (diagnostic blips)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no fast-ion drive, no rotation, no steep gradients: accurate modeling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core fluctuation measurements with reflectometer</a:t>
            </a:r>
          </a:p>
          <a:p>
            <a:pPr marL="0" indent="0">
              <a:buNone/>
            </a:pPr>
            <a:r>
              <a:rPr lang="en-US" b="1" dirty="0" smtClean="0"/>
              <a:t>Requirements</a:t>
            </a:r>
            <a:r>
              <a:rPr lang="en-US" dirty="0" smtClean="0"/>
              <a:t>: TAE antenna, RWM coils (n=2, n=3), background profiles for   	modeling, </a:t>
            </a:r>
            <a:r>
              <a:rPr lang="en-US" dirty="0" smtClean="0"/>
              <a:t>MSE, reflectometer </a:t>
            </a:r>
            <a:r>
              <a:rPr lang="en-US" dirty="0" smtClean="0"/>
              <a:t>for mode structure</a:t>
            </a:r>
          </a:p>
          <a:p>
            <a:pPr marL="0" indent="0">
              <a:buNone/>
            </a:pPr>
            <a:r>
              <a:rPr lang="en-US" b="1" dirty="0" smtClean="0"/>
              <a:t>Combinability</a:t>
            </a:r>
            <a:r>
              <a:rPr lang="en-US" dirty="0" smtClean="0"/>
              <a:t>: </a:t>
            </a:r>
            <a:r>
              <a:rPr lang="en-US" dirty="0" smtClean="0"/>
              <a:t>Part A</a:t>
            </a:r>
            <a:r>
              <a:rPr lang="en-US" dirty="0" smtClean="0"/>
              <a:t> </a:t>
            </a:r>
            <a:r>
              <a:rPr lang="en-US" dirty="0" smtClean="0"/>
              <a:t>is a natural extension of TAE check out. But…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Extra discharge optimization might be required to get field penetration 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12127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545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NSTX-U AB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3333CC"/>
      </a:accent1>
      <a:accent2>
        <a:srgbClr val="FF0000"/>
      </a:accent2>
      <a:accent3>
        <a:srgbClr val="EB641B"/>
      </a:accent3>
      <a:accent4>
        <a:srgbClr val="009999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NSTX-U AB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63825</TotalTime>
  <Words>266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​AE damping rates in 3D perturbed equilibria</vt:lpstr>
      <vt:lpstr>3D Magnetic Perturbations can modify continuum gaps</vt:lpstr>
      <vt:lpstr>XP proposal</vt:lpstr>
      <vt:lpstr>PowerPoint Presentation</vt:lpstr>
    </vt:vector>
  </TitlesOfParts>
  <Company>GG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Alessandro Bortolon</dc:creator>
  <cp:lastModifiedBy>abortolon</cp:lastModifiedBy>
  <cp:revision>2977</cp:revision>
  <cp:lastPrinted>2014-06-13T12:46:28Z</cp:lastPrinted>
  <dcterms:created xsi:type="dcterms:W3CDTF">2012-10-22T16:39:08Z</dcterms:created>
  <dcterms:modified xsi:type="dcterms:W3CDTF">2015-02-24T08:03:07Z</dcterms:modified>
</cp:coreProperties>
</file>