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5" r:id="rId2"/>
    <p:sldId id="388" r:id="rId3"/>
    <p:sldId id="389" r:id="rId4"/>
    <p:sldId id="387" r:id="rId5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99"/>
    <a:srgbClr val="00CC66"/>
    <a:srgbClr val="00CC00"/>
    <a:srgbClr val="FF0000"/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95" autoAdjust="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fld id="{21128A60-DD5F-4586-8420-F0A6B9F36E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84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fld id="{F61DA65C-A8C0-40FF-AAD3-EC560C38E3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92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568C5C79-E2FA-40A1-8218-919DEBD19117}" type="slidenum">
              <a:rPr lang="en-GB" altLang="en-US" sz="1200" smtClean="0">
                <a:solidFill>
                  <a:srgbClr val="000000"/>
                </a:solidFill>
                <a:latin typeface="Arial" charset="0"/>
              </a:rPr>
              <a:pPr/>
              <a:t>1</a:t>
            </a:fld>
            <a:endParaRPr lang="en-GB" altLang="en-US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Larmor radius (D+) = 1.44 E-4*sqrt(T)/B</a:t>
            </a:r>
            <a:endParaRPr lang="en-GB" altLang="en-US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1pPr>
            <a:lvl2pPr marL="771379" indent="-296684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2pPr>
            <a:lvl3pPr marL="1186737" indent="-237347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3pPr>
            <a:lvl4pPr marL="1661432" indent="-237347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4pPr>
            <a:lvl5pPr marL="2136127" indent="-237347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5pPr>
            <a:lvl6pPr marL="2610822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6pPr>
            <a:lvl7pPr marL="3085517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7pPr>
            <a:lvl8pPr marL="3560212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8pPr>
            <a:lvl9pPr marL="4034907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9pPr>
          </a:lstStyle>
          <a:p>
            <a:fld id="{0AD8AA58-B668-476B-9654-7D4DD8ADFF0A}" type="slidenum">
              <a:rPr lang="en-GB" altLang="ja-JP" sz="120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n-GB" altLang="ja-JP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Arial" charset="0"/>
              </a:rPr>
              <a:t>Larmor radius (D+) = 1.44 E-4*sqrt(T)/B</a:t>
            </a:r>
            <a:endParaRPr lang="en-GB" altLang="en-US" dirty="0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1pPr>
            <a:lvl2pPr marL="771379" indent="-296684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2pPr>
            <a:lvl3pPr marL="1186737" indent="-237347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3pPr>
            <a:lvl4pPr marL="1661432" indent="-237347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4pPr>
            <a:lvl5pPr marL="2136127" indent="-237347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5pPr>
            <a:lvl6pPr marL="2610822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6pPr>
            <a:lvl7pPr marL="3085517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7pPr>
            <a:lvl8pPr marL="3560212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8pPr>
            <a:lvl9pPr marL="4034907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9pPr>
          </a:lstStyle>
          <a:p>
            <a:fld id="{0AD8AA58-B668-476B-9654-7D4DD8ADFF0A}" type="slidenum">
              <a:rPr lang="en-GB" altLang="ja-JP" sz="120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n-GB" altLang="ja-JP" sz="1200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BA56D901-DE3B-4DAA-BC26-D2E996B40268}" type="slidenum">
              <a:rPr lang="en-GB" altLang="en-US" sz="1200" smtClean="0">
                <a:latin typeface="Arial" charset="0"/>
              </a:rPr>
              <a:pPr/>
              <a:t>4</a:t>
            </a:fld>
            <a:endParaRPr lang="en-GB" altLang="en-US" sz="12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5" descr="PowerPoint_Graph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388350" y="6453188"/>
            <a:ext cx="5857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latin typeface="Arial" charset="0"/>
              </a:rPr>
              <a:t>Page </a:t>
            </a:r>
            <a:fld id="{BA6E6ED3-9211-4441-90E7-67C5B952B418}" type="slidenum">
              <a:rPr lang="en-GB" sz="8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800" smtClean="0">
              <a:latin typeface="Arial" charset="0"/>
            </a:endParaRPr>
          </a:p>
        </p:txBody>
      </p:sp>
      <p:sp>
        <p:nvSpPr>
          <p:cNvPr id="1229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2700338" y="6381750"/>
            <a:ext cx="571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1000" dirty="0" smtClean="0">
                <a:latin typeface="Arial" charset="0"/>
              </a:rPr>
              <a:t>NSTX-U Research Forum 2013 24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-27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 February</a:t>
            </a:r>
            <a:r>
              <a:rPr lang="en-GB" sz="1000" baseline="0" dirty="0" smtClean="0">
                <a:latin typeface="Arial" charset="0"/>
              </a:rPr>
              <a:t> 2015</a:t>
            </a:r>
            <a:endParaRPr lang="en-GB" sz="1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5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2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4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73088" y="609600"/>
            <a:ext cx="8001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4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3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39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57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55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68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85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064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58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609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752600"/>
            <a:ext cx="8001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Line 13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9" name="Picture 14" descr="PowerPoint_Graphic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8458200" y="6477000"/>
            <a:ext cx="5857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latin typeface="Garamond" pitchFamily="18" charset="0"/>
              </a:rPr>
              <a:t>Page </a:t>
            </a:r>
            <a:fld id="{6925B364-BEE3-46C4-A914-D977873FA783}" type="slidenum">
              <a:rPr lang="en-GB" sz="800" smtClean="0">
                <a:latin typeface="Garamond" pitchFamily="18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800" smtClean="0">
              <a:latin typeface="Garamond" pitchFamily="18" charset="0"/>
            </a:endParaRPr>
          </a:p>
        </p:txBody>
      </p:sp>
      <p:sp>
        <p:nvSpPr>
          <p:cNvPr id="1031" name="Text Box 18"/>
          <p:cNvSpPr txBox="1">
            <a:spLocks noChangeArrowheads="1"/>
          </p:cNvSpPr>
          <p:nvPr userDrawn="1"/>
        </p:nvSpPr>
        <p:spPr bwMode="auto">
          <a:xfrm>
            <a:off x="2700338" y="6381750"/>
            <a:ext cx="571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1000" dirty="0" smtClean="0">
                <a:latin typeface="Arial" charset="0"/>
              </a:rPr>
              <a:t>NSTX-U Research Forum 2013 24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-27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 February</a:t>
            </a:r>
            <a:r>
              <a:rPr lang="en-GB" sz="1000" baseline="0" dirty="0" smtClean="0">
                <a:latin typeface="Arial" charset="0"/>
              </a:rPr>
              <a:t> 2015</a:t>
            </a:r>
            <a:endParaRPr lang="en-GB" sz="10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7953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defTabSz="7953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l" defTabSz="795338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l" defTabSz="79533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l" defTabSz="7953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895600"/>
            <a:ext cx="7693025" cy="47148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Understanding of anomalous transport reduction/increase from L-mode to Type I ELMy H-mode and </a:t>
            </a:r>
            <a:r>
              <a:rPr lang="en-GB" altLang="en-US" dirty="0" smtClean="0"/>
              <a:t>back</a:t>
            </a:r>
            <a:br>
              <a:rPr lang="en-GB" altLang="en-US" dirty="0" smtClean="0"/>
            </a:br>
            <a:r>
              <a:rPr lang="en-GB" altLang="en-US" dirty="0" smtClean="0"/>
              <a:t>A. </a:t>
            </a:r>
            <a:r>
              <a:rPr lang="en-GB" altLang="en-US" smtClean="0"/>
              <a:t>Lo</a:t>
            </a:r>
            <a:r>
              <a:rPr lang="en-GB" altLang="en-US" smtClean="0"/>
              <a:t>arte</a:t>
            </a:r>
            <a:r>
              <a:rPr lang="en-GB" altLang="en-US" dirty="0" smtClean="0"/>
              <a:t>, A. Diallo and R</a:t>
            </a:r>
            <a:r>
              <a:rPr lang="en-GB" altLang="en-US" dirty="0" smtClean="0"/>
              <a:t>. Maingi</a:t>
            </a:r>
            <a:endParaRPr lang="en-US" altLang="en-US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Rectangle 4"/>
          <p:cNvSpPr>
            <a:spLocks noChangeArrowheads="1"/>
          </p:cNvSpPr>
          <p:nvPr/>
        </p:nvSpPr>
        <p:spPr bwMode="auto">
          <a:xfrm>
            <a:off x="4924" y="450538"/>
            <a:ext cx="91439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1pPr>
            <a:lvl2pPr marL="630238" indent="-268288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Char char="q"/>
            </a:pPr>
            <a:r>
              <a:rPr lang="en-US" altLang="en-US" sz="1800" dirty="0" smtClean="0">
                <a:latin typeface="Arial" charset="0"/>
              </a:rPr>
              <a:t>Access to high performance H-mode is not trivial in ITER  </a:t>
            </a:r>
            <a:r>
              <a:rPr lang="en-US" altLang="en-US" sz="1800" dirty="0" smtClean="0">
                <a:latin typeface="Arial" charset="0"/>
                <a:sym typeface="Wingdings" panose="05000000000000000000" pitchFamily="2" charset="2"/>
              </a:rPr>
              <a:t> r</a:t>
            </a:r>
            <a:r>
              <a:rPr lang="en-US" altLang="en-US" sz="1800" dirty="0" smtClean="0">
                <a:latin typeface="Arial" charset="0"/>
              </a:rPr>
              <a:t>equires careful  control of  </a:t>
            </a:r>
            <a:r>
              <a:rPr lang="en-US" altLang="en-US" sz="1800" dirty="0" err="1" smtClean="0">
                <a:latin typeface="Arial" charset="0"/>
              </a:rPr>
              <a:t>n</a:t>
            </a:r>
            <a:r>
              <a:rPr lang="en-US" altLang="en-US" sz="1800" baseline="-25000" dirty="0" err="1" smtClean="0">
                <a:latin typeface="Arial" charset="0"/>
              </a:rPr>
              <a:t>ped</a:t>
            </a:r>
            <a:r>
              <a:rPr lang="en-US" altLang="en-US" sz="1800" dirty="0" smtClean="0">
                <a:latin typeface="Arial" charset="0"/>
              </a:rPr>
              <a:t> (pellet)-</a:t>
            </a:r>
            <a:r>
              <a:rPr lang="en-US" altLang="en-US" sz="1800" dirty="0" err="1" smtClean="0">
                <a:latin typeface="Arial" charset="0"/>
              </a:rPr>
              <a:t>n</a:t>
            </a:r>
            <a:r>
              <a:rPr lang="en-US" altLang="en-US" sz="1800" baseline="-25000" dirty="0" err="1" smtClean="0">
                <a:latin typeface="Arial" charset="0"/>
              </a:rPr>
              <a:t>sep</a:t>
            </a:r>
            <a:r>
              <a:rPr lang="en-US" altLang="en-US" sz="1800" dirty="0" smtClean="0">
                <a:latin typeface="Arial" charset="0"/>
              </a:rPr>
              <a:t> (gas) in addition to  </a:t>
            </a:r>
            <a:r>
              <a:rPr lang="en-US" altLang="en-US" sz="1800" dirty="0" err="1" smtClean="0">
                <a:latin typeface="Arial" charset="0"/>
              </a:rPr>
              <a:t>P</a:t>
            </a:r>
            <a:r>
              <a:rPr lang="en-US" altLang="en-US" sz="1800" baseline="-25000" dirty="0" err="1" smtClean="0">
                <a:latin typeface="Arial" charset="0"/>
              </a:rPr>
              <a:t>add</a:t>
            </a:r>
            <a:r>
              <a:rPr lang="en-US" altLang="en-US" sz="1800" dirty="0" smtClean="0">
                <a:latin typeface="Arial" charset="0"/>
              </a:rPr>
              <a:t> </a:t>
            </a:r>
          </a:p>
          <a:p>
            <a:pPr marL="647700" lvl="1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1800" dirty="0" smtClean="0">
                <a:latin typeface="Arial" charset="0"/>
              </a:rPr>
              <a:t>Increase </a:t>
            </a:r>
            <a:r>
              <a:rPr lang="en-GB" altLang="en-US" sz="1800" dirty="0">
                <a:latin typeface="Arial" charset="0"/>
              </a:rPr>
              <a:t>of </a:t>
            </a:r>
            <a:r>
              <a:rPr lang="en-GB" altLang="en-US" sz="1800" dirty="0" err="1">
                <a:latin typeface="Arial" charset="0"/>
              </a:rPr>
              <a:t>P</a:t>
            </a:r>
            <a:r>
              <a:rPr lang="en-GB" altLang="en-US" sz="1800" baseline="-25000" dirty="0" err="1">
                <a:latin typeface="Arial" charset="0"/>
              </a:rPr>
              <a:t>aux</a:t>
            </a:r>
            <a:r>
              <a:rPr lang="en-GB" altLang="en-US" sz="1800" dirty="0">
                <a:latin typeface="Arial" charset="0"/>
              </a:rPr>
              <a:t> </a:t>
            </a:r>
            <a:r>
              <a:rPr lang="en-GB" altLang="en-US" sz="1800" dirty="0" smtClean="0">
                <a:latin typeface="Arial" charset="0"/>
              </a:rPr>
              <a:t>with only </a:t>
            </a:r>
            <a:r>
              <a:rPr lang="en-GB" altLang="en-US" sz="1800" dirty="0">
                <a:latin typeface="Arial" charset="0"/>
              </a:rPr>
              <a:t>gas fuelling for 5-15s to maintain </a:t>
            </a:r>
            <a:r>
              <a:rPr lang="en-GB" altLang="en-US" sz="1800" dirty="0" err="1" smtClean="0">
                <a:latin typeface="Arial" charset="0"/>
              </a:rPr>
              <a:t>n</a:t>
            </a:r>
            <a:r>
              <a:rPr lang="en-GB" altLang="en-US" sz="1800" baseline="-25000" dirty="0" err="1" smtClean="0">
                <a:latin typeface="Arial" charset="0"/>
              </a:rPr>
              <a:t>sep</a:t>
            </a:r>
            <a:endParaRPr lang="en-GB" altLang="en-US" sz="1800" dirty="0" smtClean="0">
              <a:latin typeface="Arial" charset="0"/>
            </a:endParaRPr>
          </a:p>
          <a:p>
            <a:pPr marL="704850" lvl="1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en-US" sz="1800" dirty="0" smtClean="0">
                <a:latin typeface="Arial" charset="0"/>
              </a:rPr>
              <a:t>Followed by increase of </a:t>
            </a:r>
            <a:r>
              <a:rPr lang="en-US" altLang="en-US" sz="1800" dirty="0" err="1" smtClean="0">
                <a:latin typeface="Arial" charset="0"/>
              </a:rPr>
              <a:t>n</a:t>
            </a:r>
            <a:r>
              <a:rPr lang="en-US" altLang="en-US" sz="1800" baseline="-25000" dirty="0" err="1" smtClean="0">
                <a:latin typeface="Arial" charset="0"/>
              </a:rPr>
              <a:t>ped</a:t>
            </a:r>
            <a:r>
              <a:rPr lang="en-US" altLang="en-US" sz="1800" dirty="0" smtClean="0">
                <a:latin typeface="Arial" charset="0"/>
              </a:rPr>
              <a:t> using </a:t>
            </a:r>
            <a:r>
              <a:rPr lang="en-US" altLang="en-US" sz="1800" dirty="0">
                <a:latin typeface="Arial" charset="0"/>
              </a:rPr>
              <a:t>pellets in </a:t>
            </a:r>
            <a:r>
              <a:rPr lang="en-US" altLang="en-US" sz="1800" dirty="0" smtClean="0">
                <a:latin typeface="Arial" charset="0"/>
              </a:rPr>
              <a:t>10-30 </a:t>
            </a:r>
            <a:r>
              <a:rPr lang="en-US" altLang="en-US" sz="1800" dirty="0">
                <a:latin typeface="Arial" charset="0"/>
              </a:rPr>
              <a:t>s + gas </a:t>
            </a:r>
            <a:r>
              <a:rPr lang="en-US" altLang="en-US" sz="1800" dirty="0" smtClean="0">
                <a:latin typeface="Arial" charset="0"/>
              </a:rPr>
              <a:t>fuelling</a:t>
            </a:r>
          </a:p>
          <a:p>
            <a:pPr marL="704850" lvl="1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en-US" sz="1800" dirty="0" smtClean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Key unknown is energy and transport </a:t>
            </a:r>
            <a:r>
              <a:rPr lang="en-US" altLang="en-US" sz="1800" dirty="0" err="1" smtClean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behaviour</a:t>
            </a:r>
            <a:r>
              <a:rPr lang="en-US" altLang="en-US" sz="1800" dirty="0" smtClean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 after H-mode transition to fully developed pedestal</a:t>
            </a:r>
            <a:r>
              <a:rPr lang="en-US" altLang="en-US" sz="1800" dirty="0" smtClean="0">
                <a:latin typeface="Arial" charset="0"/>
                <a:sym typeface="Wingdings" pitchFamily="2" charset="2"/>
              </a:rPr>
              <a:t>   </a:t>
            </a:r>
            <a:endParaRPr lang="en-GB" altLang="en-US" sz="1800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432866" y="2924944"/>
            <a:ext cx="371382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516216" y="4077072"/>
            <a:ext cx="216024" cy="1719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232946" y="2707736"/>
            <a:ext cx="4566537" cy="3566762"/>
            <a:chOff x="3923928" y="2526534"/>
            <a:chExt cx="4566537" cy="356676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2526534"/>
              <a:ext cx="4566537" cy="3566762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330145" y="3537010"/>
              <a:ext cx="19442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Access to high Q</a:t>
              </a:r>
              <a:r>
                <a:rPr lang="en-US" sz="2800" baseline="-25000" dirty="0" smtClean="0">
                  <a:latin typeface="+mj-lt"/>
                </a:rPr>
                <a:t>DT</a:t>
              </a:r>
              <a:endParaRPr lang="en-GB" sz="2800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55976" y="4797152"/>
              <a:ext cx="19442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No access to high Q</a:t>
              </a:r>
              <a:r>
                <a:rPr lang="en-US" sz="2800" baseline="-25000" dirty="0" smtClean="0">
                  <a:latin typeface="+mj-lt"/>
                </a:rPr>
                <a:t>DT</a:t>
              </a:r>
              <a:endParaRPr lang="en-GB" sz="2800" dirty="0"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788024" y="25556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F. </a:t>
            </a:r>
            <a:r>
              <a:rPr lang="en-US" sz="1800" dirty="0" err="1" smtClean="0">
                <a:latin typeface="+mn-lt"/>
              </a:rPr>
              <a:t>Köchel</a:t>
            </a:r>
            <a:r>
              <a:rPr lang="en-US" sz="1800" dirty="0" smtClean="0">
                <a:latin typeface="+mn-lt"/>
              </a:rPr>
              <a:t> IAEA 2014</a:t>
            </a:r>
            <a:endParaRPr lang="en-GB" sz="1800" dirty="0">
              <a:latin typeface="+mn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99" y="2109977"/>
            <a:ext cx="3528392" cy="427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dirty="0" smtClean="0">
                <a:latin typeface="Arial" charset="0"/>
              </a:rPr>
              <a:t>Pedestal transport in ITER confinement transients (L-H)</a:t>
            </a:r>
            <a:endParaRPr lang="en-GB" alt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4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8" t="3580" r="27943" b="3321"/>
          <a:stretch/>
        </p:blipFill>
        <p:spPr bwMode="auto">
          <a:xfrm>
            <a:off x="1908732" y="2455906"/>
            <a:ext cx="4449056" cy="39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924" y="476672"/>
            <a:ext cx="914399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1pPr>
            <a:lvl2pPr marL="630238" indent="-268288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GB" altLang="en-US" sz="1800" dirty="0" smtClean="0">
                <a:latin typeface="Arial" charset="0"/>
              </a:rPr>
              <a:t>Exit from </a:t>
            </a:r>
            <a:r>
              <a:rPr lang="en-GB" altLang="en-US" sz="1800" dirty="0">
                <a:latin typeface="Arial" charset="0"/>
              </a:rPr>
              <a:t>high performance H-mode </a:t>
            </a:r>
            <a:r>
              <a:rPr lang="en-GB" altLang="en-US" sz="1800" dirty="0" smtClean="0">
                <a:latin typeface="Arial" charset="0"/>
              </a:rPr>
              <a:t>is not </a:t>
            </a:r>
            <a:r>
              <a:rPr lang="en-GB" altLang="en-US" sz="1800" dirty="0">
                <a:latin typeface="Arial" charset="0"/>
              </a:rPr>
              <a:t>trivial in </a:t>
            </a:r>
            <a:r>
              <a:rPr lang="en-GB" altLang="en-US" sz="1800" dirty="0" smtClean="0">
                <a:latin typeface="Arial" charset="0"/>
              </a:rPr>
              <a:t>ITER </a:t>
            </a:r>
            <a:r>
              <a:rPr lang="en-GB" altLang="en-US" sz="1800" dirty="0" smtClean="0">
                <a:latin typeface="Arial" charset="0"/>
                <a:sym typeface="Wingdings" panose="05000000000000000000" pitchFamily="2" charset="2"/>
              </a:rPr>
              <a:t> large fluxes to PFCs and large radial displacements (</a:t>
            </a:r>
            <a:r>
              <a:rPr lang="en-GB" altLang="en-US" sz="1800" dirty="0" smtClean="0">
                <a:latin typeface="Symbol" panose="05050102010706020507" pitchFamily="18" charset="2"/>
                <a:sym typeface="Wingdings" panose="05000000000000000000" pitchFamily="2" charset="2"/>
              </a:rPr>
              <a:t>b</a:t>
            </a:r>
            <a:r>
              <a:rPr lang="en-GB" altLang="en-US" sz="1800" dirty="0" smtClean="0">
                <a:latin typeface="Arial" charset="0"/>
                <a:sym typeface="Wingdings" panose="05000000000000000000" pitchFamily="2" charset="2"/>
              </a:rPr>
              <a:t> changes faster than we can change the vertical field)</a:t>
            </a:r>
            <a:endParaRPr lang="en-GB" altLang="en-US" sz="1800" dirty="0">
              <a:latin typeface="Arial" charset="0"/>
            </a:endParaRPr>
          </a:p>
          <a:p>
            <a:pPr marL="704850" lvl="1" indent="-342900">
              <a:buFont typeface="Wingdings" panose="05000000000000000000" pitchFamily="2" charset="2"/>
              <a:buChar char="Ø"/>
            </a:pPr>
            <a:r>
              <a:rPr lang="en-GB" altLang="en-US" sz="1800" dirty="0" smtClean="0">
                <a:latin typeface="Arial" charset="0"/>
              </a:rPr>
              <a:t>High </a:t>
            </a:r>
            <a:r>
              <a:rPr lang="en-GB" altLang="en-US" sz="1800" dirty="0">
                <a:latin typeface="Arial" charset="0"/>
              </a:rPr>
              <a:t>n</a:t>
            </a:r>
            <a:r>
              <a:rPr lang="en-GB" altLang="en-US" sz="1800" baseline="-25000" dirty="0">
                <a:latin typeface="Arial" charset="0"/>
              </a:rPr>
              <a:t>sep</a:t>
            </a:r>
            <a:r>
              <a:rPr lang="en-GB" altLang="en-US" sz="1800" dirty="0">
                <a:latin typeface="Arial" charset="0"/>
              </a:rPr>
              <a:t> by gas fuelling keeps </a:t>
            </a:r>
            <a:r>
              <a:rPr lang="en-GB" altLang="en-US" sz="1800" dirty="0" smtClean="0">
                <a:latin typeface="Arial" charset="0"/>
              </a:rPr>
              <a:t>low T</a:t>
            </a:r>
            <a:r>
              <a:rPr lang="en-GB" altLang="en-US" sz="1800" baseline="-25000" dirty="0" smtClean="0">
                <a:latin typeface="Arial" charset="0"/>
              </a:rPr>
              <a:t>div</a:t>
            </a:r>
            <a:r>
              <a:rPr lang="en-GB" altLang="en-US" sz="1800" dirty="0" smtClean="0">
                <a:latin typeface="Arial" charset="0"/>
              </a:rPr>
              <a:t> and </a:t>
            </a:r>
            <a:r>
              <a:rPr lang="en-GB" altLang="en-US" sz="1800" dirty="0">
                <a:latin typeface="Arial" charset="0"/>
              </a:rPr>
              <a:t>divertor W </a:t>
            </a:r>
            <a:r>
              <a:rPr lang="en-GB" altLang="en-US" sz="1800" dirty="0" smtClean="0">
                <a:latin typeface="Arial" charset="0"/>
              </a:rPr>
              <a:t>source</a:t>
            </a:r>
            <a:endParaRPr lang="en-GB" altLang="en-US" sz="1800" dirty="0">
              <a:latin typeface="Arial" charset="0"/>
            </a:endParaRPr>
          </a:p>
          <a:p>
            <a:pPr marL="704850" lvl="1" indent="-342900">
              <a:buFont typeface="Wingdings" panose="05000000000000000000" pitchFamily="2" charset="2"/>
              <a:buChar char="Ø"/>
            </a:pPr>
            <a:r>
              <a:rPr lang="en-GB" altLang="en-US" sz="1800" dirty="0">
                <a:latin typeface="Arial" charset="0"/>
              </a:rPr>
              <a:t>Slow ramp of </a:t>
            </a:r>
            <a:r>
              <a:rPr lang="en-GB" altLang="en-US" sz="1800" dirty="0" smtClean="0">
                <a:latin typeface="Arial" charset="0"/>
              </a:rPr>
              <a:t>P</a:t>
            </a:r>
            <a:r>
              <a:rPr lang="en-GB" altLang="en-US" sz="1800" baseline="-25000" dirty="0" smtClean="0">
                <a:latin typeface="Arial" charset="0"/>
              </a:rPr>
              <a:t>add </a:t>
            </a:r>
            <a:r>
              <a:rPr lang="en-GB" altLang="en-US" sz="1800" dirty="0" smtClean="0">
                <a:latin typeface="Arial" charset="0"/>
              </a:rPr>
              <a:t>to </a:t>
            </a:r>
            <a:r>
              <a:rPr lang="en-GB" altLang="en-US" sz="1800" dirty="0">
                <a:latin typeface="Arial" charset="0"/>
              </a:rPr>
              <a:t>lengthen medium performance H-mode phase</a:t>
            </a:r>
          </a:p>
          <a:p>
            <a:pPr marL="704850" lvl="1" indent="-342900">
              <a:buFont typeface="Wingdings" panose="05000000000000000000" pitchFamily="2" charset="2"/>
              <a:buChar char="Ø"/>
            </a:pPr>
            <a:r>
              <a:rPr lang="en-US" altLang="en-US" sz="1800" dirty="0">
                <a:latin typeface="Arial" charset="0"/>
                <a:ea typeface="+mn-ea"/>
                <a:sym typeface="Wingdings" panose="05000000000000000000" pitchFamily="2" charset="2"/>
              </a:rPr>
              <a:t>Fast switch of pellets to decrease &lt;n</a:t>
            </a:r>
            <a:r>
              <a:rPr lang="en-US" altLang="en-US" sz="1800" baseline="-25000" dirty="0">
                <a:latin typeface="Arial" charset="0"/>
                <a:ea typeface="+mn-ea"/>
                <a:sym typeface="Wingdings" panose="05000000000000000000" pitchFamily="2" charset="2"/>
              </a:rPr>
              <a:t>e</a:t>
            </a:r>
            <a:r>
              <a:rPr lang="en-US" altLang="en-US" sz="1800" dirty="0">
                <a:latin typeface="Arial" charset="0"/>
                <a:ea typeface="+mn-ea"/>
                <a:sym typeface="Wingdings" panose="05000000000000000000" pitchFamily="2" charset="2"/>
              </a:rPr>
              <a:t>&gt;, drop P</a:t>
            </a:r>
            <a:r>
              <a:rPr lang="en-US" altLang="en-US" sz="1800" baseline="-25000" dirty="0">
                <a:latin typeface="Arial" charset="0"/>
                <a:ea typeface="+mn-ea"/>
                <a:sym typeface="Wingdings" panose="05000000000000000000" pitchFamily="2" charset="2"/>
              </a:rPr>
              <a:t>L-H</a:t>
            </a:r>
            <a:r>
              <a:rPr lang="en-US" altLang="en-US" sz="1800" dirty="0">
                <a:latin typeface="Arial" charset="0"/>
                <a:ea typeface="+mn-ea"/>
                <a:sym typeface="Wingdings" panose="05000000000000000000" pitchFamily="2" charset="2"/>
              </a:rPr>
              <a:t> keep T</a:t>
            </a:r>
            <a:r>
              <a:rPr lang="en-US" altLang="en-US" sz="1800" baseline="-25000" dirty="0">
                <a:latin typeface="Arial" charset="0"/>
                <a:ea typeface="+mn-ea"/>
                <a:sym typeface="Wingdings" panose="05000000000000000000" pitchFamily="2" charset="2"/>
              </a:rPr>
              <a:t>i</a:t>
            </a:r>
            <a:r>
              <a:rPr lang="en-US" altLang="en-US" sz="1800" dirty="0">
                <a:latin typeface="Arial" charset="0"/>
                <a:ea typeface="+mn-ea"/>
                <a:sym typeface="Wingdings" panose="05000000000000000000" pitchFamily="2" charset="2"/>
              </a:rPr>
              <a:t> high (more P</a:t>
            </a:r>
            <a:r>
              <a:rPr lang="en-US" altLang="en-US" sz="1800" baseline="-25000" dirty="0">
                <a:latin typeface="Symbol" panose="05050102010706020507" pitchFamily="18" charset="2"/>
                <a:ea typeface="+mn-ea"/>
                <a:sym typeface="Wingdings" panose="05000000000000000000" pitchFamily="2" charset="2"/>
              </a:rPr>
              <a:t>a</a:t>
            </a:r>
            <a:r>
              <a:rPr lang="en-US" altLang="en-US" sz="1800" dirty="0">
                <a:latin typeface="Arial" charset="0"/>
                <a:ea typeface="+mn-ea"/>
                <a:sym typeface="Wingdings" panose="05000000000000000000" pitchFamily="2" charset="2"/>
              </a:rPr>
              <a:t>) to make long H-mode collapse </a:t>
            </a:r>
            <a:r>
              <a:rPr lang="en-US" altLang="en-US" sz="1800" dirty="0" smtClean="0">
                <a:latin typeface="Arial" charset="0"/>
                <a:ea typeface="+mn-ea"/>
                <a:sym typeface="Wingdings" panose="05000000000000000000" pitchFamily="2" charset="2"/>
              </a:rPr>
              <a:t>phase  lower dW/dt and q</a:t>
            </a:r>
            <a:r>
              <a:rPr lang="en-US" altLang="en-US" sz="1800" baseline="-25000" dirty="0" smtClean="0">
                <a:latin typeface="Arial" charset="0"/>
                <a:ea typeface="+mn-ea"/>
                <a:sym typeface="Wingdings" panose="05000000000000000000" pitchFamily="2" charset="2"/>
              </a:rPr>
              <a:t>div</a:t>
            </a:r>
            <a:r>
              <a:rPr lang="en-US" altLang="en-US" sz="1800" dirty="0" smtClean="0">
                <a:latin typeface="Arial" charset="0"/>
                <a:ea typeface="+mn-ea"/>
                <a:sym typeface="Wingdings" panose="05000000000000000000" pitchFamily="2" charset="2"/>
              </a:rPr>
              <a:t> in H-L collapse phase</a:t>
            </a:r>
          </a:p>
          <a:p>
            <a:pPr marL="704850" lvl="1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en-US" sz="1800" dirty="0" smtClean="0">
                <a:solidFill>
                  <a:srgbClr val="FF0000"/>
                </a:solidFill>
                <a:latin typeface="Arial" charset="0"/>
                <a:ea typeface="+mn-ea"/>
                <a:sym typeface="Wingdings" pitchFamily="2" charset="2"/>
              </a:rPr>
              <a:t>Key </a:t>
            </a:r>
            <a:r>
              <a:rPr lang="en-US" altLang="en-US" sz="1800" dirty="0">
                <a:solidFill>
                  <a:srgbClr val="FF0000"/>
                </a:solidFill>
                <a:latin typeface="Arial" charset="0"/>
                <a:ea typeface="+mn-ea"/>
                <a:sym typeface="Wingdings" pitchFamily="2" charset="2"/>
              </a:rPr>
              <a:t>unknown is energy and transport </a:t>
            </a:r>
            <a:r>
              <a:rPr lang="en-US" altLang="en-US" sz="1800" dirty="0" err="1">
                <a:solidFill>
                  <a:srgbClr val="FF0000"/>
                </a:solidFill>
                <a:latin typeface="Arial" charset="0"/>
                <a:ea typeface="+mn-ea"/>
                <a:sym typeface="Wingdings" pitchFamily="2" charset="2"/>
              </a:rPr>
              <a:t>behaviour</a:t>
            </a:r>
            <a:r>
              <a:rPr lang="en-US" altLang="en-US" sz="1800" dirty="0">
                <a:solidFill>
                  <a:srgbClr val="FF0000"/>
                </a:solidFill>
                <a:latin typeface="Arial" charset="0"/>
                <a:ea typeface="+mn-ea"/>
                <a:sym typeface="Wingdings" pitchFamily="2" charset="2"/>
              </a:rPr>
              <a:t> </a:t>
            </a:r>
            <a:r>
              <a:rPr lang="en-US" altLang="en-US" sz="1800" dirty="0" smtClean="0">
                <a:solidFill>
                  <a:srgbClr val="FF0000"/>
                </a:solidFill>
                <a:latin typeface="Arial" charset="0"/>
                <a:ea typeface="+mn-ea"/>
                <a:sym typeface="Wingdings" pitchFamily="2" charset="2"/>
              </a:rPr>
              <a:t>from </a:t>
            </a:r>
            <a:r>
              <a:rPr lang="en-US" altLang="en-US" sz="1800" dirty="0">
                <a:solidFill>
                  <a:srgbClr val="FF0000"/>
                </a:solidFill>
                <a:latin typeface="Arial" charset="0"/>
                <a:ea typeface="+mn-ea"/>
                <a:sym typeface="Wingdings" pitchFamily="2" charset="2"/>
              </a:rPr>
              <a:t>fully developed </a:t>
            </a:r>
            <a:r>
              <a:rPr lang="en-US" altLang="en-US" sz="1800" dirty="0" smtClean="0">
                <a:solidFill>
                  <a:srgbClr val="FF0000"/>
                </a:solidFill>
                <a:latin typeface="Arial" charset="0"/>
                <a:ea typeface="+mn-ea"/>
                <a:sym typeface="Wingdings" pitchFamily="2" charset="2"/>
              </a:rPr>
              <a:t>pedestal to L-mode</a:t>
            </a:r>
            <a:r>
              <a:rPr lang="en-US" altLang="en-US" sz="1800" dirty="0" smtClean="0">
                <a:solidFill>
                  <a:srgbClr val="000000"/>
                </a:solidFill>
                <a:latin typeface="Arial" charset="0"/>
                <a:ea typeface="+mn-ea"/>
                <a:sym typeface="Wingdings" pitchFamily="2" charset="2"/>
              </a:rPr>
              <a:t> </a:t>
            </a:r>
            <a:endParaRPr lang="en-GB" altLang="en-US" sz="1800" dirty="0">
              <a:solidFill>
                <a:srgbClr val="000000"/>
              </a:solidFill>
              <a:latin typeface="Arial" charset="0"/>
              <a:ea typeface="+mn-ea"/>
            </a:endParaRPr>
          </a:p>
          <a:p>
            <a:pPr marL="704850" lvl="1" indent="-342900">
              <a:buFont typeface="Wingdings" panose="05000000000000000000" pitchFamily="2" charset="2"/>
              <a:buChar char="Ø"/>
            </a:pPr>
            <a:endParaRPr lang="en-GB" altLang="en-US" sz="1800" dirty="0"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82" y="2924944"/>
            <a:ext cx="24114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ITER 15 MA Q ~ 10</a:t>
            </a:r>
          </a:p>
          <a:p>
            <a:pPr algn="ctr"/>
            <a:r>
              <a:rPr lang="en-US" sz="2000" dirty="0" smtClean="0">
                <a:latin typeface="+mj-lt"/>
              </a:rPr>
              <a:t>JINTRAC</a:t>
            </a:r>
          </a:p>
          <a:p>
            <a:pPr algn="ctr"/>
            <a:r>
              <a:rPr lang="en-US" sz="2000" dirty="0" smtClean="0">
                <a:latin typeface="+mj-lt"/>
              </a:rPr>
              <a:t>Loarte – NF 2014</a:t>
            </a:r>
            <a:endParaRPr lang="en-GB" sz="2000" dirty="0">
              <a:latin typeface="+mj-lt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dirty="0" smtClean="0">
                <a:latin typeface="Arial" charset="0"/>
              </a:rPr>
              <a:t>Pedestal transport in ITER confinement transients (H-L)</a:t>
            </a:r>
            <a:endParaRPr lang="en-GB" alt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6672"/>
            <a:ext cx="9144000" cy="607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rgbClr val="0000FF"/>
                </a:solidFill>
                <a:latin typeface="Arial" charset="0"/>
              </a:rPr>
              <a:t>For given I</a:t>
            </a:r>
            <a:r>
              <a:rPr lang="en-GB" baseline="-25000" dirty="0">
                <a:solidFill>
                  <a:srgbClr val="0000FF"/>
                </a:solidFill>
                <a:latin typeface="Arial" charset="0"/>
              </a:rPr>
              <a:t>p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GB" dirty="0" err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GB" baseline="-25000" dirty="0" err="1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develop regimes (with Li conditioning) in NSTX-U with wide pedestals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o diagnose evolution of plasma transport (turbulence, grad-n and grad-T, etc.) in time and space within the ETB</a:t>
            </a:r>
          </a:p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Measure ETB transport evolution in H-mode access and exit phase with square NBI waveform at three power levels (near L-H threshold and highest value and point in-between) and no gas  fuelling</a:t>
            </a:r>
          </a:p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 Choose one NBI power level and repeat with various levels of gas fuelling (square waveform)</a:t>
            </a:r>
          </a:p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Choose NBI square waveform or gas fuelling square waveform and vary the gas or NBI waveform to study effect on time varying ETB transport</a:t>
            </a:r>
          </a:p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Repeat at another level of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I</a:t>
            </a:r>
            <a:r>
              <a:rPr lang="en-GB" baseline="-25000" dirty="0">
                <a:solidFill>
                  <a:srgbClr val="0000FF"/>
                </a:solidFill>
                <a:latin typeface="Arial" charset="0"/>
              </a:rPr>
              <a:t>p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GB" dirty="0" err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GB" baseline="-25000" dirty="0" err="1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to determine if ETB transport behaviour scales as expected from margin to L-H threshold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dirty="0" smtClean="0">
                <a:solidFill>
                  <a:srgbClr val="0000FF"/>
                </a:solidFill>
                <a:latin typeface="Arial" charset="0"/>
              </a:rPr>
              <a:t>NSTX-U Experiments</a:t>
            </a:r>
            <a:endParaRPr lang="en-GB" altLang="en-US" sz="18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ER_PPTemplate (2)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ITER_PPTemplate (2)</Template>
  <TotalTime>6113</TotalTime>
  <Words>382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ITER_PPTemplate (2)</vt:lpstr>
      <vt:lpstr>Understanding of anomalous transport reduction/increase from L-mode to Type I ELMy H-mode and back A. Loarte, A. Diallo and R. Maingi</vt:lpstr>
      <vt:lpstr>PowerPoint Presentation</vt:lpstr>
      <vt:lpstr>PowerPoint Presentation</vt:lpstr>
      <vt:lpstr>PowerPoint Presentation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ITER</dc:creator>
  <cp:lastModifiedBy>Loarte Alberto</cp:lastModifiedBy>
  <cp:revision>1057</cp:revision>
  <cp:lastPrinted>2008-09-26T16:58:55Z</cp:lastPrinted>
  <dcterms:created xsi:type="dcterms:W3CDTF">2008-09-02T15:06:07Z</dcterms:created>
  <dcterms:modified xsi:type="dcterms:W3CDTF">2015-02-23T17:08:30Z</dcterms:modified>
</cp:coreProperties>
</file>