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  <p:sldMasterId id="2147483678" r:id="rId4"/>
  </p:sldMasterIdLst>
  <p:notesMasterIdLst>
    <p:notesMasterId r:id="rId28"/>
  </p:notesMasterIdLst>
  <p:handoutMasterIdLst>
    <p:handoutMasterId r:id="rId29"/>
  </p:handoutMasterIdLst>
  <p:sldIdLst>
    <p:sldId id="1467" r:id="rId5"/>
    <p:sldId id="1757" r:id="rId6"/>
    <p:sldId id="1759" r:id="rId7"/>
    <p:sldId id="1760" r:id="rId8"/>
    <p:sldId id="1761" r:id="rId9"/>
    <p:sldId id="1768" r:id="rId10"/>
    <p:sldId id="1775" r:id="rId11"/>
    <p:sldId id="1777" r:id="rId12"/>
    <p:sldId id="1766" r:id="rId13"/>
    <p:sldId id="1767" r:id="rId14"/>
    <p:sldId id="1764" r:id="rId15"/>
    <p:sldId id="1790" r:id="rId16"/>
    <p:sldId id="1765" r:id="rId17"/>
    <p:sldId id="1762" r:id="rId18"/>
    <p:sldId id="1763" r:id="rId19"/>
    <p:sldId id="1783" r:id="rId20"/>
    <p:sldId id="1784" r:id="rId21"/>
    <p:sldId id="1786" r:id="rId22"/>
    <p:sldId id="1789" r:id="rId23"/>
    <p:sldId id="1788" r:id="rId24"/>
    <p:sldId id="1792" r:id="rId25"/>
    <p:sldId id="1745" r:id="rId26"/>
    <p:sldId id="1753" r:id="rId27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  <a:srgbClr val="9900FF"/>
    <a:srgbClr val="0000FF"/>
    <a:srgbClr val="009900"/>
    <a:srgbClr val="E2E2E2"/>
    <a:srgbClr val="E0E0E0"/>
    <a:srgbClr val="E8E8E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95" d="100"/>
          <a:sy n="95" d="100"/>
        </p:scale>
        <p:origin x="-402" y="-71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7" Type="http://schemas.openxmlformats.org/officeDocument/2006/relationships/slide" Target="slides/slide16.xml"/><Relationship Id="rId2" Type="http://schemas.openxmlformats.org/officeDocument/2006/relationships/slide" Target="slides/slide6.xml"/><Relationship Id="rId1" Type="http://schemas.openxmlformats.org/officeDocument/2006/relationships/slide" Target="slides/slide3.xml"/><Relationship Id="rId6" Type="http://schemas.openxmlformats.org/officeDocument/2006/relationships/slide" Target="slides/slide14.xml"/><Relationship Id="rId5" Type="http://schemas.openxmlformats.org/officeDocument/2006/relationships/slide" Target="slides/slide11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2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2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90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2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1EE9E-BC54-462D-899E-2824008D1EF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8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208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63CDF-42B5-4AA1-B3AC-A8E7437F586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0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210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A912A-FB4E-493E-9402-9821FAEAD0A1}" type="slidenum">
              <a:rPr lang="en-US"/>
              <a:pPr/>
              <a:t>7</a:t>
            </a:fld>
            <a:endParaRPr lang="en-US"/>
          </a:p>
        </p:txBody>
      </p:sp>
      <p:sp>
        <p:nvSpPr>
          <p:cNvPr id="213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213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02087-CA12-48D3-A63D-5562920B026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9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209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113A2-0CB9-44F1-A212-24AD168E2CD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0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210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A01D86-CF89-48D7-9731-036F6244E47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0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210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63CDF-42B5-4AA1-B3AC-A8E7437F586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10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610100" cy="3457575"/>
          </a:xfrm>
          <a:ln/>
        </p:spPr>
      </p:sp>
      <p:sp>
        <p:nvSpPr>
          <p:cNvPr id="210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97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22DCE76-3F1C-405F-BFA1-5D336B0AB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701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A50AD9-92D8-44DF-8264-975BA7829426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54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i="0"/>
            </a:lvl1pPr>
          </a:lstStyle>
          <a:p>
            <a:fld id="{51512792-B6C3-45AD-B08C-FC074EF9E523}" type="slidenum">
              <a:rPr lang="en-US" altLang="en-US" smtClean="0">
                <a:solidFill>
                  <a:srgbClr val="3333CC"/>
                </a:solidFill>
              </a:rPr>
              <a:pPr/>
              <a:t>‹#›</a:t>
            </a:fld>
            <a:endParaRPr lang="en-US" alt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68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E88660-916B-46F3-8CAD-ED62711E7B02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7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2F503F-5E89-4907-A129-70318C9C1297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55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FDA75E-4D43-4D07-B349-563A1BA96251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33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050C1A-1821-4063-BCC5-A2866379DCF4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66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17173D-07EE-4C68-85F3-E5656F3A7CFE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37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8E6655-782C-410D-9779-7F1183A05E33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99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FABF0F-70C1-496C-85D8-B21AFFB1A621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18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DEA0E9-30ED-41CA-856B-02BF30984E7C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27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BF3A15-0D73-4698-A027-9C0B60553F5B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29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025F55E-7626-4F3D-A3D3-A04BABD81B4D}" type="slidenum">
              <a:rPr lang="en-US" altLang="en-US">
                <a:solidFill>
                  <a:srgbClr val="3333CC"/>
                </a:solidFill>
              </a:rPr>
              <a:pPr/>
              <a:t>‹#›</a:t>
            </a:fld>
            <a:endParaRPr lang="en-US" alt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3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63838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 smtClean="0">
                <a:solidFill>
                  <a:srgbClr val="3333CC"/>
                </a:solidFill>
                <a:latin typeface="Arial" pitchFamily="34" charset="0"/>
              </a:rPr>
              <a:t>NSTX-U Forum 2015: Columbia U. Group XPs – </a:t>
            </a:r>
            <a:r>
              <a:rPr lang="en-US" sz="900" b="1" baseline="0" dirty="0" err="1" smtClean="0">
                <a:solidFill>
                  <a:srgbClr val="3333CC"/>
                </a:solidFill>
                <a:latin typeface="Arial" pitchFamily="34" charset="0"/>
              </a:rPr>
              <a:t>Macrostability</a:t>
            </a:r>
            <a:r>
              <a:rPr lang="en-US" sz="900" b="1" baseline="0" dirty="0" smtClean="0">
                <a:solidFill>
                  <a:srgbClr val="3333CC"/>
                </a:solidFill>
                <a:latin typeface="Arial" pitchFamily="34" charset="0"/>
              </a:rPr>
              <a:t> TSG 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</a:rPr>
              <a:t>(S.A. Sabbagh, J.W. Berkery, Y.S. Park, J. Bialek,</a:t>
            </a:r>
            <a:r>
              <a:rPr lang="en-US" sz="900" b="1" baseline="0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</a:rPr>
              <a:t>et</a:t>
            </a:r>
            <a:r>
              <a:rPr lang="en-US" sz="900" b="1" baseline="0" dirty="0" smtClean="0">
                <a:solidFill>
                  <a:srgbClr val="3333CC"/>
                </a:solidFill>
                <a:latin typeface="Arial" pitchFamily="34" charset="0"/>
              </a:rPr>
              <a:t> al.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9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</a:rPr>
              <a:t>Feb.</a:t>
            </a:r>
            <a:r>
              <a:rPr lang="en-US" sz="900" b="1" baseline="0" dirty="0" smtClean="0">
                <a:solidFill>
                  <a:srgbClr val="3333CC"/>
                </a:solidFill>
                <a:latin typeface="Arial" pitchFamily="34" charset="0"/>
              </a:rPr>
              <a:t> 25</a:t>
            </a:r>
            <a:r>
              <a:rPr lang="en-US" sz="9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900" b="1" dirty="0" smtClean="0">
                <a:solidFill>
                  <a:srgbClr val="3333CC"/>
                </a:solidFill>
                <a:latin typeface="Arial" pitchFamily="34" charset="0"/>
              </a:rPr>
              <a:t>, 2015</a:t>
            </a:r>
            <a:endParaRPr lang="en-US" sz="9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45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 i="1" dirty="0" smtClean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  <a:cs typeface="Arial" pitchFamily="34" charset="0"/>
                </a:rPr>
                <a:t>NSTX-U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762000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1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  <a:cs typeface="Arial" pitchFamily="34" charset="0"/>
              </a:rPr>
              <a:t>NSTX-U Columbia U. Group Research Plan Summary (2014-2018) – S.A. Sabbagh, et al. – May 5, 2014</a:t>
            </a: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7854A1D3-58A8-40A6-9F2C-9F057B370B09}" type="slidenum">
              <a:rPr lang="en-US" altLang="en-US" smtClean="0">
                <a:solidFill>
                  <a:srgbClr val="3333CC"/>
                </a:solidFill>
                <a:cs typeface="Arial" pitchFamily="34" charset="0"/>
              </a:rPr>
              <a:pPr/>
              <a:t>‹#›</a:t>
            </a:fld>
            <a:endParaRPr lang="en-US" altLang="en-US" dirty="0" smtClean="0">
              <a:solidFill>
                <a:srgbClr val="3333C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59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0" y="984392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Columbia U. Group – NSTX-U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Macrostability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TSG XPs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531626" y="2096459"/>
            <a:ext cx="6088374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Sabbagh, J.W. Berkery, </a:t>
            </a:r>
            <a:r>
              <a:rPr lang="en-US" sz="2000" b="0" i="0" dirty="0">
                <a:solidFill>
                  <a:srgbClr val="000000"/>
                </a:solidFill>
                <a:latin typeface="Arial" charset="0"/>
              </a:rPr>
              <a:t>J.M Bialek</a:t>
            </a:r>
            <a:endParaRPr lang="en-US" sz="2000" b="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2000" b="0" i="0" dirty="0" smtClean="0">
                <a:solidFill>
                  <a:srgbClr val="000000"/>
                </a:solidFill>
                <a:latin typeface="Arial" charset="0"/>
              </a:rPr>
              <a:t>Y.S. Park, (et al…)</a:t>
            </a:r>
            <a:endParaRPr lang="en-US" altLang="en-US" sz="2000" b="0" i="0" baseline="300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400" b="0" baseline="30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algn="ctr">
              <a:spcBef>
                <a:spcPts val="0"/>
              </a:spcBef>
              <a:buClr>
                <a:srgbClr val="F70606"/>
              </a:buClr>
              <a:buSzPct val="150000"/>
              <a:buNone/>
            </a:pP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Department </a:t>
            </a:r>
            <a:r>
              <a:rPr lang="en-US" altLang="en-US" sz="1400" b="0" dirty="0">
                <a:solidFill>
                  <a:srgbClr val="0000FF"/>
                </a:solidFill>
                <a:latin typeface="Arial" pitchFamily="34" charset="0"/>
              </a:rPr>
              <a:t>of Applied Physics, Columbia University, New York, </a:t>
            </a:r>
            <a:r>
              <a:rPr lang="en-US" altLang="en-US" sz="1400" b="0" dirty="0" smtClean="0">
                <a:solidFill>
                  <a:srgbClr val="0000FF"/>
                </a:solidFill>
                <a:latin typeface="Arial" pitchFamily="34" charset="0"/>
              </a:rPr>
              <a:t>NY</a:t>
            </a:r>
            <a:endParaRPr lang="en-US" altLang="en-US" sz="1400" b="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1653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26861"/>
            <a:ext cx="2895600" cy="20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45" y="4343400"/>
            <a:ext cx="2288500" cy="24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2819400" y="3429000"/>
            <a:ext cx="37338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NSTX-U Research Forum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February 25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2015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PPPL</a:t>
            </a: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2400" y="6606862"/>
            <a:ext cx="3157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V1.2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2101" name="Picture 48" descr="ppi221.tmp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0574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Coll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of </a:t>
            </a: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Wm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CompX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CA8E2-1DD9-4C29-A5ED-4AC2E8ABA19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98211" name="Rectangle 35"/>
          <p:cNvSpPr>
            <a:spLocks noChangeArrowheads="1"/>
          </p:cNvSpPr>
          <p:nvPr/>
        </p:nvSpPr>
        <p:spPr bwMode="auto">
          <a:xfrm>
            <a:off x="5659438" y="6088063"/>
            <a:ext cx="2362200" cy="4445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98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116013"/>
            <a:ext cx="4400550" cy="3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8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Kinetic stability calculations show reduced stability in low l</a:t>
            </a:r>
            <a:r>
              <a:rPr lang="en-US" altLang="en-US" baseline="-25000"/>
              <a:t>i</a:t>
            </a:r>
            <a:r>
              <a:rPr lang="en-US" altLang="en-US"/>
              <a:t> target plasma as </a:t>
            </a:r>
            <a:r>
              <a:rPr lang="en-US" altLang="en-US">
                <a:latin typeface="Symbol" pitchFamily="18" charset="2"/>
              </a:rPr>
              <a:t>w</a:t>
            </a:r>
            <a:r>
              <a:rPr lang="en-US" altLang="en-US" baseline="-25000">
                <a:latin typeface="Symbol" pitchFamily="18" charset="2"/>
              </a:rPr>
              <a:t>f</a:t>
            </a:r>
            <a:r>
              <a:rPr lang="en-US" altLang="en-US"/>
              <a:t> is reduced; also at low </a:t>
            </a:r>
            <a:r>
              <a:rPr lang="en-US" altLang="en-US">
                <a:latin typeface="Symbol" pitchFamily="18" charset="2"/>
              </a:rPr>
              <a:t>w</a:t>
            </a:r>
            <a:r>
              <a:rPr lang="en-US" altLang="en-US" baseline="-25000">
                <a:latin typeface="Symbol" pitchFamily="18" charset="2"/>
              </a:rPr>
              <a:t>f</a:t>
            </a:r>
            <a:r>
              <a:rPr lang="en-US" altLang="en-US"/>
              <a:t> </a:t>
            </a:r>
          </a:p>
        </p:txBody>
      </p:sp>
      <p:sp>
        <p:nvSpPr>
          <p:cNvPr id="209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4343400"/>
            <a:ext cx="5329238" cy="2057400"/>
          </a:xfrm>
        </p:spPr>
        <p:txBody>
          <a:bodyPr/>
          <a:lstStyle/>
          <a:p>
            <a:r>
              <a:rPr lang="en-US" altLang="en-US" sz="2000" dirty="0"/>
              <a:t>Can RWM unstable regions be </a:t>
            </a:r>
            <a:r>
              <a:rPr lang="en-US" altLang="en-US" sz="2000" dirty="0" smtClean="0"/>
              <a:t>controlled using the RWMSC, including low rotation?</a:t>
            </a:r>
            <a:endParaRPr lang="en-US" altLang="en-US" sz="2000" dirty="0"/>
          </a:p>
          <a:p>
            <a:pPr lvl="1"/>
            <a:r>
              <a:rPr lang="en-US" altLang="en-US" sz="1800" dirty="0"/>
              <a:t>Ideal stability analysis shows high margin over no-wall limit</a:t>
            </a:r>
          </a:p>
          <a:p>
            <a:pPr lvl="2"/>
            <a:r>
              <a:rPr lang="en-US" altLang="en-US" sz="1600" dirty="0"/>
              <a:t>RWM stabilization by kinetic effects large</a:t>
            </a:r>
          </a:p>
          <a:p>
            <a:pPr lvl="1"/>
            <a:r>
              <a:rPr lang="en-US" altLang="en-US" sz="1800" dirty="0"/>
              <a:t>MISK: RWM marginal stability at various </a:t>
            </a:r>
            <a:r>
              <a:rPr lang="en-US" altLang="en-US" sz="1800" dirty="0" err="1">
                <a:latin typeface="Symbol" pitchFamily="18" charset="2"/>
              </a:rPr>
              <a:t>w</a:t>
            </a:r>
            <a:r>
              <a:rPr lang="en-US" altLang="en-US" sz="1800" baseline="-25000" dirty="0" err="1">
                <a:latin typeface="Symbol" pitchFamily="18" charset="2"/>
              </a:rPr>
              <a:t>f</a:t>
            </a:r>
            <a:endParaRPr lang="en-US" altLang="en-US" sz="1800" baseline="-25000" dirty="0">
              <a:latin typeface="Symbol" pitchFamily="18" charset="2"/>
            </a:endParaRPr>
          </a:p>
          <a:p>
            <a:pPr lvl="2"/>
            <a:r>
              <a:rPr lang="en-US" altLang="en-US" sz="1600" dirty="0"/>
              <a:t>Demonstrate control in these regions!</a:t>
            </a:r>
          </a:p>
        </p:txBody>
      </p:sp>
      <p:sp>
        <p:nvSpPr>
          <p:cNvPr id="2098181" name="TextBox 5"/>
          <p:cNvSpPr txBox="1">
            <a:spLocks noChangeArrowheads="1"/>
          </p:cNvSpPr>
          <p:nvPr/>
        </p:nvSpPr>
        <p:spPr bwMode="auto">
          <a:xfrm>
            <a:off x="7024688" y="1227138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900">
                <a:solidFill>
                  <a:srgbClr val="0000FF"/>
                </a:solidFill>
                <a:latin typeface="Arial" pitchFamily="34" charset="0"/>
              </a:rPr>
              <a:t>140132, t = 0.704s</a:t>
            </a:r>
          </a:p>
        </p:txBody>
      </p:sp>
      <p:sp>
        <p:nvSpPr>
          <p:cNvPr id="2098182" name="TextBox 5"/>
          <p:cNvSpPr txBox="1">
            <a:spLocks noChangeArrowheads="1"/>
          </p:cNvSpPr>
          <p:nvPr/>
        </p:nvSpPr>
        <p:spPr bwMode="auto">
          <a:xfrm>
            <a:off x="5172075" y="3668713"/>
            <a:ext cx="1047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unstable</a:t>
            </a:r>
          </a:p>
        </p:txBody>
      </p:sp>
      <p:sp>
        <p:nvSpPr>
          <p:cNvPr id="2098184" name="TextBox 5"/>
          <p:cNvSpPr txBox="1">
            <a:spLocks noChangeArrowheads="1"/>
          </p:cNvSpPr>
          <p:nvPr/>
        </p:nvSpPr>
        <p:spPr bwMode="auto">
          <a:xfrm>
            <a:off x="7342188" y="3408363"/>
            <a:ext cx="12112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Arial" pitchFamily="34" charset="0"/>
              </a:rPr>
              <a:t>Experiment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Arial" pitchFamily="34" charset="0"/>
              </a:rPr>
              <a:t>(marginal)</a:t>
            </a:r>
          </a:p>
        </p:txBody>
      </p:sp>
      <p:sp>
        <p:nvSpPr>
          <p:cNvPr id="2098185" name="Line 9"/>
          <p:cNvSpPr>
            <a:spLocks noChangeShapeType="1"/>
          </p:cNvSpPr>
          <p:nvPr/>
        </p:nvSpPr>
        <p:spPr bwMode="auto">
          <a:xfrm flipH="1" flipV="1">
            <a:off x="6629400" y="3902075"/>
            <a:ext cx="766763" cy="635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8187" name="Oval 11"/>
          <p:cNvSpPr>
            <a:spLocks noChangeArrowheads="1"/>
          </p:cNvSpPr>
          <p:nvPr/>
        </p:nvSpPr>
        <p:spPr bwMode="auto">
          <a:xfrm>
            <a:off x="5902325" y="3344863"/>
            <a:ext cx="76200" cy="762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8188" name="Oval 12"/>
          <p:cNvSpPr>
            <a:spLocks noChangeArrowheads="1"/>
          </p:cNvSpPr>
          <p:nvPr/>
        </p:nvSpPr>
        <p:spPr bwMode="auto">
          <a:xfrm>
            <a:off x="8196263" y="2438400"/>
            <a:ext cx="76200" cy="762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8189" name="Oval 13"/>
          <p:cNvSpPr>
            <a:spLocks noChangeArrowheads="1"/>
          </p:cNvSpPr>
          <p:nvPr/>
        </p:nvSpPr>
        <p:spPr bwMode="auto">
          <a:xfrm>
            <a:off x="6376988" y="3730625"/>
            <a:ext cx="228600" cy="220663"/>
          </a:xfrm>
          <a:prstGeom prst="ellipse">
            <a:avLst/>
          </a:prstGeom>
          <a:noFill/>
          <a:ln w="1587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8190" name="Text Box 14"/>
          <p:cNvSpPr txBox="1">
            <a:spLocks noChangeArrowheads="1"/>
          </p:cNvSpPr>
          <p:nvPr/>
        </p:nvSpPr>
        <p:spPr bwMode="auto">
          <a:xfrm>
            <a:off x="5260975" y="866775"/>
            <a:ext cx="3544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rgbClr val="0000FF"/>
                </a:solidFill>
              </a:rPr>
              <a:t>RWM stability vs. </a:t>
            </a:r>
            <a:r>
              <a:rPr lang="en-US" altLang="en-US" sz="1600" u="sng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altLang="en-US" sz="1600" baseline="-2500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altLang="en-US" sz="1600" u="sng">
                <a:solidFill>
                  <a:srgbClr val="0000FF"/>
                </a:solidFill>
              </a:rPr>
              <a:t> (contours of </a:t>
            </a:r>
            <a:r>
              <a:rPr lang="en-US" altLang="en-US" sz="1600" u="sng">
                <a:solidFill>
                  <a:srgbClr val="0000FF"/>
                </a:solidFill>
                <a:latin typeface="Symbol" pitchFamily="18" charset="2"/>
              </a:rPr>
              <a:t>gt</a:t>
            </a:r>
            <a:r>
              <a:rPr lang="en-US" altLang="en-US" sz="1600" i="1" baseline="-25000">
                <a:solidFill>
                  <a:srgbClr val="0000FF"/>
                </a:solidFill>
              </a:rPr>
              <a:t>w</a:t>
            </a:r>
            <a:r>
              <a:rPr lang="en-US" altLang="en-US" sz="1600" u="sng">
                <a:solidFill>
                  <a:srgbClr val="0000FF"/>
                </a:solidFill>
              </a:rPr>
              <a:t>)</a:t>
            </a:r>
            <a:endParaRPr lang="en-US" altLang="en-US" sz="900" u="sng">
              <a:solidFill>
                <a:srgbClr val="0000FF"/>
              </a:solidFill>
            </a:endParaRPr>
          </a:p>
        </p:txBody>
      </p:sp>
      <p:sp>
        <p:nvSpPr>
          <p:cNvPr id="2098191" name="Text Box 15"/>
          <p:cNvSpPr txBox="1">
            <a:spLocks noChangeArrowheads="1"/>
          </p:cNvSpPr>
          <p:nvPr/>
        </p:nvSpPr>
        <p:spPr bwMode="auto">
          <a:xfrm>
            <a:off x="6870700" y="2089150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2.0</a:t>
            </a:r>
          </a:p>
        </p:txBody>
      </p:sp>
      <p:sp>
        <p:nvSpPr>
          <p:cNvPr id="2098192" name="Text Box 16"/>
          <p:cNvSpPr txBox="1">
            <a:spLocks noChangeArrowheads="1"/>
          </p:cNvSpPr>
          <p:nvPr/>
        </p:nvSpPr>
        <p:spPr bwMode="auto">
          <a:xfrm>
            <a:off x="6248400" y="3468688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1.0</a:t>
            </a:r>
          </a:p>
        </p:txBody>
      </p:sp>
      <p:grpSp>
        <p:nvGrpSpPr>
          <p:cNvPr id="2098193" name="Group 17"/>
          <p:cNvGrpSpPr>
            <a:grpSpLocks/>
          </p:cNvGrpSpPr>
          <p:nvPr/>
        </p:nvGrpSpPr>
        <p:grpSpPr bwMode="auto">
          <a:xfrm>
            <a:off x="7108825" y="2254250"/>
            <a:ext cx="892175" cy="336550"/>
            <a:chOff x="2880" y="984"/>
            <a:chExt cx="613" cy="224"/>
          </a:xfrm>
        </p:grpSpPr>
        <p:sp>
          <p:nvSpPr>
            <p:cNvPr id="2098194" name="Rectangle 18"/>
            <p:cNvSpPr>
              <a:spLocks noChangeArrowheads="1"/>
            </p:cNvSpPr>
            <p:nvPr/>
          </p:nvSpPr>
          <p:spPr bwMode="auto">
            <a:xfrm>
              <a:off x="2928" y="1056"/>
              <a:ext cx="41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8195" name="Text Box 19"/>
            <p:cNvSpPr txBox="1">
              <a:spLocks noChangeArrowheads="1"/>
            </p:cNvSpPr>
            <p:nvPr/>
          </p:nvSpPr>
          <p:spPr bwMode="auto">
            <a:xfrm>
              <a:off x="2880" y="984"/>
              <a:ext cx="61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2"/>
                  </a:solidFill>
                  <a:latin typeface="Symbol" pitchFamily="18" charset="2"/>
                </a:rPr>
                <a:t>w</a:t>
              </a:r>
              <a:r>
                <a:rPr lang="en-US" altLang="en-US" sz="1600" baseline="-25000">
                  <a:solidFill>
                    <a:schemeClr val="tx2"/>
                  </a:solidFill>
                  <a:latin typeface="Symbol" pitchFamily="18" charset="2"/>
                </a:rPr>
                <a:t>f</a:t>
              </a:r>
              <a:r>
                <a:rPr lang="en-US" altLang="en-US" sz="1600">
                  <a:solidFill>
                    <a:schemeClr val="tx2"/>
                  </a:solidFill>
                </a:rPr>
                <a:t>/</a:t>
              </a:r>
              <a:r>
                <a:rPr lang="en-US" altLang="en-US" sz="1600">
                  <a:solidFill>
                    <a:schemeClr val="tx2"/>
                  </a:solidFill>
                  <a:latin typeface="Symbol" pitchFamily="18" charset="2"/>
                </a:rPr>
                <a:t>w</a:t>
              </a:r>
              <a:r>
                <a:rPr lang="en-US" altLang="en-US" sz="1600" baseline="-25000">
                  <a:solidFill>
                    <a:schemeClr val="tx2"/>
                  </a:solidFill>
                  <a:latin typeface="Symbol" pitchFamily="18" charset="2"/>
                </a:rPr>
                <a:t>f</a:t>
              </a:r>
              <a:r>
                <a:rPr lang="en-US" altLang="en-US" sz="1600" baseline="30000">
                  <a:solidFill>
                    <a:schemeClr val="tx2"/>
                  </a:solidFill>
                </a:rPr>
                <a:t>exp</a:t>
              </a:r>
            </a:p>
          </p:txBody>
        </p:sp>
      </p:grpSp>
      <p:sp>
        <p:nvSpPr>
          <p:cNvPr id="2098196" name="Oval 20"/>
          <p:cNvSpPr>
            <a:spLocks noChangeArrowheads="1"/>
          </p:cNvSpPr>
          <p:nvPr/>
        </p:nvSpPr>
        <p:spPr bwMode="auto">
          <a:xfrm>
            <a:off x="6797675" y="3429000"/>
            <a:ext cx="228600" cy="220663"/>
          </a:xfrm>
          <a:prstGeom prst="ellipse">
            <a:avLst/>
          </a:prstGeom>
          <a:noFill/>
          <a:ln w="15875" algn="ctr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8197" name="Line 21"/>
          <p:cNvSpPr>
            <a:spLocks noChangeShapeType="1"/>
          </p:cNvSpPr>
          <p:nvPr/>
        </p:nvSpPr>
        <p:spPr bwMode="auto">
          <a:xfrm flipH="1" flipV="1">
            <a:off x="7040563" y="3665538"/>
            <a:ext cx="350837" cy="236537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8198" name="TextBox 5"/>
          <p:cNvSpPr txBox="1">
            <a:spLocks noChangeArrowheads="1"/>
          </p:cNvSpPr>
          <p:nvPr/>
        </p:nvSpPr>
        <p:spPr bwMode="auto">
          <a:xfrm>
            <a:off x="5302250" y="172085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Arial" pitchFamily="34" charset="0"/>
              </a:rPr>
              <a:t>thermal</a:t>
            </a:r>
          </a:p>
        </p:txBody>
      </p:sp>
      <p:sp>
        <p:nvSpPr>
          <p:cNvPr id="2098199" name="Line 23"/>
          <p:cNvSpPr>
            <a:spLocks noChangeShapeType="1"/>
          </p:cNvSpPr>
          <p:nvPr/>
        </p:nvSpPr>
        <p:spPr bwMode="auto">
          <a:xfrm>
            <a:off x="5943600" y="2057400"/>
            <a:ext cx="228600" cy="3048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8200" name="TextBox 5"/>
          <p:cNvSpPr txBox="1">
            <a:spLocks noChangeArrowheads="1"/>
          </p:cNvSpPr>
          <p:nvPr/>
        </p:nvSpPr>
        <p:spPr bwMode="auto">
          <a:xfrm>
            <a:off x="6324600" y="1479550"/>
            <a:ext cx="1695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Arial" pitchFamily="34" charset="0"/>
              </a:rPr>
              <a:t>w/fast particles</a:t>
            </a:r>
          </a:p>
        </p:txBody>
      </p:sp>
      <p:sp>
        <p:nvSpPr>
          <p:cNvPr id="2098201" name="Line 25"/>
          <p:cNvSpPr>
            <a:spLocks noChangeShapeType="1"/>
          </p:cNvSpPr>
          <p:nvPr/>
        </p:nvSpPr>
        <p:spPr bwMode="auto">
          <a:xfrm>
            <a:off x="6889750" y="1804988"/>
            <a:ext cx="57150" cy="228600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8202" name="Rectangle 26"/>
          <p:cNvSpPr>
            <a:spLocks noChangeArrowheads="1"/>
          </p:cNvSpPr>
          <p:nvPr/>
        </p:nvSpPr>
        <p:spPr bwMode="auto">
          <a:xfrm>
            <a:off x="6334125" y="3100388"/>
            <a:ext cx="76200" cy="76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8205" name="Text Box 29"/>
          <p:cNvSpPr txBox="1">
            <a:spLocks noChangeArrowheads="1"/>
          </p:cNvSpPr>
          <p:nvPr/>
        </p:nvSpPr>
        <p:spPr bwMode="auto">
          <a:xfrm>
            <a:off x="5334000" y="1311275"/>
            <a:ext cx="993775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34" charset="0"/>
              </a:rPr>
              <a:t>MISK code</a:t>
            </a:r>
          </a:p>
        </p:txBody>
      </p:sp>
      <p:pic>
        <p:nvPicPr>
          <p:cNvPr id="2098208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09638"/>
            <a:ext cx="4648200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8209" name="Text Box 33"/>
          <p:cNvSpPr txBox="1">
            <a:spLocks noChangeArrowheads="1"/>
          </p:cNvSpPr>
          <p:nvPr/>
        </p:nvSpPr>
        <p:spPr bwMode="auto">
          <a:xfrm>
            <a:off x="623888" y="866775"/>
            <a:ext cx="1357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rgbClr val="0000FF"/>
                </a:solidFill>
              </a:rPr>
              <a:t>Ideal stability</a:t>
            </a:r>
            <a:endParaRPr lang="en-US" altLang="en-US" sz="900" u="sng">
              <a:solidFill>
                <a:srgbClr val="0000FF"/>
              </a:solidFill>
            </a:endParaRPr>
          </a:p>
        </p:txBody>
      </p:sp>
      <p:sp>
        <p:nvSpPr>
          <p:cNvPr id="2098210" name="Rectangle 34"/>
          <p:cNvSpPr>
            <a:spLocks noChangeArrowheads="1"/>
          </p:cNvSpPr>
          <p:nvPr/>
        </p:nvSpPr>
        <p:spPr bwMode="auto">
          <a:xfrm>
            <a:off x="5334000" y="4464050"/>
            <a:ext cx="368458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80000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rgbClr val="FF3300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dirty="0"/>
              <a:t>Find </a:t>
            </a:r>
            <a:r>
              <a:rPr lang="en-US" altLang="en-US" sz="2000" dirty="0" smtClean="0"/>
              <a:t>RWMSC matrices most effective for control</a:t>
            </a:r>
            <a:endParaRPr lang="en-US" altLang="en-US" sz="2000" dirty="0"/>
          </a:p>
          <a:p>
            <a:pPr lvl="1"/>
            <a:r>
              <a:rPr lang="en-US" altLang="en-US" sz="1800" dirty="0"/>
              <a:t>Includes n &gt; 1 control, variation of </a:t>
            </a:r>
            <a:r>
              <a:rPr lang="en-US" altLang="en-US" sz="1800" dirty="0" err="1"/>
              <a:t>eigenfunctions</a:t>
            </a:r>
            <a:r>
              <a:rPr lang="en-US" altLang="en-US" sz="1800" dirty="0"/>
              <a:t> used in controller, etc.</a:t>
            </a:r>
          </a:p>
          <a:p>
            <a:r>
              <a:rPr lang="en-US" altLang="en-US" sz="2000" u="sng" dirty="0"/>
              <a:t>Request</a:t>
            </a:r>
            <a:r>
              <a:rPr lang="en-US" altLang="en-US" sz="2000" dirty="0"/>
              <a:t>: 1 run day</a:t>
            </a:r>
          </a:p>
        </p:txBody>
      </p:sp>
    </p:spTree>
    <p:extLst>
      <p:ext uri="{BB962C8B-B14F-4D97-AF65-F5344CB8AC3E}">
        <p14:creationId xmlns:p14="http://schemas.microsoft.com/office/powerpoint/2010/main" val="397380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8276-202A-4383-BA83-57F78F609DD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0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00013"/>
            <a:ext cx="9010650" cy="1022351"/>
          </a:xfrm>
        </p:spPr>
        <p:txBody>
          <a:bodyPr/>
          <a:lstStyle/>
          <a:p>
            <a:r>
              <a:rPr lang="en-US" altLang="en-US" sz="2800" dirty="0"/>
              <a:t>XP:</a:t>
            </a:r>
            <a:r>
              <a:rPr lang="en-US" altLang="en-US" dirty="0"/>
              <a:t> </a:t>
            </a:r>
            <a:r>
              <a:rPr lang="en-US" altLang="en-US" sz="2800" dirty="0"/>
              <a:t>Neoclassical toroidal viscosity at reduced </a:t>
            </a:r>
            <a:r>
              <a:rPr lang="en-US" altLang="en-US" sz="2800" dirty="0" err="1" smtClean="0"/>
              <a:t>collisionality</a:t>
            </a:r>
            <a:r>
              <a:rPr lang="en-US" altLang="en-US" sz="2800" dirty="0" smtClean="0"/>
              <a:t> (independent coil control) </a:t>
            </a:r>
            <a:r>
              <a:rPr lang="en-US" altLang="en-US" sz="2000" b="0" dirty="0">
                <a:solidFill>
                  <a:srgbClr val="9900FF"/>
                </a:solidFill>
              </a:rPr>
              <a:t>– Sabbagh, et al.</a:t>
            </a:r>
            <a:endParaRPr lang="en-US" altLang="en-US" sz="2800" dirty="0"/>
          </a:p>
        </p:txBody>
      </p:sp>
      <p:sp>
        <p:nvSpPr>
          <p:cNvPr id="210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12" y="1008706"/>
            <a:ext cx="4611988" cy="54864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sz="1800" dirty="0"/>
              <a:t>Motivation</a:t>
            </a:r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Experimentally, the dependence of neoclassical toroidal viscosity (NTV) </a:t>
            </a:r>
            <a:r>
              <a:rPr lang="en-US" altLang="en-US" sz="1600" dirty="0" smtClean="0"/>
              <a:t>at low </a:t>
            </a:r>
            <a:r>
              <a:rPr lang="en-US" altLang="en-US" sz="1600" dirty="0" err="1" smtClean="0"/>
              <a:t>collisionality</a:t>
            </a:r>
            <a:r>
              <a:rPr lang="en-US" altLang="en-US" sz="1600" dirty="0" smtClean="0"/>
              <a:t> is </a:t>
            </a:r>
            <a:r>
              <a:rPr lang="en-US" altLang="en-US" sz="1600" dirty="0"/>
              <a:t>not well known</a:t>
            </a:r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Understanding important for </a:t>
            </a:r>
            <a:r>
              <a:rPr lang="en-US" altLang="en-US" sz="1600" dirty="0" smtClean="0"/>
              <a:t>NSTX-U </a:t>
            </a:r>
            <a:r>
              <a:rPr lang="en-US" altLang="en-US" sz="1600" dirty="0" err="1"/>
              <a:t>V</a:t>
            </a:r>
            <a:r>
              <a:rPr lang="en-US" altLang="en-US" sz="16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control, other </a:t>
            </a:r>
            <a:r>
              <a:rPr lang="en-US" altLang="en-US" sz="1600" dirty="0" err="1" smtClean="0"/>
              <a:t>tokamaks</a:t>
            </a:r>
            <a:r>
              <a:rPr lang="en-US" altLang="en-US" sz="1600" dirty="0" smtClean="0"/>
              <a:t>, future </a:t>
            </a:r>
            <a:r>
              <a:rPr lang="en-US" altLang="en-US" sz="1600" dirty="0"/>
              <a:t>devices</a:t>
            </a:r>
          </a:p>
          <a:p>
            <a:pPr>
              <a:lnSpc>
                <a:spcPct val="95000"/>
              </a:lnSpc>
            </a:pPr>
            <a:r>
              <a:rPr lang="en-US" altLang="en-US" sz="1800" dirty="0"/>
              <a:t>Goals / Approach</a:t>
            </a:r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Examine the dependence of NTV on ion </a:t>
            </a:r>
            <a:r>
              <a:rPr lang="en-US" altLang="en-US" sz="1600" dirty="0" err="1"/>
              <a:t>collisionality</a:t>
            </a:r>
            <a:endParaRPr lang="en-US" altLang="en-US" sz="1600" dirty="0"/>
          </a:p>
          <a:p>
            <a:pPr lvl="2">
              <a:lnSpc>
                <a:spcPct val="95000"/>
              </a:lnSpc>
            </a:pPr>
            <a:r>
              <a:rPr lang="en-US" altLang="en-US" sz="1400" dirty="0"/>
              <a:t>expected to increase with decreasing </a:t>
            </a:r>
            <a:r>
              <a:rPr lang="en-US" altLang="en-US" sz="1400" dirty="0" err="1">
                <a:latin typeface="Symbol" pitchFamily="18" charset="2"/>
              </a:rPr>
              <a:t>n</a:t>
            </a:r>
            <a:r>
              <a:rPr lang="en-US" altLang="en-US" sz="1400" baseline="-25000" dirty="0" err="1"/>
              <a:t>i</a:t>
            </a:r>
            <a:r>
              <a:rPr lang="en-US" altLang="en-US" sz="1400" dirty="0"/>
              <a:t> from present </a:t>
            </a:r>
            <a:r>
              <a:rPr lang="en-US" altLang="en-US" sz="1400" dirty="0" smtClean="0"/>
              <a:t>experiments, and theory</a:t>
            </a:r>
            <a:endParaRPr lang="en-US" altLang="en-US" sz="1400" dirty="0"/>
          </a:p>
          <a:p>
            <a:pPr lvl="1">
              <a:lnSpc>
                <a:spcPct val="95000"/>
              </a:lnSpc>
            </a:pPr>
            <a:r>
              <a:rPr lang="en-US" altLang="en-US" sz="1600" dirty="0" smtClean="0"/>
              <a:t>Determine </a:t>
            </a:r>
            <a:r>
              <a:rPr lang="en-US" altLang="en-US" sz="1600" dirty="0"/>
              <a:t>if </a:t>
            </a:r>
            <a:r>
              <a:rPr lang="en-US" altLang="en-US" sz="1600" dirty="0" err="1"/>
              <a:t>superbanana</a:t>
            </a:r>
            <a:r>
              <a:rPr lang="en-US" altLang="en-US" sz="1600" dirty="0"/>
              <a:t> plateau increase of NTV depends on </a:t>
            </a:r>
            <a:r>
              <a:rPr lang="en-US" altLang="en-US" sz="1600" dirty="0" err="1">
                <a:latin typeface="Symbol" pitchFamily="18" charset="2"/>
              </a:rPr>
              <a:t>n</a:t>
            </a:r>
            <a:r>
              <a:rPr lang="en-US" altLang="en-US" sz="1600" baseline="-25000" dirty="0" err="1"/>
              <a:t>i</a:t>
            </a:r>
            <a:endParaRPr lang="en-US" altLang="en-US" sz="1600" dirty="0"/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Operate with pre-programmed n = 2, 3 applied fields for </a:t>
            </a:r>
            <a:r>
              <a:rPr lang="en-US" altLang="en-US" sz="1600" dirty="0" err="1"/>
              <a:t>V</a:t>
            </a:r>
            <a:r>
              <a:rPr lang="en-US" altLang="en-US" sz="16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feedback control testing at reduced </a:t>
            </a:r>
            <a:r>
              <a:rPr lang="en-US" altLang="en-US" sz="1600" dirty="0" err="1" smtClean="0">
                <a:latin typeface="Symbol" pitchFamily="18" charset="2"/>
              </a:rPr>
              <a:t>n</a:t>
            </a:r>
            <a:r>
              <a:rPr lang="en-US" altLang="en-US" sz="1600" baseline="-25000" dirty="0" err="1" smtClean="0"/>
              <a:t>i</a:t>
            </a:r>
            <a:r>
              <a:rPr lang="en-US" altLang="en-US" sz="1600" dirty="0" smtClean="0"/>
              <a:t> </a:t>
            </a:r>
            <a:endParaRPr lang="en-US" altLang="en-US" sz="1600" dirty="0"/>
          </a:p>
          <a:p>
            <a:pPr>
              <a:lnSpc>
                <a:spcPct val="95000"/>
              </a:lnSpc>
            </a:pPr>
            <a:r>
              <a:rPr lang="en-US" altLang="en-US" sz="1800" dirty="0"/>
              <a:t>Addresses</a:t>
            </a:r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NSTX Milestones </a:t>
            </a:r>
            <a:r>
              <a:rPr lang="en-US" altLang="en-US" sz="1600" dirty="0" smtClean="0"/>
              <a:t>R(15-3), closed-loop rotation control with 3D fields</a:t>
            </a:r>
            <a:endParaRPr lang="en-US" altLang="en-US" sz="1600" dirty="0"/>
          </a:p>
          <a:p>
            <a:pPr lvl="1">
              <a:lnSpc>
                <a:spcPct val="95000"/>
              </a:lnSpc>
            </a:pPr>
            <a:r>
              <a:rPr lang="en-US" altLang="en-US" sz="1600" dirty="0"/>
              <a:t>ITPA joint experiment </a:t>
            </a:r>
            <a:r>
              <a:rPr lang="en-US" altLang="en-US" sz="1600" dirty="0" smtClean="0"/>
              <a:t>MDC-21</a:t>
            </a:r>
            <a:endParaRPr lang="en-US" altLang="en-US" sz="16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800600" y="838200"/>
            <a:ext cx="4191000" cy="279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u="sng" kern="0" dirty="0" smtClean="0"/>
              <a:t>NTV strength varies with plasma </a:t>
            </a:r>
            <a:r>
              <a:rPr lang="en-US" sz="2000" u="sng" kern="0" dirty="0" err="1" smtClean="0"/>
              <a:t>collisionality</a:t>
            </a:r>
            <a:r>
              <a:rPr lang="en-US" sz="2000" u="sng" kern="0" dirty="0" smtClean="0"/>
              <a:t> </a:t>
            </a:r>
            <a:r>
              <a:rPr lang="en-US" sz="2000" i="1" u="sng" kern="0" dirty="0" smtClean="0">
                <a:latin typeface="Symbol" panose="05050102010706020507" pitchFamily="18" charset="2"/>
              </a:rPr>
              <a:t>n</a:t>
            </a:r>
            <a:r>
              <a:rPr lang="en-US" sz="2000" u="sng" kern="0" dirty="0" smtClean="0"/>
              <a:t>, </a:t>
            </a:r>
            <a:r>
              <a:rPr lang="en-US" sz="2000" i="1" u="sng" kern="0" dirty="0" smtClean="0">
                <a:latin typeface="Symbol" panose="05050102010706020507" pitchFamily="18" charset="2"/>
              </a:rPr>
              <a:t>d</a:t>
            </a:r>
            <a:r>
              <a:rPr lang="en-US" sz="2000" i="1" u="sng" kern="0" dirty="0" smtClean="0"/>
              <a:t>B</a:t>
            </a:r>
            <a:r>
              <a:rPr lang="en-US" sz="2000" i="1" u="sng" kern="0" baseline="30000" dirty="0" smtClean="0"/>
              <a:t>2</a:t>
            </a:r>
            <a:r>
              <a:rPr lang="en-US" sz="2000" u="sng" kern="0" dirty="0" smtClean="0"/>
              <a:t>, rotation</a:t>
            </a:r>
            <a:endParaRPr lang="en-US" sz="2000" i="1" u="sng" kern="0" dirty="0" smtClean="0">
              <a:latin typeface="Symbol" panose="05050102010706020507" pitchFamily="18" charset="2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98784"/>
            <a:ext cx="4495800" cy="242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507819" y="3598984"/>
            <a:ext cx="3355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9900FF"/>
                </a:solidFill>
              </a:rPr>
              <a:t>K.C. Shaing, M.S. Chu, C.T. Hsu, et al., PPCF </a:t>
            </a:r>
            <a:r>
              <a:rPr lang="en-US" sz="1400" b="1" dirty="0">
                <a:solidFill>
                  <a:srgbClr val="9900FF"/>
                </a:solidFill>
              </a:rPr>
              <a:t>54</a:t>
            </a:r>
            <a:r>
              <a:rPr lang="en-US" sz="1400" dirty="0">
                <a:solidFill>
                  <a:srgbClr val="9900FF"/>
                </a:solidFill>
              </a:rPr>
              <a:t> (2012) 124033</a:t>
            </a: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7035800" y="5036896"/>
            <a:ext cx="307975" cy="588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chemeClr val="tx2"/>
              </a:solidFill>
            </a:endParaRPr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997271"/>
              </p:ext>
            </p:extLst>
          </p:nvPr>
        </p:nvGraphicFramePr>
        <p:xfrm>
          <a:off x="4183063" y="5011496"/>
          <a:ext cx="45100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" name="Equation" r:id="rId5" imgW="3390900" imgH="495300" progId="Equation.3">
                  <p:embed/>
                </p:oleObj>
              </mc:Choice>
              <mc:Fallback>
                <p:oleObj name="Equation" r:id="rId5" imgW="33909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3" y="5011496"/>
                        <a:ext cx="4510087" cy="658812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7343775" y="5894559"/>
            <a:ext cx="1711325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Helvetica" pitchFamily="34" charset="0"/>
              </a:rPr>
              <a:t>p</a:t>
            </a: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lasma rotation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6477000" y="5831689"/>
            <a:ext cx="454025" cy="30777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  <a:latin typeface="Helvetica" pitchFamily="34" charset="0"/>
              </a:rPr>
              <a:t>T</a:t>
            </a:r>
            <a:r>
              <a:rPr lang="en-US" altLang="en-US" sz="2000" i="1" baseline="-25000" dirty="0">
                <a:solidFill>
                  <a:srgbClr val="FF0000"/>
                </a:solidFill>
                <a:latin typeface="Helvetica" pitchFamily="34" charset="0"/>
              </a:rPr>
              <a:t>i</a:t>
            </a:r>
            <a:r>
              <a:rPr lang="en-US" altLang="en-US" sz="2000" i="1" baseline="30000" dirty="0">
                <a:solidFill>
                  <a:srgbClr val="FF0000"/>
                </a:solidFill>
                <a:latin typeface="Helvetica" pitchFamily="34" charset="0"/>
              </a:rPr>
              <a:t>5/2</a:t>
            </a:r>
          </a:p>
        </p:txBody>
      </p:sp>
      <p:sp>
        <p:nvSpPr>
          <p:cNvPr id="36" name="Line 26"/>
          <p:cNvSpPr>
            <a:spLocks noChangeShapeType="1"/>
          </p:cNvSpPr>
          <p:nvPr/>
        </p:nvSpPr>
        <p:spPr bwMode="auto">
          <a:xfrm flipV="1">
            <a:off x="6842919" y="5524258"/>
            <a:ext cx="261144" cy="2635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 flipH="1" flipV="1">
            <a:off x="7798278" y="5469877"/>
            <a:ext cx="76200" cy="4270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72000" y="5724653"/>
            <a:ext cx="1803400" cy="498598"/>
          </a:xfrm>
          <a:prstGeom prst="rect">
            <a:avLst/>
          </a:prstGeom>
        </p:spPr>
        <p:txBody>
          <a:bodyPr lIns="45720" rIns="0">
            <a:spAutoFit/>
          </a:bodyPr>
          <a:lstStyle/>
          <a:p>
            <a:pPr>
              <a:buNone/>
              <a:defRPr/>
            </a:pPr>
            <a:r>
              <a:rPr lang="en-US" altLang="ko-KR" sz="1200" kern="0" dirty="0">
                <a:solidFill>
                  <a:srgbClr val="9900FF"/>
                </a:solidFill>
                <a:latin typeface="+mn-lt"/>
              </a:rPr>
              <a:t>K.C. </a:t>
            </a:r>
            <a:r>
              <a:rPr lang="en-US" altLang="ko-KR" sz="1200" kern="0" dirty="0" err="1">
                <a:solidFill>
                  <a:srgbClr val="9900FF"/>
                </a:solidFill>
                <a:latin typeface="+mn-lt"/>
              </a:rPr>
              <a:t>Shaing</a:t>
            </a:r>
            <a:r>
              <a:rPr lang="en-US" altLang="ko-KR" sz="1200" kern="0" dirty="0">
                <a:solidFill>
                  <a:srgbClr val="9900FF"/>
                </a:solidFill>
                <a:latin typeface="+mn-lt"/>
              </a:rPr>
              <a:t>, et al., </a:t>
            </a:r>
          </a:p>
          <a:p>
            <a:pPr>
              <a:buNone/>
              <a:defRPr/>
            </a:pPr>
            <a:r>
              <a:rPr lang="en-US" altLang="ko-KR" sz="1200" kern="0" dirty="0">
                <a:solidFill>
                  <a:srgbClr val="9900FF"/>
                </a:solidFill>
                <a:latin typeface="+mn-lt"/>
              </a:rPr>
              <a:t>PPCF </a:t>
            </a:r>
            <a:r>
              <a:rPr lang="en-US" altLang="ko-KR" sz="1200" b="1" kern="0" dirty="0">
                <a:solidFill>
                  <a:srgbClr val="9900FF"/>
                </a:solidFill>
                <a:latin typeface="+mn-lt"/>
              </a:rPr>
              <a:t>51</a:t>
            </a:r>
            <a:r>
              <a:rPr lang="en-US" altLang="ko-KR" sz="1200" kern="0" dirty="0">
                <a:solidFill>
                  <a:srgbClr val="9900FF"/>
                </a:solidFill>
                <a:latin typeface="+mn-lt"/>
              </a:rPr>
              <a:t> (2009) 035004 </a:t>
            </a:r>
            <a:endParaRPr lang="en-US" dirty="0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4419600" y="4572000"/>
            <a:ext cx="419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NTV force in “1/</a:t>
            </a:r>
            <a:r>
              <a:rPr lang="en-US" sz="1800" u="sng" dirty="0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1800" u="sng" dirty="0" smtClean="0">
                <a:solidFill>
                  <a:srgbClr val="0000FF"/>
                </a:solidFill>
              </a:rPr>
              <a:t>” </a:t>
            </a:r>
            <a:r>
              <a:rPr lang="en-US" sz="1800" u="sng" dirty="0" err="1" smtClean="0">
                <a:solidFill>
                  <a:srgbClr val="0000FF"/>
                </a:solidFill>
              </a:rPr>
              <a:t>collisionality</a:t>
            </a:r>
            <a:r>
              <a:rPr lang="en-US" sz="1800" u="sng" dirty="0" smtClean="0">
                <a:solidFill>
                  <a:srgbClr val="0000FF"/>
                </a:solidFill>
              </a:rPr>
              <a:t> regime</a:t>
            </a:r>
            <a:endParaRPr lang="en-US" sz="1800" dirty="0"/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5473700" y="6248400"/>
            <a:ext cx="3581400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1/aspect ratio (compare to KSTAR)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41" name="Line 27"/>
          <p:cNvSpPr>
            <a:spLocks noChangeShapeType="1"/>
          </p:cNvSpPr>
          <p:nvPr/>
        </p:nvSpPr>
        <p:spPr bwMode="auto">
          <a:xfrm flipV="1">
            <a:off x="6973491" y="5442500"/>
            <a:ext cx="494109" cy="69696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6641824" y="2133600"/>
            <a:ext cx="5209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dirty="0" err="1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altLang="en-US" sz="1600" baseline="-25000" dirty="0" err="1">
                <a:solidFill>
                  <a:srgbClr val="0000FF"/>
                </a:solidFill>
                <a:latin typeface="Arial" pitchFamily="34" charset="0"/>
              </a:rPr>
              <a:t>i</a:t>
            </a:r>
            <a:r>
              <a:rPr lang="en-US" altLang="en-US" sz="1600" baseline="30000" dirty="0">
                <a:solidFill>
                  <a:srgbClr val="0000FF"/>
                </a:solidFill>
                <a:latin typeface="Arial" pitchFamily="34" charset="0"/>
              </a:rPr>
              <a:t>* </a:t>
            </a:r>
            <a:r>
              <a:rPr lang="en-US" altLang="en-US" sz="1600" dirty="0">
                <a:solidFill>
                  <a:srgbClr val="0000FF"/>
                </a:solidFill>
                <a:latin typeface="Arial" pitchFamily="34" charset="0"/>
              </a:rPr>
              <a:t>~</a:t>
            </a:r>
            <a:r>
              <a:rPr lang="en-US" altLang="en-US" sz="16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Arial" pitchFamily="34" charset="0"/>
              </a:rPr>
              <a:t>1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252862" y="1895947"/>
            <a:ext cx="487362" cy="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11"/>
          <p:cNvSpPr>
            <a:spLocks noChangeShapeType="1"/>
          </p:cNvSpPr>
          <p:nvPr/>
        </p:nvSpPr>
        <p:spPr bwMode="auto">
          <a:xfrm>
            <a:off x="6553200" y="1906588"/>
            <a:ext cx="0" cy="1522412"/>
          </a:xfrm>
          <a:prstGeom prst="line">
            <a:avLst/>
          </a:prstGeom>
          <a:noFill/>
          <a:ln w="158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Rectangle 23"/>
          <p:cNvSpPr>
            <a:spLocks noChangeArrowheads="1"/>
          </p:cNvSpPr>
          <p:nvPr/>
        </p:nvSpPr>
        <p:spPr bwMode="auto">
          <a:xfrm>
            <a:off x="6488694" y="1640314"/>
            <a:ext cx="53387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0000FF"/>
                </a:solidFill>
                <a:latin typeface="Helvetica" pitchFamily="34" charset="0"/>
              </a:rPr>
              <a:t>NSTX</a:t>
            </a:r>
            <a:endParaRPr lang="en-US" altLang="en-US" sz="1400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5419253" y="1761066"/>
            <a:ext cx="782637" cy="21544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Helvetica" pitchFamily="34" charset="0"/>
              </a:rPr>
              <a:t>NSTX-U</a:t>
            </a:r>
            <a:endParaRPr lang="en-US" altLang="en-US" sz="1400" dirty="0">
              <a:solidFill>
                <a:srgbClr val="FF0000"/>
              </a:solidFill>
              <a:latin typeface="Helvetica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5791200" y="2057400"/>
            <a:ext cx="949024" cy="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8305800" y="4572001"/>
            <a:ext cx="1524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391400" y="4295001"/>
            <a:ext cx="1711325" cy="27699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spcBef>
                <a:spcPct val="70000"/>
              </a:spcBef>
              <a:buClr>
                <a:srgbClr val="F70606"/>
              </a:buClr>
              <a:buSzPct val="150000"/>
              <a:buChar char="•"/>
              <a:defRPr sz="24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5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50000"/>
              </a:spcBef>
              <a:buClr>
                <a:srgbClr val="5FCAFA"/>
              </a:buClr>
              <a:buSzPct val="8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50000"/>
              </a:spcBef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F70606"/>
              </a:buClr>
              <a:buSzPct val="10000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“offset” </a:t>
            </a:r>
            <a:r>
              <a:rPr lang="en-US" altLang="en-US" sz="1800" dirty="0" smtClean="0">
                <a:solidFill>
                  <a:srgbClr val="FF0000"/>
                </a:solidFill>
                <a:latin typeface="Helvetica" pitchFamily="34" charset="0"/>
              </a:rPr>
              <a:t>rotation</a:t>
            </a:r>
            <a:endParaRPr lang="en-US" altLang="en-US" sz="1800" dirty="0">
              <a:solidFill>
                <a:srgbClr val="FF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9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" r="7638" b="6655"/>
          <a:stretch/>
        </p:blipFill>
        <p:spPr>
          <a:xfrm>
            <a:off x="76200" y="1133705"/>
            <a:ext cx="4530149" cy="377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NTV torque density profiles quantitatively compare well to computed T</a:t>
            </a:r>
            <a:r>
              <a:rPr lang="en-US" baseline="-25000" dirty="0" smtClean="0"/>
              <a:t>NTV</a:t>
            </a:r>
            <a:r>
              <a:rPr lang="en-US" dirty="0" smtClean="0"/>
              <a:t> – NTVTOK code interfaced to NSTX-U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6136" y="5373896"/>
            <a:ext cx="8513064" cy="1255503"/>
          </a:xfrm>
        </p:spPr>
        <p:txBody>
          <a:bodyPr/>
          <a:lstStyle/>
          <a:p>
            <a:r>
              <a:rPr lang="en-US" sz="1600" dirty="0" smtClean="0"/>
              <a:t>Scale factor (</a:t>
            </a:r>
            <a:r>
              <a:rPr lang="en-US" sz="1600" i="1" dirty="0" smtClean="0"/>
              <a:t>(</a:t>
            </a:r>
            <a:r>
              <a:rPr lang="en-US" sz="1600" i="1" dirty="0" err="1" smtClean="0"/>
              <a:t>dL</a:t>
            </a:r>
            <a:r>
              <a:rPr lang="en-US" sz="1600" i="1" dirty="0" smtClean="0"/>
              <a:t>/</a:t>
            </a:r>
            <a:r>
              <a:rPr lang="en-US" sz="1600" i="1" dirty="0" err="1" smtClean="0"/>
              <a:t>dt</a:t>
            </a:r>
            <a:r>
              <a:rPr lang="en-US" sz="1600" i="1" dirty="0" smtClean="0"/>
              <a:t>)/T</a:t>
            </a:r>
            <a:r>
              <a:rPr lang="en-US" sz="1600" i="1" baseline="-25000" dirty="0" smtClean="0"/>
              <a:t>NTV</a:t>
            </a:r>
            <a:r>
              <a:rPr lang="en-US" sz="1600" i="1" dirty="0" smtClean="0"/>
              <a:t>) </a:t>
            </a:r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9900FF"/>
                </a:solidFill>
              </a:rPr>
              <a:t>1.7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9900FF"/>
                </a:solidFill>
              </a:rPr>
              <a:t>0.6</a:t>
            </a:r>
            <a:r>
              <a:rPr lang="en-US" sz="1600" dirty="0" smtClean="0"/>
              <a:t> (for cases shown above) – </a:t>
            </a:r>
            <a:r>
              <a:rPr lang="en-US" sz="1600" dirty="0" smtClean="0">
                <a:solidFill>
                  <a:srgbClr val="9900FF"/>
                </a:solidFill>
              </a:rPr>
              <a:t>O(1) agreement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Comparison to full Shaing, et al. theory with NTVTOK code (applicable for all </a:t>
            </a:r>
            <a:r>
              <a:rPr lang="en-US" sz="1600" dirty="0" err="1" smtClean="0">
                <a:solidFill>
                  <a:srgbClr val="FF0000"/>
                </a:solidFill>
              </a:rPr>
              <a:t>collisionality</a:t>
            </a:r>
            <a:r>
              <a:rPr lang="en-US" sz="1600" dirty="0" smtClean="0">
                <a:solidFill>
                  <a:srgbClr val="FF0000"/>
                </a:solidFill>
              </a:rPr>
              <a:t> (as shown above) is </a:t>
            </a:r>
            <a:r>
              <a:rPr lang="en-US" sz="1600" u="sng" dirty="0" smtClean="0">
                <a:solidFill>
                  <a:srgbClr val="FF0000"/>
                </a:solidFill>
              </a:rPr>
              <a:t>possible to compute between shots </a:t>
            </a:r>
            <a:r>
              <a:rPr lang="en-US" sz="1600" dirty="0" smtClean="0">
                <a:solidFill>
                  <a:srgbClr val="FF0000"/>
                </a:solidFill>
              </a:rPr>
              <a:t>for NSTX-U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Comparisons will also be made to other NTV codes (e.g. by J-K. Park, K. </a:t>
            </a:r>
            <a:r>
              <a:rPr lang="en-US" sz="1600" dirty="0" smtClean="0"/>
              <a:t>Kim, Z. Wang)</a:t>
            </a:r>
            <a:endParaRPr lang="en-US" sz="16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048000" y="2228452"/>
            <a:ext cx="12192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Experimental</a:t>
            </a:r>
          </a:p>
          <a:p>
            <a:pPr algn="ctr"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-</a:t>
            </a:r>
            <a:r>
              <a:rPr lang="en-US" sz="1400" b="0" i="0" dirty="0" err="1" smtClean="0">
                <a:solidFill>
                  <a:srgbClr val="009900"/>
                </a:solidFill>
              </a:rPr>
              <a:t>dL</a:t>
            </a:r>
            <a:r>
              <a:rPr lang="en-US" sz="1400" b="0" i="0" dirty="0" smtClean="0">
                <a:solidFill>
                  <a:srgbClr val="009900"/>
                </a:solidFill>
              </a:rPr>
              <a:t>/</a:t>
            </a:r>
            <a:r>
              <a:rPr lang="en-US" sz="1400" b="0" i="0" dirty="0" err="1" smtClean="0">
                <a:solidFill>
                  <a:srgbClr val="009900"/>
                </a:solidFill>
              </a:rPr>
              <a:t>dt</a:t>
            </a:r>
            <a:endParaRPr lang="en-US" sz="1400" b="0" i="0" dirty="0" smtClean="0">
              <a:solidFill>
                <a:srgbClr val="0099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3429000" y="2838052"/>
            <a:ext cx="228600" cy="685800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2483936" y="4729447"/>
            <a:ext cx="600075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24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2400" b="0" i="0" baseline="-25000" dirty="0" err="1" smtClean="0">
                <a:solidFill>
                  <a:schemeClr val="tx1"/>
                </a:solidFill>
              </a:rPr>
              <a:t>N</a:t>
            </a:r>
            <a:endParaRPr lang="en-US" sz="2400" b="0" i="0" baseline="-25000" dirty="0">
              <a:solidFill>
                <a:schemeClr val="tx1"/>
              </a:solidFill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3685032" y="1178678"/>
            <a:ext cx="859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0000FF"/>
                </a:solidFill>
              </a:rPr>
              <a:t>NSTX</a:t>
            </a:r>
            <a:endParaRPr lang="en-US" sz="1800" b="0" i="0" dirty="0"/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901285" y="2076052"/>
            <a:ext cx="945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0" i="0" dirty="0" smtClean="0">
                <a:solidFill>
                  <a:srgbClr val="0000FF"/>
                </a:solidFill>
              </a:rPr>
              <a:t>NTVTOK code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03034" y="780106"/>
            <a:ext cx="2904551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2000" b="0" i="0" u="sng" dirty="0" smtClean="0">
                <a:solidFill>
                  <a:srgbClr val="9900FF"/>
                </a:solidFill>
              </a:rPr>
              <a:t>n = 2 coil configuration</a:t>
            </a:r>
            <a:endParaRPr lang="en-US" sz="2000" b="0" i="0" u="sng" dirty="0">
              <a:solidFill>
                <a:srgbClr val="99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01256" y="4902793"/>
            <a:ext cx="3355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9900FF"/>
                </a:solidFill>
              </a:rPr>
              <a:t>S.A. Sabbagh, </a:t>
            </a:r>
            <a:r>
              <a:rPr lang="en-US" sz="1400" dirty="0">
                <a:solidFill>
                  <a:srgbClr val="9900FF"/>
                </a:solidFill>
              </a:rPr>
              <a:t>et al., </a:t>
            </a:r>
            <a:r>
              <a:rPr lang="en-US" sz="1400" dirty="0" smtClean="0">
                <a:solidFill>
                  <a:srgbClr val="9900FF"/>
                </a:solidFill>
              </a:rPr>
              <a:t>IAEA FEC 2014, paper EX/1-4</a:t>
            </a:r>
            <a:endParaRPr lang="en-US" sz="1400" dirty="0">
              <a:solidFill>
                <a:srgbClr val="99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r="8030" b="7036"/>
          <a:stretch/>
        </p:blipFill>
        <p:spPr>
          <a:xfrm>
            <a:off x="4524675" y="1192678"/>
            <a:ext cx="4572000" cy="3733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39968" y="737564"/>
            <a:ext cx="2944704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2000" b="0" i="0" u="sng" dirty="0" smtClean="0">
                <a:solidFill>
                  <a:srgbClr val="9900FF"/>
                </a:solidFill>
              </a:rPr>
              <a:t>n = 3 coil configuration</a:t>
            </a:r>
            <a:endParaRPr lang="en-US" sz="2000" b="0" i="0" u="sng" dirty="0">
              <a:solidFill>
                <a:srgbClr val="99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2163593"/>
            <a:ext cx="128499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Experimental</a:t>
            </a:r>
          </a:p>
          <a:p>
            <a:pPr algn="ctr"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-</a:t>
            </a:r>
            <a:r>
              <a:rPr lang="en-US" sz="1400" b="0" i="0" dirty="0" err="1" smtClean="0">
                <a:solidFill>
                  <a:srgbClr val="009900"/>
                </a:solidFill>
              </a:rPr>
              <a:t>dL</a:t>
            </a:r>
            <a:r>
              <a:rPr lang="en-US" sz="1400" b="0" i="0" dirty="0" smtClean="0">
                <a:solidFill>
                  <a:srgbClr val="009900"/>
                </a:solidFill>
              </a:rPr>
              <a:t>/</a:t>
            </a:r>
            <a:r>
              <a:rPr lang="en-US" sz="1400" b="0" i="0" dirty="0" err="1" smtClean="0">
                <a:solidFill>
                  <a:srgbClr val="009900"/>
                </a:solidFill>
              </a:rPr>
              <a:t>dt</a:t>
            </a:r>
            <a:endParaRPr lang="en-US" sz="1400" b="0" i="0" dirty="0" smtClean="0">
              <a:solidFill>
                <a:srgbClr val="0099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8062122" y="2729902"/>
            <a:ext cx="146968" cy="424726"/>
          </a:xfrm>
          <a:prstGeom prst="straightConnector1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5238550" y="4481270"/>
            <a:ext cx="9456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0" i="0" dirty="0" smtClean="0">
                <a:solidFill>
                  <a:srgbClr val="0000FF"/>
                </a:solidFill>
              </a:rPr>
              <a:t>NTVTOK</a:t>
            </a:r>
            <a:endParaRPr lang="en-US" sz="1400" b="0" i="0" dirty="0"/>
          </a:p>
        </p:txBody>
      </p:sp>
      <p:sp>
        <p:nvSpPr>
          <p:cNvPr id="31" name="TextBox 30"/>
          <p:cNvSpPr txBox="1"/>
          <p:nvPr/>
        </p:nvSpPr>
        <p:spPr>
          <a:xfrm>
            <a:off x="6923195" y="4738045"/>
            <a:ext cx="600075" cy="46166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>
              <a:buNone/>
            </a:pPr>
            <a:r>
              <a:rPr lang="en-US" sz="2400" b="0" i="0" dirty="0" err="1" smtClean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sz="2400" b="0" i="0" baseline="-25000" dirty="0" err="1" smtClean="0">
                <a:solidFill>
                  <a:schemeClr val="tx1"/>
                </a:solidFill>
              </a:rPr>
              <a:t>N</a:t>
            </a:r>
            <a:endParaRPr lang="en-US" sz="2400" b="0" i="0" baseline="-25000" dirty="0">
              <a:solidFill>
                <a:schemeClr val="tx1"/>
              </a:solidFill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8179390" y="1271245"/>
            <a:ext cx="859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800" b="0" i="0" dirty="0" smtClean="0">
                <a:solidFill>
                  <a:srgbClr val="0000FF"/>
                </a:solidFill>
              </a:rPr>
              <a:t>NSTX</a:t>
            </a:r>
            <a:endParaRPr lang="en-US" sz="1800" b="0" i="0" dirty="0"/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7011200" y="1742351"/>
            <a:ext cx="609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9900FF"/>
                </a:solidFill>
              </a:rPr>
              <a:t>x</a:t>
            </a:r>
            <a:r>
              <a:rPr lang="en-US" sz="1400" dirty="0">
                <a:solidFill>
                  <a:srgbClr val="9900FF"/>
                </a:solidFill>
              </a:rPr>
              <a:t>0</a:t>
            </a:r>
            <a:r>
              <a:rPr lang="en-US" sz="1400" b="0" i="0" dirty="0" smtClean="0">
                <a:solidFill>
                  <a:srgbClr val="9900FF"/>
                </a:solidFill>
              </a:rPr>
              <a:t>.6</a:t>
            </a:r>
            <a:endParaRPr lang="en-US" sz="1400" b="0" i="0" dirty="0">
              <a:solidFill>
                <a:srgbClr val="9900FF"/>
              </a:solidFill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2572694" y="1770706"/>
            <a:ext cx="6095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9900FF"/>
                </a:solidFill>
              </a:rPr>
              <a:t>x1</a:t>
            </a:r>
            <a:r>
              <a:rPr lang="en-US" sz="1400" b="0" i="0" dirty="0" smtClean="0">
                <a:solidFill>
                  <a:srgbClr val="9900FF"/>
                </a:solidFill>
              </a:rPr>
              <a:t>.7</a:t>
            </a:r>
            <a:endParaRPr lang="en-US" sz="1400" b="0" i="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02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AD3BE-C1D2-40D1-8A2E-E65D56F2093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117704" name="Rectangle 72"/>
          <p:cNvSpPr>
            <a:spLocks noChangeArrowheads="1"/>
          </p:cNvSpPr>
          <p:nvPr/>
        </p:nvSpPr>
        <p:spPr bwMode="auto">
          <a:xfrm>
            <a:off x="6477000" y="6089178"/>
            <a:ext cx="2233613" cy="4445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17638" name="Rectangle 6"/>
          <p:cNvSpPr>
            <a:spLocks noGrp="1" noChangeArrowheads="1"/>
          </p:cNvSpPr>
          <p:nvPr>
            <p:ph type="title"/>
          </p:nvPr>
        </p:nvSpPr>
        <p:spPr>
          <a:xfrm>
            <a:off x="157163" y="100013"/>
            <a:ext cx="8864600" cy="576262"/>
          </a:xfrm>
        </p:spPr>
        <p:txBody>
          <a:bodyPr/>
          <a:lstStyle/>
          <a:p>
            <a:r>
              <a:rPr lang="en-US" altLang="en-US" dirty="0" smtClean="0"/>
              <a:t>NTV experiment at reduced </a:t>
            </a:r>
            <a:r>
              <a:rPr lang="en-US" altLang="en-US" dirty="0" smtClean="0">
                <a:latin typeface="Symbol" panose="05050102010706020507" pitchFamily="18" charset="2"/>
              </a:rPr>
              <a:t>n</a:t>
            </a:r>
            <a:r>
              <a:rPr lang="en-US" altLang="en-US" dirty="0" smtClean="0"/>
              <a:t> is a </a:t>
            </a:r>
            <a:r>
              <a:rPr lang="en-US" altLang="en-US" dirty="0" smtClean="0"/>
              <a:t>key step </a:t>
            </a:r>
            <a:r>
              <a:rPr lang="en-US" altLang="en-US" dirty="0" smtClean="0"/>
              <a:t>for closed-loop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>
                <a:latin typeface="Symbol" panose="05050102010706020507" pitchFamily="18" charset="2"/>
              </a:rPr>
              <a:t>f</a:t>
            </a:r>
            <a:r>
              <a:rPr lang="en-US" altLang="en-US" dirty="0" smtClean="0"/>
              <a:t> feedback using 3D fields in NSTX-U</a:t>
            </a:r>
            <a:endParaRPr lang="en-US" altLang="en-US" baseline="-25000" dirty="0"/>
          </a:p>
        </p:txBody>
      </p:sp>
      <p:sp>
        <p:nvSpPr>
          <p:cNvPr id="21176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0" y="903288"/>
            <a:ext cx="3055937" cy="57594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 dirty="0"/>
              <a:t>Expect stronger NTV torque at higher </a:t>
            </a:r>
            <a:r>
              <a:rPr lang="en-US" altLang="en-US" sz="2000" dirty="0" err="1"/>
              <a:t>T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        (-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itchFamily="18" charset="2"/>
              </a:rPr>
              <a:t>w</a:t>
            </a:r>
            <a:r>
              <a:rPr lang="en-US" altLang="en-US" sz="2000" i="1" baseline="-25000" dirty="0" err="1">
                <a:latin typeface="Symbol" pitchFamily="18" charset="2"/>
              </a:rPr>
              <a:t>f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i="1" dirty="0"/>
              <a:t> ~ T</a:t>
            </a:r>
            <a:r>
              <a:rPr lang="en-US" altLang="en-US" sz="2000" i="1" baseline="-25000" dirty="0"/>
              <a:t>i</a:t>
            </a:r>
            <a:r>
              <a:rPr lang="en-US" altLang="en-US" sz="2000" i="1" baseline="30000" dirty="0"/>
              <a:t>5/2 </a:t>
            </a:r>
            <a:r>
              <a:rPr lang="en-US" altLang="en-US" sz="2000" i="1" dirty="0" err="1">
                <a:latin typeface="Symbol" pitchFamily="18" charset="2"/>
              </a:rPr>
              <a:t>w</a:t>
            </a:r>
            <a:r>
              <a:rPr lang="en-US" altLang="en-US" sz="2000" i="1" baseline="-25000" dirty="0" err="1">
                <a:latin typeface="Symbol" pitchFamily="18" charset="2"/>
              </a:rPr>
              <a:t>f</a:t>
            </a:r>
            <a:r>
              <a:rPr lang="en-US" altLang="en-US" sz="2000" dirty="0"/>
              <a:t>)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dirty="0" smtClean="0"/>
              <a:t>Initially shown in NSTX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endParaRPr lang="en-US" altLang="en-US" sz="1800" dirty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dirty="0" smtClean="0"/>
              <a:t>Shown in our recent KSTAR XPs</a:t>
            </a:r>
            <a:endParaRPr lang="en-US" altLang="en-US" sz="1800" dirty="0"/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altLang="en-US" sz="2000" dirty="0"/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en-US" sz="2000" dirty="0"/>
              <a:t>Present XP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dirty="0"/>
              <a:t>Operate with larger change in </a:t>
            </a:r>
            <a:r>
              <a:rPr lang="en-US" altLang="en-US" sz="1800" dirty="0" err="1">
                <a:latin typeface="Symbol" pitchFamily="18" charset="2"/>
              </a:rPr>
              <a:t>n</a:t>
            </a:r>
            <a:r>
              <a:rPr lang="en-US" altLang="en-US" sz="1800" baseline="-25000" dirty="0" err="1"/>
              <a:t>i</a:t>
            </a:r>
            <a:endParaRPr lang="en-US" altLang="en-US" sz="1800" dirty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dirty="0"/>
              <a:t>Attempt to reach quasi-steady-state </a:t>
            </a:r>
            <a:r>
              <a:rPr lang="en-US" altLang="en-US" sz="1800" dirty="0" err="1">
                <a:latin typeface="Symbol" pitchFamily="18" charset="2"/>
              </a:rPr>
              <a:t>w</a:t>
            </a:r>
            <a:r>
              <a:rPr lang="en-US" altLang="en-US" sz="1800" baseline="-25000" dirty="0" err="1">
                <a:latin typeface="Symbol" pitchFamily="18" charset="2"/>
              </a:rPr>
              <a:t>f</a:t>
            </a:r>
            <a:r>
              <a:rPr lang="en-US" altLang="en-US" sz="1800" dirty="0"/>
              <a:t> for each </a:t>
            </a:r>
            <a:r>
              <a:rPr lang="en-US" altLang="en-US" sz="1800" dirty="0" err="1">
                <a:latin typeface="Symbol" pitchFamily="18" charset="2"/>
              </a:rPr>
              <a:t>n</a:t>
            </a:r>
            <a:r>
              <a:rPr lang="en-US" altLang="en-US" sz="1800" baseline="-25000" dirty="0" err="1"/>
              <a:t>i</a:t>
            </a:r>
            <a:endParaRPr lang="en-US" altLang="en-US" sz="1800" baseline="-25000" dirty="0"/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dirty="0"/>
              <a:t>Use braking </a:t>
            </a:r>
            <a:r>
              <a:rPr lang="en-US" altLang="en-US" sz="1800" dirty="0" smtClean="0"/>
              <a:t>fields </a:t>
            </a:r>
            <a:r>
              <a:rPr lang="en-US" altLang="en-US" sz="1800" dirty="0"/>
              <a:t>envisioned for </a:t>
            </a:r>
            <a:r>
              <a:rPr lang="en-US" altLang="en-US" sz="1800" dirty="0" err="1"/>
              <a:t>V</a:t>
            </a:r>
            <a:r>
              <a:rPr lang="en-US" altLang="en-US" sz="1800" baseline="-25000" dirty="0" err="1">
                <a:latin typeface="Symbol" pitchFamily="18" charset="2"/>
              </a:rPr>
              <a:t>f</a:t>
            </a:r>
            <a:r>
              <a:rPr lang="en-US" altLang="en-US" sz="1800" dirty="0"/>
              <a:t> FB</a:t>
            </a:r>
          </a:p>
          <a:p>
            <a:pPr>
              <a:lnSpc>
                <a:spcPct val="80000"/>
              </a:lnSpc>
            </a:pPr>
            <a:r>
              <a:rPr lang="en-US" altLang="en-US" sz="2000" u="sng" dirty="0"/>
              <a:t>Request</a:t>
            </a:r>
            <a:r>
              <a:rPr lang="en-US" altLang="en-US" sz="2000" dirty="0"/>
              <a:t>: 1 run day</a:t>
            </a:r>
          </a:p>
        </p:txBody>
      </p:sp>
      <p:sp>
        <p:nvSpPr>
          <p:cNvPr id="2117702" name="Rectangle 70"/>
          <p:cNvSpPr>
            <a:spLocks noChangeArrowheads="1"/>
          </p:cNvSpPr>
          <p:nvPr/>
        </p:nvSpPr>
        <p:spPr bwMode="auto">
          <a:xfrm>
            <a:off x="6917210" y="2350916"/>
            <a:ext cx="20208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200" dirty="0">
                <a:solidFill>
                  <a:srgbClr val="9900CC"/>
                </a:solidFill>
                <a:latin typeface="Helvetica" pitchFamily="34" charset="0"/>
              </a:rPr>
              <a:t>S.A. Sabbagh, et al, NF </a:t>
            </a:r>
            <a:r>
              <a:rPr lang="en-US" altLang="en-US" sz="1200" b="1" dirty="0">
                <a:solidFill>
                  <a:srgbClr val="9900CC"/>
                </a:solidFill>
                <a:latin typeface="Helvetica" pitchFamily="34" charset="0"/>
              </a:rPr>
              <a:t>50</a:t>
            </a:r>
            <a:r>
              <a:rPr lang="en-US" altLang="en-US" sz="1200" dirty="0">
                <a:solidFill>
                  <a:srgbClr val="9900CC"/>
                </a:solidFill>
                <a:latin typeface="Helvetica" pitchFamily="34" charset="0"/>
              </a:rPr>
              <a:t> (2010) 025020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" y="1030588"/>
            <a:ext cx="640326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36212" y="6245423"/>
            <a:ext cx="464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9900FF"/>
                </a:solidFill>
              </a:rPr>
              <a:t>S.A. Sabbagh, </a:t>
            </a:r>
            <a:r>
              <a:rPr lang="en-US" sz="1400" dirty="0">
                <a:solidFill>
                  <a:srgbClr val="9900FF"/>
                </a:solidFill>
              </a:rPr>
              <a:t>et al., </a:t>
            </a:r>
            <a:r>
              <a:rPr lang="en-US" sz="1400" dirty="0" smtClean="0">
                <a:solidFill>
                  <a:srgbClr val="9900FF"/>
                </a:solidFill>
              </a:rPr>
              <a:t>IAEA FEC 2014, paper EX/1-4</a:t>
            </a:r>
            <a:endParaRPr lang="en-US" sz="1400" dirty="0">
              <a:solidFill>
                <a:srgbClr val="9900FF"/>
              </a:solidFill>
            </a:endParaRP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-18106" y="5912665"/>
            <a:ext cx="586618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0" i="0" dirty="0" smtClean="0">
                <a:solidFill>
                  <a:srgbClr val="9900CC"/>
                </a:solidFill>
                <a:cs typeface="Helvetica" pitchFamily="34" charset="0"/>
              </a:rPr>
              <a:t>I. Goumiri (PU), S.A. Sabbagh (Columbia U.), D.A. Gates</a:t>
            </a: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0" i="0" dirty="0" smtClean="0">
                <a:solidFill>
                  <a:srgbClr val="9900CC"/>
                </a:solidFill>
                <a:cs typeface="Helvetica" pitchFamily="34" charset="0"/>
              </a:rPr>
              <a:t>(PPPL) </a:t>
            </a: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6916094" y="3283422"/>
            <a:ext cx="2020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200" dirty="0" smtClean="0">
                <a:solidFill>
                  <a:srgbClr val="9900CC"/>
                </a:solidFill>
                <a:latin typeface="Helvetica" pitchFamily="34" charset="0"/>
              </a:rPr>
              <a:t>Y.S. Park, </a:t>
            </a:r>
            <a:r>
              <a:rPr lang="en-US" altLang="en-US" sz="1200" dirty="0">
                <a:solidFill>
                  <a:srgbClr val="9900CC"/>
                </a:solidFill>
                <a:latin typeface="Helvetica" pitchFamily="34" charset="0"/>
              </a:rPr>
              <a:t>et al, </a:t>
            </a:r>
            <a:r>
              <a:rPr lang="en-US" altLang="en-US" sz="1200" dirty="0" smtClean="0">
                <a:solidFill>
                  <a:srgbClr val="9900CC"/>
                </a:solidFill>
                <a:latin typeface="Helvetica" pitchFamily="34" charset="0"/>
              </a:rPr>
              <a:t>IAEA FEC 2014, paper EX/P8-05</a:t>
            </a:r>
            <a:endParaRPr lang="en-US" altLang="en-US" sz="1200" dirty="0">
              <a:solidFill>
                <a:srgbClr val="9900CC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4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49F13-EA67-4DEA-8AE2-DCB90DAC1B7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104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47650" y="60325"/>
            <a:ext cx="8667750" cy="685800"/>
          </a:xfrm>
        </p:spPr>
        <p:txBody>
          <a:bodyPr/>
          <a:lstStyle/>
          <a:p>
            <a:r>
              <a:rPr lang="en-US" altLang="en-US" dirty="0" smtClean="0"/>
              <a:t>XP: NTV </a:t>
            </a:r>
            <a:r>
              <a:rPr lang="en-US" altLang="en-US" dirty="0"/>
              <a:t>steady-state offset velocity at reduced torque with </a:t>
            </a:r>
            <a:r>
              <a:rPr lang="en-US" altLang="en-US" dirty="0" smtClean="0"/>
              <a:t>HHFW </a:t>
            </a:r>
            <a:r>
              <a:rPr lang="en-US" altLang="en-US" sz="2000" b="0" dirty="0">
                <a:solidFill>
                  <a:srgbClr val="9900FF"/>
                </a:solidFill>
              </a:rPr>
              <a:t>– </a:t>
            </a:r>
            <a:r>
              <a:rPr lang="en-US" altLang="en-US" sz="2000" b="0" dirty="0" smtClean="0">
                <a:solidFill>
                  <a:srgbClr val="9900FF"/>
                </a:solidFill>
              </a:rPr>
              <a:t>Sabbagh, </a:t>
            </a:r>
            <a:r>
              <a:rPr lang="en-US" altLang="en-US" sz="2000" b="0" dirty="0">
                <a:solidFill>
                  <a:srgbClr val="9900FF"/>
                </a:solidFill>
              </a:rPr>
              <a:t>et al.</a:t>
            </a:r>
            <a:endParaRPr lang="en-US" altLang="en-US" dirty="0"/>
          </a:p>
        </p:txBody>
      </p:sp>
      <p:sp>
        <p:nvSpPr>
          <p:cNvPr id="2104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52805"/>
            <a:ext cx="8610600" cy="57150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 sz="1800" dirty="0"/>
              <a:t>Motivation</a:t>
            </a:r>
          </a:p>
          <a:p>
            <a:pPr lvl="1">
              <a:spcBef>
                <a:spcPct val="25000"/>
              </a:spcBef>
            </a:pPr>
            <a:r>
              <a:rPr lang="en-US" altLang="en-US" sz="1600" dirty="0"/>
              <a:t>Measure and understand neoclassical toroidal viscosity (NTV) steady-state offset velocity physics to gain confidence in </a:t>
            </a:r>
            <a:r>
              <a:rPr lang="en-US" altLang="en-US" sz="1600" dirty="0" smtClean="0"/>
              <a:t>extrapolation of </a:t>
            </a:r>
            <a:r>
              <a:rPr lang="en-US" altLang="en-US" sz="1600" dirty="0"/>
              <a:t>the effect to future devices</a:t>
            </a:r>
          </a:p>
          <a:p>
            <a:pPr lvl="2">
              <a:spcBef>
                <a:spcPct val="25000"/>
              </a:spcBef>
            </a:pPr>
            <a:r>
              <a:rPr lang="en-US" altLang="en-US" sz="1400" dirty="0"/>
              <a:t>Background: NSTX low </a:t>
            </a:r>
            <a:r>
              <a:rPr lang="en-US" altLang="en-US" sz="1400" dirty="0" err="1">
                <a:latin typeface="Symbol" pitchFamily="18" charset="2"/>
              </a:rPr>
              <a:t>w</a:t>
            </a:r>
            <a:r>
              <a:rPr lang="en-US" altLang="en-US" sz="1400" baseline="-25000" dirty="0" err="1">
                <a:latin typeface="Symbol" pitchFamily="18" charset="2"/>
              </a:rPr>
              <a:t>f</a:t>
            </a:r>
            <a:r>
              <a:rPr lang="en-US" altLang="en-US" sz="1400" dirty="0"/>
              <a:t> NTV experiments with co-NBI + non-resonant magnetic braking do not show NTV steady-state offset velocity to be in the counter-</a:t>
            </a:r>
            <a:r>
              <a:rPr lang="en-US" altLang="en-US" sz="1400" dirty="0" err="1"/>
              <a:t>I</a:t>
            </a:r>
            <a:r>
              <a:rPr lang="en-US" altLang="en-US" sz="1400" baseline="-25000" dirty="0" err="1"/>
              <a:t>p</a:t>
            </a:r>
            <a:r>
              <a:rPr lang="en-US" altLang="en-US" sz="1400" dirty="0"/>
              <a:t> direction (e.g., shown in DIII-D (Garofalo, PRL 2008), claimed consistent with theory</a:t>
            </a:r>
            <a:r>
              <a:rPr lang="en-US" altLang="en-US" sz="1400" dirty="0" smtClean="0"/>
              <a:t>)</a:t>
            </a:r>
            <a:endParaRPr lang="en-US" altLang="en-US" sz="1400" dirty="0"/>
          </a:p>
          <a:p>
            <a:pPr>
              <a:spcBef>
                <a:spcPct val="25000"/>
              </a:spcBef>
            </a:pPr>
            <a:r>
              <a:rPr lang="en-US" altLang="en-US" sz="1800" dirty="0"/>
              <a:t>Goals</a:t>
            </a:r>
          </a:p>
          <a:p>
            <a:pPr lvl="1">
              <a:spcBef>
                <a:spcPct val="25000"/>
              </a:spcBef>
            </a:pPr>
            <a:r>
              <a:rPr lang="en-US" altLang="en-US" sz="1600" dirty="0"/>
              <a:t>Complete XP1062, partially run in 2010 </a:t>
            </a:r>
            <a:r>
              <a:rPr lang="en-US" altLang="en-US" sz="1600" dirty="0" smtClean="0"/>
              <a:t>(**but </a:t>
            </a:r>
            <a:r>
              <a:rPr lang="en-US" altLang="en-US" sz="1600" dirty="0" smtClean="0"/>
              <a:t>excluded </a:t>
            </a:r>
            <a:r>
              <a:rPr lang="en-US" altLang="en-US" sz="1600" dirty="0"/>
              <a:t>HHFW portion of shot </a:t>
            </a:r>
            <a:r>
              <a:rPr lang="en-US" altLang="en-US" sz="1600" dirty="0" smtClean="0"/>
              <a:t>list**)</a:t>
            </a:r>
            <a:endParaRPr lang="en-US" altLang="en-US" sz="1600" dirty="0"/>
          </a:p>
          <a:p>
            <a:pPr lvl="1">
              <a:spcBef>
                <a:spcPct val="25000"/>
              </a:spcBef>
            </a:pPr>
            <a:r>
              <a:rPr lang="en-US" altLang="en-US" sz="1600" dirty="0"/>
              <a:t>Determine NTV offset rotation in plasmas with </a:t>
            </a:r>
            <a:r>
              <a:rPr lang="en-US" altLang="en-US" sz="1600" dirty="0" smtClean="0"/>
              <a:t>no, varied </a:t>
            </a:r>
            <a:r>
              <a:rPr lang="en-US" altLang="en-US" sz="1600" dirty="0" smtClean="0"/>
              <a:t>NBI </a:t>
            </a:r>
            <a:r>
              <a:rPr lang="en-US" altLang="en-US" sz="1600" dirty="0"/>
              <a:t>torque (HHFW heated)</a:t>
            </a:r>
          </a:p>
          <a:p>
            <a:pPr lvl="2">
              <a:spcBef>
                <a:spcPct val="25000"/>
              </a:spcBef>
            </a:pPr>
            <a:r>
              <a:rPr lang="en-US" altLang="en-US" sz="1400" dirty="0">
                <a:solidFill>
                  <a:srgbClr val="0000FF"/>
                </a:solidFill>
              </a:rPr>
              <a:t>Use demonstrated technique to measure </a:t>
            </a:r>
            <a:r>
              <a:rPr lang="en-US" altLang="en-US" sz="1400" dirty="0" err="1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altLang="en-US" sz="1400" baseline="-25000" dirty="0" err="1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altLang="en-US" sz="1400" dirty="0">
                <a:solidFill>
                  <a:srgbClr val="0000FF"/>
                </a:solidFill>
              </a:rPr>
              <a:t> in RF plasmas</a:t>
            </a:r>
          </a:p>
          <a:p>
            <a:pPr lvl="2">
              <a:spcBef>
                <a:spcPct val="25000"/>
              </a:spcBef>
            </a:pPr>
            <a:r>
              <a:rPr lang="en-US" altLang="en-US" sz="1400" dirty="0">
                <a:solidFill>
                  <a:srgbClr val="0000FF"/>
                </a:solidFill>
              </a:rPr>
              <a:t>Use n = 3 applied field, compare to results with n = 2 applied field </a:t>
            </a:r>
            <a:r>
              <a:rPr lang="en-US" altLang="en-US" sz="1400" dirty="0" smtClean="0">
                <a:solidFill>
                  <a:srgbClr val="0000FF"/>
                </a:solidFill>
              </a:rPr>
              <a:t>configuration</a:t>
            </a:r>
          </a:p>
          <a:p>
            <a:pPr lvl="1">
              <a:spcBef>
                <a:spcPct val="25000"/>
              </a:spcBef>
            </a:pPr>
            <a:r>
              <a:rPr lang="en-US" altLang="en-US" sz="1600" dirty="0" smtClean="0"/>
              <a:t>Demonstrate for the first time NTV with </a:t>
            </a:r>
            <a:r>
              <a:rPr lang="en-US" altLang="en-US" sz="1600" dirty="0" smtClean="0"/>
              <a:t>strong </a:t>
            </a:r>
            <a:r>
              <a:rPr lang="en-US" altLang="en-US" sz="1600" dirty="0" smtClean="0"/>
              <a:t>electron</a:t>
            </a:r>
            <a:r>
              <a:rPr lang="en-US" altLang="en-US" sz="1600" dirty="0" smtClean="0"/>
              <a:t> </a:t>
            </a:r>
            <a:r>
              <a:rPr lang="en-US" altLang="en-US" sz="1600" dirty="0" smtClean="0"/>
              <a:t>component</a:t>
            </a:r>
          </a:p>
          <a:p>
            <a:pPr lvl="1">
              <a:spcBef>
                <a:spcPct val="25000"/>
              </a:spcBef>
            </a:pPr>
            <a:r>
              <a:rPr lang="en-US" altLang="en-US" sz="1600" dirty="0" smtClean="0"/>
              <a:t>Key code validation in new regime: for the NTVTOK code, and other NTV codes</a:t>
            </a:r>
            <a:endParaRPr lang="en-US" altLang="en-US" sz="1600" dirty="0"/>
          </a:p>
          <a:p>
            <a:pPr lvl="1">
              <a:spcBef>
                <a:spcPct val="25000"/>
              </a:spcBef>
            </a:pPr>
            <a:r>
              <a:rPr lang="en-US" altLang="en-US" sz="1600" dirty="0" smtClean="0"/>
              <a:t>Determine </a:t>
            </a:r>
            <a:r>
              <a:rPr lang="en-US" altLang="en-US" sz="1600" dirty="0"/>
              <a:t>if low </a:t>
            </a:r>
            <a:r>
              <a:rPr lang="en-US" altLang="en-US" sz="1600" dirty="0" err="1">
                <a:latin typeface="Symbol" pitchFamily="18" charset="2"/>
              </a:rPr>
              <a:t>w</a:t>
            </a:r>
            <a:r>
              <a:rPr lang="en-US" altLang="en-US" sz="16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(low </a:t>
            </a:r>
            <a:r>
              <a:rPr lang="en-US" altLang="en-US" sz="1600" dirty="0" err="1">
                <a:latin typeface="Symbol" pitchFamily="18" charset="2"/>
              </a:rPr>
              <a:t>w</a:t>
            </a:r>
            <a:r>
              <a:rPr lang="en-US" altLang="en-US" sz="1600" baseline="-25000" dirty="0" err="1"/>
              <a:t>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superbanana</a:t>
            </a:r>
            <a:r>
              <a:rPr lang="en-US" altLang="en-US" sz="1600" dirty="0"/>
              <a:t> plateau (SBP) regime) can be reproduced during the NBI portion of these discharges with non-resonant braking</a:t>
            </a:r>
          </a:p>
          <a:p>
            <a:pPr lvl="2">
              <a:spcBef>
                <a:spcPct val="25000"/>
              </a:spcBef>
            </a:pPr>
            <a:r>
              <a:rPr lang="en-US" altLang="en-US" sz="1400" dirty="0">
                <a:solidFill>
                  <a:srgbClr val="0000FF"/>
                </a:solidFill>
              </a:rPr>
              <a:t>Can attempt to measure NTV steady state offset velocity this way as well when varying non-resonant applied field </a:t>
            </a:r>
            <a:r>
              <a:rPr lang="en-US" altLang="en-US" sz="1400" dirty="0" smtClean="0">
                <a:solidFill>
                  <a:srgbClr val="0000FF"/>
                </a:solidFill>
              </a:rPr>
              <a:t>magnitude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>
              <a:spcBef>
                <a:spcPct val="25000"/>
              </a:spcBef>
            </a:pPr>
            <a:r>
              <a:rPr lang="en-US" altLang="en-US" sz="1800" dirty="0"/>
              <a:t>Addresses</a:t>
            </a:r>
          </a:p>
          <a:p>
            <a:pPr lvl="1">
              <a:spcBef>
                <a:spcPct val="25000"/>
              </a:spcBef>
            </a:pPr>
            <a:r>
              <a:rPr lang="en-US" altLang="en-US" sz="1600" dirty="0"/>
              <a:t>NSTX Milestone </a:t>
            </a:r>
            <a:r>
              <a:rPr lang="en-US" altLang="en-US" sz="1600" dirty="0" smtClean="0"/>
              <a:t>R(15-3)</a:t>
            </a:r>
            <a:endParaRPr lang="en-US" altLang="en-US" sz="1600" dirty="0"/>
          </a:p>
          <a:p>
            <a:pPr lvl="1">
              <a:spcBef>
                <a:spcPct val="25000"/>
              </a:spcBef>
            </a:pPr>
            <a:r>
              <a:rPr lang="en-US" altLang="en-US" sz="1600" dirty="0"/>
              <a:t>D</a:t>
            </a:r>
            <a:r>
              <a:rPr lang="en-US" altLang="en-US" sz="1600" dirty="0" smtClean="0"/>
              <a:t>esire to understand potential sources of momentum input for ITER 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946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40B7-9162-4AFA-9C05-2A3576B6ED7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08425" name="Rectangle 9"/>
          <p:cNvSpPr>
            <a:spLocks noChangeArrowheads="1"/>
          </p:cNvSpPr>
          <p:nvPr/>
        </p:nvSpPr>
        <p:spPr bwMode="auto">
          <a:xfrm>
            <a:off x="3862388" y="5961888"/>
            <a:ext cx="5014912" cy="5937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0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76200"/>
            <a:ext cx="8861425" cy="685800"/>
          </a:xfrm>
        </p:spPr>
        <p:txBody>
          <a:bodyPr/>
          <a:lstStyle/>
          <a:p>
            <a:r>
              <a:rPr lang="en-US" altLang="en-US"/>
              <a:t>Zero input torque </a:t>
            </a:r>
            <a:r>
              <a:rPr lang="en-US" altLang="en-US">
                <a:latin typeface="Symbol" pitchFamily="18" charset="2"/>
              </a:rPr>
              <a:t>w</a:t>
            </a:r>
            <a:r>
              <a:rPr lang="en-US" altLang="en-US" baseline="-25000">
                <a:latin typeface="Symbol" pitchFamily="18" charset="2"/>
              </a:rPr>
              <a:t>f</a:t>
            </a:r>
            <a:r>
              <a:rPr lang="en-US" altLang="en-US"/>
              <a:t> profile diagnosed in 2009 RF XPs</a:t>
            </a:r>
          </a:p>
        </p:txBody>
      </p:sp>
      <p:sp>
        <p:nvSpPr>
          <p:cNvPr id="210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4611624"/>
            <a:ext cx="5486400" cy="1800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Since SBP regime yields maximum NTV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Entering it by lowering </a:t>
            </a:r>
            <a:r>
              <a:rPr lang="en-US" altLang="en-US" sz="1600" dirty="0" err="1">
                <a:latin typeface="Symbol" pitchFamily="18" charset="2"/>
              </a:rPr>
              <a:t>w</a:t>
            </a:r>
            <a:r>
              <a:rPr lang="en-US" altLang="en-US" sz="14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yielded an observed increase in NTV without mode locking (2009-10)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solidFill>
                  <a:srgbClr val="FF0000"/>
                </a:solidFill>
              </a:rPr>
              <a:t>Conversely, attempt to measure decrease in NTV as SBP regime is exited</a:t>
            </a:r>
          </a:p>
          <a:p>
            <a:pPr>
              <a:lnSpc>
                <a:spcPct val="90000"/>
              </a:lnSpc>
            </a:pPr>
            <a:r>
              <a:rPr lang="en-US" altLang="en-US" sz="1800" u="sng" dirty="0"/>
              <a:t>Request</a:t>
            </a:r>
            <a:r>
              <a:rPr lang="en-US" altLang="en-US" sz="1800" dirty="0"/>
              <a:t>: </a:t>
            </a:r>
            <a:r>
              <a:rPr lang="en-US" altLang="en-US" sz="1800" dirty="0" smtClean="0"/>
              <a:t>0.5 – 1.0 run days (depends on goals, 	and leveraging RF+NBI development )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1600" dirty="0"/>
          </a:p>
        </p:txBody>
      </p:sp>
      <p:pic>
        <p:nvPicPr>
          <p:cNvPr id="2108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914400"/>
            <a:ext cx="5303837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8421" name="Text Box 5"/>
          <p:cNvSpPr txBox="1">
            <a:spLocks noChangeArrowheads="1"/>
          </p:cNvSpPr>
          <p:nvPr/>
        </p:nvSpPr>
        <p:spPr bwMode="auto">
          <a:xfrm>
            <a:off x="7848600" y="3352800"/>
            <a:ext cx="1143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9900CC"/>
                </a:solidFill>
                <a:latin typeface="Arial" pitchFamily="34" charset="0"/>
              </a:rPr>
              <a:t>J. Hosea, APS DPP 2009</a:t>
            </a:r>
          </a:p>
        </p:txBody>
      </p:sp>
      <p:sp>
        <p:nvSpPr>
          <p:cNvPr id="2108422" name="Rectangle 6"/>
          <p:cNvSpPr>
            <a:spLocks noChangeArrowheads="1"/>
          </p:cNvSpPr>
          <p:nvPr/>
        </p:nvSpPr>
        <p:spPr bwMode="auto">
          <a:xfrm>
            <a:off x="3581400" y="912813"/>
            <a:ext cx="5381625" cy="3703637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8423" name="Rectangle 7"/>
          <p:cNvSpPr>
            <a:spLocks noChangeArrowheads="1"/>
          </p:cNvSpPr>
          <p:nvPr/>
        </p:nvSpPr>
        <p:spPr bwMode="auto">
          <a:xfrm>
            <a:off x="101600" y="965200"/>
            <a:ext cx="3403600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80000"/>
              <a:defRPr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rgbClr val="FF3300"/>
              </a:buCl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sz="1800" dirty="0"/>
              <a:t>Determine NTV offset rotation – RF approach</a:t>
            </a:r>
          </a:p>
          <a:p>
            <a:pPr lvl="1">
              <a:spcBef>
                <a:spcPct val="25000"/>
              </a:spcBef>
            </a:pPr>
            <a:r>
              <a:rPr lang="en-US" altLang="en-US" sz="1600" dirty="0"/>
              <a:t>Generate </a:t>
            </a:r>
            <a:r>
              <a:rPr lang="en-US" altLang="en-US" sz="1400" dirty="0" err="1">
                <a:latin typeface="Symbol" pitchFamily="18" charset="2"/>
              </a:rPr>
              <a:t>w</a:t>
            </a:r>
            <a:r>
              <a:rPr lang="en-US" altLang="en-US" sz="14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with RF at highest </a:t>
            </a:r>
            <a:r>
              <a:rPr lang="en-US" altLang="en-US" sz="1600" dirty="0" err="1"/>
              <a:t>T</a:t>
            </a:r>
            <a:r>
              <a:rPr lang="en-US" altLang="en-US" sz="1600" baseline="-25000" dirty="0" err="1"/>
              <a:t>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</a:t>
            </a:r>
            <a:r>
              <a:rPr lang="en-US" altLang="en-US" sz="1600" baseline="-25000" dirty="0" err="1"/>
              <a:t>tot</a:t>
            </a:r>
            <a:r>
              <a:rPr lang="en-US" altLang="en-US" sz="1600" dirty="0"/>
              <a:t> possible, diagnose similar to Hosea/</a:t>
            </a:r>
            <a:r>
              <a:rPr lang="en-US" altLang="en-US" sz="1600" dirty="0" err="1"/>
              <a:t>Podesta</a:t>
            </a:r>
            <a:r>
              <a:rPr lang="en-US" altLang="en-US" sz="1600" dirty="0"/>
              <a:t> 2009</a:t>
            </a:r>
          </a:p>
          <a:p>
            <a:pPr lvl="1">
              <a:spcBef>
                <a:spcPct val="25000"/>
              </a:spcBef>
            </a:pPr>
            <a:r>
              <a:rPr lang="en-US" altLang="en-US" sz="1600" dirty="0"/>
              <a:t>Repeat for different *initial* values of n = 3 </a:t>
            </a:r>
            <a:r>
              <a:rPr lang="en-US" altLang="en-US" sz="1600" dirty="0" smtClean="0"/>
              <a:t>(and/or </a:t>
            </a:r>
            <a:r>
              <a:rPr lang="en-US" altLang="en-US" sz="1600" dirty="0"/>
              <a:t>2) field, determine if pre-NBI </a:t>
            </a:r>
            <a:r>
              <a:rPr lang="en-US" altLang="en-US" sz="1400" dirty="0" err="1">
                <a:latin typeface="Symbol" pitchFamily="18" charset="2"/>
              </a:rPr>
              <a:t>w</a:t>
            </a:r>
            <a:r>
              <a:rPr lang="en-US" altLang="en-US" sz="14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changes</a:t>
            </a:r>
          </a:p>
          <a:p>
            <a:pPr lvl="1">
              <a:spcBef>
                <a:spcPct val="25000"/>
              </a:spcBef>
            </a:pPr>
            <a:r>
              <a:rPr lang="en-US" altLang="en-US" sz="1600" dirty="0"/>
              <a:t>Note that if NTV offset is indeed only in counter-</a:t>
            </a:r>
            <a:r>
              <a:rPr lang="en-US" altLang="en-US" sz="1600" dirty="0" err="1"/>
              <a:t>I</a:t>
            </a:r>
            <a:r>
              <a:rPr lang="en-US" altLang="en-US" sz="1600" baseline="-25000" dirty="0" err="1"/>
              <a:t>p</a:t>
            </a:r>
            <a:r>
              <a:rPr lang="en-US" altLang="en-US" sz="1600" dirty="0"/>
              <a:t> direction, the </a:t>
            </a:r>
            <a:r>
              <a:rPr lang="en-US" altLang="en-US" sz="1400" dirty="0" err="1">
                <a:latin typeface="Symbol" pitchFamily="18" charset="2"/>
              </a:rPr>
              <a:t>w</a:t>
            </a:r>
            <a:r>
              <a:rPr lang="en-US" altLang="en-US" sz="1400" baseline="-25000" dirty="0" err="1">
                <a:latin typeface="Symbol" pitchFamily="18" charset="2"/>
              </a:rPr>
              <a:t>f</a:t>
            </a:r>
            <a:r>
              <a:rPr lang="en-US" altLang="en-US" sz="1600" dirty="0"/>
              <a:t> </a:t>
            </a:r>
            <a:r>
              <a:rPr lang="en-US" altLang="en-US" sz="1600" u="sng" dirty="0"/>
              <a:t>profile</a:t>
            </a:r>
            <a:r>
              <a:rPr lang="en-US" altLang="en-US" sz="1600" dirty="0"/>
              <a:t> will change (it’s presently counter in core, co at the edge</a:t>
            </a:r>
          </a:p>
          <a:p>
            <a:pPr>
              <a:spcBef>
                <a:spcPct val="25000"/>
              </a:spcBef>
            </a:pPr>
            <a:r>
              <a:rPr lang="en-US" altLang="en-US" sz="1800" dirty="0"/>
              <a:t>Attempt to maintain near-zero </a:t>
            </a:r>
            <a:r>
              <a:rPr lang="en-US" altLang="en-US" sz="1600" dirty="0" err="1">
                <a:latin typeface="Symbol" pitchFamily="18" charset="2"/>
              </a:rPr>
              <a:t>w</a:t>
            </a:r>
            <a:r>
              <a:rPr lang="en-US" altLang="en-US" sz="1600" baseline="-25000" dirty="0" err="1">
                <a:latin typeface="Symbol" pitchFamily="18" charset="2"/>
              </a:rPr>
              <a:t>f</a:t>
            </a:r>
            <a:r>
              <a:rPr lang="en-US" altLang="en-US" sz="1800" dirty="0"/>
              <a:t> during NBI phase</a:t>
            </a:r>
          </a:p>
          <a:p>
            <a:pPr lvl="1">
              <a:spcBef>
                <a:spcPct val="25000"/>
              </a:spcBef>
            </a:pPr>
            <a:r>
              <a:rPr lang="en-US" altLang="en-US" sz="1600" dirty="0"/>
              <a:t>New way to enter/sustain low </a:t>
            </a:r>
            <a:r>
              <a:rPr lang="en-US" altLang="en-US" sz="1600" dirty="0" err="1">
                <a:latin typeface="Symbol" pitchFamily="18" charset="2"/>
              </a:rPr>
              <a:t>w</a:t>
            </a:r>
            <a:r>
              <a:rPr lang="en-US" altLang="en-US" sz="1600" baseline="-25000" dirty="0" err="1"/>
              <a:t>E</a:t>
            </a:r>
            <a:r>
              <a:rPr lang="en-US" altLang="en-US" sz="1600" dirty="0"/>
              <a:t> SBP regime</a:t>
            </a:r>
          </a:p>
        </p:txBody>
      </p:sp>
      <p:sp>
        <p:nvSpPr>
          <p:cNvPr id="2108424" name="Line 8"/>
          <p:cNvSpPr>
            <a:spLocks noChangeShapeType="1"/>
          </p:cNvSpPr>
          <p:nvPr/>
        </p:nvSpPr>
        <p:spPr bwMode="auto">
          <a:xfrm flipV="1">
            <a:off x="3352800" y="3124200"/>
            <a:ext cx="13716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89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E1411-EE91-417E-816C-51D2071C992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09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00013"/>
            <a:ext cx="9010650" cy="1022351"/>
          </a:xfrm>
        </p:spPr>
        <p:txBody>
          <a:bodyPr/>
          <a:lstStyle/>
          <a:p>
            <a:r>
              <a:rPr lang="en-US" altLang="en-US" sz="2800" dirty="0"/>
              <a:t>XP:</a:t>
            </a:r>
            <a:r>
              <a:rPr lang="en-US" altLang="en-US" dirty="0"/>
              <a:t> </a:t>
            </a:r>
            <a:r>
              <a:rPr lang="en-US" altLang="en-US" sz="2800" dirty="0" smtClean="0"/>
              <a:t>Multi-mode error </a:t>
            </a:r>
            <a:r>
              <a:rPr lang="en-US" altLang="en-US" sz="2800" dirty="0"/>
              <a:t>f</a:t>
            </a:r>
            <a:r>
              <a:rPr lang="en-US" altLang="en-US" sz="2800" dirty="0" smtClean="0"/>
              <a:t>ield </a:t>
            </a:r>
            <a:r>
              <a:rPr lang="en-US" altLang="en-US" sz="2800" dirty="0"/>
              <a:t>c</a:t>
            </a:r>
            <a:r>
              <a:rPr lang="en-US" altLang="en-US" sz="2800" dirty="0" smtClean="0"/>
              <a:t>orrection with the RWM  state-space controller (RWMSC) </a:t>
            </a:r>
            <a:r>
              <a:rPr lang="en-US" altLang="en-US" sz="2000" b="0" dirty="0">
                <a:solidFill>
                  <a:srgbClr val="9900FF"/>
                </a:solidFill>
              </a:rPr>
              <a:t>– Sabbagh, et al.</a:t>
            </a:r>
            <a:endParaRPr lang="en-US" altLang="en-US" sz="2800" dirty="0"/>
          </a:p>
        </p:txBody>
      </p:sp>
      <p:sp>
        <p:nvSpPr>
          <p:cNvPr id="209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1"/>
            <a:ext cx="8610600" cy="56292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Motivation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Produce multi-mode error field correction for the first time using the inherent capability of the RWMSC to include multiple modes (different n; different poloidal spectra)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High interest for ITER and other </a:t>
            </a:r>
            <a:r>
              <a:rPr lang="en-US" altLang="en-US" sz="1800" dirty="0" err="1" smtClean="0"/>
              <a:t>tokamaks</a:t>
            </a: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Goals </a:t>
            </a:r>
            <a:r>
              <a:rPr lang="en-US" altLang="en-US" sz="2000" dirty="0"/>
              <a:t>/ Approach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Demonstrate reduction of applied n = 1, 2, 3 error fields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Test the need for matching </a:t>
            </a:r>
            <a:r>
              <a:rPr lang="en-US" altLang="en-US" sz="1600" i="1" dirty="0" smtClean="0"/>
              <a:t>n</a:t>
            </a:r>
            <a:r>
              <a:rPr lang="en-US" altLang="en-US" sz="1600" dirty="0" smtClean="0"/>
              <a:t> values between applied field and modes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Test the influence of wall states in the error field reduction effectiveness</a:t>
            </a: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Demonstrate reduction of NSTX-U intrinsic error fields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Use “best” set of RWMSC control matrices determined from above step (including n &gt; 1, and sufficient number of wall states)</a:t>
            </a: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Demonstrate </a:t>
            </a:r>
            <a:r>
              <a:rPr lang="en-US" altLang="en-US" sz="1800" dirty="0"/>
              <a:t>r</a:t>
            </a:r>
            <a:r>
              <a:rPr lang="en-US" sz="1800" dirty="0" smtClean="0"/>
              <a:t>eduction </a:t>
            </a:r>
            <a:r>
              <a:rPr lang="en-US" sz="1800" dirty="0"/>
              <a:t>of dynamic error fields (at higher </a:t>
            </a:r>
            <a:r>
              <a:rPr lang="en-US" sz="1800" dirty="0" err="1" smtClean="0">
                <a:latin typeface="Symbol" panose="05050102010706020507" pitchFamily="18" charset="2"/>
              </a:rPr>
              <a:t>b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 smtClean="0"/>
              <a:t>Determine if increase of plasma permeability is required in control model for best performance at increased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N</a:t>
            </a:r>
            <a:endParaRPr lang="en-US" altLang="en-US" sz="16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Addresses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Milestone R(15-3), JRT-16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ITPA </a:t>
            </a:r>
            <a:r>
              <a:rPr lang="en-US" altLang="en-US" sz="1800" dirty="0"/>
              <a:t>joint experiment </a:t>
            </a:r>
            <a:r>
              <a:rPr lang="en-US" altLang="en-US" sz="1800" dirty="0" smtClean="0"/>
              <a:t>MDC-17, MDC-19, MDC-21</a:t>
            </a:r>
          </a:p>
        </p:txBody>
      </p:sp>
    </p:spTree>
    <p:extLst>
      <p:ext uri="{BB962C8B-B14F-4D97-AF65-F5344CB8AC3E}">
        <p14:creationId xmlns:p14="http://schemas.microsoft.com/office/powerpoint/2010/main" val="33668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E4FCE-2C26-45B5-B82F-6B38E5BFEA7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96172" name="Rectangle 44"/>
          <p:cNvSpPr>
            <a:spLocks noChangeArrowheads="1"/>
          </p:cNvSpPr>
          <p:nvPr/>
        </p:nvSpPr>
        <p:spPr bwMode="auto">
          <a:xfrm>
            <a:off x="4833766" y="5671966"/>
            <a:ext cx="4054475" cy="625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96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2631" r="49120" b="3056"/>
          <a:stretch>
            <a:fillRect/>
          </a:stretch>
        </p:blipFill>
        <p:spPr bwMode="auto">
          <a:xfrm>
            <a:off x="490538" y="1454150"/>
            <a:ext cx="3929062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6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/>
              <a:t>Multi-mode RWM computation shows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eigenmode</a:t>
            </a:r>
            <a:r>
              <a:rPr lang="en-US" altLang="en-US" sz="2000" dirty="0"/>
              <a:t> component has dominant amplitude at high </a:t>
            </a:r>
            <a:r>
              <a:rPr lang="en-US" altLang="en-US" sz="2000" dirty="0" err="1">
                <a:latin typeface="Symbol" pitchFamily="18" charset="2"/>
              </a:rPr>
              <a:t>b</a:t>
            </a:r>
            <a:r>
              <a:rPr lang="en-US" altLang="en-US" sz="2000" baseline="-25000" dirty="0" err="1"/>
              <a:t>N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 (vs. 1</a:t>
            </a:r>
            <a:r>
              <a:rPr lang="en-US" altLang="en-US" sz="2000" baseline="30000" dirty="0" smtClean="0"/>
              <a:t>st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eigenmode</a:t>
            </a:r>
            <a:r>
              <a:rPr lang="en-US" altLang="en-US" sz="2000" dirty="0" smtClean="0"/>
              <a:t> dominant at lower </a:t>
            </a:r>
            <a:r>
              <a:rPr lang="en-US" altLang="en-US" sz="2000" dirty="0" err="1">
                <a:latin typeface="Symbol" pitchFamily="18" charset="2"/>
              </a:rPr>
              <a:t>b</a:t>
            </a:r>
            <a:r>
              <a:rPr lang="en-US" altLang="en-US" sz="2000" baseline="-25000" dirty="0" err="1"/>
              <a:t>N</a:t>
            </a:r>
            <a:r>
              <a:rPr lang="en-US" altLang="en-US" sz="2000" dirty="0" smtClean="0"/>
              <a:t>)</a:t>
            </a:r>
            <a:endParaRPr lang="en-US" altLang="en-US" sz="2000" baseline="-25000" dirty="0"/>
          </a:p>
        </p:txBody>
      </p:sp>
      <p:sp>
        <p:nvSpPr>
          <p:cNvPr id="209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60888" y="1066799"/>
            <a:ext cx="4495800" cy="5521497"/>
          </a:xfrm>
        </p:spPr>
        <p:txBody>
          <a:bodyPr/>
          <a:lstStyle/>
          <a:p>
            <a:r>
              <a:rPr lang="en-US" altLang="en-US" sz="1800" dirty="0" smtClean="0"/>
              <a:t>Multi-mode error field correction experiment differs from RWM </a:t>
            </a:r>
            <a:r>
              <a:rPr lang="en-US" altLang="en-US" sz="1800" dirty="0" smtClean="0"/>
              <a:t>active control experiments</a:t>
            </a:r>
            <a:endParaRPr lang="en-US" altLang="en-US" sz="1800" dirty="0"/>
          </a:p>
          <a:p>
            <a:pPr lvl="1"/>
            <a:r>
              <a:rPr lang="en-US" altLang="en-US" sz="1600" dirty="0" smtClean="0"/>
              <a:t>Theoretically, the multi-mode spectrum is simplified away from RWM marginal </a:t>
            </a:r>
            <a:r>
              <a:rPr lang="en-US" altLang="en-US" sz="1600" dirty="0" err="1" smtClean="0"/>
              <a:t>stabilty</a:t>
            </a:r>
            <a:r>
              <a:rPr lang="en-US" altLang="en-US" sz="1600" dirty="0" smtClean="0"/>
              <a:t> points</a:t>
            </a:r>
          </a:p>
          <a:p>
            <a:pPr lvl="2"/>
            <a:r>
              <a:rPr lang="en-US" altLang="en-US" sz="1400" dirty="0" smtClean="0"/>
              <a:t>Are different control matrices needed for  the  best error field correction compared to RWM control at marginal stability?</a:t>
            </a:r>
            <a:endParaRPr lang="en-US" altLang="en-US" sz="1400" dirty="0"/>
          </a:p>
          <a:p>
            <a:pPr lvl="1"/>
            <a:r>
              <a:rPr lang="en-US" altLang="en-US" sz="1600" dirty="0" smtClean="0"/>
              <a:t>Compare </a:t>
            </a:r>
            <a:r>
              <a:rPr lang="en-US" altLang="en-US" sz="1600" dirty="0"/>
              <a:t>effect on RWM PID and </a:t>
            </a:r>
            <a:r>
              <a:rPr lang="en-US" altLang="en-US" sz="1600" dirty="0" smtClean="0"/>
              <a:t>RWMSC for error field correction</a:t>
            </a:r>
            <a:endParaRPr lang="en-US" altLang="en-US" sz="1600" dirty="0"/>
          </a:p>
          <a:p>
            <a:pPr lvl="2"/>
            <a:r>
              <a:rPr lang="en-US" altLang="en-US" sz="1400" dirty="0">
                <a:solidFill>
                  <a:srgbClr val="0000FF"/>
                </a:solidFill>
              </a:rPr>
              <a:t>PID should be more subject to failure by n &gt; 1 mode content, error in tracking toroidal phase</a:t>
            </a:r>
          </a:p>
          <a:p>
            <a:pPr lvl="2"/>
            <a:r>
              <a:rPr lang="en-US" altLang="en-US" sz="1400" dirty="0">
                <a:solidFill>
                  <a:srgbClr val="0000FF"/>
                </a:solidFill>
              </a:rPr>
              <a:t>State space controller with n &gt; 1 </a:t>
            </a:r>
            <a:r>
              <a:rPr lang="en-US" altLang="en-US" sz="1400" dirty="0" err="1">
                <a:solidFill>
                  <a:srgbClr val="0000FF"/>
                </a:solidFill>
              </a:rPr>
              <a:t>eigenfunctions</a:t>
            </a:r>
            <a:r>
              <a:rPr lang="en-US" altLang="en-US" sz="1400" dirty="0">
                <a:solidFill>
                  <a:srgbClr val="0000FF"/>
                </a:solidFill>
              </a:rPr>
              <a:t> and wall effects </a:t>
            </a:r>
            <a:r>
              <a:rPr lang="en-US" altLang="en-US" sz="1400" dirty="0" smtClean="0">
                <a:solidFill>
                  <a:srgbClr val="0000FF"/>
                </a:solidFill>
              </a:rPr>
              <a:t>is expected to provide </a:t>
            </a:r>
            <a:r>
              <a:rPr lang="en-US" altLang="en-US" sz="1400" dirty="0">
                <a:solidFill>
                  <a:srgbClr val="0000FF"/>
                </a:solidFill>
              </a:rPr>
              <a:t>greater </a:t>
            </a:r>
            <a:r>
              <a:rPr lang="en-US" altLang="en-US" sz="1400" dirty="0" smtClean="0">
                <a:solidFill>
                  <a:srgbClr val="0000FF"/>
                </a:solidFill>
              </a:rPr>
              <a:t>EFC</a:t>
            </a:r>
          </a:p>
          <a:p>
            <a:pPr lvl="2"/>
            <a:endParaRPr lang="en-US" altLang="en-US" sz="1400" dirty="0">
              <a:solidFill>
                <a:srgbClr val="0000FF"/>
              </a:solidFill>
            </a:endParaRPr>
          </a:p>
          <a:p>
            <a:r>
              <a:rPr lang="en-US" altLang="en-US" sz="1800" u="sng" dirty="0" smtClean="0"/>
              <a:t>Request</a:t>
            </a:r>
            <a:r>
              <a:rPr lang="en-US" altLang="en-US" sz="1800" dirty="0"/>
              <a:t>: 1 run </a:t>
            </a:r>
            <a:r>
              <a:rPr lang="en-US" altLang="en-US" sz="1800" dirty="0" smtClean="0"/>
              <a:t>day </a:t>
            </a:r>
            <a:r>
              <a:rPr lang="en-US" altLang="en-US" sz="1600" dirty="0" smtClean="0">
                <a:solidFill>
                  <a:srgbClr val="9900FF"/>
                </a:solidFill>
              </a:rPr>
              <a:t>(should run after PID EFC experiment (by C. Myers))</a:t>
            </a:r>
            <a:endParaRPr lang="en-US" altLang="en-US" sz="1600" dirty="0">
              <a:solidFill>
                <a:srgbClr val="9900FF"/>
              </a:solidFill>
            </a:endParaRPr>
          </a:p>
        </p:txBody>
      </p:sp>
      <p:sp>
        <p:nvSpPr>
          <p:cNvPr id="2096136" name="Rectangle 8"/>
          <p:cNvSpPr>
            <a:spLocks noChangeArrowheads="1"/>
          </p:cNvSpPr>
          <p:nvPr/>
        </p:nvSpPr>
        <p:spPr bwMode="auto">
          <a:xfrm>
            <a:off x="304800" y="926457"/>
            <a:ext cx="3945632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 b="1" u="sng" dirty="0">
                <a:solidFill>
                  <a:srgbClr val="1822CD"/>
                </a:solidFill>
                <a:latin typeface="Helvetica" pitchFamily="34" charset="0"/>
              </a:rPr>
              <a:t> </a:t>
            </a:r>
            <a:r>
              <a:rPr lang="en-US" altLang="en-US" sz="1800" u="sng" dirty="0">
                <a:solidFill>
                  <a:srgbClr val="0000FF"/>
                </a:solidFill>
                <a:latin typeface="Helvetica" pitchFamily="34" charset="0"/>
              </a:rPr>
              <a:t>NSTX </a:t>
            </a:r>
            <a:r>
              <a:rPr lang="en-US" altLang="en-US" sz="1800" u="sng" dirty="0" err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altLang="en-US" sz="1800" u="sng" dirty="0" err="1">
                <a:solidFill>
                  <a:srgbClr val="0000FF"/>
                </a:solidFill>
                <a:latin typeface="Helvetica" pitchFamily="34" charset="0"/>
              </a:rPr>
              <a:t>B</a:t>
            </a:r>
            <a:r>
              <a:rPr lang="en-US" altLang="en-US" sz="1800" u="sng" baseline="-25000" dirty="0" err="1">
                <a:solidFill>
                  <a:srgbClr val="0000FF"/>
                </a:solidFill>
                <a:latin typeface="Helvetica" pitchFamily="34" charset="0"/>
              </a:rPr>
              <a:t>n</a:t>
            </a:r>
            <a:r>
              <a:rPr lang="en-US" altLang="en-US" sz="1800" u="sng" dirty="0">
                <a:solidFill>
                  <a:srgbClr val="0000FF"/>
                </a:solidFill>
                <a:latin typeface="Helvetica" pitchFamily="34" charset="0"/>
              </a:rPr>
              <a:t> RWM multi-mode </a:t>
            </a:r>
            <a:r>
              <a:rPr lang="en-US" altLang="en-US" sz="1800" u="sng" dirty="0" smtClean="0">
                <a:solidFill>
                  <a:srgbClr val="0000FF"/>
                </a:solidFill>
                <a:latin typeface="Helvetica" pitchFamily="34" charset="0"/>
              </a:rPr>
              <a:t>spectrum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800" u="sng" dirty="0">
                <a:solidFill>
                  <a:srgbClr val="0000FF"/>
                </a:solidFill>
                <a:latin typeface="Helvetica" pitchFamily="34" charset="0"/>
              </a:rPr>
              <a:t>a</a:t>
            </a:r>
            <a:r>
              <a:rPr lang="en-US" altLang="en-US" sz="1800" u="sng" dirty="0" smtClean="0">
                <a:solidFill>
                  <a:srgbClr val="0000FF"/>
                </a:solidFill>
                <a:latin typeface="Helvetica" pitchFamily="34" charset="0"/>
              </a:rPr>
              <a:t>t high </a:t>
            </a:r>
            <a:r>
              <a:rPr lang="en-US" altLang="en-US" sz="1800" u="sng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en-US" altLang="en-US" sz="1800" u="sng" baseline="-25000" dirty="0" err="1" smtClean="0">
                <a:solidFill>
                  <a:srgbClr val="0000FF"/>
                </a:solidFill>
                <a:latin typeface="Helvetica" pitchFamily="34" charset="0"/>
              </a:rPr>
              <a:t>N</a:t>
            </a:r>
            <a:endParaRPr lang="en-US" altLang="en-US" sz="1800" u="sng" baseline="-25000" dirty="0">
              <a:solidFill>
                <a:srgbClr val="0000FF"/>
              </a:solidFill>
              <a:latin typeface="Helvetica" pitchFamily="34" charset="0"/>
            </a:endParaRPr>
          </a:p>
        </p:txBody>
      </p:sp>
      <p:sp>
        <p:nvSpPr>
          <p:cNvPr id="2096137" name="Text Box 9"/>
          <p:cNvSpPr txBox="1">
            <a:spLocks noChangeArrowheads="1"/>
          </p:cNvSpPr>
          <p:nvPr/>
        </p:nvSpPr>
        <p:spPr bwMode="auto">
          <a:xfrm>
            <a:off x="1295400" y="5959475"/>
            <a:ext cx="251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800">
                <a:latin typeface="Helvetica" pitchFamily="34" charset="0"/>
              </a:rPr>
              <a:t>ideal eigenmode number</a:t>
            </a:r>
          </a:p>
        </p:txBody>
      </p:sp>
      <p:sp>
        <p:nvSpPr>
          <p:cNvPr id="2096138" name="Text Box 10"/>
          <p:cNvSpPr txBox="1">
            <a:spLocks noChangeArrowheads="1"/>
          </p:cNvSpPr>
          <p:nvPr/>
        </p:nvSpPr>
        <p:spPr bwMode="auto">
          <a:xfrm rot="16200000">
            <a:off x="-692943" y="3404394"/>
            <a:ext cx="19494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800">
                <a:latin typeface="Symbol" pitchFamily="18" charset="2"/>
              </a:rPr>
              <a:t>d</a:t>
            </a:r>
            <a:r>
              <a:rPr lang="en-US" altLang="en-US" sz="1800">
                <a:latin typeface="Helvetica" pitchFamily="34" charset="0"/>
              </a:rPr>
              <a:t>B</a:t>
            </a:r>
            <a:r>
              <a:rPr lang="en-US" altLang="en-US" sz="1800" baseline="30000">
                <a:latin typeface="Helvetica" pitchFamily="34" charset="0"/>
              </a:rPr>
              <a:t>n</a:t>
            </a:r>
            <a:r>
              <a:rPr lang="en-US" altLang="en-US" sz="1800">
                <a:latin typeface="Helvetica" pitchFamily="34" charset="0"/>
              </a:rPr>
              <a:t> amplitude (arb)</a:t>
            </a:r>
          </a:p>
        </p:txBody>
      </p:sp>
      <p:grpSp>
        <p:nvGrpSpPr>
          <p:cNvPr id="2096139" name="Group 11"/>
          <p:cNvGrpSpPr>
            <a:grpSpLocks/>
          </p:cNvGrpSpPr>
          <p:nvPr/>
        </p:nvGrpSpPr>
        <p:grpSpPr bwMode="auto">
          <a:xfrm>
            <a:off x="2246313" y="1620838"/>
            <a:ext cx="2036762" cy="3028950"/>
            <a:chOff x="1200" y="1008"/>
            <a:chExt cx="1283" cy="1908"/>
          </a:xfrm>
        </p:grpSpPr>
        <p:pic>
          <p:nvPicPr>
            <p:cNvPr id="2096140" name="Picture 12" descr="figsas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1" t="18889" r="43704" b="12686"/>
            <a:stretch>
              <a:fillRect/>
            </a:stretch>
          </p:blipFill>
          <p:spPr bwMode="auto">
            <a:xfrm>
              <a:off x="1569" y="1071"/>
              <a:ext cx="833" cy="1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96141" name="Text Box 13"/>
            <p:cNvSpPr txBox="1">
              <a:spLocks noChangeArrowheads="1"/>
            </p:cNvSpPr>
            <p:nvPr/>
          </p:nvSpPr>
          <p:spPr bwMode="auto">
            <a:xfrm>
              <a:off x="1873" y="1184"/>
              <a:ext cx="4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t = 0.655s</a:t>
              </a:r>
            </a:p>
          </p:txBody>
        </p:sp>
        <p:sp>
          <p:nvSpPr>
            <p:cNvPr id="2096142" name="Text Box 14"/>
            <p:cNvSpPr txBox="1">
              <a:spLocks noChangeArrowheads="1"/>
            </p:cNvSpPr>
            <p:nvPr/>
          </p:nvSpPr>
          <p:spPr bwMode="auto">
            <a:xfrm>
              <a:off x="1937" y="1297"/>
              <a:ext cx="4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mode 1</a:t>
              </a:r>
            </a:p>
          </p:txBody>
        </p:sp>
        <p:sp>
          <p:nvSpPr>
            <p:cNvPr id="2096143" name="Text Box 15"/>
            <p:cNvSpPr txBox="1">
              <a:spLocks noChangeArrowheads="1"/>
            </p:cNvSpPr>
            <p:nvPr/>
          </p:nvSpPr>
          <p:spPr bwMode="auto">
            <a:xfrm>
              <a:off x="1902" y="2446"/>
              <a:ext cx="4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0000FF"/>
                  </a:solidFill>
                </a:rPr>
                <a:t>mode 2</a:t>
              </a:r>
            </a:p>
          </p:txBody>
        </p:sp>
        <p:sp>
          <p:nvSpPr>
            <p:cNvPr id="2096144" name="Line 16"/>
            <p:cNvSpPr>
              <a:spLocks noChangeShapeType="1"/>
            </p:cNvSpPr>
            <p:nvPr/>
          </p:nvSpPr>
          <p:spPr bwMode="auto">
            <a:xfrm flipH="1" flipV="1">
              <a:off x="1778" y="2496"/>
              <a:ext cx="167" cy="39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145" name="Line 17"/>
            <p:cNvSpPr>
              <a:spLocks noChangeShapeType="1"/>
            </p:cNvSpPr>
            <p:nvPr/>
          </p:nvSpPr>
          <p:spPr bwMode="auto">
            <a:xfrm flipH="1">
              <a:off x="1912" y="1455"/>
              <a:ext cx="20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146" name="Text Box 18"/>
            <p:cNvSpPr txBox="1">
              <a:spLocks noChangeArrowheads="1"/>
            </p:cNvSpPr>
            <p:nvPr/>
          </p:nvSpPr>
          <p:spPr bwMode="auto">
            <a:xfrm>
              <a:off x="2213" y="2619"/>
              <a:ext cx="2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2.0</a:t>
              </a:r>
            </a:p>
          </p:txBody>
        </p:sp>
        <p:sp>
          <p:nvSpPr>
            <p:cNvPr id="2096147" name="Text Box 19"/>
            <p:cNvSpPr txBox="1">
              <a:spLocks noChangeArrowheads="1"/>
            </p:cNvSpPr>
            <p:nvPr/>
          </p:nvSpPr>
          <p:spPr bwMode="auto">
            <a:xfrm>
              <a:off x="1834" y="2619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1.0</a:t>
              </a:r>
            </a:p>
          </p:txBody>
        </p:sp>
        <p:sp>
          <p:nvSpPr>
            <p:cNvPr id="2096148" name="Text Box 20"/>
            <p:cNvSpPr txBox="1">
              <a:spLocks noChangeArrowheads="1"/>
            </p:cNvSpPr>
            <p:nvPr/>
          </p:nvSpPr>
          <p:spPr bwMode="auto">
            <a:xfrm>
              <a:off x="1464" y="2619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0.0</a:t>
              </a:r>
            </a:p>
          </p:txBody>
        </p:sp>
        <p:sp>
          <p:nvSpPr>
            <p:cNvPr id="2096149" name="Text Box 21"/>
            <p:cNvSpPr txBox="1">
              <a:spLocks noChangeArrowheads="1"/>
            </p:cNvSpPr>
            <p:nvPr/>
          </p:nvSpPr>
          <p:spPr bwMode="auto">
            <a:xfrm>
              <a:off x="1968" y="2704"/>
              <a:ext cx="4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2"/>
                  </a:solidFill>
                </a:rPr>
                <a:t>R(m)</a:t>
              </a:r>
            </a:p>
          </p:txBody>
        </p:sp>
        <p:sp>
          <p:nvSpPr>
            <p:cNvPr id="2096150" name="Text Box 22"/>
            <p:cNvSpPr txBox="1">
              <a:spLocks noChangeArrowheads="1"/>
            </p:cNvSpPr>
            <p:nvPr/>
          </p:nvSpPr>
          <p:spPr bwMode="auto">
            <a:xfrm>
              <a:off x="1340" y="1377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1.0</a:t>
              </a:r>
            </a:p>
          </p:txBody>
        </p:sp>
        <p:sp>
          <p:nvSpPr>
            <p:cNvPr id="2096151" name="Text Box 23"/>
            <p:cNvSpPr txBox="1">
              <a:spLocks noChangeArrowheads="1"/>
            </p:cNvSpPr>
            <p:nvPr/>
          </p:nvSpPr>
          <p:spPr bwMode="auto">
            <a:xfrm>
              <a:off x="1303" y="2135"/>
              <a:ext cx="3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-1.0</a:t>
              </a:r>
            </a:p>
          </p:txBody>
        </p:sp>
        <p:sp>
          <p:nvSpPr>
            <p:cNvPr id="2096152" name="Text Box 24"/>
            <p:cNvSpPr txBox="1">
              <a:spLocks noChangeArrowheads="1"/>
            </p:cNvSpPr>
            <p:nvPr/>
          </p:nvSpPr>
          <p:spPr bwMode="auto">
            <a:xfrm rot="16200000">
              <a:off x="1112" y="1516"/>
              <a:ext cx="3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2"/>
                  </a:solidFill>
                </a:rPr>
                <a:t>Z(m)</a:t>
              </a:r>
            </a:p>
          </p:txBody>
        </p:sp>
        <p:sp>
          <p:nvSpPr>
            <p:cNvPr id="2096153" name="Text Box 25"/>
            <p:cNvSpPr txBox="1">
              <a:spLocks noChangeArrowheads="1"/>
            </p:cNvSpPr>
            <p:nvPr/>
          </p:nvSpPr>
          <p:spPr bwMode="auto">
            <a:xfrm>
              <a:off x="1340" y="1008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2.0</a:t>
              </a:r>
            </a:p>
          </p:txBody>
        </p:sp>
        <p:sp>
          <p:nvSpPr>
            <p:cNvPr id="2096154" name="Text Box 26"/>
            <p:cNvSpPr txBox="1">
              <a:spLocks noChangeArrowheads="1"/>
            </p:cNvSpPr>
            <p:nvPr/>
          </p:nvSpPr>
          <p:spPr bwMode="auto">
            <a:xfrm>
              <a:off x="1340" y="1757"/>
              <a:ext cx="2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0.0</a:t>
              </a:r>
            </a:p>
          </p:txBody>
        </p:sp>
        <p:sp>
          <p:nvSpPr>
            <p:cNvPr id="2096155" name="Text Box 27"/>
            <p:cNvSpPr txBox="1">
              <a:spLocks noChangeArrowheads="1"/>
            </p:cNvSpPr>
            <p:nvPr/>
          </p:nvSpPr>
          <p:spPr bwMode="auto">
            <a:xfrm>
              <a:off x="1303" y="2506"/>
              <a:ext cx="3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</a:rPr>
                <a:t>-2.0</a:t>
              </a:r>
            </a:p>
          </p:txBody>
        </p:sp>
        <p:sp>
          <p:nvSpPr>
            <p:cNvPr id="2096156" name="Text Box 28"/>
            <p:cNvSpPr txBox="1">
              <a:spLocks noChangeArrowheads="1"/>
            </p:cNvSpPr>
            <p:nvPr/>
          </p:nvSpPr>
          <p:spPr bwMode="auto">
            <a:xfrm>
              <a:off x="1922" y="2305"/>
              <a:ext cx="4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0000"/>
                  </a:solidFill>
                </a:rPr>
                <a:t>mode 3</a:t>
              </a:r>
            </a:p>
          </p:txBody>
        </p:sp>
        <p:sp>
          <p:nvSpPr>
            <p:cNvPr id="2096157" name="Line 29"/>
            <p:cNvSpPr>
              <a:spLocks noChangeShapeType="1"/>
            </p:cNvSpPr>
            <p:nvPr/>
          </p:nvSpPr>
          <p:spPr bwMode="auto">
            <a:xfrm flipH="1" flipV="1">
              <a:off x="1995" y="2270"/>
              <a:ext cx="104" cy="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158" name="Line 30"/>
            <p:cNvSpPr>
              <a:spLocks noChangeShapeType="1"/>
            </p:cNvSpPr>
            <p:nvPr/>
          </p:nvSpPr>
          <p:spPr bwMode="auto">
            <a:xfrm flipV="1">
              <a:off x="1861" y="1684"/>
              <a:ext cx="125" cy="1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96159" name="Line 31"/>
            <p:cNvSpPr>
              <a:spLocks noChangeShapeType="1"/>
            </p:cNvSpPr>
            <p:nvPr/>
          </p:nvSpPr>
          <p:spPr bwMode="auto">
            <a:xfrm>
              <a:off x="1861" y="1848"/>
              <a:ext cx="20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96160" name="Text Box 32"/>
            <p:cNvSpPr txBox="1">
              <a:spLocks noChangeArrowheads="1"/>
            </p:cNvSpPr>
            <p:nvPr/>
          </p:nvSpPr>
          <p:spPr bwMode="auto">
            <a:xfrm>
              <a:off x="1937" y="1664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  <a:latin typeface="Symbol" pitchFamily="18" charset="2"/>
                </a:rPr>
                <a:t>q</a:t>
              </a:r>
            </a:p>
          </p:txBody>
        </p:sp>
        <p:sp>
          <p:nvSpPr>
            <p:cNvPr id="2096161" name="Text Box 33"/>
            <p:cNvSpPr txBox="1">
              <a:spLocks noChangeArrowheads="1"/>
            </p:cNvSpPr>
            <p:nvPr/>
          </p:nvSpPr>
          <p:spPr bwMode="auto">
            <a:xfrm>
              <a:off x="1954" y="1092"/>
              <a:ext cx="38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FF"/>
                  </a:solidFill>
                </a:rPr>
                <a:t>133775</a:t>
              </a:r>
            </a:p>
          </p:txBody>
        </p:sp>
      </p:grpSp>
      <p:sp>
        <p:nvSpPr>
          <p:cNvPr id="2096162" name="Text Box 34"/>
          <p:cNvSpPr txBox="1">
            <a:spLocks noChangeArrowheads="1"/>
          </p:cNvSpPr>
          <p:nvPr/>
        </p:nvSpPr>
        <p:spPr bwMode="auto">
          <a:xfrm>
            <a:off x="1068388" y="4759325"/>
            <a:ext cx="50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latin typeface="Helvetica" pitchFamily="34" charset="0"/>
              </a:rPr>
              <a:t>1</a:t>
            </a:r>
          </a:p>
        </p:txBody>
      </p:sp>
      <p:sp>
        <p:nvSpPr>
          <p:cNvPr id="2096163" name="Text Box 35"/>
          <p:cNvSpPr txBox="1">
            <a:spLocks noChangeArrowheads="1"/>
          </p:cNvSpPr>
          <p:nvPr/>
        </p:nvSpPr>
        <p:spPr bwMode="auto">
          <a:xfrm>
            <a:off x="1714500" y="3003550"/>
            <a:ext cx="50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2096164" name="Text Box 36"/>
          <p:cNvSpPr txBox="1">
            <a:spLocks noChangeArrowheads="1"/>
          </p:cNvSpPr>
          <p:nvPr/>
        </p:nvSpPr>
        <p:spPr bwMode="auto">
          <a:xfrm>
            <a:off x="1600200" y="1812925"/>
            <a:ext cx="5080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Helvetica" pitchFamily="34" charset="0"/>
              </a:rPr>
              <a:t>mode</a:t>
            </a:r>
          </a:p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2096165" name="Text Box 37"/>
          <p:cNvSpPr txBox="1">
            <a:spLocks noChangeArrowheads="1"/>
          </p:cNvSpPr>
          <p:nvPr/>
        </p:nvSpPr>
        <p:spPr bwMode="auto">
          <a:xfrm>
            <a:off x="2370138" y="4632325"/>
            <a:ext cx="800100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Helvetica" pitchFamily="34" charset="0"/>
              </a:rPr>
              <a:t>Unstable</a:t>
            </a:r>
          </a:p>
        </p:txBody>
      </p:sp>
      <p:sp>
        <p:nvSpPr>
          <p:cNvPr id="2096166" name="Text Box 38"/>
          <p:cNvSpPr txBox="1">
            <a:spLocks noChangeArrowheads="1"/>
          </p:cNvSpPr>
          <p:nvPr/>
        </p:nvSpPr>
        <p:spPr bwMode="auto">
          <a:xfrm>
            <a:off x="2362200" y="4937125"/>
            <a:ext cx="1884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Helvetica" pitchFamily="34" charset="0"/>
              </a:rPr>
              <a:t>Stabilized by rotation</a:t>
            </a:r>
          </a:p>
        </p:txBody>
      </p:sp>
      <p:sp>
        <p:nvSpPr>
          <p:cNvPr id="2096167" name="Line 39"/>
          <p:cNvSpPr>
            <a:spLocks noChangeShapeType="1"/>
          </p:cNvSpPr>
          <p:nvPr/>
        </p:nvSpPr>
        <p:spPr bwMode="auto">
          <a:xfrm flipH="1" flipV="1">
            <a:off x="1836738" y="4364038"/>
            <a:ext cx="457200" cy="381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6168" name="Line 40"/>
          <p:cNvSpPr>
            <a:spLocks noChangeShapeType="1"/>
          </p:cNvSpPr>
          <p:nvPr/>
        </p:nvSpPr>
        <p:spPr bwMode="auto">
          <a:xfrm flipH="1">
            <a:off x="2149475" y="5097463"/>
            <a:ext cx="184150" cy="152400"/>
          </a:xfrm>
          <a:prstGeom prst="line">
            <a:avLst/>
          </a:prstGeom>
          <a:noFill/>
          <a:ln w="15875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6169" name="Text Box 32"/>
          <p:cNvSpPr txBox="1">
            <a:spLocks noChangeArrowheads="1"/>
          </p:cNvSpPr>
          <p:nvPr/>
        </p:nvSpPr>
        <p:spPr bwMode="auto">
          <a:xfrm>
            <a:off x="76200" y="6278563"/>
            <a:ext cx="1371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 sz="1200" dirty="0" err="1">
                <a:solidFill>
                  <a:srgbClr val="9900CC"/>
                </a:solidFill>
                <a:latin typeface="Arial" pitchFamily="34" charset="0"/>
              </a:rPr>
              <a:t>mmVALEN</a:t>
            </a:r>
            <a:r>
              <a:rPr lang="en-US" altLang="en-US" sz="1200" dirty="0">
                <a:solidFill>
                  <a:srgbClr val="9900CC"/>
                </a:solidFill>
                <a:latin typeface="Arial" pitchFamily="34" charset="0"/>
              </a:rPr>
              <a:t> code</a:t>
            </a:r>
          </a:p>
        </p:txBody>
      </p:sp>
      <p:sp>
        <p:nvSpPr>
          <p:cNvPr id="2096170" name="Rectangle 42"/>
          <p:cNvSpPr>
            <a:spLocks noChangeArrowheads="1"/>
          </p:cNvSpPr>
          <p:nvPr/>
        </p:nvSpPr>
        <p:spPr bwMode="auto">
          <a:xfrm>
            <a:off x="3536950" y="1358900"/>
            <a:ext cx="690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altLang="en-US" sz="1400">
                <a:solidFill>
                  <a:srgbClr val="0000FF"/>
                </a:solidFill>
                <a:latin typeface="Symbol" pitchFamily="18" charset="2"/>
              </a:rPr>
              <a:t>b</a:t>
            </a:r>
            <a:r>
              <a:rPr lang="en-US" altLang="en-US" sz="1400" baseline="-2500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altLang="en-US" sz="1400">
                <a:solidFill>
                  <a:srgbClr val="0000FF"/>
                </a:solidFill>
                <a:latin typeface="Arial" pitchFamily="34" charset="0"/>
              </a:rPr>
              <a:t> = 6.1</a:t>
            </a:r>
          </a:p>
        </p:txBody>
      </p:sp>
    </p:spTree>
    <p:extLst>
      <p:ext uri="{BB962C8B-B14F-4D97-AF65-F5344CB8AC3E}">
        <p14:creationId xmlns:p14="http://schemas.microsoft.com/office/powerpoint/2010/main" val="325658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XP: NTM Entrainment on NSTX-U </a:t>
            </a:r>
            <a:r>
              <a:rPr lang="en-US" altLang="en-US" sz="2000" b="0" dirty="0">
                <a:solidFill>
                  <a:srgbClr val="9900FF"/>
                </a:solidFill>
              </a:rPr>
              <a:t>– Y.S. Park, et al.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1150938"/>
            <a:ext cx="7848600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kern="0" dirty="0" smtClean="0"/>
              <a:t>Motivation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NTM “entrainment”, in which tearing modes are partially </a:t>
            </a:r>
            <a:r>
              <a:rPr lang="en-US" sz="1800" dirty="0" smtClean="0"/>
              <a:t>controlled to avoid locking, can be used </a:t>
            </a:r>
            <a:r>
              <a:rPr lang="en-US" sz="1800" dirty="0" smtClean="0">
                <a:solidFill>
                  <a:srgbClr val="9900FF"/>
                </a:solidFill>
              </a:rPr>
              <a:t>for disruption avoidance </a:t>
            </a:r>
            <a:r>
              <a:rPr lang="en-US" sz="1800" dirty="0" smtClean="0"/>
              <a:t>(or at least in conjunction with controlled shutdown)</a:t>
            </a:r>
            <a:endParaRPr lang="en-US" altLang="en-US" sz="1800" kern="0" dirty="0" smtClean="0"/>
          </a:p>
          <a:p>
            <a:pPr>
              <a:lnSpc>
                <a:spcPct val="90000"/>
              </a:lnSpc>
            </a:pPr>
            <a:r>
              <a:rPr lang="en-US" altLang="en-US" sz="2000" kern="0" dirty="0" smtClean="0"/>
              <a:t>Goals / Approach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Attempt entrainment </a:t>
            </a:r>
            <a:r>
              <a:rPr lang="en-US" sz="1800" dirty="0"/>
              <a:t>for the first </a:t>
            </a:r>
            <a:r>
              <a:rPr lang="en-US" sz="1800" dirty="0" smtClean="0"/>
              <a:t>time on </a:t>
            </a:r>
            <a:r>
              <a:rPr lang="en-US" sz="1800" dirty="0"/>
              <a:t>NSTX-U </a:t>
            </a:r>
            <a:r>
              <a:rPr lang="en-US" sz="1800" dirty="0" smtClean="0"/>
              <a:t>with </a:t>
            </a:r>
            <a:r>
              <a:rPr lang="en-US" sz="1800" dirty="0"/>
              <a:t>a somewhat novel </a:t>
            </a:r>
            <a:r>
              <a:rPr lang="en-US" sz="1800" dirty="0" smtClean="0"/>
              <a:t>technique</a:t>
            </a:r>
          </a:p>
          <a:p>
            <a:pPr marL="1257300" lvl="2" indent="-342900">
              <a:lnSpc>
                <a:spcPct val="90000"/>
              </a:lnSpc>
              <a:buSzPct val="120000"/>
              <a:buFont typeface="+mj-lt"/>
              <a:buAutoNum type="arabicPeriod"/>
            </a:pPr>
            <a:r>
              <a:rPr lang="en-US" sz="1600" dirty="0" smtClean="0"/>
              <a:t>Slow NTM </a:t>
            </a:r>
            <a:r>
              <a:rPr lang="en-US" sz="1600" dirty="0"/>
              <a:t>(attempt both 3/1, and 2/1 modes) using </a:t>
            </a:r>
            <a:r>
              <a:rPr lang="en-US" sz="1600" dirty="0" smtClean="0"/>
              <a:t>non-resonant NTV (n = 3) to </a:t>
            </a:r>
            <a:r>
              <a:rPr lang="en-US" sz="1600" dirty="0"/>
              <a:t>slow the </a:t>
            </a:r>
            <a:r>
              <a:rPr lang="en-US" sz="1600" dirty="0" smtClean="0"/>
              <a:t>plasma</a:t>
            </a:r>
          </a:p>
          <a:p>
            <a:pPr marL="1257300" lvl="2" indent="-342900">
              <a:lnSpc>
                <a:spcPct val="90000"/>
              </a:lnSpc>
              <a:buSzPct val="120000"/>
              <a:buFont typeface="+mj-lt"/>
              <a:buAutoNum type="arabicPeriod"/>
            </a:pPr>
            <a:r>
              <a:rPr lang="en-US" sz="1600" dirty="0" smtClean="0"/>
              <a:t>With NTM </a:t>
            </a:r>
            <a:r>
              <a:rPr lang="en-US" sz="1600" dirty="0"/>
              <a:t>slowed to near, or below the critical rotation speed for mode locking, apply an n = 1 AC field to attempt to keep the NTM </a:t>
            </a:r>
            <a:r>
              <a:rPr lang="en-US" sz="1600" dirty="0" smtClean="0"/>
              <a:t>rotating at low frequency ~ 50Hz (far </a:t>
            </a:r>
            <a:r>
              <a:rPr lang="en-US" sz="1600" dirty="0"/>
              <a:t>slower speed than the critical mode rotation speed for </a:t>
            </a:r>
            <a:r>
              <a:rPr lang="en-US" sz="1600" dirty="0" smtClean="0"/>
              <a:t>locking)</a:t>
            </a:r>
          </a:p>
          <a:p>
            <a:pPr marL="1257300" lvl="2" indent="-342900">
              <a:lnSpc>
                <a:spcPct val="90000"/>
              </a:lnSpc>
              <a:buSzPct val="120000"/>
              <a:buFont typeface="+mj-lt"/>
              <a:buAutoNum type="arabicPeriod"/>
            </a:pPr>
            <a:r>
              <a:rPr lang="en-US" sz="1600" dirty="0" smtClean="0"/>
              <a:t>Attempt </a:t>
            </a:r>
            <a:r>
              <a:rPr lang="en-US" sz="1600" dirty="0"/>
              <a:t>to use n = 1 “slow” feedback with a phase that sustains the n = 1 mode rotation to </a:t>
            </a:r>
            <a:r>
              <a:rPr lang="en-US" sz="1600" dirty="0" smtClean="0"/>
              <a:t>avoid mode lock</a:t>
            </a:r>
            <a:endParaRPr lang="en-US" altLang="en-US" sz="1600" kern="0" dirty="0" smtClean="0"/>
          </a:p>
          <a:p>
            <a:pPr>
              <a:lnSpc>
                <a:spcPct val="90000"/>
              </a:lnSpc>
            </a:pPr>
            <a:r>
              <a:rPr lang="en-US" altLang="en-US" sz="2000" kern="0" dirty="0" smtClean="0"/>
              <a:t>Addresses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NSTX-U Milestones R(15-3</a:t>
            </a:r>
            <a:r>
              <a:rPr lang="en-US" sz="1800" dirty="0"/>
              <a:t>), JRT-16</a:t>
            </a:r>
            <a:endParaRPr lang="en-US" altLang="en-US" sz="1800" kern="0" dirty="0" smtClean="0"/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/>
              <a:t>ITPA joint experiment MDC-8, MDC-17, MDC-22</a:t>
            </a:r>
          </a:p>
        </p:txBody>
      </p:sp>
    </p:spTree>
    <p:extLst>
      <p:ext uri="{BB962C8B-B14F-4D97-AF65-F5344CB8AC3E}">
        <p14:creationId xmlns:p14="http://schemas.microsoft.com/office/powerpoint/2010/main" val="253219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6148387" y="5361158"/>
            <a:ext cx="2690813" cy="69485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entrainment experiment would be similar (could be compared to) past DIII-D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253" y="1044918"/>
            <a:ext cx="3124200" cy="5181600"/>
          </a:xfrm>
        </p:spPr>
        <p:txBody>
          <a:bodyPr/>
          <a:lstStyle/>
          <a:p>
            <a:r>
              <a:rPr lang="en-US" sz="2000" dirty="0" smtClean="0"/>
              <a:t>Will entrainment be different at varied aspect ratio, higher edge q shear?</a:t>
            </a:r>
          </a:p>
          <a:p>
            <a:pPr lvl="1"/>
            <a:r>
              <a:rPr lang="en-US" sz="1600" dirty="0" smtClean="0"/>
              <a:t>DIII-D / NSTX-U comparison</a:t>
            </a:r>
          </a:p>
          <a:p>
            <a:pPr lvl="1"/>
            <a:r>
              <a:rPr lang="en-US" sz="1600" dirty="0" smtClean="0"/>
              <a:t>Also NSTX-U / KSTAR (A = 3.5) comparison (we will propose XP on KSTAR in 2015)</a:t>
            </a:r>
          </a:p>
          <a:p>
            <a:r>
              <a:rPr lang="en-US" sz="2000" dirty="0" smtClean="0"/>
              <a:t>A key motivation for NSTX-U is disruption avoidance by mode locking avoidance</a:t>
            </a:r>
          </a:p>
          <a:p>
            <a:r>
              <a:rPr lang="en-US" sz="2000" dirty="0" smtClean="0"/>
              <a:t>Request: 0.5 – 1.0 run days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04800" y="6093023"/>
            <a:ext cx="548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buFontTx/>
              <a:buNone/>
            </a:pPr>
            <a:r>
              <a:rPr lang="en-US" altLang="en-US" sz="1400" dirty="0" smtClean="0">
                <a:solidFill>
                  <a:srgbClr val="9900CC"/>
                </a:solidFill>
                <a:latin typeface="Arial" pitchFamily="34" charset="0"/>
              </a:rPr>
              <a:t>M. Okabayashi, et al., ITPA MHD Stability meeting, April, 2013</a:t>
            </a:r>
            <a:endParaRPr lang="en-US" altLang="en-US" sz="1400" dirty="0">
              <a:solidFill>
                <a:srgbClr val="9900CC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2" y="1905000"/>
            <a:ext cx="572703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1295400"/>
            <a:ext cx="4953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altLang="en-US" sz="1800" b="1" u="sng" dirty="0">
                <a:solidFill>
                  <a:srgbClr val="1822CD"/>
                </a:solidFill>
                <a:latin typeface="Helvetica" pitchFamily="34" charset="0"/>
              </a:rPr>
              <a:t> </a:t>
            </a:r>
            <a:r>
              <a:rPr lang="en-US" altLang="en-US" sz="2000" u="sng" dirty="0" smtClean="0">
                <a:solidFill>
                  <a:srgbClr val="0000FF"/>
                </a:solidFill>
                <a:latin typeface="Helvetica" pitchFamily="34" charset="0"/>
              </a:rPr>
              <a:t>Tearing mode entrainment with n = 1 feedback in DIII-D</a:t>
            </a:r>
            <a:endParaRPr lang="en-US" altLang="en-US" sz="2000" u="sng" dirty="0">
              <a:solidFill>
                <a:srgbClr val="0000FF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0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9BE18-EFDF-4109-BF27-8C1B637F3A73}" type="slidenum">
              <a:rPr lang="en-US" altLang="en-US">
                <a:solidFill>
                  <a:srgbClr val="3333CC"/>
                </a:solidFill>
              </a:rPr>
              <a:pPr/>
              <a:t>2</a:t>
            </a:fld>
            <a:endParaRPr lang="en-US" altLang="en-US">
              <a:solidFill>
                <a:srgbClr val="3333CC"/>
              </a:solidFill>
            </a:endParaRPr>
          </a:p>
        </p:txBody>
      </p:sp>
      <p:sp>
        <p:nvSpPr>
          <p:cNvPr id="208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685800"/>
          </a:xfrm>
        </p:spPr>
        <p:txBody>
          <a:bodyPr/>
          <a:lstStyle/>
          <a:p>
            <a:r>
              <a:rPr lang="en-US" altLang="en-US" dirty="0"/>
              <a:t>Columbia U. Group </a:t>
            </a:r>
            <a:r>
              <a:rPr lang="en-US" altLang="en-US" dirty="0" smtClean="0"/>
              <a:t>2015 </a:t>
            </a:r>
            <a:r>
              <a:rPr lang="en-US" altLang="en-US" dirty="0" err="1"/>
              <a:t>Macrostability</a:t>
            </a:r>
            <a:r>
              <a:rPr lang="en-US" altLang="en-US" dirty="0"/>
              <a:t> TSG XPs (Short Summary)</a:t>
            </a:r>
          </a:p>
        </p:txBody>
      </p:sp>
      <p:sp>
        <p:nvSpPr>
          <p:cNvPr id="208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8680"/>
            <a:ext cx="9144000" cy="548640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7654925" algn="l"/>
              </a:tabLst>
            </a:pPr>
            <a:r>
              <a:rPr lang="en-US" altLang="en-US" sz="1800" dirty="0" smtClean="0">
                <a:solidFill>
                  <a:schemeClr val="tx1"/>
                </a:solidFill>
              </a:rPr>
              <a:t>XPs  (</a:t>
            </a:r>
            <a:r>
              <a:rPr lang="en-US" altLang="en-US" sz="1800" dirty="0" smtClean="0">
                <a:solidFill>
                  <a:srgbClr val="9900FF"/>
                </a:solidFill>
              </a:rPr>
              <a:t>related XPs assigned numbers for “2011 run”</a:t>
            </a:r>
            <a:r>
              <a:rPr lang="en-US" altLang="en-US" sz="1800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6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RWM stabilization dependence on </a:t>
            </a:r>
            <a:r>
              <a:rPr lang="en-US" altLang="en-US" sz="1600" dirty="0">
                <a:solidFill>
                  <a:srgbClr val="009900"/>
                </a:solidFill>
              </a:rPr>
              <a:t>n</a:t>
            </a:r>
            <a:r>
              <a:rPr lang="en-US" altLang="en-US" sz="1600" dirty="0" smtClean="0">
                <a:solidFill>
                  <a:srgbClr val="009900"/>
                </a:solidFill>
              </a:rPr>
              <a:t>eutral </a:t>
            </a:r>
            <a:r>
              <a:rPr lang="en-US" altLang="en-US" sz="1600" dirty="0">
                <a:solidFill>
                  <a:srgbClr val="009900"/>
                </a:solidFill>
              </a:rPr>
              <a:t>b</a:t>
            </a:r>
            <a:r>
              <a:rPr lang="en-US" altLang="en-US" sz="1600" dirty="0" smtClean="0">
                <a:solidFill>
                  <a:srgbClr val="009900"/>
                </a:solidFill>
              </a:rPr>
              <a:t>eam </a:t>
            </a:r>
            <a:r>
              <a:rPr lang="en-US" altLang="en-US" sz="1600" dirty="0">
                <a:solidFill>
                  <a:srgbClr val="009900"/>
                </a:solidFill>
              </a:rPr>
              <a:t>d</a:t>
            </a:r>
            <a:r>
              <a:rPr lang="en-US" altLang="en-US" sz="1600" dirty="0" smtClean="0">
                <a:solidFill>
                  <a:srgbClr val="009900"/>
                </a:solidFill>
              </a:rPr>
              <a:t>eposition angle </a:t>
            </a:r>
            <a:r>
              <a:rPr lang="en-US" altLang="en-US" sz="1600" dirty="0" smtClean="0">
                <a:solidFill>
                  <a:srgbClr val="9933FF"/>
                </a:solidFill>
              </a:rPr>
              <a:t>(~XP1149</a:t>
            </a:r>
            <a:r>
              <a:rPr lang="en-US" altLang="en-US" sz="1600" dirty="0">
                <a:solidFill>
                  <a:srgbClr val="9933FF"/>
                </a:solidFill>
              </a:rPr>
              <a:t>) </a:t>
            </a:r>
            <a:r>
              <a:rPr lang="en-US" altLang="en-US" sz="1600" dirty="0" smtClean="0">
                <a:solidFill>
                  <a:srgbClr val="009900"/>
                </a:solidFill>
              </a:rPr>
              <a:t> (Berkery)</a:t>
            </a: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RWM stabilization physics at reduced </a:t>
            </a:r>
            <a:r>
              <a:rPr lang="en-US" altLang="en-US" sz="1600" dirty="0" err="1" smtClean="0">
                <a:solidFill>
                  <a:srgbClr val="009900"/>
                </a:solidFill>
              </a:rPr>
              <a:t>collisionality</a:t>
            </a:r>
            <a:r>
              <a:rPr lang="en-US" altLang="en-US" sz="1600" dirty="0" smtClean="0">
                <a:solidFill>
                  <a:srgbClr val="009900"/>
                </a:solidFill>
              </a:rPr>
              <a:t> </a:t>
            </a:r>
            <a:r>
              <a:rPr lang="en-US" altLang="en-US" sz="1600" dirty="0" smtClean="0">
                <a:solidFill>
                  <a:srgbClr val="9933FF"/>
                </a:solidFill>
              </a:rPr>
              <a:t>(~XP1148</a:t>
            </a:r>
            <a:r>
              <a:rPr lang="en-US" altLang="en-US" sz="1600" dirty="0">
                <a:solidFill>
                  <a:srgbClr val="9933FF"/>
                </a:solidFill>
              </a:rPr>
              <a:t>) </a:t>
            </a:r>
            <a:r>
              <a:rPr lang="en-US" altLang="en-US" sz="1600" dirty="0" smtClean="0">
                <a:solidFill>
                  <a:srgbClr val="009900"/>
                </a:solidFill>
              </a:rPr>
              <a:t> (Berkery)</a:t>
            </a: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RWM state space active control physics (independent coil control)</a:t>
            </a:r>
            <a:r>
              <a:rPr lang="en-US" altLang="en-US" sz="1600" dirty="0">
                <a:solidFill>
                  <a:srgbClr val="9933FF"/>
                </a:solidFill>
              </a:rPr>
              <a:t> </a:t>
            </a:r>
            <a:r>
              <a:rPr lang="en-US" altLang="en-US" sz="1600" dirty="0" smtClean="0">
                <a:solidFill>
                  <a:srgbClr val="9933FF"/>
                </a:solidFill>
              </a:rPr>
              <a:t>(~XP1145</a:t>
            </a:r>
            <a:r>
              <a:rPr lang="en-US" altLang="en-US" sz="1600" dirty="0">
                <a:solidFill>
                  <a:srgbClr val="9933FF"/>
                </a:solidFill>
              </a:rPr>
              <a:t>) </a:t>
            </a:r>
            <a:r>
              <a:rPr lang="en-US" altLang="en-US" sz="1600" dirty="0" smtClean="0">
                <a:solidFill>
                  <a:srgbClr val="009900"/>
                </a:solidFill>
              </a:rPr>
              <a:t> (Sabbagh)</a:t>
            </a: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RWM control physics with partial control coil coverage (JT-60SA)</a:t>
            </a:r>
            <a:r>
              <a:rPr lang="en-US" altLang="en-US" sz="1600" dirty="0">
                <a:solidFill>
                  <a:srgbClr val="9933FF"/>
                </a:solidFill>
              </a:rPr>
              <a:t> </a:t>
            </a:r>
            <a:r>
              <a:rPr lang="en-US" altLang="en-US" sz="1600" dirty="0" smtClean="0">
                <a:solidFill>
                  <a:srgbClr val="9933FF"/>
                </a:solidFill>
              </a:rPr>
              <a:t>(~XP1147</a:t>
            </a:r>
            <a:r>
              <a:rPr lang="en-US" altLang="en-US" sz="1600" dirty="0">
                <a:solidFill>
                  <a:srgbClr val="9933FF"/>
                </a:solidFill>
              </a:rPr>
              <a:t>) </a:t>
            </a:r>
            <a:r>
              <a:rPr lang="en-US" altLang="en-US" sz="1600" dirty="0" smtClean="0">
                <a:solidFill>
                  <a:srgbClr val="009900"/>
                </a:solidFill>
              </a:rPr>
              <a:t> (Y-S Park)</a:t>
            </a: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RWM PID control optimization based on theory and experiment </a:t>
            </a:r>
            <a:r>
              <a:rPr lang="en-US" altLang="en-US" sz="1600" dirty="0" smtClean="0">
                <a:solidFill>
                  <a:srgbClr val="9933FF"/>
                </a:solidFill>
              </a:rPr>
              <a:t>(~XP1111</a:t>
            </a:r>
            <a:r>
              <a:rPr lang="en-US" altLang="en-US" sz="1600" dirty="0">
                <a:solidFill>
                  <a:srgbClr val="9933FF"/>
                </a:solidFill>
              </a:rPr>
              <a:t>)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 smtClean="0">
                <a:solidFill>
                  <a:srgbClr val="009900"/>
                </a:solidFill>
              </a:rPr>
              <a:t>(Sabbagh)</a:t>
            </a:r>
            <a:endParaRPr lang="en-US" altLang="en-US" sz="1800" dirty="0" smtClean="0">
              <a:solidFill>
                <a:srgbClr val="009900"/>
              </a:solidFill>
            </a:endParaRP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RWM state space active control at low plasma rotation </a:t>
            </a:r>
            <a:r>
              <a:rPr lang="en-US" altLang="en-US" sz="1600" dirty="0" smtClean="0">
                <a:solidFill>
                  <a:srgbClr val="9933FF"/>
                </a:solidFill>
              </a:rPr>
              <a:t>(~XP1146) </a:t>
            </a:r>
            <a:r>
              <a:rPr lang="en-US" altLang="en-US" sz="1600" dirty="0" smtClean="0">
                <a:solidFill>
                  <a:srgbClr val="009900"/>
                </a:solidFill>
              </a:rPr>
              <a:t>(Y-S Park)</a:t>
            </a: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Neoclassical toroidal viscosity - reduced </a:t>
            </a:r>
            <a:r>
              <a:rPr lang="en-US" altLang="en-US" sz="1600" dirty="0" smtClean="0">
                <a:solidFill>
                  <a:srgbClr val="009900"/>
                </a:solidFill>
                <a:latin typeface="Symbol" pitchFamily="18" charset="2"/>
              </a:rPr>
              <a:t>n</a:t>
            </a:r>
            <a:r>
              <a:rPr lang="en-US" altLang="en-US" sz="1600" dirty="0" smtClean="0">
                <a:solidFill>
                  <a:srgbClr val="009900"/>
                </a:solidFill>
              </a:rPr>
              <a:t> (independent coil control) </a:t>
            </a:r>
            <a:r>
              <a:rPr lang="en-US" altLang="en-US" sz="1600" dirty="0" smtClean="0">
                <a:solidFill>
                  <a:srgbClr val="9933FF"/>
                </a:solidFill>
              </a:rPr>
              <a:t>(~XP1150</a:t>
            </a:r>
            <a:r>
              <a:rPr lang="en-US" altLang="en-US" sz="1600" dirty="0">
                <a:solidFill>
                  <a:srgbClr val="9933FF"/>
                </a:solidFill>
              </a:rPr>
              <a:t>) </a:t>
            </a:r>
            <a:r>
              <a:rPr lang="en-US" altLang="en-US" sz="1600" dirty="0" smtClean="0">
                <a:solidFill>
                  <a:srgbClr val="009900"/>
                </a:solidFill>
              </a:rPr>
              <a:t>(Sabbagh)</a:t>
            </a: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NTV steady-state rotation at reduced torque (HHFW) </a:t>
            </a:r>
            <a:r>
              <a:rPr lang="en-US" altLang="en-US" sz="1600" dirty="0" smtClean="0">
                <a:solidFill>
                  <a:srgbClr val="9933FF"/>
                </a:solidFill>
              </a:rPr>
              <a:t>(~XP1062</a:t>
            </a:r>
            <a:r>
              <a:rPr lang="en-US" altLang="en-US" sz="1600" dirty="0">
                <a:solidFill>
                  <a:srgbClr val="9933FF"/>
                </a:solidFill>
              </a:rPr>
              <a:t>)</a:t>
            </a:r>
            <a:r>
              <a:rPr lang="en-US" altLang="en-US" sz="1600" dirty="0">
                <a:solidFill>
                  <a:srgbClr val="0000FF"/>
                </a:solidFill>
              </a:rPr>
              <a:t> </a:t>
            </a:r>
            <a:r>
              <a:rPr lang="en-US" altLang="en-US" sz="1600" dirty="0" smtClean="0">
                <a:solidFill>
                  <a:srgbClr val="009900"/>
                </a:solidFill>
              </a:rPr>
              <a:t>(Sabbagh)</a:t>
            </a: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Multi-mode error field correction using the RWMSC </a:t>
            </a:r>
            <a:r>
              <a:rPr lang="en-US" altLang="en-US" sz="1600" dirty="0" smtClean="0">
                <a:solidFill>
                  <a:srgbClr val="0000FF"/>
                </a:solidFill>
              </a:rPr>
              <a:t>(to follow initial EFC XP)</a:t>
            </a:r>
            <a:endParaRPr lang="en-US" altLang="en-US" sz="1600" dirty="0">
              <a:solidFill>
                <a:srgbClr val="0000FF"/>
              </a:solidFill>
            </a:endParaRP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NTM Entrainment in NSTX-U (Y.S. Park)</a:t>
            </a:r>
          </a:p>
          <a:p>
            <a:pPr>
              <a:lnSpc>
                <a:spcPct val="70000"/>
              </a:lnSpc>
              <a:spcBef>
                <a:spcPts val="1800"/>
              </a:spcBef>
              <a:tabLst>
                <a:tab pos="7654925" algn="l"/>
              </a:tabLst>
            </a:pPr>
            <a:r>
              <a:rPr lang="en-US" altLang="en-US" sz="1800" dirty="0" smtClean="0">
                <a:solidFill>
                  <a:schemeClr val="tx1"/>
                </a:solidFill>
              </a:rPr>
              <a:t>Piggyback XPs</a:t>
            </a:r>
          </a:p>
          <a:p>
            <a:pPr lvl="1">
              <a:spcBef>
                <a:spcPts val="1200"/>
              </a:spcBef>
              <a:tabLst>
                <a:tab pos="7654925" algn="l"/>
              </a:tabLst>
            </a:pPr>
            <a:r>
              <a:rPr lang="en-US" altLang="en-US" sz="1600" dirty="0" smtClean="0">
                <a:solidFill>
                  <a:srgbClr val="009900"/>
                </a:solidFill>
              </a:rPr>
              <a:t>Disruption PAM characterization, measurements, and criteria (Sabbagh, for DPAM WG</a:t>
            </a:r>
            <a:r>
              <a:rPr lang="en-US" altLang="en-US" sz="1600" dirty="0" smtClean="0">
                <a:solidFill>
                  <a:srgbClr val="009900"/>
                </a:solidFill>
              </a:rPr>
              <a:t>)</a:t>
            </a:r>
            <a:endParaRPr lang="en-US" altLang="en-US" sz="1600" dirty="0" smtClean="0">
              <a:solidFill>
                <a:srgbClr val="0099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31073" y="6075279"/>
            <a:ext cx="84582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2400" y="5842416"/>
            <a:ext cx="8839200" cy="7017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u="sng" dirty="0" smtClean="0"/>
              <a:t>NOTE</a:t>
            </a:r>
            <a:r>
              <a:rPr lang="en-US" sz="1800" dirty="0" smtClean="0"/>
              <a:t>: - some shot plans </a:t>
            </a:r>
            <a:r>
              <a:rPr lang="en-US" sz="1800" u="sng" dirty="0" smtClean="0"/>
              <a:t>already scoped out</a:t>
            </a:r>
            <a:r>
              <a:rPr lang="en-US" sz="1800" dirty="0" smtClean="0"/>
              <a:t> in web submissions (not repeated here)</a:t>
            </a:r>
          </a:p>
          <a:p>
            <a:pPr>
              <a:buNone/>
              <a:tabLst>
                <a:tab pos="742950" algn="l"/>
              </a:tabLst>
            </a:pPr>
            <a:r>
              <a:rPr lang="en-US" sz="1800" dirty="0" smtClean="0"/>
              <a:t>	- run day requests </a:t>
            </a:r>
            <a:r>
              <a:rPr lang="en-US" sz="1800" dirty="0" smtClean="0"/>
              <a:t>mostly assume </a:t>
            </a:r>
            <a:r>
              <a:rPr lang="en-US" sz="1800" dirty="0" smtClean="0"/>
              <a:t>leveraging “2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NBI XP”, “</a:t>
            </a:r>
            <a:r>
              <a:rPr lang="en-US" sz="1800" dirty="0" err="1" smtClean="0"/>
              <a:t>Ip</a:t>
            </a:r>
            <a:r>
              <a:rPr lang="en-US" sz="1800" dirty="0" smtClean="0"/>
              <a:t>/</a:t>
            </a:r>
            <a:r>
              <a:rPr lang="en-US" sz="1800" dirty="0" err="1" smtClean="0"/>
              <a:t>Bt</a:t>
            </a:r>
            <a:r>
              <a:rPr lang="en-US" sz="1800" dirty="0" smtClean="0"/>
              <a:t> scaling XP”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01441" y="1905000"/>
            <a:ext cx="876300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1737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373641" y="5096347"/>
            <a:ext cx="2456215" cy="4968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Piggyback XP: Disruption PAM (DPAM) Characterization, Measurements, and Criteria - </a:t>
            </a:r>
            <a:r>
              <a:rPr lang="en-US" sz="2000" b="0" dirty="0" smtClean="0">
                <a:solidFill>
                  <a:srgbClr val="9900FF"/>
                </a:solidFill>
              </a:rPr>
              <a:t>Sabbagh, for the DPAM WG</a:t>
            </a:r>
            <a:endParaRPr lang="en-US" sz="2000" b="0" dirty="0">
              <a:solidFill>
                <a:srgbClr val="99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20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923453"/>
            <a:ext cx="88392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 kern="0" dirty="0" smtClean="0"/>
              <a:t>Motivation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/>
              <a:t>Serve NSTX-U DPAM Working group main goal: </a:t>
            </a:r>
            <a:r>
              <a:rPr lang="en-US" sz="1800" dirty="0">
                <a:solidFill>
                  <a:srgbClr val="9900FF"/>
                </a:solidFill>
              </a:rPr>
              <a:t>Satisfy gaps in understanding prediction, avoidance, and mitigation of disruptions in </a:t>
            </a:r>
            <a:r>
              <a:rPr lang="en-US" sz="1800" dirty="0" err="1">
                <a:solidFill>
                  <a:srgbClr val="9900FF"/>
                </a:solidFill>
              </a:rPr>
              <a:t>tokamaks</a:t>
            </a:r>
            <a:r>
              <a:rPr lang="en-US" sz="1800" dirty="0">
                <a:solidFill>
                  <a:srgbClr val="9900FF"/>
                </a:solidFill>
              </a:rPr>
              <a:t>, applying this knowledge</a:t>
            </a:r>
            <a:r>
              <a:rPr lang="en-US" sz="1800" dirty="0"/>
              <a:t> to </a:t>
            </a:r>
            <a:r>
              <a:rPr lang="en-US" sz="1800" dirty="0">
                <a:solidFill>
                  <a:srgbClr val="009900"/>
                </a:solidFill>
              </a:rPr>
              <a:t>move toward acceptable levels of disruption frequency/severity using quantified </a:t>
            </a:r>
            <a:r>
              <a:rPr lang="en-US" sz="1800" dirty="0" smtClean="0">
                <a:solidFill>
                  <a:srgbClr val="009900"/>
                </a:solidFill>
              </a:rPr>
              <a:t>metrics</a:t>
            </a:r>
            <a:endParaRPr lang="en-US" altLang="en-US" sz="1800" kern="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kern="0" dirty="0" smtClean="0"/>
              <a:t>Goals / Approach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/>
              <a:t>Initial discussion held at first DPAM Working Group meeting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 	( see </a:t>
            </a:r>
            <a:r>
              <a:rPr lang="en-US" sz="1800" dirty="0" smtClean="0">
                <a:solidFill>
                  <a:srgbClr val="9900FF"/>
                </a:solidFill>
              </a:rPr>
              <a:t>http</a:t>
            </a:r>
            <a:r>
              <a:rPr lang="en-US" sz="1800" dirty="0">
                <a:solidFill>
                  <a:srgbClr val="9900FF"/>
                </a:solidFill>
              </a:rPr>
              <a:t>://</a:t>
            </a:r>
            <a:r>
              <a:rPr lang="en-US" sz="1800" dirty="0" smtClean="0">
                <a:solidFill>
                  <a:srgbClr val="9900FF"/>
                </a:solidFill>
              </a:rPr>
              <a:t>nstx.pppl.gov/DragNDrop/Working_Groups/DPAM/2015</a:t>
            </a:r>
            <a:r>
              <a:rPr lang="en-US" sz="1800" dirty="0" smtClean="0"/>
              <a:t> )</a:t>
            </a:r>
            <a:endParaRPr lang="en-US" altLang="en-US" sz="1800" kern="0" dirty="0"/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/>
              <a:t>Start early in NSTX-U operation to</a:t>
            </a:r>
          </a:p>
          <a:p>
            <a:pPr lvl="2">
              <a:lnSpc>
                <a:spcPct val="90000"/>
              </a:lnSpc>
            </a:pPr>
            <a:r>
              <a:rPr lang="en-US" altLang="en-US" sz="1400" kern="0" dirty="0" smtClean="0"/>
              <a:t>Characterize NSTX-U disruptions (similar to P. </a:t>
            </a:r>
            <a:r>
              <a:rPr lang="en-US" altLang="en-US" sz="1400" kern="0" dirty="0" err="1" smtClean="0"/>
              <a:t>deVries</a:t>
            </a:r>
            <a:r>
              <a:rPr lang="en-US" altLang="en-US" sz="1400" kern="0" dirty="0" smtClean="0"/>
              <a:t>, et al. approach taken on JET)</a:t>
            </a:r>
          </a:p>
          <a:p>
            <a:pPr lvl="2">
              <a:lnSpc>
                <a:spcPct val="90000"/>
              </a:lnSpc>
            </a:pPr>
            <a:r>
              <a:rPr lang="en-US" altLang="en-US" sz="1400" kern="0" dirty="0" smtClean="0"/>
              <a:t>Quantify results with measurements (similar to S. Gerhardt, et al. pioneering work on NSTX)</a:t>
            </a:r>
          </a:p>
          <a:p>
            <a:pPr lvl="2">
              <a:lnSpc>
                <a:spcPct val="90000"/>
              </a:lnSpc>
            </a:pPr>
            <a:r>
              <a:rPr lang="en-US" altLang="en-US" sz="1400" kern="0" dirty="0" smtClean="0"/>
              <a:t>Expand disruption determination/avoidance models - as stated in NSTX-U 5 Year Plan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/>
              <a:t>Tools are presently being developed for this purpose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/>
              <a:t>Analysis will be conducted/communicated to/by NSTX-U DPAM WG meetings, planned as a multi-year effort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/>
              <a:t>This step is expected to be conducted in piggyback – NO RUN TIME request</a:t>
            </a:r>
          </a:p>
          <a:p>
            <a:pPr>
              <a:lnSpc>
                <a:spcPct val="90000"/>
              </a:lnSpc>
            </a:pPr>
            <a:r>
              <a:rPr lang="en-US" altLang="en-US" sz="2000" kern="0" dirty="0" smtClean="0"/>
              <a:t>Addresses</a:t>
            </a:r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/>
              <a:t>NSTX-U Milestones: R(15-3), </a:t>
            </a:r>
            <a:r>
              <a:rPr lang="en-US" altLang="en-US" sz="1800" kern="0" dirty="0" smtClean="0"/>
              <a:t>JRT-16, NSTX-U DPAM WG charges</a:t>
            </a:r>
            <a:endParaRPr lang="en-US" altLang="en-US" sz="1800" kern="0" dirty="0" smtClean="0"/>
          </a:p>
          <a:p>
            <a:pPr lvl="1">
              <a:lnSpc>
                <a:spcPct val="90000"/>
              </a:lnSpc>
            </a:pPr>
            <a:r>
              <a:rPr lang="en-US" altLang="en-US" sz="1800" kern="0" dirty="0" smtClean="0"/>
              <a:t>ITPA joint experiment MDC-21, MDC-22</a:t>
            </a:r>
          </a:p>
        </p:txBody>
      </p:sp>
    </p:spTree>
    <p:extLst>
      <p:ext uri="{BB962C8B-B14F-4D97-AF65-F5344CB8AC3E}">
        <p14:creationId xmlns:p14="http://schemas.microsoft.com/office/powerpoint/2010/main" val="331126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/>
              <a:t>d</a:t>
            </a:r>
            <a:r>
              <a:rPr lang="en-US" dirty="0" smtClean="0"/>
              <a:t>isruption physics elements interconnected to describe paths toward disruption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21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541984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581400" y="5486400"/>
            <a:ext cx="53018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9900FF"/>
                </a:solidFill>
                <a:latin typeface="Calibri" pitchFamily="34" charset="0"/>
                <a:cs typeface="Arial" pitchFamily="34" charset="0"/>
              </a:rPr>
              <a:t>P.C. de </a:t>
            </a:r>
            <a:r>
              <a:rPr lang="en-US" sz="1800" b="0" i="0" dirty="0" err="1" smtClean="0">
                <a:solidFill>
                  <a:srgbClr val="9900FF"/>
                </a:solidFill>
                <a:latin typeface="Calibri" pitchFamily="34" charset="0"/>
                <a:cs typeface="Arial" pitchFamily="34" charset="0"/>
              </a:rPr>
              <a:t>Vries</a:t>
            </a:r>
            <a:r>
              <a:rPr lang="en-US" sz="1800" dirty="0">
                <a:solidFill>
                  <a:srgbClr val="9900FF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1800" i="1" dirty="0" smtClean="0">
                <a:solidFill>
                  <a:srgbClr val="9900FF"/>
                </a:solidFill>
                <a:latin typeface="Calibri" pitchFamily="34" charset="0"/>
                <a:cs typeface="Arial" pitchFamily="34" charset="0"/>
              </a:rPr>
              <a:t>et al</a:t>
            </a:r>
            <a:r>
              <a:rPr lang="en-US" sz="1800" dirty="0" smtClean="0">
                <a:solidFill>
                  <a:srgbClr val="9900FF"/>
                </a:solidFill>
                <a:latin typeface="Calibri" pitchFamily="34" charset="0"/>
                <a:cs typeface="Arial" pitchFamily="34" charset="0"/>
              </a:rPr>
              <a:t>., </a:t>
            </a:r>
            <a:r>
              <a:rPr lang="en-US" sz="1800" b="0" i="0" dirty="0" err="1" smtClean="0">
                <a:solidFill>
                  <a:srgbClr val="9900FF"/>
                </a:solidFill>
                <a:latin typeface="Calibri" pitchFamily="34" charset="0"/>
                <a:cs typeface="Arial" pitchFamily="34" charset="0"/>
              </a:rPr>
              <a:t>Nucl</a:t>
            </a:r>
            <a:r>
              <a:rPr lang="en-US" sz="1800" b="0" i="0" dirty="0" smtClean="0">
                <a:solidFill>
                  <a:srgbClr val="9900FF"/>
                </a:solidFill>
                <a:latin typeface="Calibri" pitchFamily="34" charset="0"/>
                <a:cs typeface="Arial" pitchFamily="34" charset="0"/>
              </a:rPr>
              <a:t>. Fusion </a:t>
            </a:r>
            <a:r>
              <a:rPr lang="en-US" sz="1800" b="1" dirty="0" smtClean="0">
                <a:solidFill>
                  <a:srgbClr val="9900FF"/>
                </a:solidFill>
                <a:latin typeface="Calibri" pitchFamily="34" charset="0"/>
                <a:cs typeface="Arial" pitchFamily="34" charset="0"/>
              </a:rPr>
              <a:t>51</a:t>
            </a:r>
            <a:r>
              <a:rPr lang="en-US" sz="1800" b="0" i="0" dirty="0" smtClean="0">
                <a:solidFill>
                  <a:srgbClr val="9900FF"/>
                </a:solidFill>
                <a:latin typeface="Calibri" pitchFamily="34" charset="0"/>
                <a:cs typeface="Arial" pitchFamily="34" charset="0"/>
              </a:rPr>
              <a:t>, 053018 (2011)</a:t>
            </a:r>
            <a:endParaRPr lang="en-US" sz="1800" b="0" i="0" dirty="0">
              <a:solidFill>
                <a:srgbClr val="99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143000"/>
            <a:ext cx="537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u="sng" dirty="0" smtClean="0"/>
              <a:t>Example: Disruption Elements and Connections Diagram (JET)</a:t>
            </a:r>
            <a:endParaRPr lang="en-US" sz="1800" u="sng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981075"/>
            <a:ext cx="3429000" cy="5459628"/>
          </a:xfrm>
        </p:spPr>
        <p:txBody>
          <a:bodyPr/>
          <a:lstStyle/>
          <a:p>
            <a:r>
              <a:rPr lang="en-US" dirty="0" smtClean="0"/>
              <a:t>Elements</a:t>
            </a:r>
          </a:p>
          <a:p>
            <a:pPr lvl="1"/>
            <a:r>
              <a:rPr lang="en-US" dirty="0" smtClean="0"/>
              <a:t>Provide a logical and quantifiable set of components in the disruption chain, with underlying physics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Connections</a:t>
            </a:r>
          </a:p>
          <a:p>
            <a:pPr lvl="1"/>
            <a:r>
              <a:rPr lang="en-US" dirty="0" smtClean="0"/>
              <a:t>Shows interrelations of the elements, arrow thickness showing relative probability of path</a:t>
            </a:r>
          </a:p>
          <a:p>
            <a:pPr lvl="1"/>
            <a:r>
              <a:rPr lang="en-US" dirty="0" smtClean="0"/>
              <a:t> Can have multiple inputs / outputs</a:t>
            </a:r>
          </a:p>
        </p:txBody>
      </p:sp>
    </p:spTree>
    <p:extLst>
      <p:ext uri="{BB962C8B-B14F-4D97-AF65-F5344CB8AC3E}">
        <p14:creationId xmlns:p14="http://schemas.microsoft.com/office/powerpoint/2010/main" val="37730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slides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22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(Incomplete) List of </a:t>
            </a:r>
            <a:r>
              <a:rPr lang="en-US" dirty="0"/>
              <a:t>p</a:t>
            </a:r>
            <a:r>
              <a:rPr lang="en-US" dirty="0" smtClean="0"/>
              <a:t>hysics elements tied to disruption prediction, avoidance </a:t>
            </a:r>
            <a:r>
              <a:rPr lang="en-US" dirty="0"/>
              <a:t>(</a:t>
            </a:r>
            <a:r>
              <a:rPr lang="en-US" dirty="0" smtClean="0">
                <a:solidFill>
                  <a:srgbClr val="FF0000"/>
                </a:solidFill>
              </a:rPr>
              <a:t>individual involvement</a:t>
            </a:r>
            <a:r>
              <a:rPr lang="en-US" dirty="0" smtClean="0"/>
              <a:t>) – 1/30/15 </a:t>
            </a:r>
            <a:r>
              <a:rPr lang="en-US" dirty="0" err="1" smtClean="0"/>
              <a:t>mtg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38" y="763678"/>
            <a:ext cx="6697362" cy="59528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 smtClean="0"/>
              <a:t>Impurity </a:t>
            </a:r>
            <a:r>
              <a:rPr lang="en-US" sz="1400" dirty="0"/>
              <a:t>control (</a:t>
            </a:r>
            <a:r>
              <a:rPr lang="en-US" sz="1400" dirty="0" smtClean="0"/>
              <a:t>NC)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200" dirty="0" err="1" smtClean="0"/>
              <a:t>bolometry</a:t>
            </a:r>
            <a:r>
              <a:rPr lang="en-US" sz="1200" dirty="0" smtClean="0"/>
              <a:t>-triggered shutdown (</a:t>
            </a:r>
            <a:r>
              <a:rPr lang="en-US" sz="1200" dirty="0" smtClean="0">
                <a:solidFill>
                  <a:srgbClr val="FF0000"/>
                </a:solidFill>
              </a:rPr>
              <a:t>SPG</a:t>
            </a:r>
            <a:r>
              <a:rPr lang="en-US" sz="1200" dirty="0" smtClean="0"/>
              <a:t>); </a:t>
            </a:r>
            <a:r>
              <a:rPr lang="en-US" sz="1200" dirty="0"/>
              <a:t>"</a:t>
            </a:r>
            <a:r>
              <a:rPr lang="en-US" sz="1200" dirty="0" smtClean="0"/>
              <a:t>tailoring” radiation-induced TM onset (</a:t>
            </a:r>
            <a:r>
              <a:rPr lang="en-US" sz="1200" dirty="0" smtClean="0">
                <a:solidFill>
                  <a:srgbClr val="FF0000"/>
                </a:solidFill>
              </a:rPr>
              <a:t>LD</a:t>
            </a:r>
            <a:r>
              <a:rPr lang="en-US" sz="1200" dirty="0">
                <a:solidFill>
                  <a:srgbClr val="FF0000"/>
                </a:solidFill>
              </a:rPr>
              <a:t>, DG</a:t>
            </a:r>
            <a:r>
              <a:rPr lang="en-US" sz="12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change </a:t>
            </a:r>
            <a:r>
              <a:rPr lang="en-US" sz="1200" dirty="0"/>
              <a:t>plasma operational state / excite ELMs, etc. (</a:t>
            </a:r>
            <a:r>
              <a:rPr lang="en-US" sz="1200" dirty="0">
                <a:solidFill>
                  <a:srgbClr val="9900FF"/>
                </a:solidFill>
              </a:rPr>
              <a:t>TBD</a:t>
            </a:r>
            <a:r>
              <a:rPr lang="en-US" sz="1200" dirty="0"/>
              <a:t> – perhaps </a:t>
            </a:r>
            <a:r>
              <a:rPr lang="en-US" sz="1200" dirty="0">
                <a:solidFill>
                  <a:srgbClr val="FF0000"/>
                </a:solidFill>
              </a:rPr>
              <a:t>JC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Greenwald </a:t>
            </a:r>
            <a:r>
              <a:rPr lang="en-US" sz="1400" dirty="0"/>
              <a:t>limit (</a:t>
            </a:r>
            <a:r>
              <a:rPr lang="en-US" sz="1400" dirty="0" smtClean="0"/>
              <a:t>GWL)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density/power feedback, etc. (</a:t>
            </a:r>
            <a:r>
              <a:rPr lang="en-US" sz="1200" dirty="0" smtClean="0">
                <a:solidFill>
                  <a:srgbClr val="FF0000"/>
                </a:solidFill>
              </a:rPr>
              <a:t>DB</a:t>
            </a:r>
            <a:r>
              <a:rPr lang="en-US" sz="1200" dirty="0" smtClean="0"/>
              <a:t>)</a:t>
            </a: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1400" dirty="0"/>
              <a:t>L</a:t>
            </a:r>
            <a:r>
              <a:rPr lang="en-US" sz="1400" dirty="0" smtClean="0"/>
              <a:t>ocked </a:t>
            </a:r>
            <a:r>
              <a:rPr lang="en-US" sz="1400" dirty="0"/>
              <a:t>TM </a:t>
            </a:r>
            <a:r>
              <a:rPr lang="en-US" sz="1400" dirty="0" smtClean="0"/>
              <a:t>(LTM)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TM onset and stabilization conditions, locking thresholds (</a:t>
            </a:r>
            <a:r>
              <a:rPr lang="en-US" sz="1200" dirty="0" smtClean="0">
                <a:solidFill>
                  <a:srgbClr val="FF0000"/>
                </a:solidFill>
              </a:rPr>
              <a:t>JKP,RLH,ZW</a:t>
            </a:r>
            <a:r>
              <a:rPr lang="en-US" sz="1200" dirty="0" smtClean="0"/>
              <a:t>)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TM </a:t>
            </a:r>
            <a:r>
              <a:rPr lang="en-US" sz="1200" dirty="0"/>
              <a:t>entrainment (</a:t>
            </a:r>
            <a:r>
              <a:rPr lang="en-US" sz="1200" dirty="0">
                <a:solidFill>
                  <a:srgbClr val="FF0000"/>
                </a:solidFill>
              </a:rPr>
              <a:t>YSP</a:t>
            </a:r>
            <a:r>
              <a:rPr lang="en-US" sz="1200" dirty="0"/>
              <a:t>)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Error </a:t>
            </a:r>
            <a:r>
              <a:rPr lang="en-US" sz="1400" dirty="0"/>
              <a:t>Field </a:t>
            </a:r>
            <a:r>
              <a:rPr lang="en-US" sz="1400" dirty="0" smtClean="0"/>
              <a:t>Correction (EFC)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NSTX-U </a:t>
            </a:r>
            <a:r>
              <a:rPr lang="en-US" sz="1200" dirty="0"/>
              <a:t>EF assessment and correction optimization (</a:t>
            </a:r>
            <a:r>
              <a:rPr lang="en-US" sz="1200" dirty="0" smtClean="0">
                <a:solidFill>
                  <a:srgbClr val="FF0000"/>
                </a:solidFill>
              </a:rPr>
              <a:t>CM,SPG</a:t>
            </a:r>
            <a:r>
              <a:rPr lang="en-US" sz="12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NSTX-U EF multi-mode correction (</a:t>
            </a:r>
            <a:r>
              <a:rPr lang="en-US" sz="1200" dirty="0" smtClean="0">
                <a:solidFill>
                  <a:srgbClr val="FF0000"/>
                </a:solidFill>
              </a:rPr>
              <a:t>SAS, YSP, EK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pPr>
              <a:spcBef>
                <a:spcPts val="0"/>
              </a:spcBef>
            </a:pPr>
            <a:r>
              <a:rPr lang="en-US" sz="1400" dirty="0" smtClean="0"/>
              <a:t>Current </a:t>
            </a:r>
            <a:r>
              <a:rPr lang="en-US" sz="1400" dirty="0"/>
              <a:t>ramp-up (IPR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aux. power / CD alteration to change q </a:t>
            </a:r>
            <a:r>
              <a:rPr lang="en-US" sz="1200" dirty="0" smtClean="0"/>
              <a:t>(</a:t>
            </a:r>
            <a:r>
              <a:rPr lang="en-US" sz="1200" dirty="0" smtClean="0">
                <a:solidFill>
                  <a:srgbClr val="FF0000"/>
                </a:solidFill>
              </a:rPr>
              <a:t>MDB</a:t>
            </a:r>
            <a:r>
              <a:rPr lang="en-US" sz="1200" dirty="0">
                <a:solidFill>
                  <a:srgbClr val="FF0000"/>
                </a:solidFill>
              </a:rPr>
              <a:t>, SPG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600" dirty="0"/>
              <a:t> </a:t>
            </a:r>
            <a:r>
              <a:rPr lang="en-US" sz="1400" dirty="0" smtClean="0"/>
              <a:t>Shape </a:t>
            </a:r>
            <a:r>
              <a:rPr lang="en-US" sz="1400" dirty="0"/>
              <a:t>control issues (SC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200" dirty="0"/>
              <a:t> </a:t>
            </a:r>
            <a:r>
              <a:rPr lang="en-US" sz="1200" dirty="0" smtClean="0"/>
              <a:t>Active </a:t>
            </a:r>
            <a:r>
              <a:rPr lang="en-US" sz="1200" dirty="0"/>
              <a:t>alteration of </a:t>
            </a:r>
            <a:r>
              <a:rPr lang="en-US" sz="1200" dirty="0" err="1"/>
              <a:t>squareness</a:t>
            </a:r>
            <a:r>
              <a:rPr lang="en-US" sz="1200" dirty="0"/>
              <a:t>, </a:t>
            </a:r>
            <a:r>
              <a:rPr lang="en-US" sz="1200" dirty="0" err="1"/>
              <a:t>triangularity</a:t>
            </a:r>
            <a:r>
              <a:rPr lang="en-US" sz="1200" dirty="0"/>
              <a:t>, elongation – RFA sensor (</a:t>
            </a:r>
            <a:r>
              <a:rPr lang="en-US" sz="1200" dirty="0" smtClean="0">
                <a:solidFill>
                  <a:srgbClr val="FF0000"/>
                </a:solidFill>
              </a:rPr>
              <a:t>SPG,MDB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</a:t>
            </a:r>
            <a:r>
              <a:rPr lang="en-US" sz="1400" dirty="0" smtClean="0"/>
              <a:t>Transport </a:t>
            </a:r>
            <a:r>
              <a:rPr lang="en-US" sz="1400" dirty="0"/>
              <a:t>barrier formation (ITB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200" dirty="0"/>
              <a:t> </a:t>
            </a: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SAS,JWB,EK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600" dirty="0"/>
              <a:t> </a:t>
            </a:r>
            <a:r>
              <a:rPr lang="en-US" sz="1400" dirty="0" smtClean="0"/>
              <a:t>H-L </a:t>
            </a:r>
            <a:r>
              <a:rPr lang="en-US" sz="1400" dirty="0"/>
              <a:t>mode back-transition (HLB</a:t>
            </a:r>
            <a:r>
              <a:rPr lang="en-US" sz="1400" dirty="0" smtClean="0"/>
              <a:t>)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SAS,JWB,EK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400" dirty="0" smtClean="0"/>
              <a:t>Approaching </a:t>
            </a:r>
            <a:r>
              <a:rPr lang="en-US" sz="1400" dirty="0"/>
              <a:t>vertical instability (VSC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Plasma </a:t>
            </a:r>
            <a:r>
              <a:rPr lang="en-US" sz="1200" dirty="0"/>
              <a:t>shape change, etc. (</a:t>
            </a:r>
            <a:r>
              <a:rPr lang="en-US" sz="1200" dirty="0">
                <a:solidFill>
                  <a:srgbClr val="FF0000"/>
                </a:solidFill>
              </a:rPr>
              <a:t>SPG, </a:t>
            </a:r>
            <a:r>
              <a:rPr lang="en-US" sz="1200" dirty="0" smtClean="0">
                <a:solidFill>
                  <a:srgbClr val="FF0000"/>
                </a:solidFill>
              </a:rPr>
              <a:t>MDB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400" dirty="0" smtClean="0"/>
              <a:t>Resistive </a:t>
            </a:r>
            <a:r>
              <a:rPr lang="en-US" sz="1400" dirty="0"/>
              <a:t>wall mode (RWM)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</a:t>
            </a:r>
            <a:r>
              <a:rPr lang="en-US" sz="12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Active multi-mode </a:t>
            </a:r>
            <a:r>
              <a:rPr lang="en-US" sz="1200" dirty="0"/>
              <a:t>control (</a:t>
            </a:r>
            <a:r>
              <a:rPr lang="en-US" sz="1200" dirty="0" smtClean="0">
                <a:solidFill>
                  <a:srgbClr val="FF0000"/>
                </a:solidFill>
              </a:rPr>
              <a:t>SAS,YSP,KT</a:t>
            </a:r>
            <a:r>
              <a:rPr lang="en-US" sz="1200" dirty="0" smtClean="0"/>
              <a:t>)</a:t>
            </a:r>
            <a:endParaRPr lang="en-US" sz="1200" dirty="0"/>
          </a:p>
          <a:p>
            <a:pPr>
              <a:spcBef>
                <a:spcPts val="0"/>
              </a:spcBef>
            </a:pPr>
            <a:r>
              <a:rPr lang="en-US" sz="1400" dirty="0" smtClean="0"/>
              <a:t>Ideal </a:t>
            </a:r>
            <a:r>
              <a:rPr lang="en-US" sz="1400" dirty="0"/>
              <a:t>wall mode (IWM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 smtClean="0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 smtClean="0"/>
              <a:t>, </a:t>
            </a:r>
            <a:r>
              <a:rPr lang="en-US" sz="1200" dirty="0"/>
              <a:t>etc. alteration techniques (</a:t>
            </a:r>
            <a:r>
              <a:rPr lang="en-US" sz="1200" dirty="0">
                <a:solidFill>
                  <a:srgbClr val="FF0000"/>
                </a:solidFill>
              </a:rPr>
              <a:t>JEM</a:t>
            </a:r>
            <a:r>
              <a:rPr lang="en-US" sz="1200" dirty="0" smtClean="0"/>
              <a:t>)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 smtClean="0"/>
              <a:t>Internal </a:t>
            </a:r>
            <a:r>
              <a:rPr lang="en-US" sz="1400" dirty="0"/>
              <a:t>kink/Ballooning mode (IKB</a:t>
            </a:r>
            <a:r>
              <a:rPr lang="en-US" sz="1400" dirty="0" smtClean="0"/>
              <a:t>)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200" dirty="0" smtClean="0"/>
              <a:t>Active </a:t>
            </a:r>
            <a:r>
              <a:rPr lang="en-US" sz="1200" dirty="0"/>
              <a:t>global parameter, </a:t>
            </a:r>
            <a:r>
              <a:rPr lang="en-US" sz="1200" dirty="0" err="1"/>
              <a:t>V</a:t>
            </a:r>
            <a:r>
              <a:rPr lang="en-US" sz="1200" baseline="-25000" dirty="0" err="1">
                <a:latin typeface="Symbol" panose="05050102010706020507" pitchFamily="18" charset="2"/>
              </a:rPr>
              <a:t>f</a:t>
            </a:r>
            <a:r>
              <a:rPr lang="en-US" sz="1200" dirty="0"/>
              <a:t>, etc. alteration techniques (</a:t>
            </a:r>
            <a:r>
              <a:rPr lang="en-US" sz="1200" dirty="0" smtClean="0">
                <a:solidFill>
                  <a:srgbClr val="FF0000"/>
                </a:solidFill>
              </a:rPr>
              <a:t>SAS,JWB</a:t>
            </a:r>
            <a:r>
              <a:rPr lang="en-US" sz="12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1200" dirty="0" smtClean="0"/>
              <a:t>Active multi-mode </a:t>
            </a:r>
            <a:r>
              <a:rPr lang="en-US" sz="1200" dirty="0"/>
              <a:t>control (</a:t>
            </a:r>
            <a:r>
              <a:rPr lang="en-US" sz="1200" dirty="0">
                <a:solidFill>
                  <a:srgbClr val="FF0000"/>
                </a:solidFill>
              </a:rPr>
              <a:t>SAS, YSP, KT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686" y="821811"/>
            <a:ext cx="205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buNone/>
            </a:pPr>
            <a:r>
              <a:rPr lang="en-US" u="sng" dirty="0" smtClean="0">
                <a:solidFill>
                  <a:schemeClr val="tx1"/>
                </a:solidFill>
              </a:rPr>
              <a:t>Abbreviations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JWB</a:t>
            </a:r>
            <a:r>
              <a:rPr lang="en-US" dirty="0" smtClean="0">
                <a:solidFill>
                  <a:schemeClr val="tx1"/>
                </a:solidFill>
              </a:rPr>
              <a:t>: Jack Berkery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AB</a:t>
            </a:r>
            <a:r>
              <a:rPr lang="en-US" dirty="0" smtClean="0">
                <a:solidFill>
                  <a:schemeClr val="tx1"/>
                </a:solidFill>
              </a:rPr>
              <a:t>: Amitava Bhattacharjee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DB</a:t>
            </a:r>
            <a:r>
              <a:rPr lang="en-US" dirty="0" smtClean="0">
                <a:solidFill>
                  <a:schemeClr val="tx1"/>
                </a:solidFill>
              </a:rPr>
              <a:t>: Devon Battaglia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MDB</a:t>
            </a:r>
            <a:r>
              <a:rPr lang="en-US" dirty="0" smtClean="0">
                <a:solidFill>
                  <a:schemeClr val="tx1"/>
                </a:solidFill>
              </a:rPr>
              <a:t>: Dan Boyer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JC</a:t>
            </a:r>
            <a:r>
              <a:rPr lang="en-US" dirty="0" smtClean="0">
                <a:solidFill>
                  <a:schemeClr val="tx1"/>
                </a:solidFill>
              </a:rPr>
              <a:t>: John Canik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LD</a:t>
            </a:r>
            <a:r>
              <a:rPr lang="en-US" dirty="0" smtClean="0">
                <a:solidFill>
                  <a:schemeClr val="tx1"/>
                </a:solidFill>
              </a:rPr>
              <a:t>: Luis Delgado-Aparicio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DG</a:t>
            </a:r>
            <a:r>
              <a:rPr lang="en-US" dirty="0" smtClean="0">
                <a:solidFill>
                  <a:schemeClr val="tx1"/>
                </a:solidFill>
              </a:rPr>
              <a:t>: Dave Gates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SPG</a:t>
            </a:r>
            <a:r>
              <a:rPr lang="en-US" dirty="0" smtClean="0">
                <a:solidFill>
                  <a:schemeClr val="tx1"/>
                </a:solidFill>
              </a:rPr>
              <a:t>: Stefan Gerhardt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MJ</a:t>
            </a:r>
            <a:r>
              <a:rPr lang="en-US" dirty="0" smtClean="0">
                <a:solidFill>
                  <a:schemeClr val="tx1"/>
                </a:solidFill>
              </a:rPr>
              <a:t>: Mike Jaworski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EK</a:t>
            </a:r>
            <a:r>
              <a:rPr lang="en-US" dirty="0" smtClean="0">
                <a:solidFill>
                  <a:schemeClr val="tx1"/>
                </a:solidFill>
              </a:rPr>
              <a:t>: Egemen Kolemen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RLH</a:t>
            </a:r>
            <a:r>
              <a:rPr lang="en-US" dirty="0" smtClean="0">
                <a:solidFill>
                  <a:schemeClr val="tx1"/>
                </a:solidFill>
              </a:rPr>
              <a:t>: Rob La Haye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JEM</a:t>
            </a:r>
            <a:r>
              <a:rPr lang="en-US" dirty="0" smtClean="0">
                <a:solidFill>
                  <a:schemeClr val="tx1"/>
                </a:solidFill>
              </a:rPr>
              <a:t>: Jon Menard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CM</a:t>
            </a:r>
            <a:r>
              <a:rPr lang="en-US" dirty="0" smtClean="0">
                <a:solidFill>
                  <a:schemeClr val="tx1"/>
                </a:solidFill>
              </a:rPr>
              <a:t>: Clayton Myers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JKP</a:t>
            </a:r>
            <a:r>
              <a:rPr lang="en-US" dirty="0" smtClean="0">
                <a:solidFill>
                  <a:schemeClr val="tx1"/>
                </a:solidFill>
              </a:rPr>
              <a:t>: Jong-Kyu Park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YSP</a:t>
            </a:r>
            <a:r>
              <a:rPr lang="en-US" dirty="0" smtClean="0">
                <a:solidFill>
                  <a:schemeClr val="tx1"/>
                </a:solidFill>
              </a:rPr>
              <a:t>: Young-Seok Park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RR</a:t>
            </a:r>
            <a:r>
              <a:rPr lang="en-US" dirty="0" smtClean="0">
                <a:solidFill>
                  <a:schemeClr val="tx1"/>
                </a:solidFill>
              </a:rPr>
              <a:t>: Roger Raman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SAS</a:t>
            </a:r>
            <a:r>
              <a:rPr lang="en-US" dirty="0" smtClean="0">
                <a:solidFill>
                  <a:schemeClr val="tx1"/>
                </a:solidFill>
              </a:rPr>
              <a:t>: Steve Sabbagh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KT</a:t>
            </a:r>
            <a:r>
              <a:rPr lang="en-US" dirty="0" smtClean="0">
                <a:solidFill>
                  <a:schemeClr val="tx1"/>
                </a:solidFill>
              </a:rPr>
              <a:t>: Kevin </a:t>
            </a:r>
            <a:r>
              <a:rPr lang="en-US" dirty="0" err="1" smtClean="0">
                <a:solidFill>
                  <a:schemeClr val="tx1"/>
                </a:solidFill>
              </a:rPr>
              <a:t>Tritz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ZW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Zhirui</a:t>
            </a:r>
            <a:r>
              <a:rPr lang="en-US" dirty="0" smtClean="0">
                <a:solidFill>
                  <a:schemeClr val="tx1"/>
                </a:solidFill>
              </a:rPr>
              <a:t> Wang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9900FF"/>
                </a:solidFill>
              </a:rPr>
              <a:t>TBD</a:t>
            </a:r>
            <a:r>
              <a:rPr lang="en-US" dirty="0" smtClean="0">
                <a:solidFill>
                  <a:schemeClr val="tx1"/>
                </a:solidFill>
              </a:rPr>
              <a:t>: (To be decided)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416660" y="4876800"/>
            <a:ext cx="2590800" cy="161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Interest from Theory</a:t>
            </a:r>
          </a:p>
          <a:p>
            <a:pPr lvl="1"/>
            <a:r>
              <a:rPr lang="en-US" sz="1400" kern="0" dirty="0" smtClean="0">
                <a:solidFill>
                  <a:srgbClr val="9900FF"/>
                </a:solidFill>
              </a:rPr>
              <a:t>Amitava Bhattacharjee, Allen Boozer, Dylan Brennan, Bill Tang have requested involvement</a:t>
            </a:r>
          </a:p>
        </p:txBody>
      </p:sp>
    </p:spTree>
    <p:extLst>
      <p:ext uri="{BB962C8B-B14F-4D97-AF65-F5344CB8AC3E}">
        <p14:creationId xmlns:p14="http://schemas.microsoft.com/office/powerpoint/2010/main" val="378747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CA405-B069-4DEE-9239-1E460D30C4F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8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02327"/>
            <a:ext cx="9010650" cy="1022350"/>
          </a:xfrm>
        </p:spPr>
        <p:txBody>
          <a:bodyPr/>
          <a:lstStyle/>
          <a:p>
            <a:r>
              <a:rPr lang="en-US" altLang="en-US" sz="2800" dirty="0"/>
              <a:t>XP:</a:t>
            </a:r>
            <a:r>
              <a:rPr lang="en-US" altLang="en-US" dirty="0"/>
              <a:t> </a:t>
            </a:r>
            <a:r>
              <a:rPr lang="en-US" altLang="en-US" sz="2800" dirty="0"/>
              <a:t>RWM state space active control </a:t>
            </a:r>
            <a:r>
              <a:rPr lang="en-US" altLang="en-US" sz="2800" dirty="0" smtClean="0"/>
              <a:t>physics (independent coil control)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sz="2000" b="0" dirty="0" smtClean="0">
                <a:solidFill>
                  <a:srgbClr val="9900FF"/>
                </a:solidFill>
              </a:rPr>
              <a:t>– Sabbagh, et al.</a:t>
            </a:r>
            <a:endParaRPr lang="en-US" altLang="en-US" sz="2000" b="0" dirty="0">
              <a:solidFill>
                <a:srgbClr val="9900FF"/>
              </a:solidFill>
            </a:endParaRPr>
          </a:p>
        </p:txBody>
      </p:sp>
      <p:sp>
        <p:nvSpPr>
          <p:cNvPr id="208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838200"/>
            <a:ext cx="8924925" cy="5838825"/>
          </a:xfrm>
        </p:spPr>
        <p:txBody>
          <a:bodyPr/>
          <a:lstStyle/>
          <a:p>
            <a:r>
              <a:rPr lang="en-US" altLang="en-US" sz="2000" dirty="0"/>
              <a:t>Motivation</a:t>
            </a:r>
          </a:p>
          <a:p>
            <a:pPr lvl="1"/>
            <a:r>
              <a:rPr lang="en-US" altLang="en-US" sz="1800" dirty="0"/>
              <a:t>RWM state space controller (RWMSC) allowing influence of conducting structures, plasma mode shape / response expected to improve control performance, allows greater shielding of control coils needed in future devices</a:t>
            </a:r>
          </a:p>
          <a:p>
            <a:pPr lvl="1"/>
            <a:r>
              <a:rPr lang="en-US" altLang="en-US" sz="1800" dirty="0"/>
              <a:t>Improve capability of present </a:t>
            </a:r>
            <a:r>
              <a:rPr lang="en-US" altLang="en-US" sz="1800" dirty="0" smtClean="0"/>
              <a:t>NSTX-U </a:t>
            </a:r>
            <a:r>
              <a:rPr lang="en-US" altLang="en-US" sz="1800" dirty="0"/>
              <a:t>RWMSC by using new 2</a:t>
            </a:r>
            <a:r>
              <a:rPr lang="en-US" altLang="en-US" sz="1800" baseline="30000" dirty="0"/>
              <a:t>nd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SPA, more plasma modes, etc.</a:t>
            </a:r>
            <a:endParaRPr lang="en-US" altLang="en-US" sz="1800" dirty="0"/>
          </a:p>
          <a:p>
            <a:r>
              <a:rPr lang="en-US" altLang="en-US" sz="2000" dirty="0"/>
              <a:t>Goals / Approach</a:t>
            </a:r>
          </a:p>
          <a:p>
            <a:pPr lvl="1"/>
            <a:r>
              <a:rPr lang="en-US" altLang="en-US" sz="1800" dirty="0" smtClean="0"/>
              <a:t>Examine control aspects of different high performance target plasmas</a:t>
            </a:r>
          </a:p>
          <a:p>
            <a:pPr lvl="2"/>
            <a:r>
              <a:rPr lang="en-US" altLang="en-US" sz="1600" dirty="0" smtClean="0"/>
              <a:t>Key step to prepare the RWMSC for general use in the future</a:t>
            </a:r>
          </a:p>
          <a:p>
            <a:pPr lvl="1"/>
            <a:r>
              <a:rPr lang="en-US" altLang="en-US" sz="1800" dirty="0" smtClean="0"/>
              <a:t>Determine </a:t>
            </a:r>
            <a:r>
              <a:rPr lang="en-US" altLang="en-US" sz="1800" dirty="0"/>
              <a:t>control physics advantages of including influence of wall, choice of input </a:t>
            </a:r>
            <a:r>
              <a:rPr lang="en-US" altLang="en-US" sz="1800" dirty="0" err="1"/>
              <a:t>eigenfunction</a:t>
            </a:r>
            <a:r>
              <a:rPr lang="en-US" altLang="en-US" sz="1800" dirty="0"/>
              <a:t> set, inclusion of n &gt; 1 </a:t>
            </a:r>
            <a:r>
              <a:rPr lang="en-US" altLang="en-US" sz="1800" dirty="0" err="1"/>
              <a:t>eigenfunctions</a:t>
            </a:r>
            <a:endParaRPr lang="en-US" altLang="en-US" sz="1800" dirty="0"/>
          </a:p>
          <a:p>
            <a:pPr lvl="1"/>
            <a:r>
              <a:rPr lang="en-US" altLang="en-US" sz="1800" dirty="0" smtClean="0"/>
              <a:t>Determine </a:t>
            </a:r>
            <a:r>
              <a:rPr lang="en-US" altLang="en-US" sz="1800" dirty="0"/>
              <a:t>effect of control with 6 independent RWM coils</a:t>
            </a:r>
          </a:p>
          <a:p>
            <a:pPr lvl="1"/>
            <a:r>
              <a:rPr lang="en-US" altLang="en-US" sz="1800" dirty="0"/>
              <a:t>Determine influence of reducing effect of conducting structure</a:t>
            </a:r>
          </a:p>
          <a:p>
            <a:pPr lvl="1"/>
            <a:r>
              <a:rPr lang="en-US" altLang="en-US" sz="1800" dirty="0"/>
              <a:t>Examine influence of adding n = 1 RWM PID control using B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 sensors</a:t>
            </a:r>
          </a:p>
          <a:p>
            <a:r>
              <a:rPr lang="en-US" altLang="en-US" sz="2000" dirty="0"/>
              <a:t>Addresses</a:t>
            </a:r>
          </a:p>
          <a:p>
            <a:pPr lvl="1"/>
            <a:r>
              <a:rPr lang="en-US" altLang="en-US" sz="1800" dirty="0"/>
              <a:t>NSTX Research Milestones </a:t>
            </a:r>
            <a:r>
              <a:rPr lang="en-US" altLang="en-US" sz="1800" dirty="0" smtClean="0"/>
              <a:t>R(15-3),JRT-16</a:t>
            </a:r>
            <a:endParaRPr lang="en-US" altLang="en-US" sz="1800" dirty="0"/>
          </a:p>
          <a:p>
            <a:pPr lvl="1"/>
            <a:r>
              <a:rPr lang="en-US" altLang="en-US" sz="1800" dirty="0"/>
              <a:t>ITPA joint </a:t>
            </a:r>
            <a:r>
              <a:rPr lang="en-US" altLang="en-US" sz="1800" dirty="0" smtClean="0"/>
              <a:t>experiments MDC-17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MDC-21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166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4AD0-A436-4CEB-AB2E-BC977167EBE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93058" name="Rectangle 2"/>
          <p:cNvSpPr>
            <a:spLocks noChangeArrowheads="1"/>
          </p:cNvSpPr>
          <p:nvPr/>
        </p:nvSpPr>
        <p:spPr bwMode="auto">
          <a:xfrm>
            <a:off x="8153400" y="1058863"/>
            <a:ext cx="762000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059" name="Rectangle 3"/>
          <p:cNvSpPr>
            <a:spLocks noChangeArrowheads="1"/>
          </p:cNvSpPr>
          <p:nvPr/>
        </p:nvSpPr>
        <p:spPr bwMode="auto">
          <a:xfrm>
            <a:off x="3589338" y="1066800"/>
            <a:ext cx="762000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06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34450" cy="685800"/>
          </a:xfrm>
        </p:spPr>
        <p:txBody>
          <a:bodyPr/>
          <a:lstStyle/>
          <a:p>
            <a:r>
              <a:rPr lang="en-US" altLang="en-US"/>
              <a:t>Increased number of states in RWM state space controller improves match to sensors over entire mode evolution</a:t>
            </a:r>
          </a:p>
        </p:txBody>
      </p:sp>
      <p:sp>
        <p:nvSpPr>
          <p:cNvPr id="2093061" name="Text Box 5"/>
          <p:cNvSpPr txBox="1">
            <a:spLocks noChangeArrowheads="1"/>
          </p:cNvSpPr>
          <p:nvPr/>
        </p:nvSpPr>
        <p:spPr bwMode="auto">
          <a:xfrm>
            <a:off x="268288" y="1066800"/>
            <a:ext cx="410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rgbClr val="0000FF"/>
                </a:solidFill>
                <a:latin typeface="Arial" pitchFamily="34" charset="0"/>
              </a:rPr>
              <a:t>RWM Upper B</a:t>
            </a:r>
            <a:r>
              <a:rPr lang="en-US" altLang="en-US" sz="1400" u="sng" baseline="-2500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lang="en-US" altLang="en-US" sz="1400" u="sng">
                <a:solidFill>
                  <a:srgbClr val="0000FF"/>
                </a:solidFill>
                <a:latin typeface="Arial" pitchFamily="34" charset="0"/>
              </a:rPr>
              <a:t> Sensor Differences (G) – 2 States</a:t>
            </a:r>
          </a:p>
        </p:txBody>
      </p:sp>
      <p:pic>
        <p:nvPicPr>
          <p:cNvPr id="2093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t="5292" r="1135" b="36253"/>
          <a:stretch>
            <a:fillRect/>
          </a:stretch>
        </p:blipFill>
        <p:spPr bwMode="auto">
          <a:xfrm>
            <a:off x="376238" y="1581150"/>
            <a:ext cx="4119562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3063" name="Text Box 7"/>
          <p:cNvSpPr txBox="1">
            <a:spLocks noChangeArrowheads="1"/>
          </p:cNvSpPr>
          <p:nvPr/>
        </p:nvSpPr>
        <p:spPr bwMode="auto">
          <a:xfrm>
            <a:off x="2747963" y="4376738"/>
            <a:ext cx="1108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itchFamily="34" charset="0"/>
              </a:rPr>
              <a:t>Sensor not functioning</a:t>
            </a:r>
          </a:p>
        </p:txBody>
      </p:sp>
      <p:sp>
        <p:nvSpPr>
          <p:cNvPr id="2093064" name="Text Box 8"/>
          <p:cNvSpPr txBox="1">
            <a:spLocks noChangeArrowheads="1"/>
          </p:cNvSpPr>
          <p:nvPr/>
        </p:nvSpPr>
        <p:spPr bwMode="auto">
          <a:xfrm>
            <a:off x="374650" y="4006850"/>
            <a:ext cx="1108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itchFamily="34" charset="0"/>
              </a:rPr>
              <a:t>137722</a:t>
            </a:r>
          </a:p>
        </p:txBody>
      </p:sp>
      <p:sp>
        <p:nvSpPr>
          <p:cNvPr id="2093065" name="Text Box 9"/>
          <p:cNvSpPr txBox="1">
            <a:spLocks noChangeArrowheads="1"/>
          </p:cNvSpPr>
          <p:nvPr/>
        </p:nvSpPr>
        <p:spPr bwMode="auto">
          <a:xfrm>
            <a:off x="1347788" y="1646238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180 degree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differences</a:t>
            </a:r>
          </a:p>
        </p:txBody>
      </p:sp>
      <p:sp>
        <p:nvSpPr>
          <p:cNvPr id="2093066" name="Text Box 10"/>
          <p:cNvSpPr txBox="1">
            <a:spLocks noChangeArrowheads="1"/>
          </p:cNvSpPr>
          <p:nvPr/>
        </p:nvSpPr>
        <p:spPr bwMode="auto">
          <a:xfrm>
            <a:off x="3579813" y="1646238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180 degree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differences</a:t>
            </a:r>
          </a:p>
        </p:txBody>
      </p:sp>
      <p:sp>
        <p:nvSpPr>
          <p:cNvPr id="2093067" name="Text Box 11"/>
          <p:cNvSpPr txBox="1">
            <a:spLocks noChangeArrowheads="1"/>
          </p:cNvSpPr>
          <p:nvPr/>
        </p:nvSpPr>
        <p:spPr bwMode="auto">
          <a:xfrm>
            <a:off x="1347788" y="3079750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90 degree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differences</a:t>
            </a:r>
          </a:p>
        </p:txBody>
      </p:sp>
      <p:sp>
        <p:nvSpPr>
          <p:cNvPr id="2093068" name="Text Box 12"/>
          <p:cNvSpPr txBox="1">
            <a:spLocks noChangeArrowheads="1"/>
          </p:cNvSpPr>
          <p:nvPr/>
        </p:nvSpPr>
        <p:spPr bwMode="auto">
          <a:xfrm>
            <a:off x="3579813" y="3079750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90 degree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differences</a:t>
            </a:r>
          </a:p>
        </p:txBody>
      </p:sp>
      <p:sp>
        <p:nvSpPr>
          <p:cNvPr id="2093069" name="Text Box 13"/>
          <p:cNvSpPr txBox="1">
            <a:spLocks noChangeArrowheads="1"/>
          </p:cNvSpPr>
          <p:nvPr/>
        </p:nvSpPr>
        <p:spPr bwMode="auto">
          <a:xfrm>
            <a:off x="476250" y="1709738"/>
            <a:ext cx="63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RWM</a:t>
            </a:r>
          </a:p>
        </p:txBody>
      </p:sp>
      <p:sp>
        <p:nvSpPr>
          <p:cNvPr id="2093070" name="Line 14"/>
          <p:cNvSpPr>
            <a:spLocks noChangeShapeType="1"/>
          </p:cNvSpPr>
          <p:nvPr/>
        </p:nvSpPr>
        <p:spPr bwMode="auto">
          <a:xfrm>
            <a:off x="914400" y="1966913"/>
            <a:ext cx="207963" cy="174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071" name="Text Box 15"/>
          <p:cNvSpPr txBox="1">
            <a:spLocks noChangeArrowheads="1"/>
          </p:cNvSpPr>
          <p:nvPr/>
        </p:nvSpPr>
        <p:spPr bwMode="auto">
          <a:xfrm>
            <a:off x="2362200" y="6248400"/>
            <a:ext cx="4918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Arial" pitchFamily="34" charset="0"/>
              </a:rPr>
              <a:t>Black: experiment   </a:t>
            </a:r>
            <a:r>
              <a:rPr lang="en-US" altLang="en-US" sz="1400" dirty="0">
                <a:solidFill>
                  <a:srgbClr val="FF0000"/>
                </a:solidFill>
                <a:latin typeface="Arial" pitchFamily="34" charset="0"/>
              </a:rPr>
              <a:t>Red: offline RWM state space controller</a:t>
            </a:r>
          </a:p>
        </p:txBody>
      </p:sp>
      <p:sp>
        <p:nvSpPr>
          <p:cNvPr id="2093072" name="Rectangle 16"/>
          <p:cNvSpPr>
            <a:spLocks noChangeArrowheads="1"/>
          </p:cNvSpPr>
          <p:nvPr/>
        </p:nvSpPr>
        <p:spPr bwMode="auto">
          <a:xfrm>
            <a:off x="2217738" y="4419601"/>
            <a:ext cx="2286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9307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5255" r="1878" b="36035"/>
          <a:stretch>
            <a:fillRect/>
          </a:stretch>
        </p:blipFill>
        <p:spPr bwMode="auto">
          <a:xfrm>
            <a:off x="4933950" y="1584325"/>
            <a:ext cx="4087813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3074" name="Text Box 18"/>
          <p:cNvSpPr txBox="1">
            <a:spLocks noChangeArrowheads="1"/>
          </p:cNvSpPr>
          <p:nvPr/>
        </p:nvSpPr>
        <p:spPr bwMode="auto">
          <a:xfrm>
            <a:off x="7304088" y="4397375"/>
            <a:ext cx="1108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Arial" pitchFamily="34" charset="0"/>
              </a:rPr>
              <a:t>Sensor not functioning</a:t>
            </a:r>
          </a:p>
        </p:txBody>
      </p:sp>
      <p:sp>
        <p:nvSpPr>
          <p:cNvPr id="2093075" name="Text Box 19"/>
          <p:cNvSpPr txBox="1">
            <a:spLocks noChangeArrowheads="1"/>
          </p:cNvSpPr>
          <p:nvPr/>
        </p:nvSpPr>
        <p:spPr bwMode="auto">
          <a:xfrm>
            <a:off x="4930775" y="4027488"/>
            <a:ext cx="1108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itchFamily="34" charset="0"/>
              </a:rPr>
              <a:t>137722</a:t>
            </a:r>
          </a:p>
        </p:txBody>
      </p:sp>
      <p:sp>
        <p:nvSpPr>
          <p:cNvPr id="2093076" name="Text Box 20"/>
          <p:cNvSpPr txBox="1">
            <a:spLocks noChangeArrowheads="1"/>
          </p:cNvSpPr>
          <p:nvPr/>
        </p:nvSpPr>
        <p:spPr bwMode="auto">
          <a:xfrm>
            <a:off x="5903913" y="1666875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180 degree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differences</a:t>
            </a:r>
          </a:p>
        </p:txBody>
      </p:sp>
      <p:sp>
        <p:nvSpPr>
          <p:cNvPr id="2093077" name="Text Box 21"/>
          <p:cNvSpPr txBox="1">
            <a:spLocks noChangeArrowheads="1"/>
          </p:cNvSpPr>
          <p:nvPr/>
        </p:nvSpPr>
        <p:spPr bwMode="auto">
          <a:xfrm>
            <a:off x="8135938" y="1666875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180 degree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differences</a:t>
            </a:r>
          </a:p>
        </p:txBody>
      </p:sp>
      <p:sp>
        <p:nvSpPr>
          <p:cNvPr id="2093078" name="Text Box 22"/>
          <p:cNvSpPr txBox="1">
            <a:spLocks noChangeArrowheads="1"/>
          </p:cNvSpPr>
          <p:nvPr/>
        </p:nvSpPr>
        <p:spPr bwMode="auto">
          <a:xfrm>
            <a:off x="5903913" y="3100388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90 degree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differences</a:t>
            </a:r>
          </a:p>
        </p:txBody>
      </p:sp>
      <p:sp>
        <p:nvSpPr>
          <p:cNvPr id="2093079" name="Text Box 23"/>
          <p:cNvSpPr txBox="1">
            <a:spLocks noChangeArrowheads="1"/>
          </p:cNvSpPr>
          <p:nvPr/>
        </p:nvSpPr>
        <p:spPr bwMode="auto">
          <a:xfrm>
            <a:off x="8135938" y="3100388"/>
            <a:ext cx="1108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90 degree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FF"/>
                </a:solidFill>
                <a:latin typeface="Arial" pitchFamily="34" charset="0"/>
              </a:rPr>
              <a:t>differences</a:t>
            </a:r>
          </a:p>
        </p:txBody>
      </p:sp>
      <p:sp>
        <p:nvSpPr>
          <p:cNvPr id="2093080" name="Text Box 24"/>
          <p:cNvSpPr txBox="1">
            <a:spLocks noChangeArrowheads="1"/>
          </p:cNvSpPr>
          <p:nvPr/>
        </p:nvSpPr>
        <p:spPr bwMode="auto">
          <a:xfrm>
            <a:off x="5032375" y="1730375"/>
            <a:ext cx="63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Arial" pitchFamily="34" charset="0"/>
              </a:rPr>
              <a:t>RWM</a:t>
            </a:r>
          </a:p>
        </p:txBody>
      </p:sp>
      <p:sp>
        <p:nvSpPr>
          <p:cNvPr id="2093081" name="Line 25"/>
          <p:cNvSpPr>
            <a:spLocks noChangeShapeType="1"/>
          </p:cNvSpPr>
          <p:nvPr/>
        </p:nvSpPr>
        <p:spPr bwMode="auto">
          <a:xfrm>
            <a:off x="5470525" y="1987550"/>
            <a:ext cx="207963" cy="1746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082" name="Rectangle 26"/>
          <p:cNvSpPr>
            <a:spLocks noChangeArrowheads="1"/>
          </p:cNvSpPr>
          <p:nvPr/>
        </p:nvSpPr>
        <p:spPr bwMode="auto">
          <a:xfrm>
            <a:off x="6781800" y="4419600"/>
            <a:ext cx="2286000" cy="141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084" name="Rectangle 28"/>
          <p:cNvSpPr>
            <a:spLocks noChangeArrowheads="1"/>
          </p:cNvSpPr>
          <p:nvPr/>
        </p:nvSpPr>
        <p:spPr bwMode="auto">
          <a:xfrm>
            <a:off x="4556125" y="4724400"/>
            <a:ext cx="4435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50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  <a:defRPr sz="2000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buSzPct val="180000"/>
              <a:defRPr sz="1600">
                <a:solidFill>
                  <a:srgbClr val="FF0000"/>
                </a:solidFill>
                <a:latin typeface="Arial" pitchFamily="34" charset="0"/>
              </a:defRPr>
            </a:lvl3pPr>
            <a:lvl4pPr marL="1600200" indent="-228600" eaLnBrk="0" hangingPunct="0">
              <a:buClr>
                <a:srgbClr val="3333FF"/>
              </a:buClr>
              <a:buSzPct val="65000"/>
              <a:buFont typeface="Wingdings" pitchFamily="2" charset="2"/>
              <a:buChar char="q"/>
              <a:defRPr sz="1400">
                <a:solidFill>
                  <a:srgbClr val="009999"/>
                </a:solidFill>
                <a:latin typeface="Arial" pitchFamily="34" charset="0"/>
              </a:defRPr>
            </a:lvl4pPr>
            <a:lvl5pPr marL="2057400" indent="-228600" eaLnBrk="0" hangingPunct="0">
              <a:buClr>
                <a:srgbClr val="FF3300"/>
              </a:buClr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dirty="0"/>
              <a:t>Some 90 degree differences not as well matched</a:t>
            </a:r>
          </a:p>
          <a:p>
            <a:pPr lvl="1"/>
            <a:r>
              <a:rPr lang="en-US" altLang="en-US" sz="1600" dirty="0"/>
              <a:t>Indicates potential need for an n = 2 </a:t>
            </a:r>
            <a:r>
              <a:rPr lang="en-US" altLang="en-US" sz="1600" dirty="0" err="1"/>
              <a:t>eigenfunction</a:t>
            </a:r>
            <a:r>
              <a:rPr lang="en-US" altLang="en-US" sz="1600" dirty="0"/>
              <a:t> state</a:t>
            </a:r>
          </a:p>
          <a:p>
            <a:pPr lvl="1"/>
            <a:r>
              <a:rPr lang="en-US" altLang="en-US" sz="1600" dirty="0" smtClean="0"/>
              <a:t>Attempt n </a:t>
            </a:r>
            <a:r>
              <a:rPr lang="en-US" altLang="en-US" sz="1600" dirty="0"/>
              <a:t>= 2 control in </a:t>
            </a:r>
            <a:r>
              <a:rPr lang="en-US" altLang="en-US" sz="1600" dirty="0" smtClean="0"/>
              <a:t>2015</a:t>
            </a:r>
            <a:endParaRPr lang="en-US" altLang="en-US" sz="1600" dirty="0"/>
          </a:p>
        </p:txBody>
      </p:sp>
      <p:sp>
        <p:nvSpPr>
          <p:cNvPr id="2093085" name="Rectangle 29"/>
          <p:cNvSpPr>
            <a:spLocks noChangeArrowheads="1"/>
          </p:cNvSpPr>
          <p:nvPr/>
        </p:nvSpPr>
        <p:spPr bwMode="auto">
          <a:xfrm>
            <a:off x="31750" y="914400"/>
            <a:ext cx="4495800" cy="525780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086" name="Rectangle 30"/>
          <p:cNvSpPr>
            <a:spLocks noChangeArrowheads="1"/>
          </p:cNvSpPr>
          <p:nvPr/>
        </p:nvSpPr>
        <p:spPr bwMode="auto">
          <a:xfrm>
            <a:off x="4603750" y="914400"/>
            <a:ext cx="4495800" cy="5257800"/>
          </a:xfrm>
          <a:prstGeom prst="rect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093087" name="Group 31"/>
          <p:cNvGrpSpPr>
            <a:grpSpLocks/>
          </p:cNvGrpSpPr>
          <p:nvPr/>
        </p:nvGrpSpPr>
        <p:grpSpPr bwMode="auto">
          <a:xfrm>
            <a:off x="244475" y="4259263"/>
            <a:ext cx="2117725" cy="182562"/>
            <a:chOff x="154" y="2586"/>
            <a:chExt cx="1334" cy="115"/>
          </a:xfrm>
        </p:grpSpPr>
        <p:sp>
          <p:nvSpPr>
            <p:cNvPr id="2093088" name="Text Box 32"/>
            <p:cNvSpPr txBox="1">
              <a:spLocks noChangeArrowheads="1"/>
            </p:cNvSpPr>
            <p:nvPr/>
          </p:nvSpPr>
          <p:spPr bwMode="auto">
            <a:xfrm>
              <a:off x="154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0.56</a:t>
              </a:r>
            </a:p>
          </p:txBody>
        </p:sp>
        <p:sp>
          <p:nvSpPr>
            <p:cNvPr id="2093089" name="Text Box 33"/>
            <p:cNvSpPr txBox="1">
              <a:spLocks noChangeArrowheads="1"/>
            </p:cNvSpPr>
            <p:nvPr/>
          </p:nvSpPr>
          <p:spPr bwMode="auto">
            <a:xfrm>
              <a:off x="539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0.58</a:t>
              </a:r>
            </a:p>
          </p:txBody>
        </p:sp>
        <p:sp>
          <p:nvSpPr>
            <p:cNvPr id="2093090" name="Text Box 34"/>
            <p:cNvSpPr txBox="1">
              <a:spLocks noChangeArrowheads="1"/>
            </p:cNvSpPr>
            <p:nvPr/>
          </p:nvSpPr>
          <p:spPr bwMode="auto">
            <a:xfrm>
              <a:off x="918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0.60</a:t>
              </a:r>
            </a:p>
          </p:txBody>
        </p:sp>
        <p:sp>
          <p:nvSpPr>
            <p:cNvPr id="2093091" name="Text Box 35"/>
            <p:cNvSpPr txBox="1">
              <a:spLocks noChangeArrowheads="1"/>
            </p:cNvSpPr>
            <p:nvPr/>
          </p:nvSpPr>
          <p:spPr bwMode="auto">
            <a:xfrm>
              <a:off x="1302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0.62</a:t>
              </a:r>
            </a:p>
          </p:txBody>
        </p:sp>
      </p:grpSp>
      <p:grpSp>
        <p:nvGrpSpPr>
          <p:cNvPr id="2093092" name="Group 36"/>
          <p:cNvGrpSpPr>
            <a:grpSpLocks/>
          </p:cNvGrpSpPr>
          <p:nvPr/>
        </p:nvGrpSpPr>
        <p:grpSpPr bwMode="auto">
          <a:xfrm>
            <a:off x="2454275" y="4260850"/>
            <a:ext cx="2046288" cy="182563"/>
            <a:chOff x="1546" y="2587"/>
            <a:chExt cx="1289" cy="115"/>
          </a:xfrm>
        </p:grpSpPr>
        <p:sp>
          <p:nvSpPr>
            <p:cNvPr id="2093093" name="Text Box 37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0.56</a:t>
              </a:r>
            </a:p>
          </p:txBody>
        </p:sp>
        <p:sp>
          <p:nvSpPr>
            <p:cNvPr id="2093094" name="Text Box 38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0.58</a:t>
              </a:r>
            </a:p>
          </p:txBody>
        </p:sp>
        <p:sp>
          <p:nvSpPr>
            <p:cNvPr id="2093095" name="Text Box 39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0.60</a:t>
              </a:r>
            </a:p>
          </p:txBody>
        </p:sp>
        <p:sp>
          <p:nvSpPr>
            <p:cNvPr id="2093096" name="Text Box 40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2093097" name="Text Box 41"/>
          <p:cNvSpPr txBox="1">
            <a:spLocks noChangeArrowheads="1"/>
          </p:cNvSpPr>
          <p:nvPr/>
        </p:nvSpPr>
        <p:spPr bwMode="auto">
          <a:xfrm>
            <a:off x="3368675" y="4365625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400">
                <a:latin typeface="Helvetica" pitchFamily="34" charset="0"/>
              </a:rPr>
              <a:t>t (s)</a:t>
            </a:r>
          </a:p>
        </p:txBody>
      </p:sp>
      <p:sp>
        <p:nvSpPr>
          <p:cNvPr id="2093098" name="Text Box 42"/>
          <p:cNvSpPr txBox="1">
            <a:spLocks noChangeArrowheads="1"/>
          </p:cNvSpPr>
          <p:nvPr/>
        </p:nvSpPr>
        <p:spPr bwMode="auto">
          <a:xfrm>
            <a:off x="1166813" y="4360863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400">
                <a:latin typeface="Helvetica" pitchFamily="34" charset="0"/>
              </a:rPr>
              <a:t>t (s)</a:t>
            </a:r>
          </a:p>
        </p:txBody>
      </p:sp>
      <p:sp>
        <p:nvSpPr>
          <p:cNvPr id="2093099" name="Rectangle 43"/>
          <p:cNvSpPr>
            <a:spLocks noChangeArrowheads="1"/>
          </p:cNvSpPr>
          <p:nvPr/>
        </p:nvSpPr>
        <p:spPr bwMode="auto">
          <a:xfrm>
            <a:off x="2290763" y="1525588"/>
            <a:ext cx="307975" cy="133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100" name="Rectangle 44"/>
          <p:cNvSpPr>
            <a:spLocks noChangeArrowheads="1"/>
          </p:cNvSpPr>
          <p:nvPr/>
        </p:nvSpPr>
        <p:spPr bwMode="auto">
          <a:xfrm>
            <a:off x="2297113" y="3005138"/>
            <a:ext cx="307975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101" name="Text Box 45"/>
          <p:cNvSpPr txBox="1">
            <a:spLocks noChangeArrowheads="1"/>
          </p:cNvSpPr>
          <p:nvPr/>
        </p:nvSpPr>
        <p:spPr bwMode="auto">
          <a:xfrm>
            <a:off x="4824413" y="1066800"/>
            <a:ext cx="410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rgbClr val="0000FF"/>
                </a:solidFill>
                <a:latin typeface="Arial" pitchFamily="34" charset="0"/>
              </a:rPr>
              <a:t>RWM Upper B</a:t>
            </a:r>
            <a:r>
              <a:rPr lang="en-US" altLang="en-US" sz="1400" u="sng" baseline="-2500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lang="en-US" altLang="en-US" sz="1400" u="sng">
                <a:solidFill>
                  <a:srgbClr val="0000FF"/>
                </a:solidFill>
                <a:latin typeface="Arial" pitchFamily="34" charset="0"/>
              </a:rPr>
              <a:t> Sensor Differences (G) – 7 States</a:t>
            </a:r>
          </a:p>
        </p:txBody>
      </p:sp>
      <p:sp>
        <p:nvSpPr>
          <p:cNvPr id="2093102" name="Rectangle 46"/>
          <p:cNvSpPr>
            <a:spLocks noChangeArrowheads="1"/>
          </p:cNvSpPr>
          <p:nvPr/>
        </p:nvSpPr>
        <p:spPr bwMode="auto">
          <a:xfrm>
            <a:off x="238125" y="2797175"/>
            <a:ext cx="4257675" cy="261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093103" name="Group 47"/>
          <p:cNvGrpSpPr>
            <a:grpSpLocks/>
          </p:cNvGrpSpPr>
          <p:nvPr/>
        </p:nvGrpSpPr>
        <p:grpSpPr bwMode="auto">
          <a:xfrm>
            <a:off x="2278063" y="1501775"/>
            <a:ext cx="303212" cy="1341438"/>
            <a:chOff x="1430" y="849"/>
            <a:chExt cx="191" cy="845"/>
          </a:xfrm>
        </p:grpSpPr>
        <p:sp>
          <p:nvSpPr>
            <p:cNvPr id="2093104" name="Text Box 48"/>
            <p:cNvSpPr txBox="1">
              <a:spLocks noChangeArrowheads="1"/>
            </p:cNvSpPr>
            <p:nvPr/>
          </p:nvSpPr>
          <p:spPr bwMode="auto">
            <a:xfrm>
              <a:off x="1462" y="1094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100</a:t>
              </a:r>
            </a:p>
          </p:txBody>
        </p:sp>
        <p:sp>
          <p:nvSpPr>
            <p:cNvPr id="2093105" name="Text Box 49"/>
            <p:cNvSpPr txBox="1">
              <a:spLocks noChangeArrowheads="1"/>
            </p:cNvSpPr>
            <p:nvPr/>
          </p:nvSpPr>
          <p:spPr bwMode="auto">
            <a:xfrm>
              <a:off x="1462" y="849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200</a:t>
              </a:r>
            </a:p>
          </p:txBody>
        </p:sp>
        <p:sp>
          <p:nvSpPr>
            <p:cNvPr id="2093106" name="Text Box 50"/>
            <p:cNvSpPr txBox="1">
              <a:spLocks noChangeArrowheads="1"/>
            </p:cNvSpPr>
            <p:nvPr/>
          </p:nvSpPr>
          <p:spPr bwMode="auto">
            <a:xfrm>
              <a:off x="1568" y="1344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</a:t>
              </a:r>
            </a:p>
          </p:txBody>
        </p:sp>
        <p:sp>
          <p:nvSpPr>
            <p:cNvPr id="2093107" name="Text Box 51"/>
            <p:cNvSpPr txBox="1">
              <a:spLocks noChangeArrowheads="1"/>
            </p:cNvSpPr>
            <p:nvPr/>
          </p:nvSpPr>
          <p:spPr bwMode="auto">
            <a:xfrm>
              <a:off x="1430" y="1579"/>
              <a:ext cx="1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-100</a:t>
              </a:r>
            </a:p>
          </p:txBody>
        </p:sp>
      </p:grpSp>
      <p:grpSp>
        <p:nvGrpSpPr>
          <p:cNvPr id="2093108" name="Group 52"/>
          <p:cNvGrpSpPr>
            <a:grpSpLocks/>
          </p:cNvGrpSpPr>
          <p:nvPr/>
        </p:nvGrpSpPr>
        <p:grpSpPr bwMode="auto">
          <a:xfrm>
            <a:off x="2320925" y="2981325"/>
            <a:ext cx="252413" cy="1317625"/>
            <a:chOff x="1462" y="1781"/>
            <a:chExt cx="159" cy="830"/>
          </a:xfrm>
        </p:grpSpPr>
        <p:sp>
          <p:nvSpPr>
            <p:cNvPr id="2093109" name="Text Box 53"/>
            <p:cNvSpPr txBox="1">
              <a:spLocks noChangeArrowheads="1"/>
            </p:cNvSpPr>
            <p:nvPr/>
          </p:nvSpPr>
          <p:spPr bwMode="auto">
            <a:xfrm>
              <a:off x="1462" y="1964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100</a:t>
              </a:r>
            </a:p>
          </p:txBody>
        </p:sp>
        <p:sp>
          <p:nvSpPr>
            <p:cNvPr id="2093110" name="Text Box 54"/>
            <p:cNvSpPr txBox="1">
              <a:spLocks noChangeArrowheads="1"/>
            </p:cNvSpPr>
            <p:nvPr/>
          </p:nvSpPr>
          <p:spPr bwMode="auto">
            <a:xfrm>
              <a:off x="1483" y="2496"/>
              <a:ext cx="13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-50</a:t>
              </a:r>
            </a:p>
          </p:txBody>
        </p:sp>
        <p:sp>
          <p:nvSpPr>
            <p:cNvPr id="2093111" name="Text Box 55"/>
            <p:cNvSpPr txBox="1">
              <a:spLocks noChangeArrowheads="1"/>
            </p:cNvSpPr>
            <p:nvPr/>
          </p:nvSpPr>
          <p:spPr bwMode="auto">
            <a:xfrm>
              <a:off x="1568" y="2333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</a:t>
              </a:r>
            </a:p>
          </p:txBody>
        </p:sp>
        <p:sp>
          <p:nvSpPr>
            <p:cNvPr id="2093112" name="Text Box 56"/>
            <p:cNvSpPr txBox="1">
              <a:spLocks noChangeArrowheads="1"/>
            </p:cNvSpPr>
            <p:nvPr/>
          </p:nvSpPr>
          <p:spPr bwMode="auto">
            <a:xfrm>
              <a:off x="1515" y="2148"/>
              <a:ext cx="10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50</a:t>
              </a:r>
            </a:p>
          </p:txBody>
        </p:sp>
        <p:sp>
          <p:nvSpPr>
            <p:cNvPr id="2093113" name="Text Box 57"/>
            <p:cNvSpPr txBox="1">
              <a:spLocks noChangeArrowheads="1"/>
            </p:cNvSpPr>
            <p:nvPr/>
          </p:nvSpPr>
          <p:spPr bwMode="auto">
            <a:xfrm>
              <a:off x="1462" y="1781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150</a:t>
              </a:r>
            </a:p>
          </p:txBody>
        </p:sp>
      </p:grpSp>
      <p:grpSp>
        <p:nvGrpSpPr>
          <p:cNvPr id="2093114" name="Group 58"/>
          <p:cNvGrpSpPr>
            <a:grpSpLocks/>
          </p:cNvGrpSpPr>
          <p:nvPr/>
        </p:nvGrpSpPr>
        <p:grpSpPr bwMode="auto">
          <a:xfrm>
            <a:off x="60325" y="1501775"/>
            <a:ext cx="304800" cy="2827338"/>
            <a:chOff x="38" y="849"/>
            <a:chExt cx="192" cy="1781"/>
          </a:xfrm>
        </p:grpSpPr>
        <p:sp>
          <p:nvSpPr>
            <p:cNvPr id="2093115" name="Text Box 59"/>
            <p:cNvSpPr txBox="1">
              <a:spLocks noChangeArrowheads="1"/>
            </p:cNvSpPr>
            <p:nvPr/>
          </p:nvSpPr>
          <p:spPr bwMode="auto">
            <a:xfrm>
              <a:off x="71" y="995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100</a:t>
              </a:r>
            </a:p>
          </p:txBody>
        </p:sp>
        <p:sp>
          <p:nvSpPr>
            <p:cNvPr id="2093116" name="Text Box 60"/>
            <p:cNvSpPr txBox="1">
              <a:spLocks noChangeArrowheads="1"/>
            </p:cNvSpPr>
            <p:nvPr/>
          </p:nvSpPr>
          <p:spPr bwMode="auto">
            <a:xfrm>
              <a:off x="71" y="849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150</a:t>
              </a:r>
            </a:p>
          </p:txBody>
        </p:sp>
        <p:sp>
          <p:nvSpPr>
            <p:cNvPr id="2093117" name="Text Box 61"/>
            <p:cNvSpPr txBox="1">
              <a:spLocks noChangeArrowheads="1"/>
            </p:cNvSpPr>
            <p:nvPr/>
          </p:nvSpPr>
          <p:spPr bwMode="auto">
            <a:xfrm>
              <a:off x="124" y="1142"/>
              <a:ext cx="10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50</a:t>
              </a:r>
            </a:p>
          </p:txBody>
        </p:sp>
        <p:sp>
          <p:nvSpPr>
            <p:cNvPr id="2093118" name="Text Box 62"/>
            <p:cNvSpPr txBox="1">
              <a:spLocks noChangeArrowheads="1"/>
            </p:cNvSpPr>
            <p:nvPr/>
          </p:nvSpPr>
          <p:spPr bwMode="auto">
            <a:xfrm>
              <a:off x="177" y="1296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</a:t>
              </a:r>
            </a:p>
          </p:txBody>
        </p:sp>
        <p:sp>
          <p:nvSpPr>
            <p:cNvPr id="2093119" name="Text Box 63"/>
            <p:cNvSpPr txBox="1">
              <a:spLocks noChangeArrowheads="1"/>
            </p:cNvSpPr>
            <p:nvPr/>
          </p:nvSpPr>
          <p:spPr bwMode="auto">
            <a:xfrm>
              <a:off x="92" y="1443"/>
              <a:ext cx="13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-50</a:t>
              </a:r>
            </a:p>
          </p:txBody>
        </p:sp>
        <p:sp>
          <p:nvSpPr>
            <p:cNvPr id="2093120" name="Text Box 64"/>
            <p:cNvSpPr txBox="1">
              <a:spLocks noChangeArrowheads="1"/>
            </p:cNvSpPr>
            <p:nvPr/>
          </p:nvSpPr>
          <p:spPr bwMode="auto">
            <a:xfrm>
              <a:off x="123" y="1963"/>
              <a:ext cx="10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50</a:t>
              </a:r>
            </a:p>
          </p:txBody>
        </p:sp>
        <p:sp>
          <p:nvSpPr>
            <p:cNvPr id="2093121" name="Text Box 65"/>
            <p:cNvSpPr txBox="1">
              <a:spLocks noChangeArrowheads="1"/>
            </p:cNvSpPr>
            <p:nvPr/>
          </p:nvSpPr>
          <p:spPr bwMode="auto">
            <a:xfrm>
              <a:off x="176" y="2161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</a:t>
              </a:r>
            </a:p>
          </p:txBody>
        </p:sp>
        <p:sp>
          <p:nvSpPr>
            <p:cNvPr id="2093122" name="Text Box 66"/>
            <p:cNvSpPr txBox="1">
              <a:spLocks noChangeArrowheads="1"/>
            </p:cNvSpPr>
            <p:nvPr/>
          </p:nvSpPr>
          <p:spPr bwMode="auto">
            <a:xfrm>
              <a:off x="38" y="2515"/>
              <a:ext cx="1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-100</a:t>
              </a:r>
            </a:p>
          </p:txBody>
        </p:sp>
        <p:sp>
          <p:nvSpPr>
            <p:cNvPr id="2093123" name="Text Box 67"/>
            <p:cNvSpPr txBox="1">
              <a:spLocks noChangeArrowheads="1"/>
            </p:cNvSpPr>
            <p:nvPr/>
          </p:nvSpPr>
          <p:spPr bwMode="auto">
            <a:xfrm>
              <a:off x="91" y="2337"/>
              <a:ext cx="13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-50</a:t>
              </a:r>
            </a:p>
          </p:txBody>
        </p:sp>
        <p:sp>
          <p:nvSpPr>
            <p:cNvPr id="2093124" name="Text Box 68"/>
            <p:cNvSpPr txBox="1">
              <a:spLocks noChangeArrowheads="1"/>
            </p:cNvSpPr>
            <p:nvPr/>
          </p:nvSpPr>
          <p:spPr bwMode="auto">
            <a:xfrm>
              <a:off x="39" y="1584"/>
              <a:ext cx="1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-100</a:t>
              </a:r>
            </a:p>
          </p:txBody>
        </p:sp>
        <p:sp>
          <p:nvSpPr>
            <p:cNvPr id="2093125" name="Text Box 69"/>
            <p:cNvSpPr txBox="1">
              <a:spLocks noChangeArrowheads="1"/>
            </p:cNvSpPr>
            <p:nvPr/>
          </p:nvSpPr>
          <p:spPr bwMode="auto">
            <a:xfrm>
              <a:off x="70" y="1781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100</a:t>
              </a:r>
            </a:p>
          </p:txBody>
        </p:sp>
      </p:grpSp>
      <p:grpSp>
        <p:nvGrpSpPr>
          <p:cNvPr id="2093126" name="Group 70"/>
          <p:cNvGrpSpPr>
            <a:grpSpLocks/>
          </p:cNvGrpSpPr>
          <p:nvPr/>
        </p:nvGrpSpPr>
        <p:grpSpPr bwMode="auto">
          <a:xfrm>
            <a:off x="242888" y="2787650"/>
            <a:ext cx="2117725" cy="182563"/>
            <a:chOff x="154" y="2586"/>
            <a:chExt cx="1334" cy="115"/>
          </a:xfrm>
        </p:grpSpPr>
        <p:sp>
          <p:nvSpPr>
            <p:cNvPr id="2093127" name="Text Box 71"/>
            <p:cNvSpPr txBox="1">
              <a:spLocks noChangeArrowheads="1"/>
            </p:cNvSpPr>
            <p:nvPr/>
          </p:nvSpPr>
          <p:spPr bwMode="auto">
            <a:xfrm>
              <a:off x="154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0.56</a:t>
              </a:r>
            </a:p>
          </p:txBody>
        </p:sp>
        <p:sp>
          <p:nvSpPr>
            <p:cNvPr id="2093128" name="Text Box 72"/>
            <p:cNvSpPr txBox="1">
              <a:spLocks noChangeArrowheads="1"/>
            </p:cNvSpPr>
            <p:nvPr/>
          </p:nvSpPr>
          <p:spPr bwMode="auto">
            <a:xfrm>
              <a:off x="539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0.58</a:t>
              </a:r>
            </a:p>
          </p:txBody>
        </p:sp>
        <p:sp>
          <p:nvSpPr>
            <p:cNvPr id="2093129" name="Text Box 73"/>
            <p:cNvSpPr txBox="1">
              <a:spLocks noChangeArrowheads="1"/>
            </p:cNvSpPr>
            <p:nvPr/>
          </p:nvSpPr>
          <p:spPr bwMode="auto">
            <a:xfrm>
              <a:off x="918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0.60</a:t>
              </a:r>
            </a:p>
          </p:txBody>
        </p:sp>
        <p:sp>
          <p:nvSpPr>
            <p:cNvPr id="2093130" name="Text Box 74"/>
            <p:cNvSpPr txBox="1">
              <a:spLocks noChangeArrowheads="1"/>
            </p:cNvSpPr>
            <p:nvPr/>
          </p:nvSpPr>
          <p:spPr bwMode="auto">
            <a:xfrm>
              <a:off x="1302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0.62</a:t>
              </a:r>
            </a:p>
          </p:txBody>
        </p:sp>
      </p:grpSp>
      <p:grpSp>
        <p:nvGrpSpPr>
          <p:cNvPr id="2093131" name="Group 75"/>
          <p:cNvGrpSpPr>
            <a:grpSpLocks/>
          </p:cNvGrpSpPr>
          <p:nvPr/>
        </p:nvGrpSpPr>
        <p:grpSpPr bwMode="auto">
          <a:xfrm>
            <a:off x="2452688" y="2787650"/>
            <a:ext cx="2046287" cy="182563"/>
            <a:chOff x="1546" y="2587"/>
            <a:chExt cx="1289" cy="115"/>
          </a:xfrm>
        </p:grpSpPr>
        <p:sp>
          <p:nvSpPr>
            <p:cNvPr id="2093132" name="Text Box 76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0.56</a:t>
              </a:r>
            </a:p>
          </p:txBody>
        </p:sp>
        <p:sp>
          <p:nvSpPr>
            <p:cNvPr id="2093133" name="Text Box 77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0.58</a:t>
              </a:r>
            </a:p>
          </p:txBody>
        </p:sp>
        <p:sp>
          <p:nvSpPr>
            <p:cNvPr id="2093134" name="Text Box 78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0.60</a:t>
              </a:r>
            </a:p>
          </p:txBody>
        </p:sp>
        <p:sp>
          <p:nvSpPr>
            <p:cNvPr id="2093135" name="Text Box 79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2093136" name="Rectangle 80"/>
          <p:cNvSpPr>
            <a:spLocks noChangeArrowheads="1"/>
          </p:cNvSpPr>
          <p:nvPr/>
        </p:nvSpPr>
        <p:spPr bwMode="auto">
          <a:xfrm>
            <a:off x="6848475" y="1525588"/>
            <a:ext cx="307975" cy="133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137" name="Rectangle 81"/>
          <p:cNvSpPr>
            <a:spLocks noChangeArrowheads="1"/>
          </p:cNvSpPr>
          <p:nvPr/>
        </p:nvSpPr>
        <p:spPr bwMode="auto">
          <a:xfrm>
            <a:off x="6854825" y="3005138"/>
            <a:ext cx="307975" cy="1271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138" name="Rectangle 82"/>
          <p:cNvSpPr>
            <a:spLocks noChangeArrowheads="1"/>
          </p:cNvSpPr>
          <p:nvPr/>
        </p:nvSpPr>
        <p:spPr bwMode="auto">
          <a:xfrm>
            <a:off x="4799013" y="2801938"/>
            <a:ext cx="4257675" cy="261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grpSp>
        <p:nvGrpSpPr>
          <p:cNvPr id="2093139" name="Group 83"/>
          <p:cNvGrpSpPr>
            <a:grpSpLocks/>
          </p:cNvGrpSpPr>
          <p:nvPr/>
        </p:nvGrpSpPr>
        <p:grpSpPr bwMode="auto">
          <a:xfrm>
            <a:off x="7013575" y="2792413"/>
            <a:ext cx="2046288" cy="182562"/>
            <a:chOff x="1546" y="2587"/>
            <a:chExt cx="1289" cy="115"/>
          </a:xfrm>
        </p:grpSpPr>
        <p:sp>
          <p:nvSpPr>
            <p:cNvPr id="2093140" name="Text Box 84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0.56</a:t>
              </a:r>
            </a:p>
          </p:txBody>
        </p:sp>
        <p:sp>
          <p:nvSpPr>
            <p:cNvPr id="2093141" name="Text Box 85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0.58</a:t>
              </a:r>
            </a:p>
          </p:txBody>
        </p:sp>
        <p:sp>
          <p:nvSpPr>
            <p:cNvPr id="2093142" name="Text Box 86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0.60</a:t>
              </a:r>
            </a:p>
          </p:txBody>
        </p:sp>
        <p:sp>
          <p:nvSpPr>
            <p:cNvPr id="2093143" name="Text Box 87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0.62</a:t>
              </a:r>
            </a:p>
          </p:txBody>
        </p:sp>
      </p:grpSp>
      <p:grpSp>
        <p:nvGrpSpPr>
          <p:cNvPr id="2093144" name="Group 88"/>
          <p:cNvGrpSpPr>
            <a:grpSpLocks/>
          </p:cNvGrpSpPr>
          <p:nvPr/>
        </p:nvGrpSpPr>
        <p:grpSpPr bwMode="auto">
          <a:xfrm>
            <a:off x="4800600" y="2792413"/>
            <a:ext cx="2117725" cy="182562"/>
            <a:chOff x="154" y="2586"/>
            <a:chExt cx="1334" cy="115"/>
          </a:xfrm>
        </p:grpSpPr>
        <p:sp>
          <p:nvSpPr>
            <p:cNvPr id="2093145" name="Text Box 89"/>
            <p:cNvSpPr txBox="1">
              <a:spLocks noChangeArrowheads="1"/>
            </p:cNvSpPr>
            <p:nvPr/>
          </p:nvSpPr>
          <p:spPr bwMode="auto">
            <a:xfrm>
              <a:off x="154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0.56</a:t>
              </a:r>
            </a:p>
          </p:txBody>
        </p:sp>
        <p:sp>
          <p:nvSpPr>
            <p:cNvPr id="2093146" name="Text Box 90"/>
            <p:cNvSpPr txBox="1">
              <a:spLocks noChangeArrowheads="1"/>
            </p:cNvSpPr>
            <p:nvPr/>
          </p:nvSpPr>
          <p:spPr bwMode="auto">
            <a:xfrm>
              <a:off x="539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0.58</a:t>
              </a:r>
            </a:p>
          </p:txBody>
        </p:sp>
        <p:sp>
          <p:nvSpPr>
            <p:cNvPr id="2093147" name="Text Box 91"/>
            <p:cNvSpPr txBox="1">
              <a:spLocks noChangeArrowheads="1"/>
            </p:cNvSpPr>
            <p:nvPr/>
          </p:nvSpPr>
          <p:spPr bwMode="auto">
            <a:xfrm>
              <a:off x="918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0.60</a:t>
              </a:r>
            </a:p>
          </p:txBody>
        </p:sp>
        <p:sp>
          <p:nvSpPr>
            <p:cNvPr id="2093148" name="Text Box 92"/>
            <p:cNvSpPr txBox="1">
              <a:spLocks noChangeArrowheads="1"/>
            </p:cNvSpPr>
            <p:nvPr/>
          </p:nvSpPr>
          <p:spPr bwMode="auto">
            <a:xfrm>
              <a:off x="1302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0.62</a:t>
              </a:r>
            </a:p>
          </p:txBody>
        </p:sp>
      </p:grpSp>
      <p:grpSp>
        <p:nvGrpSpPr>
          <p:cNvPr id="2093149" name="Group 93"/>
          <p:cNvGrpSpPr>
            <a:grpSpLocks/>
          </p:cNvGrpSpPr>
          <p:nvPr/>
        </p:nvGrpSpPr>
        <p:grpSpPr bwMode="auto">
          <a:xfrm>
            <a:off x="6878638" y="2981325"/>
            <a:ext cx="252412" cy="1317625"/>
            <a:chOff x="1462" y="1781"/>
            <a:chExt cx="159" cy="830"/>
          </a:xfrm>
        </p:grpSpPr>
        <p:sp>
          <p:nvSpPr>
            <p:cNvPr id="2093150" name="Text Box 94"/>
            <p:cNvSpPr txBox="1">
              <a:spLocks noChangeArrowheads="1"/>
            </p:cNvSpPr>
            <p:nvPr/>
          </p:nvSpPr>
          <p:spPr bwMode="auto">
            <a:xfrm>
              <a:off x="1462" y="1964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100</a:t>
              </a:r>
            </a:p>
          </p:txBody>
        </p:sp>
        <p:sp>
          <p:nvSpPr>
            <p:cNvPr id="2093151" name="Text Box 95"/>
            <p:cNvSpPr txBox="1">
              <a:spLocks noChangeArrowheads="1"/>
            </p:cNvSpPr>
            <p:nvPr/>
          </p:nvSpPr>
          <p:spPr bwMode="auto">
            <a:xfrm>
              <a:off x="1483" y="2496"/>
              <a:ext cx="13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-50</a:t>
              </a:r>
            </a:p>
          </p:txBody>
        </p:sp>
        <p:sp>
          <p:nvSpPr>
            <p:cNvPr id="2093152" name="Text Box 96"/>
            <p:cNvSpPr txBox="1">
              <a:spLocks noChangeArrowheads="1"/>
            </p:cNvSpPr>
            <p:nvPr/>
          </p:nvSpPr>
          <p:spPr bwMode="auto">
            <a:xfrm>
              <a:off x="1568" y="2333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</a:t>
              </a:r>
            </a:p>
          </p:txBody>
        </p:sp>
        <p:sp>
          <p:nvSpPr>
            <p:cNvPr id="2093153" name="Text Box 97"/>
            <p:cNvSpPr txBox="1">
              <a:spLocks noChangeArrowheads="1"/>
            </p:cNvSpPr>
            <p:nvPr/>
          </p:nvSpPr>
          <p:spPr bwMode="auto">
            <a:xfrm>
              <a:off x="1515" y="2148"/>
              <a:ext cx="10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50</a:t>
              </a:r>
            </a:p>
          </p:txBody>
        </p:sp>
        <p:sp>
          <p:nvSpPr>
            <p:cNvPr id="2093154" name="Text Box 98"/>
            <p:cNvSpPr txBox="1">
              <a:spLocks noChangeArrowheads="1"/>
            </p:cNvSpPr>
            <p:nvPr/>
          </p:nvSpPr>
          <p:spPr bwMode="auto">
            <a:xfrm>
              <a:off x="1462" y="1781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150</a:t>
              </a:r>
            </a:p>
          </p:txBody>
        </p:sp>
      </p:grpSp>
      <p:grpSp>
        <p:nvGrpSpPr>
          <p:cNvPr id="2093155" name="Group 99"/>
          <p:cNvGrpSpPr>
            <a:grpSpLocks/>
          </p:cNvGrpSpPr>
          <p:nvPr/>
        </p:nvGrpSpPr>
        <p:grpSpPr bwMode="auto">
          <a:xfrm>
            <a:off x="6835775" y="1501775"/>
            <a:ext cx="303213" cy="1341438"/>
            <a:chOff x="1430" y="849"/>
            <a:chExt cx="191" cy="845"/>
          </a:xfrm>
        </p:grpSpPr>
        <p:sp>
          <p:nvSpPr>
            <p:cNvPr id="2093156" name="Text Box 100"/>
            <p:cNvSpPr txBox="1">
              <a:spLocks noChangeArrowheads="1"/>
            </p:cNvSpPr>
            <p:nvPr/>
          </p:nvSpPr>
          <p:spPr bwMode="auto">
            <a:xfrm>
              <a:off x="1462" y="1094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100</a:t>
              </a:r>
            </a:p>
          </p:txBody>
        </p:sp>
        <p:sp>
          <p:nvSpPr>
            <p:cNvPr id="2093157" name="Text Box 101"/>
            <p:cNvSpPr txBox="1">
              <a:spLocks noChangeArrowheads="1"/>
            </p:cNvSpPr>
            <p:nvPr/>
          </p:nvSpPr>
          <p:spPr bwMode="auto">
            <a:xfrm>
              <a:off x="1462" y="849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200</a:t>
              </a:r>
            </a:p>
          </p:txBody>
        </p:sp>
        <p:sp>
          <p:nvSpPr>
            <p:cNvPr id="2093158" name="Text Box 102"/>
            <p:cNvSpPr txBox="1">
              <a:spLocks noChangeArrowheads="1"/>
            </p:cNvSpPr>
            <p:nvPr/>
          </p:nvSpPr>
          <p:spPr bwMode="auto">
            <a:xfrm>
              <a:off x="1568" y="1344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</a:t>
              </a:r>
            </a:p>
          </p:txBody>
        </p:sp>
        <p:sp>
          <p:nvSpPr>
            <p:cNvPr id="2093159" name="Text Box 103"/>
            <p:cNvSpPr txBox="1">
              <a:spLocks noChangeArrowheads="1"/>
            </p:cNvSpPr>
            <p:nvPr/>
          </p:nvSpPr>
          <p:spPr bwMode="auto">
            <a:xfrm>
              <a:off x="1430" y="1579"/>
              <a:ext cx="1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-100</a:t>
              </a:r>
            </a:p>
          </p:txBody>
        </p:sp>
      </p:grpSp>
      <p:grpSp>
        <p:nvGrpSpPr>
          <p:cNvPr id="2093160" name="Group 104"/>
          <p:cNvGrpSpPr>
            <a:grpSpLocks/>
          </p:cNvGrpSpPr>
          <p:nvPr/>
        </p:nvGrpSpPr>
        <p:grpSpPr bwMode="auto">
          <a:xfrm>
            <a:off x="4616450" y="1501775"/>
            <a:ext cx="304800" cy="2827338"/>
            <a:chOff x="38" y="849"/>
            <a:chExt cx="192" cy="1781"/>
          </a:xfrm>
        </p:grpSpPr>
        <p:sp>
          <p:nvSpPr>
            <p:cNvPr id="2093161" name="Text Box 105"/>
            <p:cNvSpPr txBox="1">
              <a:spLocks noChangeArrowheads="1"/>
            </p:cNvSpPr>
            <p:nvPr/>
          </p:nvSpPr>
          <p:spPr bwMode="auto">
            <a:xfrm>
              <a:off x="71" y="995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100</a:t>
              </a:r>
            </a:p>
          </p:txBody>
        </p:sp>
        <p:sp>
          <p:nvSpPr>
            <p:cNvPr id="2093162" name="Text Box 106"/>
            <p:cNvSpPr txBox="1">
              <a:spLocks noChangeArrowheads="1"/>
            </p:cNvSpPr>
            <p:nvPr/>
          </p:nvSpPr>
          <p:spPr bwMode="auto">
            <a:xfrm>
              <a:off x="71" y="849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150</a:t>
              </a:r>
            </a:p>
          </p:txBody>
        </p:sp>
        <p:sp>
          <p:nvSpPr>
            <p:cNvPr id="2093163" name="Text Box 107"/>
            <p:cNvSpPr txBox="1">
              <a:spLocks noChangeArrowheads="1"/>
            </p:cNvSpPr>
            <p:nvPr/>
          </p:nvSpPr>
          <p:spPr bwMode="auto">
            <a:xfrm>
              <a:off x="124" y="1142"/>
              <a:ext cx="10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50</a:t>
              </a:r>
            </a:p>
          </p:txBody>
        </p:sp>
        <p:sp>
          <p:nvSpPr>
            <p:cNvPr id="2093164" name="Text Box 108"/>
            <p:cNvSpPr txBox="1">
              <a:spLocks noChangeArrowheads="1"/>
            </p:cNvSpPr>
            <p:nvPr/>
          </p:nvSpPr>
          <p:spPr bwMode="auto">
            <a:xfrm>
              <a:off x="177" y="1296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</a:t>
              </a:r>
            </a:p>
          </p:txBody>
        </p:sp>
        <p:sp>
          <p:nvSpPr>
            <p:cNvPr id="2093165" name="Text Box 109"/>
            <p:cNvSpPr txBox="1">
              <a:spLocks noChangeArrowheads="1"/>
            </p:cNvSpPr>
            <p:nvPr/>
          </p:nvSpPr>
          <p:spPr bwMode="auto">
            <a:xfrm>
              <a:off x="92" y="1443"/>
              <a:ext cx="13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-50</a:t>
              </a:r>
            </a:p>
          </p:txBody>
        </p:sp>
        <p:sp>
          <p:nvSpPr>
            <p:cNvPr id="2093166" name="Text Box 110"/>
            <p:cNvSpPr txBox="1">
              <a:spLocks noChangeArrowheads="1"/>
            </p:cNvSpPr>
            <p:nvPr/>
          </p:nvSpPr>
          <p:spPr bwMode="auto">
            <a:xfrm>
              <a:off x="123" y="1963"/>
              <a:ext cx="10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50</a:t>
              </a:r>
            </a:p>
          </p:txBody>
        </p:sp>
        <p:sp>
          <p:nvSpPr>
            <p:cNvPr id="2093167" name="Text Box 111"/>
            <p:cNvSpPr txBox="1">
              <a:spLocks noChangeArrowheads="1"/>
            </p:cNvSpPr>
            <p:nvPr/>
          </p:nvSpPr>
          <p:spPr bwMode="auto">
            <a:xfrm>
              <a:off x="176" y="2161"/>
              <a:ext cx="5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</a:t>
              </a:r>
            </a:p>
          </p:txBody>
        </p:sp>
        <p:sp>
          <p:nvSpPr>
            <p:cNvPr id="2093168" name="Text Box 112"/>
            <p:cNvSpPr txBox="1">
              <a:spLocks noChangeArrowheads="1"/>
            </p:cNvSpPr>
            <p:nvPr/>
          </p:nvSpPr>
          <p:spPr bwMode="auto">
            <a:xfrm>
              <a:off x="38" y="2515"/>
              <a:ext cx="1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-100</a:t>
              </a:r>
            </a:p>
          </p:txBody>
        </p:sp>
        <p:sp>
          <p:nvSpPr>
            <p:cNvPr id="2093169" name="Text Box 113"/>
            <p:cNvSpPr txBox="1">
              <a:spLocks noChangeArrowheads="1"/>
            </p:cNvSpPr>
            <p:nvPr/>
          </p:nvSpPr>
          <p:spPr bwMode="auto">
            <a:xfrm>
              <a:off x="91" y="2337"/>
              <a:ext cx="13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-50</a:t>
              </a:r>
            </a:p>
          </p:txBody>
        </p:sp>
        <p:sp>
          <p:nvSpPr>
            <p:cNvPr id="2093170" name="Text Box 114"/>
            <p:cNvSpPr txBox="1">
              <a:spLocks noChangeArrowheads="1"/>
            </p:cNvSpPr>
            <p:nvPr/>
          </p:nvSpPr>
          <p:spPr bwMode="auto">
            <a:xfrm>
              <a:off x="39" y="1584"/>
              <a:ext cx="191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-100</a:t>
              </a:r>
            </a:p>
          </p:txBody>
        </p:sp>
        <p:sp>
          <p:nvSpPr>
            <p:cNvPr id="2093171" name="Text Box 115"/>
            <p:cNvSpPr txBox="1">
              <a:spLocks noChangeArrowheads="1"/>
            </p:cNvSpPr>
            <p:nvPr/>
          </p:nvSpPr>
          <p:spPr bwMode="auto">
            <a:xfrm>
              <a:off x="70" y="1781"/>
              <a:ext cx="15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100</a:t>
              </a:r>
            </a:p>
          </p:txBody>
        </p:sp>
      </p:grpSp>
      <p:grpSp>
        <p:nvGrpSpPr>
          <p:cNvPr id="2093172" name="Group 116"/>
          <p:cNvGrpSpPr>
            <a:grpSpLocks/>
          </p:cNvGrpSpPr>
          <p:nvPr/>
        </p:nvGrpSpPr>
        <p:grpSpPr bwMode="auto">
          <a:xfrm>
            <a:off x="4803775" y="4260850"/>
            <a:ext cx="2117725" cy="182563"/>
            <a:chOff x="154" y="2586"/>
            <a:chExt cx="1334" cy="115"/>
          </a:xfrm>
        </p:grpSpPr>
        <p:sp>
          <p:nvSpPr>
            <p:cNvPr id="2093173" name="Text Box 117"/>
            <p:cNvSpPr txBox="1">
              <a:spLocks noChangeArrowheads="1"/>
            </p:cNvSpPr>
            <p:nvPr/>
          </p:nvSpPr>
          <p:spPr bwMode="auto">
            <a:xfrm>
              <a:off x="154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0.56</a:t>
              </a:r>
            </a:p>
          </p:txBody>
        </p:sp>
        <p:sp>
          <p:nvSpPr>
            <p:cNvPr id="2093174" name="Text Box 118"/>
            <p:cNvSpPr txBox="1">
              <a:spLocks noChangeArrowheads="1"/>
            </p:cNvSpPr>
            <p:nvPr/>
          </p:nvSpPr>
          <p:spPr bwMode="auto">
            <a:xfrm>
              <a:off x="539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0.58</a:t>
              </a:r>
            </a:p>
          </p:txBody>
        </p:sp>
        <p:sp>
          <p:nvSpPr>
            <p:cNvPr id="2093175" name="Text Box 119"/>
            <p:cNvSpPr txBox="1">
              <a:spLocks noChangeArrowheads="1"/>
            </p:cNvSpPr>
            <p:nvPr/>
          </p:nvSpPr>
          <p:spPr bwMode="auto">
            <a:xfrm>
              <a:off x="918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0.60</a:t>
              </a:r>
            </a:p>
          </p:txBody>
        </p:sp>
        <p:sp>
          <p:nvSpPr>
            <p:cNvPr id="2093176" name="Text Box 120"/>
            <p:cNvSpPr txBox="1">
              <a:spLocks noChangeArrowheads="1"/>
            </p:cNvSpPr>
            <p:nvPr/>
          </p:nvSpPr>
          <p:spPr bwMode="auto">
            <a:xfrm>
              <a:off x="1302" y="2586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0.62</a:t>
              </a:r>
            </a:p>
          </p:txBody>
        </p:sp>
      </p:grpSp>
      <p:grpSp>
        <p:nvGrpSpPr>
          <p:cNvPr id="2093177" name="Group 121"/>
          <p:cNvGrpSpPr>
            <a:grpSpLocks/>
          </p:cNvGrpSpPr>
          <p:nvPr/>
        </p:nvGrpSpPr>
        <p:grpSpPr bwMode="auto">
          <a:xfrm>
            <a:off x="7013575" y="4262438"/>
            <a:ext cx="2046288" cy="182562"/>
            <a:chOff x="1546" y="2587"/>
            <a:chExt cx="1289" cy="115"/>
          </a:xfrm>
        </p:grpSpPr>
        <p:sp>
          <p:nvSpPr>
            <p:cNvPr id="2093178" name="Text Box 122"/>
            <p:cNvSpPr txBox="1">
              <a:spLocks noChangeArrowheads="1"/>
            </p:cNvSpPr>
            <p:nvPr/>
          </p:nvSpPr>
          <p:spPr bwMode="auto">
            <a:xfrm>
              <a:off x="1546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0.56</a:t>
              </a:r>
            </a:p>
          </p:txBody>
        </p:sp>
        <p:sp>
          <p:nvSpPr>
            <p:cNvPr id="2093179" name="Text Box 123"/>
            <p:cNvSpPr txBox="1">
              <a:spLocks noChangeArrowheads="1"/>
            </p:cNvSpPr>
            <p:nvPr/>
          </p:nvSpPr>
          <p:spPr bwMode="auto">
            <a:xfrm>
              <a:off x="1931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0.58</a:t>
              </a:r>
            </a:p>
          </p:txBody>
        </p:sp>
        <p:sp>
          <p:nvSpPr>
            <p:cNvPr id="2093180" name="Text Box 124"/>
            <p:cNvSpPr txBox="1">
              <a:spLocks noChangeArrowheads="1"/>
            </p:cNvSpPr>
            <p:nvPr/>
          </p:nvSpPr>
          <p:spPr bwMode="auto">
            <a:xfrm>
              <a:off x="2310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0.60</a:t>
              </a:r>
            </a:p>
          </p:txBody>
        </p:sp>
        <p:sp>
          <p:nvSpPr>
            <p:cNvPr id="2093181" name="Text Box 125"/>
            <p:cNvSpPr txBox="1">
              <a:spLocks noChangeArrowheads="1"/>
            </p:cNvSpPr>
            <p:nvPr/>
          </p:nvSpPr>
          <p:spPr bwMode="auto">
            <a:xfrm>
              <a:off x="2649" y="2587"/>
              <a:ext cx="18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en-US" sz="1200">
                  <a:latin typeface="Helvetica" pitchFamily="34" charset="0"/>
                </a:rPr>
                <a:t>0.62</a:t>
              </a:r>
            </a:p>
          </p:txBody>
        </p:sp>
      </p:grpSp>
      <p:sp>
        <p:nvSpPr>
          <p:cNvPr id="2093182" name="Text Box 126"/>
          <p:cNvSpPr txBox="1">
            <a:spLocks noChangeArrowheads="1"/>
          </p:cNvSpPr>
          <p:nvPr/>
        </p:nvSpPr>
        <p:spPr bwMode="auto">
          <a:xfrm>
            <a:off x="7927975" y="4367213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400">
                <a:latin typeface="Helvetica" pitchFamily="34" charset="0"/>
              </a:rPr>
              <a:t>t (s)</a:t>
            </a:r>
          </a:p>
        </p:txBody>
      </p:sp>
      <p:sp>
        <p:nvSpPr>
          <p:cNvPr id="2093183" name="Text Box 127"/>
          <p:cNvSpPr txBox="1">
            <a:spLocks noChangeArrowheads="1"/>
          </p:cNvSpPr>
          <p:nvPr/>
        </p:nvSpPr>
        <p:spPr bwMode="auto">
          <a:xfrm>
            <a:off x="5726113" y="4362450"/>
            <a:ext cx="304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400">
                <a:latin typeface="Helvetica" pitchFamily="34" charset="0"/>
              </a:rPr>
              <a:t>t (s)</a:t>
            </a:r>
          </a:p>
        </p:txBody>
      </p:sp>
      <p:sp>
        <p:nvSpPr>
          <p:cNvPr id="2093184" name="Oval 128"/>
          <p:cNvSpPr>
            <a:spLocks noChangeArrowheads="1"/>
          </p:cNvSpPr>
          <p:nvPr/>
        </p:nvSpPr>
        <p:spPr bwMode="auto">
          <a:xfrm>
            <a:off x="2640013" y="1463675"/>
            <a:ext cx="1905000" cy="13716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185" name="Oval 129"/>
          <p:cNvSpPr>
            <a:spLocks noChangeArrowheads="1"/>
          </p:cNvSpPr>
          <p:nvPr/>
        </p:nvSpPr>
        <p:spPr bwMode="auto">
          <a:xfrm>
            <a:off x="7138988" y="1484313"/>
            <a:ext cx="1905000" cy="13716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3186" name="Line 130"/>
          <p:cNvSpPr>
            <a:spLocks noChangeShapeType="1"/>
          </p:cNvSpPr>
          <p:nvPr/>
        </p:nvSpPr>
        <p:spPr bwMode="auto">
          <a:xfrm flipH="1" flipV="1">
            <a:off x="6019800" y="3810000"/>
            <a:ext cx="6858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3187" name="Line 131"/>
          <p:cNvSpPr>
            <a:spLocks noChangeShapeType="1"/>
          </p:cNvSpPr>
          <p:nvPr/>
        </p:nvSpPr>
        <p:spPr bwMode="auto">
          <a:xfrm flipV="1">
            <a:off x="7664450" y="3886200"/>
            <a:ext cx="6858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3083" name="Rectangle 2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4724400"/>
            <a:ext cx="4343400" cy="1098550"/>
          </a:xfrm>
          <a:noFill/>
        </p:spPr>
        <p:txBody>
          <a:bodyPr/>
          <a:lstStyle/>
          <a:p>
            <a:r>
              <a:rPr lang="en-US" altLang="en-US" sz="1800" dirty="0"/>
              <a:t>Reasonable match to all </a:t>
            </a:r>
            <a:r>
              <a:rPr lang="en-US" altLang="en-US" sz="1800" dirty="0" err="1"/>
              <a:t>B</a:t>
            </a:r>
            <a:r>
              <a:rPr lang="en-US" altLang="en-US" sz="1800" baseline="-25000" dirty="0" err="1"/>
              <a:t>p</a:t>
            </a:r>
            <a:r>
              <a:rPr lang="en-US" altLang="en-US" sz="1800" dirty="0"/>
              <a:t> sensors during RWM onset, large differences later in </a:t>
            </a:r>
            <a:r>
              <a:rPr lang="en-US" altLang="en-US" sz="1800" dirty="0" smtClean="0"/>
              <a:t>evolution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7417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06849-B902-49A5-99EE-F2DA83E711F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92034" name="Rectangle 2"/>
          <p:cNvSpPr>
            <a:spLocks noChangeArrowheads="1"/>
          </p:cNvSpPr>
          <p:nvPr/>
        </p:nvSpPr>
        <p:spPr bwMode="auto">
          <a:xfrm>
            <a:off x="538188" y="5829300"/>
            <a:ext cx="2701836" cy="6492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2037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34450" cy="685800"/>
          </a:xfrm>
        </p:spPr>
        <p:txBody>
          <a:bodyPr/>
          <a:lstStyle/>
          <a:p>
            <a:r>
              <a:rPr lang="en-US" altLang="en-US"/>
              <a:t>Upgrades of new RWM state space controller will leverage new 2nd SPA power supply to study physics effects</a:t>
            </a:r>
          </a:p>
        </p:txBody>
      </p:sp>
      <p:sp>
        <p:nvSpPr>
          <p:cNvPr id="2092039" name="Text Box 7"/>
          <p:cNvSpPr txBox="1">
            <a:spLocks noChangeArrowheads="1"/>
          </p:cNvSpPr>
          <p:nvPr/>
        </p:nvSpPr>
        <p:spPr bwMode="auto">
          <a:xfrm>
            <a:off x="5241925" y="835025"/>
            <a:ext cx="3825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rgbClr val="0000FF"/>
                </a:solidFill>
                <a:latin typeface="Arial" pitchFamily="34" charset="0"/>
              </a:rPr>
              <a:t>n = 1 multi-mode RWM spectrum (mmVALEN)</a:t>
            </a:r>
          </a:p>
        </p:txBody>
      </p:sp>
      <p:sp>
        <p:nvSpPr>
          <p:cNvPr id="2092088" name="Rectangle 56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4876800" cy="5564188"/>
          </a:xfrm>
        </p:spPr>
        <p:txBody>
          <a:bodyPr/>
          <a:lstStyle/>
          <a:p>
            <a:r>
              <a:rPr lang="en-US" altLang="en-US" sz="1800" dirty="0"/>
              <a:t>2</a:t>
            </a:r>
            <a:r>
              <a:rPr lang="en-US" altLang="en-US" sz="1800" baseline="30000" dirty="0"/>
              <a:t>nd</a:t>
            </a:r>
            <a:r>
              <a:rPr lang="en-US" altLang="en-US" sz="1800" dirty="0"/>
              <a:t> SPA power supply allows independent control of the 6 RWM </a:t>
            </a:r>
            <a:r>
              <a:rPr lang="en-US" altLang="en-US" sz="1800" dirty="0" smtClean="0"/>
              <a:t>coils</a:t>
            </a:r>
          </a:p>
          <a:p>
            <a:pPr lvl="1"/>
            <a:r>
              <a:rPr lang="en-US" altLang="en-US" sz="1400" dirty="0" smtClean="0"/>
              <a:t>We need new phase and gain scans (test new control matrices) – this was </a:t>
            </a:r>
            <a:r>
              <a:rPr lang="en-US" altLang="en-US" sz="1400" u="sng" dirty="0" smtClean="0"/>
              <a:t>not</a:t>
            </a:r>
            <a:r>
              <a:rPr lang="en-US" altLang="en-US" sz="1400" dirty="0" smtClean="0"/>
              <a:t> performed in 2011</a:t>
            </a:r>
            <a:endParaRPr lang="en-US" altLang="en-US" sz="1400" dirty="0"/>
          </a:p>
          <a:p>
            <a:r>
              <a:rPr lang="en-US" altLang="en-US" sz="1800" dirty="0"/>
              <a:t>New RWM state space controller physics studies</a:t>
            </a:r>
          </a:p>
          <a:p>
            <a:pPr lvl="1"/>
            <a:r>
              <a:rPr lang="en-US" altLang="en-US" sz="1600" dirty="0"/>
              <a:t>Addition of n &gt; 1 </a:t>
            </a:r>
            <a:r>
              <a:rPr lang="en-US" altLang="en-US" sz="1600" dirty="0" err="1"/>
              <a:t>eigenfunction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will then yield </a:t>
            </a:r>
            <a:r>
              <a:rPr lang="en-US" altLang="en-US" sz="1600" dirty="0"/>
              <a:t>n = 1, 2 feedback, and higher n based on observer match to wall states</a:t>
            </a:r>
          </a:p>
          <a:p>
            <a:pPr lvl="1"/>
            <a:r>
              <a:rPr lang="en-US" altLang="en-US" sz="1600" dirty="0" smtClean="0"/>
              <a:t>Test controller on various high performance targets</a:t>
            </a:r>
          </a:p>
          <a:p>
            <a:pPr lvl="2"/>
            <a:r>
              <a:rPr lang="en-US" altLang="en-US" sz="1600" dirty="0" smtClean="0">
                <a:solidFill>
                  <a:srgbClr val="9900CC"/>
                </a:solidFill>
              </a:rPr>
              <a:t>E.g. (</a:t>
            </a:r>
            <a:r>
              <a:rPr lang="en-US" altLang="en-US" sz="1600" dirty="0" err="1" smtClean="0">
                <a:solidFill>
                  <a:srgbClr val="9900CC"/>
                </a:solidFill>
              </a:rPr>
              <a:t>i</a:t>
            </a:r>
            <a:r>
              <a:rPr lang="en-US" altLang="en-US" sz="1600" dirty="0" smtClean="0">
                <a:solidFill>
                  <a:srgbClr val="9900CC"/>
                </a:solidFill>
              </a:rPr>
              <a:t>) fiducial</a:t>
            </a:r>
            <a:r>
              <a:rPr lang="en-US" altLang="en-US" sz="1600" dirty="0">
                <a:solidFill>
                  <a:srgbClr val="9900CC"/>
                </a:solidFill>
              </a:rPr>
              <a:t>, (ii) low li, (iii</a:t>
            </a:r>
            <a:r>
              <a:rPr lang="en-US" altLang="en-US" sz="1600" dirty="0" smtClean="0">
                <a:solidFill>
                  <a:srgbClr val="9900CC"/>
                </a:solidFill>
              </a:rPr>
              <a:t>) </a:t>
            </a:r>
            <a:r>
              <a:rPr lang="en-US" altLang="en-US" sz="1600" dirty="0">
                <a:solidFill>
                  <a:srgbClr val="9900CC"/>
                </a:solidFill>
              </a:rPr>
              <a:t>snowflake </a:t>
            </a:r>
            <a:r>
              <a:rPr lang="en-US" altLang="en-US" sz="1600" dirty="0" err="1">
                <a:solidFill>
                  <a:srgbClr val="9900CC"/>
                </a:solidFill>
              </a:rPr>
              <a:t>divertor</a:t>
            </a:r>
            <a:endParaRPr lang="en-US" altLang="en-US" sz="1600" dirty="0">
              <a:solidFill>
                <a:srgbClr val="9900CC"/>
              </a:solidFill>
            </a:endParaRPr>
          </a:p>
          <a:p>
            <a:pPr lvl="2"/>
            <a:r>
              <a:rPr lang="en-US" altLang="en-US" sz="1400" dirty="0" err="1" smtClean="0"/>
              <a:t>Eigenfunction</a:t>
            </a:r>
            <a:r>
              <a:rPr lang="en-US" altLang="en-US" sz="1400" dirty="0" smtClean="0"/>
              <a:t> variations: e.g. does snowflake </a:t>
            </a:r>
            <a:r>
              <a:rPr lang="en-US" altLang="en-US" sz="1400" dirty="0" err="1" smtClean="0"/>
              <a:t>divertor</a:t>
            </a:r>
            <a:r>
              <a:rPr lang="en-US" altLang="en-US" sz="1400" dirty="0" smtClean="0"/>
              <a:t> configuration reduce </a:t>
            </a:r>
            <a:r>
              <a:rPr lang="en-US" altLang="en-US" sz="1400" dirty="0" err="1" smtClean="0"/>
              <a:t>divertor</a:t>
            </a:r>
            <a:r>
              <a:rPr lang="en-US" altLang="en-US" sz="1400" dirty="0" smtClean="0"/>
              <a:t> mode?</a:t>
            </a:r>
          </a:p>
          <a:p>
            <a:pPr lvl="1"/>
            <a:r>
              <a:rPr lang="en-US" altLang="en-US" sz="1600" dirty="0" smtClean="0"/>
              <a:t>Compare </a:t>
            </a:r>
            <a:r>
              <a:rPr lang="en-US" altLang="en-US" sz="1600" dirty="0"/>
              <a:t>controller with influence of wall vs. without influence of </a:t>
            </a:r>
            <a:r>
              <a:rPr lang="en-US" altLang="en-US" sz="1600" dirty="0" smtClean="0"/>
              <a:t>wall</a:t>
            </a:r>
          </a:p>
          <a:p>
            <a:pPr lvl="1"/>
            <a:endParaRPr lang="en-US" altLang="en-US" sz="1600" dirty="0"/>
          </a:p>
          <a:p>
            <a:r>
              <a:rPr lang="en-US" altLang="en-US" sz="1800" dirty="0"/>
              <a:t>XP needs</a:t>
            </a:r>
          </a:p>
          <a:p>
            <a:pPr lvl="1"/>
            <a:r>
              <a:rPr lang="en-US" altLang="en-US" sz="1600" u="sng" dirty="0"/>
              <a:t>Request</a:t>
            </a:r>
            <a:r>
              <a:rPr lang="en-US" altLang="en-US" sz="1600" dirty="0"/>
              <a:t>: </a:t>
            </a:r>
            <a:r>
              <a:rPr lang="en-US" altLang="en-US" sz="1600" dirty="0" smtClean="0"/>
              <a:t>1.5 </a:t>
            </a:r>
            <a:r>
              <a:rPr lang="en-US" altLang="en-US" sz="1600" dirty="0"/>
              <a:t>run </a:t>
            </a:r>
            <a:r>
              <a:rPr lang="en-US" altLang="en-US" sz="1600" dirty="0" smtClean="0"/>
              <a:t>days</a:t>
            </a:r>
            <a:endParaRPr lang="en-US" altLang="en-US" sz="1600" dirty="0"/>
          </a:p>
        </p:txBody>
      </p:sp>
      <p:sp>
        <p:nvSpPr>
          <p:cNvPr id="2092090" name="Text Box 58"/>
          <p:cNvSpPr txBox="1">
            <a:spLocks noChangeArrowheads="1"/>
          </p:cNvSpPr>
          <p:nvPr/>
        </p:nvSpPr>
        <p:spPr bwMode="auto">
          <a:xfrm>
            <a:off x="5351463" y="3425825"/>
            <a:ext cx="3676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en-US" sz="1400" u="sng">
                <a:solidFill>
                  <a:srgbClr val="0000FF"/>
                </a:solidFill>
                <a:latin typeface="Arial" pitchFamily="34" charset="0"/>
              </a:rPr>
              <a:t>n = 1 ideal eigenfunctions for fiducial plasma</a:t>
            </a:r>
          </a:p>
        </p:txBody>
      </p:sp>
      <p:pic>
        <p:nvPicPr>
          <p:cNvPr id="2092091" name="Picture 5" descr="plot2.p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>
            <a:fillRect/>
          </a:stretch>
        </p:blipFill>
        <p:spPr bwMode="auto">
          <a:xfrm>
            <a:off x="5715000" y="987425"/>
            <a:ext cx="289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2092" name="Rectangle 14"/>
          <p:cNvSpPr>
            <a:spLocks noChangeArrowheads="1"/>
          </p:cNvSpPr>
          <p:nvPr/>
        </p:nvSpPr>
        <p:spPr bwMode="auto">
          <a:xfrm>
            <a:off x="6773863" y="1284288"/>
            <a:ext cx="1295400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rPr>
              <a:t>NSTX 133775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  <a:ea typeface="ＭＳ Ｐゴシック" pitchFamily="34" charset="-128"/>
              </a:rPr>
              <a:t>t = 0.495 [s]</a:t>
            </a:r>
          </a:p>
        </p:txBody>
      </p:sp>
      <p:sp>
        <p:nvSpPr>
          <p:cNvPr id="2092093" name="Rectangle 61"/>
          <p:cNvSpPr>
            <a:spLocks noChangeArrowheads="1"/>
          </p:cNvSpPr>
          <p:nvPr/>
        </p:nvSpPr>
        <p:spPr bwMode="auto">
          <a:xfrm>
            <a:off x="7664450" y="3276600"/>
            <a:ext cx="1066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92095" name="Line 63"/>
          <p:cNvSpPr>
            <a:spLocks noChangeShapeType="1"/>
          </p:cNvSpPr>
          <p:nvPr/>
        </p:nvSpPr>
        <p:spPr bwMode="auto">
          <a:xfrm flipH="1" flipV="1">
            <a:off x="6773863" y="5334000"/>
            <a:ext cx="4572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2096" name="Text Box 64"/>
          <p:cNvSpPr txBox="1">
            <a:spLocks noChangeArrowheads="1"/>
          </p:cNvSpPr>
          <p:nvPr/>
        </p:nvSpPr>
        <p:spPr bwMode="auto">
          <a:xfrm>
            <a:off x="6049963" y="6324600"/>
            <a:ext cx="2235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RWM B</a:t>
            </a:r>
            <a:r>
              <a:rPr lang="en-US" altLang="en-US" sz="1200" baseline="-25000">
                <a:solidFill>
                  <a:srgbClr val="1822CD"/>
                </a:solidFill>
                <a:latin typeface="Helvetica" pitchFamily="34" charset="0"/>
              </a:rPr>
              <a:t>R</a:t>
            </a: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 and B</a:t>
            </a:r>
            <a:r>
              <a:rPr lang="en-US" altLang="en-US" sz="1200" baseline="-25000">
                <a:solidFill>
                  <a:srgbClr val="1822CD"/>
                </a:solidFill>
                <a:latin typeface="Helvetica" pitchFamily="34" charset="0"/>
              </a:rPr>
              <a:t>p</a:t>
            </a:r>
            <a:r>
              <a:rPr lang="en-US" altLang="en-US" sz="1200">
                <a:solidFill>
                  <a:srgbClr val="1822CD"/>
                </a:solidFill>
                <a:latin typeface="Helvetica" pitchFamily="34" charset="0"/>
              </a:rPr>
              <a:t> sensor locations</a:t>
            </a:r>
          </a:p>
        </p:txBody>
      </p:sp>
      <p:pic>
        <p:nvPicPr>
          <p:cNvPr id="2092098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3" y="3657600"/>
            <a:ext cx="180975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099" name="Picture 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763963"/>
            <a:ext cx="1816100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2100" name="Line 68"/>
          <p:cNvSpPr>
            <a:spLocks noChangeShapeType="1"/>
          </p:cNvSpPr>
          <p:nvPr/>
        </p:nvSpPr>
        <p:spPr bwMode="auto">
          <a:xfrm flipV="1">
            <a:off x="8229600" y="5638800"/>
            <a:ext cx="762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2101" name="Text Box 69"/>
          <p:cNvSpPr txBox="1">
            <a:spLocks noChangeArrowheads="1"/>
          </p:cNvSpPr>
          <p:nvPr/>
        </p:nvSpPr>
        <p:spPr bwMode="auto">
          <a:xfrm>
            <a:off x="5181600" y="4770438"/>
            <a:ext cx="3222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Z(m)</a:t>
            </a:r>
          </a:p>
        </p:txBody>
      </p:sp>
      <p:sp>
        <p:nvSpPr>
          <p:cNvPr id="2092102" name="Text Box 70"/>
          <p:cNvSpPr txBox="1">
            <a:spLocks noChangeArrowheads="1"/>
          </p:cNvSpPr>
          <p:nvPr/>
        </p:nvSpPr>
        <p:spPr bwMode="auto">
          <a:xfrm>
            <a:off x="8610600" y="6296025"/>
            <a:ext cx="3381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altLang="en-US" sz="1200">
                <a:latin typeface="Helvetica" pitchFamily="34" charset="0"/>
              </a:rPr>
              <a:t>R(m)</a:t>
            </a:r>
          </a:p>
        </p:txBody>
      </p:sp>
      <p:sp>
        <p:nvSpPr>
          <p:cNvPr id="2092103" name="Line 71"/>
          <p:cNvSpPr>
            <a:spLocks noChangeShapeType="1"/>
          </p:cNvSpPr>
          <p:nvPr/>
        </p:nvSpPr>
        <p:spPr bwMode="auto">
          <a:xfrm>
            <a:off x="4953000" y="4419600"/>
            <a:ext cx="5334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E1411-EE91-417E-816C-51D2071C992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9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00013"/>
            <a:ext cx="9010650" cy="1022351"/>
          </a:xfrm>
        </p:spPr>
        <p:txBody>
          <a:bodyPr/>
          <a:lstStyle/>
          <a:p>
            <a:r>
              <a:rPr lang="en-US" altLang="en-US" sz="2800" dirty="0"/>
              <a:t>XP:</a:t>
            </a:r>
            <a:r>
              <a:rPr lang="en-US" altLang="en-US" dirty="0"/>
              <a:t> </a:t>
            </a:r>
            <a:r>
              <a:rPr lang="en-US" altLang="en-US" sz="2800" dirty="0"/>
              <a:t>RWM control physics with partial control coil </a:t>
            </a:r>
            <a:r>
              <a:rPr lang="en-US" altLang="en-US" sz="2800" dirty="0" smtClean="0"/>
              <a:t>coverage </a:t>
            </a:r>
            <a:r>
              <a:rPr lang="en-US" altLang="en-US" sz="2000" b="0" dirty="0" smtClean="0">
                <a:solidFill>
                  <a:srgbClr val="9900FF"/>
                </a:solidFill>
              </a:rPr>
              <a:t>– Y.S. Park, </a:t>
            </a:r>
            <a:r>
              <a:rPr lang="en-US" altLang="en-US" sz="2000" b="0" dirty="0">
                <a:solidFill>
                  <a:srgbClr val="9900FF"/>
                </a:solidFill>
              </a:rPr>
              <a:t>et al.</a:t>
            </a:r>
            <a:endParaRPr lang="en-US" altLang="en-US" sz="2800" dirty="0"/>
          </a:p>
        </p:txBody>
      </p:sp>
      <p:sp>
        <p:nvSpPr>
          <p:cNvPr id="209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46138"/>
            <a:ext cx="6465888" cy="5707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Motivation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Effect of partial coil coverage (e.g. JT-60SA)</a:t>
            </a:r>
            <a:r>
              <a:rPr lang="en-US" altLang="en-US" sz="1800" dirty="0">
                <a:solidFill>
                  <a:srgbClr val="FF0000"/>
                </a:solidFill>
              </a:rPr>
              <a:t>*</a:t>
            </a:r>
            <a:r>
              <a:rPr lang="en-US" altLang="en-US" sz="1800" dirty="0"/>
              <a:t>, and impact of internal coil loss (e.g. ITER) may lead to “mode non-rigidity” during RWM feedback – the effect on mode control needs to be understood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NSTX active RWM control failed with 2 coils missing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/>
              <a:t>Goals / Approach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RWM control in NSTX will be attempted with partial coverage of the RWM coils to test the physics of RWM mode rigidity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Leverage new independent control of the RWM coils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Determine the change in the computed multi-mode RWM spectrum and compare to experiment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Compare attempted control with both the RWM PID controller, and RWM state space controller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Addresses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>
                <a:solidFill>
                  <a:srgbClr val="FF0000"/>
                </a:solidFill>
              </a:rPr>
              <a:t>*</a:t>
            </a:r>
            <a:r>
              <a:rPr lang="en-US" altLang="en-US" sz="1800" dirty="0" smtClean="0"/>
              <a:t>Collaborative RWM stabilization research with JAEA (for JT-60SA) – IEA joint research task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 smtClean="0"/>
              <a:t>ITPA </a:t>
            </a:r>
            <a:r>
              <a:rPr lang="en-US" altLang="en-US" sz="1800" dirty="0"/>
              <a:t>joint </a:t>
            </a:r>
            <a:r>
              <a:rPr lang="en-US" altLang="en-US" sz="1800" dirty="0" smtClean="0"/>
              <a:t>research MDC-17, MDC-21</a:t>
            </a:r>
            <a:endParaRPr lang="en-US" altLang="en-US" sz="1800" dirty="0"/>
          </a:p>
        </p:txBody>
      </p:sp>
      <p:pic>
        <p:nvPicPr>
          <p:cNvPr id="2099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740025" cy="17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05" name="Text Box 5"/>
          <p:cNvSpPr txBox="1">
            <a:spLocks noChangeArrowheads="1"/>
          </p:cNvSpPr>
          <p:nvPr/>
        </p:nvSpPr>
        <p:spPr bwMode="auto">
          <a:xfrm>
            <a:off x="6248400" y="942975"/>
            <a:ext cx="2743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1600" u="sng">
                <a:solidFill>
                  <a:srgbClr val="0000FF"/>
                </a:solidFill>
              </a:rPr>
              <a:t>JT-60SA passive plates and RWM control coils</a:t>
            </a:r>
            <a:endParaRPr lang="en-US" altLang="en-US" sz="900" u="sng">
              <a:solidFill>
                <a:srgbClr val="0000FF"/>
              </a:solidFill>
            </a:endParaRPr>
          </a:p>
        </p:txBody>
      </p:sp>
      <p:pic>
        <p:nvPicPr>
          <p:cNvPr id="20992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51225"/>
            <a:ext cx="2419350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09" name="Line 9"/>
          <p:cNvSpPr>
            <a:spLocks noChangeShapeType="1"/>
          </p:cNvSpPr>
          <p:nvPr/>
        </p:nvSpPr>
        <p:spPr bwMode="auto">
          <a:xfrm>
            <a:off x="6019800" y="1419225"/>
            <a:ext cx="6096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05400" y="5867400"/>
            <a:ext cx="1172116" cy="7017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u="sng" dirty="0" smtClean="0"/>
              <a:t>Request</a:t>
            </a:r>
            <a:r>
              <a:rPr lang="en-US" sz="1800" dirty="0" smtClean="0"/>
              <a:t>: </a:t>
            </a:r>
          </a:p>
          <a:p>
            <a:pPr>
              <a:buNone/>
            </a:pPr>
            <a:r>
              <a:rPr lang="en-US" sz="1800" dirty="0" smtClean="0"/>
              <a:t>1 run day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99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6782-63E8-4F2C-A236-2128833025C5}" type="slidenum">
              <a:rPr lang="en-US"/>
              <a:pPr/>
              <a:t>7</a:t>
            </a:fld>
            <a:endParaRPr lang="en-US"/>
          </a:p>
        </p:txBody>
      </p:sp>
      <p:sp>
        <p:nvSpPr>
          <p:cNvPr id="213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010650" cy="102235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XP: RWM </a:t>
            </a:r>
            <a:r>
              <a:rPr lang="en-US" sz="2800" dirty="0">
                <a:latin typeface="Arial" pitchFamily="34" charset="0"/>
              </a:rPr>
              <a:t>PID control optimization based on theory and </a:t>
            </a:r>
            <a:r>
              <a:rPr lang="en-US" sz="2800" dirty="0" smtClean="0">
                <a:latin typeface="Arial" pitchFamily="34" charset="0"/>
              </a:rPr>
              <a:t>experiment</a:t>
            </a:r>
            <a:r>
              <a:rPr lang="en-US" altLang="en-US" sz="2000" b="0" dirty="0">
                <a:solidFill>
                  <a:srgbClr val="9900FF"/>
                </a:solidFill>
              </a:rPr>
              <a:t> – </a:t>
            </a:r>
            <a:r>
              <a:rPr lang="en-US" altLang="en-US" sz="2000" b="0" dirty="0" smtClean="0">
                <a:solidFill>
                  <a:srgbClr val="9900FF"/>
                </a:solidFill>
              </a:rPr>
              <a:t>Sabbagh, </a:t>
            </a:r>
            <a:r>
              <a:rPr lang="en-US" altLang="en-US" sz="2000" b="0" dirty="0">
                <a:solidFill>
                  <a:srgbClr val="9900FF"/>
                </a:solidFill>
              </a:rPr>
              <a:t>et al.</a:t>
            </a:r>
            <a:endParaRPr lang="en-US" sz="2800" dirty="0"/>
          </a:p>
        </p:txBody>
      </p:sp>
      <p:sp>
        <p:nvSpPr>
          <p:cNvPr id="213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914400"/>
            <a:ext cx="8512175" cy="5410200"/>
          </a:xfrm>
        </p:spPr>
        <p:txBody>
          <a:bodyPr/>
          <a:lstStyle/>
          <a:p>
            <a:r>
              <a:rPr lang="en-US" sz="2000" dirty="0"/>
              <a:t>Motivation</a:t>
            </a:r>
          </a:p>
          <a:p>
            <a:pPr lvl="1"/>
            <a:r>
              <a:rPr lang="en-US" sz="1800" dirty="0"/>
              <a:t>Experiments using n = 1 RWM control in </a:t>
            </a:r>
            <a:r>
              <a:rPr lang="en-US" sz="1800" dirty="0" smtClean="0"/>
              <a:t>2010, and subsequent </a:t>
            </a:r>
            <a:r>
              <a:rPr lang="en-US" sz="1800" dirty="0"/>
              <a:t>analysis using the VALEN code show that some settings for control </a:t>
            </a:r>
            <a:r>
              <a:rPr lang="en-US" sz="1800" dirty="0" smtClean="0"/>
              <a:t>using dual </a:t>
            </a:r>
            <a:r>
              <a:rPr lang="en-US" sz="1800" dirty="0" smtClean="0"/>
              <a:t>B</a:t>
            </a:r>
            <a:r>
              <a:rPr lang="en-US" sz="1800" baseline="-25000" dirty="0" smtClean="0"/>
              <a:t>R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err="1" smtClean="0"/>
              <a:t>B</a:t>
            </a:r>
            <a:r>
              <a:rPr lang="en-US" sz="1800" baseline="-25000" dirty="0" err="1" smtClean="0"/>
              <a:t>p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sensor feedback were </a:t>
            </a:r>
            <a:r>
              <a:rPr lang="en-US" sz="1800" dirty="0"/>
              <a:t>optimal, </a:t>
            </a:r>
            <a:r>
              <a:rPr lang="en-US" sz="1800" dirty="0" smtClean="0"/>
              <a:t>others could have been improved</a:t>
            </a:r>
          </a:p>
          <a:p>
            <a:pPr lvl="1"/>
            <a:r>
              <a:rPr lang="en-US" sz="1800" dirty="0" smtClean="0"/>
              <a:t>Active RWM PID control settings need to be re-optimized for NSTX-U</a:t>
            </a:r>
            <a:endParaRPr lang="en-US" sz="1800" dirty="0" smtClean="0"/>
          </a:p>
          <a:p>
            <a:pPr lvl="1"/>
            <a:r>
              <a:rPr lang="en-US" sz="1800" dirty="0" smtClean="0"/>
              <a:t>Support </a:t>
            </a:r>
            <a:r>
              <a:rPr lang="en-US" sz="1800" dirty="0"/>
              <a:t>general NSTX-U </a:t>
            </a:r>
            <a:r>
              <a:rPr lang="en-US" sz="1800" dirty="0" smtClean="0"/>
              <a:t>experiments by </a:t>
            </a:r>
            <a:r>
              <a:rPr lang="en-US" sz="1800" dirty="0" smtClean="0"/>
              <a:t>optimizing RWM PID control</a:t>
            </a:r>
            <a:endParaRPr lang="en-US" sz="1800" dirty="0"/>
          </a:p>
          <a:p>
            <a:r>
              <a:rPr lang="en-US" sz="2000" dirty="0"/>
              <a:t>Goals / Approach</a:t>
            </a:r>
          </a:p>
          <a:p>
            <a:pPr lvl="1"/>
            <a:r>
              <a:rPr lang="en-US" sz="1800" dirty="0" smtClean="0"/>
              <a:t>Optimize n = 1 RWM PID control focusing on scans of key </a:t>
            </a:r>
            <a:r>
              <a:rPr lang="en-US" sz="1800" dirty="0" smtClean="0"/>
              <a:t>parameters</a:t>
            </a:r>
            <a:endParaRPr lang="en-US" sz="1800" baseline="-25000" dirty="0">
              <a:latin typeface="Symbol" pitchFamily="18" charset="2"/>
            </a:endParaRPr>
          </a:p>
          <a:p>
            <a:pPr lvl="2"/>
            <a:r>
              <a:rPr lang="en-US" sz="1600" dirty="0" smtClean="0"/>
              <a:t>Vary </a:t>
            </a:r>
            <a:r>
              <a:rPr lang="en-US" sz="1600" dirty="0" err="1" smtClean="0"/>
              <a:t>B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</a:t>
            </a:r>
            <a:r>
              <a:rPr lang="en-US" sz="1600" dirty="0"/>
              <a:t>feedback </a:t>
            </a:r>
            <a:r>
              <a:rPr lang="en-US" sz="1600" dirty="0" smtClean="0"/>
              <a:t>phase, </a:t>
            </a:r>
            <a:r>
              <a:rPr lang="en-US" sz="1600" dirty="0" smtClean="0"/>
              <a:t>B</a:t>
            </a:r>
            <a:r>
              <a:rPr lang="en-US" sz="1600" baseline="-25000" dirty="0" smtClean="0"/>
              <a:t>R</a:t>
            </a:r>
            <a:r>
              <a:rPr lang="en-US" sz="1600" dirty="0" smtClean="0"/>
              <a:t> </a:t>
            </a:r>
            <a:r>
              <a:rPr lang="en-US" sz="1600" dirty="0"/>
              <a:t>feedback gain </a:t>
            </a:r>
            <a:r>
              <a:rPr lang="en-US" sz="1600" dirty="0" smtClean="0"/>
              <a:t>– which differ </a:t>
            </a:r>
            <a:r>
              <a:rPr lang="en-US" sz="1600" dirty="0"/>
              <a:t>in the most </a:t>
            </a:r>
            <a:r>
              <a:rPr lang="en-US" sz="1600" dirty="0" smtClean="0"/>
              <a:t>in the analysis from </a:t>
            </a:r>
            <a:r>
              <a:rPr lang="en-US" sz="1600" dirty="0"/>
              <a:t>the experimental </a:t>
            </a:r>
            <a:r>
              <a:rPr lang="en-US" sz="1600" dirty="0" smtClean="0"/>
              <a:t>settings</a:t>
            </a:r>
          </a:p>
          <a:p>
            <a:pPr lvl="2"/>
            <a:r>
              <a:rPr lang="en-US" sz="1600" dirty="0" err="1" smtClean="0"/>
              <a:t>B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</a:t>
            </a:r>
            <a:r>
              <a:rPr lang="en-US" sz="1600" dirty="0"/>
              <a:t>sensor gain will also be examined in this </a:t>
            </a:r>
            <a:r>
              <a:rPr lang="en-US" sz="1600" dirty="0" smtClean="0"/>
              <a:t>experiment (never scanned with </a:t>
            </a:r>
            <a:r>
              <a:rPr lang="en-US" sz="1600" dirty="0" smtClean="0"/>
              <a:t>r/t </a:t>
            </a:r>
            <a:r>
              <a:rPr lang="en-US" sz="1600" dirty="0" smtClean="0"/>
              <a:t>AC compensation). </a:t>
            </a:r>
          </a:p>
          <a:p>
            <a:pPr lvl="2"/>
            <a:r>
              <a:rPr lang="en-US" sz="1600" dirty="0" smtClean="0"/>
              <a:t>Perform on </a:t>
            </a:r>
            <a:r>
              <a:rPr lang="en-US" sz="1600" dirty="0" smtClean="0"/>
              <a:t>high </a:t>
            </a:r>
            <a:r>
              <a:rPr lang="en-US" sz="1600" dirty="0" smtClean="0"/>
              <a:t>performance target plasmas (fiducial; low </a:t>
            </a:r>
            <a:r>
              <a:rPr lang="en-US" sz="1600" dirty="0" smtClean="0"/>
              <a:t>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;</a:t>
            </a:r>
            <a:r>
              <a:rPr lang="en-US" sz="1600" dirty="0" smtClean="0"/>
              <a:t> snowflake)</a:t>
            </a:r>
            <a:endParaRPr lang="en-US" sz="1600" dirty="0"/>
          </a:p>
          <a:p>
            <a:r>
              <a:rPr lang="en-US" sz="2000" dirty="0" smtClean="0"/>
              <a:t>Addresses</a:t>
            </a:r>
            <a:endParaRPr lang="en-US" sz="2000" dirty="0"/>
          </a:p>
          <a:p>
            <a:pPr lvl="1"/>
            <a:r>
              <a:rPr lang="en-US" sz="1800" dirty="0" smtClean="0"/>
              <a:t>General support for </a:t>
            </a:r>
            <a:r>
              <a:rPr lang="en-US" sz="1800" dirty="0" smtClean="0"/>
              <a:t>NSTX-U </a:t>
            </a:r>
            <a:r>
              <a:rPr lang="en-US" sz="1800" dirty="0" smtClean="0"/>
              <a:t>high beta </a:t>
            </a:r>
            <a:r>
              <a:rPr lang="en-US" sz="1800" dirty="0" smtClean="0"/>
              <a:t>experiments, R(15-3), JRT-16</a:t>
            </a:r>
            <a:endParaRPr lang="en-US" sz="1800" dirty="0"/>
          </a:p>
          <a:p>
            <a:pPr lvl="1"/>
            <a:r>
              <a:rPr lang="en-US" sz="1800" dirty="0"/>
              <a:t>ITPA joint </a:t>
            </a:r>
            <a:r>
              <a:rPr lang="en-US" sz="1800" dirty="0" smtClean="0"/>
              <a:t>experiment </a:t>
            </a:r>
            <a:r>
              <a:rPr lang="en-US" sz="1800" dirty="0" smtClean="0"/>
              <a:t>MDC-17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172756"/>
            <a:ext cx="876300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Request: 0.5 – 1.0 run days (depends on desired targets, number of parameter variations/shot)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91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F48E7-F810-4F28-837A-58E719D597C4}" type="slidenum">
              <a:rPr lang="en-US"/>
              <a:pPr/>
              <a:t>8</a:t>
            </a:fld>
            <a:endParaRPr lang="en-US"/>
          </a:p>
        </p:txBody>
      </p:sp>
      <p:sp>
        <p:nvSpPr>
          <p:cNvPr id="2145282" name="Rectangle 2"/>
          <p:cNvSpPr>
            <a:spLocks noChangeArrowheads="1"/>
          </p:cNvSpPr>
          <p:nvPr/>
        </p:nvSpPr>
        <p:spPr bwMode="auto">
          <a:xfrm>
            <a:off x="1279525" y="1403350"/>
            <a:ext cx="3484563" cy="30527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452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z="2000"/>
              <a:t>RWM B</a:t>
            </a:r>
            <a:r>
              <a:rPr lang="en-US" sz="2000" baseline="-25000"/>
              <a:t>r</a:t>
            </a:r>
            <a:r>
              <a:rPr lang="en-US" sz="2000"/>
              <a:t> sensor n = 1 feedback phase variation shows superior settings when combined w/B</a:t>
            </a:r>
            <a:r>
              <a:rPr lang="en-US" sz="2000" baseline="-25000"/>
              <a:t>p</a:t>
            </a:r>
            <a:r>
              <a:rPr lang="en-US" sz="2000"/>
              <a:t> sensors; good agreement w/theory so far</a:t>
            </a:r>
          </a:p>
        </p:txBody>
      </p:sp>
      <p:sp>
        <p:nvSpPr>
          <p:cNvPr id="2145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29200" y="4343400"/>
            <a:ext cx="3962400" cy="2133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000" dirty="0"/>
              <a:t>VALEN calculation of </a:t>
            </a:r>
            <a:r>
              <a:rPr lang="en-US" sz="2000" dirty="0" err="1"/>
              <a:t>B</a:t>
            </a:r>
            <a:r>
              <a:rPr lang="en-US" sz="2000" baseline="-25000" dirty="0" err="1"/>
              <a:t>r</a:t>
            </a:r>
            <a:r>
              <a:rPr lang="en-US" sz="2000" dirty="0" err="1"/>
              <a:t>+B</a:t>
            </a:r>
            <a:r>
              <a:rPr lang="en-US" sz="2000" baseline="-25000" dirty="0" err="1"/>
              <a:t>p</a:t>
            </a:r>
            <a:r>
              <a:rPr lang="en-US" sz="2000" dirty="0"/>
              <a:t> feedback follows XP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1800" dirty="0"/>
              <a:t>stable plasma (negative “s”)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1800" dirty="0"/>
              <a:t>Now examining plasma response model variation</a:t>
            </a:r>
          </a:p>
          <a:p>
            <a:pPr lvl="2">
              <a:lnSpc>
                <a:spcPct val="90000"/>
              </a:lnSpc>
              <a:spcBef>
                <a:spcPct val="15000"/>
              </a:spcBef>
            </a:pPr>
            <a:r>
              <a:rPr lang="en-US" sz="1600" dirty="0">
                <a:solidFill>
                  <a:srgbClr val="0000FF"/>
                </a:solidFill>
              </a:rPr>
              <a:t>impact of “s”, and diff. rotation (“</a:t>
            </a:r>
            <a:r>
              <a:rPr lang="en-US" sz="1600" dirty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”) on </a:t>
            </a:r>
            <a:r>
              <a:rPr lang="en-US" sz="1600" dirty="0" smtClean="0">
                <a:solidFill>
                  <a:srgbClr val="0000FF"/>
                </a:solidFill>
              </a:rPr>
              <a:t>results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21452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19630" r="9801" b="11624"/>
          <a:stretch>
            <a:fillRect/>
          </a:stretch>
        </p:blipFill>
        <p:spPr bwMode="auto">
          <a:xfrm>
            <a:off x="5210175" y="1158875"/>
            <a:ext cx="38862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5286" name="Text Box 6"/>
          <p:cNvSpPr txBox="1">
            <a:spLocks noChangeArrowheads="1"/>
          </p:cNvSpPr>
          <p:nvPr/>
        </p:nvSpPr>
        <p:spPr bwMode="auto">
          <a:xfrm>
            <a:off x="7932738" y="3822700"/>
            <a:ext cx="4143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latin typeface="Symbol" pitchFamily="18" charset="2"/>
              </a:rPr>
              <a:t>D</a:t>
            </a:r>
            <a:r>
              <a:rPr lang="en-US" sz="1400">
                <a:latin typeface="Helvetica" pitchFamily="34" charset="0"/>
              </a:rPr>
              <a:t>t (s)</a:t>
            </a:r>
          </a:p>
        </p:txBody>
      </p:sp>
      <p:sp>
        <p:nvSpPr>
          <p:cNvPr id="2145287" name="Text Box 7"/>
          <p:cNvSpPr txBox="1">
            <a:spLocks noChangeArrowheads="1"/>
          </p:cNvSpPr>
          <p:nvPr/>
        </p:nvSpPr>
        <p:spPr bwMode="auto">
          <a:xfrm rot="-5400000">
            <a:off x="4323556" y="2410619"/>
            <a:ext cx="1630363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>
                <a:latin typeface="Helvetica" pitchFamily="34" charset="0"/>
              </a:rPr>
              <a:t>Radial field n = 1 (G)</a:t>
            </a:r>
          </a:p>
        </p:txBody>
      </p:sp>
      <p:sp>
        <p:nvSpPr>
          <p:cNvPr id="2145288" name="Rectangle 8"/>
          <p:cNvSpPr>
            <a:spLocks noChangeArrowheads="1"/>
          </p:cNvSpPr>
          <p:nvPr/>
        </p:nvSpPr>
        <p:spPr bwMode="auto">
          <a:xfrm>
            <a:off x="152400" y="5105400"/>
            <a:ext cx="518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rgbClr val="FF3300"/>
              </a:buClr>
              <a:buSzPct val="75000"/>
              <a:buFont typeface="Wingdings" pitchFamily="2" charset="2"/>
              <a:buChar char="q"/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Favorable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(experimental)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2000" baseline="-25000" dirty="0" err="1" smtClean="0">
                <a:solidFill>
                  <a:srgbClr val="0000FF"/>
                </a:solidFill>
                <a:latin typeface="Arial" pitchFamily="34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feedback settings, varied B</a:t>
            </a:r>
            <a:r>
              <a:rPr lang="en-US" sz="2000" baseline="-25000" dirty="0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 settings</a:t>
            </a: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Positive/negative feedback produced at theoretically expected phase values</a:t>
            </a:r>
          </a:p>
          <a:p>
            <a:pPr marL="742950" lvl="1" indent="-285750" eaLnBrk="0" hangingPunct="0">
              <a:buClr>
                <a:srgbClr val="3333FF"/>
              </a:buClr>
              <a:buSzPct val="75000"/>
              <a:buFont typeface="Wingdings" pitchFamily="2" charset="2"/>
              <a:buChar char="q"/>
            </a:pP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45289" name="Text Box 9"/>
          <p:cNvSpPr txBox="1">
            <a:spLocks noChangeArrowheads="1"/>
          </p:cNvSpPr>
          <p:nvPr/>
        </p:nvSpPr>
        <p:spPr bwMode="auto">
          <a:xfrm>
            <a:off x="6019800" y="3119438"/>
            <a:ext cx="1241425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latin typeface="Helvetica" pitchFamily="34" charset="0"/>
              </a:rPr>
              <a:t>180 deg FB phase</a:t>
            </a:r>
          </a:p>
        </p:txBody>
      </p:sp>
      <p:sp>
        <p:nvSpPr>
          <p:cNvPr id="2145290" name="Text Box 10"/>
          <p:cNvSpPr txBox="1">
            <a:spLocks noChangeArrowheads="1"/>
          </p:cNvSpPr>
          <p:nvPr/>
        </p:nvSpPr>
        <p:spPr bwMode="auto">
          <a:xfrm>
            <a:off x="6324600" y="2463800"/>
            <a:ext cx="11572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FF0000"/>
                </a:solidFill>
                <a:latin typeface="Helvetica" pitchFamily="34" charset="0"/>
              </a:rPr>
              <a:t>90 deg FB phase</a:t>
            </a:r>
          </a:p>
        </p:txBody>
      </p:sp>
      <p:sp>
        <p:nvSpPr>
          <p:cNvPr id="2145291" name="Line 11"/>
          <p:cNvSpPr>
            <a:spLocks noChangeShapeType="1"/>
          </p:cNvSpPr>
          <p:nvPr/>
        </p:nvSpPr>
        <p:spPr bwMode="auto">
          <a:xfrm flipH="1">
            <a:off x="6513513" y="2676525"/>
            <a:ext cx="28575" cy="2444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5292" name="Line 12"/>
          <p:cNvSpPr>
            <a:spLocks noChangeShapeType="1"/>
          </p:cNvSpPr>
          <p:nvPr/>
        </p:nvSpPr>
        <p:spPr bwMode="auto">
          <a:xfrm>
            <a:off x="7462838" y="1733550"/>
            <a:ext cx="12700" cy="220663"/>
          </a:xfrm>
          <a:prstGeom prst="line">
            <a:avLst/>
          </a:prstGeom>
          <a:noFill/>
          <a:ln w="158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5293" name="Text Box 13"/>
          <p:cNvSpPr txBox="1">
            <a:spLocks noChangeArrowheads="1"/>
          </p:cNvSpPr>
          <p:nvPr/>
        </p:nvSpPr>
        <p:spPr bwMode="auto">
          <a:xfrm>
            <a:off x="7086600" y="1473200"/>
            <a:ext cx="1073150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pitchFamily="34" charset="0"/>
              </a:rPr>
              <a:t>0 deg FB phase</a:t>
            </a:r>
          </a:p>
        </p:txBody>
      </p:sp>
      <p:sp>
        <p:nvSpPr>
          <p:cNvPr id="2145294" name="Text Box 14"/>
          <p:cNvSpPr txBox="1">
            <a:spLocks noChangeArrowheads="1"/>
          </p:cNvSpPr>
          <p:nvPr/>
        </p:nvSpPr>
        <p:spPr bwMode="auto">
          <a:xfrm>
            <a:off x="7556500" y="3302000"/>
            <a:ext cx="1246188" cy="1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CC9900"/>
                </a:solidFill>
                <a:latin typeface="Helvetica" pitchFamily="34" charset="0"/>
              </a:rPr>
              <a:t>Vacuum error field</a:t>
            </a:r>
          </a:p>
        </p:txBody>
      </p:sp>
      <p:sp>
        <p:nvSpPr>
          <p:cNvPr id="2145295" name="Text Box 15"/>
          <p:cNvSpPr txBox="1">
            <a:spLocks noChangeArrowheads="1"/>
          </p:cNvSpPr>
          <p:nvPr/>
        </p:nvSpPr>
        <p:spPr bwMode="auto">
          <a:xfrm>
            <a:off x="7561263" y="2792413"/>
            <a:ext cx="1277937" cy="182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33CC33"/>
                </a:solidFill>
                <a:latin typeface="Helvetica" pitchFamily="34" charset="0"/>
              </a:rPr>
              <a:t>Vacuum EF + RFA</a:t>
            </a:r>
          </a:p>
        </p:txBody>
      </p:sp>
      <p:sp>
        <p:nvSpPr>
          <p:cNvPr id="2145296" name="Text Box 16"/>
          <p:cNvSpPr txBox="1">
            <a:spLocks noChangeArrowheads="1"/>
          </p:cNvSpPr>
          <p:nvPr/>
        </p:nvSpPr>
        <p:spPr bwMode="auto">
          <a:xfrm>
            <a:off x="5534025" y="966788"/>
            <a:ext cx="33655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VALEN calculation of NSTX B</a:t>
            </a:r>
            <a:r>
              <a:rPr lang="en-US" sz="1400" u="sng" baseline="-25000">
                <a:solidFill>
                  <a:srgbClr val="0000FF"/>
                </a:solidFill>
                <a:latin typeface="Helvetica" pitchFamily="34" charset="0"/>
              </a:rPr>
              <a:t>r</a:t>
            </a: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 + B</a:t>
            </a:r>
            <a:r>
              <a:rPr lang="en-US" sz="1400" u="sng" baseline="-25000">
                <a:solidFill>
                  <a:srgbClr val="0000FF"/>
                </a:solidFill>
                <a:latin typeface="Helvetica" pitchFamily="34" charset="0"/>
              </a:rPr>
              <a:t>p</a:t>
            </a: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 control</a:t>
            </a:r>
          </a:p>
        </p:txBody>
      </p:sp>
      <p:pic>
        <p:nvPicPr>
          <p:cNvPr id="2145297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22388"/>
            <a:ext cx="4800600" cy="369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5298" name="Text Box 18"/>
          <p:cNvSpPr txBox="1">
            <a:spLocks noChangeArrowheads="1"/>
          </p:cNvSpPr>
          <p:nvPr/>
        </p:nvSpPr>
        <p:spPr bwMode="auto">
          <a:xfrm>
            <a:off x="3352800" y="922338"/>
            <a:ext cx="1712913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n = 1 B</a:t>
            </a:r>
            <a:r>
              <a:rPr lang="en-US" sz="1000" baseline="-25000">
                <a:solidFill>
                  <a:schemeClr val="tx1"/>
                </a:solidFill>
                <a:latin typeface="Arial" pitchFamily="34" charset="0"/>
              </a:rPr>
              <a:t>R</a:t>
            </a: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+ B</a:t>
            </a:r>
            <a:r>
              <a:rPr lang="en-US" sz="1000" baseline="-25000">
                <a:solidFill>
                  <a:schemeClr val="tx1"/>
                </a:solidFill>
                <a:latin typeface="Arial" pitchFamily="34" charset="0"/>
              </a:rPr>
              <a:t>p</a:t>
            </a: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feedback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(B</a:t>
            </a:r>
            <a:r>
              <a:rPr lang="en-US" sz="1000" baseline="-25000">
                <a:solidFill>
                  <a:schemeClr val="tx1"/>
                </a:solidFill>
                <a:latin typeface="Arial" pitchFamily="34" charset="0"/>
              </a:rPr>
              <a:t>p</a:t>
            </a: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gain = 1, B</a:t>
            </a:r>
            <a:r>
              <a:rPr lang="en-US" sz="1000" baseline="-25000">
                <a:solidFill>
                  <a:schemeClr val="tx1"/>
                </a:solidFill>
                <a:latin typeface="Arial" pitchFamily="34" charset="0"/>
              </a:rPr>
              <a:t>R</a:t>
            </a:r>
            <a:r>
              <a:rPr lang="en-US" sz="1000">
                <a:solidFill>
                  <a:schemeClr val="tx1"/>
                </a:solidFill>
                <a:latin typeface="Arial" pitchFamily="34" charset="0"/>
              </a:rPr>
              <a:t> gain = 1.5)</a:t>
            </a:r>
          </a:p>
        </p:txBody>
      </p:sp>
      <p:sp>
        <p:nvSpPr>
          <p:cNvPr id="2145299" name="Text Box 19"/>
          <p:cNvSpPr txBox="1">
            <a:spLocks noChangeArrowheads="1"/>
          </p:cNvSpPr>
          <p:nvPr/>
        </p:nvSpPr>
        <p:spPr bwMode="auto">
          <a:xfrm>
            <a:off x="311150" y="930275"/>
            <a:ext cx="2965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NSTX Experiments: B</a:t>
            </a:r>
            <a:r>
              <a:rPr lang="en-US" sz="1400" u="sng" baseline="-25000">
                <a:solidFill>
                  <a:srgbClr val="0000FF"/>
                </a:solidFill>
                <a:latin typeface="Helvetica" pitchFamily="34" charset="0"/>
              </a:rPr>
              <a:t>p</a:t>
            </a: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 + B</a:t>
            </a:r>
            <a:r>
              <a:rPr lang="en-US" sz="1400" u="sng" baseline="-25000">
                <a:solidFill>
                  <a:srgbClr val="0000FF"/>
                </a:solidFill>
                <a:latin typeface="Helvetica" pitchFamily="34" charset="0"/>
              </a:rPr>
              <a:t>R</a:t>
            </a:r>
            <a:r>
              <a:rPr lang="en-US" sz="1400" u="sng">
                <a:solidFill>
                  <a:srgbClr val="0000FF"/>
                </a:solidFill>
                <a:latin typeface="Helvetica" pitchFamily="34" charset="0"/>
              </a:rPr>
              <a:t> feedback</a:t>
            </a:r>
          </a:p>
        </p:txBody>
      </p:sp>
      <p:sp>
        <p:nvSpPr>
          <p:cNvPr id="2145300" name="Line 20"/>
          <p:cNvSpPr>
            <a:spLocks noChangeShapeType="1"/>
          </p:cNvSpPr>
          <p:nvPr/>
        </p:nvSpPr>
        <p:spPr bwMode="auto">
          <a:xfrm>
            <a:off x="1279525" y="1311275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5301" name="Text Box 21"/>
          <p:cNvSpPr txBox="1">
            <a:spLocks noChangeArrowheads="1"/>
          </p:cNvSpPr>
          <p:nvPr/>
        </p:nvSpPr>
        <p:spPr bwMode="auto">
          <a:xfrm>
            <a:off x="1408113" y="1203325"/>
            <a:ext cx="877887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>
                <a:solidFill>
                  <a:srgbClr val="0000FF"/>
                </a:solidFill>
                <a:latin typeface="Helvetica" pitchFamily="34" charset="0"/>
              </a:rPr>
              <a:t>Feedback on</a:t>
            </a:r>
          </a:p>
        </p:txBody>
      </p:sp>
      <p:sp>
        <p:nvSpPr>
          <p:cNvPr id="2145302" name="Line 22"/>
          <p:cNvSpPr>
            <a:spLocks noChangeShapeType="1"/>
          </p:cNvSpPr>
          <p:nvPr/>
        </p:nvSpPr>
        <p:spPr bwMode="auto">
          <a:xfrm>
            <a:off x="1279525" y="1311275"/>
            <a:ext cx="0" cy="31480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45303" name="Line 23"/>
          <p:cNvSpPr>
            <a:spLocks noChangeShapeType="1"/>
          </p:cNvSpPr>
          <p:nvPr/>
        </p:nvSpPr>
        <p:spPr bwMode="auto">
          <a:xfrm>
            <a:off x="312738" y="4191000"/>
            <a:ext cx="946150" cy="158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2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E5C69-E697-45FB-BD88-AA8E8DB3119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09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00013"/>
            <a:ext cx="9010650" cy="1022351"/>
          </a:xfrm>
        </p:spPr>
        <p:txBody>
          <a:bodyPr/>
          <a:lstStyle/>
          <a:p>
            <a:r>
              <a:rPr lang="en-US" altLang="en-US" sz="2800" dirty="0"/>
              <a:t>XP:</a:t>
            </a:r>
            <a:r>
              <a:rPr lang="en-US" altLang="en-US" dirty="0"/>
              <a:t> </a:t>
            </a:r>
            <a:r>
              <a:rPr lang="en-US" altLang="en-US" sz="2800" dirty="0"/>
              <a:t>RWM state space active control at reduced plasma </a:t>
            </a:r>
            <a:r>
              <a:rPr lang="en-US" altLang="en-US" sz="2800" dirty="0" smtClean="0"/>
              <a:t>rotation</a:t>
            </a:r>
            <a:r>
              <a:rPr lang="en-US" altLang="en-US" sz="2000" b="0" dirty="0">
                <a:solidFill>
                  <a:srgbClr val="9900FF"/>
                </a:solidFill>
              </a:rPr>
              <a:t> – Y.S. Park, et al.</a:t>
            </a:r>
            <a:endParaRPr lang="en-US" altLang="en-US" sz="2800" dirty="0"/>
          </a:p>
        </p:txBody>
      </p:sp>
      <p:sp>
        <p:nvSpPr>
          <p:cNvPr id="209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954088"/>
            <a:ext cx="8924925" cy="5707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Motivation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Present theory shows ITER advanced scenario plasmas are </a:t>
            </a:r>
            <a:r>
              <a:rPr lang="en-US" altLang="en-US" sz="1800" dirty="0" smtClean="0"/>
              <a:t>kinetic RWM </a:t>
            </a:r>
            <a:r>
              <a:rPr lang="en-US" altLang="en-US" sz="1800" dirty="0"/>
              <a:t>unstable just above the n = 1 no wall limit, and alpha particle stabilization is </a:t>
            </a:r>
            <a:r>
              <a:rPr lang="en-US" altLang="en-US" sz="1800" dirty="0" smtClean="0"/>
              <a:t>required</a:t>
            </a:r>
            <a:r>
              <a:rPr lang="en-US" altLang="en-US" sz="1800" dirty="0" smtClean="0"/>
              <a:t>; </a:t>
            </a:r>
            <a:r>
              <a:rPr lang="en-US" altLang="en-US" sz="1800" dirty="0"/>
              <a:t>Amount of kinetic resonance stabilization </a:t>
            </a:r>
            <a:r>
              <a:rPr lang="en-US" altLang="en-US" sz="1800" dirty="0" smtClean="0"/>
              <a:t>at low rotation is </a:t>
            </a:r>
            <a:r>
              <a:rPr lang="en-US" altLang="en-US" sz="1800" dirty="0"/>
              <a:t>uncertain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Goals / Approach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Demonstrate RWM control over a greater range of plasma rotation using RWM state space control (incl. </a:t>
            </a:r>
            <a:r>
              <a:rPr lang="en-US" altLang="en-US" sz="1800" dirty="0" smtClean="0"/>
              <a:t>(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) low </a:t>
            </a:r>
            <a:r>
              <a:rPr lang="en-US" altLang="en-US" sz="1800" dirty="0" err="1">
                <a:latin typeface="Symbol" pitchFamily="18" charset="2"/>
              </a:rPr>
              <a:t>w</a:t>
            </a:r>
            <a:r>
              <a:rPr lang="en-US" altLang="en-US" sz="1800" baseline="-25000" dirty="0" err="1">
                <a:latin typeface="Symbol" pitchFamily="18" charset="2"/>
              </a:rPr>
              <a:t>f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(ii) intermediate </a:t>
            </a:r>
            <a:r>
              <a:rPr lang="en-US" altLang="en-US" sz="1800" dirty="0" err="1">
                <a:latin typeface="Symbol" pitchFamily="18" charset="2"/>
              </a:rPr>
              <a:t>w</a:t>
            </a:r>
            <a:r>
              <a:rPr lang="en-US" altLang="en-US" sz="1800" baseline="-25000" dirty="0" err="1">
                <a:latin typeface="Symbol" pitchFamily="18" charset="2"/>
              </a:rPr>
              <a:t>f</a:t>
            </a:r>
            <a:r>
              <a:rPr lang="en-US" altLang="en-US" sz="1800" dirty="0"/>
              <a:t> at marginal stability)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Determine control physics differences of varying input </a:t>
            </a:r>
            <a:r>
              <a:rPr lang="en-US" altLang="en-US" sz="1800" dirty="0" err="1"/>
              <a:t>eigenfunction</a:t>
            </a:r>
            <a:r>
              <a:rPr lang="en-US" altLang="en-US" sz="1800" dirty="0"/>
              <a:t> set (including allowance of n &gt; 1 </a:t>
            </a:r>
            <a:r>
              <a:rPr lang="en-US" altLang="en-US" sz="1800" dirty="0" err="1"/>
              <a:t>eigenfunctions</a:t>
            </a:r>
            <a:r>
              <a:rPr lang="en-US" altLang="en-US" sz="1800" dirty="0"/>
              <a:t>) at various </a:t>
            </a:r>
            <a:r>
              <a:rPr lang="en-US" altLang="en-US" sz="1800" dirty="0" err="1">
                <a:latin typeface="Symbol" pitchFamily="18" charset="2"/>
              </a:rPr>
              <a:t>w</a:t>
            </a:r>
            <a:r>
              <a:rPr lang="en-US" altLang="en-US" sz="1800" baseline="-25000" dirty="0" err="1">
                <a:latin typeface="Symbol" pitchFamily="18" charset="2"/>
              </a:rPr>
              <a:t>f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Vary key controller parameters to examine influence on stability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Test compatibility with applied fields for NTV rotation damping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Ensure controller doesn’t reduce </a:t>
            </a:r>
            <a:r>
              <a:rPr lang="en-US" altLang="en-US" sz="1600" dirty="0" smtClean="0"/>
              <a:t>n = 2, n </a:t>
            </a:r>
            <a:r>
              <a:rPr lang="en-US" altLang="en-US" sz="1600" dirty="0"/>
              <a:t>= 3 braking field significantly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Examine influence of adding n = 1 RWM PID control using B</a:t>
            </a:r>
            <a:r>
              <a:rPr lang="en-US" altLang="en-US" sz="1800" baseline="-25000" dirty="0"/>
              <a:t>r</a:t>
            </a:r>
            <a:r>
              <a:rPr lang="en-US" altLang="en-US" sz="1800" dirty="0"/>
              <a:t> sensors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Addresses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NSTX Research Milestones </a:t>
            </a:r>
            <a:r>
              <a:rPr lang="en-US" altLang="en-US" sz="1800" dirty="0" smtClean="0"/>
              <a:t>R(15-3)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ITPA joint experiment </a:t>
            </a:r>
            <a:r>
              <a:rPr lang="en-US" altLang="en-US" sz="1800" dirty="0" smtClean="0"/>
              <a:t>MDC-17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MDC-21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836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92304</TotalTime>
  <Words>3520</Words>
  <Application>Microsoft Office PowerPoint</Application>
  <PresentationFormat>On-screen Show (4:3)</PresentationFormat>
  <Paragraphs>579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Blank Presentation</vt:lpstr>
      <vt:lpstr>1_Blank Presentation</vt:lpstr>
      <vt:lpstr>2_Blank Presentation</vt:lpstr>
      <vt:lpstr>3_Blank Presentation</vt:lpstr>
      <vt:lpstr>Equation</vt:lpstr>
      <vt:lpstr>PowerPoint Presentation</vt:lpstr>
      <vt:lpstr>Columbia U. Group 2015 Macrostability TSG XPs (Short Summary)</vt:lpstr>
      <vt:lpstr>XP: RWM state space active control physics (independent coil control) – Sabbagh, et al.</vt:lpstr>
      <vt:lpstr>Increased number of states in RWM state space controller improves match to sensors over entire mode evolution</vt:lpstr>
      <vt:lpstr>Upgrades of new RWM state space controller will leverage new 2nd SPA power supply to study physics effects</vt:lpstr>
      <vt:lpstr>XP: RWM control physics with partial control coil coverage – Y.S. Park, et al.</vt:lpstr>
      <vt:lpstr>XP: RWM PID control optimization based on theory and experiment – Sabbagh, et al.</vt:lpstr>
      <vt:lpstr>RWM Br sensor n = 1 feedback phase variation shows superior settings when combined w/Bp sensors; good agreement w/theory so far</vt:lpstr>
      <vt:lpstr>XP: RWM state space active control at reduced plasma rotation – Y.S. Park, et al.</vt:lpstr>
      <vt:lpstr>Kinetic stability calculations show reduced stability in low li target plasma as wf is reduced; also at low wf </vt:lpstr>
      <vt:lpstr>XP: Neoclassical toroidal viscosity at reduced collisionality (independent coil control) – Sabbagh, et al.</vt:lpstr>
      <vt:lpstr>Measured NTV torque density profiles quantitatively compare well to computed TNTV – NTVTOK code interfaced to NSTX-U</vt:lpstr>
      <vt:lpstr>NTV experiment at reduced n is a key step for closed-loop Vf feedback using 3D fields in NSTX-U</vt:lpstr>
      <vt:lpstr>XP: NTV steady-state offset velocity at reduced torque with HHFW – Sabbagh, et al.</vt:lpstr>
      <vt:lpstr>Zero input torque wf profile diagnosed in 2009 RF XPs</vt:lpstr>
      <vt:lpstr>XP: Multi-mode error field correction with the RWM  state-space controller (RWMSC) – Sabbagh, et al.</vt:lpstr>
      <vt:lpstr>Multi-mode RWM computation shows 2nd eigenmode component has dominant amplitude at high bN  (vs. 1st eigenmode dominant at lower bN)</vt:lpstr>
      <vt:lpstr>XP: NTM Entrainment on NSTX-U – Y.S. Park, et al.</vt:lpstr>
      <vt:lpstr>Present entrainment experiment would be similar (could be compared to) past DIII-D experiments</vt:lpstr>
      <vt:lpstr>Piggyback XP: Disruption PAM (DPAM) Characterization, Measurements, and Criteria - Sabbagh, for the DPAM WG</vt:lpstr>
      <vt:lpstr>Example of disruption physics elements interconnected to describe paths toward disruption </vt:lpstr>
      <vt:lpstr>Supporting slides follow</vt:lpstr>
      <vt:lpstr>(Incomplete) List of physics elements tied to disruption prediction, avoidance (individual involvement) – 1/30/15 mtg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16726</cp:revision>
  <cp:lastPrinted>2014-10-10T06:32:42Z</cp:lastPrinted>
  <dcterms:created xsi:type="dcterms:W3CDTF">2003-10-01T16:23:57Z</dcterms:created>
  <dcterms:modified xsi:type="dcterms:W3CDTF">2015-02-25T09:23:58Z</dcterms:modified>
</cp:coreProperties>
</file>