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85" r:id="rId2"/>
    <p:sldId id="388" r:id="rId3"/>
    <p:sldId id="387" r:id="rId4"/>
  </p:sldIdLst>
  <p:sldSz cx="9144000" cy="6858000" type="screen4x3"/>
  <p:notesSz cx="7099300" cy="102346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99"/>
    <a:srgbClr val="00CC66"/>
    <a:srgbClr val="00CC00"/>
    <a:srgbClr val="FF0000"/>
    <a:srgbClr val="EFB942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95" autoAdjust="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fld id="{21128A60-DD5F-4586-8420-F0A6B9F36E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84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382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charset="0"/>
              </a:defRPr>
            </a:lvl1pPr>
          </a:lstStyle>
          <a:p>
            <a:pPr>
              <a:defRPr/>
            </a:pPr>
            <a:fld id="{F61DA65C-A8C0-40FF-AAD3-EC560C38E3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92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568C5C79-E2FA-40A1-8218-919DEBD19117}" type="slidenum">
              <a:rPr lang="en-GB" altLang="en-US" sz="1200" smtClean="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en-GB" altLang="en-US" sz="12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Larmor radius (D+) = 1.44 E-4*sqrt(T)/B</a:t>
            </a:r>
            <a:endParaRPr lang="en-GB" altLang="en-US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771379" indent="-296684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86737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61432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136127" indent="-237347"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610822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3085517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560212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4034907" indent="-23734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fld id="{0AD8AA58-B668-476B-9654-7D4DD8ADFF0A}" type="slidenum">
              <a:rPr lang="en-GB" altLang="ja-JP" sz="1200">
                <a:solidFill>
                  <a:prstClr val="black"/>
                </a:solidFill>
                <a:latin typeface="Arial" charset="0"/>
              </a:rPr>
              <a:pPr/>
              <a:t>2</a:t>
            </a:fld>
            <a:endParaRPr lang="en-GB" altLang="ja-JP" sz="1200">
              <a:solidFill>
                <a:prstClr val="black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fld id="{BA56D901-DE3B-4DAA-BC26-D2E996B40268}" type="slidenum">
              <a:rPr lang="en-GB" altLang="en-US" sz="1200" smtClean="0">
                <a:latin typeface="Arial" charset="0"/>
              </a:rPr>
              <a:pPr/>
              <a:t>3</a:t>
            </a:fld>
            <a:endParaRPr lang="en-GB" altLang="en-US" sz="1200" smtClean="0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5" name="Picture 5" descr="PowerPoint_Graph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8388350" y="6453188"/>
            <a:ext cx="5857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latin typeface="Arial" charset="0"/>
              </a:rPr>
              <a:t>Page </a:t>
            </a:r>
            <a:fld id="{BA6E6ED3-9211-4441-90E7-67C5B952B418}" type="slidenum">
              <a:rPr lang="en-GB" sz="800" smtClean="0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800" smtClean="0">
              <a:latin typeface="Arial" charset="0"/>
            </a:endParaRPr>
          </a:p>
        </p:txBody>
      </p:sp>
      <p:sp>
        <p:nvSpPr>
          <p:cNvPr id="12290" name="Rectangl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2700338" y="6381750"/>
            <a:ext cx="571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000" dirty="0" smtClean="0">
                <a:latin typeface="Arial" charset="0"/>
              </a:rPr>
              <a:t>NSTX-U Research Forum 2013 24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-27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 February</a:t>
            </a:r>
            <a:r>
              <a:rPr lang="en-GB" sz="1000" baseline="0" dirty="0" smtClean="0">
                <a:latin typeface="Arial" charset="0"/>
              </a:rPr>
              <a:t> 2015</a:t>
            </a:r>
            <a:endParaRPr lang="en-GB" sz="1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53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2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609600"/>
            <a:ext cx="20002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88" y="609600"/>
            <a:ext cx="58483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949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73088" y="609600"/>
            <a:ext cx="8001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3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39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30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52600"/>
            <a:ext cx="3924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571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55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68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85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064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158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573088" y="609600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3088" y="1752600"/>
            <a:ext cx="8001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5875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9" name="Picture 14" descr="PowerPoint_Graphic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5700"/>
            <a:ext cx="91440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8458200" y="6477000"/>
            <a:ext cx="58578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sz="800" smtClean="0">
                <a:latin typeface="Garamond" pitchFamily="18" charset="0"/>
              </a:rPr>
              <a:t>Page </a:t>
            </a:r>
            <a:fld id="{6925B364-BEE3-46C4-A914-D977873FA783}" type="slidenum">
              <a:rPr lang="en-GB" sz="800" smtClean="0">
                <a:latin typeface="Garamond" pitchFamily="18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800" smtClean="0">
              <a:latin typeface="Garamond" pitchFamily="18" charset="0"/>
            </a:endParaRPr>
          </a:p>
        </p:txBody>
      </p:sp>
      <p:sp>
        <p:nvSpPr>
          <p:cNvPr id="1031" name="Text Box 18"/>
          <p:cNvSpPr txBox="1">
            <a:spLocks noChangeArrowheads="1"/>
          </p:cNvSpPr>
          <p:nvPr userDrawn="1"/>
        </p:nvSpPr>
        <p:spPr bwMode="auto">
          <a:xfrm>
            <a:off x="2700338" y="6381750"/>
            <a:ext cx="571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sz="1000" dirty="0" smtClean="0">
                <a:latin typeface="Arial" charset="0"/>
              </a:rPr>
              <a:t>NSTX-U Research Forum 2013 24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-27</a:t>
            </a:r>
            <a:r>
              <a:rPr lang="en-GB" sz="1000" baseline="30000" dirty="0" smtClean="0">
                <a:latin typeface="Arial" charset="0"/>
              </a:rPr>
              <a:t>th</a:t>
            </a:r>
            <a:r>
              <a:rPr lang="en-GB" sz="1000" dirty="0" smtClean="0">
                <a:latin typeface="Arial" charset="0"/>
              </a:rPr>
              <a:t> February</a:t>
            </a:r>
            <a:r>
              <a:rPr lang="en-GB" sz="1000" baseline="0" dirty="0" smtClean="0">
                <a:latin typeface="Arial" charset="0"/>
              </a:rPr>
              <a:t> 2015</a:t>
            </a:r>
            <a:endParaRPr lang="en-GB" sz="1000" dirty="0" smtClean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287338" indent="-287338" algn="l" defTabSz="7953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57238" indent="-279400" algn="l" defTabSz="7953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36650" indent="-188913" algn="l" defTabSz="795338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511300" indent="-184150" algn="l" defTabSz="7953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85950" indent="-184150" algn="l" defTabSz="7953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431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8003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575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714750" indent="-184150" algn="l" defTabSz="795338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08920"/>
            <a:ext cx="8096572" cy="96544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 altLang="en-US" dirty="0"/>
              <a:t>Divertor conditions and detachment characteristics in plasmas with 3D</a:t>
            </a:r>
            <a:br>
              <a:rPr lang="en-GB" altLang="en-US" dirty="0"/>
            </a:br>
            <a:r>
              <a:rPr lang="en-GB" altLang="en-US" dirty="0" smtClean="0"/>
              <a:t>fields</a:t>
            </a:r>
            <a:br>
              <a:rPr lang="en-GB" altLang="en-US" dirty="0" smtClean="0"/>
            </a:br>
            <a:r>
              <a:rPr lang="en-GB" altLang="en-US" dirty="0" smtClean="0"/>
              <a:t>A. Loarte, J.W. </a:t>
            </a:r>
            <a:r>
              <a:rPr lang="en-GB" altLang="en-US" dirty="0"/>
              <a:t>Ahn, </a:t>
            </a:r>
            <a:r>
              <a:rPr lang="en-GB" altLang="en-US" dirty="0" smtClean="0"/>
              <a:t>A. Diallo</a:t>
            </a:r>
            <a:r>
              <a:rPr lang="en-GB" altLang="en-US" dirty="0"/>
              <a:t>, </a:t>
            </a:r>
            <a:r>
              <a:rPr lang="en-GB" altLang="en-US" dirty="0" smtClean="0"/>
              <a:t>R.  Maingi, O. </a:t>
            </a:r>
            <a:r>
              <a:rPr lang="en-GB" altLang="en-US" dirty="0" smtClean="0"/>
              <a:t>Schmitz and J. Lore</a:t>
            </a:r>
            <a:endParaRPr lang="en-US" alt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Rectangle 4"/>
          <p:cNvSpPr>
            <a:spLocks noChangeArrowheads="1"/>
          </p:cNvSpPr>
          <p:nvPr/>
        </p:nvSpPr>
        <p:spPr bwMode="auto">
          <a:xfrm>
            <a:off x="4924" y="450538"/>
            <a:ext cx="91439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1pPr>
            <a:lvl2pPr marL="630238" indent="-268288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  <a:ea typeface="ＭＳ Ｐゴシック" pitchFamily="34" charset="-128"/>
              </a:defRPr>
            </a:lvl9pPr>
          </a:lstStyle>
          <a:p>
            <a:pPr>
              <a:spcAft>
                <a:spcPts val="0"/>
              </a:spcAft>
              <a:buFont typeface="Wingdings" pitchFamily="2" charset="2"/>
              <a:buChar char="q"/>
            </a:pPr>
            <a:r>
              <a:rPr lang="en-GB" altLang="en-US" sz="1800" dirty="0">
                <a:latin typeface="Arial" charset="0"/>
              </a:rPr>
              <a:t>ITER </a:t>
            </a:r>
            <a:r>
              <a:rPr lang="en-GB" altLang="en-US" sz="1800" dirty="0" smtClean="0">
                <a:latin typeface="Arial" charset="0"/>
              </a:rPr>
              <a:t>plans to </a:t>
            </a:r>
            <a:r>
              <a:rPr lang="en-GB" altLang="en-US" sz="1800" dirty="0">
                <a:latin typeface="Arial" charset="0"/>
              </a:rPr>
              <a:t>use 3-D field perturbations </a:t>
            </a:r>
            <a:r>
              <a:rPr lang="en-GB" altLang="en-US" sz="1800" dirty="0" smtClean="0">
                <a:latin typeface="Arial" charset="0"/>
              </a:rPr>
              <a:t> for ELM control and </a:t>
            </a:r>
            <a:r>
              <a:rPr lang="en-GB" altLang="en-US" sz="1800" dirty="0">
                <a:latin typeface="Arial" charset="0"/>
              </a:rPr>
              <a:t>in addition to operate in a high density/radiative divertor for stationary divertor power load </a:t>
            </a:r>
            <a:r>
              <a:rPr lang="en-GB" altLang="en-US" sz="1800" dirty="0" smtClean="0">
                <a:latin typeface="Arial" charset="0"/>
              </a:rPr>
              <a:t>control</a:t>
            </a:r>
            <a:endParaRPr lang="en-US" altLang="en-US" sz="1800" dirty="0" smtClean="0">
              <a:latin typeface="Arial" charset="0"/>
            </a:endParaRPr>
          </a:p>
          <a:p>
            <a:pPr marL="647700" lvl="1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1800" dirty="0" smtClean="0">
                <a:latin typeface="Arial" charset="0"/>
              </a:rPr>
              <a:t>Very few experiments done so far to study in details physics of high density divertor with 3-D fields and on their influence for radiation with extrinsic impurities </a:t>
            </a:r>
          </a:p>
          <a:p>
            <a:pPr marL="647700" lvl="1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altLang="en-US" sz="1800" dirty="0" smtClean="0">
                <a:latin typeface="Arial" charset="0"/>
              </a:rPr>
              <a:t>Studies at NSTX have shown that high radiation and detachment are compatible with 3-D fields but there is a clear influence of 3-D fields on divertor plasma</a:t>
            </a:r>
            <a:endParaRPr lang="en-GB" altLang="en-US" sz="1800" dirty="0"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432866" y="2924944"/>
            <a:ext cx="371382" cy="792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516216" y="4077072"/>
            <a:ext cx="216024" cy="1719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 smtClean="0">
                <a:latin typeface="Arial" charset="0"/>
              </a:rPr>
              <a:t>3-D fields an divertor conditions</a:t>
            </a:r>
            <a:endParaRPr lang="en-GB" altLang="en-US" sz="1800" dirty="0">
              <a:latin typeface="Arial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8594" y="2977032"/>
            <a:ext cx="3128963" cy="312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2387" y="2992076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472022" y="2678882"/>
            <a:ext cx="2209800" cy="246062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b="0" i="0" dirty="0">
                <a:solidFill>
                  <a:srgbClr val="0000FF"/>
                </a:solidFill>
                <a:latin typeface="+mj-lt"/>
                <a:ea typeface="굴림" pitchFamily="34" charset="-127"/>
              </a:rPr>
              <a:t>Detached (low gas puff)</a:t>
            </a:r>
            <a:endParaRPr lang="en-US" sz="1400" b="0" i="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432866" y="2702730"/>
            <a:ext cx="2286000" cy="24606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600" b="0" i="0" dirty="0">
                <a:solidFill>
                  <a:srgbClr val="008000"/>
                </a:solidFill>
                <a:latin typeface="+mj-lt"/>
                <a:ea typeface="굴림" pitchFamily="34" charset="-127"/>
              </a:rPr>
              <a:t>Detached (high gas puff)</a:t>
            </a:r>
            <a:endParaRPr lang="en-US" sz="1400" b="0" i="0" dirty="0">
              <a:solidFill>
                <a:srgbClr val="008000"/>
              </a:solidFill>
              <a:latin typeface="+mj-lt"/>
            </a:endParaRPr>
          </a:p>
        </p:txBody>
      </p:sp>
      <p:pic>
        <p:nvPicPr>
          <p:cNvPr id="17" name="Picture 7" descr="lam_total_241deg copy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25" r="4546"/>
          <a:stretch>
            <a:fillRect/>
          </a:stretch>
        </p:blipFill>
        <p:spPr bwMode="auto">
          <a:xfrm>
            <a:off x="493362" y="2328060"/>
            <a:ext cx="2403950" cy="3841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063211" y="2308810"/>
            <a:ext cx="21932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000" kern="0" dirty="0" smtClean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NSTX - J.W</a:t>
            </a:r>
            <a:r>
              <a:rPr lang="en-GB" altLang="en-US" sz="20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 Ahn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647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76672"/>
            <a:ext cx="9144000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For given I</a:t>
            </a:r>
            <a:r>
              <a:rPr lang="en-GB" baseline="-25000" dirty="0">
                <a:solidFill>
                  <a:srgbClr val="0000FF"/>
                </a:solidFill>
                <a:latin typeface="Arial" charset="0"/>
              </a:rPr>
              <a:t>p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GB" dirty="0" err="1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GB" baseline="-25000" dirty="0" err="1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and 2 NBI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power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levels (at least one level in H-mode) in perform gas fuelling scans to determine low recycling-high recycling-detachment behaviour without 3-D fields</a:t>
            </a: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Repeat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gas fuelling scans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from main chamber and divertor with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3-D fields at two levels of current in coils with optimum perturbation alignment (maximum with H-mode operation and minimum for detection of striations in </a:t>
            </a:r>
            <a:r>
              <a:rPr lang="en-GB" dirty="0" err="1" smtClean="0">
                <a:solidFill>
                  <a:srgbClr val="0000FF"/>
                </a:solidFill>
                <a:latin typeface="Arial" charset="0"/>
              </a:rPr>
              <a:t>q</a:t>
            </a:r>
            <a:r>
              <a:rPr lang="en-GB" baseline="-25000" dirty="0" err="1" smtClean="0">
                <a:solidFill>
                  <a:srgbClr val="0000FF"/>
                </a:solidFill>
                <a:latin typeface="Arial" charset="0"/>
              </a:rPr>
              <a:t>div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 at low &lt;n</a:t>
            </a:r>
            <a:r>
              <a:rPr lang="en-GB" baseline="-25000" dirty="0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&gt;)</a:t>
            </a: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 Choose one &lt;n</a:t>
            </a:r>
            <a:r>
              <a:rPr lang="en-GB" baseline="-25000" dirty="0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&gt; and one NBI power level in which plasma is in H-mode and the divertor is in the high recycling regime and inject impurities (Nitrogen preferably or Neon) to various levels to create a highly radiative divertor at medium &lt;n</a:t>
            </a:r>
            <a:r>
              <a:rPr lang="en-GB" baseline="-25000" dirty="0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&gt; </a:t>
            </a:r>
            <a:r>
              <a:rPr lang="en-GB" dirty="0">
                <a:solidFill>
                  <a:srgbClr val="0000FF"/>
                </a:solidFill>
                <a:latin typeface="Arial" charset="0"/>
              </a:rPr>
              <a:t>without 3-D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fields with D gas puffing from main chamber and divertor</a:t>
            </a:r>
            <a:endParaRPr lang="en-GB" dirty="0">
              <a:solidFill>
                <a:srgbClr val="0000FF"/>
              </a:solidFill>
              <a:latin typeface="Arial" charset="0"/>
            </a:endParaRP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 Repeat with 3-D fields at two coil current levels </a:t>
            </a:r>
          </a:p>
          <a:p>
            <a:pPr marL="355600" lvl="1" indent="-266700" eaLnBrk="1" hangingPunct="1">
              <a:spcAft>
                <a:spcPts val="600"/>
              </a:spcAft>
              <a:buFont typeface="+mj-lt"/>
              <a:buAutoNum type="arabicPeriod"/>
              <a:defRPr/>
            </a:pPr>
            <a:r>
              <a:rPr lang="en-GB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Repeat at another NBI power level/&lt;n</a:t>
            </a:r>
            <a:r>
              <a:rPr lang="en-GB" baseline="-25000" dirty="0" smtClean="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GB" dirty="0" smtClean="0">
                <a:solidFill>
                  <a:srgbClr val="0000FF"/>
                </a:solidFill>
                <a:latin typeface="Arial" charset="0"/>
              </a:rPr>
              <a:t>&gt; level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1800" dirty="0" smtClean="0">
                <a:solidFill>
                  <a:srgbClr val="0000FF"/>
                </a:solidFill>
                <a:latin typeface="Arial" charset="0"/>
              </a:rPr>
              <a:t>NSTX-U Experiments</a:t>
            </a:r>
            <a:endParaRPr lang="en-GB" altLang="en-US" sz="180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ER_PPTemplate (2)">
  <a:themeElements>
    <a:clrScheme name="ITER_PPTemplat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TER_PPTemplat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ITER_PPTemplat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ER_PPTemplat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ER_PPTemplat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ITER_PPTemplate (2)</Template>
  <TotalTime>6134</TotalTime>
  <Words>280</Words>
  <Application>Microsoft Office PowerPoint</Application>
  <PresentationFormat>On-screen Show (4:3)</PresentationFormat>
  <Paragraphs>18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ITER_PPTemplate (2)</vt:lpstr>
      <vt:lpstr>Divertor conditions and detachment characteristics in plasmas with 3D fields A. Loarte, J.W. Ahn, A. Diallo, R.  Maingi, O. Schmitz and J. Lore</vt:lpstr>
      <vt:lpstr>PowerPoint Presentation</vt:lpstr>
      <vt:lpstr>PowerPoint Presentation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ITER</dc:creator>
  <cp:lastModifiedBy>Loarte Alberto</cp:lastModifiedBy>
  <cp:revision>1069</cp:revision>
  <cp:lastPrinted>2008-09-26T16:58:55Z</cp:lastPrinted>
  <dcterms:created xsi:type="dcterms:W3CDTF">2008-09-02T15:06:07Z</dcterms:created>
  <dcterms:modified xsi:type="dcterms:W3CDTF">2015-02-24T09:43:42Z</dcterms:modified>
</cp:coreProperties>
</file>