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mpg" ContentType="video/unknown"/>
  <Default Extension="jp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576" y="-8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04929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current GPI region: 25x30 cm → zoom region 12x15 cm. current frame rate: 400,000 fps, could double.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1.jpg"/><Relationship Id="rId6" Type="http://schemas.openxmlformats.org/officeDocument/2006/relationships/image" Target="../media/image2.png"/><Relationship Id="rId1" Type="http://schemas.microsoft.com/office/2007/relationships/media" Target="../media/media1.mpg"/><Relationship Id="rId2" Type="http://schemas.openxmlformats.org/officeDocument/2006/relationships/video" Target="../media/media1.m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85800" y="587517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Investigating small-scale edge turbulence with GPI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685800" y="2040008"/>
            <a:ext cx="7772400" cy="158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Noah Mandell, Stewart Zweben, Walter Guttenfelder, Yang Ren, Steve Sabbagh</a:t>
            </a:r>
          </a:p>
          <a:p>
            <a:pPr rtl="0">
              <a:spcBef>
                <a:spcPts val="0"/>
              </a:spcBef>
              <a:buNone/>
            </a:pPr>
            <a:endParaRPr sz="2400" dirty="0"/>
          </a:p>
          <a:p>
            <a:pPr rtl="0">
              <a:spcBef>
                <a:spcPts val="0"/>
              </a:spcBef>
              <a:buNone/>
            </a:pPr>
            <a:r>
              <a:rPr lang="en" sz="1800" dirty="0"/>
              <a:t>NSTX T&amp;T Forum 2015</a:t>
            </a:r>
          </a:p>
          <a:p>
            <a:pPr rtl="0">
              <a:spcBef>
                <a:spcPts val="0"/>
              </a:spcBef>
              <a:buNone/>
            </a:pPr>
            <a:r>
              <a:rPr lang="en" sz="1800" dirty="0"/>
              <a:t>2/25/2015</a:t>
            </a:r>
          </a:p>
          <a:p>
            <a:pPr rtl="0">
              <a:spcBef>
                <a:spcPts val="0"/>
              </a:spcBef>
              <a:buNone/>
            </a:pPr>
            <a:endParaRPr sz="24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38350"/>
            <a:ext cx="3663874" cy="2931099"/>
          </a:xfrm>
          <a:prstGeom prst="rect">
            <a:avLst/>
          </a:prstGeom>
        </p:spPr>
      </p:pic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0" y="1"/>
            <a:ext cx="8229600" cy="551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dirty="0">
                <a:solidFill>
                  <a:srgbClr val="FF0000"/>
                </a:solidFill>
              </a:rPr>
              <a:t>Motivation &amp; </a:t>
            </a:r>
            <a:r>
              <a:rPr lang="en" sz="2400" dirty="0" smtClean="0">
                <a:solidFill>
                  <a:srgbClr val="FF0000"/>
                </a:solidFill>
              </a:rPr>
              <a:t>GPI Optics Upgrades</a:t>
            </a:r>
            <a:r>
              <a:rPr lang="en" sz="24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0" y="386725"/>
            <a:ext cx="9144000" cy="225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0000FF"/>
                </a:solidFill>
              </a:rPr>
              <a:t>2010 GPI data included shots that showed small-scale (sub-cm) structure   → </a:t>
            </a:r>
            <a:r>
              <a:rPr lang="en" sz="2000" dirty="0">
                <a:solidFill>
                  <a:srgbClr val="FF0000"/>
                </a:solidFill>
              </a:rPr>
              <a:t>consistent with ETG </a:t>
            </a:r>
            <a:r>
              <a:rPr lang="en" sz="2000" dirty="0" smtClean="0">
                <a:solidFill>
                  <a:srgbClr val="FF0000"/>
                </a:solidFill>
              </a:rPr>
              <a:t>turbulence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Char char="●"/>
            </a:pPr>
            <a:r>
              <a:rPr lang="en" sz="2000" dirty="0" smtClean="0">
                <a:solidFill>
                  <a:srgbClr val="0000FF"/>
                </a:solidFill>
              </a:rPr>
              <a:t>Zoom </a:t>
            </a:r>
            <a:r>
              <a:rPr lang="en" sz="2000" dirty="0">
                <a:solidFill>
                  <a:srgbClr val="0000FF"/>
                </a:solidFill>
              </a:rPr>
              <a:t>optics upgrade will allow </a:t>
            </a:r>
            <a:r>
              <a:rPr lang="en" sz="2000" dirty="0">
                <a:solidFill>
                  <a:srgbClr val="FF0000"/>
                </a:solidFill>
              </a:rPr>
              <a:t>2-3x zoom</a:t>
            </a:r>
            <a:r>
              <a:rPr lang="en" sz="2000" dirty="0">
                <a:solidFill>
                  <a:srgbClr val="0000FF"/>
                </a:solidFill>
              </a:rPr>
              <a:t> to enhance spatial resolution of optics so that </a:t>
            </a:r>
            <a:r>
              <a:rPr lang="en" sz="2000" dirty="0">
                <a:solidFill>
                  <a:srgbClr val="FF0000"/>
                </a:solidFill>
              </a:rPr>
              <a:t>~2-3mm</a:t>
            </a:r>
            <a:r>
              <a:rPr lang="en" sz="2000" dirty="0">
                <a:solidFill>
                  <a:srgbClr val="0000FF"/>
                </a:solidFill>
              </a:rPr>
              <a:t> structure can be resolved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0000FF"/>
                </a:solidFill>
              </a:rPr>
              <a:t>Other upgrades to fiber bundle, etc will allow better signal-to-noise ratio, possibly faster frame rate for movies</a:t>
            </a:r>
          </a:p>
        </p:txBody>
      </p:sp>
      <p:pic>
        <p:nvPicPr>
          <p:cNvPr id="4" name="forum_movie_final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" y="2578161"/>
            <a:ext cx="3962400" cy="2476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4774168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Shot 139955, t=365.9-366.1 </a:t>
            </a:r>
            <a:r>
              <a:rPr lang="en-US" sz="1800" dirty="0" err="1" smtClean="0"/>
              <a:t>ms</a:t>
            </a:r>
            <a:r>
              <a:rPr lang="en-US" sz="1800" dirty="0" smtClean="0"/>
              <a:t> (80 frames)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0" y="1"/>
            <a:ext cx="8229600" cy="551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Experiment Goals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-125675" y="483400"/>
            <a:ext cx="9407099" cy="4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0000FF"/>
                </a:solidFill>
              </a:rPr>
              <a:t>Measure </a:t>
            </a:r>
            <a:r>
              <a:rPr lang="en" sz="2400" dirty="0" smtClean="0">
                <a:solidFill>
                  <a:srgbClr val="0000FF"/>
                </a:solidFill>
              </a:rPr>
              <a:t>fluctuation (w,k) </a:t>
            </a:r>
            <a:r>
              <a:rPr lang="en" sz="2400" dirty="0">
                <a:solidFill>
                  <a:srgbClr val="0000FF"/>
                </a:solidFill>
              </a:rPr>
              <a:t>spectra of edge turbulence from GPI </a:t>
            </a:r>
            <a:r>
              <a:rPr lang="en" sz="2400" dirty="0" smtClean="0">
                <a:solidFill>
                  <a:srgbClr val="0000FF"/>
                </a:solidFill>
              </a:rPr>
              <a:t>movies made using new magnifying zoom lens</a:t>
            </a:r>
            <a:endParaRPr lang="en" sz="2400" dirty="0">
              <a:solidFill>
                <a:srgbClr val="0000FF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800" dirty="0">
              <a:solidFill>
                <a:srgbClr val="0000FF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0000FF"/>
                </a:solidFill>
              </a:rPr>
              <a:t>Examine how edge turbulence changes with ∇T</a:t>
            </a:r>
            <a:r>
              <a:rPr lang="en" sz="2400" baseline="-25000" dirty="0">
                <a:solidFill>
                  <a:srgbClr val="0000FF"/>
                </a:solidFill>
              </a:rPr>
              <a:t>e</a:t>
            </a:r>
            <a:r>
              <a:rPr lang="en" sz="2400" dirty="0">
                <a:solidFill>
                  <a:srgbClr val="0000FF"/>
                </a:solidFill>
              </a:rPr>
              <a:t>, ∇n</a:t>
            </a:r>
            <a:r>
              <a:rPr lang="en" sz="2400" baseline="-25000" dirty="0">
                <a:solidFill>
                  <a:srgbClr val="0000FF"/>
                </a:solidFill>
              </a:rPr>
              <a:t>e</a:t>
            </a:r>
            <a:r>
              <a:rPr lang="en" sz="2400" dirty="0">
                <a:solidFill>
                  <a:srgbClr val="0000FF"/>
                </a:solidFill>
              </a:rPr>
              <a:t> near separatrix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800" dirty="0">
              <a:solidFill>
                <a:srgbClr val="0000FF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0000FF"/>
                </a:solidFill>
              </a:rPr>
              <a:t>Compare with theory (Guttenfelder) and other diagnostics (e.g. high-k scattering, Ren) to assess whether observed fluctuations are characteristic of ETG turbulence or other theorized modes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800" dirty="0">
              <a:solidFill>
                <a:srgbClr val="0000FF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0000FF"/>
                </a:solidFill>
              </a:rPr>
              <a:t>Determine role of turbulence in stiff T</a:t>
            </a:r>
            <a:r>
              <a:rPr lang="en" sz="2400" baseline="-25000" dirty="0">
                <a:solidFill>
                  <a:srgbClr val="0000FF"/>
                </a:solidFill>
              </a:rPr>
              <a:t>e</a:t>
            </a:r>
            <a:r>
              <a:rPr lang="en" sz="2400" dirty="0">
                <a:solidFill>
                  <a:srgbClr val="0000FF"/>
                </a:solidFill>
              </a:rPr>
              <a:t> profiles near separatrix (as suggested by Canik et al, 2011)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0" y="1"/>
            <a:ext cx="8229600" cy="551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Plasma Conditions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52400" y="483400"/>
            <a:ext cx="8991600" cy="4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Char char="●"/>
            </a:pPr>
            <a:r>
              <a:rPr lang="en" sz="2400" dirty="0" smtClean="0">
                <a:solidFill>
                  <a:srgbClr val="0000FF"/>
                </a:solidFill>
              </a:rPr>
              <a:t>Calibration: Require </a:t>
            </a:r>
            <a:r>
              <a:rPr lang="en" sz="2400" dirty="0">
                <a:solidFill>
                  <a:srgbClr val="0000FF"/>
                </a:solidFill>
              </a:rPr>
              <a:t>scans of B</a:t>
            </a:r>
            <a:r>
              <a:rPr lang="en" sz="2400" baseline="-25000" dirty="0">
                <a:solidFill>
                  <a:srgbClr val="0000FF"/>
                </a:solidFill>
              </a:rPr>
              <a:t>T</a:t>
            </a:r>
            <a:r>
              <a:rPr lang="en" sz="2400" dirty="0">
                <a:solidFill>
                  <a:srgbClr val="0000FF"/>
                </a:solidFill>
              </a:rPr>
              <a:t> </a:t>
            </a:r>
            <a:r>
              <a:rPr lang="en" sz="2400" dirty="0" smtClean="0">
                <a:solidFill>
                  <a:srgbClr val="0000FF"/>
                </a:solidFill>
              </a:rPr>
              <a:t>or </a:t>
            </a:r>
            <a:r>
              <a:rPr lang="en" sz="2400" dirty="0">
                <a:solidFill>
                  <a:srgbClr val="0000FF"/>
                </a:solidFill>
              </a:rPr>
              <a:t>I</a:t>
            </a:r>
            <a:r>
              <a:rPr lang="en" sz="2400" baseline="-25000" dirty="0">
                <a:solidFill>
                  <a:srgbClr val="0000FF"/>
                </a:solidFill>
              </a:rPr>
              <a:t>P</a:t>
            </a:r>
            <a:r>
              <a:rPr lang="en" sz="2400" dirty="0">
                <a:solidFill>
                  <a:srgbClr val="0000FF"/>
                </a:solidFill>
              </a:rPr>
              <a:t> to align </a:t>
            </a:r>
            <a:r>
              <a:rPr lang="en" sz="2400" dirty="0" smtClean="0">
                <a:solidFill>
                  <a:srgbClr val="0000FF"/>
                </a:solidFill>
              </a:rPr>
              <a:t>local B field </a:t>
            </a:r>
            <a:r>
              <a:rPr lang="en" sz="2400" dirty="0">
                <a:solidFill>
                  <a:srgbClr val="0000FF"/>
                </a:solidFill>
              </a:rPr>
              <a:t>with </a:t>
            </a:r>
            <a:r>
              <a:rPr lang="en" sz="2400" dirty="0" smtClean="0">
                <a:solidFill>
                  <a:srgbClr val="0000FF"/>
                </a:solidFill>
              </a:rPr>
              <a:t>GPI optical </a:t>
            </a:r>
            <a:r>
              <a:rPr lang="en" sz="2400" dirty="0">
                <a:solidFill>
                  <a:srgbClr val="0000FF"/>
                </a:solidFill>
              </a:rPr>
              <a:t>view to </a:t>
            </a:r>
            <a:r>
              <a:rPr lang="en" sz="2400" dirty="0" smtClean="0">
                <a:solidFill>
                  <a:srgbClr val="0000FF"/>
                </a:solidFill>
              </a:rPr>
              <a:t>optimize small-scale resolution, guided by EFIT </a:t>
            </a:r>
            <a:r>
              <a:rPr lang="en" sz="2400" dirty="0">
                <a:solidFill>
                  <a:srgbClr val="0000FF"/>
                </a:solidFill>
              </a:rPr>
              <a:t>(Sabbagh</a:t>
            </a:r>
            <a:r>
              <a:rPr lang="en" sz="2400" dirty="0" smtClean="0">
                <a:solidFill>
                  <a:srgbClr val="0000FF"/>
                </a:solidFill>
              </a:rPr>
              <a:t>)</a:t>
            </a:r>
          </a:p>
          <a:p>
            <a:pPr marL="457200" lvl="1" indent="-381000">
              <a:lnSpc>
                <a:spcPct val="115000"/>
              </a:lnSpc>
              <a:buClr>
                <a:srgbClr val="0000FF"/>
              </a:buClr>
              <a:buFont typeface="Arial"/>
              <a:buChar char="●"/>
            </a:pPr>
            <a:r>
              <a:rPr lang="en" sz="2000" dirty="0" smtClean="0">
                <a:solidFill>
                  <a:srgbClr val="FF0000"/>
                </a:solidFill>
              </a:rPr>
              <a:t>This will require 5-10 dedicated shots (~2 hours), with GPI gas puffing. Could be an XMP.</a:t>
            </a:r>
            <a:endParaRPr lang="en" sz="2000" dirty="0">
              <a:solidFill>
                <a:srgbClr val="FF0000"/>
              </a:solidFill>
            </a:endParaRP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None/>
            </a:pPr>
            <a:endParaRPr sz="800" dirty="0">
              <a:solidFill>
                <a:srgbClr val="0000FF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Char char="●"/>
            </a:pPr>
            <a:r>
              <a:rPr lang="en" sz="2400" dirty="0" smtClean="0">
                <a:solidFill>
                  <a:srgbClr val="0000FF"/>
                </a:solidFill>
              </a:rPr>
              <a:t>Main experiment: H-mode</a:t>
            </a:r>
            <a:r>
              <a:rPr lang="en" sz="2400" dirty="0">
                <a:solidFill>
                  <a:srgbClr val="0000FF"/>
                </a:solidFill>
              </a:rPr>
              <a:t>, </a:t>
            </a:r>
            <a:r>
              <a:rPr lang="en" sz="2400" dirty="0" smtClean="0">
                <a:solidFill>
                  <a:srgbClr val="0000FF"/>
                </a:solidFill>
              </a:rPr>
              <a:t>with and without Lithium wall conditioning</a:t>
            </a:r>
          </a:p>
          <a:p>
            <a:pPr marL="457200" lvl="1" indent="-381000">
              <a:lnSpc>
                <a:spcPct val="115000"/>
              </a:lnSpc>
              <a:buClr>
                <a:srgbClr val="0000FF"/>
              </a:buClr>
              <a:buFont typeface="Arial"/>
              <a:buChar char="●"/>
            </a:pPr>
            <a:r>
              <a:rPr lang="en" sz="2000" dirty="0" smtClean="0">
                <a:solidFill>
                  <a:srgbClr val="FF0000"/>
                </a:solidFill>
              </a:rPr>
              <a:t>With lithium, density gradient is weakened and ETG is predicted to be more unstable in pedestal (Canik et al)</a:t>
            </a:r>
            <a:endParaRPr lang="en" sz="2000" dirty="0">
              <a:solidFill>
                <a:srgbClr val="FF000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800" dirty="0">
              <a:solidFill>
                <a:srgbClr val="0000FF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0000FF"/>
                </a:solidFill>
              </a:rPr>
              <a:t>Can piggy-back on other XPs for additional data as allowed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5938</TotalTime>
  <Words>299</Words>
  <Application>Microsoft Macintosh PowerPoint</Application>
  <PresentationFormat>On-screen Show (16:9)</PresentationFormat>
  <Paragraphs>27</Paragraphs>
  <Slides>4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simple-light</vt:lpstr>
      <vt:lpstr>Investigating small-scale edge turbulence with GPI</vt:lpstr>
      <vt:lpstr>Motivation &amp; GPI Optics Upgrades </vt:lpstr>
      <vt:lpstr>Experiment Goals</vt:lpstr>
      <vt:lpstr>Plasma Conditions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small-scale edge turbulence with GPI</dc:title>
  <dc:creator>Noah Mandell</dc:creator>
  <cp:lastModifiedBy>Noah Mandell</cp:lastModifiedBy>
  <cp:revision>9</cp:revision>
  <dcterms:modified xsi:type="dcterms:W3CDTF">2015-02-25T17:48:50Z</dcterms:modified>
</cp:coreProperties>
</file>