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1279" r:id="rId2"/>
    <p:sldId id="1229" r:id="rId3"/>
    <p:sldId id="1278" r:id="rId4"/>
    <p:sldId id="1275" r:id="rId5"/>
    <p:sldId id="1276" r:id="rId6"/>
    <p:sldId id="1274" r:id="rId7"/>
    <p:sldId id="1277" r:id="rId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00FFFF"/>
    <a:srgbClr val="805E52"/>
    <a:srgbClr val="9999FF"/>
    <a:srgbClr val="FF0000"/>
    <a:srgbClr val="00CC66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-7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defRPr b="0" i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66EDB940-D1EB-45C5-896A-ED566970F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247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b="0" i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C754BEA8-55F5-49D1-ADE0-C85DD08E0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192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DFA36-39CA-429C-9908-CE6906E5D9E1}" type="slidenum">
              <a:rPr lang="en-US" smtClean="0">
                <a:latin typeface="Times New Roman" charset="0"/>
              </a:rPr>
              <a:pPr>
                <a:defRPr/>
              </a:pPr>
              <a:t>1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8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0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087E-BCCB-45BD-8BD6-B0A47A89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NSTX-U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586538"/>
            <a:ext cx="5486400" cy="3476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1100" i="0" dirty="0" smtClean="0">
                <a:cs typeface="Arial" charset="0"/>
              </a:rPr>
              <a:t>Run Planning Guidance for 2015 NSTX-U Research Forum</a:t>
            </a:r>
          </a:p>
        </p:txBody>
      </p:sp>
      <p:sp>
        <p:nvSpPr>
          <p:cNvPr id="9" name="Rectangle 207"/>
          <p:cNvSpPr txBox="1">
            <a:spLocks noChangeArrowheads="1"/>
          </p:cNvSpPr>
          <p:nvPr userDrawn="1"/>
        </p:nvSpPr>
        <p:spPr bwMode="auto">
          <a:xfrm>
            <a:off x="8343900" y="66802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r"/>
            <a:fld id="{CB0F879D-F22C-46F0-A327-425AB41188BB}" type="slidenum">
              <a:rPr lang="en-US" altLang="en-US" sz="900" i="0">
                <a:solidFill>
                  <a:schemeClr val="accent2"/>
                </a:solidFill>
                <a:latin typeface="Arial" pitchFamily="34" charset="0"/>
              </a:rPr>
              <a:pPr algn="r"/>
              <a:t>‹#›</a:t>
            </a:fld>
            <a:endParaRPr lang="en-US" altLang="en-US" sz="900" i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>
            <a:spLocks/>
          </p:cNvSpPr>
          <p:nvPr/>
        </p:nvSpPr>
        <p:spPr bwMode="auto">
          <a:xfrm>
            <a:off x="0" y="445"/>
            <a:ext cx="9144000" cy="83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i="0" dirty="0" smtClean="0">
                <a:ea typeface="ＭＳ Ｐゴシック" pitchFamily="1" charset="-128"/>
              </a:rPr>
              <a:t>FY2015 (and 2016) research </a:t>
            </a:r>
            <a:r>
              <a:rPr lang="en-US" sz="2800" i="0" dirty="0" smtClean="0">
                <a:ea typeface="ＭＳ Ｐゴシック" pitchFamily="1" charset="-128"/>
              </a:rPr>
              <a:t>m</a:t>
            </a:r>
            <a:r>
              <a:rPr lang="en-US" sz="2800" i="0" dirty="0" smtClean="0">
                <a:ea typeface="ＭＳ Ｐゴシック" pitchFamily="1" charset="-128"/>
              </a:rPr>
              <a:t>ilestones will guide prioritization of </a:t>
            </a:r>
            <a:r>
              <a:rPr lang="en-US" sz="2800" i="0" dirty="0" err="1" smtClean="0">
                <a:ea typeface="ＭＳ Ｐゴシック" pitchFamily="1" charset="-128"/>
              </a:rPr>
              <a:t>eXperimental</a:t>
            </a:r>
            <a:r>
              <a:rPr lang="en-US" sz="2800" i="0" dirty="0" smtClean="0">
                <a:ea typeface="ＭＳ Ｐゴシック" pitchFamily="1" charset="-128"/>
              </a:rPr>
              <a:t> Proposal (XP) ideas</a:t>
            </a:r>
            <a:endParaRPr lang="en-US" i="0" kern="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5602" y="1655486"/>
            <a:ext cx="1514246" cy="2535514"/>
            <a:chOff x="55602" y="1655486"/>
            <a:chExt cx="1514246" cy="2535514"/>
          </a:xfrm>
        </p:grpSpPr>
        <p:pic>
          <p:nvPicPr>
            <p:cNvPr id="58" name="Picture 42" descr="CS_comparis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2" y="1959641"/>
              <a:ext cx="1477722" cy="19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 Box 44"/>
            <p:cNvSpPr txBox="1">
              <a:spLocks noChangeArrowheads="1"/>
            </p:cNvSpPr>
            <p:nvPr/>
          </p:nvSpPr>
          <p:spPr bwMode="auto">
            <a:xfrm>
              <a:off x="789560" y="3536975"/>
              <a:ext cx="780288" cy="654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18288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000" i="0" dirty="0">
                  <a:solidFill>
                    <a:schemeClr val="bg1"/>
                  </a:solidFill>
                </a:rPr>
                <a:t>TF OD = 40cm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4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 Box 45"/>
            <p:cNvSpPr txBox="1">
              <a:spLocks noChangeArrowheads="1"/>
            </p:cNvSpPr>
            <p:nvPr/>
          </p:nvSpPr>
          <p:spPr bwMode="auto">
            <a:xfrm>
              <a:off x="74199" y="1655486"/>
              <a:ext cx="628377" cy="270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100" b="0" i="0" dirty="0">
                  <a:latin typeface="Arial Narrow" pitchFamily="34" charset="0"/>
                </a:rPr>
                <a:t>Previous </a:t>
              </a:r>
            </a:p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100" b="0" i="0" dirty="0">
                  <a:latin typeface="Arial Narrow" pitchFamily="34" charset="0"/>
                </a:rPr>
                <a:t>center-stack</a:t>
              </a:r>
            </a:p>
          </p:txBody>
        </p:sp>
        <p:sp>
          <p:nvSpPr>
            <p:cNvPr id="61" name="Text Box 43"/>
            <p:cNvSpPr txBox="1">
              <a:spLocks noChangeArrowheads="1"/>
            </p:cNvSpPr>
            <p:nvPr/>
          </p:nvSpPr>
          <p:spPr bwMode="auto">
            <a:xfrm>
              <a:off x="74198" y="3537824"/>
              <a:ext cx="676347" cy="5770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900" b="0" i="0" dirty="0">
                  <a:solidFill>
                    <a:schemeClr val="bg1"/>
                  </a:solidFill>
                  <a:latin typeface="Arial" pitchFamily="34" charset="0"/>
                </a:rPr>
                <a:t>TF OD = 20cm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9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95" name="Text Box 45"/>
            <p:cNvSpPr txBox="1">
              <a:spLocks noChangeArrowheads="1"/>
            </p:cNvSpPr>
            <p:nvPr/>
          </p:nvSpPr>
          <p:spPr bwMode="auto">
            <a:xfrm>
              <a:off x="797862" y="1667042"/>
              <a:ext cx="745396" cy="258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Tx/>
                <a:buNone/>
              </a:pPr>
              <a:r>
                <a:rPr lang="en-US" altLang="en-US" i="0" dirty="0">
                  <a:solidFill>
                    <a:srgbClr val="FF0000"/>
                  </a:solidFill>
                  <a:latin typeface="Arial Narrow" pitchFamily="34" charset="0"/>
                </a:rPr>
                <a:t>New</a:t>
              </a:r>
            </a:p>
            <a:p>
              <a:pPr algn="ctr" eaLnBrk="1" hangingPunct="1">
                <a:lnSpc>
                  <a:spcPct val="70000"/>
                </a:lnSpc>
                <a:buFontTx/>
                <a:buNone/>
              </a:pPr>
              <a:r>
                <a:rPr lang="en-US" altLang="en-US" i="0" dirty="0">
                  <a:solidFill>
                    <a:srgbClr val="FF0000"/>
                  </a:solidFill>
                  <a:latin typeface="Arial Narrow" pitchFamily="34" charset="0"/>
                </a:rPr>
                <a:t>center-stack</a:t>
              </a:r>
            </a:p>
          </p:txBody>
        </p:sp>
      </p:grpSp>
      <p:sp>
        <p:nvSpPr>
          <p:cNvPr id="96" name="Line 21"/>
          <p:cNvSpPr>
            <a:spLocks noChangeShapeType="1"/>
          </p:cNvSpPr>
          <p:nvPr/>
        </p:nvSpPr>
        <p:spPr bwMode="auto">
          <a:xfrm>
            <a:off x="0" y="60007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185588" y="1003316"/>
            <a:ext cx="5885893" cy="537706"/>
            <a:chOff x="4114800" y="973138"/>
            <a:chExt cx="4902874" cy="537706"/>
          </a:xfrm>
        </p:grpSpPr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6620370" y="973138"/>
              <a:ext cx="2397304" cy="24622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91429" tIns="0" rIns="91429" bIns="0">
              <a:spAutoFit/>
            </a:bodyPr>
            <a:lstStyle/>
            <a:p>
              <a:pPr algn="ctr">
                <a:defRPr/>
              </a:pPr>
              <a:r>
                <a:rPr lang="en-US" sz="1600" i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FY2016</a:t>
              </a:r>
              <a:endParaRPr lang="en-US" sz="160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4114800" y="973138"/>
              <a:ext cx="2397304" cy="24622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91429" tIns="0" rIns="91429" bIns="0">
              <a:spAutoFit/>
            </a:bodyPr>
            <a:lstStyle/>
            <a:p>
              <a:pPr algn="ctr">
                <a:defRPr/>
              </a:pPr>
              <a:r>
                <a:rPr lang="en-US" sz="1600" i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FY2015</a:t>
              </a:r>
              <a:endParaRPr lang="en-US" sz="160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 Box 11"/>
            <p:cNvSpPr txBox="1">
              <a:spLocks noChangeArrowheads="1"/>
            </p:cNvSpPr>
            <p:nvPr/>
          </p:nvSpPr>
          <p:spPr bwMode="auto">
            <a:xfrm>
              <a:off x="5486378" y="1295400"/>
              <a:ext cx="381022" cy="215444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9" tIns="0" rIns="91429" bIns="0">
              <a:spAutoFit/>
            </a:bodyPr>
            <a:lstStyle/>
            <a:p>
              <a:pPr algn="ctr"/>
              <a:r>
                <a:rPr lang="en-US" sz="1400" b="1" i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14</a:t>
              </a:r>
              <a:endParaRPr lang="en-US" sz="1400" b="1" i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4" name="Text Box 11"/>
            <p:cNvSpPr txBox="1">
              <a:spLocks noChangeArrowheads="1"/>
            </p:cNvSpPr>
            <p:nvPr/>
          </p:nvSpPr>
          <p:spPr bwMode="auto">
            <a:xfrm>
              <a:off x="5105378" y="1295400"/>
              <a:ext cx="3810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0" rIns="91429" bIns="0">
              <a:spAutoFit/>
            </a:bodyPr>
            <a:lstStyle/>
            <a:p>
              <a:pPr algn="ctr"/>
              <a:r>
                <a:rPr lang="en-US" sz="1400" b="1" i="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12</a:t>
              </a:r>
              <a:endParaRPr lang="en-US" sz="1400" b="1" i="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7772378" y="1295400"/>
              <a:ext cx="381022" cy="215444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9" tIns="0" rIns="91429" bIns="0">
              <a:spAutoFit/>
            </a:bodyPr>
            <a:lstStyle/>
            <a:p>
              <a:pPr algn="ctr"/>
              <a:r>
                <a:rPr lang="en-US" sz="1400" b="1" i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18</a:t>
              </a:r>
              <a:endParaRPr lang="en-US" sz="1400" b="1" i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" name="Text Box 11"/>
            <p:cNvSpPr txBox="1">
              <a:spLocks noChangeArrowheads="1"/>
            </p:cNvSpPr>
            <p:nvPr/>
          </p:nvSpPr>
          <p:spPr bwMode="auto">
            <a:xfrm>
              <a:off x="7391378" y="1295400"/>
              <a:ext cx="3810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0" rIns="91429" bIns="0">
              <a:spAutoFit/>
            </a:bodyPr>
            <a:lstStyle/>
            <a:p>
              <a:pPr algn="ctr"/>
              <a:r>
                <a:rPr lang="en-US" sz="1400" b="1" i="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15</a:t>
              </a:r>
              <a:endParaRPr lang="en-US" sz="1400" b="1" i="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3185588" y="4906031"/>
            <a:ext cx="2877960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Develop physics + operational tools for high-performance discharges (</a:t>
            </a:r>
            <a:r>
              <a:rPr lang="en-US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EF/RWM)</a:t>
            </a:r>
            <a:endParaRPr lang="en-US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Text Box 27"/>
          <p:cNvSpPr txBox="1">
            <a:spLocks noChangeArrowheads="1"/>
          </p:cNvSpPr>
          <p:nvPr/>
        </p:nvSpPr>
        <p:spPr bwMode="auto">
          <a:xfrm>
            <a:off x="3185588" y="2409198"/>
            <a:ext cx="2877960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Develop snowflake configuration, study edge and </a:t>
            </a:r>
            <a:r>
              <a:rPr lang="en-US" i="0" dirty="0" err="1" smtClean="0">
                <a:solidFill>
                  <a:srgbClr val="008080"/>
                </a:solidFill>
                <a:latin typeface="Arial Narrow" panose="020B0606020202030204" pitchFamily="34" charset="0"/>
              </a:rPr>
              <a:t>divertor</a:t>
            </a:r>
            <a:r>
              <a:rPr lang="en-US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 properties</a:t>
            </a:r>
            <a:endParaRPr lang="en-US" b="0" i="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3185588" y="1881604"/>
            <a:ext cx="2877960" cy="404395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 anchor="ctr">
            <a:noAutofit/>
          </a:bodyPr>
          <a:lstStyle/>
          <a:p>
            <a:pPr>
              <a:lnSpc>
                <a:spcPts val="12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H-mode confinement, pedestal, SOL characteristics at higher B</a:t>
            </a:r>
            <a:r>
              <a:rPr lang="en-US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I</a:t>
            </a:r>
            <a:r>
              <a:rPr lang="en-US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P</a:t>
            </a:r>
            <a:r>
              <a:rPr lang="en-US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NBI</a:t>
            </a:r>
            <a:endParaRPr lang="en-US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91485" y="1708646"/>
            <a:ext cx="371349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R15-1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85588" y="4724400"/>
            <a:ext cx="371349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R15-3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185588" y="2868464"/>
            <a:ext cx="464187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IR15-1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9" name="Text Box 23"/>
          <p:cNvSpPr txBox="1">
            <a:spLocks noChangeArrowheads="1"/>
          </p:cNvSpPr>
          <p:nvPr/>
        </p:nvSpPr>
        <p:spPr bwMode="auto">
          <a:xfrm>
            <a:off x="3185588" y="6147961"/>
            <a:ext cx="2877960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Quantify impact of broadened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J(r) and p(r) on </a:t>
            </a:r>
            <a:r>
              <a:rPr lang="en-US" i="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tokamak</a:t>
            </a: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confinement </a:t>
            </a: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and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stability</a:t>
            </a:r>
            <a:endParaRPr lang="en-US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Text Box 23"/>
          <p:cNvSpPr txBox="1">
            <a:spLocks noChangeArrowheads="1"/>
          </p:cNvSpPr>
          <p:nvPr/>
        </p:nvSpPr>
        <p:spPr bwMode="auto">
          <a:xfrm>
            <a:off x="6193520" y="6147961"/>
            <a:ext cx="2877960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disruption mitigation, initial tests of real-time warning and prediction techniques</a:t>
            </a:r>
            <a:endParaRPr lang="en-US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Text Box 27"/>
          <p:cNvSpPr txBox="1">
            <a:spLocks noChangeArrowheads="1"/>
          </p:cNvSpPr>
          <p:nvPr/>
        </p:nvSpPr>
        <p:spPr bwMode="auto">
          <a:xfrm>
            <a:off x="6203203" y="5391103"/>
            <a:ext cx="2877960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Develop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high-non-inductive fraction NBI H-modes for ramp-up &amp; sustainment</a:t>
            </a:r>
            <a:endParaRPr lang="en-US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Text Box 27"/>
          <p:cNvSpPr txBox="1">
            <a:spLocks noChangeArrowheads="1"/>
          </p:cNvSpPr>
          <p:nvPr/>
        </p:nvSpPr>
        <p:spPr bwMode="auto">
          <a:xfrm>
            <a:off x="6203203" y="4755811"/>
            <a:ext cx="2877960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fast-wave SOL losses, core  thermal and fast ion interactions at increased B</a:t>
            </a:r>
            <a:r>
              <a:rPr lang="en-US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I</a:t>
            </a:r>
            <a:r>
              <a:rPr lang="en-US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endParaRPr lang="en-US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203203" y="4585481"/>
            <a:ext cx="371349" cy="1601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R16-3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203203" y="5211567"/>
            <a:ext cx="371349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R16-4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7" name="Text Box 27"/>
          <p:cNvSpPr txBox="1">
            <a:spLocks noChangeArrowheads="1"/>
          </p:cNvSpPr>
          <p:nvPr/>
        </p:nvSpPr>
        <p:spPr bwMode="auto">
          <a:xfrm>
            <a:off x="6193520" y="3452984"/>
            <a:ext cx="2877960" cy="55398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>
                <a:solidFill>
                  <a:srgbClr val="008080"/>
                </a:solidFill>
                <a:latin typeface="Arial Narrow" panose="020B0606020202030204" pitchFamily="34" charset="0"/>
              </a:rPr>
              <a:t>Assess </a:t>
            </a:r>
            <a:r>
              <a:rPr lang="en-US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confinement and local transport </a:t>
            </a:r>
            <a:r>
              <a:rPr lang="en-US" i="0" dirty="0">
                <a:solidFill>
                  <a:srgbClr val="008080"/>
                </a:solidFill>
                <a:latin typeface="Arial Narrow" panose="020B0606020202030204" pitchFamily="34" charset="0"/>
              </a:rPr>
              <a:t>and turbulence </a:t>
            </a:r>
            <a:r>
              <a:rPr lang="en-US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at low </a:t>
            </a:r>
            <a:r>
              <a:rPr lang="en-US" i="0" dirty="0" smtClean="0">
                <a:solidFill>
                  <a:srgbClr val="008080"/>
                </a:solidFill>
                <a:latin typeface="Symbol" panose="05050102010706020507" pitchFamily="18" charset="2"/>
              </a:rPr>
              <a:t>n</a:t>
            </a:r>
            <a:r>
              <a:rPr lang="en-US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* with full </a:t>
            </a:r>
            <a:r>
              <a:rPr lang="en-US" i="0" dirty="0">
                <a:solidFill>
                  <a:srgbClr val="008080"/>
                </a:solidFill>
                <a:latin typeface="Arial Narrow" panose="020B0606020202030204" pitchFamily="34" charset="0"/>
              </a:rPr>
              <a:t>range of </a:t>
            </a:r>
            <a:r>
              <a:rPr lang="en-US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B</a:t>
            </a:r>
            <a:r>
              <a:rPr lang="en-US" i="0" baseline="-2500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T</a:t>
            </a:r>
            <a:r>
              <a:rPr lang="en-US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, I</a:t>
            </a:r>
            <a:r>
              <a:rPr lang="en-US" i="0" baseline="-2500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P</a:t>
            </a:r>
            <a:r>
              <a:rPr lang="en-US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, and </a:t>
            </a:r>
            <a:r>
              <a:rPr lang="en-US" i="0" dirty="0">
                <a:solidFill>
                  <a:srgbClr val="008080"/>
                </a:solidFill>
                <a:latin typeface="Arial Narrow" panose="020B0606020202030204" pitchFamily="34" charset="0"/>
              </a:rPr>
              <a:t>NBI power</a:t>
            </a:r>
            <a:endParaRPr lang="en-US" b="0" i="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203203" y="3276600"/>
            <a:ext cx="464187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IR16-1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371600" y="12192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/>
          <a:lstStyle/>
          <a:p>
            <a:pPr marL="342860" indent="-342860" algn="ctr" eaLnBrk="0" hangingPunct="0">
              <a:lnSpc>
                <a:spcPct val="80000"/>
              </a:lnSpc>
            </a:pPr>
            <a:r>
              <a:rPr lang="en-US" sz="1400" b="1" i="0" dirty="0">
                <a:solidFill>
                  <a:srgbClr val="0000CC"/>
                </a:solidFill>
              </a:rPr>
              <a:t>Expt. Run Weeks:</a:t>
            </a:r>
          </a:p>
        </p:txBody>
      </p:sp>
      <p:sp>
        <p:nvSpPr>
          <p:cNvPr id="92" name="Text Box 11"/>
          <p:cNvSpPr txBox="1">
            <a:spLocks noChangeArrowheads="1"/>
          </p:cNvSpPr>
          <p:nvPr/>
        </p:nvSpPr>
        <p:spPr bwMode="auto">
          <a:xfrm>
            <a:off x="1413933" y="993983"/>
            <a:ext cx="1452123" cy="187741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18285">
            <a:spAutoFit/>
          </a:bodyPr>
          <a:lstStyle/>
          <a:p>
            <a:pPr algn="ctr"/>
            <a:r>
              <a:rPr lang="en-US" sz="1100" i="0" dirty="0" smtClean="0">
                <a:solidFill>
                  <a:srgbClr val="FFFFFF"/>
                </a:solidFill>
                <a:latin typeface="+mn-lt"/>
              </a:rPr>
              <a:t>Incremental (full ops)</a:t>
            </a:r>
            <a:endParaRPr lang="en-US" sz="1100" i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5" name="Right Arrow 124"/>
          <p:cNvSpPr/>
          <p:nvPr/>
        </p:nvSpPr>
        <p:spPr bwMode="auto">
          <a:xfrm>
            <a:off x="714682" y="6044184"/>
            <a:ext cx="2145055" cy="493776"/>
          </a:xfrm>
          <a:prstGeom prst="rightArrow">
            <a:avLst>
              <a:gd name="adj1" fmla="val 100000"/>
              <a:gd name="adj2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9144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6" name="Text Box 12"/>
          <p:cNvSpPr txBox="1">
            <a:spLocks noChangeArrowheads="1"/>
          </p:cNvSpPr>
          <p:nvPr/>
        </p:nvSpPr>
        <p:spPr bwMode="auto">
          <a:xfrm>
            <a:off x="685800" y="6054608"/>
            <a:ext cx="2097738" cy="49859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45714" tIns="64008" rIns="0" bIns="45714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 i="0" dirty="0" smtClean="0">
                <a:solidFill>
                  <a:schemeClr val="tx1"/>
                </a:solidFill>
                <a:latin typeface="Arial Narrow" pitchFamily="34" charset="0"/>
              </a:rPr>
              <a:t>FES 3 Facility Joint </a:t>
            </a:r>
            <a:r>
              <a:rPr lang="en-US" sz="1800" i="0" dirty="0">
                <a:solidFill>
                  <a:schemeClr val="tx1"/>
                </a:solidFill>
                <a:latin typeface="Arial Narrow" pitchFamily="34" charset="0"/>
              </a:rPr>
              <a:t>Research </a:t>
            </a:r>
            <a:r>
              <a:rPr lang="en-US" sz="1800" i="0" dirty="0" smtClean="0">
                <a:solidFill>
                  <a:schemeClr val="tx1"/>
                </a:solidFill>
                <a:latin typeface="Arial Narrow" pitchFamily="34" charset="0"/>
              </a:rPr>
              <a:t>Target (JRT)</a:t>
            </a:r>
            <a:endParaRPr lang="en-US" sz="18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76400" y="1676400"/>
            <a:ext cx="1219200" cy="4176485"/>
            <a:chOff x="1676400" y="1676400"/>
            <a:chExt cx="1219200" cy="4176485"/>
          </a:xfrm>
        </p:grpSpPr>
        <p:sp>
          <p:nvSpPr>
            <p:cNvPr id="113" name="Right Arrow 112"/>
            <p:cNvSpPr/>
            <p:nvPr/>
          </p:nvSpPr>
          <p:spPr bwMode="auto">
            <a:xfrm>
              <a:off x="1717675" y="4495800"/>
              <a:ext cx="1177925" cy="1357085"/>
            </a:xfrm>
            <a:prstGeom prst="rightArrow">
              <a:avLst>
                <a:gd name="adj1" fmla="val 100000"/>
                <a:gd name="adj2" fmla="val 1015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9" name="Text Box 12"/>
            <p:cNvSpPr txBox="1">
              <a:spLocks noChangeArrowheads="1"/>
            </p:cNvSpPr>
            <p:nvPr/>
          </p:nvSpPr>
          <p:spPr bwMode="auto">
            <a:xfrm>
              <a:off x="1676400" y="4876800"/>
              <a:ext cx="117792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Integrated Scenarios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4" name="Right Arrow 63"/>
            <p:cNvSpPr/>
            <p:nvPr/>
          </p:nvSpPr>
          <p:spPr bwMode="auto">
            <a:xfrm>
              <a:off x="1717675" y="3124201"/>
              <a:ext cx="1177925" cy="12954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5" name="Right Arrow 64"/>
            <p:cNvSpPr/>
            <p:nvPr/>
          </p:nvSpPr>
          <p:spPr bwMode="auto">
            <a:xfrm>
              <a:off x="1717675" y="1676400"/>
              <a:ext cx="1177925" cy="13716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1676400" y="3468481"/>
              <a:ext cx="113347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Core Science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1676400" y="2096881"/>
              <a:ext cx="1142999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Boundary Science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8" name="Group 66"/>
          <p:cNvGrpSpPr>
            <a:grpSpLocks/>
          </p:cNvGrpSpPr>
          <p:nvPr/>
        </p:nvGrpSpPr>
        <p:grpSpPr bwMode="auto">
          <a:xfrm>
            <a:off x="28322" y="3810000"/>
            <a:ext cx="1571878" cy="1625609"/>
            <a:chOff x="47886" y="4483235"/>
            <a:chExt cx="2455444" cy="2539675"/>
          </a:xfrm>
        </p:grpSpPr>
        <p:pic>
          <p:nvPicPr>
            <p:cNvPr id="70" name="Picture 47" descr="NBI_upgrade_topvie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3527" y="4483235"/>
              <a:ext cx="2209408" cy="210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 Box 48"/>
            <p:cNvSpPr txBox="1">
              <a:spLocks noChangeArrowheads="1"/>
            </p:cNvSpPr>
            <p:nvPr/>
          </p:nvSpPr>
          <p:spPr bwMode="auto">
            <a:xfrm>
              <a:off x="1146970" y="6635415"/>
              <a:ext cx="1356360" cy="375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i="0" dirty="0">
                  <a:solidFill>
                    <a:srgbClr val="FF0000"/>
                  </a:solidFill>
                  <a:latin typeface="Arial Narrow" pitchFamily="34" charset="0"/>
                </a:rPr>
                <a:t> New 2</a:t>
              </a:r>
              <a:r>
                <a:rPr lang="en-US" altLang="en-US" i="0" baseline="30000" dirty="0">
                  <a:solidFill>
                    <a:srgbClr val="FF0000"/>
                  </a:solidFill>
                  <a:latin typeface="Arial Narrow" pitchFamily="34" charset="0"/>
                </a:rPr>
                <a:t>nd</a:t>
              </a:r>
              <a:r>
                <a:rPr lang="en-US" altLang="en-US" i="0" dirty="0">
                  <a:solidFill>
                    <a:srgbClr val="FF0000"/>
                  </a:solidFill>
                  <a:latin typeface="Arial Narrow" pitchFamily="34" charset="0"/>
                </a:rPr>
                <a:t> NBI</a:t>
              </a:r>
            </a:p>
          </p:txBody>
        </p:sp>
        <p:sp>
          <p:nvSpPr>
            <p:cNvPr id="72" name="Text Box 51"/>
            <p:cNvSpPr txBox="1">
              <a:spLocks noChangeArrowheads="1"/>
            </p:cNvSpPr>
            <p:nvPr/>
          </p:nvSpPr>
          <p:spPr bwMode="auto">
            <a:xfrm>
              <a:off x="47886" y="6623815"/>
              <a:ext cx="1158240" cy="39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27432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100" b="0" i="0" dirty="0">
                  <a:latin typeface="Arial Narrow" pitchFamily="34" charset="0"/>
                </a:rPr>
                <a:t>Present NBI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200987" y="6040239"/>
            <a:ext cx="7277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C-Mod leads JRT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85588" y="6040239"/>
            <a:ext cx="7806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NSTX-U leads JRT</a:t>
            </a: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3191484" y="3491737"/>
            <a:ext cx="2872063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effects of NBI injection on fast-ion f(v) and NBI-CD profile</a:t>
            </a:r>
            <a:endParaRPr lang="en-US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00400" y="3352800"/>
            <a:ext cx="3048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R15-2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auto">
          <a:xfrm>
            <a:off x="6193522" y="1855956"/>
            <a:ext cx="2877958" cy="5508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scaling, mitigation of steady-state, transient heat-fluxes w/ </a:t>
            </a: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advanced </a:t>
            </a:r>
            <a:r>
              <a:rPr lang="en-US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operation at high power density </a:t>
            </a:r>
            <a:endParaRPr lang="en-US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02906" y="1713003"/>
            <a:ext cx="3234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1" name="Text Box 27"/>
          <p:cNvSpPr txBox="1">
            <a:spLocks noChangeArrowheads="1"/>
          </p:cNvSpPr>
          <p:nvPr/>
        </p:nvSpPr>
        <p:spPr bwMode="auto">
          <a:xfrm>
            <a:off x="6202907" y="2576899"/>
            <a:ext cx="2868574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high-Z </a:t>
            </a:r>
            <a:r>
              <a:rPr lang="en-US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PFC performance and impact </a:t>
            </a: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on operating scenarios</a:t>
            </a:r>
            <a:endParaRPr lang="en-US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02907" y="2438400"/>
            <a:ext cx="3234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ontent Placeholder 2"/>
          <p:cNvSpPr>
            <a:spLocks noGrp="1"/>
          </p:cNvSpPr>
          <p:nvPr>
            <p:ph idx="1"/>
          </p:nvPr>
        </p:nvSpPr>
        <p:spPr>
          <a:xfrm>
            <a:off x="139700" y="4114800"/>
            <a:ext cx="8915400" cy="2514600"/>
          </a:xfrm>
        </p:spPr>
        <p:txBody>
          <a:bodyPr/>
          <a:lstStyle/>
          <a:p>
            <a:pPr marL="169863" indent="-169863"/>
            <a:r>
              <a:rPr lang="en-US" altLang="en-US" dirty="0" smtClean="0"/>
              <a:t>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year goal: operating points with forces up to </a:t>
            </a:r>
            <a:r>
              <a:rPr lang="en-US" altLang="en-US" dirty="0" smtClean="0"/>
              <a:t>½ </a:t>
            </a:r>
            <a:r>
              <a:rPr lang="en-US" altLang="en-US" dirty="0" smtClean="0"/>
              <a:t>way between NSTX and NSTX-U, ½ </a:t>
            </a:r>
            <a:r>
              <a:rPr lang="en-US" altLang="en-US" dirty="0" smtClean="0"/>
              <a:t>design-point </a:t>
            </a:r>
            <a:r>
              <a:rPr lang="en-US" altLang="en-US" dirty="0" smtClean="0"/>
              <a:t>heating </a:t>
            </a:r>
            <a:r>
              <a:rPr lang="en-US" altLang="en-US" dirty="0" smtClean="0"/>
              <a:t>limit of PF/TF </a:t>
            </a:r>
            <a:r>
              <a:rPr lang="en-US" altLang="en-US" dirty="0" smtClean="0"/>
              <a:t>coils.</a:t>
            </a:r>
          </a:p>
          <a:p>
            <a:pPr marL="339725" lvl="1" indent="-169863"/>
            <a:r>
              <a:rPr lang="en-US" altLang="en-US" dirty="0" smtClean="0"/>
              <a:t>Will permit up to ~5 second operation at B</a:t>
            </a:r>
            <a:r>
              <a:rPr lang="en-US" altLang="en-US" baseline="-25000" dirty="0" smtClean="0"/>
              <a:t>T</a:t>
            </a:r>
            <a:r>
              <a:rPr lang="en-US" altLang="en-US" dirty="0" smtClean="0"/>
              <a:t>~0.65</a:t>
            </a:r>
          </a:p>
          <a:p>
            <a:pPr marL="169863" indent="-169863"/>
            <a:r>
              <a:rPr lang="en-US" altLang="en-US" dirty="0" smtClean="0"/>
              <a:t>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year goal: Full field </a:t>
            </a:r>
            <a:r>
              <a:rPr lang="en-US" altLang="en-US" dirty="0" smtClean="0"/>
              <a:t>&amp; current, but still </a:t>
            </a:r>
            <a:r>
              <a:rPr lang="en-US" altLang="en-US" dirty="0" smtClean="0"/>
              <a:t>limiting </a:t>
            </a:r>
            <a:r>
              <a:rPr lang="en-US" altLang="en-US" dirty="0" smtClean="0"/>
              <a:t>coil </a:t>
            </a:r>
            <a:r>
              <a:rPr lang="en-US" altLang="en-US" dirty="0" smtClean="0"/>
              <a:t>heating</a:t>
            </a:r>
          </a:p>
          <a:p>
            <a:pPr marL="339725" lvl="1" indent="-169863"/>
            <a:r>
              <a:rPr lang="en-US" altLang="en-US" dirty="0" smtClean="0"/>
              <a:t>Will revisit year 2 parameters once year 1 data has been accumulated</a:t>
            </a:r>
          </a:p>
          <a:p>
            <a:pPr marL="169863" indent="-169863"/>
            <a:r>
              <a:rPr lang="en-US" altLang="en-US" dirty="0" smtClean="0"/>
              <a:t>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year goal: Full capability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04005"/>
              </p:ext>
            </p:extLst>
          </p:nvPr>
        </p:nvGraphicFramePr>
        <p:xfrm>
          <a:off x="215900" y="1066800"/>
          <a:ext cx="8686800" cy="2501902"/>
        </p:xfrm>
        <a:graphic>
          <a:graphicData uri="http://schemas.openxmlformats.org/drawingml/2006/table">
            <a:tbl>
              <a:tblPr/>
              <a:tblGrid>
                <a:gridCol w="2755900"/>
                <a:gridCol w="825500"/>
                <a:gridCol w="1371600"/>
                <a:gridCol w="1371600"/>
                <a:gridCol w="1295400"/>
                <a:gridCol w="1066800"/>
              </a:tblGrid>
              <a:tr h="822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NSTX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(Max.)</a:t>
                      </a: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FY 2015 NSTX-U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Operations</a:t>
                      </a: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FY 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NSTX-U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Operations</a:t>
                      </a: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FY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NSTX-U Operations</a:t>
                      </a: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Ultimate Goal</a:t>
                      </a: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[MA]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~1.6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2.0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2.0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2.0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5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[T]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0.55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~0.8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29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Allowed TF I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 [MA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s]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7.3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120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160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160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79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Longest Likely I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Flat-Top at max. I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t, I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, and B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[s]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~0.4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~3.5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~3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8238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>
              <a:lnSpc>
                <a:spcPts val="2825"/>
              </a:lnSpc>
            </a:pPr>
            <a:r>
              <a:rPr lang="en-US" altLang="en-US" sz="2400" i="0" dirty="0" smtClean="0">
                <a:solidFill>
                  <a:schemeClr val="accent2"/>
                </a:solidFill>
                <a:latin typeface="Arial" pitchFamily="34" charset="0"/>
                <a:ea typeface="ヒラギノ角ゴ Pro W3" pitchFamily="-84" charset="-128"/>
              </a:rPr>
              <a:t>Expected progression of NSTX-U operational performance</a:t>
            </a:r>
            <a:endParaRPr lang="en-US" altLang="en-US" sz="2400" i="0" dirty="0">
              <a:solidFill>
                <a:schemeClr val="accent2"/>
              </a:solidFill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810000" y="1066800"/>
            <a:ext cx="1371600" cy="2514600"/>
          </a:xfrm>
          <a:prstGeom prst="roundRect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733800" y="3581400"/>
            <a:ext cx="190500" cy="301824"/>
          </a:xfrm>
          <a:prstGeom prst="straightConnector1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52400" y="3810000"/>
            <a:ext cx="5649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Limits to assume for Research Forum idea submissions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600" i="1" u="sng" dirty="0" smtClean="0"/>
              <a:t>Provisional</a:t>
            </a:r>
            <a:r>
              <a:rPr lang="en-US" altLang="en-US" sz="2600" dirty="0" smtClean="0"/>
              <a:t> </a:t>
            </a:r>
            <a:r>
              <a:rPr lang="en-US" altLang="en-US" sz="2600" dirty="0" smtClean="0"/>
              <a:t>schedule </a:t>
            </a:r>
            <a:r>
              <a:rPr lang="en-US" altLang="en-US" sz="2600" dirty="0" smtClean="0"/>
              <a:t>for the 2015 </a:t>
            </a:r>
            <a:r>
              <a:rPr lang="en-US" altLang="en-US" sz="2600" dirty="0" smtClean="0"/>
              <a:t>research </a:t>
            </a:r>
            <a:r>
              <a:rPr lang="en-US" altLang="en-US" sz="2600" dirty="0"/>
              <a:t>c</a:t>
            </a:r>
            <a:r>
              <a:rPr lang="en-US" altLang="en-US" sz="2600" dirty="0" smtClean="0"/>
              <a:t>ampaign</a:t>
            </a:r>
            <a:endParaRPr lang="en-US" altLang="en-US" sz="2600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5105400" y="2971800"/>
            <a:ext cx="37338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ts val="1800"/>
              </a:spcBef>
              <a:defRPr/>
            </a:pPr>
            <a:r>
              <a:rPr lang="en-US" sz="1500" i="0" dirty="0">
                <a:latin typeface="Helvetica" charset="0"/>
                <a:cs typeface="MS PGothic" pitchFamily="34" charset="-128"/>
              </a:rPr>
              <a:t>Research Plasma </a:t>
            </a:r>
            <a:r>
              <a:rPr lang="en-US" sz="1500" i="0" dirty="0">
                <a:latin typeface="Helvetica" charset="0"/>
                <a:cs typeface="MS PGothic" pitchFamily="34" charset="-128"/>
              </a:rPr>
              <a:t>Operation</a:t>
            </a:r>
            <a:endParaRPr lang="en-US" sz="1500" i="0" dirty="0">
              <a:latin typeface="Helvetica" charset="0"/>
              <a:cs typeface="MS PGothic" pitchFamily="34" charset="-128"/>
            </a:endParaRPr>
          </a:p>
        </p:txBody>
      </p:sp>
      <p:sp>
        <p:nvSpPr>
          <p:cNvPr id="7171" name="Rectangle 24"/>
          <p:cNvSpPr>
            <a:spLocks noChangeArrowheads="1"/>
          </p:cNvSpPr>
          <p:nvPr/>
        </p:nvSpPr>
        <p:spPr bwMode="auto">
          <a:xfrm>
            <a:off x="2895600" y="2971800"/>
            <a:ext cx="914400" cy="457200"/>
          </a:xfrm>
          <a:prstGeom prst="rect">
            <a:avLst/>
          </a:prstGeom>
          <a:solidFill>
            <a:srgbClr val="FFD898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i="0">
                <a:solidFill>
                  <a:srgbClr val="000000"/>
                </a:solidFill>
                <a:latin typeface="Calibri" pitchFamily="34" charset="0"/>
              </a:rPr>
              <a:t>Bakeout</a:t>
            </a:r>
          </a:p>
        </p:txBody>
      </p:sp>
      <p:sp>
        <p:nvSpPr>
          <p:cNvPr id="7172" name="Rectangle 29"/>
          <p:cNvSpPr>
            <a:spLocks noChangeArrowheads="1"/>
          </p:cNvSpPr>
          <p:nvPr/>
        </p:nvSpPr>
        <p:spPr bwMode="auto">
          <a:xfrm>
            <a:off x="3810000" y="2971800"/>
            <a:ext cx="1295400" cy="457200"/>
          </a:xfrm>
          <a:prstGeom prst="rect">
            <a:avLst/>
          </a:prstGeom>
          <a:solidFill>
            <a:srgbClr val="F5A59A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i="0">
                <a:solidFill>
                  <a:srgbClr val="000000"/>
                </a:solidFill>
                <a:latin typeface="Calibri" pitchFamily="34" charset="0"/>
              </a:rPr>
              <a:t>ISTP &amp; Commissioning</a:t>
            </a:r>
          </a:p>
        </p:txBody>
      </p:sp>
      <p:cxnSp>
        <p:nvCxnSpPr>
          <p:cNvPr id="7173" name="Straight Arrow Connector 31"/>
          <p:cNvCxnSpPr>
            <a:cxnSpLocks noChangeShapeType="1"/>
          </p:cNvCxnSpPr>
          <p:nvPr/>
        </p:nvCxnSpPr>
        <p:spPr bwMode="auto">
          <a:xfrm flipV="1">
            <a:off x="2501901" y="2895601"/>
            <a:ext cx="1587" cy="30479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4" name="TextBox 34"/>
          <p:cNvSpPr txBox="1">
            <a:spLocks noChangeArrowheads="1"/>
          </p:cNvSpPr>
          <p:nvPr/>
        </p:nvSpPr>
        <p:spPr bwMode="auto">
          <a:xfrm>
            <a:off x="1345727" y="3124200"/>
            <a:ext cx="14736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i="0" dirty="0" smtClean="0">
                <a:solidFill>
                  <a:srgbClr val="FF0000"/>
                </a:solidFill>
                <a:latin typeface="Calibri" pitchFamily="34" charset="0"/>
              </a:rPr>
              <a:t>First Plasma</a:t>
            </a:r>
            <a:endParaRPr lang="en-US" altLang="en-US" sz="2000" i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175" name="Rectangle 34"/>
          <p:cNvSpPr>
            <a:spLocks noChangeArrowheads="1"/>
          </p:cNvSpPr>
          <p:nvPr/>
        </p:nvSpPr>
        <p:spPr bwMode="auto">
          <a:xfrm>
            <a:off x="1371600" y="2590800"/>
            <a:ext cx="1066800" cy="304800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i="0">
                <a:latin typeface="Calibri" pitchFamily="34" charset="0"/>
                <a:cs typeface="Arial" pitchFamily="34" charset="0"/>
              </a:rPr>
              <a:t>Mar. 2015</a:t>
            </a:r>
          </a:p>
        </p:txBody>
      </p:sp>
      <p:sp>
        <p:nvSpPr>
          <p:cNvPr id="7176" name="Rectangle 35"/>
          <p:cNvSpPr>
            <a:spLocks noChangeArrowheads="1"/>
          </p:cNvSpPr>
          <p:nvPr/>
        </p:nvSpPr>
        <p:spPr bwMode="auto">
          <a:xfrm>
            <a:off x="2438400" y="2590800"/>
            <a:ext cx="1066800" cy="304800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i="0">
                <a:latin typeface="Calibri" pitchFamily="34" charset="0"/>
                <a:cs typeface="Arial" pitchFamily="34" charset="0"/>
              </a:rPr>
              <a:t>Apr. 2015</a:t>
            </a:r>
          </a:p>
        </p:txBody>
      </p:sp>
      <p:sp>
        <p:nvSpPr>
          <p:cNvPr id="7177" name="Rectangle 36"/>
          <p:cNvSpPr>
            <a:spLocks noChangeArrowheads="1"/>
          </p:cNvSpPr>
          <p:nvPr/>
        </p:nvSpPr>
        <p:spPr bwMode="auto">
          <a:xfrm>
            <a:off x="3505200" y="2590800"/>
            <a:ext cx="1066800" cy="304800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i="0">
                <a:latin typeface="Calibri" pitchFamily="34" charset="0"/>
                <a:cs typeface="Arial" pitchFamily="34" charset="0"/>
              </a:rPr>
              <a:t>May 2015</a:t>
            </a:r>
          </a:p>
        </p:txBody>
      </p:sp>
      <p:sp>
        <p:nvSpPr>
          <p:cNvPr id="7178" name="Rectangle 37"/>
          <p:cNvSpPr>
            <a:spLocks noChangeArrowheads="1"/>
          </p:cNvSpPr>
          <p:nvPr/>
        </p:nvSpPr>
        <p:spPr bwMode="auto">
          <a:xfrm>
            <a:off x="4572000" y="2590800"/>
            <a:ext cx="1066800" cy="304800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i="0">
                <a:latin typeface="Calibri" pitchFamily="34" charset="0"/>
                <a:cs typeface="Arial" pitchFamily="34" charset="0"/>
              </a:rPr>
              <a:t>June 2015</a:t>
            </a:r>
          </a:p>
        </p:txBody>
      </p:sp>
      <p:sp>
        <p:nvSpPr>
          <p:cNvPr id="7179" name="Rectangle 38"/>
          <p:cNvSpPr>
            <a:spLocks noChangeArrowheads="1"/>
          </p:cNvSpPr>
          <p:nvPr/>
        </p:nvSpPr>
        <p:spPr bwMode="auto">
          <a:xfrm>
            <a:off x="5638800" y="2590800"/>
            <a:ext cx="1066800" cy="304800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i="0">
                <a:latin typeface="Calibri" pitchFamily="34" charset="0"/>
                <a:cs typeface="Arial" pitchFamily="34" charset="0"/>
              </a:rPr>
              <a:t>July 2015</a:t>
            </a:r>
          </a:p>
        </p:txBody>
      </p:sp>
      <p:sp>
        <p:nvSpPr>
          <p:cNvPr id="7180" name="Rectangle 39"/>
          <p:cNvSpPr>
            <a:spLocks noChangeArrowheads="1"/>
          </p:cNvSpPr>
          <p:nvPr/>
        </p:nvSpPr>
        <p:spPr bwMode="auto">
          <a:xfrm>
            <a:off x="6705600" y="2590800"/>
            <a:ext cx="1066800" cy="304800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i="0">
                <a:latin typeface="Calibri" pitchFamily="34" charset="0"/>
                <a:cs typeface="Arial" pitchFamily="34" charset="0"/>
              </a:rPr>
              <a:t>Aug 2015</a:t>
            </a:r>
          </a:p>
        </p:txBody>
      </p:sp>
      <p:sp>
        <p:nvSpPr>
          <p:cNvPr id="7181" name="Rectangle 40"/>
          <p:cNvSpPr>
            <a:spLocks noChangeArrowheads="1"/>
          </p:cNvSpPr>
          <p:nvPr/>
        </p:nvSpPr>
        <p:spPr bwMode="auto">
          <a:xfrm>
            <a:off x="7772400" y="2590800"/>
            <a:ext cx="1066800" cy="304800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i="0">
                <a:latin typeface="Calibri" pitchFamily="34" charset="0"/>
                <a:cs typeface="Arial" pitchFamily="34" charset="0"/>
              </a:rPr>
              <a:t>Sept. 2015</a:t>
            </a:r>
          </a:p>
        </p:txBody>
      </p:sp>
      <p:sp>
        <p:nvSpPr>
          <p:cNvPr id="7182" name="Rectangle 41"/>
          <p:cNvSpPr>
            <a:spLocks noChangeArrowheads="1"/>
          </p:cNvSpPr>
          <p:nvPr/>
        </p:nvSpPr>
        <p:spPr bwMode="auto">
          <a:xfrm>
            <a:off x="304800" y="2590800"/>
            <a:ext cx="1066800" cy="304800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i="0">
                <a:latin typeface="Calibri" pitchFamily="34" charset="0"/>
                <a:cs typeface="Arial" pitchFamily="34" charset="0"/>
              </a:rPr>
              <a:t>Feb. 2015</a:t>
            </a:r>
          </a:p>
        </p:txBody>
      </p:sp>
      <p:sp>
        <p:nvSpPr>
          <p:cNvPr id="43" name="TextBox 12"/>
          <p:cNvSpPr txBox="1">
            <a:spLocks noChangeArrowheads="1"/>
          </p:cNvSpPr>
          <p:nvPr/>
        </p:nvSpPr>
        <p:spPr bwMode="auto">
          <a:xfrm>
            <a:off x="5410200" y="990600"/>
            <a:ext cx="2895600" cy="13843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b="0" i="0" u="sng">
                <a:solidFill>
                  <a:schemeClr val="tx1"/>
                </a:solidFill>
              </a:rPr>
              <a:t>Diagnostic Considerations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1400" b="0" i="0">
                <a:solidFill>
                  <a:schemeClr val="tx1"/>
                </a:solidFill>
              </a:rPr>
              <a:t>Magnetic Calibrations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1400" b="0" i="0">
                <a:solidFill>
                  <a:schemeClr val="tx1"/>
                </a:solidFill>
              </a:rPr>
              <a:t>MSE Calibrations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1400" b="0" i="0">
                <a:solidFill>
                  <a:schemeClr val="tx1"/>
                </a:solidFill>
              </a:rPr>
              <a:t>CHERS Calibrations &amp; XMPs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1400" b="0" i="0">
                <a:solidFill>
                  <a:schemeClr val="tx1"/>
                </a:solidFill>
              </a:rPr>
              <a:t>Neutron Calibration Transfer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1400" b="0" i="0">
                <a:solidFill>
                  <a:schemeClr val="tx1"/>
                </a:solidFill>
              </a:rPr>
              <a:t>More…</a:t>
            </a:r>
          </a:p>
        </p:txBody>
      </p:sp>
      <p:cxnSp>
        <p:nvCxnSpPr>
          <p:cNvPr id="7184" name="Straight Arrow Connector 43"/>
          <p:cNvCxnSpPr>
            <a:cxnSpLocks noChangeShapeType="1"/>
            <a:stCxn id="43" idx="1"/>
            <a:endCxn id="7190" idx="1"/>
          </p:cNvCxnSpPr>
          <p:nvPr/>
        </p:nvCxnSpPr>
        <p:spPr bwMode="auto">
          <a:xfrm flipH="1">
            <a:off x="4325904" y="1682750"/>
            <a:ext cx="1084296" cy="6032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3200400" y="4230687"/>
            <a:ext cx="3352800" cy="2246313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>
              <a:defRPr/>
            </a:pPr>
            <a:r>
              <a:rPr lang="en-US" sz="1400" b="0" i="0" u="sng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Commissioning</a:t>
            </a:r>
          </a:p>
          <a:p>
            <a:pPr algn="ctr">
              <a:defRPr/>
            </a:pP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400" b="0" i="0" baseline="-250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&lt;=1.0 MA, B</a:t>
            </a:r>
            <a:r>
              <a:rPr lang="en-US" sz="1400" b="0" i="0" baseline="-250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&lt;=0.5</a:t>
            </a:r>
          </a:p>
          <a:p>
            <a:pPr marL="114300" indent="-114300">
              <a:buFont typeface="Arial"/>
              <a:buChar char="•"/>
              <a:defRPr/>
            </a:pP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Breakdown and current ramp scenarios</a:t>
            </a:r>
          </a:p>
          <a:p>
            <a:pPr marL="114300" indent="-114300">
              <a:buFont typeface="Arial" charset="0"/>
              <a:buChar char="•"/>
              <a:defRPr/>
            </a:pP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EFIT &amp; rtEFIT Reconstructions</a:t>
            </a:r>
          </a:p>
          <a:p>
            <a:pPr marL="114300" indent="-114300">
              <a:buFont typeface="Arial" charset="0"/>
              <a:buChar char="•"/>
              <a:defRPr/>
            </a:pP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Shape &amp; position control</a:t>
            </a:r>
          </a:p>
          <a:p>
            <a:pPr marL="114300" indent="-114300">
              <a:buFont typeface="Arial" charset="0"/>
              <a:buChar char="•"/>
              <a:defRPr/>
            </a:pP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Reliable H-mode</a:t>
            </a:r>
          </a:p>
          <a:p>
            <a:pPr marL="114300" indent="-114300">
              <a:buFont typeface="Arial" charset="0"/>
              <a:buChar char="•"/>
              <a:defRPr/>
            </a:pP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Diagnostic operations</a:t>
            </a:r>
          </a:p>
          <a:p>
            <a:pPr marL="114300" indent="-114300">
              <a:buFont typeface="Arial" charset="0"/>
              <a:buChar char="•"/>
              <a:defRPr/>
            </a:pP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DCPS under plasma operations</a:t>
            </a:r>
          </a:p>
          <a:p>
            <a:pPr algn="ctr">
              <a:defRPr/>
            </a:pPr>
            <a:r>
              <a:rPr lang="en-US" sz="14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Boronizaton +He GDC for PFCs</a:t>
            </a:r>
          </a:p>
        </p:txBody>
      </p:sp>
      <p:cxnSp>
        <p:nvCxnSpPr>
          <p:cNvPr id="7186" name="Straight Arrow Connector 48"/>
          <p:cNvCxnSpPr>
            <a:cxnSpLocks noChangeShapeType="1"/>
            <a:stCxn id="46" idx="0"/>
            <a:endCxn id="7189" idx="1"/>
          </p:cNvCxnSpPr>
          <p:nvPr/>
        </p:nvCxnSpPr>
        <p:spPr bwMode="auto">
          <a:xfrm flipH="1" flipV="1">
            <a:off x="4507599" y="3733800"/>
            <a:ext cx="369201" cy="4968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8" name="Right Brace 2"/>
          <p:cNvSpPr>
            <a:spLocks/>
          </p:cNvSpPr>
          <p:nvPr/>
        </p:nvSpPr>
        <p:spPr bwMode="auto">
          <a:xfrm rot="5400000">
            <a:off x="6858000" y="1752600"/>
            <a:ext cx="228600" cy="3733800"/>
          </a:xfrm>
          <a:prstGeom prst="rightBrace">
            <a:avLst>
              <a:gd name="adj1" fmla="val 31147"/>
              <a:gd name="adj2" fmla="val 46148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i="0"/>
          </a:p>
        </p:txBody>
      </p:sp>
      <p:sp>
        <p:nvSpPr>
          <p:cNvPr id="7189" name="Right Brace 2"/>
          <p:cNvSpPr>
            <a:spLocks/>
          </p:cNvSpPr>
          <p:nvPr/>
        </p:nvSpPr>
        <p:spPr bwMode="auto">
          <a:xfrm rot="5400000">
            <a:off x="4343400" y="2971800"/>
            <a:ext cx="228600" cy="1295400"/>
          </a:xfrm>
          <a:prstGeom prst="rightBrace">
            <a:avLst>
              <a:gd name="adj1" fmla="val 35697"/>
              <a:gd name="adj2" fmla="val 46148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i="0"/>
          </a:p>
        </p:txBody>
      </p:sp>
      <p:sp>
        <p:nvSpPr>
          <p:cNvPr id="7190" name="Right Brace 2"/>
          <p:cNvSpPr>
            <a:spLocks/>
          </p:cNvSpPr>
          <p:nvPr/>
        </p:nvSpPr>
        <p:spPr bwMode="auto">
          <a:xfrm rot="5400000" flipH="1">
            <a:off x="4152900" y="1638300"/>
            <a:ext cx="228600" cy="1524000"/>
          </a:xfrm>
          <a:prstGeom prst="rightBrace">
            <a:avLst>
              <a:gd name="adj1" fmla="val 43115"/>
              <a:gd name="adj2" fmla="val 46148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i="0"/>
          </a:p>
        </p:txBody>
      </p:sp>
      <p:cxnSp>
        <p:nvCxnSpPr>
          <p:cNvPr id="7191" name="Straight Arrow Connector 59"/>
          <p:cNvCxnSpPr>
            <a:cxnSpLocks noChangeShapeType="1"/>
            <a:stCxn id="33" idx="0"/>
          </p:cNvCxnSpPr>
          <p:nvPr/>
        </p:nvCxnSpPr>
        <p:spPr bwMode="auto">
          <a:xfrm flipH="1" flipV="1">
            <a:off x="7099300" y="3733800"/>
            <a:ext cx="635000" cy="896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76200" y="4445675"/>
            <a:ext cx="3048000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111125" indent="-111125">
              <a:buFont typeface="Arial"/>
              <a:buChar char="•"/>
              <a:defRPr/>
            </a:pP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rPr>
              <a:t>Data Acquisition Commissioning for Diagnostics</a:t>
            </a:r>
          </a:p>
          <a:p>
            <a:pPr marL="111125" indent="-111125">
              <a:buFont typeface="Arial"/>
              <a:buChar char="•"/>
              <a:defRPr/>
            </a:pP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rPr>
              <a:t>Ex-Vessel Diagnostic Installations</a:t>
            </a:r>
          </a:p>
          <a:p>
            <a:pPr marL="111125" indent="-111125">
              <a:buFont typeface="Arial"/>
              <a:buChar char="•"/>
              <a:defRPr/>
            </a:pP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rPr>
              <a:t>Gas Delivery System Final Checks</a:t>
            </a:r>
          </a:p>
          <a:p>
            <a:pPr marL="111125" indent="-111125">
              <a:buFont typeface="Arial"/>
              <a:buChar char="•"/>
              <a:defRPr/>
            </a:pP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rPr>
              <a:t>Magnetics Debugging</a:t>
            </a:r>
          </a:p>
          <a:p>
            <a:pPr marL="111125" indent="-111125">
              <a:buFont typeface="Arial"/>
              <a:buChar char="•"/>
              <a:defRPr/>
            </a:pPr>
            <a:r>
              <a:rPr lang="en-US" sz="1400" b="0" i="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rPr>
              <a:t>Beamline</a:t>
            </a: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rPr>
              <a:t> </a:t>
            </a: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rPr>
              <a:t>Final </a:t>
            </a: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rPr>
              <a:t>Checks and Conditioning</a:t>
            </a:r>
          </a:p>
          <a:p>
            <a:pPr marL="111125" indent="-111125">
              <a:buFont typeface="Arial"/>
              <a:buChar char="•"/>
              <a:defRPr/>
            </a:pP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rPr>
              <a:t>IR Camera Calibrations</a:t>
            </a:r>
          </a:p>
          <a:p>
            <a:pPr marL="111125" indent="-111125">
              <a:buFont typeface="Arial"/>
              <a:buChar char="•"/>
              <a:defRPr/>
            </a:pPr>
            <a:r>
              <a:rPr lang="en-US" sz="1400" b="0" i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rPr>
              <a:t>Rectifier Dummy Load Testing</a:t>
            </a:r>
            <a:endParaRPr lang="en-US" sz="1400" b="0" i="0" dirty="0">
              <a:solidFill>
                <a:schemeClr val="tx1"/>
              </a:solidFill>
              <a:latin typeface="Helvetica" charset="0"/>
              <a:ea typeface="ＭＳ Ｐゴシック" charset="0"/>
              <a:cs typeface="Arial" charset="0"/>
            </a:endParaRPr>
          </a:p>
        </p:txBody>
      </p:sp>
      <p:sp>
        <p:nvSpPr>
          <p:cNvPr id="7193" name="Right Brace 2"/>
          <p:cNvSpPr>
            <a:spLocks/>
          </p:cNvSpPr>
          <p:nvPr/>
        </p:nvSpPr>
        <p:spPr bwMode="auto">
          <a:xfrm rot="5400000">
            <a:off x="1943100" y="1866900"/>
            <a:ext cx="228600" cy="3505200"/>
          </a:xfrm>
          <a:prstGeom prst="rightBrace">
            <a:avLst>
              <a:gd name="adj1" fmla="val 32712"/>
              <a:gd name="adj2" fmla="val 46148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i="0"/>
          </a:p>
        </p:txBody>
      </p:sp>
      <p:cxnSp>
        <p:nvCxnSpPr>
          <p:cNvPr id="7194" name="Straight Arrow Connector 67"/>
          <p:cNvCxnSpPr>
            <a:cxnSpLocks noChangeShapeType="1"/>
            <a:stCxn id="62" idx="0"/>
            <a:endCxn id="7193" idx="1"/>
          </p:cNvCxnSpPr>
          <p:nvPr/>
        </p:nvCxnSpPr>
        <p:spPr bwMode="auto">
          <a:xfrm flipV="1">
            <a:off x="1600200" y="3733800"/>
            <a:ext cx="592220" cy="7118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685800" y="1219200"/>
            <a:ext cx="2590800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0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>
                <a:solidFill>
                  <a:srgbClr val="FF0000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1600">
                <a:solidFill>
                  <a:srgbClr val="009999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1400" b="0" i="0" u="sng" dirty="0" smtClean="0">
                <a:latin typeface="Helvetica" charset="0"/>
              </a:rPr>
              <a:t>MPTS Rayleigh/Raman Scattering</a:t>
            </a:r>
            <a:endParaRPr lang="en-US" sz="1400" b="0" i="0" dirty="0" smtClean="0">
              <a:latin typeface="Helvetica" charset="0"/>
            </a:endParaRPr>
          </a:p>
        </p:txBody>
      </p:sp>
      <p:sp>
        <p:nvSpPr>
          <p:cNvPr id="7196" name="Right Brace 2"/>
          <p:cNvSpPr>
            <a:spLocks/>
          </p:cNvSpPr>
          <p:nvPr/>
        </p:nvSpPr>
        <p:spPr bwMode="auto">
          <a:xfrm rot="5400000" flipH="1">
            <a:off x="2552700" y="2247900"/>
            <a:ext cx="228600" cy="304800"/>
          </a:xfrm>
          <a:prstGeom prst="rightBrace">
            <a:avLst>
              <a:gd name="adj1" fmla="val 16852"/>
              <a:gd name="adj2" fmla="val 46148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i="0"/>
          </a:p>
        </p:txBody>
      </p:sp>
      <p:cxnSp>
        <p:nvCxnSpPr>
          <p:cNvPr id="7197" name="Straight Arrow Connector 72"/>
          <p:cNvCxnSpPr>
            <a:cxnSpLocks noChangeShapeType="1"/>
            <a:stCxn id="71" idx="2"/>
            <a:endCxn id="7196" idx="1"/>
          </p:cNvCxnSpPr>
          <p:nvPr/>
        </p:nvCxnSpPr>
        <p:spPr bwMode="auto">
          <a:xfrm>
            <a:off x="1981200" y="1743075"/>
            <a:ext cx="697541" cy="5429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6629400" y="4630737"/>
            <a:ext cx="2209800" cy="1846263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b="0" i="0" u="sng">
                <a:solidFill>
                  <a:schemeClr val="tx1"/>
                </a:solidFill>
              </a:rPr>
              <a:t>Research Operations</a:t>
            </a:r>
          </a:p>
          <a:p>
            <a:pPr algn="ctr" eaLnBrk="1" hangingPunct="1"/>
            <a:r>
              <a:rPr lang="en-US" altLang="en-US" sz="1400" b="0" i="0">
                <a:solidFill>
                  <a:schemeClr val="tx1"/>
                </a:solidFill>
              </a:rPr>
              <a:t>LITERs when the operational status allows and physics program desires</a:t>
            </a:r>
          </a:p>
          <a:p>
            <a:pPr algn="ctr" eaLnBrk="1" hangingPunct="1"/>
            <a:r>
              <a:rPr lang="en-US" altLang="en-US" sz="1400" b="0" i="0">
                <a:solidFill>
                  <a:schemeClr val="tx1"/>
                </a:solidFill>
              </a:rPr>
              <a:t>Continued discharge, control, and diagnostic commissioning</a:t>
            </a:r>
            <a:endParaRPr lang="en-US" alt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Run schedule </a:t>
            </a:r>
            <a:r>
              <a:rPr lang="en-US" altLang="en-US" sz="2800" dirty="0"/>
              <a:t>s</a:t>
            </a:r>
            <a:r>
              <a:rPr lang="en-US" altLang="en-US" sz="2800" dirty="0" smtClean="0"/>
              <a:t>cope of Research Forum</a:t>
            </a:r>
            <a:endParaRPr lang="en-US" altLang="en-US" sz="2800" dirty="0" smtClean="0"/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0" y="4438650"/>
            <a:ext cx="9144000" cy="2057400"/>
          </a:xfrm>
        </p:spPr>
        <p:txBody>
          <a:bodyPr/>
          <a:lstStyle/>
          <a:p>
            <a:r>
              <a:rPr lang="en-US" altLang="en-US" dirty="0" smtClean="0"/>
              <a:t>Pre-forum </a:t>
            </a:r>
            <a:r>
              <a:rPr lang="en-US" altLang="en-US" dirty="0" smtClean="0"/>
              <a:t>meetings </a:t>
            </a:r>
            <a:r>
              <a:rPr lang="en-US" altLang="en-US" dirty="0" smtClean="0"/>
              <a:t>emphasized XMP/XP title, goal, author identification to cover first 2 run months </a:t>
            </a:r>
            <a:r>
              <a:rPr lang="en-US" altLang="en-US" dirty="0" smtClean="0"/>
              <a:t>(weeks </a:t>
            </a:r>
            <a:r>
              <a:rPr lang="en-US" altLang="en-US" dirty="0" smtClean="0"/>
              <a:t>1-8)</a:t>
            </a:r>
          </a:p>
          <a:p>
            <a:r>
              <a:rPr lang="en-US" altLang="en-US" dirty="0" smtClean="0"/>
              <a:t>Forum should emphasize prioritization of XPs for weeks 3-18, but also document commissioning XMP/XP goals + run-time</a:t>
            </a:r>
          </a:p>
          <a:p>
            <a:r>
              <a:rPr lang="en-US" altLang="en-US" dirty="0" smtClean="0"/>
              <a:t>Mid-run (re-)assessment after first 6-8 Science run-weeks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57200" y="1752600"/>
            <a:ext cx="1828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600" i="0" dirty="0">
                <a:solidFill>
                  <a:srgbClr val="FF0000"/>
                </a:solidFill>
                <a:latin typeface="Helvetica" pitchFamily="-128" charset="0"/>
              </a:rPr>
              <a:t> Commissioning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685800" y="1447800"/>
            <a:ext cx="145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i="0">
                <a:solidFill>
                  <a:schemeClr val="tx1"/>
                </a:solidFill>
              </a:rPr>
              <a:t>Run Weeks 1-4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2479675" y="1447800"/>
            <a:ext cx="145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i="0">
                <a:solidFill>
                  <a:schemeClr val="tx1"/>
                </a:solidFill>
              </a:rPr>
              <a:t>Run Weeks 5-8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1752600"/>
            <a:ext cx="1828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600" i="0" dirty="0">
                <a:latin typeface="Helvetica" pitchFamily="-128" charset="0"/>
              </a:rPr>
              <a:t>Science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114800" y="1752600"/>
            <a:ext cx="1828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600" i="0" dirty="0">
                <a:latin typeface="Helvetica" pitchFamily="-128" charset="0"/>
              </a:rPr>
              <a:t>Science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943600" y="1752600"/>
            <a:ext cx="1828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600" i="0" dirty="0">
                <a:latin typeface="Helvetica" pitchFamily="-128" charset="0"/>
              </a:rPr>
              <a:t>           Science</a:t>
            </a:r>
          </a:p>
        </p:txBody>
      </p: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4160838" y="1447800"/>
            <a:ext cx="155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i="0">
                <a:solidFill>
                  <a:schemeClr val="tx1"/>
                </a:solidFill>
              </a:rPr>
              <a:t>Run Weeks 9-12</a:t>
            </a:r>
          </a:p>
        </p:txBody>
      </p:sp>
      <p:sp>
        <p:nvSpPr>
          <p:cNvPr id="5130" name="TextBox 10"/>
          <p:cNvSpPr txBox="1">
            <a:spLocks noChangeArrowheads="1"/>
          </p:cNvSpPr>
          <p:nvPr/>
        </p:nvSpPr>
        <p:spPr bwMode="auto">
          <a:xfrm>
            <a:off x="5995988" y="1447800"/>
            <a:ext cx="165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i="0">
                <a:solidFill>
                  <a:schemeClr val="tx1"/>
                </a:solidFill>
              </a:rPr>
              <a:t>Run Weeks 13-16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772400" y="1752600"/>
            <a:ext cx="762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sz="1400" i="0" dirty="0">
              <a:latin typeface="Helvetica" pitchFamily="-128" charset="0"/>
            </a:endParaRPr>
          </a:p>
        </p:txBody>
      </p:sp>
      <p:sp>
        <p:nvSpPr>
          <p:cNvPr id="5132" name="TextBox 12"/>
          <p:cNvSpPr txBox="1">
            <a:spLocks noChangeArrowheads="1"/>
          </p:cNvSpPr>
          <p:nvPr/>
        </p:nvSpPr>
        <p:spPr bwMode="auto">
          <a:xfrm>
            <a:off x="7786688" y="1447800"/>
            <a:ext cx="64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i="0">
                <a:solidFill>
                  <a:schemeClr val="tx1"/>
                </a:solidFill>
              </a:rPr>
              <a:t>17-18</a:t>
            </a:r>
          </a:p>
        </p:txBody>
      </p:sp>
      <p:cxnSp>
        <p:nvCxnSpPr>
          <p:cNvPr id="5133" name="Straight Connector 13"/>
          <p:cNvCxnSpPr>
            <a:cxnSpLocks noChangeShapeType="1"/>
          </p:cNvCxnSpPr>
          <p:nvPr/>
        </p:nvCxnSpPr>
        <p:spPr bwMode="auto">
          <a:xfrm flipV="1">
            <a:off x="5943600" y="97155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4" name="TextBox 14"/>
          <p:cNvSpPr txBox="1">
            <a:spLocks noChangeArrowheads="1"/>
          </p:cNvSpPr>
          <p:nvPr/>
        </p:nvSpPr>
        <p:spPr bwMode="auto">
          <a:xfrm>
            <a:off x="2800350" y="9715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i="0">
                <a:solidFill>
                  <a:schemeClr val="tx1"/>
                </a:solidFill>
              </a:rPr>
              <a:t>FY15</a:t>
            </a:r>
          </a:p>
        </p:txBody>
      </p:sp>
      <p:sp>
        <p:nvSpPr>
          <p:cNvPr id="5135" name="TextBox 15"/>
          <p:cNvSpPr txBox="1">
            <a:spLocks noChangeArrowheads="1"/>
          </p:cNvSpPr>
          <p:nvPr/>
        </p:nvSpPr>
        <p:spPr bwMode="auto">
          <a:xfrm>
            <a:off x="6096000" y="971550"/>
            <a:ext cx="149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i="0">
                <a:solidFill>
                  <a:schemeClr val="tx1"/>
                </a:solidFill>
              </a:rPr>
              <a:t>Early FY16</a:t>
            </a:r>
          </a:p>
        </p:txBody>
      </p:sp>
      <p:sp>
        <p:nvSpPr>
          <p:cNvPr id="5136" name="Right Brace 16"/>
          <p:cNvSpPr>
            <a:spLocks/>
          </p:cNvSpPr>
          <p:nvPr/>
        </p:nvSpPr>
        <p:spPr bwMode="auto">
          <a:xfrm rot="5400000">
            <a:off x="2108200" y="984250"/>
            <a:ext cx="381000" cy="3632200"/>
          </a:xfrm>
          <a:prstGeom prst="rightBrace">
            <a:avLst>
              <a:gd name="adj1" fmla="val 51462"/>
              <a:gd name="adj2" fmla="val 50000"/>
            </a:avLst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384175" y="2990850"/>
            <a:ext cx="82413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i="0" dirty="0">
                <a:solidFill>
                  <a:srgbClr val="008080"/>
                </a:solidFill>
              </a:rPr>
              <a:t>Scope of pre-forum </a:t>
            </a:r>
            <a:r>
              <a:rPr lang="en-US" altLang="en-US" sz="2000" i="0" dirty="0" smtClean="0">
                <a:solidFill>
                  <a:srgbClr val="008080"/>
                </a:solidFill>
              </a:rPr>
              <a:t>meetings - see next page for additional </a:t>
            </a:r>
            <a:r>
              <a:rPr lang="en-US" altLang="en-US" sz="2000" i="0" dirty="0">
                <a:solidFill>
                  <a:srgbClr val="008080"/>
                </a:solidFill>
              </a:rPr>
              <a:t>details</a:t>
            </a:r>
          </a:p>
        </p:txBody>
      </p:sp>
      <p:sp>
        <p:nvSpPr>
          <p:cNvPr id="5138" name="Right Brace 18"/>
          <p:cNvSpPr>
            <a:spLocks/>
          </p:cNvSpPr>
          <p:nvPr/>
        </p:nvSpPr>
        <p:spPr bwMode="auto">
          <a:xfrm rot="5400000">
            <a:off x="4762500" y="209550"/>
            <a:ext cx="381000" cy="7162800"/>
          </a:xfrm>
          <a:prstGeom prst="rightBrace">
            <a:avLst>
              <a:gd name="adj1" fmla="val 51439"/>
              <a:gd name="adj2" fmla="val 50000"/>
            </a:avLst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3352800" y="3981450"/>
            <a:ext cx="336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i="0">
                <a:solidFill>
                  <a:srgbClr val="008080"/>
                </a:solidFill>
              </a:rPr>
              <a:t>Scope of Research Forum</a:t>
            </a:r>
          </a:p>
        </p:txBody>
      </p:sp>
      <p:sp>
        <p:nvSpPr>
          <p:cNvPr id="5140" name="Right Brace 20"/>
          <p:cNvSpPr>
            <a:spLocks/>
          </p:cNvSpPr>
          <p:nvPr/>
        </p:nvSpPr>
        <p:spPr bwMode="auto">
          <a:xfrm rot="5400000">
            <a:off x="5353050" y="1905000"/>
            <a:ext cx="190500" cy="990600"/>
          </a:xfrm>
          <a:prstGeom prst="rightBrace">
            <a:avLst>
              <a:gd name="adj1" fmla="val 5147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5019675" y="2530475"/>
            <a:ext cx="191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 i="0">
                <a:solidFill>
                  <a:schemeClr val="accent2"/>
                </a:solidFill>
              </a:rPr>
              <a:t>Mid-run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Operations assumptions for first 2 run-months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0013" cy="5257800"/>
          </a:xfrm>
        </p:spPr>
        <p:txBody>
          <a:bodyPr/>
          <a:lstStyle/>
          <a:p>
            <a:r>
              <a:rPr lang="en-US" altLang="en-US" dirty="0" smtClean="0"/>
              <a:t>Machine Commissioning…assume 1 month (run weeks 1-4) </a:t>
            </a:r>
          </a:p>
          <a:p>
            <a:pPr lvl="1"/>
            <a:r>
              <a:rPr lang="en-US" altLang="en-US" dirty="0" smtClean="0"/>
              <a:t>Develop basic breakdown, current ramp, shape/position control, diverted plasmas, H-mode access, basic fuelling optimizations.</a:t>
            </a:r>
          </a:p>
          <a:p>
            <a:pPr lvl="1"/>
            <a:r>
              <a:rPr lang="en-US" altLang="en-US" dirty="0" smtClean="0"/>
              <a:t>Goal: 1 MA, 0.5 T, NBI-heated H-mode (i.e. ~NSTX fiducial levels)</a:t>
            </a:r>
          </a:p>
          <a:p>
            <a:pPr lvl="1"/>
            <a:r>
              <a:rPr lang="en-US" altLang="en-US" dirty="0" smtClean="0"/>
              <a:t>Diagnostic commissioning</a:t>
            </a:r>
          </a:p>
          <a:p>
            <a:pPr lvl="1"/>
            <a:r>
              <a:rPr lang="en-US" altLang="en-US" dirty="0" err="1" smtClean="0"/>
              <a:t>Boronized</a:t>
            </a:r>
            <a:r>
              <a:rPr lang="en-US" altLang="en-US" dirty="0" smtClean="0"/>
              <a:t> PFCs</a:t>
            </a:r>
          </a:p>
          <a:p>
            <a:pPr lvl="1"/>
            <a:r>
              <a:rPr lang="en-US" altLang="en-US" dirty="0" smtClean="0"/>
              <a:t>Mostly </a:t>
            </a:r>
            <a:r>
              <a:rPr lang="en-US" altLang="en-US" dirty="0" err="1" smtClean="0"/>
              <a:t>eXperimental</a:t>
            </a:r>
            <a:r>
              <a:rPr lang="en-US" altLang="en-US" dirty="0" smtClean="0"/>
              <a:t> Machine Proposals (XMPs)</a:t>
            </a:r>
            <a:endParaRPr lang="en-US" altLang="en-US" dirty="0" smtClean="0"/>
          </a:p>
          <a:p>
            <a:endParaRPr lang="en-US" altLang="en-US" sz="1800" dirty="0" smtClean="0"/>
          </a:p>
          <a:p>
            <a:r>
              <a:rPr lang="en-US" altLang="en-US" dirty="0" smtClean="0"/>
              <a:t>1st </a:t>
            </a:r>
            <a:r>
              <a:rPr lang="en-US" altLang="en-US" dirty="0" smtClean="0"/>
              <a:t>Month of Science Campaign (run weeks 5-8)</a:t>
            </a:r>
          </a:p>
          <a:p>
            <a:pPr lvl="1"/>
            <a:r>
              <a:rPr lang="en-US" altLang="en-US" dirty="0" err="1" smtClean="0"/>
              <a:t>Boronized</a:t>
            </a:r>
            <a:r>
              <a:rPr lang="en-US" altLang="en-US" dirty="0" smtClean="0"/>
              <a:t> PFCs, possibly begin lithium coatings</a:t>
            </a:r>
          </a:p>
          <a:p>
            <a:pPr lvl="1"/>
            <a:r>
              <a:rPr lang="en-US" altLang="en-US" dirty="0" smtClean="0"/>
              <a:t>Operations and basic profile diagnostics, neutron rate,…</a:t>
            </a:r>
          </a:p>
          <a:p>
            <a:pPr lvl="1"/>
            <a:r>
              <a:rPr lang="en-US" altLang="en-US" dirty="0" smtClean="0"/>
              <a:t>Operation up to 1.4 MA and 0.65 T, 2 seconds</a:t>
            </a:r>
          </a:p>
          <a:p>
            <a:pPr lvl="1"/>
            <a:r>
              <a:rPr lang="en-US" altLang="en-US" dirty="0" smtClean="0"/>
              <a:t>6 beam sources up to 90 kV</a:t>
            </a:r>
          </a:p>
          <a:p>
            <a:pPr lvl="1"/>
            <a:r>
              <a:rPr lang="en-US" altLang="en-US" dirty="0" smtClean="0"/>
              <a:t>HHFW available for </a:t>
            </a:r>
            <a:r>
              <a:rPr lang="en-US" altLang="en-US" dirty="0" smtClean="0"/>
              <a:t>commissioning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ea typeface="ヒラギノ角ゴ Pro W3" pitchFamily="-84" charset="-128"/>
              </a:rPr>
              <a:t>Operational </a:t>
            </a:r>
            <a:r>
              <a:rPr lang="en-US" altLang="en-US" sz="2800" dirty="0">
                <a:ea typeface="ヒラギノ角ゴ Pro W3" pitchFamily="-84" charset="-128"/>
              </a:rPr>
              <a:t>t</a:t>
            </a:r>
            <a:r>
              <a:rPr lang="en-US" altLang="en-US" sz="2800" dirty="0" smtClean="0">
                <a:ea typeface="ヒラギノ角ゴ Pro W3" pitchFamily="-84" charset="-128"/>
              </a:rPr>
              <a:t>ools </a:t>
            </a:r>
            <a:r>
              <a:rPr lang="en-US" altLang="en-US" sz="2800" dirty="0" smtClean="0">
                <a:ea typeface="ヒラギノ角ゴ Pro W3" pitchFamily="-84" charset="-128"/>
              </a:rPr>
              <a:t>for </a:t>
            </a:r>
            <a:r>
              <a:rPr lang="en-US" altLang="en-US" sz="2800" dirty="0" smtClean="0">
                <a:ea typeface="ヒラギノ角ゴ Pro W3" pitchFamily="-84" charset="-128"/>
              </a:rPr>
              <a:t>density and </a:t>
            </a:r>
            <a:r>
              <a:rPr lang="en-US" altLang="en-US" sz="2800" dirty="0">
                <a:ea typeface="ヒラギノ角ゴ Pro W3" pitchFamily="-84" charset="-128"/>
              </a:rPr>
              <a:t>i</a:t>
            </a:r>
            <a:r>
              <a:rPr lang="en-US" altLang="en-US" sz="2800" dirty="0" smtClean="0">
                <a:ea typeface="ヒラギノ角ゴ Pro W3" pitchFamily="-84" charset="-128"/>
              </a:rPr>
              <a:t>mpurity </a:t>
            </a:r>
            <a:r>
              <a:rPr lang="en-US" altLang="en-US" sz="2800" dirty="0">
                <a:ea typeface="ヒラギノ角ゴ Pro W3" pitchFamily="-84" charset="-128"/>
              </a:rPr>
              <a:t>c</a:t>
            </a:r>
            <a:r>
              <a:rPr lang="en-US" altLang="en-US" sz="2800" dirty="0" smtClean="0">
                <a:ea typeface="ヒラギノ角ゴ Pro W3" pitchFamily="-84" charset="-128"/>
              </a:rPr>
              <a:t>ontrol </a:t>
            </a:r>
            <a:endParaRPr lang="en-US" altLang="en-US" sz="2800" dirty="0" smtClean="0">
              <a:ea typeface="ヒラギノ角ゴ Pro W3" pitchFamily="-84" charset="-128"/>
            </a:endParaRPr>
          </a:p>
        </p:txBody>
      </p:sp>
      <p:sp>
        <p:nvSpPr>
          <p:cNvPr id="9218" name="TextBox 8"/>
          <p:cNvSpPr txBox="1">
            <a:spLocks noChangeArrowheads="1"/>
          </p:cNvSpPr>
          <p:nvPr/>
        </p:nvSpPr>
        <p:spPr bwMode="auto">
          <a:xfrm>
            <a:off x="1706563" y="6019800"/>
            <a:ext cx="575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0" i="0">
                <a:solidFill>
                  <a:srgbClr val="FF0000"/>
                </a:solidFill>
                <a:cs typeface="Arial" pitchFamily="34" charset="0"/>
              </a:rPr>
              <a:t>Out Years: Utilize Cryo-pumping and Partial NCC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572000" cy="3581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 smtClean="0">
                <a:ea typeface="ヒラギノ角ゴ Pro W3" pitchFamily="-84" charset="-128"/>
              </a:rPr>
              <a:t>Boronized PFC Studies</a:t>
            </a:r>
          </a:p>
          <a:p>
            <a:pPr marL="398463" lvl="1" indent="-228600"/>
            <a:r>
              <a:rPr lang="en-US" altLang="en-US" smtClean="0">
                <a:ea typeface="ヒラギノ角ゴ Pro W3" pitchFamily="-84" charset="-128"/>
              </a:rPr>
              <a:t>Plan to start NSTX-U operations with TMB.</a:t>
            </a:r>
          </a:p>
          <a:p>
            <a:pPr marL="398463" lvl="1" indent="-228600"/>
            <a:r>
              <a:rPr lang="en-US" altLang="en-US" smtClean="0">
                <a:ea typeface="ヒラギノ角ゴ Pro W3" pitchFamily="-84" charset="-128"/>
              </a:rPr>
              <a:t>Utilize regimes with natural ELMs to control impurity accumulation</a:t>
            </a:r>
          </a:p>
          <a:p>
            <a:pPr marL="398463" lvl="1" indent="-228600"/>
            <a:r>
              <a:rPr lang="en-US" altLang="en-US" smtClean="0">
                <a:ea typeface="ヒラギノ角ゴ Pro W3" pitchFamily="-84" charset="-128"/>
              </a:rPr>
              <a:t>Between-shot He glow for wall conditioning</a:t>
            </a:r>
          </a:p>
          <a:p>
            <a:pPr marL="398463" lvl="1" indent="-228600"/>
            <a:r>
              <a:rPr lang="en-US" altLang="en-US" smtClean="0">
                <a:ea typeface="ヒラギノ角ゴ Pro W3" pitchFamily="-84" charset="-128"/>
              </a:rPr>
              <a:t>Deuterium inventory likely to rise throughout the discharge</a:t>
            </a:r>
            <a:endParaRPr lang="en-US" altLang="en-US" sz="2800" smtClean="0">
              <a:ea typeface="ヒラギノ角ゴ Pro W3" pitchFamily="-84" charset="-128"/>
            </a:endParaRPr>
          </a:p>
        </p:txBody>
      </p:sp>
      <p:sp>
        <p:nvSpPr>
          <p:cNvPr id="9220" name="Content Placeholder 2"/>
          <p:cNvSpPr txBox="1">
            <a:spLocks/>
          </p:cNvSpPr>
          <p:nvPr/>
        </p:nvSpPr>
        <p:spPr bwMode="auto">
          <a:xfrm>
            <a:off x="4495800" y="1447800"/>
            <a:ext cx="4648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2" rIns="91344" bIns="45672"/>
          <a:lstStyle>
            <a:lvl1pPr marL="339725" indent="-339725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398463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400" i="0" u="sng" dirty="0" err="1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rPr>
              <a:t>Lithiated</a:t>
            </a:r>
            <a:r>
              <a:rPr lang="en-US" altLang="en-US" sz="2400" i="0" u="sng" dirty="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rPr>
              <a:t> PFC Studies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 b="0" i="0" dirty="0">
                <a:solidFill>
                  <a:schemeClr val="accent2"/>
                </a:solidFill>
                <a:latin typeface="Arial" pitchFamily="34" charset="0"/>
                <a:ea typeface="ヒラギノ角ゴ Pro W3" pitchFamily="-84" charset="-128"/>
              </a:rPr>
              <a:t>High-</a:t>
            </a:r>
            <a:r>
              <a:rPr lang="en-US" altLang="en-US" sz="2000" b="0" i="0" dirty="0" err="1">
                <a:solidFill>
                  <a:schemeClr val="accent2"/>
                </a:solidFill>
                <a:latin typeface="Symbol" pitchFamily="18" charset="2"/>
                <a:ea typeface="ヒラギノ角ゴ Pro W3" pitchFamily="-84" charset="-128"/>
              </a:rPr>
              <a:t>t</a:t>
            </a:r>
            <a:r>
              <a:rPr lang="en-US" altLang="en-US" sz="2000" b="0" i="0" baseline="-25000" dirty="0" err="1">
                <a:solidFill>
                  <a:schemeClr val="accent2"/>
                </a:solidFill>
                <a:latin typeface="Arial" pitchFamily="34" charset="0"/>
                <a:ea typeface="ヒラギノ角ゴ Pro W3" pitchFamily="-84" charset="-128"/>
              </a:rPr>
              <a:t>E</a:t>
            </a:r>
            <a:r>
              <a:rPr lang="en-US" altLang="en-US" sz="2000" b="0" i="0" dirty="0">
                <a:solidFill>
                  <a:schemeClr val="accent2"/>
                </a:solidFill>
                <a:latin typeface="Arial" pitchFamily="34" charset="0"/>
                <a:ea typeface="ヒラギノ角ゴ Pro W3" pitchFamily="-84" charset="-128"/>
              </a:rPr>
              <a:t>, ELM-free regimes w/ Li conditioning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 b="0" i="0" dirty="0">
                <a:solidFill>
                  <a:schemeClr val="accent2"/>
                </a:solidFill>
                <a:latin typeface="Arial" pitchFamily="34" charset="0"/>
                <a:ea typeface="ヒラギノ角ゴ Pro W3" pitchFamily="-84" charset="-128"/>
              </a:rPr>
              <a:t>Pulsed 3D fields or lithium granules for ELM pacing to provide impurity control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 b="0" i="0" dirty="0">
                <a:solidFill>
                  <a:schemeClr val="accent2"/>
                </a:solidFill>
                <a:ea typeface="ヒラギノ角ゴ Pro W3" pitchFamily="-84" charset="-128"/>
              </a:rPr>
              <a:t>Deuterium inventory likely well controlled, but </a:t>
            </a:r>
            <a:r>
              <a:rPr lang="en-US" altLang="en-US" sz="2000" b="0" i="0" dirty="0">
                <a:solidFill>
                  <a:schemeClr val="accent2"/>
                </a:solidFill>
                <a:latin typeface="Arial" pitchFamily="34" charset="0"/>
                <a:ea typeface="ヒラギノ角ゴ Pro W3" pitchFamily="-84" charset="-128"/>
              </a:rPr>
              <a:t>unclear if target Z</a:t>
            </a:r>
            <a:r>
              <a:rPr lang="en-US" altLang="en-US" sz="2000" b="0" i="0" baseline="-25000" dirty="0">
                <a:solidFill>
                  <a:schemeClr val="accent2"/>
                </a:solidFill>
                <a:latin typeface="Arial" pitchFamily="34" charset="0"/>
                <a:ea typeface="ヒラギノ角ゴ Pro W3" pitchFamily="-84" charset="-128"/>
              </a:rPr>
              <a:t>eff</a:t>
            </a:r>
            <a:r>
              <a:rPr lang="en-US" altLang="en-US" sz="2000" b="0" i="0" dirty="0">
                <a:solidFill>
                  <a:schemeClr val="accent2"/>
                </a:solidFill>
                <a:latin typeface="Arial" pitchFamily="34" charset="0"/>
                <a:ea typeface="ヒラギノ角ゴ Pro W3" pitchFamily="-84" charset="-128"/>
              </a:rPr>
              <a:t>~2 can be achieved</a:t>
            </a:r>
            <a:endParaRPr lang="en-US" altLang="en-US" sz="2800" b="0" i="0" dirty="0">
              <a:solidFill>
                <a:schemeClr val="accent2"/>
              </a:solidFill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9221" name="TextBox 15"/>
          <p:cNvSpPr txBox="1">
            <a:spLocks noChangeArrowheads="1"/>
          </p:cNvSpPr>
          <p:nvPr/>
        </p:nvSpPr>
        <p:spPr bwMode="auto">
          <a:xfrm>
            <a:off x="563563" y="5334000"/>
            <a:ext cx="222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i="0">
                <a:cs typeface="Arial" pitchFamily="34" charset="0"/>
              </a:rPr>
              <a:t>Both Scenarios:</a:t>
            </a:r>
            <a:endParaRPr lang="en-US" altLang="en-US" sz="2000" b="0" i="0">
              <a:cs typeface="Arial" pitchFamily="34" charset="0"/>
            </a:endParaRPr>
          </a:p>
        </p:txBody>
      </p:sp>
      <p:sp>
        <p:nvSpPr>
          <p:cNvPr id="9222" name="TextBox 17"/>
          <p:cNvSpPr txBox="1">
            <a:spLocks noChangeArrowheads="1"/>
          </p:cNvSpPr>
          <p:nvPr/>
        </p:nvSpPr>
        <p:spPr bwMode="auto">
          <a:xfrm>
            <a:off x="2760663" y="5181600"/>
            <a:ext cx="5316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0" i="0">
                <a:cs typeface="Arial" pitchFamily="34" charset="0"/>
              </a:rPr>
              <a:t>Realtime Density Measurements via FIReTIP</a:t>
            </a:r>
          </a:p>
          <a:p>
            <a:pPr eaLnBrk="1" hangingPunct="1"/>
            <a:r>
              <a:rPr lang="en-US" altLang="en-US" sz="2000" b="0" i="0">
                <a:cs typeface="Arial" pitchFamily="34" charset="0"/>
              </a:rPr>
              <a:t>Supersonic Gas Inj. for Density Control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228600" y="914400"/>
            <a:ext cx="859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0" i="0">
                <a:solidFill>
                  <a:srgbClr val="FF0000"/>
                </a:solidFill>
                <a:cs typeface="Arial" pitchFamily="34" charset="0"/>
              </a:rPr>
              <a:t>Years 1 &amp; 2 of ops.: Examine Wall Conditioning, Fueling, and ELM Pacing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12699" y="0"/>
            <a:ext cx="9148763" cy="838200"/>
          </a:xfrm>
        </p:spPr>
        <p:txBody>
          <a:bodyPr/>
          <a:lstStyle/>
          <a:p>
            <a:r>
              <a:rPr lang="en-US" altLang="en-US" sz="2800" dirty="0" smtClean="0"/>
              <a:t>Naming convention for NSTX-U NBI systems</a:t>
            </a:r>
            <a:endParaRPr lang="en-US" altLang="en-US" sz="2800" dirty="0" smtClean="0"/>
          </a:p>
        </p:txBody>
      </p:sp>
      <p:pic>
        <p:nvPicPr>
          <p:cNvPr id="11266" name="Picture 4" descr="Screen Shot 2015-01-30 at 6.2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88" y="990600"/>
            <a:ext cx="47539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472845"/>
              </p:ext>
            </p:extLst>
          </p:nvPr>
        </p:nvGraphicFramePr>
        <p:xfrm>
          <a:off x="228600" y="1072958"/>
          <a:ext cx="3886200" cy="38800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3100"/>
                <a:gridCol w="1943100"/>
              </a:tblGrid>
              <a:tr h="6833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Tangency Radius [cm]</a:t>
                      </a:r>
                      <a:endParaRPr lang="en-US" sz="20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Engineering Designation</a:t>
                      </a:r>
                      <a:endParaRPr lang="en-US" sz="2000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1C</a:t>
                      </a:r>
                      <a:endParaRPr lang="en-US" sz="2000" b="1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60</a:t>
                      </a:r>
                      <a:endParaRPr lang="en-US" sz="2000" b="1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1B</a:t>
                      </a:r>
                      <a:endParaRPr lang="en-US" sz="2000" b="1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70</a:t>
                      </a:r>
                      <a:endParaRPr lang="en-US" sz="2000" b="1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1A</a:t>
                      </a:r>
                      <a:endParaRPr lang="en-US" sz="2000" b="1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110</a:t>
                      </a:r>
                      <a:endParaRPr lang="en-US" sz="2000" b="1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2C</a:t>
                      </a:r>
                      <a:endParaRPr lang="en-US" sz="2000" b="1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120</a:t>
                      </a:r>
                      <a:endParaRPr lang="en-US" sz="2000" b="1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2B</a:t>
                      </a:r>
                      <a:endParaRPr lang="en-US" sz="2000" b="1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130</a:t>
                      </a:r>
                      <a:endParaRPr lang="en-US" sz="2000" b="1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2A</a:t>
                      </a:r>
                      <a:endParaRPr lang="en-US" sz="2000" b="1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93" name="TextBox 6"/>
          <p:cNvSpPr txBox="1">
            <a:spLocks noChangeArrowheads="1"/>
          </p:cNvSpPr>
          <p:nvPr/>
        </p:nvSpPr>
        <p:spPr bwMode="auto">
          <a:xfrm>
            <a:off x="12700" y="5257800"/>
            <a:ext cx="62357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0" i="0" dirty="0"/>
              <a:t>Notes: </a:t>
            </a:r>
          </a:p>
          <a:p>
            <a:pPr eaLnBrk="1" hangingPunct="1"/>
            <a:r>
              <a:rPr lang="en-US" altLang="en-US" sz="1600" b="0" i="0" dirty="0" smtClean="0"/>
              <a:t>1. MSE-CIF </a:t>
            </a:r>
            <a:r>
              <a:rPr lang="en-US" altLang="en-US" sz="1600" b="0" i="0" dirty="0"/>
              <a:t>collects light from the 1A source</a:t>
            </a:r>
          </a:p>
          <a:p>
            <a:pPr eaLnBrk="1" hangingPunct="1"/>
            <a:r>
              <a:rPr lang="en-US" altLang="en-US" sz="1600" b="0" i="0" dirty="0" smtClean="0"/>
              <a:t>2. </a:t>
            </a:r>
            <a:r>
              <a:rPr lang="en-US" altLang="en-US" sz="1600" b="0" i="0" dirty="0"/>
              <a:t>CHERS collects light from the first </a:t>
            </a:r>
            <a:r>
              <a:rPr lang="en-US" altLang="en-US" sz="1600" b="0" i="0" dirty="0" err="1"/>
              <a:t>beamline</a:t>
            </a:r>
            <a:endParaRPr lang="en-US" altLang="en-US" sz="1600" b="0" i="0" dirty="0"/>
          </a:p>
          <a:p>
            <a:pPr marL="228600" indent="-228600" eaLnBrk="1" hangingPunct="1"/>
            <a:r>
              <a:rPr lang="en-US" altLang="en-US" sz="1600" b="0" i="0" dirty="0" smtClean="0"/>
              <a:t>3. </a:t>
            </a:r>
            <a:r>
              <a:rPr lang="en-US" altLang="en-US" sz="1600" b="0" i="0" dirty="0"/>
              <a:t>Additional information on the NB upgrade and capabilities can be found in </a:t>
            </a:r>
            <a:r>
              <a:rPr lang="en-US" altLang="en-US" sz="1600" b="0" i="0" dirty="0">
                <a:solidFill>
                  <a:schemeClr val="accent2"/>
                </a:solidFill>
              </a:rPr>
              <a:t>J.E. Menard, et al, Nuclear Fusion </a:t>
            </a:r>
            <a:r>
              <a:rPr lang="en-US" altLang="en-US" sz="1600" i="0" dirty="0">
                <a:solidFill>
                  <a:schemeClr val="accent2"/>
                </a:solidFill>
              </a:rPr>
              <a:t>52</a:t>
            </a:r>
            <a:r>
              <a:rPr lang="en-US" altLang="en-US" sz="1600" b="0" i="0" dirty="0">
                <a:solidFill>
                  <a:schemeClr val="accent2"/>
                </a:solidFill>
              </a:rPr>
              <a:t> (2012) </a:t>
            </a:r>
            <a:r>
              <a:rPr lang="en-US" altLang="en-US" sz="1600" b="0" i="0" dirty="0" smtClean="0">
                <a:solidFill>
                  <a:schemeClr val="accent2"/>
                </a:solidFill>
              </a:rPr>
              <a:t>083015</a:t>
            </a:r>
            <a:endParaRPr lang="en-US" altLang="en-US" sz="1600" b="0" i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84429</TotalTime>
  <Words>923</Words>
  <Application>Microsoft Office PowerPoint</Application>
  <PresentationFormat>On-screen Show (4:3)</PresentationFormat>
  <Paragraphs>190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Helvetica</vt:lpstr>
      <vt:lpstr>MS PGothic</vt:lpstr>
      <vt:lpstr>Arial</vt:lpstr>
      <vt:lpstr>Times New Roman</vt:lpstr>
      <vt:lpstr>MS PGothic</vt:lpstr>
      <vt:lpstr>Calibri</vt:lpstr>
      <vt:lpstr>ヒラギノ角ゴ Pro W3</vt:lpstr>
      <vt:lpstr>Symbol</vt:lpstr>
      <vt:lpstr>Blank Presentation</vt:lpstr>
      <vt:lpstr>PowerPoint Presentation</vt:lpstr>
      <vt:lpstr>PowerPoint Presentation</vt:lpstr>
      <vt:lpstr>Provisional schedule for the 2015 research campaign</vt:lpstr>
      <vt:lpstr>Run schedule scope of Research Forum</vt:lpstr>
      <vt:lpstr>Operations assumptions for first 2 run-months</vt:lpstr>
      <vt:lpstr>Operational tools for density and impurity control </vt:lpstr>
      <vt:lpstr>Naming convention for NSTX-U NBI systems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Jonathan E. Menard</cp:lastModifiedBy>
  <cp:revision>12499</cp:revision>
  <cp:lastPrinted>2014-06-03T13:14:34Z</cp:lastPrinted>
  <dcterms:created xsi:type="dcterms:W3CDTF">2003-10-01T16:23:57Z</dcterms:created>
  <dcterms:modified xsi:type="dcterms:W3CDTF">2015-01-31T04:52:19Z</dcterms:modified>
</cp:coreProperties>
</file>