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21"/>
  </p:notesMasterIdLst>
  <p:handoutMasterIdLst>
    <p:handoutMasterId r:id="rId22"/>
  </p:handoutMasterIdLst>
  <p:sldIdLst>
    <p:sldId id="1217" r:id="rId2"/>
    <p:sldId id="1689" r:id="rId3"/>
    <p:sldId id="1609" r:id="rId4"/>
    <p:sldId id="1722" r:id="rId5"/>
    <p:sldId id="1687" r:id="rId6"/>
    <p:sldId id="1688" r:id="rId7"/>
    <p:sldId id="1728" r:id="rId8"/>
    <p:sldId id="1732" r:id="rId9"/>
    <p:sldId id="1727" r:id="rId10"/>
    <p:sldId id="1730" r:id="rId11"/>
    <p:sldId id="1725" r:id="rId12"/>
    <p:sldId id="1735" r:id="rId13"/>
    <p:sldId id="1736" r:id="rId14"/>
    <p:sldId id="1726" r:id="rId15"/>
    <p:sldId id="1731" r:id="rId16"/>
    <p:sldId id="1733" r:id="rId17"/>
    <p:sldId id="1690" r:id="rId18"/>
    <p:sldId id="1707" r:id="rId19"/>
    <p:sldId id="1729" r:id="rId20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1pPr>
    <a:lvl2pPr marL="457146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2pPr>
    <a:lvl3pPr marL="914293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3pPr>
    <a:lvl4pPr marL="137144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4pPr>
    <a:lvl5pPr marL="1828586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5pPr>
    <a:lvl6pPr marL="2285733" algn="l" defTabSz="914293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6pPr>
    <a:lvl7pPr marL="2742879" algn="l" defTabSz="914293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7pPr>
    <a:lvl8pPr marL="3200026" algn="l" defTabSz="914293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8pPr>
    <a:lvl9pPr marL="3657172" algn="l" defTabSz="914293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FF8A15"/>
    <a:srgbClr val="FF9933"/>
    <a:srgbClr val="CCECFF"/>
    <a:srgbClr val="F8F8F8"/>
    <a:srgbClr val="FF9966"/>
    <a:srgbClr val="009999"/>
    <a:srgbClr val="CC9B00"/>
    <a:srgbClr val="DAA60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201" autoAdjust="0"/>
    <p:restoredTop sz="94600" autoAdjust="0"/>
  </p:normalViewPr>
  <p:slideViewPr>
    <p:cSldViewPr>
      <p:cViewPr varScale="1">
        <p:scale>
          <a:sx n="131" d="100"/>
          <a:sy n="131" d="100"/>
        </p:scale>
        <p:origin x="-1830" y="-96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4806"/>
    </p:cViewPr>
  </p:sorterViewPr>
  <p:notesViewPr>
    <p:cSldViewPr>
      <p:cViewPr varScale="1">
        <p:scale>
          <a:sx n="98" d="100"/>
          <a:sy n="98" d="100"/>
        </p:scale>
        <p:origin x="-3540" y="-90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4A8B76E-066F-4F1C-9F3C-7B0A59AF6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94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92420B3-3334-4F22-B057-47A198518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11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4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29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44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58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73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0008D5-44D2-47AC-B613-7D6CD12137F8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0DFA36-39CA-429C-9908-CE6906E5D9E1}" type="slidenum">
              <a:rPr lang="en-US" smtClean="0">
                <a:latin typeface="Times New Roman" charset="0"/>
              </a:rPr>
              <a:pPr>
                <a:defRPr/>
              </a:pPr>
              <a:t>16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0DFA36-39CA-429C-9908-CE6906E5D9E1}" type="slidenum">
              <a:rPr lang="en-US" smtClean="0">
                <a:latin typeface="Times New Roman" charset="0"/>
              </a:rPr>
              <a:pPr>
                <a:defRPr/>
              </a:pPr>
              <a:t>18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5F7B4-D649-4CF1-B631-CCD81F4E6D6E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192EA-3211-41DA-874E-4E33D0390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3087E-BCCB-45BD-8BD6-B0A47A89E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37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1" name="Picture 1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2052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2053" name="Picture 19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578601"/>
            <a:ext cx="9144000" cy="2794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1"/>
            <a:ext cx="793750" cy="184666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200" b="0" i="1" dirty="0">
                <a:solidFill>
                  <a:srgbClr val="171FC7"/>
                </a:solidFill>
                <a:effectLst/>
                <a:latin typeface="Helvetica" pitchFamily="-128" charset="0"/>
                <a:cs typeface="Arial" pitchFamily="34" charset="0"/>
              </a:rPr>
              <a:t>NSTX-U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800" y="6629401"/>
            <a:ext cx="5486400" cy="215431"/>
          </a:xfrm>
          <a:prstGeom prst="rect">
            <a:avLst/>
          </a:prstGeom>
          <a:noFill/>
        </p:spPr>
        <p:txBody>
          <a:bodyPr lIns="91429" tIns="45714" rIns="91429" bIns="45714">
            <a:spAutoFit/>
          </a:bodyPr>
          <a:lstStyle/>
          <a:p>
            <a:pPr algn="ctr">
              <a:defRPr/>
            </a:pPr>
            <a:r>
              <a:rPr lang="en-US" sz="800" i="0" baseline="0" dirty="0" smtClean="0">
                <a:solidFill>
                  <a:srgbClr val="3333CC"/>
                </a:solidFill>
              </a:rPr>
              <a:t>NSTX-U FY2015 Pre-Forum Meeting #1 – Menard</a:t>
            </a:r>
            <a:endParaRPr lang="en-US" sz="800" i="0" dirty="0">
              <a:solidFill>
                <a:srgbClr val="3333CC"/>
              </a:solidFill>
            </a:endParaRPr>
          </a:p>
        </p:txBody>
      </p:sp>
      <p:sp>
        <p:nvSpPr>
          <p:cNvPr id="9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18A822BA-1D52-441A-ACBD-39114DA4C037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1" r:id="rId2"/>
    <p:sldLayoutId id="2147483658" r:id="rId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146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293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44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586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860" indent="-34286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863" indent="-285717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2867" indent="-22857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013" indent="-22857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159" indent="-22857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306" indent="-22857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453" indent="-22857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8599" indent="-22857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5746" indent="-22857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52400" y="99060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ctr"/>
          <a:lstStyle/>
          <a:p>
            <a:pPr algn="ctr" eaLnBrk="0" hangingPunct="0">
              <a:defRPr/>
            </a:pPr>
            <a:r>
              <a:rPr lang="en-US" sz="3200" i="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</a:rPr>
              <a:t>New organization, issue </a:t>
            </a:r>
            <a:r>
              <a:rPr lang="en-US" sz="3200" i="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</a:rPr>
              <a:t>discussion, roles </a:t>
            </a:r>
            <a:r>
              <a:rPr lang="en-US" sz="3200" i="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</a:rPr>
              <a:t>and </a:t>
            </a:r>
            <a:r>
              <a:rPr lang="en-US" sz="3200" i="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</a:rPr>
              <a:t>r</a:t>
            </a:r>
            <a:r>
              <a:rPr lang="en-US" sz="3200" i="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</a:rPr>
              <a:t>esponsibilities, </a:t>
            </a:r>
            <a:r>
              <a:rPr lang="en-US" sz="3200" i="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</a:rPr>
              <a:t>and so </a:t>
            </a:r>
            <a:r>
              <a:rPr lang="en-US" sz="3200" i="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34" charset="-128"/>
              </a:rPr>
              <a:t>much more…</a:t>
            </a:r>
            <a:endParaRPr lang="en-US" sz="3200" i="0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ＭＳ Ｐゴシック" pitchFamily="34" charset="-128"/>
            </a:endParaRPr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524000" y="2209800"/>
            <a:ext cx="6019800" cy="707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/>
            <a:r>
              <a:rPr lang="en-US" sz="2400" i="0" dirty="0" smtClean="0">
                <a:solidFill>
                  <a:schemeClr val="tx1"/>
                </a:solidFill>
                <a:latin typeface="Arial" charset="0"/>
              </a:rPr>
              <a:t>J. Menard</a:t>
            </a:r>
          </a:p>
          <a:p>
            <a:pPr algn="ctr"/>
            <a:r>
              <a:rPr lang="en-US" sz="1600" b="0" dirty="0" smtClean="0">
                <a:solidFill>
                  <a:schemeClr val="tx1"/>
                </a:solidFill>
              </a:rPr>
              <a:t>For the NSTX-U Research Team</a:t>
            </a:r>
            <a:endParaRPr lang="en-US" sz="1600" b="0" dirty="0" smtClean="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4" name="Text Box 10"/>
          <p:cNvSpPr txBox="1">
            <a:spLocks noChangeArrowheads="1"/>
          </p:cNvSpPr>
          <p:nvPr/>
        </p:nvSpPr>
        <p:spPr bwMode="auto">
          <a:xfrm>
            <a:off x="1676400" y="3352801"/>
            <a:ext cx="5715000" cy="92333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FontTx/>
              <a:buNone/>
            </a:pPr>
            <a:r>
              <a:rPr lang="en-US" sz="2000" i="0" dirty="0" smtClean="0">
                <a:solidFill>
                  <a:srgbClr val="FF0000"/>
                </a:solidFill>
              </a:rPr>
              <a:t>NSTX-U Pre-Forum Meeting #1</a:t>
            </a:r>
          </a:p>
          <a:p>
            <a:pPr algn="ctr">
              <a:buFontTx/>
              <a:buNone/>
            </a:pPr>
            <a:r>
              <a:rPr lang="en-US" sz="2000" i="0" dirty="0" smtClean="0">
                <a:solidFill>
                  <a:srgbClr val="FF0000"/>
                </a:solidFill>
              </a:rPr>
              <a:t>PPPL LSB B318</a:t>
            </a:r>
          </a:p>
          <a:p>
            <a:pPr algn="ctr">
              <a:buFontTx/>
              <a:buNone/>
            </a:pPr>
            <a:r>
              <a:rPr lang="en-US" sz="2000" i="0" dirty="0" smtClean="0">
                <a:solidFill>
                  <a:srgbClr val="FF0000"/>
                </a:solidFill>
              </a:rPr>
              <a:t>December 16, 2014</a:t>
            </a:r>
          </a:p>
        </p:txBody>
      </p: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cxnSp>
        <p:nvCxnSpPr>
          <p:cNvPr id="2081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2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3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9"/>
            <a:ext cx="1905000" cy="5540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6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NSTX-U</a:t>
            </a:r>
          </a:p>
        </p:txBody>
      </p:sp>
      <p:cxnSp>
        <p:nvCxnSpPr>
          <p:cNvPr id="2085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6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7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/>
            <a:r>
              <a:rPr lang="en-US" sz="1800" dirty="0">
                <a:solidFill>
                  <a:schemeClr val="accent2"/>
                </a:solidFill>
                <a:latin typeface="Arial" charset="0"/>
              </a:rPr>
              <a:t>Supported by   </a:t>
            </a:r>
          </a:p>
        </p:txBody>
      </p:sp>
      <p:cxnSp>
        <p:nvCxnSpPr>
          <p:cNvPr id="2089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0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91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2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3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94" name="Picture 53" descr="ppi224.tmp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2286000"/>
            <a:ext cx="1295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95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6" name="Text Box 153"/>
          <p:cNvSpPr txBox="1">
            <a:spLocks noChangeArrowheads="1"/>
          </p:cNvSpPr>
          <p:nvPr/>
        </p:nvSpPr>
        <p:spPr bwMode="auto">
          <a:xfrm>
            <a:off x="7696200" y="2302276"/>
            <a:ext cx="1295400" cy="432712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18" tIns="45709" rIns="91418" bIns="45709" anchor="b"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Culham</a:t>
            </a:r>
            <a:r>
              <a:rPr lang="en-US" sz="9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Sci</a:t>
            </a:r>
            <a:r>
              <a:rPr lang="en-US" sz="9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Ctr</a:t>
            </a:r>
            <a:endParaRPr lang="en-US" sz="900" dirty="0">
              <a:solidFill>
                <a:srgbClr val="FF0000"/>
              </a:solidFill>
              <a:latin typeface="Arial" charset="0"/>
            </a:endParaRP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York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Chubu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Fukui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Hiroshima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Hyogo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Kyoto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Kyushu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Kyushu Tokai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NIFS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Niigata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U Tokyo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JAEA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800" dirty="0">
                <a:solidFill>
                  <a:srgbClr val="FF0000"/>
                </a:solidFill>
                <a:latin typeface="Arial" charset="0"/>
              </a:rPr>
              <a:t>Inst for </a:t>
            </a:r>
            <a:r>
              <a:rPr lang="en-US" sz="800" dirty="0" err="1">
                <a:solidFill>
                  <a:srgbClr val="FF0000"/>
                </a:solidFill>
                <a:latin typeface="Arial" charset="0"/>
              </a:rPr>
              <a:t>Nucl</a:t>
            </a:r>
            <a:r>
              <a:rPr lang="en-US" sz="800" dirty="0">
                <a:solidFill>
                  <a:srgbClr val="FF0000"/>
                </a:solidFill>
                <a:latin typeface="Arial" charset="0"/>
              </a:rPr>
              <a:t> Res, Kiev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Ioffe</a:t>
            </a:r>
            <a:r>
              <a:rPr lang="en-US" sz="900" dirty="0">
                <a:solidFill>
                  <a:srgbClr val="FF0000"/>
                </a:solidFill>
                <a:latin typeface="Arial" charset="0"/>
              </a:rPr>
              <a:t> Inst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TRINITI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Chonbuk</a:t>
            </a:r>
            <a:r>
              <a:rPr lang="en-US" sz="9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Natl</a:t>
            </a:r>
            <a:r>
              <a:rPr lang="en-US" sz="900" dirty="0">
                <a:solidFill>
                  <a:srgbClr val="FF0000"/>
                </a:solidFill>
                <a:latin typeface="Arial" charset="0"/>
              </a:rPr>
              <a:t>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NFRI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KAIST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POSTECH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Seoul </a:t>
            </a: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Natl</a:t>
            </a:r>
            <a:r>
              <a:rPr lang="en-US" sz="900" dirty="0">
                <a:solidFill>
                  <a:srgbClr val="FF0000"/>
                </a:solidFill>
                <a:latin typeface="Arial" charset="0"/>
              </a:rPr>
              <a:t>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ASIPP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CIEMAT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FOM Inst DIFFER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ENEA, </a:t>
            </a: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Frascati</a:t>
            </a:r>
            <a:endParaRPr lang="en-US" sz="900" dirty="0">
              <a:solidFill>
                <a:srgbClr val="FF0000"/>
              </a:solidFill>
              <a:latin typeface="Arial" charset="0"/>
            </a:endParaRP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CEA, </a:t>
            </a: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Cadarache</a:t>
            </a:r>
            <a:endParaRPr lang="en-US" sz="900" dirty="0">
              <a:solidFill>
                <a:srgbClr val="FF0000"/>
              </a:solidFill>
              <a:latin typeface="Arial" charset="0"/>
            </a:endParaRP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IPP, </a:t>
            </a: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Jülich</a:t>
            </a:r>
            <a:endParaRPr lang="en-US" sz="900" dirty="0">
              <a:solidFill>
                <a:srgbClr val="FF0000"/>
              </a:solidFill>
              <a:latin typeface="Arial" charset="0"/>
            </a:endParaRP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IPP, </a:t>
            </a:r>
            <a:r>
              <a:rPr lang="en-US" sz="900" dirty="0" err="1">
                <a:solidFill>
                  <a:srgbClr val="FF0000"/>
                </a:solidFill>
                <a:latin typeface="Arial" charset="0"/>
              </a:rPr>
              <a:t>Garching</a:t>
            </a:r>
            <a:endParaRPr lang="en-US" sz="900" dirty="0">
              <a:solidFill>
                <a:srgbClr val="FF0000"/>
              </a:solidFill>
              <a:latin typeface="Arial" charset="0"/>
            </a:endParaRP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 dirty="0">
                <a:solidFill>
                  <a:srgbClr val="FF0000"/>
                </a:solidFill>
                <a:latin typeface="Arial" charset="0"/>
              </a:rPr>
              <a:t>ASCR, Czech Rep</a:t>
            </a:r>
          </a:p>
        </p:txBody>
      </p:sp>
      <p:cxnSp>
        <p:nvCxnSpPr>
          <p:cNvPr id="2097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8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99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pic>
        <p:nvPicPr>
          <p:cNvPr id="2100" name="Picture 3" descr="C:\Users\jmenard\Desktop\Pictur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7038" y="4495800"/>
            <a:ext cx="30781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1" name="Picture 48" descr="ppi221.tmp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057400"/>
            <a:ext cx="1295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2" name="Text Box 152"/>
          <p:cNvSpPr txBox="1">
            <a:spLocks noChangeArrowheads="1"/>
          </p:cNvSpPr>
          <p:nvPr/>
        </p:nvSpPr>
        <p:spPr bwMode="auto">
          <a:xfrm>
            <a:off x="152400" y="2057401"/>
            <a:ext cx="1257300" cy="474050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 err="1">
                <a:solidFill>
                  <a:srgbClr val="0000FF"/>
                </a:solidFill>
                <a:latin typeface="Arial" charset="0"/>
              </a:rPr>
              <a:t>Coll</a:t>
            </a:r>
            <a:r>
              <a:rPr lang="en-US" sz="900" dirty="0">
                <a:solidFill>
                  <a:srgbClr val="0000FF"/>
                </a:solidFill>
                <a:latin typeface="Arial" charset="0"/>
              </a:rPr>
              <a:t> of Wm &amp; Mary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Columbia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 err="1">
                <a:solidFill>
                  <a:srgbClr val="0000FF"/>
                </a:solidFill>
                <a:latin typeface="Arial" charset="0"/>
              </a:rPr>
              <a:t>CompX</a:t>
            </a:r>
            <a:endParaRPr lang="en-US" sz="900" dirty="0">
              <a:solidFill>
                <a:srgbClr val="0000FF"/>
              </a:solidFill>
              <a:latin typeface="Arial" charset="0"/>
            </a:endParaRP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General Atomics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FIU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INL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Johns Hopkins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LANL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LLNL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Lodestar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MIT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Lehigh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Nova Photonics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Old Dominion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ORNL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PPPL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Princeton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Purdue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SNL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Think Tank, Inc.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UC Davis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UC Irvine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UCLA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UCSD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Colorado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Illinois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Maryland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Rochester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Tennessee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Tulsa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Washington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Wisconsin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X Science LLC</a:t>
            </a:r>
          </a:p>
        </p:txBody>
      </p:sp>
      <p:pic>
        <p:nvPicPr>
          <p:cNvPr id="2103" name="Picture 5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714" y="4343400"/>
            <a:ext cx="227488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/ Responsibilities for University Representatives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5562600"/>
          </a:xfrm>
        </p:spPr>
        <p:txBody>
          <a:bodyPr/>
          <a:lstStyle/>
          <a:p>
            <a:r>
              <a:rPr lang="en-US" sz="2800" dirty="0" smtClean="0"/>
              <a:t>Help identify best tools for remote participation</a:t>
            </a:r>
          </a:p>
          <a:p>
            <a:pPr lvl="1"/>
            <a:r>
              <a:rPr lang="en-US" sz="2400" dirty="0" smtClean="0"/>
              <a:t>The TSGs will hold many, many meetings</a:t>
            </a:r>
          </a:p>
          <a:p>
            <a:pPr lvl="1"/>
            <a:r>
              <a:rPr lang="en-US" sz="2400" dirty="0" smtClean="0"/>
              <a:t>We want feedback on what works, and what doesn’t</a:t>
            </a:r>
          </a:p>
          <a:p>
            <a:pPr lvl="2"/>
            <a:r>
              <a:rPr lang="en-US" sz="2200" dirty="0" smtClean="0"/>
              <a:t>Zoom vs </a:t>
            </a:r>
            <a:r>
              <a:rPr lang="en-US" sz="2200" dirty="0" err="1" smtClean="0"/>
              <a:t>ReadyTalk</a:t>
            </a:r>
            <a:r>
              <a:rPr lang="en-US" sz="2200" dirty="0" smtClean="0"/>
              <a:t> vs Google chat vs. other</a:t>
            </a:r>
          </a:p>
          <a:p>
            <a:pPr lvl="3"/>
            <a:r>
              <a:rPr lang="en-US" sz="2000" dirty="0" smtClean="0"/>
              <a:t>Zoom can provide </a:t>
            </a:r>
            <a:r>
              <a:rPr lang="en-US" sz="2000" dirty="0" err="1" smtClean="0"/>
              <a:t>videocon</a:t>
            </a:r>
            <a:r>
              <a:rPr lang="en-US" sz="2000" dirty="0" smtClean="0"/>
              <a:t>, slide sharing, and </a:t>
            </a:r>
            <a:r>
              <a:rPr lang="en-US" sz="2000" dirty="0" err="1" smtClean="0"/>
              <a:t>teleccon</a:t>
            </a:r>
            <a:endParaRPr lang="en-US" sz="2000" dirty="0" smtClean="0"/>
          </a:p>
          <a:p>
            <a:pPr marL="1371440" lvl="3" indent="0">
              <a:buNone/>
            </a:pP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smtClean="0"/>
              <a:t>JEM:  </a:t>
            </a:r>
            <a:r>
              <a:rPr lang="en-US" sz="2000" dirty="0" smtClean="0"/>
              <a:t>TSGs </a:t>
            </a:r>
            <a:r>
              <a:rPr lang="en-US" sz="2000" dirty="0"/>
              <a:t>s</a:t>
            </a:r>
            <a:r>
              <a:rPr lang="en-US" sz="2000" dirty="0" smtClean="0"/>
              <a:t>hould </a:t>
            </a:r>
            <a:r>
              <a:rPr lang="en-US" sz="2000" dirty="0" smtClean="0"/>
              <a:t>probably migrate towards Zoom</a:t>
            </a:r>
            <a:r>
              <a:rPr lang="en-US" sz="2000" dirty="0" smtClean="0"/>
              <a:t>…</a:t>
            </a:r>
            <a:endParaRPr lang="en-US" sz="2000" dirty="0" smtClean="0"/>
          </a:p>
          <a:p>
            <a:r>
              <a:rPr lang="en-US" sz="2800" dirty="0" smtClean="0"/>
              <a:t>Help </a:t>
            </a:r>
            <a:r>
              <a:rPr lang="en-US" sz="2800" dirty="0"/>
              <a:t>identify best tools for remote </a:t>
            </a:r>
            <a:r>
              <a:rPr lang="en-US" sz="2800" dirty="0" smtClean="0"/>
              <a:t>experimentation </a:t>
            </a:r>
            <a:endParaRPr lang="en-US" sz="2800" dirty="0"/>
          </a:p>
          <a:p>
            <a:pPr lvl="1"/>
            <a:r>
              <a:rPr lang="en-US" sz="2400" dirty="0"/>
              <a:t>If you are interested, help </a:t>
            </a:r>
            <a:r>
              <a:rPr lang="en-US" sz="2400" dirty="0" smtClean="0"/>
              <a:t>develop/prototype </a:t>
            </a:r>
            <a:r>
              <a:rPr lang="en-US" sz="2400" dirty="0"/>
              <a:t>a “remote control room” to run </a:t>
            </a:r>
            <a:r>
              <a:rPr lang="en-US" sz="2400" dirty="0" smtClean="0"/>
              <a:t>experiment(s) </a:t>
            </a:r>
            <a:r>
              <a:rPr lang="en-US" sz="2400" dirty="0"/>
              <a:t>from your </a:t>
            </a:r>
            <a:r>
              <a:rPr lang="en-US" sz="2400" dirty="0" smtClean="0"/>
              <a:t>institution</a:t>
            </a:r>
            <a:endParaRPr lang="en-US" sz="2400" dirty="0"/>
          </a:p>
          <a:p>
            <a:pPr marL="914400" lvl="2" indent="-228600"/>
            <a:r>
              <a:rPr lang="en-US" sz="2000" dirty="0"/>
              <a:t>Employ </a:t>
            </a:r>
            <a:r>
              <a:rPr lang="en-US" sz="2000" dirty="0" smtClean="0"/>
              <a:t>multiple/key control </a:t>
            </a:r>
            <a:r>
              <a:rPr lang="en-US" sz="2000" dirty="0"/>
              <a:t>room stations with web-cams + </a:t>
            </a:r>
            <a:r>
              <a:rPr lang="en-US" sz="2000" dirty="0" smtClean="0"/>
              <a:t>Zoom (?)</a:t>
            </a:r>
            <a:endParaRPr lang="en-US" dirty="0" smtClean="0"/>
          </a:p>
          <a:p>
            <a:pPr marL="914400" lvl="2" indent="-228600"/>
            <a:r>
              <a:rPr lang="en-US" sz="2000" dirty="0" smtClean="0"/>
              <a:t>On-site deputy session leader </a:t>
            </a:r>
            <a:r>
              <a:rPr lang="en-US" sz="2000" u="sng" dirty="0" smtClean="0"/>
              <a:t>arguably</a:t>
            </a:r>
            <a:r>
              <a:rPr lang="en-US" sz="2000" u="sng" dirty="0" smtClean="0"/>
              <a:t> </a:t>
            </a:r>
            <a:r>
              <a:rPr lang="en-US" sz="2000" u="sng" dirty="0" smtClean="0"/>
              <a:t>essential</a:t>
            </a:r>
            <a:r>
              <a:rPr lang="en-US" sz="2000" dirty="0" smtClean="0"/>
              <a:t> for this to work…</a:t>
            </a:r>
          </a:p>
          <a:p>
            <a:pPr marL="914400" lvl="2" indent="-228600"/>
            <a:r>
              <a:rPr lang="en-US" sz="2000" dirty="0" smtClean="0"/>
              <a:t>Expect</a:t>
            </a:r>
            <a:r>
              <a:rPr lang="en-US" sz="2000" dirty="0" smtClean="0"/>
              <a:t> bes</a:t>
            </a:r>
            <a:r>
              <a:rPr lang="en-US" sz="2000" dirty="0" smtClean="0"/>
              <a:t>t </a:t>
            </a:r>
            <a:r>
              <a:rPr lang="en-US" sz="2000" dirty="0" smtClean="0"/>
              <a:t>implementation will come from </a:t>
            </a:r>
            <a:r>
              <a:rPr lang="en-US" sz="2000" dirty="0" smtClean="0"/>
              <a:t>the users of these tools</a:t>
            </a:r>
            <a:endParaRPr lang="en-US" sz="2000" dirty="0"/>
          </a:p>
          <a:p>
            <a:endParaRPr lang="en-US" sz="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Summary: In </a:t>
            </a:r>
            <a:r>
              <a:rPr lang="en-US" sz="2800" dirty="0"/>
              <a:t>short, </a:t>
            </a:r>
            <a:r>
              <a:rPr lang="en-US" sz="2800" dirty="0" smtClean="0"/>
              <a:t>help lead and manage your TSG</a:t>
            </a:r>
            <a:endParaRPr lang="en-US" sz="2800" dirty="0"/>
          </a:p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1073E3AF-4E4B-4CA6-A7DE-01BFBA5367D4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41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Roles for Task Forces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991600" cy="5334000"/>
          </a:xfrm>
        </p:spPr>
        <p:txBody>
          <a:bodyPr/>
          <a:lstStyle/>
          <a:p>
            <a:r>
              <a:rPr lang="en-US" dirty="0" smtClean="0"/>
              <a:t>Wikipedia: “A </a:t>
            </a:r>
            <a:r>
              <a:rPr lang="en-US" b="1" dirty="0">
                <a:solidFill>
                  <a:schemeClr val="accent2"/>
                </a:solidFill>
              </a:rPr>
              <a:t>task force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(</a:t>
            </a:r>
            <a:r>
              <a:rPr lang="en-US" b="1" dirty="0"/>
              <a:t>TF</a:t>
            </a:r>
            <a:r>
              <a:rPr lang="en-US" dirty="0"/>
              <a:t>) is a unit or formation established to work on a single defined task or activity. </a:t>
            </a:r>
            <a:r>
              <a:rPr lang="en-US" dirty="0" smtClean="0"/>
              <a:t>Originally introduced </a:t>
            </a:r>
            <a:r>
              <a:rPr lang="en-US" dirty="0"/>
              <a:t>by the United States Navy, the term has now caught on for general usage and is a standard part of NATO terminology. Many non-military organizations now create "task forces" or task groups for </a:t>
            </a:r>
            <a:r>
              <a:rPr lang="en-US" b="1" dirty="0">
                <a:solidFill>
                  <a:schemeClr val="accent2"/>
                </a:solidFill>
              </a:rPr>
              <a:t>temporary activities </a:t>
            </a:r>
            <a:r>
              <a:rPr lang="en-US" dirty="0"/>
              <a:t>that might have once been performed by ad hoc committees</a:t>
            </a:r>
            <a:r>
              <a:rPr lang="en-US" dirty="0" smtClean="0"/>
              <a:t>.”</a:t>
            </a:r>
          </a:p>
          <a:p>
            <a:endParaRPr lang="en-US" sz="1100" dirty="0" smtClean="0"/>
          </a:p>
          <a:p>
            <a:r>
              <a:rPr lang="en-US" dirty="0" smtClean="0"/>
              <a:t>For NSTX-U:</a:t>
            </a:r>
          </a:p>
          <a:p>
            <a:pPr marL="576263" lvl="1" indent="-238125"/>
            <a:r>
              <a:rPr lang="en-US" sz="2200" dirty="0" smtClean="0"/>
              <a:t>Focus on specific </a:t>
            </a:r>
            <a:r>
              <a:rPr lang="en-US" sz="2200" dirty="0" smtClean="0"/>
              <a:t>goal </a:t>
            </a:r>
            <a:r>
              <a:rPr lang="en-US" sz="2200" dirty="0" smtClean="0"/>
              <a:t>that cuts across SGs / TSGs</a:t>
            </a:r>
          </a:p>
          <a:p>
            <a:pPr marL="576263" lvl="1" indent="-238125"/>
            <a:r>
              <a:rPr lang="en-US" sz="2200" dirty="0" smtClean="0"/>
              <a:t>Must be very high priority goal within research program</a:t>
            </a:r>
          </a:p>
          <a:p>
            <a:pPr marL="576263" lvl="1" indent="-238125"/>
            <a:r>
              <a:rPr lang="en-US" sz="2200" dirty="0" smtClean="0"/>
              <a:t>Finite duration - nominally 1-2 </a:t>
            </a:r>
            <a:r>
              <a:rPr lang="en-US" sz="2200" dirty="0" smtClean="0"/>
              <a:t>years (maybe up to 3 for PC-TF)</a:t>
            </a:r>
            <a:endParaRPr lang="en-US" sz="2200" dirty="0" smtClean="0"/>
          </a:p>
          <a:p>
            <a:pPr marL="576263" lvl="1" indent="-238125"/>
            <a:r>
              <a:rPr lang="en-US" sz="2200" dirty="0" smtClean="0"/>
              <a:t>Receives dedicated </a:t>
            </a:r>
            <a:r>
              <a:rPr lang="en-US" sz="2200" dirty="0" smtClean="0"/>
              <a:t>run-time, session </a:t>
            </a:r>
            <a:r>
              <a:rPr lang="en-US" sz="2200" dirty="0" smtClean="0"/>
              <a:t>at Forum – similar to a </a:t>
            </a:r>
            <a:r>
              <a:rPr lang="en-US" sz="2200" dirty="0" smtClean="0"/>
              <a:t>TSG</a:t>
            </a:r>
          </a:p>
          <a:p>
            <a:pPr marL="744538" lvl="2" indent="-169863"/>
            <a:r>
              <a:rPr lang="en-US" dirty="0" smtClean="0"/>
              <a:t>But reports directly to Program / Project (at least for </a:t>
            </a:r>
            <a:r>
              <a:rPr lang="en-US" dirty="0"/>
              <a:t>P</a:t>
            </a:r>
            <a:r>
              <a:rPr lang="en-US" dirty="0" smtClean="0"/>
              <a:t>article Control TF)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AFE9D361-F75F-4FBB-8BD2-938629B6E822}" type="slidenum">
              <a:rPr lang="en-US" sz="900" smtClean="0"/>
              <a:pPr algn="r">
                <a:defRPr/>
              </a:pPr>
              <a:t>11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318321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May be beneficial to have an additional NSTX-U organizational structure:  </a:t>
            </a:r>
            <a:r>
              <a:rPr lang="en-US" dirty="0" smtClean="0"/>
              <a:t>“Working Groups”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486400"/>
          </a:xfrm>
        </p:spPr>
        <p:txBody>
          <a:bodyPr/>
          <a:lstStyle/>
          <a:p>
            <a:r>
              <a:rPr lang="en-US" dirty="0" smtClean="0"/>
              <a:t>FESAC-SPP Priorities (and Tiers):</a:t>
            </a:r>
          </a:p>
          <a:p>
            <a:pPr marL="515938" lvl="1" indent="-284163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Control of deleterious </a:t>
            </a:r>
            <a:r>
              <a:rPr lang="en-US" dirty="0"/>
              <a:t>transient </a:t>
            </a:r>
            <a:r>
              <a:rPr lang="en-US" dirty="0" smtClean="0"/>
              <a:t>events, Taming plasma-material interface</a:t>
            </a:r>
          </a:p>
          <a:p>
            <a:pPr marL="515938" lvl="1" indent="-284163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Experimentally </a:t>
            </a:r>
            <a:r>
              <a:rPr lang="en-US" dirty="0"/>
              <a:t>validated integrated </a:t>
            </a:r>
            <a:r>
              <a:rPr lang="en-US" dirty="0" smtClean="0"/>
              <a:t>prediction, FNS sub-program</a:t>
            </a:r>
            <a:endParaRPr lang="en-US" dirty="0"/>
          </a:p>
          <a:p>
            <a:r>
              <a:rPr lang="en-US" dirty="0" smtClean="0"/>
              <a:t>FES will soon announce follow-on “workshops” on: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Transients, PMI, Integrated Simulation, (+ Plasma </a:t>
            </a:r>
            <a:r>
              <a:rPr lang="en-US" dirty="0"/>
              <a:t>Science </a:t>
            </a:r>
            <a:r>
              <a:rPr lang="en-US" dirty="0" smtClean="0"/>
              <a:t>Frontiers)</a:t>
            </a:r>
            <a:endParaRPr lang="en-US" dirty="0" smtClean="0"/>
          </a:p>
          <a:p>
            <a:r>
              <a:rPr lang="en-US" dirty="0" smtClean="0"/>
              <a:t>“Working Groups” will be needed to organize/present NSTX-U vision/plans at FES workshops, FESAC, ITPA, other venues</a:t>
            </a:r>
          </a:p>
          <a:p>
            <a:pPr marL="573088" lvl="1" indent="-231775">
              <a:lnSpc>
                <a:spcPct val="90000"/>
              </a:lnSpc>
            </a:pPr>
            <a:r>
              <a:rPr lang="en-US" dirty="0" smtClean="0"/>
              <a:t>“PMI” arguably already well covered by Boundary SG / LM initiative</a:t>
            </a:r>
          </a:p>
          <a:p>
            <a:pPr marL="573088" lvl="1" indent="-231775">
              <a:lnSpc>
                <a:spcPct val="90000"/>
              </a:lnSpc>
            </a:pPr>
            <a:r>
              <a:rPr lang="en-US" dirty="0" smtClean="0"/>
              <a:t>“Transients” WG could help organize/present disruption PAM plans</a:t>
            </a:r>
          </a:p>
          <a:p>
            <a:pPr marL="573088" lvl="1" indent="-231775">
              <a:lnSpc>
                <a:spcPct val="90000"/>
              </a:lnSpc>
            </a:pPr>
            <a:r>
              <a:rPr lang="en-US" dirty="0" smtClean="0"/>
              <a:t>“Integrated Simulation” WG could help organize/present validation plans, build upon and/or prioritize NSTX-U/Theory partnership/CPPG activities</a:t>
            </a:r>
          </a:p>
          <a:p>
            <a:r>
              <a:rPr lang="en-US" dirty="0" smtClean="0"/>
              <a:t>Working groups would not have dedicated run-time, but would:</a:t>
            </a:r>
          </a:p>
          <a:p>
            <a:pPr marL="573088" lvl="1" indent="-231775">
              <a:lnSpc>
                <a:spcPct val="90000"/>
              </a:lnSpc>
            </a:pPr>
            <a:r>
              <a:rPr lang="en-US" dirty="0" smtClean="0"/>
              <a:t>Hold periodic meetings to assess progress, recommend next-steps</a:t>
            </a:r>
          </a:p>
          <a:p>
            <a:pPr marL="573088" lvl="1" indent="-231775">
              <a:lnSpc>
                <a:spcPct val="90000"/>
              </a:lnSpc>
            </a:pPr>
            <a:r>
              <a:rPr lang="en-US" dirty="0" smtClean="0"/>
              <a:t>M</a:t>
            </a:r>
            <a:r>
              <a:rPr lang="en-US" dirty="0" smtClean="0"/>
              <a:t>ake recommendations on XP/milestone priorities to SGs/TSGs/Program</a:t>
            </a:r>
          </a:p>
          <a:p>
            <a:pPr marL="573088" lvl="1" indent="-231775">
              <a:lnSpc>
                <a:spcPct val="90000"/>
              </a:lnSpc>
            </a:pPr>
            <a:r>
              <a:rPr lang="en-US" dirty="0" smtClean="0"/>
              <a:t>Solicit input/XP ideas from team, domestic &amp; international collaborators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AFE9D361-F75F-4FBB-8BD2-938629B6E822}" type="slidenum">
              <a:rPr lang="en-US" sz="900" smtClean="0"/>
              <a:pPr algn="r">
                <a:defRPr/>
              </a:pPr>
              <a:t>12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309160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governance issues /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5410200"/>
          </a:xfrm>
        </p:spPr>
        <p:txBody>
          <a:bodyPr/>
          <a:lstStyle/>
          <a:p>
            <a:r>
              <a:rPr lang="en-US" dirty="0" smtClean="0"/>
              <a:t>There were some inquiries whether it would be valuable to have something like a:</a:t>
            </a:r>
          </a:p>
          <a:p>
            <a:pPr lvl="1"/>
            <a:r>
              <a:rPr lang="en-US" sz="1800" dirty="0" smtClean="0"/>
              <a:t>“Collaborator Council”</a:t>
            </a:r>
          </a:p>
          <a:p>
            <a:pPr lvl="1"/>
            <a:r>
              <a:rPr lang="en-US" sz="1800" dirty="0" smtClean="0"/>
              <a:t>“</a:t>
            </a:r>
            <a:r>
              <a:rPr lang="en-US" sz="1800" dirty="0" smtClean="0"/>
              <a:t>Research Council”</a:t>
            </a:r>
          </a:p>
          <a:p>
            <a:pPr lvl="1"/>
            <a:r>
              <a:rPr lang="en-US" sz="1800" dirty="0" smtClean="0"/>
              <a:t>“</a:t>
            </a:r>
            <a:r>
              <a:rPr lang="en-US" sz="1800" dirty="0" smtClean="0"/>
              <a:t>Board of Directors”</a:t>
            </a:r>
          </a:p>
          <a:p>
            <a:r>
              <a:rPr lang="en-US" dirty="0" smtClean="0"/>
              <a:t>Most of these ideas aim at giving collaboration </a:t>
            </a:r>
            <a:r>
              <a:rPr lang="en-US" dirty="0" smtClean="0"/>
              <a:t>PI</a:t>
            </a:r>
            <a:r>
              <a:rPr lang="en-US" dirty="0" smtClean="0"/>
              <a:t>s (more) meaningful input into NSTX-U management</a:t>
            </a:r>
          </a:p>
          <a:p>
            <a:r>
              <a:rPr lang="en-US" dirty="0" smtClean="0"/>
              <a:t>Pros:</a:t>
            </a:r>
          </a:p>
          <a:p>
            <a:pPr lvl="1"/>
            <a:r>
              <a:rPr lang="en-US" dirty="0" smtClean="0"/>
              <a:t>Could increase collaborator actual/apparent influence on Program</a:t>
            </a:r>
          </a:p>
          <a:p>
            <a:r>
              <a:rPr lang="en-US" dirty="0" smtClean="0"/>
              <a:t>Cons:</a:t>
            </a:r>
          </a:p>
          <a:p>
            <a:pPr lvl="1"/>
            <a:r>
              <a:rPr lang="en-US" dirty="0" smtClean="0"/>
              <a:t>Yet another committee/group (already have NSTX-U PAC, PPPL AC)</a:t>
            </a:r>
          </a:p>
          <a:p>
            <a:pPr lvl="1"/>
            <a:r>
              <a:rPr lang="en-US" dirty="0" smtClean="0"/>
              <a:t>Dividing into collaborator and non-collaborator potentially divisive</a:t>
            </a:r>
          </a:p>
          <a:p>
            <a:r>
              <a:rPr lang="en-US" dirty="0" smtClean="0"/>
              <a:t>Present position:  Try new SG/TSG structure, include SG leader input to FWP, focus on WGs/workshops, revisit in 1yr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AFE9D361-F75F-4FBB-8BD2-938629B6E822}" type="slidenum">
              <a:rPr lang="en-US" sz="900" smtClean="0"/>
              <a:pPr algn="r">
                <a:defRPr/>
              </a:pPr>
              <a:t>13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205562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Comments / queries from one-on-one meetings (1)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5181600"/>
          </a:xfrm>
        </p:spPr>
        <p:txBody>
          <a:bodyPr/>
          <a:lstStyle/>
          <a:p>
            <a:r>
              <a:rPr lang="en-US" sz="2800" dirty="0" smtClean="0"/>
              <a:t>Would it be beneficial to have diagnostic “tsar”?</a:t>
            </a:r>
          </a:p>
          <a:p>
            <a:pPr lvl="1"/>
            <a:r>
              <a:rPr lang="en-US" sz="2400" dirty="0" smtClean="0"/>
              <a:t>i.e. someone tasked with helping to ensure diagnostics are fully functional for the XPs that require them</a:t>
            </a:r>
          </a:p>
          <a:p>
            <a:pPr lvl="1"/>
            <a:r>
              <a:rPr lang="en-US" sz="2400" dirty="0" smtClean="0"/>
              <a:t>FY15 XP form has explicit comment that XP author needs to check with responsible diagnostic physicist or research operations management to ensure diagnostic coverage</a:t>
            </a:r>
          </a:p>
          <a:p>
            <a:pPr lvl="1"/>
            <a:r>
              <a:rPr lang="en-US" sz="2400" dirty="0" smtClean="0"/>
              <a:t>Beyond that, NSTX-U should have updated list of diagnostic capabilities, responsible personnel, and up-to-date e-mail/phone number</a:t>
            </a:r>
          </a:p>
          <a:p>
            <a:pPr lvl="2"/>
            <a:r>
              <a:rPr lang="en-US" sz="2000" dirty="0"/>
              <a:t>http://nstx-u.pppl.gov/diagnostics</a:t>
            </a:r>
            <a:endParaRPr lang="en-US" sz="2000" dirty="0" smtClean="0"/>
          </a:p>
          <a:p>
            <a:pPr lvl="2"/>
            <a:r>
              <a:rPr lang="en-US" sz="2000" dirty="0" smtClean="0"/>
              <a:t>Hasn’t been updated since 2011 – will task B. Stratton to update</a:t>
            </a:r>
          </a:p>
          <a:p>
            <a:pPr lvl="1"/>
            <a:r>
              <a:rPr lang="en-US" sz="2200" dirty="0" smtClean="0"/>
              <a:t>Automated e-mail reminders for diagnostic coverage would be useful, but need to get DAQ, MDS+, etc. functional first…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AFE9D361-F75F-4FBB-8BD2-938629B6E822}" type="slidenum">
              <a:rPr lang="en-US" sz="900" smtClean="0"/>
              <a:pPr algn="r">
                <a:defRPr/>
              </a:pPr>
              <a:t>14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216225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Comments / queries from one-on-one meetings (2)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915400" cy="5410200"/>
          </a:xfrm>
        </p:spPr>
        <p:txBody>
          <a:bodyPr/>
          <a:lstStyle/>
          <a:p>
            <a:r>
              <a:rPr lang="en-US" sz="2800" dirty="0" smtClean="0"/>
              <a:t>Substantial NSTX data remains unanalyzed, and could be made more available </a:t>
            </a:r>
            <a:r>
              <a:rPr lang="en-US" sz="2800" dirty="0" smtClean="0"/>
              <a:t>to team, and public</a:t>
            </a:r>
            <a:endParaRPr lang="en-US" sz="2800" dirty="0" smtClean="0"/>
          </a:p>
          <a:p>
            <a:pPr lvl="1"/>
            <a:r>
              <a:rPr lang="en-US" sz="2400" dirty="0" smtClean="0"/>
              <a:t>Should </a:t>
            </a:r>
            <a:r>
              <a:rPr lang="en-US" sz="2400" dirty="0" smtClean="0"/>
              <a:t>some NSTX </a:t>
            </a:r>
            <a:r>
              <a:rPr lang="en-US" sz="2400" dirty="0" smtClean="0"/>
              <a:t>/ NSTX-U databases (team and “private”) be more publicly available? </a:t>
            </a:r>
          </a:p>
          <a:p>
            <a:r>
              <a:rPr lang="en-US" sz="2800" dirty="0" smtClean="0"/>
              <a:t>Crowd-sourced </a:t>
            </a:r>
            <a:r>
              <a:rPr lang="en-US" sz="2800" dirty="0" smtClean="0"/>
              <a:t>code library for data access, analysis, and visualization could be valuable</a:t>
            </a:r>
            <a:endParaRPr lang="en-US" sz="2800" dirty="0"/>
          </a:p>
          <a:p>
            <a:pPr lvl="1"/>
            <a:r>
              <a:rPr lang="en-US" sz="2400" dirty="0" smtClean="0"/>
              <a:t>Manage with modern software development practices, i.e. have feature request tracking, bug tracking mechanisms</a:t>
            </a:r>
          </a:p>
          <a:p>
            <a:pPr marL="914400" lvl="2" indent="-171450"/>
            <a:r>
              <a:rPr lang="en-US" sz="2000" dirty="0" smtClean="0"/>
              <a:t>Have not historically viewed such software as a “research product”, but should we change this </a:t>
            </a:r>
            <a:r>
              <a:rPr lang="en-US" sz="2000" dirty="0" smtClean="0"/>
              <a:t>paradigm?</a:t>
            </a:r>
          </a:p>
          <a:p>
            <a:pPr marL="744538" lvl="1" indent="-287338"/>
            <a:r>
              <a:rPr lang="en-US" sz="2400" dirty="0" smtClean="0"/>
              <a:t>Reduce “reinventing the wheel”, enhance efficiency and scientific productivity</a:t>
            </a:r>
          </a:p>
          <a:p>
            <a:pPr marL="744538" lvl="1" indent="-287338"/>
            <a:r>
              <a:rPr lang="en-US" sz="2400" dirty="0" smtClean="0"/>
              <a:t>Need help from advocates, CS/IT to ID best tools for this…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AFE9D361-F75F-4FBB-8BD2-938629B6E822}" type="slidenum">
              <a:rPr lang="en-US" sz="900" smtClean="0"/>
              <a:pPr algn="r">
                <a:defRPr/>
              </a:pPr>
              <a:t>15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327385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tle 1"/>
          <p:cNvSpPr txBox="1">
            <a:spLocks/>
          </p:cNvSpPr>
          <p:nvPr/>
        </p:nvSpPr>
        <p:spPr bwMode="auto">
          <a:xfrm>
            <a:off x="0" y="445"/>
            <a:ext cx="9144000" cy="83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146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293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44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586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sz="2800" i="0" dirty="0"/>
              <a:t>Comments / queries from one-on-one meetings </a:t>
            </a:r>
            <a:r>
              <a:rPr lang="en-US" sz="2800" i="0" dirty="0" smtClean="0"/>
              <a:t>(3): </a:t>
            </a:r>
            <a:r>
              <a:rPr lang="en-US" i="0" dirty="0" smtClean="0"/>
              <a:t>Paraphrasing: “Should Science Groups map to FNSF goals?”</a:t>
            </a:r>
            <a:endParaRPr lang="en-US" i="0" kern="0" dirty="0" smtClean="0">
              <a:solidFill>
                <a:schemeClr val="tx1"/>
              </a:solidFill>
            </a:endParaRPr>
          </a:p>
        </p:txBody>
      </p:sp>
      <p:sp>
        <p:nvSpPr>
          <p:cNvPr id="63" name="Rectangle 3"/>
          <p:cNvSpPr txBox="1">
            <a:spLocks noChangeArrowheads="1"/>
          </p:cNvSpPr>
          <p:nvPr/>
        </p:nvSpPr>
        <p:spPr bwMode="auto">
          <a:xfrm>
            <a:off x="34673" y="1905143"/>
            <a:ext cx="7051927" cy="464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231775" indent="-231775" defTabSz="804769" eaLnBrk="0" hangingPunct="0">
              <a:lnSpc>
                <a:spcPct val="9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i="0" kern="0" dirty="0">
                <a:solidFill>
                  <a:schemeClr val="tx1"/>
                </a:solidFill>
                <a:latin typeface="Arial Narrow" panose="020B0606020202030204" pitchFamily="34" charset="0"/>
              </a:rPr>
              <a:t>Advance ST </a:t>
            </a:r>
            <a:r>
              <a:rPr lang="en-US" sz="2400" i="0" kern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for FNSF</a:t>
            </a:r>
          </a:p>
          <a:p>
            <a:pPr marL="463550" lvl="1" indent="-231775" defTabSz="804769" eaLnBrk="0" hangingPunct="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i="0" kern="0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Demonstrate 100% non-inductive sustainment at performance that </a:t>
            </a:r>
            <a:r>
              <a:rPr lang="en-US" sz="2000" i="0" kern="0" dirty="0" smtClean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extrapolates to </a:t>
            </a:r>
            <a:r>
              <a:rPr lang="en-US" sz="2000" i="0" kern="0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≥ 1MW/m</a:t>
            </a:r>
            <a:r>
              <a:rPr lang="en-US" sz="2000" i="0" kern="0" baseline="30000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2</a:t>
            </a:r>
            <a:r>
              <a:rPr lang="en-US" sz="2000" i="0" kern="0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 neutron wall loading in FNSF</a:t>
            </a:r>
          </a:p>
          <a:p>
            <a:pPr marL="463550" lvl="1" indent="-231775" defTabSz="804769" eaLnBrk="0" hangingPunct="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i="0" kern="0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Develop and understand </a:t>
            </a:r>
            <a:r>
              <a:rPr lang="en-US" sz="2000" i="0" kern="0" dirty="0" smtClean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non-inductive start-up </a:t>
            </a:r>
            <a:r>
              <a:rPr lang="en-US" sz="2000" i="0" kern="0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and </a:t>
            </a:r>
            <a:r>
              <a:rPr lang="en-US" sz="2000" i="0" kern="0" dirty="0" smtClean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ramp-up (overdrive</a:t>
            </a:r>
            <a:r>
              <a:rPr lang="en-US" sz="2000" i="0" kern="0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) to project to ST-FNSF with small/no </a:t>
            </a:r>
            <a:r>
              <a:rPr lang="en-US" sz="2000" i="0" kern="0" dirty="0" smtClean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solenoid</a:t>
            </a:r>
            <a:endParaRPr lang="en-US" sz="1800" i="0" kern="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31775" indent="-231775" defTabSz="804769" eaLnBrk="0" hangingPunct="0">
              <a:lnSpc>
                <a:spcPct val="9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i="0" kern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Develop solutions for PMI challenge</a:t>
            </a:r>
          </a:p>
          <a:p>
            <a:pPr marL="463550" lvl="1" indent="-231775" defTabSz="520700" eaLnBrk="0" hangingPunct="0">
              <a:lnSpc>
                <a:spcPct val="90000"/>
              </a:lnSpc>
              <a:spcBef>
                <a:spcPct val="20000"/>
              </a:spcBef>
              <a:buFont typeface="+mj-lt"/>
              <a:buAutoNum type="arabicPeriod" startAt="3"/>
              <a:defRPr/>
            </a:pPr>
            <a:r>
              <a:rPr lang="en-US" sz="2000" i="0" kern="0" dirty="0" smtClean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Develop / utilize high-flux-expansion “snowflake” + radiative detachment to mitigating high heat flux</a:t>
            </a:r>
          </a:p>
          <a:p>
            <a:pPr marL="463550" lvl="1" indent="-231775" defTabSz="520700" eaLnBrk="0" hangingPunct="0">
              <a:lnSpc>
                <a:spcPct val="90000"/>
              </a:lnSpc>
              <a:spcBef>
                <a:spcPct val="20000"/>
              </a:spcBef>
              <a:buFont typeface="+mj-lt"/>
              <a:buAutoNum type="arabicPeriod" startAt="3"/>
              <a:defRPr/>
            </a:pPr>
            <a:r>
              <a:rPr lang="en-US" sz="2000" i="0" kern="0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Begin to assess high-Z PFCs + liquid Li to develop high-duty-factor integrated PMI solutions</a:t>
            </a:r>
          </a:p>
          <a:p>
            <a:pPr marL="231775" indent="-231775" defTabSz="804769" eaLnBrk="0" hangingPunct="0">
              <a:lnSpc>
                <a:spcPct val="9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i="0" kern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Explore unique ST parameter regimes to advance predictive </a:t>
            </a:r>
            <a:r>
              <a:rPr lang="en-US" sz="2400" i="0" kern="0" dirty="0">
                <a:solidFill>
                  <a:schemeClr val="tx1"/>
                </a:solidFill>
                <a:latin typeface="Arial Narrow" panose="020B0606020202030204" pitchFamily="34" charset="0"/>
              </a:rPr>
              <a:t>capability </a:t>
            </a:r>
            <a:r>
              <a:rPr lang="en-US" sz="2400" i="0" kern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- for </a:t>
            </a:r>
            <a:r>
              <a:rPr lang="en-US" sz="2400" i="0" kern="0" dirty="0">
                <a:solidFill>
                  <a:schemeClr val="tx1"/>
                </a:solidFill>
                <a:latin typeface="Arial Narrow" panose="020B0606020202030204" pitchFamily="34" charset="0"/>
              </a:rPr>
              <a:t>ITER and </a:t>
            </a:r>
            <a:r>
              <a:rPr lang="en-US" sz="2400" i="0" kern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beyond</a:t>
            </a:r>
          </a:p>
          <a:p>
            <a:pPr marL="463550" lvl="1" indent="-231775" defTabSz="804769" eaLnBrk="0" hangingPunct="0">
              <a:lnSpc>
                <a:spcPct val="90000"/>
              </a:lnSpc>
              <a:spcBef>
                <a:spcPct val="20000"/>
              </a:spcBef>
              <a:buFont typeface="+mj-lt"/>
              <a:buAutoNum type="arabicPeriod" startAt="5"/>
              <a:defRPr/>
            </a:pPr>
            <a:r>
              <a:rPr lang="en-US" sz="2000" i="0" kern="0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Access reduced </a:t>
            </a:r>
            <a:r>
              <a:rPr lang="en-US" sz="2000" i="0" kern="0" dirty="0">
                <a:solidFill>
                  <a:srgbClr val="FF0000"/>
                </a:solidFill>
                <a:latin typeface="Symbol" panose="05050102010706020507" pitchFamily="18" charset="2"/>
                <a:cs typeface="Calibri" pitchFamily="34" charset="0"/>
              </a:rPr>
              <a:t>n</a:t>
            </a:r>
            <a:r>
              <a:rPr lang="en-US" sz="2000" i="0" kern="0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* </a:t>
            </a:r>
            <a:r>
              <a:rPr lang="en-US" sz="2000" i="0" kern="0" dirty="0" smtClean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+ high-</a:t>
            </a:r>
            <a:r>
              <a:rPr lang="en-US" sz="2000" i="0" kern="0" dirty="0" smtClean="0">
                <a:solidFill>
                  <a:srgbClr val="FF0000"/>
                </a:solidFill>
                <a:latin typeface="Symbol" panose="05050102010706020507" pitchFamily="18" charset="2"/>
                <a:cs typeface="Calibri" pitchFamily="34" charset="0"/>
              </a:rPr>
              <a:t>b</a:t>
            </a:r>
            <a:r>
              <a:rPr lang="en-US" sz="2000" i="0" kern="0" dirty="0" smtClean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 + varied </a:t>
            </a:r>
            <a:r>
              <a:rPr lang="en-US" sz="2000" i="0" kern="0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q and rotation to dramatically extend ST </a:t>
            </a:r>
            <a:r>
              <a:rPr lang="en-US" sz="2000" i="0" kern="0" dirty="0" smtClean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understanding</a:t>
            </a:r>
            <a:endParaRPr lang="en-US" sz="2000" i="0" kern="0" dirty="0">
              <a:solidFill>
                <a:srgbClr val="FF0000"/>
              </a:solidFill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65" name="Text Box 8"/>
          <p:cNvSpPr txBox="1">
            <a:spLocks noChangeArrowheads="1"/>
          </p:cNvSpPr>
          <p:nvPr/>
        </p:nvSpPr>
        <p:spPr bwMode="auto">
          <a:xfrm>
            <a:off x="454122" y="1524000"/>
            <a:ext cx="5946678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9" tIns="0" rIns="91429" bIns="0">
            <a:spAutoFit/>
          </a:bodyPr>
          <a:lstStyle/>
          <a:p>
            <a:pPr algn="ctr">
              <a:defRPr/>
            </a:pPr>
            <a:r>
              <a:rPr lang="en-US" sz="2400" b="1" i="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Mission Elements </a:t>
            </a:r>
            <a:r>
              <a:rPr lang="en-US" sz="2400" b="1" i="0" dirty="0" smtClean="0">
                <a:solidFill>
                  <a:schemeClr val="accent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and </a:t>
            </a:r>
            <a:r>
              <a:rPr lang="en-US" sz="2400" b="1" i="0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5YP 5 Highest Priorities</a:t>
            </a:r>
            <a:endParaRPr lang="en-US" sz="2400" b="1" i="0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AFE9D361-F75F-4FBB-8BD2-938629B6E822}" type="slidenum">
              <a:rPr lang="en-US" sz="900" smtClean="0"/>
              <a:pPr algn="r">
                <a:defRPr/>
              </a:pPr>
              <a:t>16</a:t>
            </a:fld>
            <a:endParaRPr lang="en-US" sz="90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7315200" y="2133743"/>
            <a:ext cx="1295400" cy="1357085"/>
            <a:chOff x="7086600" y="4800600"/>
            <a:chExt cx="1295400" cy="1357085"/>
          </a:xfrm>
        </p:grpSpPr>
        <p:sp>
          <p:nvSpPr>
            <p:cNvPr id="24" name="Right Arrow 23"/>
            <p:cNvSpPr/>
            <p:nvPr/>
          </p:nvSpPr>
          <p:spPr bwMode="auto">
            <a:xfrm flipH="1">
              <a:off x="7086600" y="4800600"/>
              <a:ext cx="1251545" cy="1357085"/>
            </a:xfrm>
            <a:prstGeom prst="rightArrow">
              <a:avLst>
                <a:gd name="adj1" fmla="val 100000"/>
                <a:gd name="adj2" fmla="val 10156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en-US" sz="14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28" name="Text Box 12"/>
            <p:cNvSpPr txBox="1">
              <a:spLocks noChangeArrowheads="1"/>
            </p:cNvSpPr>
            <p:nvPr/>
          </p:nvSpPr>
          <p:spPr bwMode="auto">
            <a:xfrm flipH="1">
              <a:off x="7130455" y="5181600"/>
              <a:ext cx="1251545" cy="646319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square" lIns="45714" tIns="45714" rIns="0" bIns="45714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 i="0" dirty="0" smtClean="0">
                  <a:solidFill>
                    <a:schemeClr val="tx1"/>
                  </a:solidFill>
                  <a:latin typeface="Arial Narrow" pitchFamily="34" charset="0"/>
                </a:rPr>
                <a:t>Integrated Scenarios</a:t>
              </a:r>
              <a:endParaRPr lang="en-US" sz="2000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271345" y="5181600"/>
            <a:ext cx="1295400" cy="1295400"/>
            <a:chOff x="7086600" y="3429001"/>
            <a:chExt cx="1295400" cy="1295400"/>
          </a:xfrm>
        </p:grpSpPr>
        <p:sp>
          <p:nvSpPr>
            <p:cNvPr id="29" name="Right Arrow 28"/>
            <p:cNvSpPr/>
            <p:nvPr/>
          </p:nvSpPr>
          <p:spPr bwMode="auto">
            <a:xfrm flipH="1">
              <a:off x="7086600" y="3429001"/>
              <a:ext cx="1251545" cy="1295400"/>
            </a:xfrm>
            <a:prstGeom prst="rightArrow">
              <a:avLst>
                <a:gd name="adj1" fmla="val 100000"/>
                <a:gd name="adj2" fmla="val 9617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en-US" sz="14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1" name="Text Box 12"/>
            <p:cNvSpPr txBox="1">
              <a:spLocks noChangeArrowheads="1"/>
            </p:cNvSpPr>
            <p:nvPr/>
          </p:nvSpPr>
          <p:spPr bwMode="auto">
            <a:xfrm flipH="1">
              <a:off x="7177683" y="3773281"/>
              <a:ext cx="1204317" cy="646319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square" lIns="45714" tIns="45714" rIns="0" bIns="45714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 i="0" dirty="0" smtClean="0">
                  <a:solidFill>
                    <a:schemeClr val="tx1"/>
                  </a:solidFill>
                  <a:latin typeface="Arial Narrow" pitchFamily="34" charset="0"/>
                </a:rPr>
                <a:t>Core Science</a:t>
              </a:r>
              <a:endParaRPr lang="en-US" sz="2000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293272" y="3657743"/>
            <a:ext cx="1295400" cy="1371600"/>
            <a:chOff x="7086600" y="1981200"/>
            <a:chExt cx="1295400" cy="1371600"/>
          </a:xfrm>
        </p:grpSpPr>
        <p:sp>
          <p:nvSpPr>
            <p:cNvPr id="30" name="Right Arrow 29"/>
            <p:cNvSpPr/>
            <p:nvPr/>
          </p:nvSpPr>
          <p:spPr bwMode="auto">
            <a:xfrm flipH="1">
              <a:off x="7086600" y="1981200"/>
              <a:ext cx="1251545" cy="1371600"/>
            </a:xfrm>
            <a:prstGeom prst="rightArrow">
              <a:avLst>
                <a:gd name="adj1" fmla="val 100000"/>
                <a:gd name="adj2" fmla="val 9617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en-US" sz="140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32" name="Text Box 12"/>
            <p:cNvSpPr txBox="1">
              <a:spLocks noChangeArrowheads="1"/>
            </p:cNvSpPr>
            <p:nvPr/>
          </p:nvSpPr>
          <p:spPr bwMode="auto">
            <a:xfrm flipH="1">
              <a:off x="7167564" y="2401681"/>
              <a:ext cx="1214436" cy="646319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square" lIns="45714" tIns="45714" rIns="0" bIns="45714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 i="0" dirty="0" smtClean="0">
                  <a:solidFill>
                    <a:schemeClr val="tx1"/>
                  </a:solidFill>
                  <a:latin typeface="Arial Narrow" pitchFamily="34" charset="0"/>
                </a:rPr>
                <a:t>Boundary Science</a:t>
              </a:r>
              <a:endParaRPr lang="en-US" sz="2000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7623" y="990600"/>
            <a:ext cx="810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i="0" dirty="0" smtClean="0">
                <a:solidFill>
                  <a:srgbClr val="008080"/>
                </a:solidFill>
              </a:rPr>
              <a:t>Answer:  SGs map well to NSTX-U missions, which include FNSF goals</a:t>
            </a:r>
            <a:endParaRPr lang="en-US" sz="1800" i="0" dirty="0" smtClean="0">
              <a:solidFill>
                <a:srgbClr val="00808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3580" y="1599455"/>
            <a:ext cx="2191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NSTX-U Science Groups:</a:t>
            </a:r>
            <a:endParaRPr lang="en-US" sz="1600" i="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85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3262"/>
            <a:ext cx="9144000" cy="734938"/>
          </a:xfrm>
        </p:spPr>
        <p:txBody>
          <a:bodyPr/>
          <a:lstStyle/>
          <a:p>
            <a:r>
              <a:rPr lang="en-US" sz="2800" b="1" dirty="0" smtClean="0"/>
              <a:t>Research Forum Overview 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70" y="1039737"/>
            <a:ext cx="9070230" cy="5361063"/>
          </a:xfrm>
        </p:spPr>
        <p:txBody>
          <a:bodyPr/>
          <a:lstStyle/>
          <a:p>
            <a:pPr marL="228600" indent="-228600"/>
            <a:r>
              <a:rPr lang="en-US" dirty="0" smtClean="0"/>
              <a:t>Science groups will </a:t>
            </a:r>
            <a:r>
              <a:rPr lang="en-US" dirty="0"/>
              <a:t>nominally follow </a:t>
            </a:r>
            <a:r>
              <a:rPr lang="en-US" dirty="0" smtClean="0"/>
              <a:t>priorities/detailed plans developed for 5 year plan (until they are obsolete…)</a:t>
            </a:r>
            <a:endParaRPr lang="en-US" dirty="0"/>
          </a:p>
          <a:p>
            <a:pPr marL="228600" indent="-228600"/>
            <a:r>
              <a:rPr lang="en-US" dirty="0" smtClean="0"/>
              <a:t>Abbreviated </a:t>
            </a:r>
            <a:r>
              <a:rPr lang="en-US" dirty="0" err="1" smtClean="0"/>
              <a:t>eXperimental</a:t>
            </a:r>
            <a:r>
              <a:rPr lang="en-US" dirty="0" smtClean="0"/>
              <a:t> Proposals (XPs) (developed in Dec-Jan) will be presented at the forum</a:t>
            </a:r>
          </a:p>
          <a:p>
            <a:pPr marL="628650" lvl="1" indent="-228600"/>
            <a:r>
              <a:rPr lang="en-US" dirty="0"/>
              <a:t>M</a:t>
            </a:r>
            <a:r>
              <a:rPr lang="en-US" dirty="0" smtClean="0"/>
              <a:t>otivation, goal, shot plan, # of run days, diagnostics, analysis…</a:t>
            </a:r>
          </a:p>
          <a:p>
            <a:pPr marL="228600" indent="-228600"/>
            <a:r>
              <a:rPr lang="en-US" dirty="0" smtClean="0"/>
              <a:t>Prioritization carried out at forum using abbreviated XPs</a:t>
            </a:r>
          </a:p>
          <a:p>
            <a:pPr marL="228600" indent="-228600"/>
            <a:r>
              <a:rPr lang="en-US" dirty="0" smtClean="0"/>
              <a:t>~70-90% of prioritization completed by end of forum</a:t>
            </a:r>
          </a:p>
          <a:p>
            <a:pPr marL="628650" lvl="1" indent="-228600"/>
            <a:r>
              <a:rPr lang="en-US" dirty="0"/>
              <a:t>H</a:t>
            </a:r>
            <a:r>
              <a:rPr lang="en-US" dirty="0" smtClean="0"/>
              <a:t>ighest </a:t>
            </a:r>
            <a:r>
              <a:rPr lang="en-US" dirty="0"/>
              <a:t>priority research </a:t>
            </a:r>
            <a:r>
              <a:rPr lang="en-US" dirty="0" smtClean="0"/>
              <a:t>in research milestones / task forces</a:t>
            </a:r>
            <a:endParaRPr lang="en-US" dirty="0"/>
          </a:p>
          <a:p>
            <a:pPr marL="628650" lvl="1" indent="-228600"/>
            <a:r>
              <a:rPr lang="en-US" dirty="0"/>
              <a:t>Proposals that </a:t>
            </a:r>
            <a:r>
              <a:rPr lang="en-US" dirty="0" smtClean="0"/>
              <a:t>address </a:t>
            </a:r>
            <a:r>
              <a:rPr lang="en-US" dirty="0"/>
              <a:t>milestones will receive the most run </a:t>
            </a:r>
            <a:r>
              <a:rPr lang="en-US" dirty="0" smtClean="0"/>
              <a:t>time</a:t>
            </a:r>
          </a:p>
          <a:p>
            <a:pPr marL="628650" lvl="1" indent="-228600"/>
            <a:r>
              <a:rPr lang="en-US" dirty="0" smtClean="0"/>
              <a:t>If abbreviated proposal idea is “priority 1”, the author is asked to develop full proposal for operational + program review/approval</a:t>
            </a:r>
          </a:p>
          <a:p>
            <a:pPr marL="228600" indent="-228600"/>
            <a:r>
              <a:rPr lang="en-US" dirty="0" smtClean="0"/>
              <a:t>Expect ~1/3 of all XPs for year to be approved, ready at start of physics campaign (</a:t>
            </a:r>
            <a:r>
              <a:rPr lang="en-US" dirty="0" smtClean="0"/>
              <a:t>April/May </a:t>
            </a:r>
            <a:r>
              <a:rPr lang="en-US" dirty="0" smtClean="0"/>
              <a:t>2015), then roll forward</a:t>
            </a:r>
          </a:p>
          <a:p>
            <a:pPr marL="628650" lvl="1" indent="-228600"/>
            <a:r>
              <a:rPr lang="en-US" dirty="0" smtClean="0"/>
              <a:t>Typically schedule XPs ~1-2 months in advance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AFE9D361-F75F-4FBB-8BD2-938629B6E822}" type="slidenum">
              <a:rPr lang="en-US" sz="900" smtClean="0"/>
              <a:pPr algn="r">
                <a:defRPr/>
              </a:pPr>
              <a:t>17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288917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tle 1"/>
          <p:cNvSpPr txBox="1">
            <a:spLocks/>
          </p:cNvSpPr>
          <p:nvPr/>
        </p:nvSpPr>
        <p:spPr bwMode="auto">
          <a:xfrm>
            <a:off x="0" y="445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146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293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44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586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i="0" dirty="0" smtClean="0">
                <a:ea typeface="ＭＳ Ｐゴシック" pitchFamily="1" charset="-128"/>
              </a:rPr>
              <a:t>FY2015-16 research milestones target exploitation</a:t>
            </a:r>
          </a:p>
          <a:p>
            <a:pPr>
              <a:lnSpc>
                <a:spcPct val="90000"/>
              </a:lnSpc>
            </a:pPr>
            <a:r>
              <a:rPr lang="en-US" sz="2800" i="0" dirty="0" smtClean="0">
                <a:ea typeface="ＭＳ Ｐゴシック" pitchFamily="1" charset="-128"/>
              </a:rPr>
              <a:t>of new capabilities, exploration of new regimes</a:t>
            </a:r>
            <a:endParaRPr lang="en-US" i="0" kern="0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55602" y="1655486"/>
            <a:ext cx="1514246" cy="2535514"/>
            <a:chOff x="55602" y="1655486"/>
            <a:chExt cx="1514246" cy="2535514"/>
          </a:xfrm>
        </p:grpSpPr>
        <p:pic>
          <p:nvPicPr>
            <p:cNvPr id="58" name="Picture 42" descr="CS_comparis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02" y="1959641"/>
              <a:ext cx="1477722" cy="1991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Text Box 44"/>
            <p:cNvSpPr txBox="1">
              <a:spLocks noChangeArrowheads="1"/>
            </p:cNvSpPr>
            <p:nvPr/>
          </p:nvSpPr>
          <p:spPr bwMode="auto">
            <a:xfrm>
              <a:off x="789560" y="3536975"/>
              <a:ext cx="780288" cy="654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 bIns="182880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000" i="0" dirty="0">
                  <a:solidFill>
                    <a:schemeClr val="bg1"/>
                  </a:solidFill>
                </a:rPr>
                <a:t>TF OD = 40cm</a:t>
              </a:r>
            </a:p>
            <a:p>
              <a:pPr algn="ctr">
                <a:spcBef>
                  <a:spcPct val="50000"/>
                </a:spcBef>
                <a:buFontTx/>
                <a:buNone/>
              </a:pPr>
              <a:endParaRPr lang="en-US" altLang="en-US" sz="400" dirty="0">
                <a:solidFill>
                  <a:schemeClr val="bg1"/>
                </a:solidFill>
              </a:endParaRPr>
            </a:p>
          </p:txBody>
        </p:sp>
        <p:sp>
          <p:nvSpPr>
            <p:cNvPr id="60" name="Text Box 45"/>
            <p:cNvSpPr txBox="1">
              <a:spLocks noChangeArrowheads="1"/>
            </p:cNvSpPr>
            <p:nvPr/>
          </p:nvSpPr>
          <p:spPr bwMode="auto">
            <a:xfrm>
              <a:off x="74199" y="1655486"/>
              <a:ext cx="628377" cy="2708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1100" b="0" i="0" dirty="0">
                  <a:latin typeface="Arial Narrow" pitchFamily="34" charset="0"/>
                </a:rPr>
                <a:t>Previous </a:t>
              </a:r>
            </a:p>
            <a:p>
              <a:pPr algn="ctr"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1100" b="0" i="0" dirty="0">
                  <a:latin typeface="Arial Narrow" pitchFamily="34" charset="0"/>
                </a:rPr>
                <a:t>center-stack</a:t>
              </a:r>
            </a:p>
          </p:txBody>
        </p:sp>
        <p:sp>
          <p:nvSpPr>
            <p:cNvPr id="61" name="Text Box 43"/>
            <p:cNvSpPr txBox="1">
              <a:spLocks noChangeArrowheads="1"/>
            </p:cNvSpPr>
            <p:nvPr/>
          </p:nvSpPr>
          <p:spPr bwMode="auto">
            <a:xfrm>
              <a:off x="74198" y="3537824"/>
              <a:ext cx="676347" cy="5770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0" rIns="0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900" b="0" i="0" dirty="0">
                  <a:solidFill>
                    <a:schemeClr val="bg1"/>
                  </a:solidFill>
                  <a:latin typeface="Arial" pitchFamily="34" charset="0"/>
                </a:rPr>
                <a:t>TF OD = 20cm </a:t>
              </a:r>
            </a:p>
            <a:p>
              <a:pPr algn="ctr">
                <a:spcBef>
                  <a:spcPct val="50000"/>
                </a:spcBef>
                <a:buFontTx/>
                <a:buNone/>
              </a:pPr>
              <a:endParaRPr lang="en-US" altLang="en-US" sz="90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95" name="Text Box 45"/>
            <p:cNvSpPr txBox="1">
              <a:spLocks noChangeArrowheads="1"/>
            </p:cNvSpPr>
            <p:nvPr/>
          </p:nvSpPr>
          <p:spPr bwMode="auto">
            <a:xfrm>
              <a:off x="797862" y="1667042"/>
              <a:ext cx="745396" cy="258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ct val="70000"/>
                </a:lnSpc>
                <a:buFontTx/>
                <a:buNone/>
              </a:pPr>
              <a:r>
                <a:rPr lang="en-US" altLang="en-US" i="0" dirty="0">
                  <a:solidFill>
                    <a:srgbClr val="FF0000"/>
                  </a:solidFill>
                  <a:latin typeface="Arial Narrow" pitchFamily="34" charset="0"/>
                </a:rPr>
                <a:t>New</a:t>
              </a:r>
            </a:p>
            <a:p>
              <a:pPr algn="ctr" eaLnBrk="1" hangingPunct="1">
                <a:lnSpc>
                  <a:spcPct val="70000"/>
                </a:lnSpc>
                <a:buFontTx/>
                <a:buNone/>
              </a:pPr>
              <a:r>
                <a:rPr lang="en-US" altLang="en-US" i="0" dirty="0">
                  <a:solidFill>
                    <a:srgbClr val="FF0000"/>
                  </a:solidFill>
                  <a:latin typeface="Arial Narrow" pitchFamily="34" charset="0"/>
                </a:rPr>
                <a:t>center-stack</a:t>
              </a:r>
            </a:p>
          </p:txBody>
        </p:sp>
      </p:grpSp>
      <p:sp>
        <p:nvSpPr>
          <p:cNvPr id="96" name="Line 21"/>
          <p:cNvSpPr>
            <a:spLocks noChangeShapeType="1"/>
          </p:cNvSpPr>
          <p:nvPr/>
        </p:nvSpPr>
        <p:spPr bwMode="auto">
          <a:xfrm>
            <a:off x="0" y="600075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185588" y="1003316"/>
            <a:ext cx="5885893" cy="537706"/>
            <a:chOff x="4114800" y="973138"/>
            <a:chExt cx="4902874" cy="537706"/>
          </a:xfrm>
        </p:grpSpPr>
        <p:sp>
          <p:nvSpPr>
            <p:cNvPr id="28680" name="Text Box 8"/>
            <p:cNvSpPr txBox="1">
              <a:spLocks noChangeArrowheads="1"/>
            </p:cNvSpPr>
            <p:nvPr/>
          </p:nvSpPr>
          <p:spPr bwMode="auto">
            <a:xfrm>
              <a:off x="6620370" y="973138"/>
              <a:ext cx="2397304" cy="24622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lIns="91429" tIns="0" rIns="91429" bIns="0">
              <a:spAutoFit/>
            </a:bodyPr>
            <a:lstStyle/>
            <a:p>
              <a:pPr algn="ctr">
                <a:defRPr/>
              </a:pPr>
              <a:r>
                <a:rPr lang="en-US" sz="1600" i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FY2016</a:t>
              </a:r>
              <a:endParaRPr lang="en-US" sz="1600" i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 Box 8"/>
            <p:cNvSpPr txBox="1">
              <a:spLocks noChangeArrowheads="1"/>
            </p:cNvSpPr>
            <p:nvPr/>
          </p:nvSpPr>
          <p:spPr bwMode="auto">
            <a:xfrm>
              <a:off x="4114800" y="973138"/>
              <a:ext cx="2397304" cy="24622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lIns="91429" tIns="0" rIns="91429" bIns="0">
              <a:spAutoFit/>
            </a:bodyPr>
            <a:lstStyle/>
            <a:p>
              <a:pPr algn="ctr">
                <a:defRPr/>
              </a:pPr>
              <a:r>
                <a:rPr lang="en-US" sz="1600" i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FY2015</a:t>
              </a:r>
              <a:endParaRPr lang="en-US" sz="1600" i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Text Box 11"/>
            <p:cNvSpPr txBox="1">
              <a:spLocks noChangeArrowheads="1"/>
            </p:cNvSpPr>
            <p:nvPr/>
          </p:nvSpPr>
          <p:spPr bwMode="auto">
            <a:xfrm>
              <a:off x="5486378" y="1295400"/>
              <a:ext cx="381022" cy="215444"/>
            </a:xfrm>
            <a:prstGeom prst="rect">
              <a:avLst/>
            </a:prstGeom>
            <a:solidFill>
              <a:srgbClr val="00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91429" tIns="0" rIns="91429" bIns="0">
              <a:spAutoFit/>
            </a:bodyPr>
            <a:lstStyle/>
            <a:p>
              <a:pPr algn="ctr"/>
              <a:r>
                <a:rPr lang="en-US" sz="1400" b="1" i="0" dirty="0" smtClean="0">
                  <a:solidFill>
                    <a:srgbClr val="FFFFFF"/>
                  </a:solidFill>
                  <a:cs typeface="Arial" panose="020B0604020202020204" pitchFamily="34" charset="0"/>
                </a:rPr>
                <a:t>14</a:t>
              </a:r>
              <a:endParaRPr lang="en-US" sz="1400" b="1" i="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4" name="Text Box 11"/>
            <p:cNvSpPr txBox="1">
              <a:spLocks noChangeArrowheads="1"/>
            </p:cNvSpPr>
            <p:nvPr/>
          </p:nvSpPr>
          <p:spPr bwMode="auto">
            <a:xfrm>
              <a:off x="5105378" y="1295400"/>
              <a:ext cx="38102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0" rIns="91429" bIns="0">
              <a:spAutoFit/>
            </a:bodyPr>
            <a:lstStyle/>
            <a:p>
              <a:pPr algn="ctr"/>
              <a:r>
                <a:rPr lang="en-US" sz="1400" b="1" i="0" dirty="0" smtClean="0">
                  <a:solidFill>
                    <a:srgbClr val="0000CC"/>
                  </a:solidFill>
                  <a:cs typeface="Arial" panose="020B0604020202020204" pitchFamily="34" charset="0"/>
                </a:rPr>
                <a:t>12</a:t>
              </a:r>
              <a:endParaRPr lang="en-US" sz="1400" b="1" i="0" dirty="0">
                <a:solidFill>
                  <a:srgbClr val="0000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5" name="Text Box 11"/>
            <p:cNvSpPr txBox="1">
              <a:spLocks noChangeArrowheads="1"/>
            </p:cNvSpPr>
            <p:nvPr/>
          </p:nvSpPr>
          <p:spPr bwMode="auto">
            <a:xfrm>
              <a:off x="7772378" y="1295400"/>
              <a:ext cx="381022" cy="215444"/>
            </a:xfrm>
            <a:prstGeom prst="rect">
              <a:avLst/>
            </a:prstGeom>
            <a:solidFill>
              <a:srgbClr val="00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91429" tIns="0" rIns="91429" bIns="0">
              <a:spAutoFit/>
            </a:bodyPr>
            <a:lstStyle/>
            <a:p>
              <a:pPr algn="ctr"/>
              <a:r>
                <a:rPr lang="en-US" sz="1400" b="1" i="0" dirty="0" smtClean="0">
                  <a:solidFill>
                    <a:srgbClr val="FFFFFF"/>
                  </a:solidFill>
                  <a:cs typeface="Arial" panose="020B0604020202020204" pitchFamily="34" charset="0"/>
                </a:rPr>
                <a:t>20</a:t>
              </a:r>
              <a:endParaRPr lang="en-US" sz="1400" b="1" i="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6" name="Text Box 11"/>
            <p:cNvSpPr txBox="1">
              <a:spLocks noChangeArrowheads="1"/>
            </p:cNvSpPr>
            <p:nvPr/>
          </p:nvSpPr>
          <p:spPr bwMode="auto">
            <a:xfrm>
              <a:off x="7391378" y="1295400"/>
              <a:ext cx="38102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9" tIns="0" rIns="91429" bIns="0">
              <a:spAutoFit/>
            </a:bodyPr>
            <a:lstStyle/>
            <a:p>
              <a:pPr algn="ctr"/>
              <a:r>
                <a:rPr lang="en-US" sz="1400" b="1" i="0" dirty="0" smtClean="0">
                  <a:solidFill>
                    <a:srgbClr val="0000CC"/>
                  </a:solidFill>
                  <a:cs typeface="Arial" panose="020B0604020202020204" pitchFamily="34" charset="0"/>
                </a:rPr>
                <a:t>16</a:t>
              </a:r>
              <a:endParaRPr lang="en-US" sz="1400" b="1" i="0" dirty="0">
                <a:solidFill>
                  <a:srgbClr val="0000CC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75" name="Text Box 27"/>
          <p:cNvSpPr txBox="1">
            <a:spLocks noChangeArrowheads="1"/>
          </p:cNvSpPr>
          <p:nvPr/>
        </p:nvSpPr>
        <p:spPr bwMode="auto">
          <a:xfrm>
            <a:off x="3185588" y="4906031"/>
            <a:ext cx="2877960" cy="400097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spAutoFit/>
          </a:bodyPr>
          <a:lstStyle/>
          <a:p>
            <a:pPr>
              <a:lnSpc>
                <a:spcPts val="1200"/>
              </a:lnSpc>
            </a:pPr>
            <a:r>
              <a:rPr lang="en-US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Develop physics + operational tools for high-performance discharges (</a:t>
            </a:r>
            <a:r>
              <a:rPr lang="en-US" i="0" dirty="0" smtClean="0">
                <a:solidFill>
                  <a:srgbClr val="FF0000"/>
                </a:solidFill>
                <a:latin typeface="Symbol" panose="05050102010706020507" pitchFamily="18" charset="2"/>
              </a:rPr>
              <a:t>k</a:t>
            </a:r>
            <a:r>
              <a:rPr lang="en-US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, </a:t>
            </a:r>
            <a:r>
              <a:rPr lang="en-US" i="0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, </a:t>
            </a:r>
            <a:r>
              <a:rPr lang="en-US" i="0" dirty="0" smtClean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en-US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, EF/RWM)</a:t>
            </a:r>
            <a:endParaRPr lang="en-US" b="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7" name="Text Box 27"/>
          <p:cNvSpPr txBox="1">
            <a:spLocks noChangeArrowheads="1"/>
          </p:cNvSpPr>
          <p:nvPr/>
        </p:nvSpPr>
        <p:spPr bwMode="auto">
          <a:xfrm>
            <a:off x="3185588" y="2409198"/>
            <a:ext cx="2877960" cy="400097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spAutoFit/>
          </a:bodyPr>
          <a:lstStyle/>
          <a:p>
            <a:pPr>
              <a:lnSpc>
                <a:spcPts val="1200"/>
              </a:lnSpc>
            </a:pPr>
            <a:r>
              <a:rPr lang="en-US" i="0" dirty="0" smtClean="0">
                <a:solidFill>
                  <a:srgbClr val="008080"/>
                </a:solidFill>
                <a:latin typeface="Arial Narrow" panose="020B0606020202030204" pitchFamily="34" charset="0"/>
              </a:rPr>
              <a:t>Develop snowflake configuration, study edge and </a:t>
            </a:r>
            <a:r>
              <a:rPr lang="en-US" i="0" dirty="0" err="1" smtClean="0">
                <a:solidFill>
                  <a:srgbClr val="008080"/>
                </a:solidFill>
                <a:latin typeface="Arial Narrow" panose="020B0606020202030204" pitchFamily="34" charset="0"/>
              </a:rPr>
              <a:t>divertor</a:t>
            </a:r>
            <a:r>
              <a:rPr lang="en-US" i="0" dirty="0" smtClean="0">
                <a:solidFill>
                  <a:srgbClr val="008080"/>
                </a:solidFill>
                <a:latin typeface="Arial Narrow" panose="020B0606020202030204" pitchFamily="34" charset="0"/>
              </a:rPr>
              <a:t> properties</a:t>
            </a:r>
            <a:endParaRPr lang="en-US" b="0" i="0" dirty="0">
              <a:solidFill>
                <a:srgbClr val="008080"/>
              </a:solidFill>
              <a:latin typeface="Arial Narrow" panose="020B0606020202030204" pitchFamily="34" charset="0"/>
            </a:endParaRPr>
          </a:p>
        </p:txBody>
      </p:sp>
      <p:sp>
        <p:nvSpPr>
          <p:cNvPr id="78" name="Text Box 27"/>
          <p:cNvSpPr txBox="1">
            <a:spLocks noChangeArrowheads="1"/>
          </p:cNvSpPr>
          <p:nvPr/>
        </p:nvSpPr>
        <p:spPr bwMode="auto">
          <a:xfrm>
            <a:off x="3185588" y="1881604"/>
            <a:ext cx="2877960" cy="404395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 anchor="ctr">
            <a:noAutofit/>
          </a:bodyPr>
          <a:lstStyle/>
          <a:p>
            <a:pPr>
              <a:lnSpc>
                <a:spcPts val="1200"/>
              </a:lnSpc>
            </a:pPr>
            <a:r>
              <a:rPr lang="en-US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Assess H-mode confinement, pedestal, SOL characteristics at higher B</a:t>
            </a:r>
            <a:r>
              <a:rPr lang="en-US" i="0" baseline="-25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T</a:t>
            </a:r>
            <a:r>
              <a:rPr lang="en-US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, I</a:t>
            </a:r>
            <a:r>
              <a:rPr lang="en-US" i="0" baseline="-25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P</a:t>
            </a:r>
            <a:r>
              <a:rPr lang="en-US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, P</a:t>
            </a:r>
            <a:r>
              <a:rPr lang="en-US" i="0" baseline="-25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NBI</a:t>
            </a:r>
            <a:endParaRPr lang="en-US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191485" y="1708646"/>
            <a:ext cx="371349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900" i="0" dirty="0" smtClean="0">
                <a:latin typeface="Arial Narrow" panose="020B0606020202030204" pitchFamily="34" charset="0"/>
              </a:rPr>
              <a:t>R15-1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185588" y="4724400"/>
            <a:ext cx="371349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900" i="0" dirty="0" smtClean="0">
                <a:latin typeface="Arial Narrow" panose="020B0606020202030204" pitchFamily="34" charset="0"/>
              </a:rPr>
              <a:t>R15-3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185588" y="2868464"/>
            <a:ext cx="464187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900" i="0" dirty="0" smtClean="0">
                <a:latin typeface="Arial Narrow" panose="020B0606020202030204" pitchFamily="34" charset="0"/>
              </a:rPr>
              <a:t>IR15-1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99" name="Text Box 23"/>
          <p:cNvSpPr txBox="1">
            <a:spLocks noChangeArrowheads="1"/>
          </p:cNvSpPr>
          <p:nvPr/>
        </p:nvSpPr>
        <p:spPr bwMode="auto">
          <a:xfrm>
            <a:off x="3185588" y="6147961"/>
            <a:ext cx="2877960" cy="359073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0" rIns="0" bIns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i="0" dirty="0">
                <a:solidFill>
                  <a:srgbClr val="FF0000"/>
                </a:solidFill>
                <a:latin typeface="Arial Narrow" panose="020B0606020202030204" pitchFamily="34" charset="0"/>
              </a:rPr>
              <a:t>Quantify impact of broadened </a:t>
            </a:r>
            <a:r>
              <a:rPr lang="en-US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J(r) and p(r) on </a:t>
            </a:r>
            <a:r>
              <a:rPr lang="en-US" i="0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tokamak</a:t>
            </a:r>
            <a:r>
              <a:rPr lang="en-US" i="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confinement </a:t>
            </a:r>
            <a:r>
              <a:rPr lang="en-US" i="0" dirty="0">
                <a:solidFill>
                  <a:srgbClr val="FF0000"/>
                </a:solidFill>
                <a:latin typeface="Arial Narrow" panose="020B0606020202030204" pitchFamily="34" charset="0"/>
              </a:rPr>
              <a:t>and </a:t>
            </a:r>
            <a:r>
              <a:rPr lang="en-US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stability</a:t>
            </a:r>
            <a:endParaRPr lang="en-US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0" name="Text Box 23"/>
          <p:cNvSpPr txBox="1">
            <a:spLocks noChangeArrowheads="1"/>
          </p:cNvSpPr>
          <p:nvPr/>
        </p:nvSpPr>
        <p:spPr bwMode="auto">
          <a:xfrm>
            <a:off x="6193520" y="6147961"/>
            <a:ext cx="2877960" cy="359073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0" rIns="0" bIns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Assess disruption mitigation, initial tests of real-time warning and prediction techniques</a:t>
            </a:r>
            <a:endParaRPr lang="en-US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1" name="Text Box 27"/>
          <p:cNvSpPr txBox="1">
            <a:spLocks noChangeArrowheads="1"/>
          </p:cNvSpPr>
          <p:nvPr/>
        </p:nvSpPr>
        <p:spPr bwMode="auto">
          <a:xfrm>
            <a:off x="6203203" y="5391103"/>
            <a:ext cx="2877960" cy="400097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spAutoFit/>
          </a:bodyPr>
          <a:lstStyle/>
          <a:p>
            <a:pPr>
              <a:lnSpc>
                <a:spcPts val="1200"/>
              </a:lnSpc>
            </a:pPr>
            <a:r>
              <a:rPr lang="en-US" i="0" dirty="0">
                <a:solidFill>
                  <a:srgbClr val="FF0000"/>
                </a:solidFill>
                <a:latin typeface="Arial Narrow" panose="020B0606020202030204" pitchFamily="34" charset="0"/>
              </a:rPr>
              <a:t>Develop </a:t>
            </a:r>
            <a:r>
              <a:rPr lang="en-US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high-non-inductive fraction NBI H-modes for ramp-up &amp; sustainment</a:t>
            </a:r>
            <a:endParaRPr lang="en-US" b="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3" name="Text Box 27"/>
          <p:cNvSpPr txBox="1">
            <a:spLocks noChangeArrowheads="1"/>
          </p:cNvSpPr>
          <p:nvPr/>
        </p:nvSpPr>
        <p:spPr bwMode="auto">
          <a:xfrm>
            <a:off x="6203203" y="4755811"/>
            <a:ext cx="2877960" cy="400097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spAutoFit/>
          </a:bodyPr>
          <a:lstStyle/>
          <a:p>
            <a:pPr>
              <a:lnSpc>
                <a:spcPts val="1200"/>
              </a:lnSpc>
            </a:pPr>
            <a:r>
              <a:rPr lang="en-US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Assess fast-wave SOL losses, core  thermal and fast ion interactions at increased B</a:t>
            </a:r>
            <a:r>
              <a:rPr lang="en-US" i="0" baseline="-25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T</a:t>
            </a:r>
            <a:r>
              <a:rPr lang="en-US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, I</a:t>
            </a:r>
            <a:r>
              <a:rPr lang="en-US" i="0" baseline="-25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P</a:t>
            </a:r>
            <a:endParaRPr lang="en-US" b="0" i="0" baseline="-25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203203" y="4585481"/>
            <a:ext cx="371349" cy="1601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900" i="0" dirty="0" smtClean="0">
                <a:latin typeface="Arial Narrow" panose="020B0606020202030204" pitchFamily="34" charset="0"/>
              </a:rPr>
              <a:t>R16-3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203203" y="5211567"/>
            <a:ext cx="371349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900" i="0" dirty="0" smtClean="0">
                <a:latin typeface="Arial Narrow" panose="020B0606020202030204" pitchFamily="34" charset="0"/>
              </a:rPr>
              <a:t>R16-4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107" name="Text Box 27"/>
          <p:cNvSpPr txBox="1">
            <a:spLocks noChangeArrowheads="1"/>
          </p:cNvSpPr>
          <p:nvPr/>
        </p:nvSpPr>
        <p:spPr bwMode="auto">
          <a:xfrm>
            <a:off x="6193520" y="3452984"/>
            <a:ext cx="2877960" cy="553986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spAutoFit/>
          </a:bodyPr>
          <a:lstStyle/>
          <a:p>
            <a:pPr>
              <a:lnSpc>
                <a:spcPts val="1200"/>
              </a:lnSpc>
            </a:pPr>
            <a:r>
              <a:rPr lang="en-US" i="0" dirty="0">
                <a:solidFill>
                  <a:srgbClr val="008080"/>
                </a:solidFill>
                <a:latin typeface="Arial Narrow" panose="020B0606020202030204" pitchFamily="34" charset="0"/>
              </a:rPr>
              <a:t>Assess </a:t>
            </a:r>
            <a:r>
              <a:rPr lang="en-US" i="0" dirty="0" smtClean="0">
                <a:solidFill>
                  <a:srgbClr val="008080"/>
                </a:solidFill>
                <a:latin typeface="Arial Narrow" panose="020B0606020202030204" pitchFamily="34" charset="0"/>
              </a:rPr>
              <a:t>confinement and local transport </a:t>
            </a:r>
            <a:r>
              <a:rPr lang="en-US" i="0" dirty="0">
                <a:solidFill>
                  <a:srgbClr val="008080"/>
                </a:solidFill>
                <a:latin typeface="Arial Narrow" panose="020B0606020202030204" pitchFamily="34" charset="0"/>
              </a:rPr>
              <a:t>and turbulence </a:t>
            </a:r>
            <a:r>
              <a:rPr lang="en-US" i="0" dirty="0" smtClean="0">
                <a:solidFill>
                  <a:srgbClr val="008080"/>
                </a:solidFill>
                <a:latin typeface="Arial Narrow" panose="020B0606020202030204" pitchFamily="34" charset="0"/>
              </a:rPr>
              <a:t>at low </a:t>
            </a:r>
            <a:r>
              <a:rPr lang="en-US" i="0" dirty="0" smtClean="0">
                <a:solidFill>
                  <a:srgbClr val="008080"/>
                </a:solidFill>
                <a:latin typeface="Symbol" panose="05050102010706020507" pitchFamily="18" charset="2"/>
              </a:rPr>
              <a:t>n</a:t>
            </a:r>
            <a:r>
              <a:rPr lang="en-US" i="0" dirty="0" smtClean="0">
                <a:solidFill>
                  <a:srgbClr val="008080"/>
                </a:solidFill>
                <a:latin typeface="Arial Narrow" panose="020B0606020202030204" pitchFamily="34" charset="0"/>
              </a:rPr>
              <a:t>* with full </a:t>
            </a:r>
            <a:r>
              <a:rPr lang="en-US" i="0" dirty="0">
                <a:solidFill>
                  <a:srgbClr val="008080"/>
                </a:solidFill>
                <a:latin typeface="Arial Narrow" panose="020B0606020202030204" pitchFamily="34" charset="0"/>
              </a:rPr>
              <a:t>range of </a:t>
            </a:r>
            <a:r>
              <a:rPr lang="en-US" i="0" dirty="0" smtClean="0">
                <a:solidFill>
                  <a:srgbClr val="008080"/>
                </a:solidFill>
                <a:latin typeface="Arial Narrow" panose="020B0606020202030204" pitchFamily="34" charset="0"/>
              </a:rPr>
              <a:t>B</a:t>
            </a:r>
            <a:r>
              <a:rPr lang="en-US" i="0" baseline="-25000" dirty="0" smtClean="0">
                <a:solidFill>
                  <a:srgbClr val="008080"/>
                </a:solidFill>
                <a:latin typeface="Arial Narrow" panose="020B0606020202030204" pitchFamily="34" charset="0"/>
              </a:rPr>
              <a:t>T</a:t>
            </a:r>
            <a:r>
              <a:rPr lang="en-US" i="0" dirty="0" smtClean="0">
                <a:solidFill>
                  <a:srgbClr val="008080"/>
                </a:solidFill>
                <a:latin typeface="Arial Narrow" panose="020B0606020202030204" pitchFamily="34" charset="0"/>
              </a:rPr>
              <a:t>, I</a:t>
            </a:r>
            <a:r>
              <a:rPr lang="en-US" i="0" baseline="-25000" dirty="0" smtClean="0">
                <a:solidFill>
                  <a:srgbClr val="008080"/>
                </a:solidFill>
                <a:latin typeface="Arial Narrow" panose="020B0606020202030204" pitchFamily="34" charset="0"/>
              </a:rPr>
              <a:t>P</a:t>
            </a:r>
            <a:r>
              <a:rPr lang="en-US" i="0" dirty="0" smtClean="0">
                <a:solidFill>
                  <a:srgbClr val="008080"/>
                </a:solidFill>
                <a:latin typeface="Arial Narrow" panose="020B0606020202030204" pitchFamily="34" charset="0"/>
              </a:rPr>
              <a:t>, and </a:t>
            </a:r>
            <a:r>
              <a:rPr lang="en-US" i="0" dirty="0">
                <a:solidFill>
                  <a:srgbClr val="008080"/>
                </a:solidFill>
                <a:latin typeface="Arial Narrow" panose="020B0606020202030204" pitchFamily="34" charset="0"/>
              </a:rPr>
              <a:t>NBI power</a:t>
            </a:r>
            <a:endParaRPr lang="en-US" b="0" i="0" dirty="0">
              <a:solidFill>
                <a:srgbClr val="008080"/>
              </a:solidFill>
              <a:latin typeface="Arial Narrow" panose="020B060602020203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203203" y="3276600"/>
            <a:ext cx="464187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900" i="0" dirty="0" smtClean="0">
                <a:latin typeface="Arial Narrow" panose="020B0606020202030204" pitchFamily="34" charset="0"/>
              </a:rPr>
              <a:t>IR16-1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1371600" y="12192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714" rIns="0" bIns="45714"/>
          <a:lstStyle/>
          <a:p>
            <a:pPr marL="342860" indent="-342860" algn="ctr" eaLnBrk="0" hangingPunct="0">
              <a:lnSpc>
                <a:spcPct val="80000"/>
              </a:lnSpc>
            </a:pPr>
            <a:r>
              <a:rPr lang="en-US" sz="1400" b="1" i="0" dirty="0">
                <a:solidFill>
                  <a:srgbClr val="0000CC"/>
                </a:solidFill>
              </a:rPr>
              <a:t>Expt. Run Weeks:</a:t>
            </a:r>
          </a:p>
        </p:txBody>
      </p:sp>
      <p:sp>
        <p:nvSpPr>
          <p:cNvPr id="92" name="Text Box 11"/>
          <p:cNvSpPr txBox="1">
            <a:spLocks noChangeArrowheads="1"/>
          </p:cNvSpPr>
          <p:nvPr/>
        </p:nvSpPr>
        <p:spPr bwMode="auto">
          <a:xfrm>
            <a:off x="1413933" y="993983"/>
            <a:ext cx="1452123" cy="187741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18285">
            <a:spAutoFit/>
          </a:bodyPr>
          <a:lstStyle/>
          <a:p>
            <a:pPr algn="ctr"/>
            <a:r>
              <a:rPr lang="en-US" sz="1100" i="0" dirty="0" smtClean="0">
                <a:solidFill>
                  <a:srgbClr val="FFFFFF"/>
                </a:solidFill>
                <a:latin typeface="+mn-lt"/>
              </a:rPr>
              <a:t>Incremental (full ops)</a:t>
            </a:r>
            <a:endParaRPr lang="en-US" sz="1100" i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25" name="Right Arrow 124"/>
          <p:cNvSpPr/>
          <p:nvPr/>
        </p:nvSpPr>
        <p:spPr bwMode="auto">
          <a:xfrm>
            <a:off x="714682" y="6044184"/>
            <a:ext cx="2145055" cy="493776"/>
          </a:xfrm>
          <a:prstGeom prst="rightArrow">
            <a:avLst>
              <a:gd name="adj1" fmla="val 100000"/>
              <a:gd name="adj2" fmla="val 16667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91440" rIns="0" bIns="0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sz="14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6" name="Text Box 12"/>
          <p:cNvSpPr txBox="1">
            <a:spLocks noChangeArrowheads="1"/>
          </p:cNvSpPr>
          <p:nvPr/>
        </p:nvSpPr>
        <p:spPr bwMode="auto">
          <a:xfrm>
            <a:off x="685800" y="6054608"/>
            <a:ext cx="2097738" cy="49859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 lIns="45714" tIns="64008" rIns="0" bIns="45714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800" i="0" dirty="0" smtClean="0">
                <a:solidFill>
                  <a:schemeClr val="tx1"/>
                </a:solidFill>
                <a:latin typeface="Arial Narrow" pitchFamily="34" charset="0"/>
              </a:rPr>
              <a:t>FES 3 Facility Joint </a:t>
            </a:r>
            <a:r>
              <a:rPr lang="en-US" sz="1800" i="0" dirty="0">
                <a:solidFill>
                  <a:schemeClr val="tx1"/>
                </a:solidFill>
                <a:latin typeface="Arial Narrow" pitchFamily="34" charset="0"/>
              </a:rPr>
              <a:t>Research </a:t>
            </a:r>
            <a:r>
              <a:rPr lang="en-US" sz="1800" i="0" dirty="0" smtClean="0">
                <a:solidFill>
                  <a:schemeClr val="tx1"/>
                </a:solidFill>
                <a:latin typeface="Arial Narrow" pitchFamily="34" charset="0"/>
              </a:rPr>
              <a:t>Target (JRT)</a:t>
            </a:r>
            <a:endParaRPr lang="en-US" sz="1800" i="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AFE9D361-F75F-4FBB-8BD2-938629B6E822}" type="slidenum">
              <a:rPr lang="en-US" sz="900" smtClean="0"/>
              <a:pPr algn="r">
                <a:defRPr/>
              </a:pPr>
              <a:t>18</a:t>
            </a:fld>
            <a:endParaRPr lang="en-US" sz="90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1676400" y="1676400"/>
            <a:ext cx="1219200" cy="4176485"/>
            <a:chOff x="1676400" y="1676400"/>
            <a:chExt cx="1219200" cy="4176485"/>
          </a:xfrm>
        </p:grpSpPr>
        <p:sp>
          <p:nvSpPr>
            <p:cNvPr id="113" name="Right Arrow 112"/>
            <p:cNvSpPr/>
            <p:nvPr/>
          </p:nvSpPr>
          <p:spPr bwMode="auto">
            <a:xfrm>
              <a:off x="1717675" y="4495800"/>
              <a:ext cx="1177925" cy="1357085"/>
            </a:xfrm>
            <a:prstGeom prst="rightArrow">
              <a:avLst>
                <a:gd name="adj1" fmla="val 100000"/>
                <a:gd name="adj2" fmla="val 10156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19" name="Text Box 12"/>
            <p:cNvSpPr txBox="1">
              <a:spLocks noChangeArrowheads="1"/>
            </p:cNvSpPr>
            <p:nvPr/>
          </p:nvSpPr>
          <p:spPr bwMode="auto">
            <a:xfrm>
              <a:off x="1676400" y="4876800"/>
              <a:ext cx="1177925" cy="590919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square" lIns="45714" tIns="45714" rIns="0" bIns="45714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800" i="0" dirty="0" smtClean="0">
                  <a:solidFill>
                    <a:schemeClr val="tx1"/>
                  </a:solidFill>
                  <a:latin typeface="Arial Narrow" pitchFamily="34" charset="0"/>
                </a:rPr>
                <a:t>Integrated Scenarios</a:t>
              </a:r>
              <a:endParaRPr lang="en-US" sz="1800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64" name="Right Arrow 63"/>
            <p:cNvSpPr/>
            <p:nvPr/>
          </p:nvSpPr>
          <p:spPr bwMode="auto">
            <a:xfrm>
              <a:off x="1717675" y="3124201"/>
              <a:ext cx="1177925" cy="1295400"/>
            </a:xfrm>
            <a:prstGeom prst="rightArrow">
              <a:avLst>
                <a:gd name="adj1" fmla="val 100000"/>
                <a:gd name="adj2" fmla="val 9617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65" name="Right Arrow 64"/>
            <p:cNvSpPr/>
            <p:nvPr/>
          </p:nvSpPr>
          <p:spPr bwMode="auto">
            <a:xfrm>
              <a:off x="1717675" y="1676400"/>
              <a:ext cx="1177925" cy="1371600"/>
            </a:xfrm>
            <a:prstGeom prst="rightArrow">
              <a:avLst>
                <a:gd name="adj1" fmla="val 100000"/>
                <a:gd name="adj2" fmla="val 9617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66" name="Text Box 12"/>
            <p:cNvSpPr txBox="1">
              <a:spLocks noChangeArrowheads="1"/>
            </p:cNvSpPr>
            <p:nvPr/>
          </p:nvSpPr>
          <p:spPr bwMode="auto">
            <a:xfrm>
              <a:off x="1676400" y="3468481"/>
              <a:ext cx="1133475" cy="590919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square" lIns="45714" tIns="45714" rIns="0" bIns="45714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800" i="0" dirty="0" smtClean="0">
                  <a:solidFill>
                    <a:schemeClr val="tx1"/>
                  </a:solidFill>
                  <a:latin typeface="Arial Narrow" pitchFamily="34" charset="0"/>
                </a:rPr>
                <a:t>Core Science</a:t>
              </a:r>
              <a:endParaRPr lang="en-US" sz="1800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67" name="Text Box 12"/>
            <p:cNvSpPr txBox="1">
              <a:spLocks noChangeArrowheads="1"/>
            </p:cNvSpPr>
            <p:nvPr/>
          </p:nvSpPr>
          <p:spPr bwMode="auto">
            <a:xfrm>
              <a:off x="1676400" y="2096881"/>
              <a:ext cx="1142999" cy="590919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square" lIns="45714" tIns="45714" rIns="0" bIns="45714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800" i="0" dirty="0" smtClean="0">
                  <a:solidFill>
                    <a:schemeClr val="tx1"/>
                  </a:solidFill>
                  <a:latin typeface="Arial Narrow" pitchFamily="34" charset="0"/>
                </a:rPr>
                <a:t>Boundary Science</a:t>
              </a:r>
              <a:endParaRPr lang="en-US" sz="1800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68" name="Group 66"/>
          <p:cNvGrpSpPr>
            <a:grpSpLocks/>
          </p:cNvGrpSpPr>
          <p:nvPr/>
        </p:nvGrpSpPr>
        <p:grpSpPr bwMode="auto">
          <a:xfrm>
            <a:off x="28322" y="3810000"/>
            <a:ext cx="1571878" cy="1625609"/>
            <a:chOff x="47886" y="4483235"/>
            <a:chExt cx="2455444" cy="2539675"/>
          </a:xfrm>
        </p:grpSpPr>
        <p:pic>
          <p:nvPicPr>
            <p:cNvPr id="70" name="Picture 47" descr="NBI_upgrade_topview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43527" y="4483235"/>
              <a:ext cx="2209408" cy="2102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Text Box 48"/>
            <p:cNvSpPr txBox="1">
              <a:spLocks noChangeArrowheads="1"/>
            </p:cNvSpPr>
            <p:nvPr/>
          </p:nvSpPr>
          <p:spPr bwMode="auto">
            <a:xfrm>
              <a:off x="1146970" y="6635415"/>
              <a:ext cx="1356360" cy="3750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91440" rIns="0" bIns="0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  <a:buFontTx/>
                <a:buNone/>
              </a:pPr>
              <a:r>
                <a:rPr lang="en-US" altLang="en-US" i="0" dirty="0">
                  <a:solidFill>
                    <a:srgbClr val="FF0000"/>
                  </a:solidFill>
                  <a:latin typeface="Arial Narrow" pitchFamily="34" charset="0"/>
                </a:rPr>
                <a:t> New 2</a:t>
              </a:r>
              <a:r>
                <a:rPr lang="en-US" altLang="en-US" i="0" baseline="30000" dirty="0">
                  <a:solidFill>
                    <a:srgbClr val="FF0000"/>
                  </a:solidFill>
                  <a:latin typeface="Arial Narrow" pitchFamily="34" charset="0"/>
                </a:rPr>
                <a:t>nd</a:t>
              </a:r>
              <a:r>
                <a:rPr lang="en-US" altLang="en-US" i="0" dirty="0">
                  <a:solidFill>
                    <a:srgbClr val="FF0000"/>
                  </a:solidFill>
                  <a:latin typeface="Arial Narrow" pitchFamily="34" charset="0"/>
                </a:rPr>
                <a:t> NBI</a:t>
              </a:r>
            </a:p>
          </p:txBody>
        </p:sp>
        <p:sp>
          <p:nvSpPr>
            <p:cNvPr id="72" name="Text Box 51"/>
            <p:cNvSpPr txBox="1">
              <a:spLocks noChangeArrowheads="1"/>
            </p:cNvSpPr>
            <p:nvPr/>
          </p:nvSpPr>
          <p:spPr bwMode="auto">
            <a:xfrm>
              <a:off x="47886" y="6623815"/>
              <a:ext cx="1158240" cy="3990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91440" rIns="0" bIns="27432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pitchFamily="-84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1100" b="0" i="0" dirty="0">
                  <a:latin typeface="Arial Narrow" pitchFamily="34" charset="0"/>
                </a:rPr>
                <a:t>Present NBI</a:t>
              </a: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6200987" y="6040239"/>
            <a:ext cx="72776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i="0" dirty="0" smtClean="0">
                <a:solidFill>
                  <a:schemeClr val="tx1"/>
                </a:solidFill>
              </a:rPr>
              <a:t>C-Mod leads JRT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185588" y="6040239"/>
            <a:ext cx="78066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i="0" dirty="0" smtClean="0">
                <a:solidFill>
                  <a:schemeClr val="tx1"/>
                </a:solidFill>
              </a:rPr>
              <a:t>NSTX-U leads JRT</a:t>
            </a:r>
          </a:p>
        </p:txBody>
      </p:sp>
      <p:sp>
        <p:nvSpPr>
          <p:cNvPr id="86" name="Rounded Rectangle 85"/>
          <p:cNvSpPr/>
          <p:nvPr/>
        </p:nvSpPr>
        <p:spPr bwMode="auto">
          <a:xfrm>
            <a:off x="3124200" y="993982"/>
            <a:ext cx="2988684" cy="5558325"/>
          </a:xfrm>
          <a:prstGeom prst="roundRect">
            <a:avLst>
              <a:gd name="adj" fmla="val 637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54" name="Text Box 27"/>
          <p:cNvSpPr txBox="1">
            <a:spLocks noChangeArrowheads="1"/>
          </p:cNvSpPr>
          <p:nvPr/>
        </p:nvSpPr>
        <p:spPr bwMode="auto">
          <a:xfrm>
            <a:off x="3191484" y="3491737"/>
            <a:ext cx="2872063" cy="400097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spAutoFit/>
          </a:bodyPr>
          <a:lstStyle/>
          <a:p>
            <a:pPr>
              <a:lnSpc>
                <a:spcPts val="1200"/>
              </a:lnSpc>
            </a:pPr>
            <a:r>
              <a:rPr lang="en-US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Assess effects of NBI injection on fast-ion f(v) and NBI-CD profile</a:t>
            </a:r>
            <a:endParaRPr lang="en-US" b="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00400" y="3352800"/>
            <a:ext cx="3048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R15-2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89" name="Text Box 27"/>
          <p:cNvSpPr txBox="1">
            <a:spLocks noChangeArrowheads="1"/>
          </p:cNvSpPr>
          <p:nvPr/>
        </p:nvSpPr>
        <p:spPr bwMode="auto">
          <a:xfrm>
            <a:off x="6193522" y="1855956"/>
            <a:ext cx="2877958" cy="550899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noAutofit/>
          </a:bodyPr>
          <a:lstStyle/>
          <a:p>
            <a:pPr>
              <a:lnSpc>
                <a:spcPts val="1200"/>
              </a:lnSpc>
            </a:pPr>
            <a:r>
              <a:rPr lang="en-US" i="0" dirty="0">
                <a:solidFill>
                  <a:srgbClr val="FF0000"/>
                </a:solidFill>
                <a:latin typeface="Arial Narrow" panose="020B0606020202030204" pitchFamily="34" charset="0"/>
              </a:rPr>
              <a:t>Assess </a:t>
            </a:r>
            <a:r>
              <a:rPr lang="en-US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scaling, mitigation of steady-state, transient heat-fluxes w/ </a:t>
            </a:r>
            <a:r>
              <a:rPr lang="en-US" i="0" dirty="0">
                <a:solidFill>
                  <a:srgbClr val="FF0000"/>
                </a:solidFill>
                <a:latin typeface="Arial Narrow" panose="020B0606020202030204" pitchFamily="34" charset="0"/>
              </a:rPr>
              <a:t>advanced </a:t>
            </a:r>
            <a:r>
              <a:rPr lang="en-US" i="0" dirty="0" err="1">
                <a:solidFill>
                  <a:srgbClr val="FF0000"/>
                </a:solidFill>
                <a:latin typeface="Arial Narrow" panose="020B0606020202030204" pitchFamily="34" charset="0"/>
              </a:rPr>
              <a:t>divertor</a:t>
            </a:r>
            <a:r>
              <a:rPr lang="en-US" i="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operation at high power density </a:t>
            </a:r>
            <a:endParaRPr lang="en-US" b="0" i="0" baseline="-25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202906" y="1713003"/>
            <a:ext cx="3234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R16-1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91" name="Text Box 27"/>
          <p:cNvSpPr txBox="1">
            <a:spLocks noChangeArrowheads="1"/>
          </p:cNvSpPr>
          <p:nvPr/>
        </p:nvSpPr>
        <p:spPr bwMode="auto">
          <a:xfrm>
            <a:off x="6202907" y="2576899"/>
            <a:ext cx="2868574" cy="400097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spAutoFit/>
          </a:bodyPr>
          <a:lstStyle/>
          <a:p>
            <a:pPr>
              <a:lnSpc>
                <a:spcPts val="1200"/>
              </a:lnSpc>
            </a:pPr>
            <a:r>
              <a:rPr lang="en-US" i="0" dirty="0">
                <a:solidFill>
                  <a:srgbClr val="FF0000"/>
                </a:solidFill>
                <a:latin typeface="Arial Narrow" panose="020B0606020202030204" pitchFamily="34" charset="0"/>
              </a:rPr>
              <a:t>Assess high-Z </a:t>
            </a:r>
            <a:r>
              <a:rPr lang="en-US" i="0" dirty="0" err="1">
                <a:solidFill>
                  <a:srgbClr val="FF0000"/>
                </a:solidFill>
                <a:latin typeface="Arial Narrow" panose="020B0606020202030204" pitchFamily="34" charset="0"/>
              </a:rPr>
              <a:t>divertor</a:t>
            </a:r>
            <a:r>
              <a:rPr lang="en-US" i="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PFC performance and impact </a:t>
            </a:r>
            <a:r>
              <a:rPr lang="en-US" i="0" dirty="0">
                <a:solidFill>
                  <a:srgbClr val="FF0000"/>
                </a:solidFill>
                <a:latin typeface="Arial Narrow" panose="020B0606020202030204" pitchFamily="34" charset="0"/>
              </a:rPr>
              <a:t>on operating scenarios</a:t>
            </a:r>
            <a:endParaRPr lang="en-US" b="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202907" y="2438400"/>
            <a:ext cx="3234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R16-2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44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Draft FY2015 Research Forum Agenda</a:t>
            </a:r>
            <a:endParaRPr lang="en-US" sz="2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78" y="1143000"/>
            <a:ext cx="8543925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AFE9D361-F75F-4FBB-8BD2-938629B6E822}" type="slidenum">
              <a:rPr lang="en-US" sz="900" smtClean="0"/>
              <a:pPr algn="r">
                <a:defRPr/>
              </a:pPr>
              <a:t>19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86014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2800" b="1" dirty="0" smtClean="0"/>
              <a:t>Upcoming meetings / events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90572" cy="5334000"/>
          </a:xfrm>
        </p:spPr>
        <p:txBody>
          <a:bodyPr/>
          <a:lstStyle/>
          <a:p>
            <a:r>
              <a:rPr lang="en-US" dirty="0" smtClean="0"/>
              <a:t>Pre-forum meeting #1 – December 16, 2014 (i.e. today)</a:t>
            </a:r>
            <a:endParaRPr lang="en-US" i="1" dirty="0" smtClean="0"/>
          </a:p>
          <a:p>
            <a:pPr lvl="1"/>
            <a:r>
              <a:rPr lang="en-US" dirty="0" smtClean="0"/>
              <a:t>Discuss new SG/TSG structure, roles, responsibilities, “other issues”</a:t>
            </a:r>
          </a:p>
          <a:p>
            <a:pPr lvl="1"/>
            <a:r>
              <a:rPr lang="en-US" dirty="0" smtClean="0"/>
              <a:t>Discuss actions/experiments needed for restart, initial physics-ops</a:t>
            </a:r>
          </a:p>
          <a:p>
            <a:endParaRPr lang="en-US" sz="100" dirty="0" smtClean="0"/>
          </a:p>
          <a:p>
            <a:r>
              <a:rPr lang="en-US" dirty="0" smtClean="0"/>
              <a:t>Pre-forum meeting #2 – </a:t>
            </a:r>
            <a:r>
              <a:rPr lang="en-US" dirty="0"/>
              <a:t>January 28-29, 2015 (</a:t>
            </a:r>
            <a:r>
              <a:rPr lang="en-US" dirty="0" smtClean="0"/>
              <a:t>Wed, Thu)</a:t>
            </a:r>
          </a:p>
          <a:p>
            <a:pPr lvl="1"/>
            <a:r>
              <a:rPr lang="en-US" dirty="0" smtClean="0"/>
              <a:t>Goal:  Provide up-to-date operations status to aid scheduling</a:t>
            </a:r>
          </a:p>
          <a:p>
            <a:pPr lvl="1"/>
            <a:r>
              <a:rPr lang="en-US" dirty="0" smtClean="0"/>
              <a:t>Day 1: Diagnostics/operations readiness meeting</a:t>
            </a:r>
          </a:p>
          <a:p>
            <a:pPr lvl="2"/>
            <a:r>
              <a:rPr lang="en-US" dirty="0" smtClean="0"/>
              <a:t>Status updates and projections for </a:t>
            </a:r>
            <a:r>
              <a:rPr lang="en-US" u="sng" dirty="0" smtClean="0"/>
              <a:t>all</a:t>
            </a:r>
            <a:r>
              <a:rPr lang="en-US" dirty="0" smtClean="0"/>
              <a:t> systems needed for research ops</a:t>
            </a:r>
          </a:p>
          <a:p>
            <a:pPr lvl="1"/>
            <a:r>
              <a:rPr lang="en-US" dirty="0" smtClean="0"/>
              <a:t>Day 2:  Update from SG/TSGs on XMP/XP solicitations</a:t>
            </a:r>
          </a:p>
          <a:p>
            <a:endParaRPr lang="en-US" sz="100" dirty="0" smtClean="0"/>
          </a:p>
          <a:p>
            <a:r>
              <a:rPr lang="en-US" dirty="0" smtClean="0"/>
              <a:t>Research Forum – Feb 24-27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Tue-Fri) at PPPL</a:t>
            </a:r>
          </a:p>
          <a:p>
            <a:pPr lvl="1"/>
            <a:r>
              <a:rPr lang="en-US" dirty="0" smtClean="0"/>
              <a:t>Plenary session, TSG break-outs, SG sessions, team joint session, summary (also safety session and team photo)</a:t>
            </a:r>
          </a:p>
          <a:p>
            <a:r>
              <a:rPr lang="en-US" dirty="0" smtClean="0"/>
              <a:t>CD-4 / first plasma – Mid March</a:t>
            </a:r>
          </a:p>
          <a:p>
            <a:r>
              <a:rPr lang="en-US" dirty="0" smtClean="0"/>
              <a:t>Research operations – Mid May (12-14 run weeks)</a:t>
            </a:r>
          </a:p>
          <a:p>
            <a:r>
              <a:rPr lang="en-US" dirty="0" smtClean="0"/>
              <a:t>NSTX-U PAC-36 – Sept/Oct 2015 (end of/after FY15 run)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AFE9D361-F75F-4FBB-8BD2-938629B6E822}" type="slidenum">
              <a:rPr lang="en-US" sz="900" smtClean="0"/>
              <a:pPr algn="r">
                <a:defRPr/>
              </a:pPr>
              <a:t>2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245262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Agenda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15400" cy="5105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 smtClean="0"/>
              <a:t>NSTX-U organizational </a:t>
            </a:r>
            <a:r>
              <a:rPr lang="en-US" sz="3200" dirty="0"/>
              <a:t>s</a:t>
            </a:r>
            <a:r>
              <a:rPr lang="en-US" sz="3200" dirty="0" smtClean="0"/>
              <a:t>tructure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Roles </a:t>
            </a:r>
            <a:r>
              <a:rPr lang="en-US" sz="3200" dirty="0"/>
              <a:t>and </a:t>
            </a:r>
            <a:r>
              <a:rPr lang="en-US" sz="3200" dirty="0" smtClean="0"/>
              <a:t>responsibilities of various groups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dirty="0"/>
              <a:t>Discussion of issues raised during 1-on-1’s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Preparation </a:t>
            </a:r>
            <a:r>
              <a:rPr lang="en-US" sz="3200" dirty="0" smtClean="0"/>
              <a:t>for Research Forum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XP </a:t>
            </a:r>
            <a:r>
              <a:rPr lang="en-US" sz="3200" dirty="0" smtClean="0"/>
              <a:t>approval </a:t>
            </a:r>
            <a:r>
              <a:rPr lang="en-US" sz="3200" dirty="0"/>
              <a:t>and </a:t>
            </a:r>
            <a:r>
              <a:rPr lang="en-US" sz="3200" dirty="0" smtClean="0"/>
              <a:t>execution - S. </a:t>
            </a:r>
            <a:r>
              <a:rPr lang="en-US" sz="3200" dirty="0" smtClean="0"/>
              <a:t>Gerhardt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XMP/XPs </a:t>
            </a:r>
            <a:r>
              <a:rPr lang="en-US" sz="3200" dirty="0" smtClean="0"/>
              <a:t>for </a:t>
            </a:r>
            <a:r>
              <a:rPr lang="en-US" sz="3200" dirty="0" smtClean="0"/>
              <a:t>restart, 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</a:t>
            </a:r>
            <a:r>
              <a:rPr lang="en-US" sz="3200" dirty="0" smtClean="0"/>
              <a:t>run </a:t>
            </a:r>
            <a:r>
              <a:rPr lang="en-US" sz="3200" dirty="0" smtClean="0"/>
              <a:t>month – TSGs/TF</a:t>
            </a:r>
            <a:endParaRPr lang="en-US" sz="3200" dirty="0"/>
          </a:p>
        </p:txBody>
      </p:sp>
      <p:sp>
        <p:nvSpPr>
          <p:cNvPr id="7" name="Rectangle 20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18A822BA-1D52-441A-ACBD-39114DA4C037}" type="slidenum">
              <a:rPr lang="en-US">
                <a:solidFill>
                  <a:srgbClr val="3333CC"/>
                </a:solidFill>
              </a:rPr>
              <a:pPr>
                <a:defRPr/>
              </a:pPr>
              <a:t>3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NSTX-U Organization for FY2015</a:t>
            </a:r>
            <a:endParaRPr lang="en-US" dirty="0"/>
          </a:p>
        </p:txBody>
      </p:sp>
      <p:sp>
        <p:nvSpPr>
          <p:cNvPr id="6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AFE9D361-F75F-4FBB-8BD2-938629B6E822}" type="slidenum">
              <a:rPr lang="en-US" sz="900" smtClean="0"/>
              <a:pPr algn="r">
                <a:defRPr/>
              </a:pPr>
              <a:t>4</a:t>
            </a:fld>
            <a:endParaRPr lang="en-US" sz="90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607" y="990057"/>
            <a:ext cx="5501393" cy="5563143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 bwMode="auto">
          <a:xfrm>
            <a:off x="7772400" y="3695701"/>
            <a:ext cx="381000" cy="685800"/>
          </a:xfrm>
          <a:prstGeom prst="rightArrow">
            <a:avLst/>
          </a:prstGeom>
          <a:solidFill>
            <a:srgbClr val="FF00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096000" y="2514601"/>
            <a:ext cx="1676400" cy="30480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05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/>
              <a:t>NSTX-U research program will be (re-)organized </a:t>
            </a:r>
            <a:br>
              <a:rPr lang="en-US" b="1" dirty="0" smtClean="0"/>
            </a:br>
            <a:r>
              <a:rPr lang="en-US" b="1" dirty="0" smtClean="0"/>
              <a:t>along 3 “Science Groups” starting with FY15 run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5674426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Each TSG will have a leader, deputy, theory rep, and at least 1 university rep to enhance university participation</a:t>
            </a:r>
            <a:endParaRPr lang="en-US" sz="200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 flipV="1">
            <a:off x="5029200" y="5486400"/>
            <a:ext cx="156445" cy="2286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AFE9D361-F75F-4FBB-8BD2-938629B6E822}" type="slidenum">
              <a:rPr lang="en-US" sz="900" smtClean="0"/>
              <a:pPr algn="r">
                <a:defRPr/>
              </a:pPr>
              <a:t>5</a:t>
            </a:fld>
            <a:endParaRPr lang="en-US" sz="90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79243"/>
            <a:ext cx="7121137" cy="539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4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Motivations for restructuring science program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089" y="1040978"/>
            <a:ext cx="8952614" cy="5359822"/>
          </a:xfrm>
        </p:spPr>
        <p:txBody>
          <a:bodyPr/>
          <a:lstStyle/>
          <a:p>
            <a:r>
              <a:rPr lang="en-US" dirty="0" smtClean="0"/>
              <a:t>TSGs provide expertise in broad range of topics, but program would benefit from better coordination between TSGs</a:t>
            </a:r>
          </a:p>
          <a:p>
            <a:pPr lvl="1"/>
            <a:r>
              <a:rPr lang="en-US" dirty="0" smtClean="0"/>
              <a:t>SG leader responsibility:  Coordinate TSG physics research plans, experimental/shot plans, diagnostic coverage &amp; usage</a:t>
            </a:r>
          </a:p>
          <a:p>
            <a:r>
              <a:rPr lang="en-US" dirty="0" smtClean="0"/>
              <a:t>Experiments that engage more than one TSG will receive increased priority for run-time </a:t>
            </a:r>
          </a:p>
          <a:p>
            <a:pPr lvl="1"/>
            <a:r>
              <a:rPr lang="en-US" dirty="0" smtClean="0"/>
              <a:t>Example: experiment on 3D fields generating data for: plasma response, turbulence, energetic particle loss</a:t>
            </a:r>
          </a:p>
          <a:p>
            <a:r>
              <a:rPr lang="en-US" dirty="0" smtClean="0"/>
              <a:t>Efficient shot usage especially important during first run year (many systems need to be re-commissioned)</a:t>
            </a:r>
          </a:p>
          <a:p>
            <a:r>
              <a:rPr lang="en-US" dirty="0" smtClean="0"/>
              <a:t>Incorporate much wider set University researchers/PIs in planning + coordination of research program (FES/PPPL goal)</a:t>
            </a:r>
          </a:p>
          <a:p>
            <a:r>
              <a:rPr lang="en-US" dirty="0" smtClean="0"/>
              <a:t>NEW:  Task-force for long-pulse particle control </a:t>
            </a:r>
            <a:r>
              <a:rPr lang="en-US" dirty="0" smtClean="0">
                <a:sym typeface="Wingdings" panose="05000000000000000000" pitchFamily="2" charset="2"/>
              </a:rPr>
              <a:t> cross-cutting goal supporting entire research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AFE9D361-F75F-4FBB-8BD2-938629B6E822}" type="slidenum">
              <a:rPr lang="en-US" sz="900" smtClean="0"/>
              <a:pPr algn="r">
                <a:defRPr/>
              </a:pPr>
              <a:t>6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312244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and Responsibilities for Science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5410200"/>
          </a:xfrm>
        </p:spPr>
        <p:txBody>
          <a:bodyPr/>
          <a:lstStyle/>
          <a:p>
            <a:r>
              <a:rPr lang="en-US" dirty="0" smtClean="0"/>
              <a:t>Coordinate </a:t>
            </a:r>
            <a:r>
              <a:rPr lang="en-US" dirty="0" smtClean="0"/>
              <a:t>research of TSGs within </a:t>
            </a:r>
            <a:r>
              <a:rPr lang="en-US" dirty="0" smtClean="0"/>
              <a:t>the SG – promote experiments / plans that achieve multiple scientific goals</a:t>
            </a:r>
          </a:p>
          <a:p>
            <a:pPr lvl="1"/>
            <a:r>
              <a:rPr lang="en-US" dirty="0" smtClean="0"/>
              <a:t>Critical to maximizing scientific output per shot</a:t>
            </a:r>
          </a:p>
          <a:p>
            <a:pPr lvl="1"/>
            <a:r>
              <a:rPr lang="en-US" dirty="0" smtClean="0"/>
              <a:t>“Coordinated” XPs will receive higher priority / more run time</a:t>
            </a:r>
            <a:endParaRPr lang="en-US" dirty="0" smtClean="0"/>
          </a:p>
          <a:p>
            <a:endParaRPr lang="en-US" sz="400" dirty="0" smtClean="0"/>
          </a:p>
          <a:p>
            <a:r>
              <a:rPr lang="en-US" dirty="0" smtClean="0"/>
              <a:t>Inform </a:t>
            </a:r>
            <a:r>
              <a:rPr lang="en-US" dirty="0"/>
              <a:t>Run Coordinator when XP is ready for final review</a:t>
            </a:r>
          </a:p>
          <a:p>
            <a:endParaRPr lang="en-US" sz="400" dirty="0" smtClean="0"/>
          </a:p>
          <a:p>
            <a:r>
              <a:rPr lang="en-US" dirty="0" smtClean="0"/>
              <a:t>Provide </a:t>
            </a:r>
            <a:r>
              <a:rPr lang="en-US" dirty="0"/>
              <a:t>summaries </a:t>
            </a:r>
            <a:r>
              <a:rPr lang="en-US" dirty="0" smtClean="0"/>
              <a:t>and highlights of </a:t>
            </a:r>
            <a:r>
              <a:rPr lang="en-US" dirty="0"/>
              <a:t>scientific progress </a:t>
            </a:r>
            <a:r>
              <a:rPr lang="en-US" dirty="0" smtClean="0"/>
              <a:t>at/for </a:t>
            </a:r>
            <a:r>
              <a:rPr lang="en-US" dirty="0"/>
              <a:t>NSTX-U team </a:t>
            </a:r>
            <a:r>
              <a:rPr lang="en-US" dirty="0" smtClean="0"/>
              <a:t>meetings, FES/quarterly reviews, other venues</a:t>
            </a:r>
            <a:endParaRPr lang="en-US" dirty="0"/>
          </a:p>
          <a:p>
            <a:endParaRPr lang="en-US" sz="400" dirty="0" smtClean="0"/>
          </a:p>
          <a:p>
            <a:r>
              <a:rPr lang="en-US" dirty="0"/>
              <a:t>Aid dissemination of results with Physics Analysis Division</a:t>
            </a:r>
          </a:p>
          <a:p>
            <a:pPr lvl="1"/>
            <a:r>
              <a:rPr lang="en-US" sz="1800" dirty="0"/>
              <a:t>Journal publications, invited talks, seminars, colloquia, conferences, ITPA, BPO</a:t>
            </a:r>
          </a:p>
          <a:p>
            <a:endParaRPr lang="en-US" sz="400" dirty="0" smtClean="0"/>
          </a:p>
          <a:p>
            <a:r>
              <a:rPr lang="en-US" dirty="0" smtClean="0"/>
              <a:t>Coordinate / down-select </a:t>
            </a:r>
            <a:r>
              <a:rPr lang="en-US" dirty="0"/>
              <a:t>milestone ideas from TSGs in </a:t>
            </a:r>
            <a:r>
              <a:rPr lang="en-US" dirty="0" smtClean="0"/>
              <a:t>SG</a:t>
            </a:r>
          </a:p>
          <a:p>
            <a:endParaRPr lang="en-US" sz="400" dirty="0" smtClean="0"/>
          </a:p>
          <a:p>
            <a:r>
              <a:rPr lang="en-US" dirty="0" smtClean="0"/>
              <a:t>Provide feedback / comment on annual Field Work Proposal</a:t>
            </a:r>
          </a:p>
          <a:p>
            <a:endParaRPr lang="en-US" sz="1200" dirty="0" smtClean="0"/>
          </a:p>
          <a:p>
            <a:r>
              <a:rPr lang="en-US" dirty="0" smtClean="0"/>
              <a:t>Assist </a:t>
            </a:r>
            <a:r>
              <a:rPr lang="en-US" dirty="0"/>
              <a:t>/ report to the NSTX-U Program and Project directors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1073E3AF-4E4B-4CA6-A7DE-01BFBA5367D4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7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95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and Responsibilities </a:t>
            </a:r>
            <a:r>
              <a:rPr lang="en-US" dirty="0"/>
              <a:t>for </a:t>
            </a:r>
            <a:r>
              <a:rPr lang="en-US" dirty="0" smtClean="0"/>
              <a:t>Topical Science </a:t>
            </a:r>
            <a:r>
              <a:rPr lang="en-US" dirty="0"/>
              <a:t>Groups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029200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n-US" dirty="0" smtClean="0"/>
              <a:t>Lead brainstorming, organization, writing of 5 year </a:t>
            </a:r>
            <a:r>
              <a:rPr lang="en-US" dirty="0" smtClean="0"/>
              <a:t>plan topics</a:t>
            </a:r>
            <a:endParaRPr lang="en-US" dirty="0" smtClean="0"/>
          </a:p>
          <a:p>
            <a:pPr>
              <a:lnSpc>
                <a:spcPct val="114000"/>
              </a:lnSpc>
            </a:pPr>
            <a:r>
              <a:rPr lang="en-US" dirty="0" smtClean="0"/>
              <a:t>Determine and address highest priority scientific issues through discussion and consensus at open meetings</a:t>
            </a:r>
          </a:p>
          <a:p>
            <a:pPr>
              <a:lnSpc>
                <a:spcPct val="114000"/>
              </a:lnSpc>
            </a:pPr>
            <a:r>
              <a:rPr lang="en-US" dirty="0" smtClean="0"/>
              <a:t>Organize the NSTX-U Research Forum sessions for the TSG</a:t>
            </a:r>
          </a:p>
          <a:p>
            <a:pPr>
              <a:lnSpc>
                <a:spcPct val="114000"/>
              </a:lnSpc>
            </a:pPr>
            <a:r>
              <a:rPr lang="en-US" dirty="0" smtClean="0"/>
              <a:t>Draft scientific </a:t>
            </a:r>
            <a:r>
              <a:rPr lang="en-US" dirty="0" smtClean="0"/>
              <a:t>milestone ideas </a:t>
            </a:r>
            <a:r>
              <a:rPr lang="en-US" dirty="0" smtClean="0"/>
              <a:t>utilizing expertise of the </a:t>
            </a:r>
            <a:r>
              <a:rPr lang="en-US" dirty="0" smtClean="0"/>
              <a:t>TSG</a:t>
            </a:r>
            <a:endParaRPr lang="en-US" dirty="0" smtClean="0"/>
          </a:p>
          <a:p>
            <a:pPr>
              <a:lnSpc>
                <a:spcPct val="114000"/>
              </a:lnSpc>
            </a:pPr>
            <a:r>
              <a:rPr lang="en-US" dirty="0" smtClean="0"/>
              <a:t>Propose and execute experiments to achieve milestones and address priorities</a:t>
            </a:r>
          </a:p>
          <a:p>
            <a:pPr>
              <a:lnSpc>
                <a:spcPct val="114000"/>
              </a:lnSpc>
            </a:pPr>
            <a:r>
              <a:rPr lang="en-US" dirty="0" smtClean="0"/>
              <a:t>With SG leaders, define </a:t>
            </a:r>
            <a:r>
              <a:rPr lang="en-US" dirty="0" smtClean="0"/>
              <a:t>facility and theory resources to achieve research goals</a:t>
            </a:r>
          </a:p>
          <a:p>
            <a:pPr>
              <a:lnSpc>
                <a:spcPct val="114000"/>
              </a:lnSpc>
            </a:pPr>
            <a:endParaRPr lang="en-US" sz="1800" dirty="0" smtClean="0"/>
          </a:p>
          <a:p>
            <a:pPr>
              <a:lnSpc>
                <a:spcPct val="114000"/>
              </a:lnSpc>
            </a:pPr>
            <a:r>
              <a:rPr lang="en-US" dirty="0" smtClean="0"/>
              <a:t>Assist </a:t>
            </a:r>
            <a:r>
              <a:rPr lang="en-US" dirty="0"/>
              <a:t>/ report to the NSTX-U </a:t>
            </a:r>
            <a:r>
              <a:rPr lang="en-US" dirty="0" smtClean="0"/>
              <a:t>Science Group leaders</a:t>
            </a:r>
            <a:endParaRPr lang="en-US" dirty="0" smtClean="0"/>
          </a:p>
          <a:p>
            <a:pPr>
              <a:lnSpc>
                <a:spcPct val="114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3E3AF-4E4B-4CA6-A7DE-01BFBA5367D4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8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56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/ Responsibilities for University Representatives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5562600"/>
          </a:xfrm>
        </p:spPr>
        <p:txBody>
          <a:bodyPr/>
          <a:lstStyle/>
          <a:p>
            <a:r>
              <a:rPr lang="en-US" sz="2800" dirty="0" smtClean="0"/>
              <a:t>Contribute to prioritization within TSGs</a:t>
            </a:r>
          </a:p>
          <a:p>
            <a:pPr lvl="1"/>
            <a:r>
              <a:rPr lang="en-US" sz="2400" dirty="0" smtClean="0"/>
              <a:t>Help decide/draft milestones, XMP/XP prioritization</a:t>
            </a:r>
          </a:p>
          <a:p>
            <a:pPr lvl="1"/>
            <a:r>
              <a:rPr lang="en-US" sz="2400" dirty="0" smtClean="0"/>
              <a:t>Help identify how your tools/codes/diagnostics/personnel can contribute to the group and the larger NSTX-U program</a:t>
            </a:r>
          </a:p>
          <a:p>
            <a:r>
              <a:rPr lang="en-US" sz="2800" dirty="0" smtClean="0"/>
              <a:t>Advocate for your own research (up to a point…)</a:t>
            </a:r>
          </a:p>
          <a:p>
            <a:pPr lvl="1"/>
            <a:r>
              <a:rPr lang="en-US" sz="2400" dirty="0" smtClean="0"/>
              <a:t>We understand that data, presentations, publications, participation are important for </a:t>
            </a:r>
            <a:r>
              <a:rPr lang="en-US" sz="2400" dirty="0" smtClean="0"/>
              <a:t>achieving grant deliverables </a:t>
            </a:r>
            <a:endParaRPr lang="en-US" sz="2400" dirty="0" smtClean="0"/>
          </a:p>
          <a:p>
            <a:r>
              <a:rPr lang="en-US" sz="2800" dirty="0" smtClean="0"/>
              <a:t>If you are willing and able:</a:t>
            </a:r>
          </a:p>
          <a:p>
            <a:pPr lvl="1"/>
            <a:r>
              <a:rPr lang="en-US" sz="2400" dirty="0" smtClean="0"/>
              <a:t>Be an advocate </a:t>
            </a:r>
            <a:r>
              <a:rPr lang="en-US" sz="2400" dirty="0" smtClean="0"/>
              <a:t>and </a:t>
            </a:r>
            <a:r>
              <a:rPr lang="en-US" sz="2400" dirty="0" smtClean="0"/>
              <a:t>resource for </a:t>
            </a:r>
            <a:r>
              <a:rPr lang="en-US" sz="2400" dirty="0" smtClean="0"/>
              <a:t>the research </a:t>
            </a:r>
            <a:r>
              <a:rPr lang="en-US" sz="2400" dirty="0" smtClean="0"/>
              <a:t>of your TSG </a:t>
            </a:r>
            <a:r>
              <a:rPr lang="en-US" sz="2400" i="1" u="sng" dirty="0" smtClean="0"/>
              <a:t>outside</a:t>
            </a:r>
            <a:r>
              <a:rPr lang="en-US" sz="2400" dirty="0" smtClean="0"/>
              <a:t> </a:t>
            </a:r>
            <a:r>
              <a:rPr lang="en-US" sz="2400" dirty="0" smtClean="0"/>
              <a:t>of NSTX-U</a:t>
            </a:r>
            <a:endParaRPr lang="en-US" sz="2400" dirty="0" smtClean="0"/>
          </a:p>
          <a:p>
            <a:pPr lvl="1"/>
            <a:r>
              <a:rPr lang="en-US" sz="2400" dirty="0" smtClean="0"/>
              <a:t>i.e. seek input/interest from those not funded by NSTX-U, particularly from your own University and other universities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1073E3AF-4E4B-4CA6-A7DE-01BFBA5367D4}" type="slidenum">
              <a:rPr lang="en-US" smtClean="0">
                <a:solidFill>
                  <a:srgbClr val="3333CC"/>
                </a:solidFill>
              </a:rPr>
              <a:pPr>
                <a:defRPr/>
              </a:pPr>
              <a:t>9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48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ctr">
          <a:defRPr i="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87271</TotalTime>
  <Words>2136</Words>
  <Application>Microsoft Office PowerPoint</Application>
  <PresentationFormat>On-screen Show (4:3)</PresentationFormat>
  <Paragraphs>296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1_Blank Presentation</vt:lpstr>
      <vt:lpstr>PowerPoint Presentation</vt:lpstr>
      <vt:lpstr>Upcoming meetings / events</vt:lpstr>
      <vt:lpstr>Agenda</vt:lpstr>
      <vt:lpstr>NSTX-U Organization for FY2015</vt:lpstr>
      <vt:lpstr>NSTX-U research program will be (re-)organized  along 3 “Science Groups” starting with FY15 run</vt:lpstr>
      <vt:lpstr>Motivations for restructuring science program</vt:lpstr>
      <vt:lpstr>Roles and Responsibilities for Science Groups</vt:lpstr>
      <vt:lpstr>Roles and Responsibilities for Topical Science Groups</vt:lpstr>
      <vt:lpstr>Roles / Responsibilities for University Representatives (1)</vt:lpstr>
      <vt:lpstr>Roles / Responsibilities for University Representatives (2)</vt:lpstr>
      <vt:lpstr>Roles for Task Forces</vt:lpstr>
      <vt:lpstr>May be beneficial to have an additional NSTX-U organizational structure:  “Working Groups”</vt:lpstr>
      <vt:lpstr>Other governance issues / ideas</vt:lpstr>
      <vt:lpstr>Comments / queries from one-on-one meetings (1)</vt:lpstr>
      <vt:lpstr>Comments / queries from one-on-one meetings (2)</vt:lpstr>
      <vt:lpstr>PowerPoint Presentation</vt:lpstr>
      <vt:lpstr>Research Forum Overview </vt:lpstr>
      <vt:lpstr>PowerPoint Presentation</vt:lpstr>
      <vt:lpstr>Draft FY2015 Research Forum Agenda</vt:lpstr>
    </vt:vector>
  </TitlesOfParts>
  <Company>Princeton Plasma Physics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Jonathan E. Menard</cp:lastModifiedBy>
  <cp:revision>13145</cp:revision>
  <dcterms:created xsi:type="dcterms:W3CDTF">2003-10-01T16:23:57Z</dcterms:created>
  <dcterms:modified xsi:type="dcterms:W3CDTF">2014-12-16T15:07:09Z</dcterms:modified>
</cp:coreProperties>
</file>