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1691" r:id="rId2"/>
    <p:sldId id="1689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146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293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44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586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5733" algn="l" defTabSz="914293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2879" algn="l" defTabSz="914293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026" algn="l" defTabSz="914293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172" algn="l" defTabSz="914293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80"/>
    <a:srgbClr val="FF8A15"/>
    <a:srgbClr val="FF9933"/>
    <a:srgbClr val="CCECFF"/>
    <a:srgbClr val="F8F8F8"/>
    <a:srgbClr val="FF9966"/>
    <a:srgbClr val="CC9B00"/>
    <a:srgbClr val="DAA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00" autoAdjust="0"/>
  </p:normalViewPr>
  <p:slideViewPr>
    <p:cSldViewPr>
      <p:cViewPr varScale="1">
        <p:scale>
          <a:sx n="135" d="100"/>
          <a:sy n="135" d="100"/>
        </p:scale>
        <p:origin x="-1098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40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A8B76E-066F-4F1C-9F3C-7B0A59AF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94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92420B3-3334-4F22-B057-47A19851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F7B4-D649-4CF1-B631-CCD81F4E6D6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92EA-3211-41DA-874E-4E33D039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1" name="Picture 1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2052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3" name="Picture 19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78601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1"/>
            <a:ext cx="793750" cy="18466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b="0" i="1" dirty="0">
                <a:solidFill>
                  <a:srgbClr val="171FC7"/>
                </a:solidFill>
                <a:effectLst/>
                <a:latin typeface="Helvetica" pitchFamily="-128" charset="0"/>
                <a:cs typeface="Arial" pitchFamily="34" charset="0"/>
              </a:rPr>
              <a:t>NSTX-U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6629401"/>
            <a:ext cx="5486400" cy="215431"/>
          </a:xfrm>
          <a:prstGeom prst="rect">
            <a:avLst/>
          </a:prstGeom>
          <a:noFill/>
        </p:spPr>
        <p:txBody>
          <a:bodyPr lIns="91429" tIns="45714" rIns="91429" bIns="45714">
            <a:spAutoFit/>
          </a:bodyPr>
          <a:lstStyle/>
          <a:p>
            <a:pPr algn="ctr">
              <a:defRPr/>
            </a:pPr>
            <a:r>
              <a:rPr lang="en-US" sz="800" i="0" baseline="0" dirty="0" smtClean="0">
                <a:solidFill>
                  <a:srgbClr val="3333CC"/>
                </a:solidFill>
              </a:rPr>
              <a:t>NSTX-U FY2015 Pre-Forum Meeting #2 Guidance</a:t>
            </a:r>
            <a:endParaRPr lang="en-US" sz="800" i="0" dirty="0">
              <a:solidFill>
                <a:srgbClr val="3333CC"/>
              </a:solidFill>
            </a:endParaRPr>
          </a:p>
        </p:txBody>
      </p:sp>
      <p:sp>
        <p:nvSpPr>
          <p:cNvPr id="9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A822BA-1D52-441A-ACBD-39114DA4C03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146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293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44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586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306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453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8599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5746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2800" dirty="0"/>
              <a:t>Run schedule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38710"/>
            <a:ext cx="9144000" cy="2057400"/>
          </a:xfrm>
        </p:spPr>
        <p:txBody>
          <a:bodyPr/>
          <a:lstStyle/>
          <a:p>
            <a:r>
              <a:rPr lang="en-US" dirty="0" smtClean="0"/>
              <a:t>Pre-forum meeting #2 should emphasize XMP/XP title, goal, author identification to cover first 2 run months (Weeks 1-8)</a:t>
            </a:r>
          </a:p>
          <a:p>
            <a:r>
              <a:rPr lang="en-US" dirty="0"/>
              <a:t>F</a:t>
            </a:r>
            <a:r>
              <a:rPr lang="en-US" dirty="0" smtClean="0"/>
              <a:t>orum should emphasize prioritization of XPs for weeks 3-18, but also </a:t>
            </a:r>
            <a:r>
              <a:rPr lang="en-US" dirty="0"/>
              <a:t>document </a:t>
            </a:r>
            <a:r>
              <a:rPr lang="en-US" dirty="0" smtClean="0"/>
              <a:t>commissioning XMP/XP goals + run-time</a:t>
            </a:r>
          </a:p>
          <a:p>
            <a:r>
              <a:rPr lang="en-US" dirty="0" smtClean="0"/>
              <a:t>Mid-run (re-)assessment after first 6-8 Science run-weeks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17526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itchFamily="-128" charset="0"/>
              </a:rPr>
              <a:t> Commissioning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145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chemeClr val="tx1"/>
                </a:solidFill>
              </a:rPr>
              <a:t>Run Weeks 1-4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9113" y="1447800"/>
            <a:ext cx="145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chemeClr val="tx1"/>
                </a:solidFill>
              </a:rPr>
              <a:t>Run Weeks 5-8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17526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Helvetica" pitchFamily="-128" charset="0"/>
              </a:rPr>
              <a:t>Science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114800" y="17526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Helvetica" pitchFamily="-128" charset="0"/>
              </a:rPr>
              <a:t>Science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943600" y="17526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Helvetica" pitchFamily="-128" charset="0"/>
              </a:rPr>
              <a:t>           Science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1550" y="1447800"/>
            <a:ext cx="1553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chemeClr val="tx1"/>
                </a:solidFill>
              </a:rPr>
              <a:t>Run Weeks 9-12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96614" y="1447800"/>
            <a:ext cx="1652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chemeClr val="tx1"/>
                </a:solidFill>
              </a:rPr>
              <a:t>Run Weeks 13-16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772400" y="1752600"/>
            <a:ext cx="76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86651" y="1447800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chemeClr val="tx1"/>
                </a:solidFill>
              </a:rPr>
              <a:t>17-18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5943600" y="971491"/>
            <a:ext cx="0" cy="533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01092" y="971490"/>
            <a:ext cx="798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tx1"/>
                </a:solidFill>
              </a:rPr>
              <a:t>FY15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97149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tx1"/>
                </a:solidFill>
              </a:rPr>
              <a:t>Early FY16</a:t>
            </a: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2107904" y="984014"/>
            <a:ext cx="381000" cy="3632791"/>
          </a:xfrm>
          <a:prstGeom prst="rightBrace">
            <a:avLst>
              <a:gd name="adj1" fmla="val 51462"/>
              <a:gd name="adj2" fmla="val 50000"/>
            </a:avLst>
          </a:prstGeom>
          <a:noFill/>
          <a:ln w="38100" cap="flat" cmpd="sng" algn="ctr">
            <a:solidFill>
              <a:srgbClr val="00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4641" y="2990910"/>
            <a:ext cx="8454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0" dirty="0" smtClean="0">
                <a:solidFill>
                  <a:srgbClr val="008080"/>
                </a:solidFill>
              </a:rPr>
              <a:t>Scope of pre-forum </a:t>
            </a:r>
            <a:r>
              <a:rPr lang="en-US" sz="2000" i="0" dirty="0">
                <a:solidFill>
                  <a:srgbClr val="008080"/>
                </a:solidFill>
              </a:rPr>
              <a:t>meeting #</a:t>
            </a:r>
            <a:r>
              <a:rPr lang="en-US" sz="2000" i="0" dirty="0" smtClean="0">
                <a:solidFill>
                  <a:srgbClr val="008080"/>
                </a:solidFill>
              </a:rPr>
              <a:t>2 - see next page for additional details</a:t>
            </a:r>
            <a:endParaRPr lang="en-US" sz="2000" i="0" dirty="0">
              <a:solidFill>
                <a:srgbClr val="008080"/>
              </a:solidFill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4762500" y="209610"/>
            <a:ext cx="381000" cy="7162802"/>
          </a:xfrm>
          <a:prstGeom prst="rightBrace">
            <a:avLst>
              <a:gd name="adj1" fmla="val 51462"/>
              <a:gd name="adj2" fmla="val 50000"/>
            </a:avLst>
          </a:prstGeom>
          <a:noFill/>
          <a:ln w="38100" cap="flat" cmpd="sng" algn="ctr">
            <a:solidFill>
              <a:srgbClr val="00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3981510"/>
            <a:ext cx="3363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0" dirty="0" smtClean="0">
                <a:solidFill>
                  <a:srgbClr val="008080"/>
                </a:solidFill>
              </a:rPr>
              <a:t>Scope of Research </a:t>
            </a:r>
            <a:r>
              <a:rPr lang="en-US" sz="2000" i="0" dirty="0">
                <a:solidFill>
                  <a:srgbClr val="008080"/>
                </a:solidFill>
              </a:rPr>
              <a:t>F</a:t>
            </a:r>
            <a:r>
              <a:rPr lang="en-US" sz="2000" i="0" dirty="0" smtClean="0">
                <a:solidFill>
                  <a:srgbClr val="008080"/>
                </a:solidFill>
              </a:rPr>
              <a:t>orum</a:t>
            </a:r>
            <a:endParaRPr lang="en-US" sz="2000" i="0" dirty="0">
              <a:solidFill>
                <a:srgbClr val="008080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5353050" y="1905061"/>
            <a:ext cx="190501" cy="990599"/>
          </a:xfrm>
          <a:prstGeom prst="rightBrace">
            <a:avLst>
              <a:gd name="adj1" fmla="val 51462"/>
              <a:gd name="adj2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19893" y="2530733"/>
            <a:ext cx="1914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chemeClr val="accent2"/>
                </a:solidFill>
              </a:rPr>
              <a:t>Mid-run assessment</a:t>
            </a:r>
            <a:endParaRPr lang="en-US" sz="1400" i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Assumptions for first 2 run-months to use in identifying XMP/XP titles/goals/authors for Jan 29</a:t>
            </a:r>
            <a:r>
              <a:rPr lang="en-US" baseline="30000" dirty="0" smtClean="0"/>
              <a:t>th </a:t>
            </a:r>
            <a:r>
              <a:rPr lang="en-US" dirty="0"/>
              <a:t>p</a:t>
            </a:r>
            <a:r>
              <a:rPr lang="en-US" dirty="0" smtClean="0"/>
              <a:t>re-forum meeting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0572" cy="5638800"/>
          </a:xfrm>
        </p:spPr>
        <p:txBody>
          <a:bodyPr/>
          <a:lstStyle/>
          <a:p>
            <a:r>
              <a:rPr lang="en-US" dirty="0"/>
              <a:t>Machine Commissioning…assume 1 </a:t>
            </a:r>
            <a:r>
              <a:rPr lang="en-US" dirty="0" smtClean="0"/>
              <a:t>month (run weeks 1-4) </a:t>
            </a:r>
            <a:endParaRPr lang="en-US" dirty="0"/>
          </a:p>
          <a:p>
            <a:pPr lvl="1"/>
            <a:r>
              <a:rPr lang="en-US" dirty="0"/>
              <a:t>Develop </a:t>
            </a:r>
            <a:r>
              <a:rPr lang="en-US" dirty="0" smtClean="0"/>
              <a:t>basic </a:t>
            </a:r>
            <a:r>
              <a:rPr lang="en-US" dirty="0"/>
              <a:t>breakdown, current ramp, shape/position control, diverted plasmas, H-mode access, basic fuelling optimizations.</a:t>
            </a:r>
          </a:p>
          <a:p>
            <a:pPr lvl="1"/>
            <a:r>
              <a:rPr lang="en-US" dirty="0" smtClean="0"/>
              <a:t>Goal: 1 MA, 0.5 T, NBI-heated H-mode (i.e. ~NSTX fiducial levels)</a:t>
            </a:r>
            <a:endParaRPr lang="en-US" dirty="0"/>
          </a:p>
          <a:p>
            <a:pPr lvl="1"/>
            <a:r>
              <a:rPr lang="en-US" dirty="0"/>
              <a:t>Diagnostic commissioning</a:t>
            </a:r>
          </a:p>
          <a:p>
            <a:pPr lvl="1"/>
            <a:r>
              <a:rPr lang="en-US" dirty="0" err="1"/>
              <a:t>Boronized</a:t>
            </a:r>
            <a:r>
              <a:rPr lang="en-US" dirty="0"/>
              <a:t> PFCs</a:t>
            </a:r>
          </a:p>
          <a:p>
            <a:pPr lvl="1"/>
            <a:r>
              <a:rPr lang="en-US" dirty="0" smtClean="0"/>
              <a:t>Mostly </a:t>
            </a:r>
            <a:r>
              <a:rPr lang="en-US" dirty="0"/>
              <a:t>XMPs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What science </a:t>
            </a:r>
            <a:r>
              <a:rPr lang="en-US" b="1" dirty="0" smtClean="0">
                <a:solidFill>
                  <a:srgbClr val="FF0000"/>
                </a:solidFill>
              </a:rPr>
              <a:t>(aka XPs) can </a:t>
            </a:r>
            <a:r>
              <a:rPr lang="en-US" b="1" dirty="0">
                <a:solidFill>
                  <a:srgbClr val="FF0000"/>
                </a:solidFill>
              </a:rPr>
              <a:t>be done </a:t>
            </a:r>
            <a:r>
              <a:rPr lang="en-US" b="1" dirty="0" smtClean="0">
                <a:solidFill>
                  <a:srgbClr val="FF0000"/>
                </a:solidFill>
              </a:rPr>
              <a:t>during this </a:t>
            </a:r>
            <a:r>
              <a:rPr lang="en-US" b="1" dirty="0">
                <a:solidFill>
                  <a:srgbClr val="FF0000"/>
                </a:solidFill>
              </a:rPr>
              <a:t>phase?</a:t>
            </a:r>
          </a:p>
          <a:p>
            <a:r>
              <a:rPr lang="en-US" dirty="0"/>
              <a:t>1st Month of Science </a:t>
            </a:r>
            <a:r>
              <a:rPr lang="en-US" dirty="0" smtClean="0"/>
              <a:t>Campaign (run weeks 5-8)</a:t>
            </a:r>
            <a:endParaRPr lang="en-US" dirty="0"/>
          </a:p>
          <a:p>
            <a:pPr lvl="1"/>
            <a:r>
              <a:rPr lang="en-US" dirty="0" err="1"/>
              <a:t>Boronized</a:t>
            </a:r>
            <a:r>
              <a:rPr lang="en-US" dirty="0"/>
              <a:t> </a:t>
            </a:r>
            <a:r>
              <a:rPr lang="en-US" dirty="0" smtClean="0"/>
              <a:t>PFCs, possibly begin lithium coatings</a:t>
            </a:r>
            <a:endParaRPr lang="en-US" dirty="0"/>
          </a:p>
          <a:p>
            <a:pPr lvl="1"/>
            <a:r>
              <a:rPr lang="en-US" dirty="0"/>
              <a:t>Operations and basic profile diagnostics, </a:t>
            </a:r>
            <a:r>
              <a:rPr lang="en-US" dirty="0" smtClean="0"/>
              <a:t>neutron rate,…</a:t>
            </a:r>
            <a:endParaRPr lang="en-US" dirty="0"/>
          </a:p>
          <a:p>
            <a:pPr lvl="1"/>
            <a:r>
              <a:rPr lang="en-US" dirty="0"/>
              <a:t>Operation up to 1.4 MA and 0.65 T, 2 </a:t>
            </a:r>
            <a:r>
              <a:rPr lang="en-US" dirty="0" smtClean="0"/>
              <a:t>seconds</a:t>
            </a:r>
            <a:endParaRPr lang="en-US" dirty="0"/>
          </a:p>
          <a:p>
            <a:pPr lvl="1"/>
            <a:r>
              <a:rPr lang="en-US" dirty="0"/>
              <a:t>6 beam sources up to 90 </a:t>
            </a:r>
            <a:r>
              <a:rPr lang="en-US" dirty="0" smtClean="0"/>
              <a:t>kV</a:t>
            </a:r>
            <a:endParaRPr lang="en-US" dirty="0"/>
          </a:p>
          <a:p>
            <a:pPr lvl="1"/>
            <a:r>
              <a:rPr lang="en-US" dirty="0"/>
              <a:t>HHFW available for commissioning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What critical XPs can/should be done during this phase?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AFE9D361-F75F-4FBB-8BD2-938629B6E822}" type="slidenum">
              <a:rPr lang="en-US" sz="900" smtClean="0"/>
              <a:pPr algn="r">
                <a:defRPr/>
              </a:pPr>
              <a:t>2</a:t>
            </a:fld>
            <a:endParaRPr lang="en-US" sz="900" smtClean="0"/>
          </a:p>
        </p:txBody>
      </p:sp>
    </p:spTree>
    <p:extLst>
      <p:ext uri="{BB962C8B-B14F-4D97-AF65-F5344CB8AC3E}">
        <p14:creationId xmlns:p14="http://schemas.microsoft.com/office/powerpoint/2010/main" val="24526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92891</TotalTime>
  <Words>238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Run schedule assumptions</vt:lpstr>
      <vt:lpstr>Assumptions for first 2 run-months to use in identifying XMP/XP titles/goals/authors for Jan 29th pre-forum meeting #2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Jonathan E. Menard</cp:lastModifiedBy>
  <cp:revision>13183</cp:revision>
  <dcterms:created xsi:type="dcterms:W3CDTF">2003-10-01T16:23:57Z</dcterms:created>
  <dcterms:modified xsi:type="dcterms:W3CDTF">2015-01-08T16:24:11Z</dcterms:modified>
</cp:coreProperties>
</file>