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1780" r:id="rId2"/>
    <p:sldId id="1790" r:id="rId3"/>
    <p:sldId id="1783" r:id="rId4"/>
    <p:sldId id="1788" r:id="rId5"/>
    <p:sldId id="1794" r:id="rId6"/>
    <p:sldId id="1799" r:id="rId7"/>
    <p:sldId id="1800" r:id="rId8"/>
    <p:sldId id="1791" r:id="rId9"/>
    <p:sldId id="1792" r:id="rId10"/>
    <p:sldId id="1793" r:id="rId11"/>
    <p:sldId id="1797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ayuki On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CEFF"/>
    <a:srgbClr val="FFF3A3"/>
    <a:srgbClr val="D95438"/>
    <a:srgbClr val="D9133C"/>
    <a:srgbClr val="E4B59F"/>
    <a:srgbClr val="CC9268"/>
    <a:srgbClr val="6677FF"/>
    <a:srgbClr val="FF4B79"/>
    <a:srgbClr val="0723FF"/>
    <a:srgbClr val="12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43" autoAdjust="0"/>
  </p:normalViewPr>
  <p:slideViewPr>
    <p:cSldViewPr snapToGrid="0">
      <p:cViewPr>
        <p:scale>
          <a:sx n="125" d="100"/>
          <a:sy n="125" d="100"/>
        </p:scale>
        <p:origin x="-784" y="-296"/>
      </p:cViewPr>
      <p:guideLst>
        <p:guide orient="horz" pos="4224"/>
        <p:guide pos="2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-4568" y="-12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defTabSz="966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t" anchorCtr="0" compatLnSpc="1">
            <a:prstTxWarp prst="textNoShape">
              <a:avLst/>
            </a:prstTxWarp>
          </a:bodyPr>
          <a:lstStyle>
            <a:lvl1pPr algn="r" defTabSz="966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defTabSz="96661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5" rIns="96628" bIns="48315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1E926B4-2686-584C-8672-82C82C046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17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712788"/>
            <a:ext cx="4857750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3" tIns="47822" rIns="95643" bIns="4782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E02B40E-45F4-5144-B72E-C9F26139A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1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4398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4568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E57A0DB-EDEB-9E49-8E39-43A047F13B6B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4" tIns="47818" rIns="95634" bIns="47818" anchor="b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A2774718-D4AB-9147-BF38-6B894BA48C92}" type="slidenum">
              <a:rPr lang="en-US" sz="1300">
                <a:solidFill>
                  <a:schemeClr val="tx1"/>
                </a:solidFill>
                <a:latin typeface="Times New Roman" charset="0"/>
              </a:rPr>
              <a:pPr algn="r" eaLnBrk="1" hangingPunct="1"/>
              <a:t>3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50" tIns="48325" rIns="96650" bIns="48325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69975" y="728663"/>
            <a:ext cx="5137150" cy="35639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94239" tIns="49004" rIns="94239" bIns="49004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500">
              <a:latin typeface="Liberation Serif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25602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966788" y="4595813"/>
            <a:ext cx="5381625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>
              <a:buClr>
                <a:srgbClr val="000000"/>
              </a:buClr>
              <a:buFont typeface="Times New Roman" charset="0"/>
              <a:buChar char="•"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300" dirty="0" smtClean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ED7E40A-FF6A-4A42-8E4A-0DD75FE3A417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376" tIns="45688" rIns="91376" bIns="456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E37A-E31B-0149-9223-172230CFA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EC67-B821-C14C-B61E-04B7FA1DB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90750" cy="5897562"/>
          </a:xfrm>
          <a:prstGeom prst="rect">
            <a:avLst/>
          </a:prstGeom>
        </p:spPr>
        <p:txBody>
          <a:bodyPr vert="eaVert" lIns="91376" tIns="45688" rIns="91376" bIns="456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1985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D859-2ADB-7944-84F3-ED3A14B6A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7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FC55-42D8-2A49-9519-E4CB23E5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vert="horz" lIns="91376" tIns="45688" rIns="91376" bIns="4568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C369-769A-1B47-8415-BF28FB81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6B7C-A373-AD40-8AD7-6FA49DE88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E5A3-7567-7A42-AE95-41D284C4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7256-BD15-C149-9C4C-CD75CA855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028F-5C49-9345-8100-AE1F6A79D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vert="horz" lIns="91376" tIns="45688" rIns="91376" bIns="4568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DC38-A9AC-194D-A78D-ABC5EA6E0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2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376" tIns="45688" rIns="91376" bIns="4568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582A-9038-2F40-892B-A0603C04D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5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Line 2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pic>
        <p:nvPicPr>
          <p:cNvPr id="1028" name="Picture 70" descr="NSTX_logo_v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4000"/>
            <a:ext cx="76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72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1030" name="Rectangle 75"/>
          <p:cNvSpPr>
            <a:spLocks noChangeArrowheads="1"/>
          </p:cNvSpPr>
          <p:nvPr/>
        </p:nvSpPr>
        <p:spPr bwMode="auto">
          <a:xfrm>
            <a:off x="1409700" y="6553200"/>
            <a:ext cx="574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i="0">
                <a:solidFill>
                  <a:srgbClr val="090CFF"/>
                </a:solidFill>
                <a:latin typeface="Arial" charset="0"/>
              </a:rPr>
              <a:t>2012 Year End Review NSTX-U M. Ono  </a:t>
            </a:r>
          </a:p>
        </p:txBody>
      </p:sp>
      <p:sp>
        <p:nvSpPr>
          <p:cNvPr id="905292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B8469E16-60E2-0C4A-9207-56536E5A1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77"/>
          <p:cNvSpPr>
            <a:spLocks noChangeArrowheads="1"/>
          </p:cNvSpPr>
          <p:nvPr/>
        </p:nvSpPr>
        <p:spPr bwMode="auto">
          <a:xfrm>
            <a:off x="7213600" y="6580188"/>
            <a:ext cx="1308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i="0">
                <a:solidFill>
                  <a:schemeClr val="accent2"/>
                </a:solidFill>
                <a:latin typeface="Arial" charset="0"/>
              </a:rPr>
              <a:t>Dec. 19, 2012</a:t>
            </a: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98450" y="6610350"/>
            <a:ext cx="793750" cy="18415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b="0" smtClean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  <p:sldLayoutId id="2147485769" r:id="rId8"/>
    <p:sldLayoutId id="2147485770" r:id="rId9"/>
    <p:sldLayoutId id="2147485771" r:id="rId10"/>
    <p:sldLayoutId id="2147485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375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0639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7517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1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2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3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64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5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66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66675" y="1130300"/>
            <a:ext cx="901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eaLnBrk="0" hangingPunct="0">
              <a:buFontTx/>
              <a:buNone/>
            </a:pPr>
            <a:r>
              <a:rPr lang="en-US" sz="2800" i="0">
                <a:solidFill>
                  <a:srgbClr val="FF3300"/>
                </a:solidFill>
              </a:rPr>
              <a:t>NSTX Facility Operations Year-End Review</a:t>
            </a:r>
          </a:p>
        </p:txBody>
      </p:sp>
      <p:cxnSp>
        <p:nvCxnSpPr>
          <p:cNvPr id="15368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9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70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1579563" y="2386013"/>
            <a:ext cx="6019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Masayuki Ono</a:t>
            </a:r>
          </a:p>
          <a:p>
            <a:pPr algn="ctr" eaLnBrk="1" hangingPunct="1">
              <a:buFontTx/>
              <a:buNone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For the NSTX-U team</a:t>
            </a:r>
          </a:p>
        </p:txBody>
      </p:sp>
      <p:cxnSp>
        <p:nvCxnSpPr>
          <p:cNvPr id="15372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74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7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7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8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8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8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8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8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90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9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9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96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7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8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15399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1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402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922463"/>
            <a:ext cx="128428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403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4" name="Text Box 153"/>
          <p:cNvSpPr txBox="1">
            <a:spLocks noChangeArrowheads="1"/>
          </p:cNvSpPr>
          <p:nvPr/>
        </p:nvSpPr>
        <p:spPr bwMode="auto">
          <a:xfrm>
            <a:off x="7720013" y="1739900"/>
            <a:ext cx="127476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Tsukuba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National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Repz</a:t>
            </a:r>
          </a:p>
        </p:txBody>
      </p:sp>
      <p:cxnSp>
        <p:nvCxnSpPr>
          <p:cNvPr id="15405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6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7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408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2926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44700"/>
            <a:ext cx="13335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Text Box 152"/>
          <p:cNvSpPr txBox="1">
            <a:spLocks noChangeArrowheads="1"/>
          </p:cNvSpPr>
          <p:nvPr/>
        </p:nvSpPr>
        <p:spPr bwMode="auto">
          <a:xfrm>
            <a:off x="190500" y="2062163"/>
            <a:ext cx="1257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 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pic>
        <p:nvPicPr>
          <p:cNvPr id="154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3"/>
            <a:ext cx="9144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12" name="Group 58"/>
          <p:cNvGrpSpPr>
            <a:grpSpLocks/>
          </p:cNvGrpSpPr>
          <p:nvPr/>
        </p:nvGrpSpPr>
        <p:grpSpPr bwMode="auto">
          <a:xfrm>
            <a:off x="0" y="100013"/>
            <a:ext cx="9144000" cy="839787"/>
            <a:chOff x="0" y="-1588"/>
            <a:chExt cx="9144000" cy="839788"/>
          </a:xfrm>
        </p:grpSpPr>
        <p:pic>
          <p:nvPicPr>
            <p:cNvPr id="15419" name="Picture 1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9144000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128"/>
            <p:cNvSpPr txBox="1">
              <a:spLocks noChangeArrowheads="1"/>
            </p:cNvSpPr>
            <p:nvPr/>
          </p:nvSpPr>
          <p:spPr bwMode="auto">
            <a:xfrm>
              <a:off x="812800" y="84137"/>
              <a:ext cx="1905000" cy="554038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sz="3600" b="0">
                  <a:solidFill>
                    <a:srgbClr val="171FC7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NSTX-U</a:t>
              </a:r>
            </a:p>
          </p:txBody>
        </p:sp>
        <p:sp>
          <p:nvSpPr>
            <p:cNvPr id="15421" name="Rectangle 129"/>
            <p:cNvSpPr>
              <a:spLocks noChangeArrowheads="1"/>
            </p:cNvSpPr>
            <p:nvPr/>
          </p:nvSpPr>
          <p:spPr bwMode="auto">
            <a:xfrm>
              <a:off x="3651250" y="228600"/>
              <a:ext cx="15303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0" hangingPunct="0">
                <a:buFontTx/>
                <a:buNone/>
              </a:pPr>
              <a:r>
                <a:rPr lang="en-US" sz="1800">
                  <a:solidFill>
                    <a:schemeClr val="accent2"/>
                  </a:solidFill>
                  <a:latin typeface="Arial" charset="0"/>
                </a:rPr>
                <a:t>Supported by   </a:t>
              </a:r>
            </a:p>
          </p:txBody>
        </p:sp>
      </p:grpSp>
      <p:pic>
        <p:nvPicPr>
          <p:cNvPr id="15413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14" name="Group 27"/>
          <p:cNvGrpSpPr>
            <a:grpSpLocks/>
          </p:cNvGrpSpPr>
          <p:nvPr/>
        </p:nvGrpSpPr>
        <p:grpSpPr bwMode="auto">
          <a:xfrm>
            <a:off x="1960563" y="4089400"/>
            <a:ext cx="2043112" cy="2414588"/>
            <a:chOff x="881031" y="484187"/>
            <a:chExt cx="5075514" cy="6001507"/>
          </a:xfrm>
        </p:grpSpPr>
        <p:pic>
          <p:nvPicPr>
            <p:cNvPr id="15417" name="Picture 26" descr="C:\Users\rstrykow\Desktop\NSTX UPGRADE\photos\nstx-vessel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34" y="484187"/>
              <a:ext cx="5075511" cy="600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8" name="Picture 27" descr="C:\Users\rstrykow\AppData\Local\Microsoft\Windows\Temporary Internet Files\Content.IE5\PPFDABU4\MP900184966[1].jpg"/>
            <p:cNvPicPr>
              <a:picLocks noChangeAspect="1" noChangeArrowheads="1"/>
            </p:cNvPicPr>
            <p:nvPr/>
          </p:nvPicPr>
          <p:blipFill>
            <a:blip r:embed="rId9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31" y="4824247"/>
              <a:ext cx="743733" cy="147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15" name="Text Box 10"/>
          <p:cNvSpPr txBox="1">
            <a:spLocks noChangeArrowheads="1"/>
          </p:cNvSpPr>
          <p:nvPr/>
        </p:nvSpPr>
        <p:spPr bwMode="auto">
          <a:xfrm>
            <a:off x="1668463" y="3771900"/>
            <a:ext cx="5715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i="0" dirty="0">
                <a:solidFill>
                  <a:srgbClr val="0723FF"/>
                </a:solidFill>
              </a:rPr>
              <a:t>FY 2012 Year End Review</a:t>
            </a:r>
            <a:endParaRPr lang="en-US" altLang="ja-JP" i="0" dirty="0">
              <a:solidFill>
                <a:srgbClr val="0723FF"/>
              </a:solidFill>
            </a:endParaRPr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en-US" i="0" dirty="0" smtClean="0">
                <a:solidFill>
                  <a:srgbClr val="0723FF"/>
                </a:solidFill>
              </a:rPr>
              <a:t>Dec. 19, </a:t>
            </a:r>
            <a:r>
              <a:rPr lang="en-US" i="0" dirty="0">
                <a:solidFill>
                  <a:srgbClr val="0723FF"/>
                </a:solidFill>
              </a:rPr>
              <a:t>2012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US" i="0" dirty="0">
              <a:solidFill>
                <a:srgbClr val="0723FF"/>
              </a:solidFill>
            </a:endParaRPr>
          </a:p>
        </p:txBody>
      </p:sp>
      <p:pic>
        <p:nvPicPr>
          <p:cNvPr id="15416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b="38052"/>
          <a:stretch>
            <a:fillRect/>
          </a:stretch>
        </p:blipFill>
        <p:spPr bwMode="auto">
          <a:xfrm>
            <a:off x="2387600" y="6132513"/>
            <a:ext cx="10572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6"/>
          <p:cNvSpPr txBox="1">
            <a:spLocks noChangeArrowheads="1"/>
          </p:cNvSpPr>
          <p:nvPr/>
        </p:nvSpPr>
        <p:spPr bwMode="auto">
          <a:xfrm>
            <a:off x="4419600" y="28956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i="0"/>
              <a:t> </a:t>
            </a:r>
          </a:p>
        </p:txBody>
      </p:sp>
      <p:sp>
        <p:nvSpPr>
          <p:cNvPr id="27650" name="Line 1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0" y="901700"/>
            <a:ext cx="914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buSzPct val="45000"/>
              <a:buFontTx/>
              <a:buNone/>
            </a:pPr>
            <a:r>
              <a:rPr lang="en-US" sz="1600" i="0" dirty="0">
                <a:solidFill>
                  <a:schemeClr val="tx1"/>
                </a:solidFill>
              </a:rPr>
              <a:t>Lithium </a:t>
            </a:r>
            <a:r>
              <a:rPr lang="en-US" sz="1600" i="0" dirty="0" err="1">
                <a:solidFill>
                  <a:schemeClr val="tx1"/>
                </a:solidFill>
              </a:rPr>
              <a:t>Tokamak</a:t>
            </a:r>
            <a:r>
              <a:rPr lang="en-US" sz="1600" i="0" dirty="0">
                <a:solidFill>
                  <a:schemeClr val="tx1"/>
                </a:solidFill>
              </a:rPr>
              <a:t> Experiment (LTX) to investigate:</a:t>
            </a:r>
          </a:p>
          <a:p>
            <a:pPr>
              <a:spcBef>
                <a:spcPts val="600"/>
              </a:spcBef>
              <a:buSzPct val="45000"/>
              <a:buFontTx/>
              <a:buNone/>
            </a:pPr>
            <a:r>
              <a:rPr lang="en-US" sz="1600" i="0" dirty="0"/>
              <a:t>	• Plasma interactions with lithium surfaces and temperature dependence of lithium influx</a:t>
            </a:r>
          </a:p>
          <a:p>
            <a:pPr>
              <a:spcBef>
                <a:spcPts val="600"/>
              </a:spcBef>
              <a:buSzPct val="45000"/>
              <a:buFontTx/>
              <a:buNone/>
            </a:pPr>
            <a:r>
              <a:rPr lang="en-US" sz="1600" i="0" dirty="0"/>
              <a:t>	• Effect of lithium walls on confinement and  electron temperature profiles</a:t>
            </a:r>
          </a:p>
          <a:p>
            <a:pPr>
              <a:spcBef>
                <a:spcPts val="600"/>
              </a:spcBef>
              <a:buSzPct val="45000"/>
              <a:buFontTx/>
              <a:buNone/>
            </a:pPr>
            <a:r>
              <a:rPr lang="en-US" sz="1600" i="0" dirty="0"/>
              <a:t>	• Liquid metal flows in B fields up to 0.3T</a:t>
            </a:r>
          </a:p>
          <a:p>
            <a:pPr>
              <a:spcBef>
                <a:spcPts val="600"/>
              </a:spcBef>
              <a:buSzPct val="45000"/>
              <a:buFontTx/>
              <a:buNone/>
            </a:pPr>
            <a:r>
              <a:rPr lang="en-US" sz="1600" i="0" dirty="0">
                <a:solidFill>
                  <a:srgbClr val="000000"/>
                </a:solidFill>
              </a:rPr>
              <a:t>LTX lithium plasma-facing components include:</a:t>
            </a:r>
          </a:p>
          <a:p>
            <a:pPr>
              <a:spcBef>
                <a:spcPts val="600"/>
              </a:spcBef>
              <a:buSzPct val="45000"/>
              <a:buFontTx/>
              <a:buNone/>
            </a:pPr>
            <a:r>
              <a:rPr lang="en-US" sz="1600" i="0" dirty="0"/>
              <a:t>	• Lithium-filled movable limiter - 120 cm</a:t>
            </a:r>
            <a:r>
              <a:rPr lang="en-US" sz="1600" i="0" baseline="30000" dirty="0"/>
              <a:t>2</a:t>
            </a:r>
            <a:r>
              <a:rPr lang="en-US" sz="1600" i="0" dirty="0"/>
              <a:t> dendritic W heated to temperatures up to 500 C</a:t>
            </a:r>
          </a:p>
          <a:p>
            <a:pPr>
              <a:spcBef>
                <a:spcPts val="600"/>
              </a:spcBef>
              <a:buSzPct val="45000"/>
              <a:buFontTx/>
              <a:buNone/>
            </a:pPr>
            <a:r>
              <a:rPr lang="en-US" sz="1600" i="0" dirty="0"/>
              <a:t>	• Lithium surfaces - 100 micron films on upper shell &amp; liquid lithium </a:t>
            </a:r>
            <a:r>
              <a:rPr lang="ja-JP" altLang="en-US" sz="1600" i="0" dirty="0"/>
              <a:t>“</a:t>
            </a:r>
            <a:r>
              <a:rPr lang="en-US" altLang="ja-JP" sz="1600" i="0" dirty="0"/>
              <a:t>pool</a:t>
            </a:r>
            <a:r>
              <a:rPr lang="ja-JP" altLang="en-US" sz="1600" i="0" dirty="0"/>
              <a:t>”</a:t>
            </a:r>
            <a:r>
              <a:rPr lang="en-US" altLang="ja-JP" sz="1600" i="0" dirty="0"/>
              <a:t> in lower shell</a:t>
            </a:r>
          </a:p>
          <a:p>
            <a:pPr>
              <a:spcBef>
                <a:spcPts val="600"/>
              </a:spcBef>
              <a:buSzPct val="100000"/>
              <a:buFontTx/>
              <a:buNone/>
            </a:pPr>
            <a:r>
              <a:rPr lang="en-US" sz="1600" i="0" dirty="0">
                <a:solidFill>
                  <a:srgbClr val="000000"/>
                </a:solidFill>
              </a:rPr>
              <a:t>Specialized Materials Analysis and Particle Probe (MAPP) allows </a:t>
            </a:r>
            <a:r>
              <a:rPr lang="en-US" altLang="ja-JP" sz="1600" i="0" dirty="0">
                <a:solidFill>
                  <a:srgbClr val="000000"/>
                </a:solidFill>
              </a:rPr>
              <a:t>samples to be exposed to plasmas and withdrawn between shots for X-ray and ion scattering measurements</a:t>
            </a:r>
            <a:endParaRPr lang="en-US" sz="1600" i="0" dirty="0">
              <a:solidFill>
                <a:srgbClr val="000000"/>
              </a:solidFill>
            </a:endParaRPr>
          </a:p>
        </p:txBody>
      </p:sp>
      <p:sp>
        <p:nvSpPr>
          <p:cNvPr id="27652" name="Rectangle 1"/>
          <p:cNvSpPr txBox="1">
            <a:spLocks noChangeArrowheads="1"/>
          </p:cNvSpPr>
          <p:nvPr/>
        </p:nvSpPr>
        <p:spPr bwMode="auto">
          <a:xfrm>
            <a:off x="4114800" y="44958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buFont typeface="Times New Roman" charset="0"/>
              <a:buNone/>
            </a:pPr>
            <a:r>
              <a:rPr lang="en-US" sz="1600" i="0">
                <a:solidFill>
                  <a:schemeClr val="tx1"/>
                </a:solidFill>
                <a:latin typeface="Arial" charset="0"/>
              </a:rPr>
              <a:t>MAPP will be installed on midplane LTX port </a:t>
            </a:r>
          </a:p>
        </p:txBody>
      </p:sp>
      <p:sp>
        <p:nvSpPr>
          <p:cNvPr id="27653" name="Line 30"/>
          <p:cNvSpPr>
            <a:spLocks noChangeShapeType="1"/>
          </p:cNvSpPr>
          <p:nvPr/>
        </p:nvSpPr>
        <p:spPr bwMode="auto">
          <a:xfrm flipV="1">
            <a:off x="7162800" y="5207000"/>
            <a:ext cx="457200" cy="1143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5" name="Picture 39" descr="C:\Documents and Settings\tkozub\My Documents\SOFE 2011\IMG_8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59200"/>
            <a:ext cx="36703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5" descr="DSC052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17529"/>
          <a:stretch>
            <a:fillRect/>
          </a:stretch>
        </p:blipFill>
        <p:spPr bwMode="auto">
          <a:xfrm rot="5400000">
            <a:off x="1210468" y="3679032"/>
            <a:ext cx="24558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304800" y="4584700"/>
            <a:ext cx="6858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Font typeface="Times New Roman" pitchFamily="-11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i="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MAPP</a:t>
            </a:r>
          </a:p>
        </p:txBody>
      </p:sp>
      <p:sp>
        <p:nvSpPr>
          <p:cNvPr id="27658" name="Line 30"/>
          <p:cNvSpPr>
            <a:spLocks noChangeShapeType="1"/>
          </p:cNvSpPr>
          <p:nvPr/>
        </p:nvSpPr>
        <p:spPr bwMode="auto">
          <a:xfrm>
            <a:off x="5219700" y="5256213"/>
            <a:ext cx="2490788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30"/>
          <p:cNvSpPr>
            <a:spLocks noChangeShapeType="1"/>
          </p:cNvSpPr>
          <p:nvPr/>
        </p:nvSpPr>
        <p:spPr bwMode="auto">
          <a:xfrm>
            <a:off x="5257800" y="5262563"/>
            <a:ext cx="2406650" cy="31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43"/>
          <p:cNvSpPr>
            <a:spLocks noChangeArrowheads="1"/>
          </p:cNvSpPr>
          <p:nvPr/>
        </p:nvSpPr>
        <p:spPr bwMode="auto">
          <a:xfrm>
            <a:off x="0" y="127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rgbClr val="FF0000"/>
                </a:solidFill>
              </a:rPr>
              <a:t>LTX </a:t>
            </a:r>
            <a:r>
              <a:rPr lang="en-US" sz="2400" i="0" dirty="0" smtClean="0">
                <a:solidFill>
                  <a:srgbClr val="FF0000"/>
                </a:solidFill>
              </a:rPr>
              <a:t>complements NSTX-U research on lithium </a:t>
            </a:r>
            <a:r>
              <a:rPr lang="en-US" sz="2400" i="0" dirty="0">
                <a:solidFill>
                  <a:srgbClr val="FF0000"/>
                </a:solidFill>
              </a:rPr>
              <a:t>plasma facing components and their effects on plasma performance</a:t>
            </a: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2766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151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4231F9B-A33A-CC4F-987E-747AA3A93092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10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7662" name="TextBox 11"/>
          <p:cNvSpPr txBox="1">
            <a:spLocks noChangeArrowheads="1"/>
          </p:cNvSpPr>
          <p:nvPr/>
        </p:nvSpPr>
        <p:spPr bwMode="auto">
          <a:xfrm>
            <a:off x="2381250" y="6294438"/>
            <a:ext cx="2708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/>
              <a:t>J.P. Allain (Purdue), R. Kaita, et al.,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92075" y="3717925"/>
            <a:ext cx="8915400" cy="2057400"/>
          </a:xfrm>
        </p:spPr>
        <p:txBody>
          <a:bodyPr/>
          <a:lstStyle/>
          <a:p>
            <a:r>
              <a:rPr lang="en-US" sz="2000" b="1">
                <a:latin typeface="Arial" charset="0"/>
                <a:ea typeface="ヒラギノ角ゴ Pro W3" charset="0"/>
                <a:cs typeface="ヒラギノ角ゴ Pro W3" charset="0"/>
              </a:rPr>
              <a:t>Table based on assessment of physics needs for first year of operations.</a:t>
            </a:r>
          </a:p>
          <a:p>
            <a:r>
              <a:rPr lang="en-US" sz="2000" b="1">
                <a:latin typeface="Arial" charset="0"/>
                <a:ea typeface="ヒラギノ角ゴ Pro W3" charset="0"/>
                <a:cs typeface="ヒラギノ角ゴ Pro W3" charset="0"/>
              </a:rPr>
              <a:t>1</a:t>
            </a:r>
            <a:r>
              <a:rPr lang="en-US" sz="2000" b="1" baseline="30000">
                <a:latin typeface="Arial" charset="0"/>
                <a:ea typeface="ヒラギノ角ゴ Pro W3" charset="0"/>
                <a:cs typeface="ヒラギノ角ゴ Pro W3" charset="0"/>
              </a:rPr>
              <a:t>st</a:t>
            </a:r>
            <a:r>
              <a:rPr lang="en-US" sz="2000" b="1">
                <a:latin typeface="Arial" charset="0"/>
                <a:ea typeface="ヒラギノ角ゴ Pro W3" charset="0"/>
                <a:cs typeface="ヒラギノ角ゴ Pro W3" charset="0"/>
              </a:rPr>
              <a:t> year goal: operating points with forces 1/2 the way between NSTX and NSTX-U, ½ the design-point heating of any coil:</a:t>
            </a:r>
          </a:p>
          <a:p>
            <a:pPr lvl="1"/>
            <a:r>
              <a:rPr lang="en-US" sz="1600" b="1">
                <a:latin typeface="Arial" charset="0"/>
                <a:ea typeface="ヒラギノ角ゴ Pro W3" charset="0"/>
                <a:cs typeface="ヒラギノ角ゴ Pro W3" charset="0"/>
              </a:rPr>
              <a:t>OH F</a:t>
            </a:r>
            <a:r>
              <a:rPr lang="en-US" sz="1600" b="1" baseline="-25000">
                <a:latin typeface="Arial" charset="0"/>
                <a:ea typeface="ヒラギノ角ゴ Pro W3" charset="0"/>
                <a:cs typeface="ヒラギノ角ゴ Pro W3" charset="0"/>
              </a:rPr>
              <a:t>Z</a:t>
            </a:r>
            <a:r>
              <a:rPr lang="en-US" sz="1600" b="1">
                <a:latin typeface="Arial" charset="0"/>
                <a:ea typeface="ヒラギノ角ゴ Pro W3" charset="0"/>
                <a:cs typeface="ヒラギノ角ゴ Pro W3" charset="0"/>
              </a:rPr>
              <a:t> apparently requires full influence matrices for essentially ANY operations.</a:t>
            </a:r>
          </a:p>
          <a:p>
            <a:r>
              <a:rPr lang="en-US" sz="2000" b="1">
                <a:latin typeface="Arial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2000" b="1" baseline="30000">
                <a:latin typeface="Arial" charset="0"/>
                <a:ea typeface="ヒラギノ角ゴ Pro W3" charset="0"/>
                <a:cs typeface="ヒラギノ角ゴ Pro W3" charset="0"/>
              </a:rPr>
              <a:t>nd</a:t>
            </a:r>
            <a:r>
              <a:rPr lang="en-US" sz="2000" b="1">
                <a:latin typeface="Arial" charset="0"/>
                <a:ea typeface="ヒラギノ角ゴ Pro W3" charset="0"/>
                <a:cs typeface="ヒラギノ角ゴ Pro W3" charset="0"/>
              </a:rPr>
              <a:t> year goal: Full field and current, but still limiting the coil heating. </a:t>
            </a:r>
          </a:p>
          <a:p>
            <a:pPr lvl="1"/>
            <a:r>
              <a:rPr lang="en-US" sz="1600" b="1">
                <a:latin typeface="Arial" charset="0"/>
                <a:ea typeface="ヒラギノ角ゴ Pro W3" charset="0"/>
                <a:cs typeface="ヒラギノ角ゴ Pro W3" charset="0"/>
              </a:rPr>
              <a:t>Of course, will revisit year 2 parameters once year 1 data has been accumulated.</a:t>
            </a:r>
          </a:p>
          <a:p>
            <a:r>
              <a:rPr lang="en-US" sz="2000" b="1">
                <a:latin typeface="Arial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 sz="2000" b="1" baseline="30000">
                <a:latin typeface="Arial" charset="0"/>
                <a:ea typeface="ヒラギノ角ゴ Pro W3" charset="0"/>
                <a:cs typeface="ヒラギノ角ゴ Pro W3" charset="0"/>
              </a:rPr>
              <a:t>rd</a:t>
            </a:r>
            <a:r>
              <a:rPr lang="en-US" sz="2000" b="1">
                <a:latin typeface="Arial" charset="0"/>
                <a:ea typeface="ヒラギノ角ゴ Pro W3" charset="0"/>
                <a:cs typeface="ヒラギノ角ゴ Pro W3" charset="0"/>
              </a:rPr>
              <a:t> year goal: Full capability</a:t>
            </a:r>
          </a:p>
          <a:p>
            <a:pPr lvl="1"/>
            <a:endParaRPr lang="en-US" sz="1600" b="1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b="1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90600"/>
          <a:ext cx="8686800" cy="2816225"/>
        </p:xfrm>
        <a:graphic>
          <a:graphicData uri="http://schemas.openxmlformats.org/drawingml/2006/table">
            <a:tbl>
              <a:tblPr/>
              <a:tblGrid>
                <a:gridCol w="2057400"/>
                <a:gridCol w="762000"/>
                <a:gridCol w="1447800"/>
                <a:gridCol w="1600200"/>
                <a:gridCol w="1447800"/>
                <a:gridCol w="137160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NSTX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 1 NSTX-U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 2 NSTX-U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 3 NSTX-U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Ultimate Goal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[MA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[T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[MA*T]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Allowed I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 Fraction On Any Coil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Flat-Top at max. allowed I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t, I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, and B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29763" name="TextBox 5"/>
          <p:cNvSpPr txBox="1">
            <a:spLocks noChangeArrowheads="1"/>
          </p:cNvSpPr>
          <p:nvPr/>
        </p:nvSpPr>
        <p:spPr bwMode="auto">
          <a:xfrm>
            <a:off x="4648200" y="5948363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cs typeface="Arial" charset="0"/>
              </a:rPr>
              <a:t>Key question: path forward for assuring confidence in these operating points.</a:t>
            </a:r>
          </a:p>
        </p:txBody>
      </p:sp>
      <p:sp>
        <p:nvSpPr>
          <p:cNvPr id="29764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2825"/>
              </a:lnSpc>
              <a:buFontTx/>
              <a:buNone/>
            </a:pPr>
            <a:r>
              <a:rPr lang="en-US" sz="2400" i="0">
                <a:solidFill>
                  <a:srgbClr val="FF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Formulating Strategy Toward Full NSTX-U Parameters</a:t>
            </a:r>
          </a:p>
          <a:p>
            <a:pPr algn="ctr" eaLnBrk="0" hangingPunct="0">
              <a:lnSpc>
                <a:spcPts val="2825"/>
              </a:lnSpc>
              <a:buFontTx/>
              <a:buNone/>
            </a:pPr>
            <a:r>
              <a:rPr lang="en-US" sz="2000" i="0">
                <a:solidFill>
                  <a:srgbClr val="0723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After CD-4, the plasma operation could enter quickly into new regimes</a:t>
            </a:r>
            <a:endParaRPr lang="en-US" sz="1400" i="0">
              <a:solidFill>
                <a:srgbClr val="0723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101600" y="1056005"/>
            <a:ext cx="9042400" cy="4953000"/>
          </a:xfrm>
        </p:spPr>
        <p:txBody>
          <a:bodyPr/>
          <a:lstStyle/>
          <a:p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NSTX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-U researchers participated in the 24th IAEA Fusion Energy Conference held in San Diego, CA from Oct. 8-13, 2012.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NSTX overview talk entitled “Overview of Physics Results from the NSTX” by S. </a:t>
            </a:r>
            <a:r>
              <a:rPr lang="en-US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Sabbagh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(Columbia U).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The Dependence of H-mode Energy Confinement and Transport on </a:t>
            </a:r>
            <a:r>
              <a:rPr lang="en-US" altLang="ja-JP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Collisionality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in NSTX 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S. Kaye (PPPL),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Progress in simulating turbulent electron thermal transport in NSTX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W. </a:t>
            </a:r>
            <a:r>
              <a:rPr lang="en-US" altLang="ja-JP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Guttenfelder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(PPPL),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Disruptions in the High-β Spherical Torus NSTX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S. Gerhardt (PPPL),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The nearly continuous improvement of discharge characteristics and edge stability with increasing lithium coatings in NSTX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R. </a:t>
            </a:r>
            <a:r>
              <a:rPr lang="en-US" altLang="ja-JP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Maingi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(ORNL)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“Progress on developing the spherical </a:t>
            </a:r>
            <a:r>
              <a:rPr lang="en-US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tokamak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for fusion applications” by J. Menard (PPPL).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NSTX also had 23 poster presentations.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NSTX collaboration contributed to two post deadline talks (NTM control and Snowflake </a:t>
            </a:r>
            <a:r>
              <a:rPr lang="en-US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divertor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on DIII-D) and a poster (ELM pacing by lithium granular injection on EAST).</a:t>
            </a:r>
          </a:p>
          <a:p>
            <a:pPr lvl="1"/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NSTX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-U Team participated in the 54th Annual Meeting of the Division of Plasma Physics of the American Physical Society in Providence, RI, October 29 – November 2, 2012.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Modifications of impurity transport and </a:t>
            </a:r>
            <a:r>
              <a:rPr lang="en-US" altLang="ja-JP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divertor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sources with lithium wall conditioning in NSTX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F. </a:t>
            </a:r>
            <a:r>
              <a:rPr lang="en-US" altLang="ja-JP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Scotti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(PPPL),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Interplay between coexisting MHD instabilities mediated by energetic ions in NSTX H-mode plasmas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A. </a:t>
            </a:r>
            <a:r>
              <a:rPr lang="en-US" altLang="ja-JP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Bortolon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(UCI),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Physics of </a:t>
            </a:r>
            <a:r>
              <a:rPr lang="en-US" altLang="ja-JP" sz="1200" b="1" dirty="0" err="1">
                <a:solidFill>
                  <a:srgbClr val="0723FF"/>
                </a:solidFill>
                <a:latin typeface="Arial" charset="0"/>
                <a:ea typeface="ＭＳ Ｐゴシック" charset="0"/>
              </a:rPr>
              <a:t>tokamak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plasma start-up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D. Mueller (PPPL), 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Assessing low wavenumber pedestal turbulence in NSTX with measurements and simulations</a:t>
            </a:r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altLang="ja-JP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 by D. Smith (U of Wisconsin).</a:t>
            </a:r>
          </a:p>
          <a:p>
            <a:pPr lvl="1"/>
            <a:r>
              <a:rPr lang="en-US" sz="1200" b="1" dirty="0">
                <a:solidFill>
                  <a:srgbClr val="0723FF"/>
                </a:solidFill>
                <a:latin typeface="Arial" charset="0"/>
                <a:ea typeface="ＭＳ Ｐゴシック" charset="0"/>
              </a:rPr>
              <a:t>NSTX also had 11 contributed talks and 48 contributed posters.  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B1FB9F3-5AD2-AE45-A119-6F584559C1ED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2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411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rgbClr val="D9133C"/>
                </a:solidFill>
              </a:rPr>
              <a:t>The NSTX Team Had Strong Participations at IAEA and APS</a:t>
            </a:r>
            <a:endParaRPr lang="en-US" sz="1600" i="0">
              <a:solidFill>
                <a:srgbClr val="FF0000"/>
              </a:solidFill>
              <a:latin typeface="Helvetica Neue" charset="0"/>
            </a:endParaRPr>
          </a:p>
          <a:p>
            <a:pPr algn="ctr" eaLnBrk="0" hangingPunct="0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sz="2000" i="0">
                <a:solidFill>
                  <a:srgbClr val="0723FF"/>
                </a:solidFill>
                <a:latin typeface="Helvetica Neue" charset="0"/>
              </a:rPr>
              <a:t>Most IAEA Presentations Given by the NSTX-Team</a:t>
            </a:r>
            <a:endParaRPr lang="en-US" sz="3200" i="0">
              <a:solidFill>
                <a:srgbClr val="0723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812800" y="1306513"/>
            <a:ext cx="539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828800" y="5878513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074738"/>
            <a:ext cx="83693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2825"/>
              </a:lnSpc>
              <a:buFontTx/>
              <a:buNone/>
            </a:pPr>
            <a:r>
              <a:rPr lang="en-US" sz="3200" i="0">
                <a:solidFill>
                  <a:srgbClr val="FF011A"/>
                </a:solidFill>
                <a:latin typeface="Calibri" charset="0"/>
              </a:rPr>
              <a:t>All of the FY12 Milestones Completed On Schedule</a:t>
            </a:r>
          </a:p>
          <a:p>
            <a:pPr algn="ctr" eaLnBrk="0" hangingPunct="0">
              <a:lnSpc>
                <a:spcPts val="2825"/>
              </a:lnSpc>
              <a:buFontTx/>
              <a:buNone/>
            </a:pPr>
            <a:r>
              <a:rPr lang="en-US" sz="2400" i="0">
                <a:solidFill>
                  <a:srgbClr val="0000FF"/>
                </a:solidFill>
                <a:latin typeface="Calibri" charset="0"/>
              </a:rPr>
              <a:t>Through Data Analyses, Theory/Modeling, and Collaborations</a:t>
            </a:r>
            <a:endParaRPr lang="en-US" sz="2000" i="0">
              <a:solidFill>
                <a:srgbClr val="0000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TilePhotoLo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9" t="13307" r="26337" b="13475"/>
          <a:stretch>
            <a:fillRect/>
          </a:stretch>
        </p:blipFill>
        <p:spPr bwMode="auto">
          <a:xfrm>
            <a:off x="422275" y="1665288"/>
            <a:ext cx="30734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3490913" y="1538288"/>
            <a:ext cx="2628900" cy="2355850"/>
            <a:chOff x="923926" y="1417638"/>
            <a:chExt cx="3351741" cy="3004105"/>
          </a:xfrm>
        </p:grpSpPr>
        <p:pic>
          <p:nvPicPr>
            <p:cNvPr id="205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6" y="1417638"/>
              <a:ext cx="3351741" cy="3004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TextBox 10"/>
            <p:cNvSpPr txBox="1">
              <a:spLocks noChangeArrowheads="1"/>
            </p:cNvSpPr>
            <p:nvPr/>
          </p:nvSpPr>
          <p:spPr bwMode="auto">
            <a:xfrm>
              <a:off x="2130338" y="2937925"/>
              <a:ext cx="683904" cy="29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900"/>
                <a:t>PF 1C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464188" y="2624138"/>
              <a:ext cx="779240" cy="591104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/>
            </a:p>
          </p:txBody>
        </p:sp>
      </p:grp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3498850" y="3856038"/>
            <a:ext cx="2620963" cy="2414587"/>
            <a:chOff x="4275667" y="1362268"/>
            <a:chExt cx="3319553" cy="3058171"/>
          </a:xfrm>
        </p:grpSpPr>
        <p:grpSp>
          <p:nvGrpSpPr>
            <p:cNvPr id="20502" name="Group 13"/>
            <p:cNvGrpSpPr>
              <a:grpSpLocks/>
            </p:cNvGrpSpPr>
            <p:nvPr/>
          </p:nvGrpSpPr>
          <p:grpSpPr bwMode="auto">
            <a:xfrm>
              <a:off x="4275667" y="1362268"/>
              <a:ext cx="3319553" cy="3058171"/>
              <a:chOff x="2286000" y="1219200"/>
              <a:chExt cx="4838700" cy="4457700"/>
            </a:xfrm>
          </p:grpSpPr>
          <p:grpSp>
            <p:nvGrpSpPr>
              <p:cNvPr id="20504" name="Group 10"/>
              <p:cNvGrpSpPr>
                <a:grpSpLocks/>
              </p:cNvGrpSpPr>
              <p:nvPr/>
            </p:nvGrpSpPr>
            <p:grpSpPr bwMode="auto">
              <a:xfrm>
                <a:off x="2286000" y="1219200"/>
                <a:ext cx="4838700" cy="4457700"/>
                <a:chOff x="2286000" y="1219200"/>
                <a:chExt cx="4838700" cy="4457700"/>
              </a:xfrm>
            </p:grpSpPr>
            <p:pic>
              <p:nvPicPr>
                <p:cNvPr id="2050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0" y="1219200"/>
                  <a:ext cx="4838700" cy="445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507" name="Group 9"/>
                <p:cNvGrpSpPr>
                  <a:grpSpLocks/>
                </p:cNvGrpSpPr>
                <p:nvPr/>
              </p:nvGrpSpPr>
              <p:grpSpPr bwMode="auto">
                <a:xfrm>
                  <a:off x="5013057" y="2651502"/>
                  <a:ext cx="630936" cy="732939"/>
                  <a:chOff x="5013057" y="2651502"/>
                  <a:chExt cx="630936" cy="732939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5011615" y="3156438"/>
                    <a:ext cx="633046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Tx/>
                      <a:buNone/>
                      <a:defRPr/>
                    </a:pPr>
                    <a:endParaRPr lang="en-US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5037993" y="2652346"/>
                    <a:ext cx="304800" cy="703384"/>
                  </a:xfrm>
                  <a:custGeom>
                    <a:avLst/>
                    <a:gdLst>
                      <a:gd name="connsiteX0" fmla="*/ 0 w 304800"/>
                      <a:gd name="connsiteY0" fmla="*/ 0 h 762000"/>
                      <a:gd name="connsiteX1" fmla="*/ 304800 w 304800"/>
                      <a:gd name="connsiteY1" fmla="*/ 0 h 762000"/>
                      <a:gd name="connsiteX2" fmla="*/ 304800 w 304800"/>
                      <a:gd name="connsiteY2" fmla="*/ 762000 h 762000"/>
                      <a:gd name="connsiteX3" fmla="*/ 0 w 304800"/>
                      <a:gd name="connsiteY3" fmla="*/ 762000 h 762000"/>
                      <a:gd name="connsiteX4" fmla="*/ 0 w 304800"/>
                      <a:gd name="connsiteY4" fmla="*/ 0 h 76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800" h="762000">
                        <a:moveTo>
                          <a:pt x="0" y="0"/>
                        </a:moveTo>
                        <a:lnTo>
                          <a:pt x="304800" y="0"/>
                        </a:lnTo>
                        <a:lnTo>
                          <a:pt x="304800" y="762000"/>
                        </a:lnTo>
                        <a:lnTo>
                          <a:pt x="0" y="7620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Tx/>
                      <a:buNone/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7" name="Freeform 16"/>
              <p:cNvSpPr/>
              <p:nvPr/>
            </p:nvSpPr>
            <p:spPr>
              <a:xfrm>
                <a:off x="4191000" y="2453053"/>
                <a:ext cx="301870" cy="457200"/>
              </a:xfrm>
              <a:custGeom>
                <a:avLst/>
                <a:gdLst>
                  <a:gd name="connsiteX0" fmla="*/ 0 w 304800"/>
                  <a:gd name="connsiteY0" fmla="*/ 0 h 762000"/>
                  <a:gd name="connsiteX1" fmla="*/ 304800 w 304800"/>
                  <a:gd name="connsiteY1" fmla="*/ 0 h 762000"/>
                  <a:gd name="connsiteX2" fmla="*/ 304800 w 304800"/>
                  <a:gd name="connsiteY2" fmla="*/ 762000 h 762000"/>
                  <a:gd name="connsiteX3" fmla="*/ 0 w 304800"/>
                  <a:gd name="connsiteY3" fmla="*/ 762000 h 762000"/>
                  <a:gd name="connsiteX4" fmla="*/ 0 w 304800"/>
                  <a:gd name="connsiteY4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76200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762000"/>
                    </a:lnTo>
                    <a:lnTo>
                      <a:pt x="0" y="762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/>
              </a:p>
            </p:txBody>
          </p:sp>
        </p:grpSp>
        <p:sp>
          <p:nvSpPr>
            <p:cNvPr id="20503" name="TextBox 14"/>
            <p:cNvSpPr txBox="1">
              <a:spLocks noChangeArrowheads="1"/>
            </p:cNvSpPr>
            <p:nvPr/>
          </p:nvSpPr>
          <p:spPr bwMode="auto">
            <a:xfrm>
              <a:off x="5494869" y="2932374"/>
              <a:ext cx="630174" cy="27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800"/>
                <a:t>PF 1C</a:t>
              </a:r>
            </a:p>
          </p:txBody>
        </p:sp>
      </p:grp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014413" y="4900613"/>
            <a:ext cx="823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rgbClr val="FFFFFF"/>
                </a:solidFill>
              </a:rPr>
              <a:t>CHI Gap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58900" y="5143500"/>
            <a:ext cx="112713" cy="1174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TextBox 23"/>
          <p:cNvSpPr txBox="1">
            <a:spLocks noChangeArrowheads="1"/>
          </p:cNvSpPr>
          <p:nvPr/>
        </p:nvSpPr>
        <p:spPr bwMode="auto">
          <a:xfrm>
            <a:off x="4573588" y="1817688"/>
            <a:ext cx="93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/>
              <a:t>CHI Gap</a:t>
            </a:r>
          </a:p>
        </p:txBody>
      </p:sp>
      <p:sp>
        <p:nvSpPr>
          <p:cNvPr id="20487" name="TextBox 24"/>
          <p:cNvSpPr txBox="1">
            <a:spLocks noChangeArrowheads="1"/>
          </p:cNvSpPr>
          <p:nvPr/>
        </p:nvSpPr>
        <p:spPr bwMode="auto">
          <a:xfrm>
            <a:off x="4549775" y="4138613"/>
            <a:ext cx="9318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/>
              <a:t>CHI Gap</a:t>
            </a:r>
          </a:p>
        </p:txBody>
      </p:sp>
      <p:sp>
        <p:nvSpPr>
          <p:cNvPr id="20488" name="TextBox 25"/>
          <p:cNvSpPr txBox="1">
            <a:spLocks noChangeArrowheads="1"/>
          </p:cNvSpPr>
          <p:nvPr/>
        </p:nvSpPr>
        <p:spPr bwMode="auto">
          <a:xfrm>
            <a:off x="2425700" y="4959350"/>
            <a:ext cx="833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In-board</a:t>
            </a:r>
          </a:p>
          <a:p>
            <a:pPr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Divertor</a:t>
            </a:r>
          </a:p>
        </p:txBody>
      </p:sp>
      <p:sp>
        <p:nvSpPr>
          <p:cNvPr id="20489" name="TextBox 29"/>
          <p:cNvSpPr txBox="1">
            <a:spLocks noChangeArrowheads="1"/>
          </p:cNvSpPr>
          <p:nvPr/>
        </p:nvSpPr>
        <p:spPr bwMode="auto">
          <a:xfrm>
            <a:off x="938213" y="5321300"/>
            <a:ext cx="9636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Out-board</a:t>
            </a:r>
          </a:p>
          <a:p>
            <a:pPr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Divertor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425700" y="5260975"/>
            <a:ext cx="290513" cy="127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11300" y="5641975"/>
            <a:ext cx="112713" cy="11906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422275" y="3643313"/>
            <a:ext cx="8207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HHFW</a:t>
            </a:r>
          </a:p>
          <a:p>
            <a:pPr algn="ctr"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Antenna</a:t>
            </a:r>
          </a:p>
        </p:txBody>
      </p:sp>
      <p:sp>
        <p:nvSpPr>
          <p:cNvPr id="20493" name="TextBox 38"/>
          <p:cNvSpPr txBox="1">
            <a:spLocks noChangeArrowheads="1"/>
          </p:cNvSpPr>
          <p:nvPr/>
        </p:nvSpPr>
        <p:spPr bwMode="auto">
          <a:xfrm>
            <a:off x="1584325" y="2805113"/>
            <a:ext cx="820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Center Stack</a:t>
            </a:r>
          </a:p>
        </p:txBody>
      </p:sp>
      <p:sp>
        <p:nvSpPr>
          <p:cNvPr id="20494" name="TextBox 39"/>
          <p:cNvSpPr txBox="1">
            <a:spLocks noChangeArrowheads="1"/>
          </p:cNvSpPr>
          <p:nvPr/>
        </p:nvSpPr>
        <p:spPr bwMode="auto">
          <a:xfrm>
            <a:off x="2219325" y="4241800"/>
            <a:ext cx="1149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Primary Passive Plates</a:t>
            </a:r>
          </a:p>
        </p:txBody>
      </p:sp>
      <p:sp>
        <p:nvSpPr>
          <p:cNvPr id="20495" name="TextBox 40"/>
          <p:cNvSpPr txBox="1">
            <a:spLocks noChangeArrowheads="1"/>
          </p:cNvSpPr>
          <p:nvPr/>
        </p:nvSpPr>
        <p:spPr bwMode="auto">
          <a:xfrm>
            <a:off x="2092325" y="2855913"/>
            <a:ext cx="1149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Secondary Passive Plates</a:t>
            </a:r>
          </a:p>
        </p:txBody>
      </p:sp>
      <p:sp>
        <p:nvSpPr>
          <p:cNvPr id="20496" name="TextBox 41"/>
          <p:cNvSpPr txBox="1">
            <a:spLocks noChangeArrowheads="1"/>
          </p:cNvSpPr>
          <p:nvPr/>
        </p:nvSpPr>
        <p:spPr bwMode="auto">
          <a:xfrm>
            <a:off x="2073275" y="3633788"/>
            <a:ext cx="11493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038"/>
              </a:lnSpc>
              <a:buFontTx/>
              <a:buNone/>
            </a:pPr>
            <a:r>
              <a:rPr lang="en-US">
                <a:solidFill>
                  <a:srgbClr val="FFFFFF"/>
                </a:solidFill>
              </a:rPr>
              <a:t>NBI Armor</a:t>
            </a:r>
          </a:p>
        </p:txBody>
      </p:sp>
      <p:sp>
        <p:nvSpPr>
          <p:cNvPr id="20497" name="Content Placeholder 3"/>
          <p:cNvSpPr>
            <a:spLocks noGrp="1"/>
          </p:cNvSpPr>
          <p:nvPr>
            <p:ph idx="1"/>
          </p:nvPr>
        </p:nvSpPr>
        <p:spPr>
          <a:xfrm>
            <a:off x="6188075" y="1604963"/>
            <a:ext cx="2803525" cy="3606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>
                <a:latin typeface="Helvetica Neue" charset="0"/>
                <a:ea typeface="ＭＳ Ｐゴシック" charset="0"/>
                <a:cs typeface="Helvetica Neue" charset="0"/>
              </a:rPr>
              <a:t>New Gap Overhung Tiles to Provide Necessary Protection</a:t>
            </a:r>
          </a:p>
          <a:p>
            <a:pPr>
              <a:spcAft>
                <a:spcPts val="1200"/>
              </a:spcAft>
            </a:pPr>
            <a:r>
              <a:rPr lang="en-US" sz="2000" b="1">
                <a:latin typeface="Helvetica Neue" charset="0"/>
                <a:ea typeface="ＭＳ Ｐゴシック" charset="0"/>
                <a:cs typeface="Helvetica Neue" charset="0"/>
              </a:rPr>
              <a:t>Preliminary design completed</a:t>
            </a:r>
          </a:p>
          <a:p>
            <a:pPr>
              <a:spcAft>
                <a:spcPts val="1200"/>
              </a:spcAft>
            </a:pPr>
            <a:r>
              <a:rPr lang="en-US" sz="2000" b="1">
                <a:latin typeface="Helvetica Neue" charset="0"/>
                <a:ea typeface="ＭＳ Ｐゴシック" charset="0"/>
                <a:cs typeface="Helvetica Neue" charset="0"/>
              </a:rPr>
              <a:t>5 MW/m</a:t>
            </a:r>
            <a:r>
              <a:rPr lang="en-US" sz="2000" b="1" baseline="30000">
                <a:latin typeface="Helvetica Neue" charset="0"/>
                <a:ea typeface="ＭＳ Ｐゴシック" charset="0"/>
                <a:cs typeface="Helvetica Neue" charset="0"/>
              </a:rPr>
              <a:t>2</a:t>
            </a:r>
            <a:r>
              <a:rPr lang="en-US" sz="2000" b="1">
                <a:latin typeface="Helvetica Neue" charset="0"/>
                <a:ea typeface="ＭＳ Ｐゴシック" charset="0"/>
                <a:cs typeface="Helvetica Neue" charset="0"/>
              </a:rPr>
              <a:t> for 5 sec tolerable with ATJ but not with Poco TM</a:t>
            </a:r>
          </a:p>
          <a:p>
            <a:pPr>
              <a:spcAft>
                <a:spcPts val="1200"/>
              </a:spcAft>
            </a:pPr>
            <a:r>
              <a:rPr lang="en-US" sz="2000" b="1">
                <a:latin typeface="Helvetica Neue" charset="0"/>
                <a:ea typeface="ＭＳ Ｐゴシック" charset="0"/>
                <a:cs typeface="Helvetica Neue" charset="0"/>
              </a:rPr>
              <a:t>ATJ graphite tile material secured</a:t>
            </a:r>
          </a:p>
        </p:txBody>
      </p:sp>
      <p:sp>
        <p:nvSpPr>
          <p:cNvPr id="20498" name="TextBox 1"/>
          <p:cNvSpPr txBox="1">
            <a:spLocks noChangeArrowheads="1"/>
          </p:cNvSpPr>
          <p:nvPr/>
        </p:nvSpPr>
        <p:spPr bwMode="auto">
          <a:xfrm>
            <a:off x="4186238" y="1544638"/>
            <a:ext cx="164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D9133C"/>
                </a:solidFill>
              </a:rPr>
              <a:t>Existing Tile Design</a:t>
            </a:r>
          </a:p>
        </p:txBody>
      </p:sp>
      <p:sp>
        <p:nvSpPr>
          <p:cNvPr id="20499" name="TextBox 34"/>
          <p:cNvSpPr txBox="1">
            <a:spLocks noChangeArrowheads="1"/>
          </p:cNvSpPr>
          <p:nvPr/>
        </p:nvSpPr>
        <p:spPr bwMode="auto">
          <a:xfrm>
            <a:off x="4124325" y="3911600"/>
            <a:ext cx="1738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D9133C"/>
                </a:solidFill>
              </a:rPr>
              <a:t>Improved Tile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038" y="1036638"/>
            <a:ext cx="8797925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800" i="0" dirty="0"/>
              <a:t>NSTX-U plasma operation may increase the gap area thermal loading by ~ x 10</a:t>
            </a:r>
          </a:p>
        </p:txBody>
      </p:sp>
      <p:sp>
        <p:nvSpPr>
          <p:cNvPr id="20501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800" i="0">
                <a:solidFill>
                  <a:srgbClr val="D9133C"/>
                </a:solidFill>
                <a:latin typeface="Helvetica Neue" charset="0"/>
                <a:cs typeface="Helvetica Neue" charset="0"/>
              </a:rPr>
              <a:t>CHI Gap Are Protection Enhanced</a:t>
            </a:r>
            <a:br>
              <a:rPr lang="en-US" sz="2800" i="0">
                <a:solidFill>
                  <a:srgbClr val="D9133C"/>
                </a:solidFill>
                <a:latin typeface="Helvetica Neue" charset="0"/>
                <a:cs typeface="Helvetica Neue" charset="0"/>
              </a:rPr>
            </a:br>
            <a:r>
              <a:rPr lang="en-US" sz="2400" i="0">
                <a:solidFill>
                  <a:srgbClr val="0723FF"/>
                </a:solidFill>
                <a:latin typeface="Helvetica Neue" charset="0"/>
                <a:cs typeface="Helvetica Neue" charset="0"/>
              </a:rPr>
              <a:t>Improved gap tiles to protect PF1C and Exposed SS surfaces</a:t>
            </a:r>
            <a:endParaRPr lang="en-US" sz="1600" i="0">
              <a:solidFill>
                <a:srgbClr val="FF0000"/>
              </a:solidFill>
              <a:latin typeface="Helvetica Neue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101600" y="955675"/>
            <a:ext cx="6562725" cy="4856163"/>
          </a:xfrm>
        </p:spPr>
        <p:txBody>
          <a:bodyPr/>
          <a:lstStyle/>
          <a:p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Transrex AC/DC Convertors of the NSTX Field Coil Power conversion System (FCPC) provide a pulsed power capability of 1800 MVA for 6 seconds.  The modular converter concept of 74 identical (with a paired sections A &amp; B), electrically isolated 6-pulse “</a:t>
            </a:r>
            <a:r>
              <a:rPr lang="en-US" altLang="ja-JP" sz="1600" b="1">
                <a:latin typeface="Arial" charset="0"/>
                <a:ea typeface="ＭＳ Ｐゴシック" charset="0"/>
                <a:cs typeface="ＭＳ Ｐゴシック" charset="0"/>
              </a:rPr>
              <a:t>power supply sections</a:t>
            </a:r>
            <a:r>
              <a:rPr lang="en-US" sz="1600" b="1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b="1">
                <a:latin typeface="Arial" charset="0"/>
                <a:ea typeface="ＭＳ Ｐゴシック" charset="0"/>
                <a:cs typeface="ＭＳ Ｐゴシック" charset="0"/>
              </a:rPr>
              <a:t> was originally used on TFTR, and then adapted to NSTX.</a:t>
            </a:r>
          </a:p>
          <a:p>
            <a:pPr lvl="1"/>
            <a:r>
              <a:rPr lang="en-US" sz="1400" b="1">
                <a:latin typeface="Arial" charset="0"/>
                <a:ea typeface="ＭＳ Ｐゴシック" charset="0"/>
              </a:rPr>
              <a:t>Many parts from 1984 are nearing end-of-life due to age and wear, replacement parts are rare or unavailable, and that performance can be improved using more modern equipment. </a:t>
            </a:r>
          </a:p>
          <a:p>
            <a:pPr lvl="1"/>
            <a:r>
              <a:rPr lang="en-US" sz="1400" b="1">
                <a:latin typeface="Arial" charset="0"/>
                <a:ea typeface="ＭＳ Ｐゴシック" charset="0"/>
              </a:rPr>
              <a:t>Precise control of thyrister firing angles by the FCPC firing generators becomes more critical for the new 8-parallel, 130kA TF system configuration.   </a:t>
            </a:r>
          </a:p>
          <a:p>
            <a:pPr lvl="1"/>
            <a:r>
              <a:rPr lang="en-US" sz="1400" b="1">
                <a:latin typeface="Arial" charset="0"/>
                <a:ea typeface="ＭＳ Ｐゴシック" charset="0"/>
              </a:rPr>
              <a:t>Ability to separately control the “A” and “B” sections of each power supply unit allows for more efficient utilization of the 74 available sections.  </a:t>
            </a:r>
          </a:p>
          <a:p>
            <a:pPr lvl="1"/>
            <a:r>
              <a:rPr lang="en-US" sz="1400" b="1">
                <a:latin typeface="Arial" charset="0"/>
                <a:ea typeface="ＭＳ Ｐゴシック" charset="0"/>
              </a:rPr>
              <a:t>The new Firing Generator (FG) will deliver firing pulses with greater resolution, precision, and repeatability, and can receive and process separate commands to the A and B sections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BBD6904-9768-F442-955A-79590FC743F6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5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07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800" i="0">
                <a:solidFill>
                  <a:srgbClr val="FF0000"/>
                </a:solidFill>
              </a:rPr>
              <a:t>Transrex AC/DC Convertors of the NSTX FCPC</a:t>
            </a:r>
            <a:br>
              <a:rPr lang="en-US" sz="2800" i="0">
                <a:solidFill>
                  <a:srgbClr val="FF0000"/>
                </a:solidFill>
              </a:rPr>
            </a:br>
            <a:r>
              <a:rPr lang="en-US" sz="2000" i="0"/>
              <a:t> Upgrading of Firing Generators and Fault Detectors </a:t>
            </a:r>
            <a:endParaRPr lang="en-US" sz="1400" i="0">
              <a:solidFill>
                <a:srgbClr val="FF0000"/>
              </a:solidFill>
              <a:latin typeface="Helvetica Neue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952500"/>
            <a:ext cx="247967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11125" y="5054600"/>
            <a:ext cx="895191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Status:</a:t>
            </a:r>
          </a:p>
          <a:p>
            <a:pPr eaLnBrk="1" hangingPunct="1"/>
            <a:r>
              <a:rPr lang="en-US" sz="1400" i="0">
                <a:solidFill>
                  <a:schemeClr val="tx1"/>
                </a:solidFill>
              </a:rPr>
              <a:t>The prototype FG has been fully tested in a Transrex rectifier, and production units are being fabricated.  </a:t>
            </a:r>
          </a:p>
          <a:p>
            <a:pPr eaLnBrk="1" hangingPunct="1"/>
            <a:r>
              <a:rPr lang="en-US" sz="1400" i="0">
                <a:solidFill>
                  <a:schemeClr val="tx1"/>
                </a:solidFill>
              </a:rPr>
              <a:t>The new Fault Detector (FD) provides improved external interface compatible with the NSTX-U data acquisition system. </a:t>
            </a:r>
          </a:p>
          <a:p>
            <a:pPr eaLnBrk="1" hangingPunct="1"/>
            <a:r>
              <a:rPr lang="en-US" sz="1400" i="0">
                <a:solidFill>
                  <a:schemeClr val="tx1"/>
                </a:solidFill>
              </a:rPr>
              <a:t>The FD prototype has been completed in conjunction with the new FG in a Transrex rectifier.   </a:t>
            </a:r>
          </a:p>
          <a:p>
            <a:pPr eaLnBrk="1" hangingPunct="1"/>
            <a:endParaRPr lang="en-US" sz="1400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30163" y="975995"/>
            <a:ext cx="6075362" cy="3992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The first-year power supply capabilities of NSTX-Upgrade will yield considerable experimental flexibility, namely, up-down symmetric 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PF-1C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coils compared to only at the bottom. 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By powering the PF-1A &amp; PF-1C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 coils,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it will be possible to generate up-down symmetric snowflake </a:t>
            </a:r>
            <a:r>
              <a:rPr lang="en-US" sz="18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divertors</a:t>
            </a:r>
            <a:endParaRPr lang="en-US" sz="1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spcAft>
                <a:spcPts val="0"/>
              </a:spcAft>
            </a:pPr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Capability did 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not exist in NSTX.</a:t>
            </a:r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spcAft>
                <a:spcPts val="0"/>
              </a:spcAft>
            </a:pPr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Bipolar PF-1C allows easy comparison between snowflake and standard </a:t>
            </a:r>
            <a:r>
              <a:rPr lang="en-US" sz="16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divertors</a:t>
            </a:r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The new configuration should provide better control for the CHI absorber region.  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Longer-term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, upgrades 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to the power supply systems may add considerable new </a:t>
            </a: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capability: 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3640E46-FBE7-BB45-BEFC-652FFCA0A10A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6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531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3600" i="0">
                <a:solidFill>
                  <a:srgbClr val="FF0000"/>
                </a:solidFill>
              </a:rPr>
              <a:t>NSTX-U PF Coil Power System Upgrade</a:t>
            </a:r>
            <a:br>
              <a:rPr lang="en-US" sz="3600" i="0">
                <a:solidFill>
                  <a:srgbClr val="FF0000"/>
                </a:solidFill>
              </a:rPr>
            </a:br>
            <a:r>
              <a:rPr lang="en-US" sz="2800" i="0">
                <a:solidFill>
                  <a:srgbClr val="0723FF"/>
                </a:solidFill>
              </a:rPr>
              <a:t>Enables up-down symmetric divertor operations</a:t>
            </a:r>
            <a:endParaRPr lang="en-US" sz="1800" i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36562" y="5160963"/>
            <a:ext cx="8707437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1" eaLnBrk="1" hangingPunct="1">
              <a:spcAft>
                <a:spcPts val="0"/>
              </a:spcAft>
              <a:buFontTx/>
              <a:buNone/>
            </a:pPr>
            <a:r>
              <a:rPr lang="en-US" sz="1600" i="0" dirty="0"/>
              <a:t>- The PF-2 coils may be upgraded to bipolar operations. This will allow those coils to either create the snowflake </a:t>
            </a:r>
            <a:r>
              <a:rPr lang="en-US" sz="1600" i="0" dirty="0" err="1"/>
              <a:t>divertor</a:t>
            </a:r>
            <a:r>
              <a:rPr lang="en-US" sz="1600" i="0" dirty="0"/>
              <a:t> or to control the lower plasma-wall gap in the high-</a:t>
            </a:r>
            <a:r>
              <a:rPr lang="en-US" sz="1600" i="0" dirty="0" err="1"/>
              <a:t>triangularity</a:t>
            </a:r>
            <a:r>
              <a:rPr lang="en-US" sz="1600" i="0" dirty="0"/>
              <a:t> shapes, without changes to the power supply links. </a:t>
            </a:r>
          </a:p>
          <a:p>
            <a:pPr lvl="1" eaLnBrk="1" hangingPunct="1">
              <a:spcAft>
                <a:spcPts val="0"/>
              </a:spcAft>
              <a:buFontTx/>
              <a:buNone/>
            </a:pPr>
            <a:r>
              <a:rPr lang="en-US" sz="1600" i="0" dirty="0"/>
              <a:t>- The PF-1B </a:t>
            </a:r>
            <a:r>
              <a:rPr lang="en-US" sz="1600" i="0" dirty="0" smtClean="0"/>
              <a:t>coil, </a:t>
            </a:r>
            <a:r>
              <a:rPr lang="en-US" sz="1600" i="0" dirty="0"/>
              <a:t>which will not be powered during initial upgrade </a:t>
            </a:r>
            <a:r>
              <a:rPr lang="en-US" sz="1600" i="0" dirty="0" smtClean="0"/>
              <a:t>operations, </a:t>
            </a:r>
            <a:r>
              <a:rPr lang="en-US" sz="1600" i="0" dirty="0"/>
              <a:t>may be important for maintaining a steady snowflake </a:t>
            </a:r>
            <a:r>
              <a:rPr lang="en-US" sz="1600" i="0" dirty="0" err="1"/>
              <a:t>divertor</a:t>
            </a:r>
            <a:r>
              <a:rPr lang="en-US" sz="1600" i="0" dirty="0"/>
              <a:t> through the full OH swing.</a:t>
            </a:r>
            <a:endParaRPr lang="en-US" i="0" dirty="0"/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942975"/>
            <a:ext cx="30861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009900"/>
            <a:ext cx="28590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0" y="5973763"/>
            <a:ext cx="9144000" cy="7524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1400" b="1">
                <a:latin typeface="Arial" charset="0"/>
                <a:ea typeface="ＭＳ Ｐゴシック" charset="0"/>
                <a:cs typeface="ＭＳ Ｐゴシック" charset="0"/>
              </a:rPr>
              <a:t>A second instance of this real-time computer will be acquired before operation providing a backup for NSTX-U operations and allowing parallel testing of control code during NSTX-U operations.</a:t>
            </a:r>
          </a:p>
          <a:p>
            <a:pPr>
              <a:spcAft>
                <a:spcPts val="1800"/>
              </a:spcAft>
            </a:pPr>
            <a:endParaRPr lang="en-US" sz="14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7C20041-818E-C84B-9FE5-42BD31BA9A80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7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Rectangle 43"/>
          <p:cNvSpPr>
            <a:spLocks noChangeArrowheads="1"/>
          </p:cNvSpPr>
          <p:nvPr/>
        </p:nvSpPr>
        <p:spPr bwMode="auto">
          <a:xfrm>
            <a:off x="0" y="4763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3200" i="0">
                <a:solidFill>
                  <a:srgbClr val="FF0000"/>
                </a:solidFill>
              </a:rPr>
              <a:t>NSTX-U Plasma Control System Upgrade</a:t>
            </a:r>
            <a:br>
              <a:rPr lang="en-US" sz="3200" i="0">
                <a:solidFill>
                  <a:srgbClr val="FF0000"/>
                </a:solidFill>
              </a:rPr>
            </a:br>
            <a:r>
              <a:rPr lang="en-US" sz="2000" i="0">
                <a:solidFill>
                  <a:srgbClr val="0723FF"/>
                </a:solidFill>
              </a:rPr>
              <a:t>Migration to more modern computer for real-time applications</a:t>
            </a:r>
            <a:endParaRPr lang="en-US" sz="2000" i="0">
              <a:solidFill>
                <a:srgbClr val="0723FF"/>
              </a:solidFill>
              <a:latin typeface="Helvetica Neu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5600" y="1711325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050" dirty="0"/>
              <a:t>Analog Inputs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600" y="2366963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050" dirty="0"/>
              <a:t>Time Stamp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5600" y="20447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050" dirty="0"/>
              <a:t>Digital Inputs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53360" y="2184400"/>
            <a:ext cx="1513840" cy="635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7475" y="1628775"/>
            <a:ext cx="10572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dirty="0"/>
              <a:t>416 channels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2713" y="1973263"/>
            <a:ext cx="7953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dirty="0"/>
              <a:t>12 words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9538" y="2411413"/>
            <a:ext cx="11636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dirty="0"/>
              <a:t>micro seconds</a:t>
            </a:r>
          </a:p>
        </p:txBody>
      </p:sp>
      <p:cxnSp>
        <p:nvCxnSpPr>
          <p:cNvPr id="12" name="Curved Connector 11"/>
          <p:cNvCxnSpPr>
            <a:stCxn id="5" idx="3"/>
          </p:cNvCxnSpPr>
          <p:nvPr/>
        </p:nvCxnSpPr>
        <p:spPr>
          <a:xfrm>
            <a:off x="2692400" y="1825625"/>
            <a:ext cx="1371600" cy="3667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2703513" y="2192338"/>
            <a:ext cx="866775" cy="2619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1927225"/>
            <a:ext cx="571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dirty="0"/>
              <a:t>FPDP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7200" y="1781175"/>
            <a:ext cx="1143000" cy="1266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  <a:defRPr/>
            </a:pPr>
            <a:r>
              <a:rPr lang="en-US" dirty="0"/>
              <a:t>Real-Time</a:t>
            </a:r>
          </a:p>
          <a:p>
            <a:pPr algn="ctr">
              <a:buFontTx/>
              <a:buNone/>
              <a:defRPr/>
            </a:pPr>
            <a:r>
              <a:rPr lang="en-US" dirty="0"/>
              <a:t>Computer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10200" y="2211389"/>
            <a:ext cx="695960" cy="3491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67120" y="1676400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050" dirty="0"/>
              <a:t>PC Links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67120" y="2438400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050" dirty="0"/>
              <a:t>Analog Outputs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67120" y="2066925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1050" dirty="0"/>
              <a:t>Digital Outputs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7310120" y="1600200"/>
            <a:ext cx="3048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21" name="Right Brace 20"/>
          <p:cNvSpPr/>
          <p:nvPr/>
        </p:nvSpPr>
        <p:spPr>
          <a:xfrm flipH="1">
            <a:off x="1320800" y="16002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05438" y="1981200"/>
            <a:ext cx="571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dirty="0"/>
              <a:t>FPDP</a:t>
            </a:r>
          </a:p>
        </p:txBody>
      </p:sp>
      <p:sp>
        <p:nvSpPr>
          <p:cNvPr id="23574" name="TextBox 22"/>
          <p:cNvSpPr txBox="1">
            <a:spLocks noChangeArrowheads="1"/>
          </p:cNvSpPr>
          <p:nvPr/>
        </p:nvSpPr>
        <p:spPr bwMode="auto">
          <a:xfrm>
            <a:off x="-131763" y="1216025"/>
            <a:ext cx="176752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0" i="0" u="sng" dirty="0" smtClean="0"/>
              <a:t>Analog Inputs </a:t>
            </a:r>
          </a:p>
          <a:p>
            <a:pPr algn="ctr" eaLnBrk="1" hangingPunct="1">
              <a:buFontTx/>
              <a:buNone/>
            </a:pPr>
            <a:r>
              <a:rPr lang="en-US" b="0" i="0" dirty="0" smtClean="0"/>
              <a:t>Coil </a:t>
            </a:r>
            <a:r>
              <a:rPr lang="en-US" b="0" i="0" dirty="0"/>
              <a:t>Currents</a:t>
            </a:r>
          </a:p>
          <a:p>
            <a:pPr algn="ctr" eaLnBrk="1" hangingPunct="1">
              <a:buFontTx/>
              <a:buNone/>
            </a:pPr>
            <a:r>
              <a:rPr lang="en-US" b="0" i="0" dirty="0"/>
              <a:t> Power Supplies</a:t>
            </a:r>
          </a:p>
          <a:p>
            <a:pPr algn="ctr" eaLnBrk="1" hangingPunct="1">
              <a:buFontTx/>
              <a:buNone/>
            </a:pPr>
            <a:r>
              <a:rPr lang="en-US" b="0" i="0" dirty="0"/>
              <a:t> </a:t>
            </a:r>
            <a:r>
              <a:rPr lang="en-US" b="0" i="0" dirty="0" smtClean="0"/>
              <a:t>Magnetics</a:t>
            </a:r>
          </a:p>
          <a:p>
            <a:pPr algn="ctr" eaLnBrk="1" hangingPunct="1">
              <a:buFontTx/>
              <a:buNone/>
            </a:pPr>
            <a:r>
              <a:rPr lang="en-US" b="0" i="0" dirty="0" smtClean="0">
                <a:solidFill>
                  <a:srgbClr val="FF0000"/>
                </a:solidFill>
              </a:rPr>
              <a:t>(including upgrades)</a:t>
            </a:r>
          </a:p>
          <a:p>
            <a:pPr algn="ctr" eaLnBrk="1" hangingPunct="1">
              <a:buFontTx/>
              <a:buNone/>
            </a:pPr>
            <a:r>
              <a:rPr lang="en-US" b="0" i="0" dirty="0"/>
              <a:t> Neutral </a:t>
            </a:r>
            <a:r>
              <a:rPr lang="en-US" b="0" i="0" dirty="0" smtClean="0"/>
              <a:t>Beams</a:t>
            </a:r>
          </a:p>
          <a:p>
            <a:pPr algn="ctr" eaLnBrk="1" hangingPunct="1">
              <a:buFontTx/>
              <a:buNone/>
            </a:pPr>
            <a:r>
              <a:rPr lang="en-US" b="0" i="0" dirty="0" smtClean="0">
                <a:solidFill>
                  <a:srgbClr val="FF0000"/>
                </a:solidFill>
              </a:rPr>
              <a:t>(1</a:t>
            </a:r>
            <a:r>
              <a:rPr lang="en-US" b="0" i="0" baseline="30000" dirty="0" smtClean="0">
                <a:solidFill>
                  <a:srgbClr val="FF0000"/>
                </a:solidFill>
              </a:rPr>
              <a:t>st</a:t>
            </a:r>
            <a:r>
              <a:rPr lang="en-US" b="0" i="0" dirty="0" smtClean="0">
                <a:solidFill>
                  <a:srgbClr val="FF0000"/>
                </a:solidFill>
              </a:rPr>
              <a:t> and 2</a:t>
            </a:r>
            <a:r>
              <a:rPr lang="en-US" b="0" i="0" baseline="30000" dirty="0" smtClean="0">
                <a:solidFill>
                  <a:srgbClr val="FF0000"/>
                </a:solidFill>
              </a:rPr>
              <a:t>nd</a:t>
            </a:r>
            <a:r>
              <a:rPr lang="en-US" b="0" i="0" dirty="0" smtClean="0">
                <a:solidFill>
                  <a:srgbClr val="FF0000"/>
                </a:solidFill>
              </a:rPr>
              <a:t> </a:t>
            </a:r>
            <a:r>
              <a:rPr lang="en-US" b="0" i="0" dirty="0" err="1" smtClean="0">
                <a:solidFill>
                  <a:srgbClr val="FF0000"/>
                </a:solidFill>
              </a:rPr>
              <a:t>BLs</a:t>
            </a:r>
            <a:r>
              <a:rPr lang="en-US" b="0" i="0" dirty="0" smtClean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b="0" i="0" dirty="0"/>
              <a:t> Gas Injection</a:t>
            </a:r>
          </a:p>
          <a:p>
            <a:pPr algn="ctr" eaLnBrk="1" hangingPunct="1">
              <a:buFontTx/>
              <a:buNone/>
            </a:pPr>
            <a:r>
              <a:rPr lang="en-US" b="0" i="0" dirty="0"/>
              <a:t> </a:t>
            </a:r>
            <a:r>
              <a:rPr lang="en-US" b="0" i="0" dirty="0" smtClean="0"/>
              <a:t>Vacuum</a:t>
            </a:r>
          </a:p>
          <a:p>
            <a:pPr algn="ctr" eaLnBrk="1" hangingPunct="1">
              <a:buFontTx/>
              <a:buNone/>
            </a:pPr>
            <a:r>
              <a:rPr lang="en-US" b="0" i="0" dirty="0" smtClean="0"/>
              <a:t>Rotation data</a:t>
            </a:r>
          </a:p>
          <a:p>
            <a:pPr algn="ctr" eaLnBrk="1" hangingPunct="1">
              <a:buFontTx/>
              <a:buNone/>
            </a:pPr>
            <a:r>
              <a:rPr lang="en-US" b="0" i="0" dirty="0" smtClean="0"/>
              <a:t>Pitch angle data</a:t>
            </a:r>
            <a:endParaRPr lang="en-US" b="0" i="0" dirty="0"/>
          </a:p>
        </p:txBody>
      </p:sp>
      <p:sp>
        <p:nvSpPr>
          <p:cNvPr id="23575" name="TextBox 23"/>
          <p:cNvSpPr txBox="1">
            <a:spLocks noChangeArrowheads="1"/>
          </p:cNvSpPr>
          <p:nvPr/>
        </p:nvSpPr>
        <p:spPr bwMode="auto">
          <a:xfrm>
            <a:off x="7513638" y="1624648"/>
            <a:ext cx="159363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dirty="0"/>
              <a:t>  Power </a:t>
            </a:r>
            <a:r>
              <a:rPr lang="en-US" dirty="0" smtClean="0"/>
              <a:t>Supplies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(inc. 3 new coils)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  Neutral Beams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(including new BL)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  </a:t>
            </a:r>
            <a:r>
              <a:rPr lang="en-US" dirty="0"/>
              <a:t>Gas Injection</a:t>
            </a:r>
          </a:p>
        </p:txBody>
      </p:sp>
      <p:cxnSp>
        <p:nvCxnSpPr>
          <p:cNvPr id="25" name="Curved Connector 24"/>
          <p:cNvCxnSpPr>
            <a:endCxn id="17" idx="1"/>
          </p:cNvCxnSpPr>
          <p:nvPr/>
        </p:nvCxnSpPr>
        <p:spPr>
          <a:xfrm flipV="1">
            <a:off x="5709920" y="1790700"/>
            <a:ext cx="457200" cy="4191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5633720" y="2209800"/>
            <a:ext cx="5334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3733800" y="1371600"/>
            <a:ext cx="157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 FPDP: 1 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 4 links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68960" y="3317240"/>
            <a:ext cx="434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b="0" i="0" u="sng" dirty="0" smtClean="0">
                <a:solidFill>
                  <a:srgbClr val="FF0000"/>
                </a:solidFill>
              </a:rPr>
              <a:t>Hardware Upgrades </a:t>
            </a:r>
          </a:p>
          <a:p>
            <a:pPr algn="ctr">
              <a:buFontTx/>
              <a:buNone/>
            </a:pPr>
            <a:r>
              <a:rPr lang="en-US" b="0" i="0" dirty="0" smtClean="0">
                <a:solidFill>
                  <a:srgbClr val="FF0000"/>
                </a:solidFill>
              </a:rPr>
              <a:t>New </a:t>
            </a:r>
            <a:r>
              <a:rPr lang="en-US" b="0" i="0" dirty="0">
                <a:solidFill>
                  <a:srgbClr val="FF0000"/>
                </a:solidFill>
              </a:rPr>
              <a:t>computer: cores: 8 </a:t>
            </a:r>
            <a:r>
              <a:rPr lang="en-US" b="0" i="0" dirty="0" err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 32</a:t>
            </a:r>
          </a:p>
          <a:p>
            <a:pPr algn="ctr">
              <a:buFontTx/>
              <a:buNone/>
            </a:pP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 Commercial Linux Real-Time</a:t>
            </a:r>
            <a:r>
              <a:rPr lang="en-US" b="0" i="0" dirty="0" smtClean="0">
                <a:solidFill>
                  <a:srgbClr val="FF0000"/>
                </a:solidFill>
                <a:sym typeface="Wingdings" charset="0"/>
              </a:rPr>
              <a:t> operating system </a:t>
            </a: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&amp; advanced real-time debug tools.</a:t>
            </a:r>
          </a:p>
          <a:p>
            <a:pPr algn="ctr">
              <a:buFontTx/>
              <a:buNone/>
            </a:pP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 New quad-port fiber optic FPDP I/O boards</a:t>
            </a:r>
            <a:r>
              <a:rPr lang="en-US" b="0" i="0" dirty="0" smtClean="0">
                <a:solidFill>
                  <a:srgbClr val="FF0000"/>
                </a:solidFill>
                <a:sym typeface="Wingdings" charset="0"/>
              </a:rPr>
              <a:t>.</a:t>
            </a:r>
          </a:p>
          <a:p>
            <a:pPr algn="ctr">
              <a:buFontTx/>
              <a:buNone/>
            </a:pPr>
            <a:r>
              <a:rPr lang="en-US" b="0" i="0" u="sng" dirty="0" smtClean="0">
                <a:solidFill>
                  <a:srgbClr val="FF0000"/>
                </a:solidFill>
                <a:sym typeface="Wingdings" charset="0"/>
              </a:rPr>
              <a:t>Software Upgrades</a:t>
            </a:r>
          </a:p>
          <a:p>
            <a:pPr algn="ctr">
              <a:buFontTx/>
              <a:buNone/>
            </a:pP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 Ported PPPL code and GA PCS to 64-bit.</a:t>
            </a:r>
            <a:endParaRPr lang="en-US" b="0" i="0" dirty="0" smtClean="0">
              <a:solidFill>
                <a:srgbClr val="FF0000"/>
              </a:solidFill>
              <a:sym typeface="Wingdings" charset="0"/>
            </a:endParaRPr>
          </a:p>
          <a:p>
            <a:pPr algn="ctr">
              <a:buFontTx/>
              <a:buNone/>
            </a:pPr>
            <a:r>
              <a:rPr lang="en-US" b="0" i="0" dirty="0" smtClean="0">
                <a:solidFill>
                  <a:srgbClr val="FF0000"/>
                </a:solidFill>
                <a:sym typeface="Wingdings" charset="0"/>
              </a:rPr>
              <a:t> Generate commands for new </a:t>
            </a: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f</a:t>
            </a:r>
            <a:r>
              <a:rPr lang="en-US" b="0" i="0" dirty="0" smtClean="0">
                <a:solidFill>
                  <a:srgbClr val="FF0000"/>
                </a:solidFill>
                <a:sym typeface="Wingdings" charset="0"/>
              </a:rPr>
              <a:t>iring generators .</a:t>
            </a:r>
            <a:endParaRPr lang="en-US" b="0" i="0" dirty="0">
              <a:solidFill>
                <a:srgbClr val="FF0000"/>
              </a:solidFill>
              <a:sym typeface="Wingdings" charset="0"/>
            </a:endParaRPr>
          </a:p>
          <a:p>
            <a:pPr algn="ctr">
              <a:buFontTx/>
              <a:buNone/>
            </a:pP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 Coil Protection (DCPS) </a:t>
            </a:r>
            <a:r>
              <a:rPr lang="en-US" b="0" i="0" dirty="0" smtClean="0">
                <a:solidFill>
                  <a:srgbClr val="FF0000"/>
                </a:solidFill>
                <a:sym typeface="Wingdings" charset="0"/>
              </a:rPr>
              <a:t>functions incorporated in PSRTC.</a:t>
            </a:r>
            <a:endParaRPr lang="en-US" b="0" i="0" dirty="0">
              <a:solidFill>
                <a:srgbClr val="FF0000"/>
              </a:solidFill>
              <a:sym typeface="Wingdings" charset="0"/>
            </a:endParaRPr>
          </a:p>
          <a:p>
            <a:pPr algn="ctr">
              <a:buFontTx/>
              <a:buNone/>
            </a:pP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 Numerous new control algorithms.</a:t>
            </a:r>
          </a:p>
          <a:p>
            <a:pPr algn="ctr">
              <a:buFontTx/>
              <a:buNone/>
            </a:pPr>
            <a:r>
              <a:rPr lang="en-US" b="0" i="0" dirty="0" smtClean="0">
                <a:solidFill>
                  <a:srgbClr val="FF0000"/>
                </a:solidFill>
                <a:sym typeface="Wingdings" charset="0"/>
              </a:rPr>
              <a:t> PCS algorithms </a:t>
            </a: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re-written using GA format.</a:t>
            </a:r>
          </a:p>
          <a:p>
            <a:pPr algn="ctr">
              <a:buFontTx/>
              <a:buNone/>
            </a:pP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 PSRTC</a:t>
            </a:r>
            <a:r>
              <a:rPr lang="en-US" b="0" i="0" dirty="0" smtClean="0">
                <a:solidFill>
                  <a:srgbClr val="FF0000"/>
                </a:solidFill>
                <a:sym typeface="Wingdings" charset="0"/>
              </a:rPr>
              <a:t> to be re</a:t>
            </a:r>
            <a:r>
              <a:rPr lang="en-US" b="0" i="0" dirty="0">
                <a:solidFill>
                  <a:srgbClr val="FF0000"/>
                </a:solidFill>
                <a:sym typeface="Wingdings" charset="0"/>
              </a:rPr>
              <a:t>-written.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6243320" y="884238"/>
            <a:ext cx="1938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 PC Links replaced with much faster “Firing Generator” Serial Links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1701800" y="909638"/>
            <a:ext cx="20669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 Sample rate: </a:t>
            </a:r>
            <a:r>
              <a:rPr lang="en-US" u="sng" dirty="0">
                <a:solidFill>
                  <a:srgbClr val="FF0000"/>
                </a:solidFill>
              </a:rPr>
              <a:t>5 </a:t>
            </a:r>
            <a:r>
              <a:rPr lang="en-US" u="sng" dirty="0" err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US" u="sng" dirty="0">
                <a:solidFill>
                  <a:srgbClr val="FF0000"/>
                </a:solidFill>
                <a:sym typeface="Wingdings" charset="0"/>
              </a:rPr>
              <a:t> 20 KHz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  <a:sym typeface="Wingdings" charset="0"/>
              </a:rPr>
              <a:t> Added 32 channels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2085181" y="1470819"/>
            <a:ext cx="305118" cy="147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776720" y="1371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038600" y="30480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962400" y="1600200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364480" y="3662045"/>
            <a:ext cx="3779520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b="0" i="0" u="sng" dirty="0" smtClean="0">
                <a:solidFill>
                  <a:srgbClr val="FF0000"/>
                </a:solidFill>
              </a:rPr>
              <a:t>Physics Algorithms For Development Once Hardware/Software Infrastructure is Complete </a:t>
            </a:r>
            <a:endParaRPr lang="en-US" sz="1400" b="0" i="0" u="sng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sz="1400" b="0" i="0" dirty="0">
                <a:solidFill>
                  <a:srgbClr val="FF0000"/>
                </a:solidFill>
                <a:sym typeface="Wingdings" charset="0"/>
              </a:rPr>
              <a:t> Modified shape control</a:t>
            </a:r>
          </a:p>
          <a:p>
            <a:pPr algn="ctr">
              <a:buFontTx/>
              <a:buNone/>
            </a:pPr>
            <a:r>
              <a:rPr lang="en-US" sz="1400" b="0" i="0" dirty="0">
                <a:solidFill>
                  <a:srgbClr val="FF0000"/>
                </a:solidFill>
                <a:sym typeface="Wingdings" charset="0"/>
              </a:rPr>
              <a:t> Snowflake </a:t>
            </a:r>
            <a:r>
              <a:rPr lang="en-US" sz="1400" b="0" i="0" dirty="0" smtClean="0">
                <a:solidFill>
                  <a:srgbClr val="FF0000"/>
                </a:solidFill>
                <a:sym typeface="Wingdings" charset="0"/>
              </a:rPr>
              <a:t>Control</a:t>
            </a:r>
          </a:p>
          <a:p>
            <a:pPr algn="ctr">
              <a:buNone/>
            </a:pPr>
            <a:r>
              <a:rPr lang="en-US" sz="1400" b="0" i="0" dirty="0" smtClean="0">
                <a:solidFill>
                  <a:srgbClr val="FF0000"/>
                </a:solidFill>
                <a:sym typeface="Wingdings" charset="0"/>
              </a:rPr>
              <a:t> Dud Detection &amp; Soft Landings</a:t>
            </a:r>
          </a:p>
          <a:p>
            <a:pPr algn="ctr">
              <a:buFontTx/>
              <a:buNone/>
            </a:pPr>
            <a:r>
              <a:rPr lang="en-US" sz="1400" b="0" i="0" dirty="0">
                <a:solidFill>
                  <a:srgbClr val="FF0000"/>
                </a:solidFill>
                <a:sym typeface="Wingdings" charset="0"/>
              </a:rPr>
              <a:t> Rotation, Current, </a:t>
            </a:r>
            <a:r>
              <a:rPr lang="en-US" sz="1400" b="0" i="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 charset="0"/>
              </a:rPr>
              <a:t>b</a:t>
            </a:r>
            <a:r>
              <a:rPr lang="en-US" sz="1400" b="0" i="0" baseline="-25000" dirty="0" err="1" smtClean="0">
                <a:solidFill>
                  <a:srgbClr val="FF0000"/>
                </a:solidFill>
                <a:sym typeface="Wingdings" charset="0"/>
              </a:rPr>
              <a:t>N</a:t>
            </a:r>
            <a:r>
              <a:rPr lang="en-US" sz="1400" b="0" i="0" dirty="0" smtClean="0">
                <a:solidFill>
                  <a:srgbClr val="FF0000"/>
                </a:solidFill>
                <a:sym typeface="Wingdings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1400" b="0" i="0" dirty="0" smtClean="0">
                <a:solidFill>
                  <a:srgbClr val="FF0000"/>
                </a:solidFill>
                <a:sym typeface="Wingdings" charset="0"/>
              </a:rPr>
              <a:t>SGI </a:t>
            </a:r>
            <a:r>
              <a:rPr lang="en-US" sz="1400" b="0" i="0" dirty="0">
                <a:solidFill>
                  <a:srgbClr val="FF0000"/>
                </a:solidFill>
                <a:sym typeface="Wingdings" charset="0"/>
              </a:rPr>
              <a:t>and density control</a:t>
            </a:r>
          </a:p>
          <a:p>
            <a:pPr algn="ctr">
              <a:buFontTx/>
              <a:buNone/>
            </a:pPr>
            <a:r>
              <a:rPr lang="en-US" sz="1400" b="0" i="0" dirty="0">
                <a:solidFill>
                  <a:srgbClr val="FF0000"/>
                </a:solidFill>
                <a:sym typeface="Wingdings" charset="0"/>
              </a:rPr>
              <a:t> new diagnostic </a:t>
            </a:r>
            <a:r>
              <a:rPr lang="en-US" sz="1400" b="0" i="0" dirty="0" smtClean="0">
                <a:solidFill>
                  <a:srgbClr val="FF0000"/>
                </a:solidFill>
                <a:sym typeface="Wingdings" charset="0"/>
              </a:rPr>
              <a:t>algorithms</a:t>
            </a:r>
            <a:endParaRPr lang="en-US" sz="1400" b="0" i="0" dirty="0">
              <a:solidFill>
                <a:srgbClr val="FF0000"/>
              </a:solidFill>
              <a:sym typeface="Wingdings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5242560" y="3119120"/>
            <a:ext cx="782320" cy="487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8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914400"/>
            <a:ext cx="5466080" cy="6248481"/>
          </a:xfrm>
        </p:spPr>
        <p:txBody>
          <a:bodyPr wrap="square">
            <a:spAutoFit/>
          </a:bodyPr>
          <a:lstStyle/>
          <a:p>
            <a:pPr marL="274320" indent="-640080" eaLnBrk="1">
              <a:lnSpc>
                <a:spcPts val="1360"/>
              </a:lnSpc>
              <a:spcAft>
                <a:spcPts val="600"/>
              </a:spcAft>
              <a:buClr>
                <a:srgbClr val="000000"/>
              </a:buClr>
              <a:buSzPct val="45000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• 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Design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studies focusing on thin, capillary-restrained liquid metal layers</a:t>
            </a:r>
          </a:p>
          <a:p>
            <a:pPr marL="274320" indent="-640080" eaLnBrk="1">
              <a:lnSpc>
                <a:spcPts val="1360"/>
              </a:lnSpc>
              <a:spcAft>
                <a:spcPts val="600"/>
              </a:spcAft>
              <a:buClr>
                <a:srgbClr val="000000"/>
              </a:buClr>
              <a:buSzPct val="4500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•   Laboratory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work establishing basic technical needs for PFC R&amp;D</a:t>
            </a:r>
          </a:p>
          <a:p>
            <a:pPr marL="676656" lvl="3" indent="-18288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  Construction </a:t>
            </a:r>
            <a:r>
              <a:rPr lang="en-US" sz="14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ongoing of liquid lithium loop at PPPL with internal funding</a:t>
            </a:r>
          </a:p>
          <a:p>
            <a:pPr marL="676656" lvl="3" indent="-18288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  Tests </a:t>
            </a:r>
            <a:r>
              <a:rPr lang="en-US" sz="14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of lithium flow in PFC concepts </a:t>
            </a:r>
            <a:endParaRPr lang="en-US" sz="1400" b="1" dirty="0" smtClean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marL="779526" lvl="3" indent="-28575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  <a:defRPr/>
            </a:pP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Coolant </a:t>
            </a:r>
            <a:r>
              <a:rPr lang="en-US" sz="14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loop for integrated testing </a:t>
            </a: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proposed</a:t>
            </a:r>
          </a:p>
          <a:p>
            <a:pPr marL="493776" lvl="3" indent="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endParaRPr lang="en-US" sz="800" b="1" dirty="0" smtClean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marL="274320" indent="-640080" eaLnBrk="1">
              <a:lnSpc>
                <a:spcPts val="1360"/>
              </a:lnSpc>
              <a:spcAft>
                <a:spcPts val="600"/>
              </a:spcAft>
              <a:buClr>
                <a:srgbClr val="000000"/>
              </a:buClr>
              <a:buSzPct val="45000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•  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Liquid Lithium </a:t>
            </a:r>
            <a:r>
              <a:rPr lang="en-US" sz="1600" b="1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(RLLD) Concept proposed. 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eactor applicability and compatibility examined. </a:t>
            </a:r>
          </a:p>
          <a:p>
            <a:pPr marL="274320" indent="-640080" eaLnBrk="1">
              <a:lnSpc>
                <a:spcPts val="1360"/>
              </a:lnSpc>
              <a:spcAft>
                <a:spcPts val="600"/>
              </a:spcAft>
              <a:buClr>
                <a:srgbClr val="000000"/>
              </a:buClr>
              <a:buSzPct val="4500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•   Collaboration with 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40080" lvl="5" indent="-18288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 </a:t>
            </a: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 Magnum-PSI (Holland) facility for lithium-plasma interaction research</a:t>
            </a:r>
            <a:endParaRPr lang="en-US" sz="1400" b="1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marL="742950" lvl="5" indent="-28575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  <a:defRPr/>
            </a:pP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NIFS (Japan) liquid lithium loop facility for RLLD simulation</a:t>
            </a:r>
          </a:p>
          <a:p>
            <a:pPr marL="457200" lvl="5" indent="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endParaRPr lang="en-US" sz="800" b="1" dirty="0" smtClean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marL="365760" indent="-640080" eaLnBrk="1">
              <a:lnSpc>
                <a:spcPts val="1360"/>
              </a:lnSpc>
              <a:spcAft>
                <a:spcPts val="600"/>
              </a:spcAft>
              <a:buClr>
                <a:srgbClr val="000000"/>
              </a:buClr>
              <a:buSzPct val="45000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•  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International invited talks </a:t>
            </a:r>
            <a:endParaRPr lang="en-US" sz="16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40080" lvl="3" indent="-18288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 </a:t>
            </a: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 M. Ono gave invited talks at OS2012&amp;PMIF2012 and JPS Plasma and Fusion Meeting</a:t>
            </a:r>
            <a:endParaRPr lang="en-US" sz="1400" b="1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marL="640080" lvl="3" indent="-18288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  M. </a:t>
            </a:r>
            <a:r>
              <a:rPr lang="en-US" sz="1400" b="1" dirty="0" err="1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Jaworski</a:t>
            </a: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 was invited to give a talk at European Fusion Physics Workshop</a:t>
            </a:r>
          </a:p>
          <a:p>
            <a:pPr marL="640080" lvl="3" indent="-182880" eaLnBrk="1">
              <a:lnSpc>
                <a:spcPts val="136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None/>
              <a:defRPr/>
            </a:pP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-  M. </a:t>
            </a:r>
            <a:r>
              <a:rPr lang="en-US" sz="1400" b="1" dirty="0" err="1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Jaworski</a:t>
            </a:r>
            <a:r>
              <a:rPr lang="en-US" sz="1400" b="1" dirty="0" smtClean="0">
                <a:solidFill>
                  <a:srgbClr val="3333CC"/>
                </a:solidFill>
                <a:latin typeface="Arial" charset="0"/>
                <a:ea typeface="ＭＳ Ｐゴシック" charset="0"/>
              </a:rPr>
              <a:t> was selected to give an invited talk at 2013 EPS meeting</a:t>
            </a:r>
            <a:endParaRPr lang="en-US" sz="1400" b="1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marL="491490" lvl="3" indent="0" eaLnBrk="1">
              <a:lnSpc>
                <a:spcPts val="136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None/>
              <a:defRPr/>
            </a:pPr>
            <a:endParaRPr lang="en-US" sz="1400" b="1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marL="491490" lvl="3" indent="0" eaLnBrk="1">
              <a:lnSpc>
                <a:spcPts val="136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None/>
              <a:defRPr/>
            </a:pPr>
            <a:endParaRPr lang="en-US" sz="1400" b="1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578" name="Rectangle 43"/>
          <p:cNvSpPr>
            <a:spLocks noChangeArrowheads="1"/>
          </p:cNvSpPr>
          <p:nvPr/>
        </p:nvSpPr>
        <p:spPr bwMode="auto">
          <a:xfrm>
            <a:off x="0" y="4064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800" i="0" dirty="0" smtClean="0">
                <a:solidFill>
                  <a:srgbClr val="FF0000"/>
                </a:solidFill>
                <a:latin typeface="Arial" charset="0"/>
              </a:rPr>
              <a:t>Active Liquid Lithium R&amp;D Activities for NSTX-U</a:t>
            </a:r>
          </a:p>
          <a:p>
            <a:pPr algn="ctr" ea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i="0" dirty="0" smtClean="0">
                <a:solidFill>
                  <a:srgbClr val="3366FF"/>
                </a:solidFill>
                <a:latin typeface="Arial" charset="0"/>
              </a:rPr>
              <a:t>Gaining Visibility Internationally Though Collaborations and Presentations</a:t>
            </a:r>
          </a:p>
          <a:p>
            <a:pPr algn="ctr" eaLnBrk="0" hangingPunc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endParaRPr lang="en-US" sz="1600" i="0" dirty="0">
              <a:solidFill>
                <a:srgbClr val="FF0000"/>
              </a:solidFill>
              <a:latin typeface="Helvetica Neue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r="-117"/>
          <a:stretch>
            <a:fillRect/>
          </a:stretch>
        </p:blipFill>
        <p:spPr bwMode="auto">
          <a:xfrm>
            <a:off x="5486400" y="1021239"/>
            <a:ext cx="3548062" cy="207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110" r="2667" b="5728"/>
          <a:stretch>
            <a:fillRect/>
          </a:stretch>
        </p:blipFill>
        <p:spPr bwMode="auto">
          <a:xfrm>
            <a:off x="5767070" y="3183890"/>
            <a:ext cx="3092450" cy="3160713"/>
          </a:xfrm>
          <a:prstGeom prst="rect">
            <a:avLst/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 txBox="1">
            <a:spLocks noChangeArrowheads="1"/>
          </p:cNvSpPr>
          <p:nvPr/>
        </p:nvSpPr>
        <p:spPr bwMode="auto">
          <a:xfrm>
            <a:off x="88900" y="1033463"/>
            <a:ext cx="502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Clr>
                <a:srgbClr val="010000"/>
              </a:buClr>
            </a:pPr>
            <a:r>
              <a:rPr lang="en-US" sz="1600" i="0"/>
              <a:t>The Surface Science and Technology Laboratory (SSTL) with three surface analysis systems and an ultrahigh vacuum deposition chamber.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10000"/>
              </a:buClr>
            </a:pPr>
            <a:r>
              <a:rPr lang="en-US" sz="1600" i="0"/>
              <a:t>The Surface Imaging and Microanalysis Laboratory (SIML) with a Thermo VG Scientific Microlab 310-F High Performance Field Emission Auger and Multi-technique Surface Microanalysis Instrument. 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10000"/>
              </a:buClr>
            </a:pPr>
            <a:r>
              <a:rPr lang="en-US" sz="1600" i="0"/>
              <a:t>Recently solid lithium and Li coated TZM were examined using X-ray photoelectron spectroscopy (XPS), temperature programmed desorption (TPD), and Auger electron spectroscopy (AES) in ultrahigh vacuum conditions and after exposure to trace gases.  - Determined that lithiated PFC surfaces in tokamaks will be oxidized in about 100 s depending on the tokamak vacuum conditions. </a:t>
            </a:r>
            <a:r>
              <a:rPr lang="en-US" sz="1600" i="0">
                <a:solidFill>
                  <a:srgbClr val="3333CC"/>
                </a:solidFill>
              </a:rPr>
              <a:t>(</a:t>
            </a:r>
            <a:r>
              <a:rPr lang="en-US" altLang="ja-JP" sz="1400" i="0">
                <a:solidFill>
                  <a:srgbClr val="3333CC"/>
                </a:solidFill>
              </a:rPr>
              <a:t>C. H. Skinner et al., PSI_20 submitted to </a:t>
            </a:r>
            <a:r>
              <a:rPr lang="en-US" altLang="ja-JP" sz="1400" i="0">
                <a:solidFill>
                  <a:srgbClr val="3333CC"/>
                </a:solidFill>
                <a:cs typeface="Helvetica" charset="0"/>
              </a:rPr>
              <a:t>J. Nucl. Mater. )</a:t>
            </a:r>
          </a:p>
        </p:txBody>
      </p:sp>
      <p:pic>
        <p:nvPicPr>
          <p:cNvPr id="26626" name="Picture 41" descr="koel_12A0218_037_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932238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3"/>
          <p:cNvSpPr>
            <a:spLocks noChangeArrowheads="1"/>
          </p:cNvSpPr>
          <p:nvPr/>
        </p:nvSpPr>
        <p:spPr bwMode="auto">
          <a:xfrm>
            <a:off x="5334000" y="3533775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bg1"/>
                </a:solidFill>
              </a:rPr>
              <a:t>X-ray photo-electron spectroscopy</a:t>
            </a:r>
          </a:p>
        </p:txBody>
      </p:sp>
      <p:pic>
        <p:nvPicPr>
          <p:cNvPr id="26628" name="Picture 40" descr="koel_12A0309_35W_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00"/>
          <a:stretch>
            <a:fillRect/>
          </a:stretch>
        </p:blipFill>
        <p:spPr bwMode="auto">
          <a:xfrm>
            <a:off x="5181600" y="3911600"/>
            <a:ext cx="393223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2"/>
          <p:cNvSpPr>
            <a:spLocks noChangeArrowheads="1"/>
          </p:cNvSpPr>
          <p:nvPr/>
        </p:nvSpPr>
        <p:spPr bwMode="auto">
          <a:xfrm>
            <a:off x="5181600" y="6019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rgbClr val="FFFFFF"/>
                </a:solidFill>
              </a:rPr>
              <a:t>Lithium coated TZM being examined by TPD and AES. </a:t>
            </a:r>
          </a:p>
        </p:txBody>
      </p:sp>
      <p:sp>
        <p:nvSpPr>
          <p:cNvPr id="26630" name="Rectangle 43"/>
          <p:cNvSpPr>
            <a:spLocks noChangeArrowheads="1"/>
          </p:cNvSpPr>
          <p:nvPr/>
        </p:nvSpPr>
        <p:spPr bwMode="auto">
          <a:xfrm>
            <a:off x="0" y="127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ts val="3000"/>
              </a:lnSpc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n-US" sz="2000" i="0">
                <a:solidFill>
                  <a:srgbClr val="FF0000"/>
                </a:solidFill>
                <a:latin typeface="Arial" charset="0"/>
              </a:rPr>
              <a:t>Surface Analysis Facilities to Elucidate Plasma-Surface Interactions</a:t>
            </a:r>
            <a:br>
              <a:rPr lang="en-US" sz="2000" i="0">
                <a:solidFill>
                  <a:srgbClr val="FF0000"/>
                </a:solidFill>
                <a:latin typeface="Arial" charset="0"/>
              </a:rPr>
            </a:br>
            <a:r>
              <a:rPr lang="en-US" sz="2000" i="0">
                <a:solidFill>
                  <a:srgbClr val="0000FF"/>
                </a:solidFill>
                <a:latin typeface="Arial" charset="0"/>
              </a:rPr>
              <a:t>PPPL Collaboration with B. Koel et al., Princeton University</a:t>
            </a:r>
            <a:endParaRPr lang="en-US" sz="1400" i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266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151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7FE4788-9351-134F-8666-5897228FC6A8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9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>
            <a:ln>
              <a:noFill/>
            </a:ln>
            <a:solidFill>
              <a:srgbClr val="1822CD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43482</TotalTime>
  <Words>1955</Words>
  <Application>Microsoft Macintosh PowerPoint</Application>
  <PresentationFormat>On-screen Show (4:3)</PresentationFormat>
  <Paragraphs>281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Masa Ono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Masa Ono</dc:creator>
  <cp:lastModifiedBy>Masayuki Ono</cp:lastModifiedBy>
  <cp:revision>1035</cp:revision>
  <cp:lastPrinted>2012-12-18T22:24:27Z</cp:lastPrinted>
  <dcterms:created xsi:type="dcterms:W3CDTF">2012-07-13T05:13:36Z</dcterms:created>
  <dcterms:modified xsi:type="dcterms:W3CDTF">2013-01-03T14:23:30Z</dcterms:modified>
</cp:coreProperties>
</file>