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1217" r:id="rId2"/>
    <p:sldId id="1609" r:id="rId3"/>
    <p:sldId id="1749" r:id="rId4"/>
    <p:sldId id="1750" r:id="rId5"/>
    <p:sldId id="1748" r:id="rId6"/>
    <p:sldId id="1729" r:id="rId7"/>
    <p:sldId id="1751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14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293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44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58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5733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2879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026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172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8A15"/>
    <a:srgbClr val="FF9933"/>
    <a:srgbClr val="CCECFF"/>
    <a:srgbClr val="F8F8F8"/>
    <a:srgbClr val="FF9966"/>
    <a:srgbClr val="009999"/>
    <a:srgbClr val="CC9B00"/>
    <a:srgbClr val="DAA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201" autoAdjust="0"/>
    <p:restoredTop sz="94600" autoAdjust="0"/>
  </p:normalViewPr>
  <p:slideViewPr>
    <p:cSldViewPr>
      <p:cViewPr>
        <p:scale>
          <a:sx n="125" d="100"/>
          <a:sy n="125" d="100"/>
        </p:scale>
        <p:origin x="-2010" y="-22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4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9379" indent="-272839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91352" indent="-21827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27893" indent="-21827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64433" indent="-21827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00976" indent="-21827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37516" indent="-21827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74057" indent="-21827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710597" indent="-21827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5ACCDEF-DBC8-7641-A0D2-A635EC2F664F}" type="slidenum">
              <a:rPr lang="en-US" b="0" i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67250" cy="350043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7B4-D649-4CF1-B631-CCD81F4E6D6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1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52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3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793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i="1" dirty="0">
                <a:solidFill>
                  <a:srgbClr val="171FC7"/>
                </a:solidFill>
                <a:effectLst/>
                <a:latin typeface="Helvetica" pitchFamily="-128" charset="0"/>
                <a:cs typeface="Arial" pitchFamily="34" charset="0"/>
              </a:rPr>
              <a:t>NSTX-U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1"/>
            <a:ext cx="5486400" cy="215431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sz="800" i="0" dirty="0" smtClean="0">
                <a:solidFill>
                  <a:srgbClr val="3333CC"/>
                </a:solidFill>
              </a:rPr>
              <a:t>June 2</a:t>
            </a:r>
            <a:r>
              <a:rPr lang="en-US" sz="800" i="0" baseline="0" dirty="0" smtClean="0">
                <a:solidFill>
                  <a:srgbClr val="3333CC"/>
                </a:solidFill>
              </a:rPr>
              <a:t>015 - NSTX-U Team Meeting – Program / Menard</a:t>
            </a:r>
            <a:endParaRPr lang="en-US" sz="800" i="0" dirty="0">
              <a:solidFill>
                <a:srgbClr val="3333CC"/>
              </a:solidFill>
            </a:endParaRPr>
          </a:p>
        </p:txBody>
      </p:sp>
      <p:sp>
        <p:nvSpPr>
          <p:cNvPr id="9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>
              <a:defRPr/>
            </a:pP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NSTX-U Program Update</a:t>
            </a:r>
            <a:endParaRPr lang="en-US" sz="3200" i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J. Menard</a:t>
            </a: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For the NSTX-U Research Team</a:t>
            </a:r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124200"/>
            <a:ext cx="5715000" cy="9233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NSTX-U Team Meeting</a:t>
            </a: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June 5, 2015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9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02276"/>
            <a:ext cx="1295400" cy="43271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 dirty="0">
                <a:solidFill>
                  <a:srgbClr val="FF0000"/>
                </a:solidFill>
                <a:latin typeface="Arial" charset="0"/>
              </a:rPr>
              <a:t>Inst for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</a:rPr>
              <a:t>Nucl</a:t>
            </a:r>
            <a:r>
              <a:rPr lang="en-US" sz="800" dirty="0">
                <a:solidFill>
                  <a:srgbClr val="FF0000"/>
                </a:solidFill>
                <a:latin typeface="Arial" charset="0"/>
              </a:rPr>
              <a:t>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Chonbuk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Seoul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1" name="Picture 48" descr="ppi221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1"/>
            <a:ext cx="1257300" cy="47405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56" name="Picture 2" descr="https://d1a095e8-a-44384764-s-sites.googlegroups.com/a/pppl.gov/nstx-u/home/NSTXU_team_photo_2015_02_27.jpg?attachauth=ANoY7coTpJOH9fRK3XUVP1IQmk_VcXyU2Cz5v-0IJQzkoI-6qKK9tS4BiTtrhj1RDnhuybVgFhfYAkIQGGeJ_iVpnp_emOi7oCzlv3c2ZH9KjhRX_7jORGi23Nv-JwHzx1htHou_vnNSqMAeHGh4tsyLuKfbMY93k5Wt3mtwRsF6QBJrxiizw7xu76AAlib3QLaJ3tnFo83zRPptpClYVm2XA2p3tVUdRE9OymBAsCM7awZRP-tQbkQ%3D&amp;attredirects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351673"/>
            <a:ext cx="6019800" cy="23539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763000" cy="2971800"/>
          </a:xfrm>
        </p:spPr>
        <p:txBody>
          <a:bodyPr/>
          <a:lstStyle/>
          <a:p>
            <a:r>
              <a:rPr lang="en-US" sz="3200" dirty="0" smtClean="0"/>
              <a:t>Diagnostic Solicitation</a:t>
            </a:r>
          </a:p>
          <a:p>
            <a:endParaRPr lang="en-US" sz="3200" dirty="0" smtClean="0"/>
          </a:p>
          <a:p>
            <a:r>
              <a:rPr lang="en-US" sz="3200" dirty="0" smtClean="0"/>
              <a:t>Impact of Schedule on Research Milestones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Draft Run Schedule</a:t>
            </a:r>
            <a:endParaRPr lang="en-US" sz="3200" dirty="0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FES solicitation for U.S. University and Industry</a:t>
            </a:r>
            <a:br>
              <a:rPr lang="en-US" sz="2800" dirty="0" smtClean="0"/>
            </a:br>
            <a:r>
              <a:rPr lang="en-US" sz="2800" dirty="0" smtClean="0"/>
              <a:t>DIAGNOSTIC Collaboration on NSTX-U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257800"/>
          </a:xfrm>
        </p:spPr>
        <p:txBody>
          <a:bodyPr/>
          <a:lstStyle/>
          <a:p>
            <a:r>
              <a:rPr lang="en-US" dirty="0" smtClean="0"/>
              <a:t>Expected Issue Date for FOA: </a:t>
            </a:r>
            <a:r>
              <a:rPr lang="en-US" dirty="0"/>
              <a:t>07/01/2015</a:t>
            </a:r>
          </a:p>
          <a:p>
            <a:pPr lvl="1"/>
            <a:r>
              <a:rPr lang="en-US" dirty="0" smtClean="0"/>
              <a:t>Letter </a:t>
            </a:r>
            <a:r>
              <a:rPr lang="en-US" dirty="0"/>
              <a:t>of Intent Due Date: </a:t>
            </a:r>
            <a:r>
              <a:rPr lang="en-US" dirty="0">
                <a:solidFill>
                  <a:srgbClr val="FF0000"/>
                </a:solidFill>
              </a:rPr>
              <a:t>Not Applicable</a:t>
            </a:r>
          </a:p>
          <a:p>
            <a:endParaRPr lang="en-US" sz="600" dirty="0" smtClean="0"/>
          </a:p>
          <a:p>
            <a:r>
              <a:rPr lang="en-US" dirty="0" smtClean="0"/>
              <a:t>Pre-Application </a:t>
            </a:r>
            <a:r>
              <a:rPr lang="en-US" dirty="0"/>
              <a:t>Due Date: 07/29/2015 at 5 PM Eastern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Pre-Application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required, 2-3 pages (Title, abstract, collaborators, …)</a:t>
            </a:r>
            <a:endParaRPr lang="en-US" dirty="0">
              <a:solidFill>
                <a:srgbClr val="FF0000"/>
              </a:solidFill>
            </a:endParaRPr>
          </a:p>
          <a:p>
            <a:endParaRPr lang="en-US" sz="600" dirty="0" smtClean="0"/>
          </a:p>
          <a:p>
            <a:r>
              <a:rPr lang="en-US" b="1" dirty="0" smtClean="0"/>
              <a:t>Application </a:t>
            </a:r>
            <a:r>
              <a:rPr lang="en-US" b="1" dirty="0"/>
              <a:t>Due Date: 09/18/2015 at 11:59 PM Eastern </a:t>
            </a:r>
            <a:r>
              <a:rPr lang="en-US" b="1" dirty="0" smtClean="0"/>
              <a:t>Time</a:t>
            </a:r>
          </a:p>
          <a:p>
            <a:endParaRPr lang="en-US" sz="600" dirty="0" smtClean="0"/>
          </a:p>
          <a:p>
            <a:endParaRPr lang="en-US" dirty="0" smtClean="0"/>
          </a:p>
          <a:p>
            <a:r>
              <a:rPr lang="en-US" dirty="0" smtClean="0"/>
              <a:t>Gathering diagnostic idea updates from team via Google form</a:t>
            </a:r>
          </a:p>
          <a:p>
            <a:pPr lvl="1"/>
            <a:r>
              <a:rPr lang="en-US" dirty="0" smtClean="0"/>
              <a:t>Will share these with SG/TSG leaders once gathered (i.e. next week)</a:t>
            </a:r>
          </a:p>
          <a:p>
            <a:endParaRPr lang="en-US" sz="600" dirty="0"/>
          </a:p>
          <a:p>
            <a:r>
              <a:rPr lang="en-US" dirty="0" smtClean="0"/>
              <a:t>NSTX-U PAC-36 will review draft Program Letter via videoconference later in June (probably on June 23)</a:t>
            </a:r>
          </a:p>
          <a:p>
            <a:endParaRPr lang="en-US" sz="600" dirty="0"/>
          </a:p>
          <a:p>
            <a:r>
              <a:rPr lang="en-US" dirty="0" smtClean="0"/>
              <a:t>Program letter will be available no later than July 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Impact of restart schedule on milestones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410200"/>
          </a:xfrm>
        </p:spPr>
        <p:txBody>
          <a:bodyPr/>
          <a:lstStyle/>
          <a:p>
            <a:r>
              <a:rPr lang="en-US" dirty="0" smtClean="0"/>
              <a:t>For now, to zeroth order, assume FY15 milestones will be shifted to FY16, FY16 </a:t>
            </a:r>
            <a:r>
              <a:rPr lang="en-US" dirty="0" smtClean="0">
                <a:sym typeface="Wingdings" panose="05000000000000000000" pitchFamily="2" charset="2"/>
              </a:rPr>
              <a:t> FY17, etc.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Will likely run early FY18, then have outage for major </a:t>
            </a:r>
            <a:r>
              <a:rPr lang="en-US" dirty="0" smtClean="0">
                <a:sym typeface="Wingdings" panose="05000000000000000000" pitchFamily="2" charset="2"/>
              </a:rPr>
              <a:t>enhancement(s)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sz="1200" dirty="0" smtClean="0">
              <a:sym typeface="Wingdings" panose="05000000000000000000" pitchFamily="2" charset="2"/>
            </a:endParaRPr>
          </a:p>
          <a:p>
            <a:endParaRPr lang="en-US" sz="12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Some </a:t>
            </a:r>
            <a:r>
              <a:rPr lang="en-US" dirty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ilestones and all run-week distributions will need to be revised based on when we actually begin operations</a:t>
            </a:r>
          </a:p>
          <a:p>
            <a:endParaRPr lang="en-US" sz="1200" dirty="0" smtClean="0">
              <a:sym typeface="Wingdings" panose="05000000000000000000" pitchFamily="2" charset="2"/>
            </a:endParaRPr>
          </a:p>
          <a:p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FY15 JRT will have to be based on NSTX data, NSTX-U simulations, and/or analysis of results from other devices</a:t>
            </a:r>
          </a:p>
          <a:p>
            <a:endParaRPr lang="en-US" sz="1200" dirty="0">
              <a:sym typeface="Wingdings" panose="05000000000000000000" pitchFamily="2" charset="2"/>
            </a:endParaRPr>
          </a:p>
          <a:p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MS and ASC TSGs should assess ability to meet JRT-16 goals using only hardware that will be available in early FY16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 can/should modify text/deliverables accordingly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192EA-3211-41DA-874E-4E33D03905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Latest / possible / tentative run plan for 2015-16</a:t>
            </a:r>
            <a:br>
              <a:rPr lang="en-US" sz="2800" dirty="0" smtClean="0"/>
            </a:br>
            <a:r>
              <a:rPr lang="en-US" dirty="0" smtClean="0">
                <a:solidFill>
                  <a:srgbClr val="FF0000"/>
                </a:solidFill>
              </a:rPr>
              <a:t>Goal is to operate 14-16 run weeks as per research forum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10200"/>
          </a:xfrm>
        </p:spPr>
        <p:txBody>
          <a:bodyPr/>
          <a:lstStyle/>
          <a:p>
            <a:r>
              <a:rPr lang="en-US" sz="2800" dirty="0" smtClean="0"/>
              <a:t>September:  	0-2 run weeks</a:t>
            </a:r>
          </a:p>
          <a:p>
            <a:endParaRPr lang="en-US" sz="600" dirty="0"/>
          </a:p>
          <a:p>
            <a:r>
              <a:rPr lang="en-US" sz="2800" dirty="0" smtClean="0"/>
              <a:t>October:  	3-4 run weeks</a:t>
            </a:r>
          </a:p>
          <a:p>
            <a:endParaRPr lang="en-US" sz="600" dirty="0" smtClean="0"/>
          </a:p>
          <a:p>
            <a:r>
              <a:rPr lang="en-US" sz="2800" dirty="0" smtClean="0"/>
              <a:t>November:  	0-2 run weeks</a:t>
            </a:r>
          </a:p>
          <a:p>
            <a:pPr lvl="1"/>
            <a:r>
              <a:rPr lang="en-US" dirty="0" smtClean="0"/>
              <a:t>May want to pause for ST workshop, APS, Thanksgiving</a:t>
            </a:r>
          </a:p>
          <a:p>
            <a:endParaRPr lang="en-US" sz="1000" dirty="0" smtClean="0"/>
          </a:p>
          <a:p>
            <a:r>
              <a:rPr lang="en-US" sz="2800" dirty="0" smtClean="0"/>
              <a:t>December:  	3 run weeks</a:t>
            </a:r>
          </a:p>
          <a:p>
            <a:endParaRPr lang="en-US" sz="600" dirty="0"/>
          </a:p>
          <a:p>
            <a:r>
              <a:rPr lang="en-US" sz="2800" dirty="0" smtClean="0"/>
              <a:t>January:	Mid-run assessment (if applicable), PAC-37</a:t>
            </a:r>
          </a:p>
          <a:p>
            <a:endParaRPr lang="en-US" sz="1000" dirty="0" smtClean="0"/>
          </a:p>
          <a:p>
            <a:r>
              <a:rPr lang="en-US" sz="2800" dirty="0" smtClean="0"/>
              <a:t>Feb/Mar:		Complete FY16 run</a:t>
            </a:r>
          </a:p>
          <a:p>
            <a:endParaRPr lang="en-US" sz="1000" dirty="0" smtClean="0"/>
          </a:p>
          <a:p>
            <a:r>
              <a:rPr lang="en-US" sz="2800" dirty="0" smtClean="0"/>
              <a:t>Mar/Apr:	Start outage</a:t>
            </a:r>
            <a:r>
              <a:rPr lang="en-US" sz="2800" dirty="0"/>
              <a:t> </a:t>
            </a:r>
            <a:r>
              <a:rPr lang="en-US" sz="2800" dirty="0" smtClean="0"/>
              <a:t>to install high-k, high-Z tiles, …</a:t>
            </a:r>
          </a:p>
          <a:p>
            <a:endParaRPr lang="en-US" sz="1000" dirty="0" smtClean="0"/>
          </a:p>
          <a:p>
            <a:r>
              <a:rPr lang="en-US" sz="2800" dirty="0" smtClean="0"/>
              <a:t>Resume operations fall 2016 for FY17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10668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0" dirty="0" smtClean="0">
                <a:solidFill>
                  <a:srgbClr val="FF0000"/>
                </a:solidFill>
              </a:rPr>
              <a:t>Fiscal Year Boundary</a:t>
            </a:r>
          </a:p>
        </p:txBody>
      </p:sp>
      <p:sp>
        <p:nvSpPr>
          <p:cNvPr id="10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445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tabLst>
                <a:tab pos="2743200" algn="l"/>
              </a:tabLst>
            </a:pPr>
            <a:r>
              <a:rPr lang="en-US" i="0" kern="0" dirty="0" smtClean="0">
                <a:solidFill>
                  <a:srgbClr val="3333CC"/>
                </a:solidFill>
                <a:ea typeface="ＭＳ Ｐゴシック" pitchFamily="1" charset="-128"/>
              </a:rPr>
              <a:t>Very preliminary (and </a:t>
            </a:r>
            <a:r>
              <a:rPr lang="en-US" i="0" kern="0" dirty="0" err="1" smtClean="0">
                <a:solidFill>
                  <a:srgbClr val="3333CC"/>
                </a:solidFill>
                <a:ea typeface="ＭＳ Ｐゴシック" pitchFamily="1" charset="-128"/>
              </a:rPr>
              <a:t>unvetted</a:t>
            </a:r>
            <a:r>
              <a:rPr lang="en-US" i="0" kern="0" dirty="0" smtClean="0">
                <a:solidFill>
                  <a:srgbClr val="3333CC"/>
                </a:solidFill>
                <a:ea typeface="ＭＳ Ｐゴシック" pitchFamily="1" charset="-128"/>
              </a:rPr>
              <a:t>) modified milestone schedule</a:t>
            </a:r>
            <a:endParaRPr lang="en-US" sz="2000" i="0" kern="0" dirty="0" smtClean="0"/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0" y="60007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84473" y="990600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341698" y="990600"/>
            <a:ext cx="2465731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105183" y="1312862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20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647793" y="1312862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1341698" y="4906031"/>
            <a:ext cx="2465731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high-performance: 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341698" y="1820133"/>
            <a:ext cx="2466575" cy="40439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1352936" y="6147961"/>
            <a:ext cx="2457064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</a:t>
            </a:r>
          </a:p>
          <a:p>
            <a:pPr algn="ctr">
              <a:lnSpc>
                <a:spcPts val="14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tests of real-time warning, prediction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3884473" y="5391103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sustainment and ramp-up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3884473" y="4648200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fast-wave SOL losses, core  thermal and fast ion interactions at increased field and current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627" y="1343954"/>
            <a:ext cx="866773" cy="1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ctr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i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Run </a:t>
            </a:r>
            <a:r>
              <a:rPr lang="en-US" sz="1400" i="0" dirty="0">
                <a:solidFill>
                  <a:srgbClr val="0000CC"/>
                </a:solidFill>
                <a:latin typeface="Arial Narrow" panose="020B0606020202030204" pitchFamily="34" charset="0"/>
              </a:rPr>
              <a:t>Weeks:</a:t>
            </a:r>
          </a:p>
        </p:txBody>
      </p:sp>
      <p:sp>
        <p:nvSpPr>
          <p:cNvPr id="125" name="Right Arrow 124"/>
          <p:cNvSpPr/>
          <p:nvPr/>
        </p:nvSpPr>
        <p:spPr bwMode="auto">
          <a:xfrm>
            <a:off x="117476" y="6044184"/>
            <a:ext cx="1177924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algn="ctr">
              <a:lnSpc>
                <a:spcPct val="7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FES 3 Facility Joint Research Target (JRT)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1676400"/>
            <a:ext cx="1219200" cy="4176485"/>
            <a:chOff x="1676400" y="1676400"/>
            <a:chExt cx="1219200" cy="4176485"/>
          </a:xfrm>
        </p:grpSpPr>
        <p:sp>
          <p:nvSpPr>
            <p:cNvPr id="113" name="Right Arrow 112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1676400" y="1840683"/>
              <a:ext cx="1142999" cy="10341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</a:rPr>
                <a:t>+ Particle Control</a:t>
              </a:r>
              <a:endParaRPr lang="en-US" sz="1600" b="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71600" y="604023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347594" y="3491737"/>
            <a:ext cx="2460679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3884475" y="1814899"/>
            <a:ext cx="2516325" cy="55535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01167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3884474" y="2540296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01167" y="2395586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6477000" y="1811302"/>
            <a:ext cx="2516325" cy="39849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impurity sources and edge and core impurity transport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7000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4766479" y="3259101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role of fast-ion driven instabilities versus micro-turbulence in plasma thermal energy transport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66479" y="31242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6477000" y="4648200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Control of current and rotation profiles to improve global stability limits and extend high performance operation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76997" y="4509701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6477000" y="5392701"/>
            <a:ext cx="2516325" cy="3984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transient CHI current start-up potential in NSTX-U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76998" y="525456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6477000" y="2419055"/>
            <a:ext cx="2516325" cy="52133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Investigation of power and momentum balance for high density and impurity fraction </a:t>
            </a:r>
            <a:r>
              <a:rPr lang="en-US" i="0" dirty="0" err="1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 operation</a:t>
            </a:r>
            <a:endParaRPr lang="en-US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76999" y="2286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6477000" y="990600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7697710" y="1312862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12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7240320" y="1312862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10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92173" y="4509701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86200" y="52578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R17-5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41698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352936" y="335323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44684" y="4763374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990600" y="1343954"/>
            <a:ext cx="854006" cy="17081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9144">
            <a:spAutoFit/>
          </a:bodyPr>
          <a:lstStyle/>
          <a:p>
            <a:pPr algn="ctr"/>
            <a:r>
              <a:rPr lang="en-US" sz="1050" i="0" dirty="0" smtClean="0">
                <a:solidFill>
                  <a:srgbClr val="FFFFFF"/>
                </a:solidFill>
                <a:latin typeface="+mn-lt"/>
              </a:rPr>
              <a:t>Incremental</a:t>
            </a:r>
            <a:endParaRPr lang="en-US" sz="105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887063" y="6147961"/>
            <a:ext cx="2514600" cy="17953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86198" y="6042146"/>
            <a:ext cx="6844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DIII-D leads JRT</a:t>
            </a:r>
          </a:p>
        </p:txBody>
      </p:sp>
      <p:sp>
        <p:nvSpPr>
          <p:cNvPr id="5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840A3E41-E516-459A-ACDE-67FFF70B2D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2590584" y="13085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2133194" y="13085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14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4301323" y="3229999"/>
            <a:ext cx="423077" cy="580001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" pitchFamily="-128" charset="0"/>
              </a:rPr>
              <a:t>?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Helvetica" pitchFamily="-12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067800" y="990600"/>
            <a:ext cx="0" cy="486228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Left Arrow 70"/>
          <p:cNvSpPr/>
          <p:nvPr/>
        </p:nvSpPr>
        <p:spPr bwMode="auto">
          <a:xfrm rot="10800000">
            <a:off x="8682575" y="3200400"/>
            <a:ext cx="346877" cy="523099"/>
          </a:xfrm>
          <a:prstGeom prst="leftArrow">
            <a:avLst>
              <a:gd name="adj1" fmla="val 72186"/>
              <a:gd name="adj2" fmla="val 48622"/>
            </a:avLst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048000"/>
            <a:ext cx="1632596" cy="9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Begin long </a:t>
            </a:r>
          </a:p>
          <a:p>
            <a:pPr algn="ctr">
              <a:lnSpc>
                <a:spcPct val="70000"/>
              </a:lnSpc>
            </a:pPr>
            <a:r>
              <a:rPr lang="en-US" sz="1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outage</a:t>
            </a:r>
          </a:p>
          <a:p>
            <a:pPr algn="ctr">
              <a:lnSpc>
                <a:spcPct val="70000"/>
              </a:lnSpc>
            </a:pPr>
            <a:r>
              <a:rPr lang="en-US" sz="1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for major </a:t>
            </a:r>
          </a:p>
          <a:p>
            <a:pPr algn="ctr">
              <a:lnSpc>
                <a:spcPct val="70000"/>
              </a:lnSpc>
            </a:pPr>
            <a:r>
              <a:rPr lang="en-US" sz="1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facility </a:t>
            </a:r>
            <a:endParaRPr lang="en-US" sz="1600" i="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1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enhancement(s)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906" y="3980313"/>
            <a:ext cx="190789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Timing TBD pending </a:t>
            </a:r>
          </a:p>
          <a:p>
            <a:pPr algn="r">
              <a:lnSpc>
                <a:spcPct val="70000"/>
              </a:lnSpc>
            </a:pPr>
            <a:r>
              <a:rPr lang="en-US" sz="1600" i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resources, readiness</a:t>
            </a:r>
            <a:endParaRPr lang="en-US" sz="1600" i="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79" descr="NB2 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buFontTx/>
              <a:buNone/>
            </a:pPr>
            <a:r>
              <a:rPr lang="en-US" sz="1600" i="0">
                <a:solidFill>
                  <a:srgbClr val="FF0000"/>
                </a:solidFill>
                <a:latin typeface="Arial Narrow" charset="0"/>
              </a:rPr>
              <a:t>New </a:t>
            </a:r>
          </a:p>
          <a:p>
            <a:pPr algn="ctr">
              <a:lnSpc>
                <a:spcPct val="60000"/>
              </a:lnSpc>
              <a:buFontTx/>
              <a:buNone/>
            </a:pPr>
            <a:r>
              <a:rPr lang="en-US" sz="1600" i="0">
                <a:solidFill>
                  <a:srgbClr val="FF0000"/>
                </a:solidFill>
                <a:latin typeface="Arial Narrow" charset="0"/>
              </a:rPr>
              <a:t>center-stack</a:t>
            </a:r>
          </a:p>
        </p:txBody>
      </p:sp>
      <p:sp>
        <p:nvSpPr>
          <p:cNvPr id="25604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604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600" i="0">
                <a:solidFill>
                  <a:srgbClr val="FF0000"/>
                </a:solidFill>
                <a:latin typeface="Arial Narrow" charset="0"/>
              </a:rPr>
              <a:t>2nd NBI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5431155" y="1524000"/>
            <a:ext cx="725805" cy="50228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buFontTx/>
              <a:buNone/>
              <a:defRPr/>
            </a:pPr>
            <a:endParaRPr lang="en-US" sz="1000" b="1">
              <a:cs typeface="Arial" panose="020B0604020202020204" pitchFamily="34" charset="0"/>
            </a:endParaRPr>
          </a:p>
        </p:txBody>
      </p:sp>
      <p:sp>
        <p:nvSpPr>
          <p:cNvPr id="25606" name="Oval 19"/>
          <p:cNvSpPr>
            <a:spLocks noChangeArrowheads="1"/>
          </p:cNvSpPr>
          <p:nvPr/>
        </p:nvSpPr>
        <p:spPr bwMode="auto">
          <a:xfrm>
            <a:off x="6167120" y="3700474"/>
            <a:ext cx="136525" cy="136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07" name="Oval 19"/>
          <p:cNvSpPr>
            <a:spLocks noChangeArrowheads="1"/>
          </p:cNvSpPr>
          <p:nvPr/>
        </p:nvSpPr>
        <p:spPr bwMode="auto">
          <a:xfrm>
            <a:off x="3673475" y="280352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08" name="Rectangle 20"/>
          <p:cNvSpPr>
            <a:spLocks noChangeArrowheads="1"/>
          </p:cNvSpPr>
          <p:nvPr/>
        </p:nvSpPr>
        <p:spPr bwMode="auto">
          <a:xfrm>
            <a:off x="2941638" y="2687638"/>
            <a:ext cx="868362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Li granule injector</a:t>
            </a:r>
          </a:p>
        </p:txBody>
      </p:sp>
      <p:sp>
        <p:nvSpPr>
          <p:cNvPr id="25609" name="Rectangle 20"/>
          <p:cNvSpPr>
            <a:spLocks noChangeArrowheads="1"/>
          </p:cNvSpPr>
          <p:nvPr/>
        </p:nvSpPr>
        <p:spPr bwMode="auto">
          <a:xfrm>
            <a:off x="5608320" y="2374570"/>
            <a:ext cx="914400" cy="4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85000"/>
              </a:lnSpc>
              <a:buFontTx/>
              <a:buNone/>
            </a:pP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High-Z   PFC diagnostics</a:t>
            </a:r>
          </a:p>
        </p:txBody>
      </p:sp>
      <p:sp>
        <p:nvSpPr>
          <p:cNvPr id="25610" name="Oval 19"/>
          <p:cNvSpPr>
            <a:spLocks noChangeArrowheads="1"/>
          </p:cNvSpPr>
          <p:nvPr/>
        </p:nvSpPr>
        <p:spPr bwMode="auto">
          <a:xfrm>
            <a:off x="6309995" y="2514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12" name="Oval 19"/>
          <p:cNvSpPr>
            <a:spLocks noChangeArrowheads="1"/>
          </p:cNvSpPr>
          <p:nvPr/>
        </p:nvSpPr>
        <p:spPr bwMode="auto">
          <a:xfrm>
            <a:off x="3648075" y="382587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5608320" y="3459151"/>
            <a:ext cx="1993900" cy="3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1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Off-</a:t>
            </a:r>
            <a:r>
              <a:rPr lang="en-US" sz="1100" b="1" i="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midplane</a:t>
            </a:r>
            <a:r>
              <a:rPr lang="en-US" sz="11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 3D coils (NCC)</a:t>
            </a:r>
            <a:endParaRPr lang="en-US" sz="1100" b="1" i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614" name="Oval 19"/>
          <p:cNvSpPr>
            <a:spLocks noChangeArrowheads="1"/>
          </p:cNvSpPr>
          <p:nvPr/>
        </p:nvSpPr>
        <p:spPr bwMode="auto">
          <a:xfrm>
            <a:off x="3581400" y="48133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15" name="Oval 19"/>
          <p:cNvSpPr>
            <a:spLocks noChangeArrowheads="1"/>
          </p:cNvSpPr>
          <p:nvPr/>
        </p:nvSpPr>
        <p:spPr bwMode="auto">
          <a:xfrm>
            <a:off x="4740275" y="4130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4572000" y="3835400"/>
            <a:ext cx="1143000" cy="32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ts val="938"/>
              </a:lnSpc>
              <a:buFontTx/>
              <a:buNone/>
            </a:pPr>
            <a:r>
              <a:rPr lang="en-US" sz="1000" b="1" i="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B diag. - incremental</a:t>
            </a:r>
            <a:endParaRPr lang="en-US" sz="1000" b="1" i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617" name="Oval 19"/>
          <p:cNvSpPr>
            <a:spLocks noChangeArrowheads="1"/>
          </p:cNvSpPr>
          <p:nvPr/>
        </p:nvSpPr>
        <p:spPr bwMode="auto">
          <a:xfrm>
            <a:off x="3733800" y="6284913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303645" y="627856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19" name="Rectangle 20"/>
          <p:cNvSpPr>
            <a:spLocks noChangeArrowheads="1"/>
          </p:cNvSpPr>
          <p:nvPr/>
        </p:nvSpPr>
        <p:spPr bwMode="auto">
          <a:xfrm>
            <a:off x="6446520" y="6186488"/>
            <a:ext cx="88900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up to 1 MA plasma gun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6299375" y="1954059"/>
            <a:ext cx="1282700" cy="38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buFontTx/>
              <a:buNone/>
            </a:pPr>
            <a:r>
              <a:rPr lang="en-US" sz="1200" b="1" i="0" dirty="0">
                <a:solidFill>
                  <a:srgbClr val="FF0000"/>
                </a:solidFill>
                <a:cs typeface="Arial" panose="020B0604020202020204" pitchFamily="34" charset="0"/>
              </a:rPr>
              <a:t>Lower </a:t>
            </a:r>
            <a:r>
              <a:rPr lang="en-US" sz="1200" b="1" i="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divertor</a:t>
            </a:r>
            <a:r>
              <a:rPr lang="en-US" sz="12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rgbClr val="FF0000"/>
                </a:solidFill>
                <a:cs typeface="Arial" panose="020B0604020202020204" pitchFamily="34" charset="0"/>
              </a:rPr>
              <a:t>cryo</a:t>
            </a:r>
            <a:r>
              <a:rPr lang="en-US" sz="1200" b="1" i="0" dirty="0">
                <a:solidFill>
                  <a:srgbClr val="FF0000"/>
                </a:solidFill>
                <a:cs typeface="Arial" panose="020B0604020202020204" pitchFamily="34" charset="0"/>
              </a:rPr>
              <a:t>-pump</a:t>
            </a:r>
          </a:p>
        </p:txBody>
      </p:sp>
      <p:sp>
        <p:nvSpPr>
          <p:cNvPr id="25621" name="Oval 19"/>
          <p:cNvSpPr>
            <a:spLocks noChangeArrowheads="1"/>
          </p:cNvSpPr>
          <p:nvPr/>
        </p:nvSpPr>
        <p:spPr bwMode="auto">
          <a:xfrm>
            <a:off x="6172200" y="2079625"/>
            <a:ext cx="136525" cy="1365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22" name="Rectangle 20"/>
          <p:cNvSpPr>
            <a:spLocks noChangeArrowheads="1"/>
          </p:cNvSpPr>
          <p:nvPr/>
        </p:nvSpPr>
        <p:spPr bwMode="auto">
          <a:xfrm>
            <a:off x="2895600" y="6034088"/>
            <a:ext cx="1143000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Upgraded CHI for ~0.5MA</a:t>
            </a:r>
          </a:p>
        </p:txBody>
      </p:sp>
      <p:sp>
        <p:nvSpPr>
          <p:cNvPr id="25623" name="Rectangle 20"/>
          <p:cNvSpPr>
            <a:spLocks noChangeArrowheads="1"/>
          </p:cNvSpPr>
          <p:nvPr/>
        </p:nvSpPr>
        <p:spPr bwMode="auto">
          <a:xfrm>
            <a:off x="6172200" y="2938062"/>
            <a:ext cx="1437654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80000"/>
              </a:lnSpc>
              <a:buFontTx/>
              <a:buNone/>
            </a:pP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LLD using </a:t>
            </a:r>
            <a:r>
              <a:rPr lang="en-US" sz="1000" b="1" i="0" dirty="0" err="1">
                <a:solidFill>
                  <a:schemeClr val="tx1"/>
                </a:solidFill>
                <a:cs typeface="Arial" panose="020B0604020202020204" pitchFamily="34" charset="0"/>
              </a:rPr>
              <a:t>bakeable</a:t>
            </a: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000" b="1" i="0" dirty="0" err="1">
                <a:solidFill>
                  <a:schemeClr val="tx1"/>
                </a:solidFill>
                <a:cs typeface="Arial" panose="020B0604020202020204" pitchFamily="34" charset="0"/>
              </a:rPr>
              <a:t>cryo</a:t>
            </a: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-baffle</a:t>
            </a:r>
          </a:p>
        </p:txBody>
      </p:sp>
      <p:sp>
        <p:nvSpPr>
          <p:cNvPr id="25624" name="Oval 19"/>
          <p:cNvSpPr>
            <a:spLocks noChangeArrowheads="1"/>
          </p:cNvSpPr>
          <p:nvPr/>
        </p:nvSpPr>
        <p:spPr bwMode="auto">
          <a:xfrm>
            <a:off x="6340474" y="3124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25" name="Oval 19"/>
          <p:cNvSpPr>
            <a:spLocks noChangeArrowheads="1"/>
          </p:cNvSpPr>
          <p:nvPr/>
        </p:nvSpPr>
        <p:spPr bwMode="auto">
          <a:xfrm>
            <a:off x="5085080" y="6299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4475480" y="6070600"/>
            <a:ext cx="84455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chemeClr val="tx1"/>
                </a:solidFill>
                <a:cs typeface="Arial" panose="020B0604020202020204" pitchFamily="34" charset="0"/>
              </a:rPr>
              <a:t>0.5-1 MA CHI</a:t>
            </a:r>
          </a:p>
        </p:txBody>
      </p:sp>
      <p:sp>
        <p:nvSpPr>
          <p:cNvPr id="25627" name="Oval 19"/>
          <p:cNvSpPr>
            <a:spLocks noChangeArrowheads="1"/>
          </p:cNvSpPr>
          <p:nvPr/>
        </p:nvSpPr>
        <p:spPr bwMode="auto">
          <a:xfrm>
            <a:off x="6192520" y="52228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28" name="Oval 19"/>
          <p:cNvSpPr>
            <a:spLocks noChangeArrowheads="1"/>
          </p:cNvSpPr>
          <p:nvPr/>
        </p:nvSpPr>
        <p:spPr bwMode="auto">
          <a:xfrm>
            <a:off x="3851275" y="46116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29" name="Oval 19"/>
          <p:cNvSpPr>
            <a:spLocks noChangeArrowheads="1"/>
          </p:cNvSpPr>
          <p:nvPr/>
        </p:nvSpPr>
        <p:spPr bwMode="auto">
          <a:xfrm>
            <a:off x="6167120" y="4227512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30" name="Rectangle 20"/>
          <p:cNvSpPr>
            <a:spLocks noChangeArrowheads="1"/>
          </p:cNvSpPr>
          <p:nvPr/>
        </p:nvSpPr>
        <p:spPr bwMode="auto">
          <a:xfrm>
            <a:off x="6303645" y="4211637"/>
            <a:ext cx="152400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chemeClr val="tx1"/>
                </a:solidFill>
                <a:cs typeface="Arial" panose="020B0604020202020204" pitchFamily="34" charset="0"/>
              </a:rPr>
              <a:t>DBS, PCI, or other intermediate-k</a:t>
            </a:r>
          </a:p>
        </p:txBody>
      </p:sp>
      <p:sp>
        <p:nvSpPr>
          <p:cNvPr id="25631" name="Oval 19"/>
          <p:cNvSpPr>
            <a:spLocks noChangeArrowheads="1"/>
          </p:cNvSpPr>
          <p:nvPr/>
        </p:nvSpPr>
        <p:spPr bwMode="auto">
          <a:xfrm>
            <a:off x="3819525" y="53863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32" name="Rectangle 20"/>
          <p:cNvSpPr>
            <a:spLocks noChangeArrowheads="1"/>
          </p:cNvSpPr>
          <p:nvPr/>
        </p:nvSpPr>
        <p:spPr bwMode="auto">
          <a:xfrm>
            <a:off x="5455920" y="5529263"/>
            <a:ext cx="1066800" cy="1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buFontTx/>
              <a:buNone/>
            </a:pPr>
            <a:r>
              <a:rPr lang="en-US" sz="1000" b="1" i="0">
                <a:solidFill>
                  <a:schemeClr val="tx1"/>
                </a:solidFill>
                <a:cs typeface="Arial" panose="020B0604020202020204" pitchFamily="34" charset="0"/>
              </a:rPr>
              <a:t>Divertor P</a:t>
            </a:r>
            <a:r>
              <a:rPr lang="en-US" sz="1000" b="1" i="0" baseline="-25000">
                <a:solidFill>
                  <a:schemeClr val="tx1"/>
                </a:solidFill>
                <a:cs typeface="Arial" panose="020B0604020202020204" pitchFamily="34" charset="0"/>
              </a:rPr>
              <a:t>rad</a:t>
            </a:r>
          </a:p>
        </p:txBody>
      </p:sp>
      <p:sp>
        <p:nvSpPr>
          <p:cNvPr id="25633" name="Rectangle 20"/>
          <p:cNvSpPr>
            <a:spLocks noChangeArrowheads="1"/>
          </p:cNvSpPr>
          <p:nvPr/>
        </p:nvSpPr>
        <p:spPr bwMode="auto">
          <a:xfrm>
            <a:off x="4759325" y="5072063"/>
            <a:ext cx="487363" cy="21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buFontTx/>
              <a:buNone/>
            </a:pPr>
            <a:r>
              <a:rPr lang="en-US" sz="1000" b="1" i="0">
                <a:solidFill>
                  <a:schemeClr val="tx1"/>
                </a:solidFill>
                <a:cs typeface="Arial" panose="020B0604020202020204" pitchFamily="34" charset="0"/>
              </a:rPr>
              <a:t>q</a:t>
            </a:r>
            <a:r>
              <a:rPr lang="en-US" sz="1000" b="1" i="0" baseline="-25000">
                <a:solidFill>
                  <a:schemeClr val="tx1"/>
                </a:solidFill>
                <a:cs typeface="Arial" panose="020B0604020202020204" pitchFamily="34" charset="0"/>
              </a:rPr>
              <a:t>min</a:t>
            </a:r>
            <a:endParaRPr lang="en-US" sz="1000" b="1" i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634" name="Oval 19"/>
          <p:cNvSpPr>
            <a:spLocks noChangeArrowheads="1"/>
          </p:cNvSpPr>
          <p:nvPr/>
        </p:nvSpPr>
        <p:spPr bwMode="auto">
          <a:xfrm>
            <a:off x="4892675" y="55499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35" name="Rectangle 20"/>
          <p:cNvSpPr>
            <a:spLocks noChangeArrowheads="1"/>
          </p:cNvSpPr>
          <p:nvPr/>
        </p:nvSpPr>
        <p:spPr bwMode="auto">
          <a:xfrm>
            <a:off x="2971800" y="5345113"/>
            <a:ext cx="9906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Snowflake</a:t>
            </a:r>
            <a:endParaRPr lang="en-US" sz="1000" b="1" i="0" baseline="-25000">
              <a:solidFill>
                <a:srgbClr val="009973"/>
              </a:solidFill>
              <a:cs typeface="Arial" panose="020B0604020202020204" pitchFamily="34" charset="0"/>
            </a:endParaRPr>
          </a:p>
        </p:txBody>
      </p:sp>
      <p:sp>
        <p:nvSpPr>
          <p:cNvPr id="25636" name="Oval 19"/>
          <p:cNvSpPr>
            <a:spLocks noChangeArrowheads="1"/>
          </p:cNvSpPr>
          <p:nvPr/>
        </p:nvSpPr>
        <p:spPr bwMode="auto">
          <a:xfrm>
            <a:off x="4892675" y="532923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37" name="TextBox 96"/>
          <p:cNvSpPr txBox="1">
            <a:spLocks noChangeArrowheads="1"/>
          </p:cNvSpPr>
          <p:nvPr/>
        </p:nvSpPr>
        <p:spPr bwMode="auto">
          <a:xfrm>
            <a:off x="1524000" y="1500188"/>
            <a:ext cx="1219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576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>
                <a:solidFill>
                  <a:srgbClr val="3333CC"/>
                </a:solidFill>
                <a:latin typeface="Arial Narrow" charset="0"/>
              </a:rPr>
              <a:t>Run Weeks:</a:t>
            </a:r>
          </a:p>
        </p:txBody>
      </p:sp>
      <p:sp>
        <p:nvSpPr>
          <p:cNvPr id="25638" name="Rectangle 43"/>
          <p:cNvSpPr>
            <a:spLocks noChangeArrowheads="1"/>
          </p:cNvSpPr>
          <p:nvPr/>
        </p:nvSpPr>
        <p:spPr bwMode="auto">
          <a:xfrm>
            <a:off x="0" y="12700"/>
            <a:ext cx="9144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2400" b="1" i="0" dirty="0" smtClean="0">
                <a:solidFill>
                  <a:srgbClr val="0000CC"/>
                </a:solidFill>
                <a:ea typeface="MS PGothic" charset="0"/>
                <a:cs typeface="MS PGothic" charset="0"/>
              </a:rPr>
              <a:t>Five </a:t>
            </a:r>
            <a:r>
              <a:rPr lang="en-US" sz="2400" b="1" i="0" dirty="0">
                <a:solidFill>
                  <a:srgbClr val="0000CC"/>
                </a:solidFill>
                <a:ea typeface="MS PGothic" charset="0"/>
                <a:cs typeface="MS PGothic" charset="0"/>
              </a:rPr>
              <a:t>Year Facility Enhancement Plan </a:t>
            </a:r>
            <a:r>
              <a:rPr lang="en-US" sz="2800" i="0" dirty="0">
                <a:solidFill>
                  <a:srgbClr val="009973"/>
                </a:solidFill>
                <a:ea typeface="MS PGothic" charset="0"/>
                <a:cs typeface="MS PGothic" charset="0"/>
              </a:rPr>
              <a:t>(green – ongoing)</a:t>
            </a:r>
            <a:endParaRPr lang="en-US" sz="2800" i="0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algn="ctr">
              <a:buFontTx/>
              <a:buNone/>
            </a:pPr>
            <a:r>
              <a:rPr lang="en-US" sz="2200" i="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2015: Engineering </a:t>
            </a:r>
            <a:r>
              <a:rPr lang="en-US" sz="2200" i="0" dirty="0">
                <a:solidFill>
                  <a:srgbClr val="FF0000"/>
                </a:solidFill>
                <a:ea typeface="MS PGothic" charset="0"/>
                <a:cs typeface="MS PGothic" charset="0"/>
              </a:rPr>
              <a:t>design </a:t>
            </a:r>
            <a:r>
              <a:rPr lang="en-US" sz="2200" i="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for high-Z tiles, </a:t>
            </a:r>
            <a:r>
              <a:rPr lang="en-US" sz="2200" i="0" dirty="0" err="1" smtClean="0">
                <a:solidFill>
                  <a:srgbClr val="FF0000"/>
                </a:solidFill>
                <a:ea typeface="MS PGothic" charset="0"/>
                <a:cs typeface="MS PGothic" charset="0"/>
              </a:rPr>
              <a:t>Cryo</a:t>
            </a:r>
            <a:r>
              <a:rPr lang="en-US" sz="2200" i="0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-Pump, NCC, ECH</a:t>
            </a:r>
            <a:endParaRPr lang="en-US" sz="2200" i="0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4008437" y="1524000"/>
            <a:ext cx="350837" cy="50228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buFontTx/>
              <a:buNone/>
              <a:defRPr/>
            </a:pPr>
            <a:endParaRPr lang="en-US" sz="1000" b="1">
              <a:cs typeface="Arial" panose="020B0604020202020204" pitchFamily="34" charset="0"/>
            </a:endParaRPr>
          </a:p>
        </p:txBody>
      </p:sp>
      <p:sp>
        <p:nvSpPr>
          <p:cNvPr id="25640" name="Rectangle 20"/>
          <p:cNvSpPr>
            <a:spLocks noChangeArrowheads="1"/>
          </p:cNvSpPr>
          <p:nvPr/>
        </p:nvSpPr>
        <p:spPr bwMode="auto">
          <a:xfrm>
            <a:off x="2819400" y="3581400"/>
            <a:ext cx="914400" cy="4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MGI disruption mitigation</a:t>
            </a:r>
          </a:p>
        </p:txBody>
      </p:sp>
      <p:sp>
        <p:nvSpPr>
          <p:cNvPr id="25641" name="Rectangle 20"/>
          <p:cNvSpPr>
            <a:spLocks noChangeArrowheads="1"/>
          </p:cNvSpPr>
          <p:nvPr/>
        </p:nvSpPr>
        <p:spPr bwMode="auto">
          <a:xfrm>
            <a:off x="3687763" y="4799013"/>
            <a:ext cx="1477962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4 coil AE antenna</a:t>
            </a:r>
          </a:p>
        </p:txBody>
      </p:sp>
      <p:sp>
        <p:nvSpPr>
          <p:cNvPr id="25642" name="Rectangle 20"/>
          <p:cNvSpPr>
            <a:spLocks noChangeArrowheads="1"/>
          </p:cNvSpPr>
          <p:nvPr/>
        </p:nvSpPr>
        <p:spPr bwMode="auto">
          <a:xfrm>
            <a:off x="6320395" y="5148891"/>
            <a:ext cx="106680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HHFW limiter upgrade</a:t>
            </a:r>
          </a:p>
        </p:txBody>
      </p:sp>
      <p:sp>
        <p:nvSpPr>
          <p:cNvPr id="25643" name="Rectangle 20"/>
          <p:cNvSpPr>
            <a:spLocks noChangeArrowheads="1"/>
          </p:cNvSpPr>
          <p:nvPr/>
        </p:nvSpPr>
        <p:spPr bwMode="auto">
          <a:xfrm>
            <a:off x="2362200" y="5099050"/>
            <a:ext cx="1798638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 dirty="0">
                <a:solidFill>
                  <a:srgbClr val="0000CC"/>
                </a:solidFill>
                <a:cs typeface="Arial" panose="020B0604020202020204" pitchFamily="34" charset="0"/>
              </a:rPr>
              <a:t>Establish control of:</a:t>
            </a:r>
          </a:p>
        </p:txBody>
      </p:sp>
      <p:sp>
        <p:nvSpPr>
          <p:cNvPr id="25644" name="Rectangle 20"/>
          <p:cNvSpPr>
            <a:spLocks noChangeArrowheads="1"/>
          </p:cNvSpPr>
          <p:nvPr/>
        </p:nvSpPr>
        <p:spPr bwMode="auto">
          <a:xfrm>
            <a:off x="4052888" y="5127625"/>
            <a:ext cx="733425" cy="2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Rotation</a:t>
            </a:r>
          </a:p>
        </p:txBody>
      </p:sp>
      <p:sp>
        <p:nvSpPr>
          <p:cNvPr id="25645" name="Rectangle 20"/>
          <p:cNvSpPr>
            <a:spLocks noChangeArrowheads="1"/>
          </p:cNvSpPr>
          <p:nvPr/>
        </p:nvSpPr>
        <p:spPr bwMode="auto">
          <a:xfrm>
            <a:off x="4008438" y="2955925"/>
            <a:ext cx="868362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Upward</a:t>
            </a:r>
          </a:p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LiTER</a:t>
            </a:r>
          </a:p>
        </p:txBody>
      </p:sp>
      <p:sp>
        <p:nvSpPr>
          <p:cNvPr id="25646" name="Rectangle 20"/>
          <p:cNvSpPr>
            <a:spLocks noChangeArrowheads="1"/>
          </p:cNvSpPr>
          <p:nvPr/>
        </p:nvSpPr>
        <p:spPr bwMode="auto">
          <a:xfrm>
            <a:off x="3657600" y="4341813"/>
            <a:ext cx="8382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 dirty="0">
                <a:solidFill>
                  <a:srgbClr val="009973"/>
                </a:solidFill>
                <a:cs typeface="Arial" panose="020B0604020202020204" pitchFamily="34" charset="0"/>
              </a:rPr>
              <a:t>High </a:t>
            </a:r>
            <a:r>
              <a:rPr lang="en-US" sz="1000" b="1" i="0" dirty="0" err="1">
                <a:solidFill>
                  <a:srgbClr val="009973"/>
                </a:solidFill>
                <a:cs typeface="Arial" panose="020B0604020202020204" pitchFamily="34" charset="0"/>
              </a:rPr>
              <a:t>k</a:t>
            </a:r>
            <a:r>
              <a:rPr lang="en-US" sz="1000" b="1" i="0" baseline="-25000" dirty="0" err="1">
                <a:solidFill>
                  <a:srgbClr val="009973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endParaRPr lang="en-US" sz="1000" b="1" i="0" baseline="-25000" dirty="0">
              <a:solidFill>
                <a:srgbClr val="009973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5647" name="Rectangle 20"/>
          <p:cNvSpPr>
            <a:spLocks noChangeArrowheads="1"/>
          </p:cNvSpPr>
          <p:nvPr/>
        </p:nvSpPr>
        <p:spPr bwMode="auto">
          <a:xfrm>
            <a:off x="3817620" y="5830888"/>
            <a:ext cx="1301750" cy="22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0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buFontTx/>
              <a:buNone/>
            </a:pPr>
            <a:r>
              <a:rPr lang="en-US" sz="1200" b="1" i="0">
                <a:solidFill>
                  <a:srgbClr val="FF0000"/>
                </a:solidFill>
                <a:cs typeface="Arial" panose="020B0604020202020204" pitchFamily="34" charset="0"/>
              </a:rPr>
              <a:t>1 MW ECH/EBW</a:t>
            </a:r>
          </a:p>
        </p:txBody>
      </p:sp>
      <p:sp>
        <p:nvSpPr>
          <p:cNvPr id="25648" name="Oval 19"/>
          <p:cNvSpPr>
            <a:spLocks noChangeAspect="1" noChangeArrowheads="1"/>
          </p:cNvSpPr>
          <p:nvPr/>
        </p:nvSpPr>
        <p:spPr bwMode="auto">
          <a:xfrm>
            <a:off x="5189220" y="5848350"/>
            <a:ext cx="136525" cy="136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49" name="Oval 19"/>
          <p:cNvSpPr>
            <a:spLocks noChangeArrowheads="1"/>
          </p:cNvSpPr>
          <p:nvPr/>
        </p:nvSpPr>
        <p:spPr bwMode="auto">
          <a:xfrm>
            <a:off x="4359275" y="405447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50" name="Rectangle 20"/>
          <p:cNvSpPr>
            <a:spLocks noChangeArrowheads="1"/>
          </p:cNvSpPr>
          <p:nvPr/>
        </p:nvSpPr>
        <p:spPr bwMode="auto">
          <a:xfrm>
            <a:off x="3124200" y="4038600"/>
            <a:ext cx="14351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 dirty="0">
                <a:solidFill>
                  <a:srgbClr val="009973"/>
                </a:solidFill>
                <a:cs typeface="Arial" panose="020B0604020202020204" pitchFamily="34" charset="0"/>
              </a:rPr>
              <a:t>Laser blow-off</a:t>
            </a:r>
          </a:p>
        </p:txBody>
      </p:sp>
      <p:sp>
        <p:nvSpPr>
          <p:cNvPr id="25651" name="Oval 19"/>
          <p:cNvSpPr>
            <a:spLocks noChangeArrowheads="1"/>
          </p:cNvSpPr>
          <p:nvPr/>
        </p:nvSpPr>
        <p:spPr bwMode="auto">
          <a:xfrm>
            <a:off x="3505200" y="2436813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52" name="Rectangle 20"/>
          <p:cNvSpPr>
            <a:spLocks noChangeArrowheads="1"/>
          </p:cNvSpPr>
          <p:nvPr/>
        </p:nvSpPr>
        <p:spPr bwMode="auto">
          <a:xfrm>
            <a:off x="2987675" y="2214563"/>
            <a:ext cx="1127125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Boronization</a:t>
            </a:r>
          </a:p>
        </p:txBody>
      </p:sp>
      <p:sp>
        <p:nvSpPr>
          <p:cNvPr id="25653" name="Oval 19"/>
          <p:cNvSpPr>
            <a:spLocks noChangeArrowheads="1"/>
          </p:cNvSpPr>
          <p:nvPr/>
        </p:nvSpPr>
        <p:spPr bwMode="auto">
          <a:xfrm>
            <a:off x="4359275" y="43576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54" name="Oval 19"/>
          <p:cNvSpPr>
            <a:spLocks noChangeArrowheads="1"/>
          </p:cNvSpPr>
          <p:nvPr/>
        </p:nvSpPr>
        <p:spPr bwMode="auto">
          <a:xfrm>
            <a:off x="6179820" y="399415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55" name="Rectangle 20"/>
          <p:cNvSpPr>
            <a:spLocks noChangeArrowheads="1"/>
          </p:cNvSpPr>
          <p:nvPr/>
        </p:nvSpPr>
        <p:spPr bwMode="auto">
          <a:xfrm>
            <a:off x="6295538" y="3901122"/>
            <a:ext cx="1027851" cy="3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85000"/>
              </a:lnSpc>
              <a:buFontTx/>
              <a:buNone/>
            </a:pPr>
            <a:r>
              <a:rPr lang="en-US" sz="1000" b="1" i="0" dirty="0">
                <a:solidFill>
                  <a:schemeClr val="tx1"/>
                </a:solidFill>
                <a:cs typeface="Arial" panose="020B0604020202020204" pitchFamily="34" charset="0"/>
              </a:rPr>
              <a:t>Enhanced MHD sensors</a:t>
            </a:r>
          </a:p>
        </p:txBody>
      </p:sp>
      <p:sp>
        <p:nvSpPr>
          <p:cNvPr id="25656" name="Oval 19"/>
          <p:cNvSpPr>
            <a:spLocks noChangeArrowheads="1"/>
          </p:cNvSpPr>
          <p:nvPr/>
        </p:nvSpPr>
        <p:spPr bwMode="auto">
          <a:xfrm>
            <a:off x="6163945" y="4664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cs typeface="Arial" panose="020B0604020202020204" pitchFamily="34" charset="0"/>
            </a:endParaRPr>
          </a:p>
        </p:txBody>
      </p:sp>
      <p:sp>
        <p:nvSpPr>
          <p:cNvPr id="25657" name="Rectangle 20"/>
          <p:cNvSpPr>
            <a:spLocks noChangeArrowheads="1"/>
          </p:cNvSpPr>
          <p:nvPr/>
        </p:nvSpPr>
        <p:spPr bwMode="auto">
          <a:xfrm>
            <a:off x="6294120" y="4646613"/>
            <a:ext cx="16256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chemeClr val="tx1"/>
                </a:solidFill>
                <a:cs typeface="Arial" panose="020B0604020202020204" pitchFamily="34" charset="0"/>
              </a:rPr>
              <a:t>Neutron collimator</a:t>
            </a:r>
          </a:p>
        </p:txBody>
      </p:sp>
      <p:sp>
        <p:nvSpPr>
          <p:cNvPr id="25658" name="Rectangle 20"/>
          <p:cNvSpPr>
            <a:spLocks noChangeArrowheads="1"/>
          </p:cNvSpPr>
          <p:nvPr/>
        </p:nvSpPr>
        <p:spPr bwMode="auto">
          <a:xfrm>
            <a:off x="3962400" y="4572000"/>
            <a:ext cx="16256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Charged fusion product</a:t>
            </a:r>
          </a:p>
        </p:txBody>
      </p:sp>
      <p:sp>
        <p:nvSpPr>
          <p:cNvPr id="25659" name="Oval 19"/>
          <p:cNvSpPr>
            <a:spLocks noChangeArrowheads="1"/>
          </p:cNvSpPr>
          <p:nvPr/>
        </p:nvSpPr>
        <p:spPr bwMode="auto">
          <a:xfrm>
            <a:off x="4359275" y="38100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60" name="Rectangle 20"/>
          <p:cNvSpPr>
            <a:spLocks noChangeArrowheads="1"/>
          </p:cNvSpPr>
          <p:nvPr/>
        </p:nvSpPr>
        <p:spPr bwMode="auto">
          <a:xfrm>
            <a:off x="3657600" y="3457575"/>
            <a:ext cx="137160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Upgraded halo sensors</a:t>
            </a:r>
          </a:p>
        </p:txBody>
      </p:sp>
      <p:sp>
        <p:nvSpPr>
          <p:cNvPr id="25661" name="Rectangle 20"/>
          <p:cNvSpPr>
            <a:spLocks noChangeArrowheads="1"/>
          </p:cNvSpPr>
          <p:nvPr/>
        </p:nvSpPr>
        <p:spPr bwMode="auto">
          <a:xfrm>
            <a:off x="3035300" y="1979613"/>
            <a:ext cx="1308100" cy="2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 dirty="0">
                <a:solidFill>
                  <a:srgbClr val="009973"/>
                </a:solidFill>
                <a:cs typeface="Arial" panose="020B0604020202020204" pitchFamily="34" charset="0"/>
              </a:rPr>
              <a:t>Pulse-burst MPTS</a:t>
            </a:r>
          </a:p>
        </p:txBody>
      </p:sp>
      <p:sp>
        <p:nvSpPr>
          <p:cNvPr id="25662" name="Oval 19"/>
          <p:cNvSpPr>
            <a:spLocks noChangeArrowheads="1"/>
          </p:cNvSpPr>
          <p:nvPr/>
        </p:nvSpPr>
        <p:spPr bwMode="auto">
          <a:xfrm>
            <a:off x="4256088" y="532765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64" name="TextBox 130"/>
          <p:cNvSpPr txBox="1">
            <a:spLocks noChangeArrowheads="1"/>
          </p:cNvSpPr>
          <p:nvPr/>
        </p:nvSpPr>
        <p:spPr bwMode="auto">
          <a:xfrm>
            <a:off x="3528060" y="1508125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14-16</a:t>
            </a:r>
            <a:endParaRPr lang="en-US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66" name="TextBox 155"/>
          <p:cNvSpPr txBox="1">
            <a:spLocks noChangeArrowheads="1"/>
          </p:cNvSpPr>
          <p:nvPr/>
        </p:nvSpPr>
        <p:spPr bwMode="auto">
          <a:xfrm>
            <a:off x="6090920" y="1508125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10-12</a:t>
            </a:r>
            <a:endParaRPr lang="en-US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67" name="TextBox 130"/>
          <p:cNvSpPr txBox="1">
            <a:spLocks noChangeArrowheads="1"/>
          </p:cNvSpPr>
          <p:nvPr/>
        </p:nvSpPr>
        <p:spPr bwMode="auto">
          <a:xfrm>
            <a:off x="4430395" y="1508125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18-20</a:t>
            </a:r>
            <a:endParaRPr lang="en-US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69" name="Oval 19"/>
          <p:cNvSpPr>
            <a:spLocks noChangeArrowheads="1"/>
          </p:cNvSpPr>
          <p:nvPr/>
        </p:nvSpPr>
        <p:spPr bwMode="auto">
          <a:xfrm>
            <a:off x="4259263" y="55641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grpSp>
        <p:nvGrpSpPr>
          <p:cNvPr id="25670" name="Group 182"/>
          <p:cNvGrpSpPr>
            <a:grpSpLocks/>
          </p:cNvGrpSpPr>
          <p:nvPr/>
        </p:nvGrpSpPr>
        <p:grpSpPr bwMode="auto">
          <a:xfrm>
            <a:off x="4419600" y="5546712"/>
            <a:ext cx="152400" cy="200039"/>
            <a:chOff x="5638800" y="5334020"/>
            <a:chExt cx="152400" cy="200586"/>
          </a:xfrm>
        </p:grpSpPr>
        <p:sp>
          <p:nvSpPr>
            <p:cNvPr id="25716" name="Rectangle 20"/>
            <p:cNvSpPr>
              <a:spLocks noChangeArrowheads="1"/>
            </p:cNvSpPr>
            <p:nvPr/>
          </p:nvSpPr>
          <p:spPr bwMode="auto">
            <a:xfrm>
              <a:off x="5638801" y="5334020"/>
              <a:ext cx="152399" cy="20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buFontTx/>
                <a:buNone/>
              </a:pPr>
              <a:r>
                <a:rPr lang="en-US" sz="1000" b="1" i="0">
                  <a:solidFill>
                    <a:srgbClr val="009973"/>
                  </a:solidFill>
                  <a:cs typeface="Arial" panose="020B0604020202020204" pitchFamily="34" charset="0"/>
                </a:rPr>
                <a:t>n</a:t>
              </a:r>
              <a:r>
                <a:rPr lang="en-US" sz="1000" b="1" i="0" baseline="-25000">
                  <a:solidFill>
                    <a:srgbClr val="009973"/>
                  </a:solidFill>
                  <a:cs typeface="Arial" panose="020B0604020202020204" pitchFamily="34" charset="0"/>
                </a:rPr>
                <a:t>e</a:t>
              </a:r>
            </a:p>
          </p:txBody>
        </p:sp>
        <p:cxnSp>
          <p:nvCxnSpPr>
            <p:cNvPr id="115" name="Straight Connector 186"/>
            <p:cNvCxnSpPr>
              <a:cxnSpLocks noChangeShapeType="1"/>
            </p:cNvCxnSpPr>
            <p:nvPr/>
          </p:nvCxnSpPr>
          <p:spPr bwMode="auto">
            <a:xfrm>
              <a:off x="5638800" y="5367429"/>
              <a:ext cx="82550" cy="0"/>
            </a:xfrm>
            <a:prstGeom prst="line">
              <a:avLst/>
            </a:prstGeom>
            <a:noFill/>
            <a:ln w="15875">
              <a:solidFill>
                <a:srgbClr val="339933"/>
              </a:solidFill>
              <a:round/>
              <a:headEnd/>
              <a:tailEnd/>
            </a:ln>
            <a:extLst/>
          </p:spPr>
        </p:cxnSp>
      </p:grpSp>
      <p:sp>
        <p:nvSpPr>
          <p:cNvPr id="25671" name="Oval 19"/>
          <p:cNvSpPr>
            <a:spLocks noChangeArrowheads="1"/>
          </p:cNvSpPr>
          <p:nvPr/>
        </p:nvSpPr>
        <p:spPr bwMode="auto">
          <a:xfrm>
            <a:off x="3886200" y="30480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cxnSp>
        <p:nvCxnSpPr>
          <p:cNvPr id="25673" name="Straight Connector 144"/>
          <p:cNvCxnSpPr>
            <a:cxnSpLocks noChangeShapeType="1"/>
          </p:cNvCxnSpPr>
          <p:nvPr/>
        </p:nvCxnSpPr>
        <p:spPr bwMode="auto">
          <a:xfrm flipH="1">
            <a:off x="2590800" y="3429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74" name="Straight Connector 114"/>
          <p:cNvCxnSpPr>
            <a:cxnSpLocks noChangeShapeType="1"/>
          </p:cNvCxnSpPr>
          <p:nvPr/>
        </p:nvCxnSpPr>
        <p:spPr bwMode="auto">
          <a:xfrm flipH="1" flipV="1">
            <a:off x="2590800" y="1828800"/>
            <a:ext cx="464820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75" name="Straight Connector 164"/>
          <p:cNvCxnSpPr>
            <a:cxnSpLocks noChangeShapeType="1"/>
          </p:cNvCxnSpPr>
          <p:nvPr/>
        </p:nvCxnSpPr>
        <p:spPr bwMode="auto">
          <a:xfrm flipH="1">
            <a:off x="2590800" y="5043488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76" name="Group 1"/>
          <p:cNvGrpSpPr>
            <a:grpSpLocks/>
          </p:cNvGrpSpPr>
          <p:nvPr/>
        </p:nvGrpSpPr>
        <p:grpSpPr bwMode="auto">
          <a:xfrm>
            <a:off x="1371600" y="5105400"/>
            <a:ext cx="1219200" cy="1357313"/>
            <a:chOff x="1371600" y="5105400"/>
            <a:chExt cx="1219200" cy="1357085"/>
          </a:xfrm>
        </p:grpSpPr>
        <p:sp>
          <p:nvSpPr>
            <p:cNvPr id="86" name="Right Arrow 85"/>
            <p:cNvSpPr/>
            <p:nvPr/>
          </p:nvSpPr>
          <p:spPr bwMode="auto">
            <a:xfrm>
              <a:off x="1412875" y="51054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715" name="Text Box 12"/>
            <p:cNvSpPr txBox="1">
              <a:spLocks noChangeArrowheads="1"/>
            </p:cNvSpPr>
            <p:nvPr/>
          </p:nvSpPr>
          <p:spPr bwMode="auto">
            <a:xfrm>
              <a:off x="1371600" y="5486400"/>
              <a:ext cx="1177925" cy="59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45714" rIns="0" bIns="45714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sz="1800" i="0">
                  <a:solidFill>
                    <a:schemeClr val="tx1"/>
                  </a:solidFill>
                  <a:latin typeface="Arial Narrow" charset="0"/>
                </a:rPr>
                <a:t>Integrated Scenarios</a:t>
              </a:r>
            </a:p>
          </p:txBody>
        </p:sp>
      </p:grpSp>
      <p:grpSp>
        <p:nvGrpSpPr>
          <p:cNvPr id="25677" name="Group 2"/>
          <p:cNvGrpSpPr>
            <a:grpSpLocks/>
          </p:cNvGrpSpPr>
          <p:nvPr/>
        </p:nvGrpSpPr>
        <p:grpSpPr bwMode="auto">
          <a:xfrm>
            <a:off x="1371600" y="3503613"/>
            <a:ext cx="1219200" cy="1446212"/>
            <a:chOff x="1371600" y="3503612"/>
            <a:chExt cx="1219200" cy="1446213"/>
          </a:xfrm>
        </p:grpSpPr>
        <p:sp>
          <p:nvSpPr>
            <p:cNvPr id="88" name="Right Arrow 87"/>
            <p:cNvSpPr/>
            <p:nvPr/>
          </p:nvSpPr>
          <p:spPr bwMode="auto">
            <a:xfrm>
              <a:off x="1412875" y="3503612"/>
              <a:ext cx="1177925" cy="1446213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713" name="Text Box 12"/>
            <p:cNvSpPr txBox="1">
              <a:spLocks noChangeArrowheads="1"/>
            </p:cNvSpPr>
            <p:nvPr/>
          </p:nvSpPr>
          <p:spPr bwMode="auto">
            <a:xfrm>
              <a:off x="1371600" y="3925681"/>
              <a:ext cx="1133475" cy="59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45714" rIns="0" bIns="45714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sz="1800" i="0">
                  <a:solidFill>
                    <a:schemeClr val="tx1"/>
                  </a:solidFill>
                  <a:latin typeface="Arial Narrow" charset="0"/>
                </a:rPr>
                <a:t>Core Science</a:t>
              </a:r>
            </a:p>
          </p:txBody>
        </p:sp>
      </p:grpSp>
      <p:grpSp>
        <p:nvGrpSpPr>
          <p:cNvPr id="25678" name="Group 3"/>
          <p:cNvGrpSpPr>
            <a:grpSpLocks/>
          </p:cNvGrpSpPr>
          <p:nvPr/>
        </p:nvGrpSpPr>
        <p:grpSpPr bwMode="auto">
          <a:xfrm>
            <a:off x="1371600" y="1905000"/>
            <a:ext cx="1219200" cy="1447800"/>
            <a:chOff x="1371600" y="1905000"/>
            <a:chExt cx="1219200" cy="1447800"/>
          </a:xfrm>
        </p:grpSpPr>
        <p:sp>
          <p:nvSpPr>
            <p:cNvPr id="89" name="Right Arrow 88"/>
            <p:cNvSpPr/>
            <p:nvPr/>
          </p:nvSpPr>
          <p:spPr bwMode="auto">
            <a:xfrm>
              <a:off x="1412875" y="1905000"/>
              <a:ext cx="1177925" cy="14478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buFontTx/>
                <a:buNone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711" name="Text Box 12"/>
            <p:cNvSpPr txBox="1">
              <a:spLocks noChangeArrowheads="1"/>
            </p:cNvSpPr>
            <p:nvPr/>
          </p:nvSpPr>
          <p:spPr bwMode="auto">
            <a:xfrm>
              <a:off x="1371600" y="2069283"/>
              <a:ext cx="1142999" cy="108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45714" rIns="0" bIns="45714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sz="1800" i="0">
                  <a:solidFill>
                    <a:schemeClr val="tx1"/>
                  </a:solidFill>
                  <a:latin typeface="Arial Narrow" charset="0"/>
                </a:rPr>
                <a:t>Boundary Science 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sz="1600" b="0" i="0">
                  <a:solidFill>
                    <a:schemeClr val="tx1"/>
                  </a:solidFill>
                  <a:latin typeface="Arial Narrow" charset="0"/>
                </a:rPr>
                <a:t>+ Particle Control</a:t>
              </a:r>
            </a:p>
          </p:txBody>
        </p:sp>
      </p:grp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15620"/>
              </p:ext>
            </p:extLst>
          </p:nvPr>
        </p:nvGraphicFramePr>
        <p:xfrm>
          <a:off x="2743200" y="977889"/>
          <a:ext cx="3863340" cy="241311"/>
        </p:xfrm>
        <a:graphic>
          <a:graphicData uri="http://schemas.openxmlformats.org/drawingml/2006/table">
            <a:tbl>
              <a:tblPr/>
              <a:tblGrid>
                <a:gridCol w="772668"/>
                <a:gridCol w="772668"/>
                <a:gridCol w="772668"/>
                <a:gridCol w="772668"/>
                <a:gridCol w="77266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2015</a:t>
                      </a:r>
                    </a:p>
                  </a:txBody>
                  <a:tcPr marL="12849" marR="12849" marT="1271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2016</a:t>
                      </a:r>
                    </a:p>
                  </a:txBody>
                  <a:tcPr marL="12849" marR="12849" marT="1271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2017</a:t>
                      </a:r>
                    </a:p>
                  </a:txBody>
                  <a:tcPr marL="12849" marR="12849" marT="1271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2018</a:t>
                      </a:r>
                    </a:p>
                  </a:txBody>
                  <a:tcPr marL="12849" marR="12849" marT="1271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849" marR="12849" marT="1271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93" name="TextBox 26"/>
          <p:cNvSpPr txBox="1">
            <a:spLocks noChangeArrowheads="1"/>
          </p:cNvSpPr>
          <p:nvPr/>
        </p:nvSpPr>
        <p:spPr bwMode="auto">
          <a:xfrm>
            <a:off x="1295400" y="1250950"/>
            <a:ext cx="2209800" cy="2714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8288" bIns="36576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i="0">
                <a:latin typeface="Arial" charset="0"/>
                <a:ea typeface="MS PGothic" charset="0"/>
                <a:cs typeface="MS PGothic" charset="0"/>
              </a:rPr>
              <a:t>Upgrade Outage</a:t>
            </a:r>
          </a:p>
        </p:txBody>
      </p:sp>
      <p:sp>
        <p:nvSpPr>
          <p:cNvPr id="25694" name="TextBox 26"/>
          <p:cNvSpPr txBox="1">
            <a:spLocks noChangeArrowheads="1"/>
          </p:cNvSpPr>
          <p:nvPr/>
        </p:nvSpPr>
        <p:spPr bwMode="auto">
          <a:xfrm>
            <a:off x="3505200" y="1251262"/>
            <a:ext cx="3101340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sz="1400" i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1.5 </a:t>
            </a:r>
            <a:r>
              <a:rPr lang="en-US" sz="1400" i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Wingdings" charset="0"/>
              </a:rPr>
              <a:t></a:t>
            </a:r>
            <a:r>
              <a:rPr lang="pl-PL" sz="1400" i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2 MA, 1s </a:t>
            </a:r>
            <a:r>
              <a:rPr lang="en-US" sz="1400" i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Wingdings" charset="0"/>
              </a:rPr>
              <a:t></a:t>
            </a:r>
            <a:r>
              <a:rPr lang="pl-PL" sz="1400" i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5s</a:t>
            </a:r>
          </a:p>
        </p:txBody>
      </p:sp>
      <p:sp>
        <p:nvSpPr>
          <p:cNvPr id="25695" name="Oval 19"/>
          <p:cNvSpPr>
            <a:spLocks noChangeArrowheads="1"/>
          </p:cNvSpPr>
          <p:nvPr/>
        </p:nvSpPr>
        <p:spPr bwMode="auto">
          <a:xfrm>
            <a:off x="3521075" y="31638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96" name="Rectangle 20"/>
          <p:cNvSpPr>
            <a:spLocks noChangeArrowheads="1"/>
          </p:cNvSpPr>
          <p:nvPr/>
        </p:nvSpPr>
        <p:spPr bwMode="auto">
          <a:xfrm>
            <a:off x="2865438" y="3128963"/>
            <a:ext cx="868362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MAPP</a:t>
            </a:r>
          </a:p>
        </p:txBody>
      </p:sp>
      <p:sp>
        <p:nvSpPr>
          <p:cNvPr id="25697" name="Oval 19"/>
          <p:cNvSpPr>
            <a:spLocks noChangeArrowheads="1"/>
          </p:cNvSpPr>
          <p:nvPr/>
        </p:nvSpPr>
        <p:spPr bwMode="auto">
          <a:xfrm>
            <a:off x="3441700" y="42291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98" name="Oval 19"/>
          <p:cNvSpPr>
            <a:spLocks noChangeArrowheads="1"/>
          </p:cNvSpPr>
          <p:nvPr/>
        </p:nvSpPr>
        <p:spPr bwMode="auto">
          <a:xfrm>
            <a:off x="3441700" y="46736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699" name="Oval 19"/>
          <p:cNvSpPr>
            <a:spLocks noChangeArrowheads="1"/>
          </p:cNvSpPr>
          <p:nvPr/>
        </p:nvSpPr>
        <p:spPr bwMode="auto">
          <a:xfrm>
            <a:off x="3441700" y="44577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700" name="Rectangle 20"/>
          <p:cNvSpPr>
            <a:spLocks noChangeArrowheads="1"/>
          </p:cNvSpPr>
          <p:nvPr/>
        </p:nvSpPr>
        <p:spPr bwMode="auto">
          <a:xfrm>
            <a:off x="2540000" y="4202113"/>
            <a:ext cx="9906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42 ch MPTS</a:t>
            </a:r>
            <a:endParaRPr lang="en-US" sz="1000" b="1" i="0" baseline="-25000">
              <a:solidFill>
                <a:srgbClr val="009973"/>
              </a:solidFill>
              <a:cs typeface="Arial" panose="020B0604020202020204" pitchFamily="34" charset="0"/>
            </a:endParaRPr>
          </a:p>
        </p:txBody>
      </p:sp>
      <p:sp>
        <p:nvSpPr>
          <p:cNvPr id="25701" name="Rectangle 20"/>
          <p:cNvSpPr>
            <a:spLocks noChangeArrowheads="1"/>
          </p:cNvSpPr>
          <p:nvPr/>
        </p:nvSpPr>
        <p:spPr bwMode="auto">
          <a:xfrm>
            <a:off x="2565400" y="4430713"/>
            <a:ext cx="9906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48 ch BES</a:t>
            </a:r>
            <a:endParaRPr lang="en-US" sz="1000" b="1" i="0" baseline="-25000">
              <a:solidFill>
                <a:srgbClr val="009973"/>
              </a:solidFill>
              <a:cs typeface="Arial" panose="020B0604020202020204" pitchFamily="34" charset="0"/>
            </a:endParaRPr>
          </a:p>
        </p:txBody>
      </p:sp>
      <p:sp>
        <p:nvSpPr>
          <p:cNvPr id="25702" name="Rectangle 20"/>
          <p:cNvSpPr>
            <a:spLocks noChangeArrowheads="1"/>
          </p:cNvSpPr>
          <p:nvPr/>
        </p:nvSpPr>
        <p:spPr bwMode="auto">
          <a:xfrm>
            <a:off x="2616200" y="4646613"/>
            <a:ext cx="9906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MSE/LIF</a:t>
            </a:r>
            <a:endParaRPr lang="en-US" sz="1000" b="1" i="0" baseline="-25000">
              <a:solidFill>
                <a:srgbClr val="009973"/>
              </a:solidFill>
              <a:cs typeface="Arial" panose="020B0604020202020204" pitchFamily="34" charset="0"/>
            </a:endParaRPr>
          </a:p>
        </p:txBody>
      </p:sp>
      <p:sp>
        <p:nvSpPr>
          <p:cNvPr id="25703" name="Oval 19"/>
          <p:cNvSpPr>
            <a:spLocks noChangeArrowheads="1"/>
          </p:cNvSpPr>
          <p:nvPr/>
        </p:nvSpPr>
        <p:spPr bwMode="auto">
          <a:xfrm>
            <a:off x="3756025" y="56022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25704" name="Rectangle 20"/>
          <p:cNvSpPr>
            <a:spLocks noChangeArrowheads="1"/>
          </p:cNvSpPr>
          <p:nvPr/>
        </p:nvSpPr>
        <p:spPr bwMode="auto">
          <a:xfrm>
            <a:off x="2984500" y="5573713"/>
            <a:ext cx="990600" cy="2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buFontTx/>
              <a:buNone/>
            </a:pPr>
            <a:r>
              <a:rPr lang="en-US" sz="1000" b="1" i="0">
                <a:solidFill>
                  <a:srgbClr val="009973"/>
                </a:solidFill>
                <a:cs typeface="Arial" panose="020B0604020202020204" pitchFamily="34" charset="0"/>
              </a:rPr>
              <a:t>FIReTIP</a:t>
            </a:r>
            <a:endParaRPr lang="en-US" sz="1000" b="1" i="0" baseline="-25000">
              <a:solidFill>
                <a:srgbClr val="009973"/>
              </a:solidFill>
              <a:cs typeface="Arial" panose="020B0604020202020204" pitchFamily="34" charset="0"/>
            </a:endParaRPr>
          </a:p>
        </p:txBody>
      </p:sp>
      <p:cxnSp>
        <p:nvCxnSpPr>
          <p:cNvPr id="25707" name="Straight Arrow Connector 107"/>
          <p:cNvCxnSpPr>
            <a:cxnSpLocks noChangeShapeType="1"/>
          </p:cNvCxnSpPr>
          <p:nvPr/>
        </p:nvCxnSpPr>
        <p:spPr bwMode="auto">
          <a:xfrm>
            <a:off x="6316345" y="3770324"/>
            <a:ext cx="953388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08" name="Straight Arrow Connector 108"/>
          <p:cNvCxnSpPr>
            <a:cxnSpLocks noChangeShapeType="1"/>
          </p:cNvCxnSpPr>
          <p:nvPr/>
        </p:nvCxnSpPr>
        <p:spPr bwMode="auto">
          <a:xfrm>
            <a:off x="5351780" y="5919788"/>
            <a:ext cx="1943100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8747E-09AD-4C3A-9D13-6024E79E96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9" name="Picture 5" descr="Screen Shot 2014-11-29 at 9.09.5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12" y="4899032"/>
            <a:ext cx="523297" cy="15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981417" y="1076685"/>
            <a:ext cx="2023584" cy="823302"/>
            <a:chOff x="6571777" y="901125"/>
            <a:chExt cx="2023584" cy="823302"/>
          </a:xfrm>
        </p:grpSpPr>
        <p:sp>
          <p:nvSpPr>
            <p:cNvPr id="120" name="TextBox 103"/>
            <p:cNvSpPr txBox="1">
              <a:spLocks noChangeArrowheads="1"/>
            </p:cNvSpPr>
            <p:nvPr/>
          </p:nvSpPr>
          <p:spPr bwMode="auto">
            <a:xfrm>
              <a:off x="6571777" y="901125"/>
              <a:ext cx="2023584" cy="823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buFontTx/>
                <a:buNone/>
              </a:pPr>
              <a:r>
                <a:rPr lang="en-US" sz="1400" i="0" dirty="0" smtClean="0">
                  <a:solidFill>
                    <a:srgbClr val="FF0000"/>
                  </a:solidFill>
                </a:rPr>
                <a:t>Major enhancements:</a:t>
              </a:r>
            </a:p>
            <a:p>
              <a:pPr eaLnBrk="1" hangingPunct="1">
                <a:lnSpc>
                  <a:spcPct val="125000"/>
                </a:lnSpc>
                <a:buFontTx/>
                <a:buNone/>
              </a:pPr>
              <a:r>
                <a:rPr lang="en-US" i="0" dirty="0" smtClean="0">
                  <a:solidFill>
                    <a:srgbClr val="FF0000"/>
                  </a:solidFill>
                </a:rPr>
                <a:t>       Base funding</a:t>
              </a:r>
            </a:p>
            <a:p>
              <a:pPr eaLnBrk="1" hangingPunct="1">
                <a:lnSpc>
                  <a:spcPct val="125000"/>
                </a:lnSpc>
                <a:buFontTx/>
                <a:buNone/>
              </a:pPr>
              <a:r>
                <a:rPr lang="en-US" i="0" dirty="0">
                  <a:solidFill>
                    <a:srgbClr val="FF0000"/>
                  </a:solidFill>
                </a:rPr>
                <a:t> </a:t>
              </a:r>
              <a:r>
                <a:rPr lang="en-US" i="0" dirty="0" smtClean="0">
                  <a:solidFill>
                    <a:srgbClr val="FF0000"/>
                  </a:solidFill>
                </a:rPr>
                <a:t>      +15</a:t>
              </a:r>
              <a:r>
                <a:rPr lang="en-US" i="0" dirty="0">
                  <a:solidFill>
                    <a:srgbClr val="FF0000"/>
                  </a:solidFill>
                </a:rPr>
                <a:t>% </a:t>
              </a:r>
              <a:r>
                <a:rPr lang="en-US" i="0" dirty="0" smtClean="0">
                  <a:solidFill>
                    <a:srgbClr val="FF0000"/>
                  </a:solidFill>
                </a:rPr>
                <a:t>incremental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121" name="Oval 19"/>
            <p:cNvSpPr>
              <a:spLocks noChangeArrowheads="1"/>
            </p:cNvSpPr>
            <p:nvPr/>
          </p:nvSpPr>
          <p:spPr bwMode="auto">
            <a:xfrm>
              <a:off x="6716652" y="1254691"/>
              <a:ext cx="136525" cy="13652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buFontTx/>
                <a:buNone/>
              </a:pPr>
              <a:endParaRPr lang="en-US" i="0"/>
            </a:p>
          </p:txBody>
        </p:sp>
        <p:sp>
          <p:nvSpPr>
            <p:cNvPr id="122" name="Oval 19"/>
            <p:cNvSpPr>
              <a:spLocks noChangeArrowheads="1"/>
            </p:cNvSpPr>
            <p:nvPr/>
          </p:nvSpPr>
          <p:spPr bwMode="auto">
            <a:xfrm>
              <a:off x="6723568" y="1484997"/>
              <a:ext cx="136525" cy="136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buFontTx/>
                <a:buNone/>
              </a:pPr>
              <a:endParaRPr lang="en-US" i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7391"/>
            <a:ext cx="1623520" cy="9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75" y="3232150"/>
            <a:ext cx="1495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6010" r="32243" b="9568"/>
          <a:stretch/>
        </p:blipFill>
        <p:spPr bwMode="auto">
          <a:xfrm>
            <a:off x="3939840" y="2449041"/>
            <a:ext cx="444630" cy="47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Rectangle 20"/>
          <p:cNvSpPr>
            <a:spLocks noChangeArrowheads="1"/>
          </p:cNvSpPr>
          <p:nvPr/>
        </p:nvSpPr>
        <p:spPr bwMode="auto">
          <a:xfrm>
            <a:off x="4381500" y="2265774"/>
            <a:ext cx="838200" cy="438565"/>
          </a:xfrm>
          <a:prstGeom prst="rect">
            <a:avLst/>
          </a:prstGeom>
          <a:noFill/>
          <a:ln>
            <a:noFill/>
          </a:ln>
          <a:extLst/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buFontTx/>
              <a:buNone/>
              <a:defRPr/>
            </a:pPr>
            <a:r>
              <a:rPr lang="en-US" sz="1000" b="1" i="0" dirty="0">
                <a:solidFill>
                  <a:srgbClr val="009973"/>
                </a:solidFill>
                <a:cs typeface="Arial" panose="020B0604020202020204" pitchFamily="34" charset="0"/>
              </a:rPr>
              <a:t> High-Z tile row on lower OBD</a:t>
            </a:r>
          </a:p>
        </p:txBody>
      </p:sp>
      <p:sp>
        <p:nvSpPr>
          <p:cNvPr id="127" name="Oval 19"/>
          <p:cNvSpPr>
            <a:spLocks noChangeArrowheads="1"/>
          </p:cNvSpPr>
          <p:nvPr/>
        </p:nvSpPr>
        <p:spPr bwMode="auto">
          <a:xfrm>
            <a:off x="4343400" y="199707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128" name="Oval 19"/>
          <p:cNvSpPr>
            <a:spLocks noChangeArrowheads="1"/>
          </p:cNvSpPr>
          <p:nvPr/>
        </p:nvSpPr>
        <p:spPr bwMode="auto">
          <a:xfrm>
            <a:off x="4290060" y="2405952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1000" b="1" i="0">
              <a:solidFill>
                <a:srgbClr val="3366FF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Box 155"/>
          <p:cNvSpPr txBox="1">
            <a:spLocks noChangeArrowheads="1"/>
          </p:cNvSpPr>
          <p:nvPr/>
        </p:nvSpPr>
        <p:spPr bwMode="auto">
          <a:xfrm>
            <a:off x="4980940" y="1500188"/>
            <a:ext cx="5100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10-12</a:t>
            </a:r>
            <a:endParaRPr lang="en-US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4321" y="97426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</a:rPr>
              <a:t>Fiscal Year:</a:t>
            </a:r>
            <a:endParaRPr lang="en-US" i="0" dirty="0" smtClean="0">
              <a:solidFill>
                <a:schemeClr val="tx1"/>
              </a:solidFill>
            </a:endParaRPr>
          </a:p>
        </p:txBody>
      </p:sp>
      <p:sp>
        <p:nvSpPr>
          <p:cNvPr id="4" name="Left-Right Arrow 3"/>
          <p:cNvSpPr/>
          <p:nvPr/>
        </p:nvSpPr>
        <p:spPr bwMode="auto">
          <a:xfrm>
            <a:off x="5055870" y="1974696"/>
            <a:ext cx="750570" cy="311304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31155" y="1852598"/>
            <a:ext cx="0" cy="58421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25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88465</TotalTime>
  <Words>816</Words>
  <Application>Microsoft Office PowerPoint</Application>
  <PresentationFormat>On-screen Show (4:3)</PresentationFormat>
  <Paragraphs>248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1_Blank Presentation</vt:lpstr>
      <vt:lpstr>PowerPoint Presentation</vt:lpstr>
      <vt:lpstr>Outline</vt:lpstr>
      <vt:lpstr>FES solicitation for U.S. University and Industry DIAGNOSTIC Collaboration on NSTX-U </vt:lpstr>
      <vt:lpstr>Impact of restart schedule on milestones</vt:lpstr>
      <vt:lpstr>Latest / possible / tentative run plan for 2015-16 Goal is to operate 14-16 run weeks as per research forum</vt:lpstr>
      <vt:lpstr>PowerPoint Presentation</vt:lpstr>
      <vt:lpstr>PowerPoint Presentation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13174</cp:revision>
  <cp:lastPrinted>2015-06-05T15:53:10Z</cp:lastPrinted>
  <dcterms:created xsi:type="dcterms:W3CDTF">2003-10-01T16:23:57Z</dcterms:created>
  <dcterms:modified xsi:type="dcterms:W3CDTF">2015-06-05T16:11:28Z</dcterms:modified>
</cp:coreProperties>
</file>