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2" r:id="rId6"/>
    <p:sldId id="263" r:id="rId7"/>
    <p:sldId id="268" r:id="rId8"/>
    <p:sldId id="275" r:id="rId9"/>
    <p:sldId id="273" r:id="rId10"/>
    <p:sldId id="264" r:id="rId11"/>
    <p:sldId id="274" r:id="rId12"/>
    <p:sldId id="27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7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5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3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1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6C50-B948-4D50-B743-154CF25B5C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0F6B-5817-4A34-872F-7E28B075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Inner PF-1 Bus Support </a:t>
            </a:r>
            <a:br>
              <a:rPr lang="en-US" dirty="0" smtClean="0"/>
            </a:br>
            <a:r>
              <a:rPr lang="en-US"/>
              <a:t/>
            </a:r>
            <a:br>
              <a:rPr lang="en-US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NSTX-U Team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838200"/>
          </a:xfrm>
        </p:spPr>
        <p:txBody>
          <a:bodyPr/>
          <a:lstStyle/>
          <a:p>
            <a:r>
              <a:rPr lang="en-US" dirty="0" smtClean="0"/>
              <a:t>6/10/2016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5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Other PF coils with water cooled flex bus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Inspections of all the remaining coils powered by flex bus were made to determine if similar conditions exist elsewhere.</a:t>
            </a:r>
          </a:p>
          <a:p>
            <a:r>
              <a:rPr lang="en-US" dirty="0" smtClean="0"/>
              <a:t>Inner PF 1B and 1C shall require similar modifications to PF-1A before they are energized during plasma operations.</a:t>
            </a:r>
          </a:p>
          <a:p>
            <a:r>
              <a:rPr lang="en-US" dirty="0" smtClean="0"/>
              <a:t>The installed configuration of PF 2, 3 &amp; 5 matches the modelling/analysis performed on these coils.  They are OK to resume plasma operations.</a:t>
            </a:r>
          </a:p>
          <a:p>
            <a:r>
              <a:rPr lang="en-US" dirty="0" smtClean="0"/>
              <a:t>PF4, Not ready for full field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4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FEA of PF4/5</a:t>
            </a:r>
            <a:endParaRPr lang="en-US" dirty="0"/>
          </a:p>
        </p:txBody>
      </p:sp>
      <p:pic>
        <p:nvPicPr>
          <p:cNvPr id="1026" name="Picture 2" descr="C:\Users\sraftopo\Data\NSTX\Flex Bus motion May 2016\Pete's presentation\PF 4 5 Terminals and Bus June 9 Review_Pag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3450"/>
            <a:ext cx="7228417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3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PF5 OK, PF4 not qualified…yet.</a:t>
            </a:r>
            <a:endParaRPr lang="en-US" dirty="0"/>
          </a:p>
        </p:txBody>
      </p:sp>
      <p:pic>
        <p:nvPicPr>
          <p:cNvPr id="3074" name="Picture 2" descr="C:\Users\sraftopo\Data\NSTX\Flex Bus motion May 2016\Pete's presentation\PF 4 5 Terminals and Bus June 9 Review_Page_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14814" r="11276" b="23851"/>
          <a:stretch/>
        </p:blipFill>
        <p:spPr bwMode="auto">
          <a:xfrm>
            <a:off x="1066800" y="1295400"/>
            <a:ext cx="7153306" cy="40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4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PF-1A Upper</a:t>
            </a:r>
          </a:p>
          <a:p>
            <a:pPr lvl="1"/>
            <a:r>
              <a:rPr lang="en-US" dirty="0" smtClean="0"/>
              <a:t>Remove hard bus during outage and rebuild to new condition</a:t>
            </a:r>
          </a:p>
          <a:p>
            <a:r>
              <a:rPr lang="en-US" dirty="0" smtClean="0"/>
              <a:t>PF1A Lower</a:t>
            </a:r>
          </a:p>
          <a:p>
            <a:pPr lvl="1"/>
            <a:r>
              <a:rPr lang="en-US" dirty="0" smtClean="0"/>
              <a:t>No additional work needed</a:t>
            </a:r>
          </a:p>
          <a:p>
            <a:r>
              <a:rPr lang="en-US" dirty="0" smtClean="0"/>
              <a:t>PF-1B &amp; PF-1C (upper &amp; lower)</a:t>
            </a:r>
          </a:p>
          <a:p>
            <a:pPr lvl="1"/>
            <a:r>
              <a:rPr lang="en-US" dirty="0" smtClean="0"/>
              <a:t>Additional supports to flex bus (and most likely G-10 plates on flags) need to be added prior to energizing these coils.</a:t>
            </a:r>
          </a:p>
          <a:p>
            <a:pPr lvl="1"/>
            <a:r>
              <a:rPr lang="en-US" dirty="0" smtClean="0"/>
              <a:t>PF-1C this run (design work will continue next week), PF-1B later</a:t>
            </a:r>
          </a:p>
          <a:p>
            <a:r>
              <a:rPr lang="en-US" dirty="0" smtClean="0"/>
              <a:t>PF4 </a:t>
            </a:r>
          </a:p>
          <a:p>
            <a:pPr lvl="1"/>
            <a:r>
              <a:rPr lang="en-US" dirty="0" smtClean="0"/>
              <a:t>Need further analysis, operational limits shall be imposed in the meanwhile.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1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Motion observed on NSTX-U video.</a:t>
            </a:r>
          </a:p>
          <a:p>
            <a:r>
              <a:rPr lang="en-US" dirty="0" smtClean="0"/>
              <a:t>Controlled access granted, technicians and engineers observed that the PF-1A flexible bus cables were disturbed from their original positions and that the PF-1A hard-bus flags that connect to the flex bus were bent.  Operations halted.</a:t>
            </a:r>
          </a:p>
          <a:p>
            <a:r>
              <a:rPr lang="en-US" dirty="0" smtClean="0"/>
              <a:t>Subsequent inspections indicate that the PF-1A lower flex bus was deflecting similarly (paint rubbed off a neighboring component).</a:t>
            </a:r>
          </a:p>
          <a:p>
            <a:pPr lvl="1"/>
            <a:r>
              <a:rPr lang="en-US" dirty="0" smtClean="0"/>
              <a:t>The flags were not affected</a:t>
            </a:r>
          </a:p>
          <a:p>
            <a:endParaRPr lang="en-US" dirty="0"/>
          </a:p>
        </p:txBody>
      </p:sp>
      <p:pic>
        <p:nvPicPr>
          <p:cNvPr id="1026" name="Picture 2" descr="P:\Photo Drop\Steve R 5-23-16\P1020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16" y="10668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Photo Drop\Steve R 5-23-16\P1020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16" y="29718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:\Photo Drop\Steve R 5-23-16\P102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16" y="4800600"/>
            <a:ext cx="233789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4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4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Field changes to hard </a:t>
            </a:r>
            <a:r>
              <a:rPr lang="en-US" sz="2000" b="1" dirty="0" err="1" smtClean="0"/>
              <a:t>bus’</a:t>
            </a:r>
            <a:r>
              <a:rPr lang="en-US" sz="2000" b="1" dirty="0" smtClean="0"/>
              <a:t> design exacerbated forces on the flex bus</a:t>
            </a:r>
            <a:endParaRPr lang="en-US" sz="2000" b="1" dirty="0"/>
          </a:p>
        </p:txBody>
      </p:sp>
      <p:pic>
        <p:nvPicPr>
          <p:cNvPr id="4" name="Picture 2" descr="BB0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5457" r="22066" b="2185"/>
          <a:stretch>
            <a:fillRect/>
          </a:stretch>
        </p:blipFill>
        <p:spPr bwMode="auto">
          <a:xfrm>
            <a:off x="5373206" y="914400"/>
            <a:ext cx="2901085" cy="34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24" y="4114800"/>
            <a:ext cx="37260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6903" y="1009135"/>
            <a:ext cx="43434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Original design has the inner PF hard bus extending to the perimeter of PF-3 and supported off the PF-3 clamps, however…</a:t>
            </a:r>
          </a:p>
          <a:p>
            <a:r>
              <a:rPr lang="en-US" dirty="0" smtClean="0"/>
              <a:t>Undocumented components necessitated field changes to the routing of the hard bus: </a:t>
            </a:r>
          </a:p>
          <a:p>
            <a:pPr lvl="1"/>
            <a:r>
              <a:rPr lang="en-US" dirty="0" smtClean="0"/>
              <a:t>On the NSTX, all prefabricated hard bus had to be thrown out and re-made via field fit.  We anticipated having to field fit on NSTX-U.</a:t>
            </a:r>
          </a:p>
          <a:p>
            <a:r>
              <a:rPr lang="en-US" dirty="0" smtClean="0"/>
              <a:t>Reasonable engineering judgement was used in considering the changes to the hard bus.</a:t>
            </a:r>
          </a:p>
          <a:p>
            <a:pPr lvl="1"/>
            <a:r>
              <a:rPr lang="en-US" dirty="0" smtClean="0"/>
              <a:t>The forces transmitted back to the Inner PF coil leads were the main consideration.</a:t>
            </a:r>
          </a:p>
          <a:p>
            <a:pPr lvl="1"/>
            <a:r>
              <a:rPr lang="en-US" dirty="0" smtClean="0"/>
              <a:t>Supporting the (now) longer run of flex bus should have been considered more carefully.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Supporting the water cooled flex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244894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Both upper and lower flex bus are being supported with bracket that is anchored to the umbrella</a:t>
            </a:r>
          </a:p>
          <a:p>
            <a:pPr lvl="1"/>
            <a:r>
              <a:rPr lang="en-US" dirty="0" smtClean="0"/>
              <a:t>Brackets were sized by hand calculations, mocked up in wood, analyzed further using Ansys, and field fit to the flex bus.  Final configuration will be re-analyzed (if it deviated) and documented in model and via approved drawings.</a:t>
            </a:r>
          </a:p>
          <a:p>
            <a:pPr lvl="1"/>
            <a:r>
              <a:rPr lang="en-US" dirty="0" smtClean="0"/>
              <a:t>All unsupported length of flex bus shall be strapped to each other.  This was always the practice on previous devices.</a:t>
            </a:r>
          </a:p>
          <a:p>
            <a:pPr lvl="1"/>
            <a:r>
              <a:rPr lang="en-US" dirty="0"/>
              <a:t>Analysis shows that the strain on the flags is greatly reduced if they are mechanically tied together.</a:t>
            </a:r>
          </a:p>
          <a:p>
            <a:pPr lvl="1"/>
            <a:endParaRPr lang="en-US" dirty="0"/>
          </a:p>
        </p:txBody>
      </p:sp>
      <p:pic>
        <p:nvPicPr>
          <p:cNvPr id="4" name="Picture 4" descr="C:\Users\sraftopo\Data\NSTX\Flex Bus motion May 2016\upper_pf-1a_sup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616" r="7897" b="3657"/>
          <a:stretch/>
        </p:blipFill>
        <p:spPr bwMode="auto">
          <a:xfrm>
            <a:off x="7302843" y="1143000"/>
            <a:ext cx="1573427" cy="25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raftopo\Data\NSTX\Flex Bus motion May 2016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74" y="1447800"/>
            <a:ext cx="2275584" cy="1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raftopo\Data\NSTX\Flex Bus motion May 2016\Pete's presentation\PF1a Flex Bus Review June 9 2016_Page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6542" r="6711" b="12094"/>
          <a:stretch/>
        </p:blipFill>
        <p:spPr bwMode="auto">
          <a:xfrm>
            <a:off x="4716162" y="3505200"/>
            <a:ext cx="3939774" cy="26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1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Concerns over the PF-1AU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648200" cy="5059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Hard Bus flags bent – 16 degrees upward and 5 degrees downward.</a:t>
            </a:r>
          </a:p>
          <a:p>
            <a:r>
              <a:rPr lang="en-US" dirty="0" smtClean="0"/>
              <a:t>Concerns that the copper (C102 alloy) was cold worked too far have not proven true.</a:t>
            </a:r>
          </a:p>
          <a:p>
            <a:pPr lvl="1"/>
            <a:r>
              <a:rPr lang="en-US" dirty="0" smtClean="0"/>
              <a:t>Team Industrial performed fluorescent dye penetrant test showed no cracks in elbow or in the braze joint.</a:t>
            </a:r>
          </a:p>
          <a:p>
            <a:pPr lvl="1"/>
            <a:r>
              <a:rPr lang="en-US" dirty="0" smtClean="0"/>
              <a:t>Deflection test indicated that the flag’s structural integrity is not compromised.</a:t>
            </a:r>
          </a:p>
          <a:p>
            <a:pPr lvl="1"/>
            <a:r>
              <a:rPr lang="en-US" dirty="0" smtClean="0"/>
              <a:t>Flags were fully annealed (brazing process) - the amount of cold work should not have taken the material anywhere near failure.</a:t>
            </a:r>
          </a:p>
          <a:p>
            <a:r>
              <a:rPr lang="en-US" dirty="0" smtClean="0"/>
              <a:t>However, we are not comfortable just bending the flags back to their nominal location.  A structural support will surround flags in their current position and transfer loads to umbrella.</a:t>
            </a:r>
          </a:p>
        </p:txBody>
      </p:sp>
      <p:pic>
        <p:nvPicPr>
          <p:cNvPr id="4" name="Picture 5" descr="C:\Users\sraftopo\Data\NSTX\Flex Bus motion May 2016\pf-1a_leads_f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81" y="3733800"/>
            <a:ext cx="30196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Photo Drop\Steve R 5-23-16\P102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5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PF-1A Upper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153400" cy="198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Structural support grabs the flex bus and ties to umbrella.</a:t>
            </a:r>
          </a:p>
          <a:p>
            <a:r>
              <a:rPr lang="en-US" dirty="0" smtClean="0"/>
              <a:t>For the upper flags, a custom G-10 box that accommodates the deflected shape will be installed and tied to the umbrella.</a:t>
            </a:r>
          </a:p>
          <a:p>
            <a:pPr lvl="1"/>
            <a:r>
              <a:rPr lang="en-US" dirty="0" smtClean="0"/>
              <a:t>The gap between the G-10 and the flags will be filled with the Loctite EA 9395 structural adhesive.  Same stuff used between Inconel finger supports and TF flag extensions.</a:t>
            </a:r>
          </a:p>
          <a:p>
            <a:r>
              <a:rPr lang="en-US" dirty="0" smtClean="0"/>
              <a:t>Support at the coil bus tower is not being changed.  It can handle the loads.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243362" cy="343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2806572" cy="343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9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PF-1A 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814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Structural support grabs the flex bus and ties to umbrella.</a:t>
            </a:r>
          </a:p>
          <a:p>
            <a:r>
              <a:rPr lang="en-US" dirty="0" smtClean="0"/>
              <a:t>For the lower flags, a simple, </a:t>
            </a:r>
            <a:r>
              <a:rPr lang="en-US" dirty="0"/>
              <a:t>1” thick,</a:t>
            </a:r>
            <a:r>
              <a:rPr lang="en-US" dirty="0" smtClean="0"/>
              <a:t> G-10 plate will tie the flags together.</a:t>
            </a:r>
          </a:p>
          <a:p>
            <a:pPr lvl="1"/>
            <a:r>
              <a:rPr lang="en-US" dirty="0" smtClean="0"/>
              <a:t>Belleville washers will ensure that contact pressure is maintained.</a:t>
            </a:r>
          </a:p>
          <a:p>
            <a:r>
              <a:rPr lang="en-US" dirty="0" smtClean="0"/>
              <a:t>The flex bus will be secured to the phenolic plate that is part of the coil bus tower.  It had not been secured previously.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038600"/>
            <a:ext cx="3135906" cy="24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53" y="1043616"/>
            <a:ext cx="2952514" cy="289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conclusions</a:t>
            </a:r>
            <a:endParaRPr lang="en-US" dirty="0"/>
          </a:p>
        </p:txBody>
      </p:sp>
      <p:pic>
        <p:nvPicPr>
          <p:cNvPr id="2050" name="Picture 2" descr="C:\Users\sraftopo\Data\NSTX\Flex Bus motion May 2016\Pete's presentation\PF1a Flex Bus Review June 9 2016_Page_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40731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1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PF2 &amp; 3 were addressed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276600" cy="4830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Analysis indicated that the PF2 &amp; 3 leads needed additional support so they were bridged together.  Design review held in April, 2015</a:t>
            </a:r>
          </a:p>
          <a:p>
            <a:r>
              <a:rPr lang="en-US" dirty="0" smtClean="0"/>
              <a:t>Behind the leads, a structural G-10, support plate (mounted off PF3 structure) grabs the flex connectors close to the flags. </a:t>
            </a:r>
          </a:p>
          <a:p>
            <a:r>
              <a:rPr lang="en-US" dirty="0" smtClean="0"/>
              <a:t>There are 2-3 ft. of unsupported flex bus behind the G-10 Plate and the clamps on the coil bus tower (this may need additional clamping)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6529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92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8768</TotalTime>
  <Words>905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Inner PF-1 Bus Support    NSTX-U Team Meeting</vt:lpstr>
      <vt:lpstr>Timeline of events</vt:lpstr>
      <vt:lpstr>Field changes to hard bus’ design exacerbated forces on the flex bus</vt:lpstr>
      <vt:lpstr>Supporting the water cooled flex bus</vt:lpstr>
      <vt:lpstr>Concerns over the PF-1AU flags</vt:lpstr>
      <vt:lpstr>PF-1A Upper</vt:lpstr>
      <vt:lpstr>PF-1A Lower</vt:lpstr>
      <vt:lpstr>Analysis conclusions</vt:lpstr>
      <vt:lpstr>PF2 &amp; 3 were addressed last year</vt:lpstr>
      <vt:lpstr>Other PF coils with water cooled flex bus</vt:lpstr>
      <vt:lpstr>FEA of PF4/5</vt:lpstr>
      <vt:lpstr>PF5 OK, PF4 not qualified…yet.</vt:lpstr>
      <vt:lpstr>Future work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Inner PF water-cooled Flex Bus</dc:title>
  <dc:creator>Steve Raftopoulos</dc:creator>
  <cp:lastModifiedBy>Masayuki Ono</cp:lastModifiedBy>
  <cp:revision>32</cp:revision>
  <dcterms:created xsi:type="dcterms:W3CDTF">2016-05-23T17:24:38Z</dcterms:created>
  <dcterms:modified xsi:type="dcterms:W3CDTF">2016-06-10T17:55:26Z</dcterms:modified>
</cp:coreProperties>
</file>