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306" r:id="rId3"/>
    <p:sldId id="307" r:id="rId4"/>
    <p:sldId id="308" r:id="rId5"/>
    <p:sldId id="309" r:id="rId6"/>
    <p:sldId id="302" r:id="rId7"/>
    <p:sldId id="305" r:id="rId8"/>
    <p:sldId id="303" r:id="rId9"/>
    <p:sldId id="304" r:id="rId10"/>
    <p:sldId id="31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 varScale="1">
        <p:scale>
          <a:sx n="116" d="100"/>
          <a:sy n="116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6/10/16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Team Meeting - Menard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 Menard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Program status, run coordination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Team Meeting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PPPL B318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June 10,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Above XMP+XP time likely consumes most of remainder of available FY16 run-time</a:t>
            </a:r>
          </a:p>
          <a:p>
            <a:r>
              <a:rPr lang="en-US" dirty="0" smtClean="0"/>
              <a:t>Q1 2017 operations would help us get:</a:t>
            </a:r>
          </a:p>
          <a:p>
            <a:pPr lvl="1"/>
            <a:r>
              <a:rPr lang="en-US" dirty="0" smtClean="0"/>
              <a:t>More data for 2017 APS invited (+ other meetings)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ead start on accruing FY17 run time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ead start on some FY17 milestones</a:t>
            </a:r>
          </a:p>
          <a:p>
            <a:r>
              <a:rPr lang="en-US" dirty="0" smtClean="0"/>
              <a:t>Provide enough time to (?):</a:t>
            </a:r>
          </a:p>
          <a:p>
            <a:pPr lvl="1"/>
            <a:r>
              <a:rPr lang="en-US" dirty="0" smtClean="0"/>
              <a:t>Reinforce PF1C leads </a:t>
            </a:r>
            <a:r>
              <a:rPr lang="en-US" dirty="0" smtClean="0">
                <a:sym typeface="Wingdings" panose="05000000000000000000" pitchFamily="2" charset="2"/>
              </a:rPr>
              <a:t> snowflake </a:t>
            </a:r>
            <a:r>
              <a:rPr lang="en-US" dirty="0" err="1" smtClean="0">
                <a:sym typeface="Wingdings" panose="05000000000000000000" pitchFamily="2" charset="2"/>
              </a:rPr>
              <a:t>divertor</a:t>
            </a:r>
            <a:r>
              <a:rPr lang="en-US" dirty="0" smtClean="0">
                <a:sym typeface="Wingdings" panose="05000000000000000000" pitchFamily="2" charset="2"/>
              </a:rPr>
              <a:t> studies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Complete CHI commissioning  get first NSTX-U CHI data</a:t>
            </a:r>
          </a:p>
          <a:p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otential down-sides: end of FY17 shortened, could make completion of JRT, high-Z, high-k milestones challenging</a:t>
            </a:r>
          </a:p>
          <a:p>
            <a:endParaRPr lang="en-US" sz="5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sz="3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Let us know your thoughts on this possibility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Much depends on how next ~1 month goes…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operating in Q1 FY17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1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724" y="990600"/>
            <a:ext cx="8710551" cy="1098556"/>
          </a:xfrm>
        </p:spPr>
        <p:txBody>
          <a:bodyPr>
            <a:normAutofit/>
          </a:bodyPr>
          <a:lstStyle/>
          <a:p>
            <a:r>
              <a:rPr lang="en-US" sz="2000" dirty="0"/>
              <a:t>This year’s award, to be given in July at the EPS 43</a:t>
            </a:r>
            <a:r>
              <a:rPr lang="en-US" sz="2000" baseline="30000" dirty="0"/>
              <a:t>rd</a:t>
            </a:r>
            <a:r>
              <a:rPr lang="en-US" sz="2000" dirty="0"/>
              <a:t> Conference on Plasma Physics in Leuven, Belgium, honors advances in experimentally validated understanding of the stability of resistive wall modes (RWMs)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Congrats to Jack and Steve!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10" y="2089156"/>
            <a:ext cx="4728490" cy="438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9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previous collaborations renewed</a:t>
            </a:r>
          </a:p>
          <a:p>
            <a:r>
              <a:rPr lang="en-US" dirty="0" smtClean="0"/>
              <a:t>Plus 2 new ones:</a:t>
            </a:r>
          </a:p>
          <a:p>
            <a:pPr lvl="1"/>
            <a:r>
              <a:rPr lang="en-US" dirty="0" smtClean="0"/>
              <a:t>Den </a:t>
            </a:r>
            <a:r>
              <a:rPr lang="en-US" dirty="0" err="1" smtClean="0"/>
              <a:t>Hartog</a:t>
            </a:r>
            <a:r>
              <a:rPr lang="en-US" dirty="0" smtClean="0"/>
              <a:t> / </a:t>
            </a:r>
            <a:r>
              <a:rPr lang="en-US" dirty="0" err="1" smtClean="0"/>
              <a:t>Reusch</a:t>
            </a:r>
            <a:r>
              <a:rPr lang="en-US" dirty="0"/>
              <a:t> </a:t>
            </a:r>
            <a:r>
              <a:rPr lang="en-US" dirty="0" smtClean="0"/>
              <a:t>(UW Madison) Integrated Data Analysis</a:t>
            </a:r>
          </a:p>
          <a:p>
            <a:pPr lvl="1"/>
            <a:r>
              <a:rPr lang="en-US" dirty="0" err="1" smtClean="0"/>
              <a:t>Kolemen</a:t>
            </a:r>
            <a:r>
              <a:rPr lang="en-US" dirty="0" smtClean="0"/>
              <a:t> (Princeton) – real-time Thomson for kinetic </a:t>
            </a:r>
            <a:r>
              <a:rPr lang="en-US" dirty="0" err="1" smtClean="0"/>
              <a:t>rtEFIT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FES NSTX-U diagnostic collaborations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1825"/>
            <a:ext cx="82296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57400" y="3733800"/>
            <a:ext cx="25146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3036182"/>
            <a:ext cx="1662112" cy="168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48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30 XMPs have been started, 6 of which are will likely be revisited in very near future:</a:t>
            </a:r>
          </a:p>
          <a:p>
            <a:pPr lvl="1"/>
            <a:r>
              <a:rPr lang="en-US" dirty="0" err="1" smtClean="0"/>
              <a:t>ssNPA</a:t>
            </a:r>
            <a:r>
              <a:rPr lang="en-US" dirty="0" smtClean="0"/>
              <a:t> and FIDA checkout (XMP-110)</a:t>
            </a:r>
          </a:p>
          <a:p>
            <a:pPr lvl="2"/>
            <a:r>
              <a:rPr lang="en-US" dirty="0" smtClean="0"/>
              <a:t>More NB modulation shots for diagnostic validation</a:t>
            </a:r>
          </a:p>
          <a:p>
            <a:pPr lvl="1"/>
            <a:r>
              <a:rPr lang="en-US" dirty="0" smtClean="0"/>
              <a:t>RWM control checkout (XMP-121)</a:t>
            </a:r>
          </a:p>
          <a:p>
            <a:pPr lvl="2"/>
            <a:r>
              <a:rPr lang="en-US" dirty="0" smtClean="0"/>
              <a:t>Test RWM B</a:t>
            </a:r>
            <a:r>
              <a:rPr lang="en-US" baseline="-25000" dirty="0" smtClean="0"/>
              <a:t>P</a:t>
            </a:r>
            <a:r>
              <a:rPr lang="en-US" dirty="0" smtClean="0"/>
              <a:t> and B</a:t>
            </a:r>
            <a:r>
              <a:rPr lang="en-US" baseline="-25000" dirty="0" smtClean="0"/>
              <a:t>R</a:t>
            </a:r>
            <a:r>
              <a:rPr lang="en-US" dirty="0" smtClean="0"/>
              <a:t> feedback, DEFC</a:t>
            </a:r>
          </a:p>
          <a:p>
            <a:pPr lvl="1"/>
            <a:r>
              <a:rPr lang="en-US" dirty="0" smtClean="0"/>
              <a:t>Proportional EFC Testing (XMP-141)</a:t>
            </a:r>
          </a:p>
          <a:p>
            <a:pPr lvl="2"/>
            <a:r>
              <a:rPr lang="en-US" dirty="0" smtClean="0"/>
              <a:t>Look for very early EFC</a:t>
            </a:r>
          </a:p>
          <a:p>
            <a:pPr lvl="1"/>
            <a:r>
              <a:rPr lang="en-US" dirty="0" smtClean="0"/>
              <a:t>L</a:t>
            </a:r>
            <a:r>
              <a:rPr lang="en-US" dirty="0"/>
              <a:t>-Mode Development in Support of Core and Boundary XPs</a:t>
            </a:r>
            <a:r>
              <a:rPr lang="en-US" dirty="0" smtClean="0"/>
              <a:t>. (XMP-151)</a:t>
            </a:r>
          </a:p>
          <a:p>
            <a:pPr lvl="2"/>
            <a:r>
              <a:rPr lang="en-US" dirty="0" smtClean="0"/>
              <a:t>Primarily looking at effect of NB tangency radius on L-mode scenario in remaining shots</a:t>
            </a:r>
          </a:p>
          <a:p>
            <a:pPr lvl="1"/>
            <a:r>
              <a:rPr lang="en-US" dirty="0"/>
              <a:t>H-mode access and control development in </a:t>
            </a:r>
            <a:r>
              <a:rPr lang="en-US" dirty="0" err="1"/>
              <a:t>boronized</a:t>
            </a:r>
            <a:r>
              <a:rPr lang="en-US" dirty="0"/>
              <a:t> wall </a:t>
            </a:r>
            <a:r>
              <a:rPr lang="en-US" dirty="0" smtClean="0"/>
              <a:t>conditions (XMP-153)</a:t>
            </a:r>
          </a:p>
          <a:p>
            <a:pPr lvl="2"/>
            <a:r>
              <a:rPr lang="en-US" dirty="0" smtClean="0"/>
              <a:t>Development of long-pulse, MHD quiescent H-modes for transport and MHD studies.</a:t>
            </a:r>
          </a:p>
          <a:p>
            <a:pPr lvl="1"/>
            <a:r>
              <a:rPr lang="en-US" dirty="0" smtClean="0"/>
              <a:t>Inner gap control checkout (XMP-154)</a:t>
            </a:r>
          </a:p>
          <a:p>
            <a:pPr lvl="2"/>
            <a:r>
              <a:rPr lang="en-US" dirty="0" smtClean="0"/>
              <a:t>Complete development and L-mode optimization of algorithm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8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LGI Checkout (XMP-130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First granule injection into L- and H-mode plasmas</a:t>
            </a:r>
            <a:endParaRPr lang="en-US" dirty="0"/>
          </a:p>
          <a:p>
            <a:r>
              <a:rPr lang="en-US" dirty="0"/>
              <a:t>CHERS NB Modulation Study (XMP-150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Determine optimum NB modulation patterns for getting CHERS data while using NB#2.</a:t>
            </a:r>
            <a:endParaRPr lang="en-US" dirty="0"/>
          </a:p>
          <a:p>
            <a:r>
              <a:rPr lang="en-US" dirty="0"/>
              <a:t>MGI Commissioning (XMP-136)</a:t>
            </a:r>
          </a:p>
          <a:p>
            <a:pPr lvl="1"/>
            <a:r>
              <a:rPr lang="en-US" dirty="0" smtClean="0"/>
              <a:t>First test of the MGI system with plasma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Near-term XMPs to be initiated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6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19628"/>
            <a:ext cx="9144000" cy="54573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R16-1: </a:t>
            </a:r>
            <a:r>
              <a:rPr lang="en-US" sz="3200" dirty="0"/>
              <a:t>Assess H-mode energy confinement, pedestal, and </a:t>
            </a:r>
            <a:r>
              <a:rPr lang="en-US" sz="3200" dirty="0" smtClean="0"/>
              <a:t>SOL characteristics </a:t>
            </a:r>
            <a:r>
              <a:rPr lang="en-US" sz="3200" dirty="0"/>
              <a:t>with higher B</a:t>
            </a:r>
            <a:r>
              <a:rPr lang="en-US" sz="3200" baseline="-25000" dirty="0"/>
              <a:t>T</a:t>
            </a:r>
            <a:r>
              <a:rPr lang="en-US" sz="3200" dirty="0"/>
              <a:t>, </a:t>
            </a:r>
            <a:r>
              <a:rPr lang="en-US" sz="3200" dirty="0" smtClean="0"/>
              <a:t>I</a:t>
            </a:r>
            <a:r>
              <a:rPr lang="en-US" sz="3200" baseline="-25000" dirty="0" smtClean="0"/>
              <a:t>P</a:t>
            </a:r>
            <a:r>
              <a:rPr lang="en-US" sz="3200" dirty="0" smtClean="0"/>
              <a:t> </a:t>
            </a:r>
            <a:r>
              <a:rPr lang="en-US" sz="3200" dirty="0"/>
              <a:t>and NBI heating </a:t>
            </a:r>
            <a:r>
              <a:rPr lang="en-US" sz="3200" dirty="0" smtClean="0"/>
              <a:t>power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key diagnostics are taking data, </a:t>
            </a:r>
            <a:r>
              <a:rPr lang="en-US" dirty="0" smtClean="0">
                <a:solidFill>
                  <a:srgbClr val="C00000"/>
                </a:solidFill>
              </a:rPr>
              <a:t>except MSE (want 90kV  NB1A, already in mid-80s, may need to accept lower voltage)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Checking data consistency via TRANSP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Need robust / longer-pulse higher current H-mode scenarios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R16-2: </a:t>
            </a:r>
            <a:r>
              <a:rPr lang="en-US" sz="3200" dirty="0" smtClean="0"/>
              <a:t>Assess </a:t>
            </a:r>
            <a:r>
              <a:rPr lang="en-US" sz="3200" dirty="0"/>
              <a:t>effects of </a:t>
            </a:r>
            <a:r>
              <a:rPr lang="en-US" sz="3200" dirty="0" smtClean="0"/>
              <a:t>NBI parameters </a:t>
            </a:r>
            <a:r>
              <a:rPr lang="en-US" sz="3200" dirty="0"/>
              <a:t>on </a:t>
            </a:r>
            <a:r>
              <a:rPr lang="en-US" sz="3200" dirty="0" smtClean="0"/>
              <a:t>fast </a:t>
            </a:r>
            <a:r>
              <a:rPr lang="en-US" sz="3200" dirty="0"/>
              <a:t>ion distribution function and neutral beam driven current </a:t>
            </a:r>
            <a:r>
              <a:rPr lang="en-US" sz="3200" dirty="0" smtClean="0"/>
              <a:t>profile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Neutron, FIDA, </a:t>
            </a:r>
            <a:r>
              <a:rPr lang="en-US" dirty="0" err="1" smtClean="0"/>
              <a:t>ssNPA</a:t>
            </a:r>
            <a:r>
              <a:rPr lang="en-US" dirty="0" smtClean="0"/>
              <a:t> functional, </a:t>
            </a:r>
            <a:r>
              <a:rPr lang="en-US" dirty="0" smtClean="0">
                <a:solidFill>
                  <a:srgbClr val="C00000"/>
                </a:solidFill>
              </a:rPr>
              <a:t>needs MSE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Started studies of fast ion confinement vs.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tan</a:t>
            </a:r>
            <a:r>
              <a:rPr lang="en-US" dirty="0" smtClean="0"/>
              <a:t> and effect of NB#2 on *AE modes, NBI source scans in L-modes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toward Milestones (I)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0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4573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R16-3: </a:t>
            </a:r>
            <a:r>
              <a:rPr lang="en-US" sz="3200" dirty="0" smtClean="0"/>
              <a:t>Develop physics </a:t>
            </a:r>
            <a:r>
              <a:rPr lang="en-US" sz="3200" dirty="0"/>
              <a:t>and operational tools for </a:t>
            </a:r>
            <a:r>
              <a:rPr lang="en-US" sz="3200" dirty="0" smtClean="0"/>
              <a:t>high</a:t>
            </a:r>
            <a:r>
              <a:rPr lang="en-US" sz="3200" dirty="0"/>
              <a:t>-performance </a:t>
            </a:r>
            <a:r>
              <a:rPr lang="en-US" sz="3200" dirty="0" smtClean="0"/>
              <a:t>discharges.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Developed shape </a:t>
            </a:r>
            <a:r>
              <a:rPr lang="en-US" dirty="0"/>
              <a:t>&amp;</a:t>
            </a:r>
            <a:r>
              <a:rPr lang="en-US" dirty="0" smtClean="0"/>
              <a:t> vertical control, new inboard gap control, EFC, HFS </a:t>
            </a:r>
            <a:r>
              <a:rPr lang="en-US" dirty="0"/>
              <a:t>&amp;</a:t>
            </a:r>
            <a:r>
              <a:rPr lang="en-US" dirty="0" smtClean="0"/>
              <a:t> LFS fueling, automated shutdown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EF not fully understood, tried </a:t>
            </a:r>
            <a:r>
              <a:rPr lang="en-US" dirty="0" smtClean="0">
                <a:sym typeface="Symbol"/>
              </a:rPr>
              <a:t>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loop</a:t>
            </a:r>
            <a:r>
              <a:rPr lang="en-US" dirty="0" smtClean="0"/>
              <a:t> EFC, may test static early EFC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Next goals: commission n=1 DEFC, RWM control, test LGI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Notable Outcome: </a:t>
            </a:r>
            <a:r>
              <a:rPr lang="en-US" sz="3200" dirty="0" smtClean="0"/>
              <a:t>Perform experimental research …at magnetic field, I</a:t>
            </a:r>
            <a:r>
              <a:rPr lang="en-US" sz="3200" baseline="-25000" dirty="0" smtClean="0"/>
              <a:t>P</a:t>
            </a:r>
            <a:r>
              <a:rPr lang="en-US" sz="3200" dirty="0" smtClean="0"/>
              <a:t>, pulse length beyond that achieved in NSTX….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Already using discharges that exceed NSTX durations, at field exceeding maximum NSTX field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Increasing I</a:t>
            </a:r>
            <a:r>
              <a:rPr lang="en-US" baseline="-25000" dirty="0" smtClean="0"/>
              <a:t>P</a:t>
            </a:r>
            <a:r>
              <a:rPr lang="en-US" dirty="0" smtClean="0"/>
              <a:t> &gt; NSTX I</a:t>
            </a:r>
            <a:r>
              <a:rPr lang="en-US" baseline="-25000" dirty="0" smtClean="0"/>
              <a:t>P</a:t>
            </a:r>
            <a:r>
              <a:rPr lang="en-US" dirty="0" smtClean="0"/>
              <a:t> requires improved H-mode scenarios, under development (</a:t>
            </a:r>
            <a:r>
              <a:rPr lang="en-US" dirty="0" smtClean="0">
                <a:solidFill>
                  <a:srgbClr val="C00000"/>
                </a:solidFill>
              </a:rPr>
              <a:t>JEM goal: 1.4MA, </a:t>
            </a:r>
            <a:r>
              <a:rPr lang="en-US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pulse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= 1-2s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toward Milestones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4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JRT overlaps with a Notable Outcome:</a:t>
            </a:r>
          </a:p>
          <a:p>
            <a:pPr lvl="1"/>
            <a:r>
              <a:rPr lang="en-US" b="1" dirty="0" smtClean="0"/>
              <a:t>JRT: </a:t>
            </a:r>
            <a:r>
              <a:rPr lang="en-US" dirty="0" smtClean="0"/>
              <a:t>Conduct </a:t>
            </a:r>
            <a:r>
              <a:rPr lang="en-US" dirty="0"/>
              <a:t>research to detect and minimize the consequences of disruptions in present and future </a:t>
            </a:r>
            <a:r>
              <a:rPr lang="en-US" dirty="0" err="1"/>
              <a:t>tokamaks</a:t>
            </a:r>
            <a:endParaRPr lang="en-US" dirty="0" smtClean="0"/>
          </a:p>
          <a:p>
            <a:pPr lvl="1"/>
            <a:r>
              <a:rPr lang="en-US" b="1" dirty="0" smtClean="0"/>
              <a:t>Notable Outcome: </a:t>
            </a:r>
            <a:r>
              <a:rPr lang="en-US" dirty="0" smtClean="0"/>
              <a:t>Conduct </a:t>
            </a:r>
            <a:r>
              <a:rPr lang="en-US" dirty="0"/>
              <a:t>NSTX-U experiments and data analysis to support the FES joint research target </a:t>
            </a:r>
            <a:r>
              <a:rPr lang="en-US" dirty="0" smtClean="0"/>
              <a:t>….</a:t>
            </a:r>
          </a:p>
          <a:p>
            <a:r>
              <a:rPr lang="en-US" dirty="0" smtClean="0"/>
              <a:t>We are making good progress on these tasks: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utomatic shutdown algorithms developed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etecting disruptions in real-time via the I</a:t>
            </a:r>
            <a:r>
              <a:rPr lang="en-US" baseline="-25000" dirty="0" smtClean="0"/>
              <a:t>P</a:t>
            </a:r>
            <a:r>
              <a:rPr lang="en-US" dirty="0" smtClean="0"/>
              <a:t> error, vertical motion, and (soon) the n=1 locked mode signature.</a:t>
            </a:r>
          </a:p>
          <a:p>
            <a:pPr lvl="1"/>
            <a:r>
              <a:rPr lang="en-US" dirty="0" smtClean="0"/>
              <a:t>MGI will use an electromagnetic valve similar to ITER design</a:t>
            </a:r>
          </a:p>
          <a:p>
            <a:pPr lvl="2"/>
            <a:r>
              <a:rPr lang="en-US" dirty="0" smtClean="0"/>
              <a:t>2 MGI valves are installed on the machine</a:t>
            </a:r>
          </a:p>
          <a:p>
            <a:pPr lvl="2"/>
            <a:r>
              <a:rPr lang="en-US" dirty="0" smtClean="0"/>
              <a:t>Need 1 more week of NTC time to complete gas controls – will likely drive scheduling of next planned maintenance week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toward Milestones (</a:t>
            </a:r>
            <a:r>
              <a:rPr lang="en-US" dirty="0" smtClean="0"/>
              <a:t>III)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4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747713" algn="l"/>
              </a:tabLst>
            </a:pPr>
            <a:r>
              <a:rPr lang="en-US" sz="3200" b="1" dirty="0" smtClean="0"/>
              <a:t>21 Priority 1 XPs fully approved,</a:t>
            </a:r>
            <a:br>
              <a:rPr lang="en-US" sz="3200" b="1" dirty="0" smtClean="0"/>
            </a:br>
            <a:r>
              <a:rPr lang="en-US" sz="3200" b="1" dirty="0" smtClean="0"/>
              <a:t>nearly all targeting research milestones</a:t>
            </a:r>
            <a:endParaRPr lang="en-US" sz="32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958117" cy="48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327660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R16-1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36220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R16-1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60579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R16-1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50520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R16-1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21920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R16-3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48081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R16-3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170941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R16-3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259080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R16-3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78639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R16-3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3014990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JRT-16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377699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R16-2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400559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R16-2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423419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R16-2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446279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R16-2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583439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R16-2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5148590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Notable?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4691390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R16-3?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6172200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Above XPs could e</a:t>
            </a:r>
            <a:r>
              <a:rPr lang="en-US" b="1" dirty="0" smtClean="0">
                <a:solidFill>
                  <a:srgbClr val="FF0000"/>
                </a:solidFill>
              </a:rPr>
              <a:t>asily take 30-40 run days to complete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874</Words>
  <Application>Microsoft Macintosh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NSTX Upgrade</vt:lpstr>
      <vt:lpstr>Program status, run coordination</vt:lpstr>
      <vt:lpstr>Congrats to Jack and Steve!</vt:lpstr>
      <vt:lpstr>FES NSTX-U diagnostic collaborations</vt:lpstr>
      <vt:lpstr>XMP status</vt:lpstr>
      <vt:lpstr>Near-term XMPs to be initiated</vt:lpstr>
      <vt:lpstr>Progress toward Milestones (I)</vt:lpstr>
      <vt:lpstr>Progress toward Milestones (II)</vt:lpstr>
      <vt:lpstr>Progress toward Milestones (III)</vt:lpstr>
      <vt:lpstr>21 Priority 1 XPs fully approved, nearly all targeting research milestones</vt:lpstr>
      <vt:lpstr>Considering operating in Q1 FY17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Masayuki Ono</cp:lastModifiedBy>
  <cp:revision>213</cp:revision>
  <dcterms:created xsi:type="dcterms:W3CDTF">2015-07-16T16:59:24Z</dcterms:created>
  <dcterms:modified xsi:type="dcterms:W3CDTF">2016-06-10T13:30:41Z</dcterms:modified>
</cp:coreProperties>
</file>