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9" r:id="rId3"/>
    <p:sldId id="270" r:id="rId4"/>
    <p:sldId id="273" r:id="rId5"/>
    <p:sldId id="272" r:id="rId6"/>
    <p:sldId id="274" r:id="rId7"/>
    <p:sldId id="271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089" autoAdjust="0"/>
  </p:normalViewPr>
  <p:slideViewPr>
    <p:cSldViewPr>
      <p:cViewPr>
        <p:scale>
          <a:sx n="100" d="100"/>
          <a:sy n="100" d="100"/>
        </p:scale>
        <p:origin x="-1600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Physics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Operations Updates, B-318, S.P. Gerhardt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S.P. Gerhardt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Team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Team Meeting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B-318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6/10/2016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Status of HHFW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operations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066800"/>
            <a:ext cx="3962400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All 6 sources have been </a:t>
            </a:r>
            <a:r>
              <a:rPr lang="en-US" sz="2200" dirty="0" err="1" smtClean="0">
                <a:latin typeface="Arial"/>
                <a:cs typeface="Arial"/>
              </a:rPr>
              <a:t>recommissioned</a:t>
            </a:r>
            <a:r>
              <a:rPr lang="en-US" sz="2200" dirty="0" smtClean="0">
                <a:latin typeface="Arial"/>
                <a:cs typeface="Arial"/>
              </a:rPr>
              <a:t> with AC power upgrades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D</a:t>
            </a:r>
            <a:r>
              <a:rPr lang="en-US" sz="2200" dirty="0" smtClean="0">
                <a:latin typeface="Arial"/>
                <a:cs typeface="Arial"/>
              </a:rPr>
              <a:t>ummy load testing of all sources completed 6/9/2016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Vacuum conditioning of sources 5 and 6 to begin Friday (today)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Sources 1 – 4 have been applied to the antenna in NSTX-U and the antenna elements conditioned up to 18 – 21 kV</a:t>
            </a:r>
            <a:endParaRPr lang="en-US" sz="2200" dirty="0">
              <a:latin typeface="Arial"/>
              <a:cs typeface="Arial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038600" y="1828800"/>
            <a:ext cx="4707846" cy="3733800"/>
            <a:chOff x="637698" y="768924"/>
            <a:chExt cx="7482184" cy="5934136"/>
          </a:xfrm>
        </p:grpSpPr>
        <p:pic>
          <p:nvPicPr>
            <p:cNvPr id="7" name="Picture 6" descr="Screen Shot 2016-05-12 at 9.01.1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0"/>
            <a:stretch/>
          </p:blipFill>
          <p:spPr>
            <a:xfrm>
              <a:off x="4882906" y="768924"/>
              <a:ext cx="3227644" cy="2889504"/>
            </a:xfrm>
            <a:prstGeom prst="rect">
              <a:avLst/>
            </a:prstGeom>
          </p:spPr>
        </p:pic>
        <p:pic>
          <p:nvPicPr>
            <p:cNvPr id="8" name="Picture 7" descr="Screen Shot 2016-05-12 at 9.02.36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23360"/>
            <a:stretch/>
          </p:blipFill>
          <p:spPr>
            <a:xfrm>
              <a:off x="4882906" y="3795268"/>
              <a:ext cx="3236976" cy="2907792"/>
            </a:xfrm>
            <a:prstGeom prst="rect">
              <a:avLst/>
            </a:prstGeom>
          </p:spPr>
        </p:pic>
        <p:pic>
          <p:nvPicPr>
            <p:cNvPr id="9" name="Picture 8" descr="Screen Shot 2016-05-12 at 9.04.23 A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91"/>
            <a:stretch/>
          </p:blipFill>
          <p:spPr>
            <a:xfrm>
              <a:off x="637698" y="768924"/>
              <a:ext cx="3602736" cy="2889504"/>
            </a:xfrm>
            <a:prstGeom prst="rect">
              <a:avLst/>
            </a:prstGeom>
          </p:spPr>
        </p:pic>
        <p:pic>
          <p:nvPicPr>
            <p:cNvPr id="10" name="Picture 9" descr="Screen Shot 2016-05-12 at 9.04.45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99"/>
            <a:stretch/>
          </p:blipFill>
          <p:spPr>
            <a:xfrm>
              <a:off x="646842" y="3795268"/>
              <a:ext cx="3593592" cy="288950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10000" y="990600"/>
            <a:ext cx="495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Vacuum voltages for Sources 1 – 4 </a:t>
            </a:r>
          </a:p>
          <a:p>
            <a:r>
              <a:rPr lang="en-US" sz="2400" dirty="0" smtClean="0">
                <a:latin typeface="Arial"/>
                <a:cs typeface="Arial"/>
              </a:rPr>
              <a:t>for 0.5 second pulses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955" y="2341604"/>
            <a:ext cx="110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Source 1</a:t>
            </a:r>
          </a:p>
          <a:p>
            <a:r>
              <a:rPr lang="en-US" dirty="0" smtClean="0">
                <a:latin typeface="Arial"/>
                <a:cs typeface="Arial"/>
              </a:rPr>
              <a:t>~ 18 kV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078069"/>
            <a:ext cx="110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Source 2</a:t>
            </a:r>
          </a:p>
          <a:p>
            <a:r>
              <a:rPr lang="en-US" dirty="0" smtClean="0">
                <a:latin typeface="Arial"/>
                <a:cs typeface="Arial"/>
              </a:rPr>
              <a:t>~ 18 kV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3684" y="234052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Source 3</a:t>
            </a:r>
          </a:p>
          <a:p>
            <a:r>
              <a:rPr lang="en-US" dirty="0" smtClean="0">
                <a:latin typeface="Arial"/>
                <a:cs typeface="Arial"/>
              </a:rPr>
              <a:t>~ 19.5 kV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4541" y="4078069"/>
            <a:ext cx="110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Source 4</a:t>
            </a:r>
          </a:p>
          <a:p>
            <a:r>
              <a:rPr lang="en-US" dirty="0" smtClean="0">
                <a:latin typeface="Arial"/>
                <a:cs typeface="Arial"/>
              </a:rPr>
              <a:t>~ 21 kV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more Physics Operators have been qualified </a:t>
            </a:r>
            <a:endParaRPr lang="en-US" dirty="0" smtClean="0"/>
          </a:p>
          <a:p>
            <a:pPr lvl="1"/>
            <a:r>
              <a:rPr lang="en-US" dirty="0" smtClean="0"/>
              <a:t>Roger </a:t>
            </a:r>
            <a:r>
              <a:rPr lang="en-US" dirty="0"/>
              <a:t>Raman and Walter </a:t>
            </a:r>
            <a:r>
              <a:rPr lang="en-US" dirty="0" err="1" smtClean="0"/>
              <a:t>Guttenfelder</a:t>
            </a:r>
            <a:endParaRPr lang="en-US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now </a:t>
            </a:r>
            <a:r>
              <a:rPr lang="en-US" dirty="0" smtClean="0"/>
              <a:t>4 total (Dennis, Devon, Roger, Walter), with a 5</a:t>
            </a:r>
            <a:r>
              <a:rPr lang="en-US" baseline="30000" dirty="0" smtClean="0"/>
              <a:t>th</a:t>
            </a:r>
            <a:r>
              <a:rPr lang="en-US" dirty="0" smtClean="0"/>
              <a:t> getting OJT</a:t>
            </a:r>
          </a:p>
          <a:p>
            <a:pPr lvl="1"/>
            <a:r>
              <a:rPr lang="en-US" dirty="0" smtClean="0"/>
              <a:t>There is still time for you to volunteer!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center stack and shoulder gas injectors now </a:t>
            </a:r>
            <a:r>
              <a:rPr lang="en-US" dirty="0" smtClean="0"/>
              <a:t>have</a:t>
            </a:r>
            <a:r>
              <a:rPr lang="en-US" dirty="0"/>
              <a:t> their fill pressures and change in pressure archived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Thanks to Paul </a:t>
            </a:r>
            <a:r>
              <a:rPr lang="en-US" dirty="0" err="1"/>
              <a:t>Sichta</a:t>
            </a:r>
            <a:r>
              <a:rPr lang="en-US" dirty="0"/>
              <a:t> and Mark Cropper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Massive Gas Injection is making good progress</a:t>
            </a:r>
          </a:p>
          <a:p>
            <a:pPr lvl="1"/>
            <a:r>
              <a:rPr lang="en-US" dirty="0" smtClean="0"/>
              <a:t>Doing final trouble-shooting of control and interlock signals in the test cell.</a:t>
            </a:r>
          </a:p>
          <a:p>
            <a:pPr lvl="1"/>
            <a:r>
              <a:rPr lang="en-US" dirty="0" err="1" smtClean="0"/>
              <a:t>Sensotech</a:t>
            </a:r>
            <a:r>
              <a:rPr lang="en-US" dirty="0" smtClean="0"/>
              <a:t> cables have been terminated, air lines being rerouted.</a:t>
            </a:r>
          </a:p>
          <a:p>
            <a:pPr lvl="1"/>
            <a:r>
              <a:rPr lang="en-US" dirty="0" smtClean="0"/>
              <a:t>Control logic for the plenum filling yet to be completed.</a:t>
            </a:r>
          </a:p>
          <a:p>
            <a:r>
              <a:rPr lang="en-US" dirty="0" smtClean="0"/>
              <a:t>We are looking at bridging the inner-outer vessel at the top with three parallel 200 Ohm resistors.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Operations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0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Running </a:t>
            </a:r>
            <a:r>
              <a:rPr lang="en-US" dirty="0"/>
              <a:t>multi-threaded </a:t>
            </a:r>
            <a:r>
              <a:rPr lang="en-US" dirty="0" err="1"/>
              <a:t>rtEFIT</a:t>
            </a:r>
            <a:r>
              <a:rPr lang="en-US" dirty="0"/>
              <a:t> with vessel fitting on.</a:t>
            </a:r>
          </a:p>
          <a:p>
            <a:r>
              <a:rPr lang="en-US" dirty="0" err="1"/>
              <a:t>dr-sep</a:t>
            </a:r>
            <a:r>
              <a:rPr lang="en-US" dirty="0"/>
              <a:t> and X-point location control are now well established</a:t>
            </a:r>
          </a:p>
          <a:p>
            <a:r>
              <a:rPr lang="en-US" dirty="0"/>
              <a:t>Have now tested real-time inner gap </a:t>
            </a:r>
            <a:r>
              <a:rPr lang="en-US" dirty="0" err="1"/>
              <a:t>vs</a:t>
            </a:r>
            <a:r>
              <a:rPr lang="en-US" dirty="0"/>
              <a:t> X-Point radius control tradeoff algorithm</a:t>
            </a:r>
          </a:p>
          <a:p>
            <a:pPr lvl="1"/>
            <a:r>
              <a:rPr lang="en-US" dirty="0"/>
              <a:t>Identification of the improved gains and scenario incorporation is an ongoing task.</a:t>
            </a:r>
          </a:p>
          <a:p>
            <a:r>
              <a:rPr lang="en-US" dirty="0"/>
              <a:t>PCS triggering of MGI valves and LGI tested.</a:t>
            </a:r>
          </a:p>
          <a:p>
            <a:r>
              <a:rPr lang="en-US" dirty="0"/>
              <a:t>Routine n=1 EFC helping the scenario, though probably not fully optimized.</a:t>
            </a:r>
          </a:p>
          <a:p>
            <a:r>
              <a:rPr lang="en-US" dirty="0"/>
              <a:t>RWM feedback basically ready for testing when needed/allowed by the scenario.</a:t>
            </a:r>
          </a:p>
          <a:p>
            <a:r>
              <a:rPr lang="en-US" dirty="0"/>
              <a:t>Calibrated NB powers now </a:t>
            </a:r>
            <a:r>
              <a:rPr lang="en-US" dirty="0" smtClean="0"/>
              <a:t>available in </a:t>
            </a:r>
            <a:r>
              <a:rPr lang="en-US" dirty="0" err="1" smtClean="0"/>
              <a:t>realtime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Continued improvement in PCS control </a:t>
            </a:r>
          </a:p>
        </p:txBody>
      </p:sp>
    </p:spTree>
    <p:extLst>
      <p:ext uri="{BB962C8B-B14F-4D97-AF65-F5344CB8AC3E}">
        <p14:creationId xmlns:p14="http://schemas.microsoft.com/office/powerpoint/2010/main" val="20251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FIReTIP</a:t>
            </a:r>
            <a:endParaRPr lang="en-US" dirty="0" smtClean="0"/>
          </a:p>
          <a:p>
            <a:pPr lvl="1"/>
            <a:r>
              <a:rPr lang="en-US" dirty="0" smtClean="0"/>
              <a:t>Mechanical </a:t>
            </a:r>
            <a:r>
              <a:rPr lang="en-US" dirty="0"/>
              <a:t>installation procedure for waveguide nearly </a:t>
            </a:r>
            <a:r>
              <a:rPr lang="en-US" dirty="0" smtClean="0"/>
              <a:t>complete, optics box installation procedure is complete.</a:t>
            </a:r>
            <a:endParaRPr lang="en-US" dirty="0"/>
          </a:p>
          <a:p>
            <a:pPr lvl="1"/>
            <a:r>
              <a:rPr lang="en-US" dirty="0" smtClean="0"/>
              <a:t>Major </a:t>
            </a:r>
            <a:r>
              <a:rPr lang="en-US" dirty="0"/>
              <a:t>components received from UC Davis</a:t>
            </a:r>
          </a:p>
          <a:p>
            <a:pPr lvl="2"/>
            <a:r>
              <a:rPr lang="en-US" dirty="0" smtClean="0"/>
              <a:t>Includes </a:t>
            </a:r>
            <a:r>
              <a:rPr lang="en-US" dirty="0"/>
              <a:t>lasers, detectors, and optics for steering beam into NSTX-U</a:t>
            </a:r>
          </a:p>
          <a:p>
            <a:pPr lvl="1"/>
            <a:r>
              <a:rPr lang="en-US" dirty="0" smtClean="0"/>
              <a:t>Installation </a:t>
            </a:r>
            <a:r>
              <a:rPr lang="en-US" dirty="0"/>
              <a:t>of electrical utilities complete for UC Davis laser enclosure "</a:t>
            </a:r>
            <a:r>
              <a:rPr lang="en-US" dirty="0" smtClean="0"/>
              <a:t>cage” in </a:t>
            </a:r>
            <a:r>
              <a:rPr lang="en-US" dirty="0"/>
              <a:t>gallery</a:t>
            </a:r>
          </a:p>
          <a:p>
            <a:pPr lvl="1"/>
            <a:r>
              <a:rPr lang="en-US" dirty="0" smtClean="0"/>
              <a:t>Laser </a:t>
            </a:r>
            <a:r>
              <a:rPr lang="en-US" dirty="0"/>
              <a:t>power supply, chiller, and cabinet for high-k laser chemical storage moved to </a:t>
            </a:r>
            <a:r>
              <a:rPr lang="en-US" dirty="0" smtClean="0"/>
              <a:t>cage.</a:t>
            </a:r>
          </a:p>
          <a:p>
            <a:r>
              <a:rPr lang="en-US" dirty="0" smtClean="0"/>
              <a:t>MPTS calibration probe assembly underway.</a:t>
            </a:r>
          </a:p>
          <a:p>
            <a:r>
              <a:rPr lang="en-US" dirty="0" smtClean="0"/>
              <a:t>Electrical </a:t>
            </a:r>
            <a:r>
              <a:rPr lang="en-US" dirty="0"/>
              <a:t>installations for the IRVB </a:t>
            </a:r>
            <a:r>
              <a:rPr lang="en-US" dirty="0" smtClean="0"/>
              <a:t>is done, and </a:t>
            </a:r>
            <a:r>
              <a:rPr lang="en-US" dirty="0"/>
              <a:t>TGIS </a:t>
            </a:r>
            <a:r>
              <a:rPr lang="en-US" dirty="0" smtClean="0"/>
              <a:t>installation electrical installation is underway.</a:t>
            </a:r>
          </a:p>
          <a:p>
            <a:r>
              <a:rPr lang="en-US" dirty="0" smtClean="0"/>
              <a:t>Steady progress on MSE-LIF</a:t>
            </a:r>
          </a:p>
          <a:p>
            <a:pPr lvl="1"/>
            <a:r>
              <a:rPr lang="en-US" dirty="0" smtClean="0"/>
              <a:t>Beam fired into plasma with no adverse impacts, laser is undergoing installation, and beam-into-gas calibrations ongoing.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Update (I)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0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Other major diagnostics that we are trying to install this run:</a:t>
            </a:r>
          </a:p>
          <a:p>
            <a:pPr lvl="1"/>
            <a:r>
              <a:rPr lang="en-US" dirty="0" smtClean="0"/>
              <a:t>Fusion </a:t>
            </a:r>
            <a:r>
              <a:rPr lang="en-US" dirty="0"/>
              <a:t>Products diagnostic (FIU collaboration) </a:t>
            </a:r>
            <a:endParaRPr lang="en-US" dirty="0" smtClean="0"/>
          </a:p>
          <a:p>
            <a:pPr lvl="1"/>
            <a:r>
              <a:rPr lang="en-US" dirty="0" err="1" smtClean="0"/>
              <a:t>Divertor</a:t>
            </a:r>
            <a:r>
              <a:rPr lang="en-US" dirty="0" smtClean="0"/>
              <a:t> SPRED</a:t>
            </a:r>
          </a:p>
          <a:p>
            <a:pPr lvl="1"/>
            <a:r>
              <a:rPr lang="en-US" dirty="0" err="1" smtClean="0"/>
              <a:t>sFLIP</a:t>
            </a:r>
            <a:r>
              <a:rPr lang="en-US" dirty="0" smtClean="0"/>
              <a:t> and </a:t>
            </a:r>
            <a:r>
              <a:rPr lang="en-US" dirty="0" err="1" smtClean="0"/>
              <a:t>iFLIP</a:t>
            </a:r>
            <a:r>
              <a:rPr lang="en-US" dirty="0" smtClean="0"/>
              <a:t> electrical </a:t>
            </a:r>
          </a:p>
          <a:p>
            <a:pPr lvl="1"/>
            <a:r>
              <a:rPr lang="en-US" dirty="0" smtClean="0"/>
              <a:t>Bay L IR and Bay G Visible views of the RF antenna</a:t>
            </a:r>
          </a:p>
          <a:p>
            <a:pPr lvl="1"/>
            <a:r>
              <a:rPr lang="en-US" dirty="0" smtClean="0"/>
              <a:t>RF Langmuir probe electrical</a:t>
            </a:r>
          </a:p>
          <a:p>
            <a:r>
              <a:rPr lang="en-US" dirty="0" smtClean="0"/>
              <a:t>Design work ongoing for systems to be installed during outage</a:t>
            </a:r>
          </a:p>
          <a:p>
            <a:pPr lvl="1"/>
            <a:r>
              <a:rPr lang="en-US" dirty="0" smtClean="0"/>
              <a:t>High</a:t>
            </a:r>
            <a:r>
              <a:rPr lang="en-US" dirty="0"/>
              <a:t>-k </a:t>
            </a:r>
            <a:r>
              <a:rPr lang="en-US" dirty="0" smtClean="0"/>
              <a:t>Scattering</a:t>
            </a:r>
            <a:endParaRPr lang="en-US" dirty="0"/>
          </a:p>
          <a:p>
            <a:pPr lvl="1"/>
            <a:r>
              <a:rPr lang="en-US" dirty="0" smtClean="0"/>
              <a:t>Pulse </a:t>
            </a:r>
            <a:r>
              <a:rPr lang="en-US" dirty="0"/>
              <a:t>Burst </a:t>
            </a:r>
            <a:r>
              <a:rPr lang="en-US" dirty="0" smtClean="0"/>
              <a:t>Laser</a:t>
            </a:r>
            <a:endParaRPr lang="en-US" dirty="0"/>
          </a:p>
          <a:p>
            <a:pPr lvl="1"/>
            <a:r>
              <a:rPr lang="en-US" dirty="0" smtClean="0"/>
              <a:t>Resistive Bolometers</a:t>
            </a:r>
            <a:endParaRPr lang="en-US" dirty="0"/>
          </a:p>
          <a:p>
            <a:pPr lvl="1"/>
            <a:r>
              <a:rPr lang="en-US" dirty="0" smtClean="0"/>
              <a:t>Imaging </a:t>
            </a:r>
            <a:r>
              <a:rPr lang="en-US" dirty="0"/>
              <a:t>X-Ray Crystal </a:t>
            </a:r>
            <a:r>
              <a:rPr lang="en-US" dirty="0" smtClean="0"/>
              <a:t>Spectrometer</a:t>
            </a:r>
            <a:endParaRPr lang="en-US" dirty="0"/>
          </a:p>
          <a:p>
            <a:pPr lvl="1"/>
            <a:r>
              <a:rPr lang="en-US" dirty="0" smtClean="0"/>
              <a:t>LBO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Update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5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Testing of remote insertion control complete for two LITERS</a:t>
            </a:r>
          </a:p>
          <a:p>
            <a:pPr marL="342900" lvl="1" indent="-342900"/>
            <a:r>
              <a:rPr lang="en-US" dirty="0">
                <a:solidFill>
                  <a:srgbClr val="FF0000"/>
                </a:solidFill>
              </a:rPr>
              <a:t>ISTP in progress for commissioning between shots lithium evaporation</a:t>
            </a:r>
          </a:p>
          <a:p>
            <a:pPr marL="342900" lvl="1" indent="-342900"/>
            <a:r>
              <a:rPr lang="en-US" dirty="0">
                <a:solidFill>
                  <a:srgbClr val="FF0000"/>
                </a:solidFill>
              </a:rPr>
              <a:t>Additional NSTX-U test cell access needed for remote control testing of two remaining LITERs to avoid stopping NSTX-U operations to reload with </a:t>
            </a:r>
            <a:r>
              <a:rPr lang="en-US" dirty="0" smtClean="0">
                <a:solidFill>
                  <a:srgbClr val="FF0000"/>
                </a:solidFill>
              </a:rPr>
              <a:t>lithium</a:t>
            </a:r>
          </a:p>
          <a:p>
            <a:pPr marL="342900" lvl="1" indent="-342900"/>
            <a:r>
              <a:rPr lang="en-US" dirty="0" smtClean="0">
                <a:solidFill>
                  <a:srgbClr val="FF0000"/>
                </a:solidFill>
              </a:rPr>
              <a:t>Now dry-running the LIFTER LITER fill procedure.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/>
              <a:t>Argon Purge System (APS) fully functional</a:t>
            </a:r>
          </a:p>
          <a:p>
            <a:pPr marL="342900" lvl="1" indent="-342900"/>
            <a:r>
              <a:rPr lang="en-US" dirty="0">
                <a:solidFill>
                  <a:srgbClr val="FF0000"/>
                </a:solidFill>
              </a:rPr>
              <a:t>Completed </a:t>
            </a:r>
            <a:r>
              <a:rPr lang="en-US" dirty="0" smtClean="0">
                <a:solidFill>
                  <a:srgbClr val="FF0000"/>
                </a:solidFill>
              </a:rPr>
              <a:t>PTP testing </a:t>
            </a:r>
            <a:r>
              <a:rPr lang="en-US" dirty="0">
                <a:solidFill>
                  <a:srgbClr val="FF0000"/>
                </a:solidFill>
              </a:rPr>
              <a:t>of Torus Vacuum Pumping System (TVPS) control for APS</a:t>
            </a:r>
          </a:p>
          <a:p>
            <a:pPr marL="342900" lvl="1" indent="-342900"/>
            <a:r>
              <a:rPr lang="en-US" dirty="0">
                <a:solidFill>
                  <a:srgbClr val="FF0000"/>
                </a:solidFill>
              </a:rPr>
              <a:t>APS must be operation whenever LITERs are evaporating to flood vacuum vessel with argon if window is damaged or other loss of vacuum occurs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marL="685800" indent="-45720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Operations Update (I)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 smtClean="0"/>
              <a:t>Boronization</a:t>
            </a:r>
            <a:r>
              <a:rPr lang="en-US" sz="2400" dirty="0" smtClean="0"/>
              <a:t> </a:t>
            </a:r>
            <a:r>
              <a:rPr lang="en-US" sz="2400" dirty="0"/>
              <a:t>studied with Materials Analysis Particle Probe – MAPP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Surface analysis of ATJ graphite and Titanium-Zirconium-Molybdenum (TZM) samples performed before and after exposure to </a:t>
            </a:r>
            <a:r>
              <a:rPr lang="en-US" dirty="0" err="1">
                <a:solidFill>
                  <a:srgbClr val="FF0000"/>
                </a:solidFill>
              </a:rPr>
              <a:t>boronization</a:t>
            </a:r>
            <a:r>
              <a:rPr lang="en-US" dirty="0">
                <a:solidFill>
                  <a:srgbClr val="FF0000"/>
                </a:solidFill>
              </a:rPr>
              <a:t> of NSTX-U plasma-facing components with X-ray photoelectron spectroscopy – XPS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Results </a:t>
            </a:r>
            <a:r>
              <a:rPr lang="en-US" dirty="0">
                <a:solidFill>
                  <a:srgbClr val="FF0000"/>
                </a:solidFill>
              </a:rPr>
              <a:t>reported by F. </a:t>
            </a:r>
            <a:r>
              <a:rPr lang="en-US" dirty="0" err="1">
                <a:solidFill>
                  <a:srgbClr val="FF0000"/>
                </a:solidFill>
              </a:rPr>
              <a:t>Bedoya</a:t>
            </a:r>
            <a:r>
              <a:rPr lang="en-US" dirty="0">
                <a:solidFill>
                  <a:srgbClr val="FF0000"/>
                </a:solidFill>
              </a:rPr>
              <a:t> and C. H. Skinner in papers at 22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International Conference on Plasma Surface Interactions in </a:t>
            </a:r>
            <a:r>
              <a:rPr lang="en-US" dirty="0" smtClean="0">
                <a:solidFill>
                  <a:srgbClr val="FF0000"/>
                </a:solidFill>
              </a:rPr>
              <a:t>Rome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Remote motion control for MAPP to be implemented same as LITERs.</a:t>
            </a:r>
          </a:p>
          <a:p>
            <a:r>
              <a:rPr lang="en-US" sz="2400" dirty="0" smtClean="0"/>
              <a:t>Impurity granule injector installed and PTPs completed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May test via XMP as early as the week of 6/20.</a:t>
            </a:r>
          </a:p>
          <a:p>
            <a:r>
              <a:rPr lang="en-US" sz="2400" dirty="0"/>
              <a:t>Langmuir probe electronics deployed over the </a:t>
            </a:r>
            <a:r>
              <a:rPr lang="en-US" sz="2400" dirty="0" smtClean="0"/>
              <a:t>outage, system will get first data when operations resume.</a:t>
            </a:r>
            <a:endParaRPr lang="en-US" sz="2400" dirty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marL="685800" indent="-45720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Operations Update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310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631</Words>
  <Application>Microsoft Macintosh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NSTX Upgrade</vt:lpstr>
      <vt:lpstr>NSTX-U Team Meeting</vt:lpstr>
      <vt:lpstr>Status of HHFW operations</vt:lpstr>
      <vt:lpstr>Physics Operations Update</vt:lpstr>
      <vt:lpstr>Continued improvement in PCS control </vt:lpstr>
      <vt:lpstr>Diagnostics Update (I)</vt:lpstr>
      <vt:lpstr>Diagnostics Update (II)</vt:lpstr>
      <vt:lpstr>Boundary Operations Update (I)</vt:lpstr>
      <vt:lpstr>Boundary Operations Update (II)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Masayuki Ono</cp:lastModifiedBy>
  <cp:revision>120</cp:revision>
  <dcterms:created xsi:type="dcterms:W3CDTF">2015-07-16T16:59:24Z</dcterms:created>
  <dcterms:modified xsi:type="dcterms:W3CDTF">2016-06-10T17:27:25Z</dcterms:modified>
</cp:coreProperties>
</file>