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331" r:id="rId3"/>
    <p:sldId id="326" r:id="rId4"/>
    <p:sldId id="322" r:id="rId5"/>
    <p:sldId id="333" r:id="rId6"/>
    <p:sldId id="321" r:id="rId7"/>
    <p:sldId id="319" r:id="rId8"/>
    <p:sldId id="324" r:id="rId9"/>
    <p:sldId id="320" r:id="rId10"/>
    <p:sldId id="327" r:id="rId11"/>
    <p:sldId id="334" r:id="rId12"/>
    <p:sldId id="325" r:id="rId13"/>
    <p:sldId id="328" r:id="rId14"/>
    <p:sldId id="329" r:id="rId15"/>
    <p:sldId id="332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75" d="100"/>
          <a:sy n="75" d="100"/>
        </p:scale>
        <p:origin x="-2580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Team Meeting - Menard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er.org/newsline/-/2532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stx.pppl.gov/DragNDrop/Reports/Quarterly_Reports/2016/Q4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ter.org/newsline/-/253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J. Menard </a:t>
            </a:r>
          </a:p>
          <a:p>
            <a:r>
              <a:rPr lang="en-US" sz="2400" dirty="0" smtClean="0"/>
              <a:t>for the NSTX-U Team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Program update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MBG auditorium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September 15,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 Science Fellows </a:t>
            </a:r>
            <a:r>
              <a:rPr lang="en-US" dirty="0" smtClean="0"/>
              <a:t>Program (2)</a:t>
            </a:r>
            <a:br>
              <a:rPr lang="en-US" dirty="0" smtClean="0"/>
            </a:br>
            <a:r>
              <a:rPr lang="en-US" sz="2700" dirty="0" smtClean="0"/>
              <a:t>(more info on the </a:t>
            </a:r>
            <a:r>
              <a:rPr lang="en-US" sz="2700" dirty="0" smtClean="0">
                <a:hlinkClick r:id="rId2"/>
              </a:rPr>
              <a:t>web</a:t>
            </a:r>
            <a:r>
              <a:rPr lang="en-US" sz="2700" dirty="0" smtClean="0"/>
              <a:t>… or talk to Rich H / Jim Van Dam)</a:t>
            </a: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066800"/>
            <a:ext cx="8991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ITER </a:t>
            </a:r>
            <a:r>
              <a:rPr lang="en-US" sz="3000" b="1" dirty="0"/>
              <a:t>Scientist Fellows will:</a:t>
            </a:r>
          </a:p>
          <a:p>
            <a:pPr lvl="1"/>
            <a:r>
              <a:rPr lang="en-US" dirty="0"/>
              <a:t>Be drawn from the leading researchers in the Members' fusion communities who have achieved international recognition for their contributions to fusion research. </a:t>
            </a:r>
          </a:p>
          <a:p>
            <a:pPr lvl="1"/>
            <a:r>
              <a:rPr lang="en-US" dirty="0"/>
              <a:t>Be chosen by the Director-General, supported by the Executive Project Board, based on nominations from the heads of institutions.</a:t>
            </a:r>
          </a:p>
          <a:p>
            <a:pPr lvl="1"/>
            <a:r>
              <a:rPr lang="en-US" dirty="0"/>
              <a:t>Remain in the employ of their home institutions</a:t>
            </a:r>
          </a:p>
          <a:p>
            <a:pPr lvl="1"/>
            <a:r>
              <a:rPr lang="en-US" dirty="0"/>
              <a:t>Interact closely with the ITER Science &amp; Operations Department in the definition of a research program and with other Fellows in its implementation.</a:t>
            </a:r>
          </a:p>
          <a:p>
            <a:pPr lvl="1"/>
            <a:r>
              <a:rPr lang="en-US" dirty="0"/>
              <a:t>Spend average of 25-30% of time on ITER-related issues</a:t>
            </a:r>
          </a:p>
          <a:p>
            <a:pPr lvl="2"/>
            <a:r>
              <a:rPr lang="en-US" dirty="0"/>
              <a:t>4 priority research areas: ELM control, disruption mitigation, edge plasma modelling, and integrated modelling (focus areas which may expand as the program evolves).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365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Program status and plans</a:t>
            </a:r>
          </a:p>
          <a:p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Collaboration opportunities</a:t>
            </a:r>
          </a:p>
          <a:p>
            <a:endParaRPr lang="en-US" sz="4000" dirty="0"/>
          </a:p>
          <a:p>
            <a:r>
              <a:rPr lang="en-US" sz="4000" dirty="0" smtClean="0"/>
              <a:t>Engineering reviews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724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Thorough assessment of coils and in-vessel components</a:t>
            </a:r>
          </a:p>
          <a:p>
            <a:pPr lvl="1"/>
            <a:r>
              <a:rPr lang="en-US" sz="2000" dirty="0" smtClean="0"/>
              <a:t>“Complete </a:t>
            </a:r>
            <a:r>
              <a:rPr lang="en-US" sz="2000" dirty="0"/>
              <a:t>an extent-of-condition review of NSTX-U, chaired by an independent subject matter expert, to identify possible design and construction deficiencies in the experimental device that might affect NSTX-U operation at full </a:t>
            </a:r>
            <a:r>
              <a:rPr lang="en-US" sz="2000" dirty="0" smtClean="0"/>
              <a:t>parameters....”</a:t>
            </a:r>
          </a:p>
          <a:p>
            <a:endParaRPr lang="en-US" sz="800" b="1" dirty="0" smtClean="0"/>
          </a:p>
          <a:p>
            <a:r>
              <a:rPr lang="en-US" sz="2400" b="1" dirty="0" smtClean="0"/>
              <a:t>Reviews of new coils, tubes + any extent of condition items</a:t>
            </a:r>
          </a:p>
          <a:p>
            <a:pPr lvl="1"/>
            <a:r>
              <a:rPr lang="en-US" sz="2000" dirty="0" smtClean="0"/>
              <a:t>“Complete </a:t>
            </a:r>
            <a:r>
              <a:rPr lang="en-US" sz="2000" dirty="0"/>
              <a:t>a final engineering design review, chaired by an independent subject matter expert, certifying that all engineering analysis tasks identified in the preceding </a:t>
            </a:r>
            <a:r>
              <a:rPr lang="en-US" sz="2000" dirty="0" smtClean="0"/>
              <a:t>notable </a:t>
            </a:r>
            <a:r>
              <a:rPr lang="en-US" sz="2000" dirty="0"/>
              <a:t>outcome have been successfully </a:t>
            </a:r>
            <a:r>
              <a:rPr lang="en-US" sz="2000" dirty="0" smtClean="0"/>
              <a:t>executed….”</a:t>
            </a:r>
          </a:p>
          <a:p>
            <a:endParaRPr lang="en-US" sz="800" b="1" dirty="0" smtClean="0"/>
          </a:p>
          <a:p>
            <a:r>
              <a:rPr lang="en-US" sz="2400" b="1" dirty="0" smtClean="0"/>
              <a:t>Improve engineering review and design change procedures</a:t>
            </a:r>
          </a:p>
          <a:p>
            <a:pPr lvl="1"/>
            <a:r>
              <a:rPr lang="en-US" sz="2000" dirty="0" smtClean="0"/>
              <a:t>“Conduct </a:t>
            </a:r>
            <a:r>
              <a:rPr lang="en-US" sz="2000" dirty="0"/>
              <a:t>a review of policies and procedures for engineering changes made during construction, installation, and operational startup of NSTX-U and develop corrective actions to ensure that they effectively and efficiently identify, consider, and avoid or mitigate technical and operational risks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FY17 FES “Notable Outcomes” emphasize getting NSTX-U to full performance, improving processes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4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and engineering need to continue to work as a team to make the best long-term decisions about facility modifications</a:t>
            </a:r>
          </a:p>
          <a:p>
            <a:pPr lvl="1"/>
            <a:r>
              <a:rPr lang="en-US" dirty="0" smtClean="0"/>
              <a:t>When replacing/upgrading components, should revisit design requirements as needed, based on FY16 ops experience</a:t>
            </a:r>
          </a:p>
          <a:p>
            <a:r>
              <a:rPr lang="en-US" dirty="0" smtClean="0"/>
              <a:t>Need to be open to suggestions about how to improve engineering processes, procedures, organization</a:t>
            </a:r>
          </a:p>
          <a:p>
            <a:pPr lvl="1"/>
            <a:r>
              <a:rPr lang="en-US" dirty="0" smtClean="0"/>
              <a:t>We will get help from external committees, but our own personnel know and experience the issues first-hand</a:t>
            </a:r>
          </a:p>
          <a:p>
            <a:pPr lvl="1"/>
            <a:r>
              <a:rPr lang="en-US" dirty="0" smtClean="0"/>
              <a:t>Insufficient analysis of electromagnetic effects on nominally “mechanical” objects is a persistent issue – need to remedy</a:t>
            </a:r>
          </a:p>
          <a:p>
            <a:pPr lvl="2"/>
            <a:r>
              <a:rPr lang="en-US" dirty="0" smtClean="0"/>
              <a:t>“Critical systems” need to be identified, trigger higher/highest level of design review scrutiny – magnet systems are a prime candidate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comments from 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029200"/>
          </a:xfrm>
        </p:spPr>
        <p:txBody>
          <a:bodyPr>
            <a:noAutofit/>
          </a:bodyPr>
          <a:lstStyle/>
          <a:p>
            <a:r>
              <a:rPr lang="en-US" sz="3200" dirty="0"/>
              <a:t>Thanks </a:t>
            </a:r>
            <a:r>
              <a:rPr lang="en-US" sz="3200" dirty="0" smtClean="0"/>
              <a:t>for </a:t>
            </a:r>
            <a:r>
              <a:rPr lang="en-US" sz="3200" dirty="0"/>
              <a:t>all your </a:t>
            </a:r>
            <a:r>
              <a:rPr lang="en-US" sz="3200" dirty="0" smtClean="0"/>
              <a:t>contributions during FY16!</a:t>
            </a:r>
          </a:p>
          <a:p>
            <a:endParaRPr lang="en-US" sz="3200" dirty="0"/>
          </a:p>
          <a:p>
            <a:r>
              <a:rPr lang="en-US" sz="3200" dirty="0" smtClean="0"/>
              <a:t>In FY17, we will work together to move NSTX-U toward full capability safely, diligently, and ASAP</a:t>
            </a:r>
          </a:p>
          <a:p>
            <a:endParaRPr lang="en-US" sz="3200" dirty="0"/>
          </a:p>
          <a:p>
            <a:r>
              <a:rPr lang="en-US" sz="3200" dirty="0" smtClean="0"/>
              <a:t>FES, PSO, PU, PPPL remain highly supportive of NSTX-U, we thank them for their support</a:t>
            </a:r>
          </a:p>
          <a:p>
            <a:endParaRPr lang="en-US" sz="1600" dirty="0"/>
          </a:p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3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56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H-mode confinement, pedestal, SOL vs. current and field research incomplete (not really started)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his milestone will be carried </a:t>
            </a:r>
            <a:r>
              <a:rPr lang="en-US" dirty="0" smtClean="0"/>
              <a:t>forward in FY18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Similarly, fast-ion confinement &amp; AE vs. tangency radius needs MSE + </a:t>
            </a:r>
            <a:r>
              <a:rPr lang="en-US" dirty="0" smtClean="0"/>
              <a:t>run-time (and supports JRT-18)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anose="05000000000000000000" pitchFamily="2" charset="2"/>
              </a:rPr>
              <a:t>Milestone </a:t>
            </a:r>
            <a:r>
              <a:rPr lang="en-US" dirty="0" smtClean="0">
                <a:sym typeface="Wingdings" panose="05000000000000000000" pitchFamily="2" charset="2"/>
              </a:rPr>
              <a:t>will also be carried </a:t>
            </a:r>
            <a:r>
              <a:rPr lang="en-US" dirty="0" smtClean="0">
                <a:sym typeface="Wingdings" panose="05000000000000000000" pitchFamily="2" charset="2"/>
              </a:rPr>
              <a:t>forward in FY18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Need sufficient time for scenario development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anose="05000000000000000000" pitchFamily="2" charset="2"/>
              </a:rPr>
              <a:t>Will </a:t>
            </a:r>
            <a:r>
              <a:rPr lang="en-US" dirty="0" smtClean="0">
                <a:sym typeface="Wingdings" panose="05000000000000000000" pitchFamily="2" charset="2"/>
              </a:rPr>
              <a:t>support 2017 JRT on dissipative </a:t>
            </a:r>
            <a:r>
              <a:rPr lang="en-US" dirty="0" err="1" smtClean="0">
                <a:sym typeface="Wingdings" panose="05000000000000000000" pitchFamily="2" charset="2"/>
              </a:rPr>
              <a:t>divertor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panose="05000000000000000000" pitchFamily="2" charset="2"/>
              </a:rPr>
              <a:t>Participate </a:t>
            </a:r>
            <a:r>
              <a:rPr lang="en-US" dirty="0" smtClean="0">
                <a:sym typeface="Wingdings" panose="05000000000000000000" pitchFamily="2" charset="2"/>
              </a:rPr>
              <a:t>more in </a:t>
            </a:r>
            <a:r>
              <a:rPr lang="en-US" dirty="0" smtClean="0">
                <a:sym typeface="Wingdings" panose="05000000000000000000" pitchFamily="2" charset="2"/>
              </a:rPr>
              <a:t>DIII-D since no NSTX-U ops in FY17</a:t>
            </a:r>
            <a:endParaRPr lang="en-US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Wingdings" panose="05000000000000000000" pitchFamily="2" charset="2"/>
              </a:rPr>
              <a:t>Still assessing high-Z tile installation…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Rajesh </a:t>
            </a:r>
            <a:r>
              <a:rPr lang="en-US" dirty="0" smtClean="0"/>
              <a:t>led first Boundary </a:t>
            </a:r>
            <a:r>
              <a:rPr lang="en-US" dirty="0" smtClean="0"/>
              <a:t>SG discussions on </a:t>
            </a:r>
            <a:r>
              <a:rPr lang="en-US" dirty="0" smtClean="0"/>
              <a:t>high-Z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Issues: Diagnostic coverage and scientific utility if on upper OBD, installation and </a:t>
            </a:r>
            <a:r>
              <a:rPr lang="en-US" dirty="0"/>
              <a:t>alignment procedure, </a:t>
            </a:r>
            <a:r>
              <a:rPr lang="en-US" b="1" dirty="0">
                <a:solidFill>
                  <a:srgbClr val="FF0000"/>
                </a:solidFill>
              </a:rPr>
              <a:t>schedule </a:t>
            </a:r>
            <a:r>
              <a:rPr lang="en-US" b="1" dirty="0" smtClean="0">
                <a:solidFill>
                  <a:srgbClr val="FF0000"/>
                </a:solidFill>
              </a:rPr>
              <a:t>impact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Comments on milestones / research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3657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Program status and plans</a:t>
            </a:r>
          </a:p>
          <a:p>
            <a:endParaRPr lang="en-US" sz="4000" dirty="0"/>
          </a:p>
          <a:p>
            <a:r>
              <a:rPr lang="en-US" sz="4000" dirty="0" smtClean="0"/>
              <a:t>Collaboration opportunities</a:t>
            </a:r>
          </a:p>
          <a:p>
            <a:endParaRPr lang="en-US" sz="4000" dirty="0"/>
          </a:p>
          <a:p>
            <a:r>
              <a:rPr lang="en-US" sz="4000" dirty="0" smtClean="0"/>
              <a:t>Engineering reviews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1824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5257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 for contributions to FY16 year-end report</a:t>
            </a:r>
          </a:p>
          <a:p>
            <a:pPr lvl="1"/>
            <a:r>
              <a:rPr lang="en-US" dirty="0"/>
              <a:t>Many </a:t>
            </a:r>
            <a:r>
              <a:rPr lang="en-US" dirty="0" smtClean="0"/>
              <a:t>capabilities </a:t>
            </a:r>
            <a:r>
              <a:rPr lang="en-US" dirty="0"/>
              <a:t>brought online and </a:t>
            </a:r>
            <a:r>
              <a:rPr lang="en-US" dirty="0" smtClean="0"/>
              <a:t>provided new </a:t>
            </a:r>
            <a:r>
              <a:rPr lang="en-US" dirty="0"/>
              <a:t>data</a:t>
            </a:r>
          </a:p>
          <a:p>
            <a:pPr lvl="1"/>
            <a:r>
              <a:rPr lang="en-US" dirty="0" smtClean="0"/>
              <a:t>Substantial new physics results + continued analysis of NSTX data</a:t>
            </a:r>
          </a:p>
          <a:p>
            <a:pPr lvl="2"/>
            <a:r>
              <a:rPr lang="en-US" dirty="0" smtClean="0"/>
              <a:t>~200+ pages of research content</a:t>
            </a:r>
          </a:p>
          <a:p>
            <a:pPr lvl="1"/>
            <a:r>
              <a:rPr lang="en-US" dirty="0" smtClean="0"/>
              <a:t>Shared with FES for their assessment of our performance</a:t>
            </a:r>
          </a:p>
          <a:p>
            <a:pPr lvl="1"/>
            <a:r>
              <a:rPr lang="en-US" dirty="0" smtClean="0"/>
              <a:t>Highly useful for IAEA, APS, FWP</a:t>
            </a:r>
          </a:p>
          <a:p>
            <a:endParaRPr lang="en-US" sz="1100" dirty="0" smtClean="0"/>
          </a:p>
          <a:p>
            <a:r>
              <a:rPr lang="en-US" dirty="0" smtClean="0"/>
              <a:t>Link on NSTX-U homepage: </a:t>
            </a:r>
          </a:p>
          <a:p>
            <a:pPr marL="0" indent="0"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://nstx.pppl.gov/DragNDrop/Reports/Quarterly_Reports/2016/Q4/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scientifically productive year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443856" cy="50877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/>
          </a:bodyPr>
          <a:lstStyle/>
          <a:p>
            <a:pPr marL="341313" indent="-341313"/>
            <a:r>
              <a:rPr lang="en-US" dirty="0" smtClean="0"/>
              <a:t>Results Review – Wed-Thu, </a:t>
            </a:r>
            <a:r>
              <a:rPr lang="en-US" dirty="0" smtClean="0"/>
              <a:t>Sept </a:t>
            </a:r>
            <a:r>
              <a:rPr lang="en-US" dirty="0" smtClean="0"/>
              <a:t>21-22 in </a:t>
            </a:r>
            <a:r>
              <a:rPr lang="en-US" dirty="0" smtClean="0"/>
              <a:t>B318</a:t>
            </a:r>
          </a:p>
          <a:p>
            <a:pPr marL="569913" lvl="1" indent="-341313"/>
            <a:r>
              <a:rPr lang="en-US" dirty="0" smtClean="0"/>
              <a:t>Draft agenda circulated by Stan</a:t>
            </a:r>
            <a:endParaRPr lang="en-US" dirty="0" smtClean="0"/>
          </a:p>
          <a:p>
            <a:pPr marL="341313" indent="-341313"/>
            <a:r>
              <a:rPr lang="en-US" dirty="0" smtClean="0"/>
              <a:t>Run Assessment – Wed, Sept 28 </a:t>
            </a:r>
            <a:r>
              <a:rPr lang="en-US" dirty="0" smtClean="0"/>
              <a:t>also in </a:t>
            </a:r>
            <a:r>
              <a:rPr lang="en-US" dirty="0" smtClean="0"/>
              <a:t>B318</a:t>
            </a:r>
          </a:p>
          <a:p>
            <a:pPr marL="341313" indent="-341313"/>
            <a:endParaRPr lang="en-US" sz="1600" dirty="0" smtClean="0"/>
          </a:p>
          <a:p>
            <a:pPr marL="341313" indent="-341313"/>
            <a:r>
              <a:rPr lang="en-US" dirty="0" smtClean="0"/>
              <a:t>Q1 FY2017:  Data </a:t>
            </a:r>
            <a:r>
              <a:rPr lang="en-US" dirty="0"/>
              <a:t>analysis and preparation for major fusion meetings including IAEA FEC, APS, and </a:t>
            </a:r>
            <a:r>
              <a:rPr lang="en-US" dirty="0" smtClean="0"/>
              <a:t>ITPA.</a:t>
            </a:r>
          </a:p>
          <a:p>
            <a:pPr marL="341313" indent="-341313"/>
            <a:r>
              <a:rPr lang="en-US" dirty="0" smtClean="0"/>
              <a:t>Q3 - PAC-38 - date TBD</a:t>
            </a:r>
          </a:p>
          <a:p>
            <a:pPr marL="341313" indent="-341313"/>
            <a:r>
              <a:rPr lang="en-US" dirty="0" smtClean="0"/>
              <a:t>Q4 - Diagnostic </a:t>
            </a:r>
            <a:r>
              <a:rPr lang="en-US" dirty="0"/>
              <a:t>and operations preparations and experimental planning </a:t>
            </a:r>
            <a:r>
              <a:rPr lang="en-US" dirty="0" smtClean="0"/>
              <a:t>(</a:t>
            </a:r>
            <a:r>
              <a:rPr lang="en-US" dirty="0" smtClean="0"/>
              <a:t>aka </a:t>
            </a:r>
            <a:r>
              <a:rPr lang="en-US" dirty="0" smtClean="0"/>
              <a:t>Research </a:t>
            </a:r>
            <a:r>
              <a:rPr lang="en-US" dirty="0"/>
              <a:t>F</a:t>
            </a:r>
            <a:r>
              <a:rPr lang="en-US" dirty="0" smtClean="0"/>
              <a:t>orum)</a:t>
            </a:r>
          </a:p>
          <a:p>
            <a:pPr marL="341313" indent="-341313"/>
            <a:endParaRPr lang="en-US" sz="1600" dirty="0" smtClean="0"/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b="1" dirty="0" smtClean="0"/>
              <a:t>Opportune time </a:t>
            </a:r>
            <a:r>
              <a:rPr lang="en-US" b="1" dirty="0" smtClean="0"/>
              <a:t>for collaborations </a:t>
            </a:r>
            <a:r>
              <a:rPr lang="en-US" b="1" dirty="0"/>
              <a:t>on other </a:t>
            </a:r>
            <a:r>
              <a:rPr lang="en-US" b="1" dirty="0" smtClean="0"/>
              <a:t>facilities: </a:t>
            </a:r>
            <a:r>
              <a:rPr lang="en-US" b="1" dirty="0" smtClean="0">
                <a:solidFill>
                  <a:srgbClr val="FF0000"/>
                </a:solidFill>
              </a:rPr>
              <a:t>Dec 2016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  <a:r>
              <a:rPr lang="en-US" b="1" dirty="0" smtClean="0">
                <a:solidFill>
                  <a:srgbClr val="FF0000"/>
                </a:solidFill>
              </a:rPr>
              <a:t>Aug/Sept of </a:t>
            </a:r>
            <a:r>
              <a:rPr lang="en-US" b="1" dirty="0" smtClean="0">
                <a:solidFill>
                  <a:srgbClr val="FF0000"/>
                </a:solidFill>
              </a:rPr>
              <a:t>2017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Near and long-term NSTX-U schedule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04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3657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Program status and plans</a:t>
            </a:r>
          </a:p>
          <a:p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4000" dirty="0" smtClean="0"/>
              <a:t>Collaboration opportunities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Engineering reviews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Outline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724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334000"/>
          </a:xfrm>
        </p:spPr>
        <p:txBody>
          <a:bodyPr>
            <a:normAutofit/>
          </a:bodyPr>
          <a:lstStyle/>
          <a:p>
            <a:r>
              <a:rPr lang="en-US" dirty="0"/>
              <a:t>Collaboration ideas </a:t>
            </a:r>
            <a:r>
              <a:rPr lang="en-US" dirty="0" smtClean="0"/>
              <a:t>should </a:t>
            </a:r>
            <a:r>
              <a:rPr lang="en-US" dirty="0"/>
              <a:t>ideally complement / extend NSTX-U research results and plans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feedback - total of ~3 FTE years of collaboration ideas proposed (in addition to existing collaborations)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DIII-D:  Core </a:t>
            </a:r>
            <a:r>
              <a:rPr lang="en-US" dirty="0"/>
              <a:t>transport and </a:t>
            </a:r>
            <a:r>
              <a:rPr lang="en-US" dirty="0" smtClean="0"/>
              <a:t>MHD/EP, </a:t>
            </a:r>
            <a:r>
              <a:rPr lang="en-US" dirty="0"/>
              <a:t>pedestal physics, </a:t>
            </a:r>
            <a:r>
              <a:rPr lang="en-US" dirty="0" smtClean="0"/>
              <a:t>support FY2017 </a:t>
            </a:r>
            <a:r>
              <a:rPr lang="en-US" dirty="0"/>
              <a:t>joint research target on dissipative </a:t>
            </a:r>
            <a:r>
              <a:rPr lang="en-US" dirty="0" err="1" smtClean="0"/>
              <a:t>divertors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EAST:  Edge physics, plasma </a:t>
            </a:r>
            <a:r>
              <a:rPr lang="en-US" dirty="0"/>
              <a:t>material </a:t>
            </a:r>
            <a:r>
              <a:rPr lang="en-US" dirty="0" smtClean="0"/>
              <a:t>interactions (high-Z, Li)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JET:  Energetic </a:t>
            </a:r>
            <a:r>
              <a:rPr lang="en-US" dirty="0"/>
              <a:t>particle studies and plasma ramp-down scenario development and </a:t>
            </a:r>
            <a:r>
              <a:rPr lang="en-US" dirty="0" smtClean="0"/>
              <a:t>modelling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KSTAR:  Core </a:t>
            </a:r>
            <a:r>
              <a:rPr lang="en-US" dirty="0"/>
              <a:t>MHD and rotation </a:t>
            </a:r>
            <a:r>
              <a:rPr lang="en-US" dirty="0" smtClean="0"/>
              <a:t>physics, plasma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MAST-U: Control, scenario </a:t>
            </a:r>
            <a:r>
              <a:rPr lang="en-US" dirty="0"/>
              <a:t>modelling supporting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plasma</a:t>
            </a:r>
            <a:endParaRPr lang="en-US" b="1" dirty="0" smtClean="0"/>
          </a:p>
          <a:p>
            <a:r>
              <a:rPr lang="en-US" b="1" dirty="0" smtClean="0"/>
              <a:t>Similar interests? want to join forces? let </a:t>
            </a:r>
            <a:r>
              <a:rPr lang="en-US" b="1" dirty="0" smtClean="0"/>
              <a:t>us know!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Recently solicited PPPL NSTX-U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researchers </a:t>
            </a:r>
            <a:r>
              <a:rPr lang="en-US" sz="3600" dirty="0"/>
              <a:t>regarding collaboration </a:t>
            </a:r>
            <a:r>
              <a:rPr lang="en-US" sz="3600" dirty="0" smtClean="0"/>
              <a:t>interests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91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5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ASDEX-U:  Start </a:t>
            </a:r>
            <a:r>
              <a:rPr lang="en-US" dirty="0" smtClean="0"/>
              <a:t>Feb </a:t>
            </a:r>
            <a:r>
              <a:rPr lang="en-US" dirty="0"/>
              <a:t>2017, run thru year except </a:t>
            </a:r>
            <a:r>
              <a:rPr lang="en-US" dirty="0" smtClean="0"/>
              <a:t>Aug/Sep (RH)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DIII-D</a:t>
            </a:r>
            <a:r>
              <a:rPr lang="en-US" dirty="0" smtClean="0"/>
              <a:t>: </a:t>
            </a:r>
            <a:r>
              <a:rPr lang="en-US" dirty="0"/>
              <a:t> </a:t>
            </a:r>
            <a:r>
              <a:rPr lang="en-US" dirty="0" smtClean="0"/>
              <a:t>Start Jan 23 and run thru </a:t>
            </a:r>
            <a:r>
              <a:rPr lang="en-US" dirty="0" smtClean="0"/>
              <a:t>July (RH)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6 </a:t>
            </a:r>
            <a:r>
              <a:rPr lang="en-US" sz="2000" dirty="0"/>
              <a:t>run </a:t>
            </a:r>
            <a:r>
              <a:rPr lang="en-US" sz="2000" dirty="0" smtClean="0"/>
              <a:t>weeks, perhaps additional </a:t>
            </a:r>
            <a:r>
              <a:rPr lang="en-US" sz="2000" dirty="0"/>
              <a:t>week for “Frontier Science” and another for “National </a:t>
            </a:r>
            <a:r>
              <a:rPr lang="en-US" sz="2000" dirty="0" smtClean="0"/>
              <a:t>Campaign”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dirty="0" smtClean="0"/>
              <a:t>EAST</a:t>
            </a:r>
            <a:r>
              <a:rPr lang="en-US" dirty="0"/>
              <a:t>:  not </a:t>
            </a:r>
            <a:r>
              <a:rPr lang="en-US" dirty="0" smtClean="0"/>
              <a:t>finalized - normally </a:t>
            </a:r>
            <a:r>
              <a:rPr lang="en-US" dirty="0"/>
              <a:t>operate </a:t>
            </a:r>
            <a:r>
              <a:rPr lang="en-US" dirty="0" smtClean="0"/>
              <a:t>April-June, </a:t>
            </a:r>
            <a:r>
              <a:rPr lang="en-US" dirty="0" smtClean="0"/>
              <a:t>Nov-Dec (RM)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JET:  Next </a:t>
            </a:r>
            <a:r>
              <a:rPr lang="en-US" dirty="0"/>
              <a:t>campaign: Oct. 10- Nov. </a:t>
            </a:r>
            <a:r>
              <a:rPr lang="en-US" dirty="0" smtClean="0"/>
              <a:t>11 (RH)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2000" dirty="0"/>
              <a:t>Pre-DT Shutdown: Nov. - August 2017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Restart:  September – Dec 2017, physics experiments: Dec. </a:t>
            </a:r>
            <a:r>
              <a:rPr lang="en-US" sz="2000" dirty="0" smtClean="0"/>
              <a:t>2017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dirty="0"/>
              <a:t>KSTAR: start ops in April </a:t>
            </a:r>
            <a:r>
              <a:rPr lang="en-US" dirty="0" smtClean="0"/>
              <a:t>2017, </a:t>
            </a:r>
            <a:r>
              <a:rPr lang="en-US" dirty="0"/>
              <a:t>end August </a:t>
            </a:r>
            <a:r>
              <a:rPr lang="en-US" dirty="0" smtClean="0"/>
              <a:t>2017 </a:t>
            </a:r>
            <a:r>
              <a:rPr lang="en-US" sz="2000" dirty="0" smtClean="0"/>
              <a:t>(RH, JK Park, S. </a:t>
            </a:r>
            <a:r>
              <a:rPr lang="en-US" sz="2000" dirty="0" err="1" smtClean="0"/>
              <a:t>Sabbagh</a:t>
            </a:r>
            <a:r>
              <a:rPr lang="en-US" sz="2000" dirty="0" smtClean="0"/>
              <a:t>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Off-site facility operations </a:t>
            </a:r>
            <a:r>
              <a:rPr lang="en-US" dirty="0" smtClean="0"/>
              <a:t>schedules (1)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(Questions? Ask R. </a:t>
            </a:r>
            <a:r>
              <a:rPr lang="en-US" sz="2700" dirty="0" err="1" smtClean="0"/>
              <a:t>Hawryluk</a:t>
            </a:r>
            <a:r>
              <a:rPr lang="en-US" sz="2700" dirty="0" smtClean="0"/>
              <a:t>, </a:t>
            </a:r>
            <a:r>
              <a:rPr lang="en-US" sz="2700" dirty="0" smtClean="0"/>
              <a:t>R. </a:t>
            </a:r>
            <a:r>
              <a:rPr lang="en-US" sz="2700" dirty="0" err="1" smtClean="0"/>
              <a:t>Maingi</a:t>
            </a:r>
            <a:r>
              <a:rPr lang="en-US" sz="2700" dirty="0" smtClean="0"/>
              <a:t>, D</a:t>
            </a:r>
            <a:r>
              <a:rPr lang="en-US" sz="2700" dirty="0" smtClean="0"/>
              <a:t>. Gates, J. Menard)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330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LHD</a:t>
            </a:r>
            <a:r>
              <a:rPr lang="en-US" sz="3200" dirty="0"/>
              <a:t>:  </a:t>
            </a:r>
            <a:r>
              <a:rPr lang="en-US" sz="3200" dirty="0" smtClean="0"/>
              <a:t>H-ops </a:t>
            </a:r>
            <a:r>
              <a:rPr lang="en-US" sz="3200" dirty="0"/>
              <a:t>Feb 8, D </a:t>
            </a:r>
            <a:r>
              <a:rPr lang="en-US" sz="3200" dirty="0" err="1" smtClean="0"/>
              <a:t>expts</a:t>
            </a:r>
            <a:r>
              <a:rPr lang="en-US" sz="3200" dirty="0" smtClean="0"/>
              <a:t> starting </a:t>
            </a:r>
            <a:r>
              <a:rPr lang="en-US" sz="3200" dirty="0"/>
              <a:t>Mar </a:t>
            </a:r>
            <a:r>
              <a:rPr lang="en-US" sz="3200" dirty="0" smtClean="0"/>
              <a:t>7 (DG)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MAST-U </a:t>
            </a:r>
            <a:r>
              <a:rPr lang="en-US" sz="3200" dirty="0"/>
              <a:t>goal: 1</a:t>
            </a:r>
            <a:r>
              <a:rPr lang="en-US" sz="3200" baseline="30000" dirty="0"/>
              <a:t>st</a:t>
            </a:r>
            <a:r>
              <a:rPr lang="en-US" sz="3200" dirty="0"/>
              <a:t> plasma in ~1 year, research by end of </a:t>
            </a:r>
            <a:r>
              <a:rPr lang="en-US" sz="3200" dirty="0" smtClean="0"/>
              <a:t>CY17 (JM)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TCV</a:t>
            </a:r>
            <a:r>
              <a:rPr lang="en-US" sz="3200" dirty="0" smtClean="0"/>
              <a:t>:  Nearly continuous operation </a:t>
            </a:r>
            <a:r>
              <a:rPr lang="en-US" sz="3200" dirty="0" smtClean="0"/>
              <a:t>(RH)</a:t>
            </a:r>
            <a:endParaRPr lang="en-US" sz="3200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E</a:t>
            </a:r>
            <a:r>
              <a:rPr lang="en-US" dirty="0" smtClean="0"/>
              <a:t>xcept </a:t>
            </a:r>
            <a:r>
              <a:rPr lang="en-US" dirty="0"/>
              <a:t>4-5 weeks in January-February and 4-5 weeks between August and </a:t>
            </a:r>
            <a:r>
              <a:rPr lang="en-US" dirty="0" smtClean="0"/>
              <a:t>September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Probably </a:t>
            </a:r>
            <a:r>
              <a:rPr lang="en-US" dirty="0"/>
              <a:t>avoid the </a:t>
            </a:r>
            <a:r>
              <a:rPr lang="en-US" dirty="0" err="1"/>
              <a:t>EUROfusion</a:t>
            </a:r>
            <a:r>
              <a:rPr lang="en-US" dirty="0"/>
              <a:t> campaign in June and </a:t>
            </a:r>
            <a:r>
              <a:rPr lang="en-US" dirty="0" smtClean="0"/>
              <a:t>July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W7-X</a:t>
            </a:r>
            <a:r>
              <a:rPr lang="en-US" sz="3200" dirty="0"/>
              <a:t>:  Start July 2017 with 20 week </a:t>
            </a:r>
            <a:r>
              <a:rPr lang="en-US" sz="3200" dirty="0" smtClean="0"/>
              <a:t>run (DG)  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Taking </a:t>
            </a:r>
            <a:r>
              <a:rPr lang="en-US" dirty="0"/>
              <a:t>proposals now, </a:t>
            </a:r>
            <a:r>
              <a:rPr lang="en-US" dirty="0" smtClean="0"/>
              <a:t>run planning </a:t>
            </a:r>
            <a:r>
              <a:rPr lang="en-US" dirty="0"/>
              <a:t>workshop </a:t>
            </a:r>
            <a:r>
              <a:rPr lang="en-US" dirty="0" smtClean="0"/>
              <a:t>Feb/Mar </a:t>
            </a:r>
            <a:r>
              <a:rPr lang="en-US" dirty="0" smtClean="0"/>
              <a:t>2017</a:t>
            </a:r>
            <a:endParaRPr lang="en-US" sz="32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Off-site facility operations </a:t>
            </a:r>
            <a:r>
              <a:rPr lang="en-US" dirty="0" smtClean="0"/>
              <a:t>schedules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(Questions</a:t>
            </a:r>
            <a:r>
              <a:rPr lang="en-US" sz="2700" dirty="0"/>
              <a:t>? Ask R. </a:t>
            </a:r>
            <a:r>
              <a:rPr lang="en-US" sz="2700" dirty="0" err="1"/>
              <a:t>Hawryluk</a:t>
            </a:r>
            <a:r>
              <a:rPr lang="en-US" sz="2700" dirty="0"/>
              <a:t>, R. </a:t>
            </a:r>
            <a:r>
              <a:rPr lang="en-US" sz="2700" dirty="0" err="1"/>
              <a:t>Maingi</a:t>
            </a:r>
            <a:r>
              <a:rPr lang="en-US" sz="2700" dirty="0"/>
              <a:t>, D. Gates, J. Menard)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95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" y="1066800"/>
            <a:ext cx="8915400" cy="2133600"/>
          </a:xfrm>
        </p:spPr>
        <p:txBody>
          <a:bodyPr>
            <a:normAutofit/>
          </a:bodyPr>
          <a:lstStyle/>
          <a:p>
            <a:r>
              <a:rPr lang="en-US" b="1" dirty="0" smtClean="0"/>
              <a:t>ITER </a:t>
            </a:r>
            <a:r>
              <a:rPr lang="en-US" b="1" dirty="0"/>
              <a:t>g</a:t>
            </a:r>
            <a:r>
              <a:rPr lang="en-US" b="1" dirty="0" smtClean="0"/>
              <a:t>oal for program:  </a:t>
            </a:r>
          </a:p>
          <a:p>
            <a:pPr lvl="1">
              <a:tabLst>
                <a:tab pos="7150100" algn="l"/>
                <a:tab pos="8229600" algn="l"/>
              </a:tabLst>
            </a:pPr>
            <a:r>
              <a:rPr lang="en-US" dirty="0" smtClean="0"/>
              <a:t>“Create </a:t>
            </a:r>
            <a:r>
              <a:rPr lang="en-US" dirty="0"/>
              <a:t>a network of scientists and physicists working on simulation and theory within the research laboratories and institutes of the ITER Members, with strongly reinforced ties to ITER Project and </a:t>
            </a:r>
            <a:r>
              <a:rPr lang="en-US" dirty="0" smtClean="0"/>
              <a:t>team</a:t>
            </a:r>
            <a:r>
              <a:rPr lang="en-US" dirty="0" smtClean="0"/>
              <a:t>.”</a:t>
            </a:r>
            <a:endParaRPr lang="en-US" dirty="0"/>
          </a:p>
          <a:p>
            <a:endParaRPr lang="en-US" sz="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 Science Fellows </a:t>
            </a:r>
            <a:r>
              <a:rPr lang="en-US" dirty="0" smtClean="0"/>
              <a:t>Program (1)</a:t>
            </a:r>
            <a:br>
              <a:rPr lang="en-US" dirty="0" smtClean="0"/>
            </a:br>
            <a:r>
              <a:rPr lang="en-US" sz="2700" dirty="0" smtClean="0"/>
              <a:t>(more info on the </a:t>
            </a:r>
            <a:r>
              <a:rPr lang="en-US" sz="2700" dirty="0" smtClean="0">
                <a:hlinkClick r:id="rId2"/>
              </a:rPr>
              <a:t>web</a:t>
            </a:r>
            <a:r>
              <a:rPr lang="en-US" sz="2700" dirty="0" smtClean="0"/>
              <a:t>…)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26494"/>
            <a:ext cx="5791200" cy="32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4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1025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NSTX Upgrade</vt:lpstr>
      <vt:lpstr>Program update</vt:lpstr>
      <vt:lpstr>Outline</vt:lpstr>
      <vt:lpstr>Very scientifically productive year</vt:lpstr>
      <vt:lpstr>Near and long-term NSTX-U schedule </vt:lpstr>
      <vt:lpstr>Outline</vt:lpstr>
      <vt:lpstr>Recently solicited PPPL NSTX-U  researchers regarding collaboration interests</vt:lpstr>
      <vt:lpstr>Off-site facility operations schedules (1) (Questions? Ask R. Hawryluk, R. Maingi, D. Gates, J. Menard)</vt:lpstr>
      <vt:lpstr>Off-site facility operations schedules (2) (Questions? Ask R. Hawryluk, R. Maingi, D. Gates, J. Menard)</vt:lpstr>
      <vt:lpstr>ITER Science Fellows Program (1) (more info on the web…)</vt:lpstr>
      <vt:lpstr>ITER Science Fellows Program (2) (more info on the web… or talk to Rich H / Jim Van Dam)</vt:lpstr>
      <vt:lpstr>Outline</vt:lpstr>
      <vt:lpstr>FY17 FES “Notable Outcomes” emphasize getting NSTX-U to full performance, improving processes </vt:lpstr>
      <vt:lpstr>Additional comments from JEM</vt:lpstr>
      <vt:lpstr>Summary</vt:lpstr>
      <vt:lpstr>Backup</vt:lpstr>
      <vt:lpstr>Comments on milestones / research goals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353</cp:revision>
  <dcterms:created xsi:type="dcterms:W3CDTF">2015-07-16T16:59:24Z</dcterms:created>
  <dcterms:modified xsi:type="dcterms:W3CDTF">2016-09-15T16:30:15Z</dcterms:modified>
</cp:coreProperties>
</file>