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8" r:id="rId2"/>
    <p:sldId id="305" r:id="rId3"/>
    <p:sldId id="306" r:id="rId4"/>
    <p:sldId id="307" r:id="rId5"/>
    <p:sldId id="308" r:id="rId6"/>
    <p:sldId id="304" r:id="rId7"/>
    <p:sldId id="271" r:id="rId8"/>
    <p:sldId id="270" r:id="rId9"/>
    <p:sldId id="277" r:id="rId10"/>
    <p:sldId id="285" r:id="rId11"/>
    <p:sldId id="303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302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274" r:id="rId29"/>
    <p:sldId id="286" r:id="rId30"/>
    <p:sldId id="287" r:id="rId31"/>
    <p:sldId id="288" r:id="rId32"/>
    <p:sldId id="284" r:id="rId33"/>
    <p:sldId id="290" r:id="rId34"/>
    <p:sldId id="30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264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3/22/17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Team Meeting, DVVRs and Recovery Engineering, S.P. Gerhardt, R. </a:t>
            </a:r>
            <a:r>
              <a:rPr lang="en-US" sz="1000" b="1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Hawryluk</a:t>
            </a: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100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Neumeyer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(3/22/2017)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S.P. Gerhardt, R. </a:t>
            </a:r>
            <a:r>
              <a:rPr lang="en-US" dirty="0" err="1" smtClean="0"/>
              <a:t>Hawryluk</a:t>
            </a:r>
            <a:r>
              <a:rPr lang="en-US" dirty="0" smtClean="0"/>
              <a:t> and C. </a:t>
            </a:r>
            <a:r>
              <a:rPr lang="en-US" dirty="0" err="1" smtClean="0"/>
              <a:t>Neumeyer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DVVRs &amp; Recent Recovery Project Engineering Activities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3/22/2017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MBG Auditorium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18 at 9.05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8268909" cy="685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743200" y="0"/>
            <a:ext cx="58674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 fontScale="925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rgbClr val="3366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i="1" u="sng" dirty="0" smtClean="0"/>
              <a:t>Everything About the Recovery Project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91290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78486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Introduction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/>
              <a:t>DVVR Process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Key DVVR Findings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Overview of the Correction Action Plan and Extent of Condition Process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 smtClean="0"/>
              <a:t>Engineering </a:t>
            </a:r>
            <a:r>
              <a:rPr lang="en-US" sz="3600" dirty="0"/>
              <a:t>Progress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696200" y="2514600"/>
            <a:ext cx="990600" cy="533400"/>
          </a:xfrm>
          <a:prstGeom prst="lef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Many issues of hardware obsolescence</a:t>
            </a:r>
          </a:p>
          <a:p>
            <a:pPr lvl="1"/>
            <a:r>
              <a:rPr lang="en-US" sz="3200" dirty="0" smtClean="0"/>
              <a:t>CAMAC in the data acquisition and clock</a:t>
            </a:r>
          </a:p>
          <a:p>
            <a:pPr lvl="1"/>
            <a:r>
              <a:rPr lang="en-US" sz="3200" dirty="0" smtClean="0"/>
              <a:t>Numerous older computers</a:t>
            </a:r>
          </a:p>
          <a:p>
            <a:r>
              <a:rPr lang="en-US" sz="3600" dirty="0" smtClean="0"/>
              <a:t>Need to incorporate more rigorous modern version &amp; configuration control methods across the breadth of I&amp;C software.</a:t>
            </a:r>
          </a:p>
          <a:p>
            <a:r>
              <a:rPr lang="en-US" sz="3600" dirty="0" smtClean="0"/>
              <a:t>Need to develop reliable bare metal restore capability for computers that operations relies on.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Findings: Central I&amp;C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/>
          <a:lstStyle/>
          <a:p>
            <a:r>
              <a:rPr lang="en-US" dirty="0" smtClean="0"/>
              <a:t>Need to assemble more ion sources</a:t>
            </a:r>
          </a:p>
          <a:p>
            <a:pPr lvl="1"/>
            <a:r>
              <a:rPr lang="en-US" dirty="0" smtClean="0"/>
              <a:t>And a new source isolation valve for 1A</a:t>
            </a:r>
          </a:p>
          <a:p>
            <a:r>
              <a:rPr lang="en-US" dirty="0" smtClean="0"/>
              <a:t>Needs to improve spare situation</a:t>
            </a:r>
          </a:p>
          <a:p>
            <a:pPr lvl="1"/>
            <a:r>
              <a:rPr lang="en-US" dirty="0" smtClean="0"/>
              <a:t>Source isolation valves, autotransformers, grid modules, TIV, source Langmuir probes,…</a:t>
            </a:r>
          </a:p>
          <a:p>
            <a:r>
              <a:rPr lang="en-US" dirty="0" smtClean="0"/>
              <a:t>Refrigerator is a single point of failure for the full NB system</a:t>
            </a:r>
          </a:p>
          <a:p>
            <a:pPr lvl="1"/>
            <a:r>
              <a:rPr lang="en-US" dirty="0" smtClean="0"/>
              <a:t>Should procure spare heat exchanger assembles, turbine controller.</a:t>
            </a:r>
          </a:p>
          <a:p>
            <a:r>
              <a:rPr lang="en-US" dirty="0" smtClean="0"/>
              <a:t>Recommendation to reconstitute species mix spectroscopic diagnostic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Systems (NBI)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2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Numerous issues with availability of spares</a:t>
            </a:r>
          </a:p>
          <a:p>
            <a:pPr lvl="1"/>
            <a:r>
              <a:rPr lang="en-US" sz="2400" dirty="0" smtClean="0"/>
              <a:t>Especially on RF sources 1 &amp; 2: HVPS, FPA, LPAs, etc.</a:t>
            </a:r>
          </a:p>
          <a:p>
            <a:r>
              <a:rPr lang="en-US" sz="3200" dirty="0" smtClean="0"/>
              <a:t>RF PLC is very antiquated</a:t>
            </a:r>
          </a:p>
          <a:p>
            <a:r>
              <a:rPr lang="en-US" sz="3200" dirty="0" smtClean="0"/>
              <a:t>ECH-PI</a:t>
            </a:r>
          </a:p>
          <a:p>
            <a:pPr lvl="1"/>
            <a:r>
              <a:rPr lang="en-US" sz="2800" dirty="0" smtClean="0"/>
              <a:t>Need to look at system refurbishment.</a:t>
            </a:r>
          </a:p>
          <a:p>
            <a:pPr lvl="1"/>
            <a:r>
              <a:rPr lang="en-US" sz="2800" dirty="0" smtClean="0"/>
              <a:t>Is an 18 GHz system…assess if the frequency needs to change.</a:t>
            </a:r>
          </a:p>
          <a:p>
            <a:r>
              <a:rPr lang="en-US" sz="3200" dirty="0" smtClean="0"/>
              <a:t>Assess suitability of the present RF antenna guards as the sole outboard limiter.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Systems (HHFW+ECH)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7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days of reviews + a peer review of new PF-1a design.</a:t>
            </a:r>
          </a:p>
          <a:p>
            <a:r>
              <a:rPr lang="en-US" dirty="0" smtClean="0"/>
              <a:t>A range of opinions from the assembled experts regarding the remaining inner PF coils</a:t>
            </a:r>
          </a:p>
          <a:p>
            <a:r>
              <a:rPr lang="en-US" dirty="0" smtClean="0"/>
              <a:t>Much discussion, for example:</a:t>
            </a:r>
          </a:p>
          <a:p>
            <a:pPr lvl="1"/>
            <a:r>
              <a:rPr lang="en-US" dirty="0" smtClean="0"/>
              <a:t>role of the insulation system in the carrying the inner-TF torsional shear</a:t>
            </a:r>
          </a:p>
          <a:p>
            <a:pPr lvl="1"/>
            <a:r>
              <a:rPr lang="en-US" dirty="0" smtClean="0"/>
              <a:t>Role of </a:t>
            </a:r>
            <a:r>
              <a:rPr lang="en-US" dirty="0"/>
              <a:t>the mechanical properties of the glass-</a:t>
            </a:r>
            <a:r>
              <a:rPr lang="en-US" dirty="0" err="1"/>
              <a:t>kapton</a:t>
            </a:r>
            <a:r>
              <a:rPr lang="en-US" dirty="0"/>
              <a:t>-resin insulation systems on the OH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Recommended additional calculations, tests, and instrumentation.</a:t>
            </a:r>
          </a:p>
          <a:p>
            <a:r>
              <a:rPr lang="en-US" dirty="0" smtClean="0"/>
              <a:t>Discussion of the legacy NSTX coils, with support for instrumentation to monitor health.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47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 committee questioned the reliability of 5 single O-rings at each of the top and bottom of the machine.</a:t>
            </a:r>
          </a:p>
          <a:p>
            <a:r>
              <a:rPr lang="en-US" dirty="0" smtClean="0"/>
              <a:t>Need to repair failed or improper components</a:t>
            </a:r>
          </a:p>
          <a:p>
            <a:pPr lvl="1"/>
            <a:r>
              <a:rPr lang="en-US" dirty="0" smtClean="0"/>
              <a:t>Water leak on the beam armor heating/cooling lines</a:t>
            </a:r>
          </a:p>
          <a:p>
            <a:pPr lvl="1"/>
            <a:r>
              <a:rPr lang="en-US" dirty="0" smtClean="0"/>
              <a:t>Damaged copper cooling tubes</a:t>
            </a:r>
          </a:p>
          <a:p>
            <a:pPr lvl="1"/>
            <a:r>
              <a:rPr lang="en-US" dirty="0" smtClean="0"/>
              <a:t>Poorly sealed O-rings on the bellows flange</a:t>
            </a:r>
          </a:p>
          <a:p>
            <a:pPr lvl="1"/>
            <a:r>
              <a:rPr lang="en-US" dirty="0" smtClean="0"/>
              <a:t>Inner horizontal target PFCs</a:t>
            </a:r>
          </a:p>
          <a:p>
            <a:r>
              <a:rPr lang="en-US" dirty="0" smtClean="0"/>
              <a:t>Reassess the design of the PF-1c can, which is a vacuum boundary, can draw plasma heat flux and halo currents.</a:t>
            </a:r>
          </a:p>
          <a:p>
            <a:r>
              <a:rPr lang="en-US" dirty="0" smtClean="0"/>
              <a:t>Ensure high temperature </a:t>
            </a:r>
            <a:r>
              <a:rPr lang="en-US" dirty="0" err="1" smtClean="0"/>
              <a:t>bakeout</a:t>
            </a:r>
            <a:r>
              <a:rPr lang="en-US" dirty="0" smtClean="0"/>
              <a:t> capability.</a:t>
            </a:r>
          </a:p>
          <a:p>
            <a:r>
              <a:rPr lang="en-US" dirty="0" smtClean="0"/>
              <a:t>Assess outboard divertor for upgrade thermo-mechanical and electro-mechanical loads.</a:t>
            </a:r>
          </a:p>
          <a:p>
            <a:r>
              <a:rPr lang="en-US" dirty="0" smtClean="0"/>
              <a:t>Many many analysis and inspection related chits.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Vessel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41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Many comments &amp; chits on modernizing the legacy controls.</a:t>
            </a:r>
          </a:p>
          <a:p>
            <a:r>
              <a:rPr lang="en-US" sz="4000" dirty="0" smtClean="0"/>
              <a:t>Many comments </a:t>
            </a:r>
            <a:r>
              <a:rPr lang="en-US" sz="4000" dirty="0"/>
              <a:t>&amp; chits </a:t>
            </a:r>
            <a:r>
              <a:rPr lang="en-US" sz="4000" dirty="0" smtClean="0"/>
              <a:t>on potential single point failures and the need for spares.</a:t>
            </a:r>
          </a:p>
          <a:p>
            <a:r>
              <a:rPr lang="en-US" sz="4000" dirty="0" smtClean="0"/>
              <a:t>Comments on need to improve the water systems procedures and documentation.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Cooling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15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Reviewed modernizations:</a:t>
            </a:r>
          </a:p>
          <a:p>
            <a:pPr lvl="1"/>
            <a:r>
              <a:rPr lang="en-US" sz="2800" dirty="0" err="1" smtClean="0"/>
              <a:t>Cycloconvertor</a:t>
            </a:r>
            <a:r>
              <a:rPr lang="en-US" sz="2800" dirty="0" smtClean="0"/>
              <a:t> controls, fault detectors, HCS, XST-1 &amp; XST-2 transformers, underground 13.8 kV cables, DCCTs, various switchgear</a:t>
            </a:r>
          </a:p>
          <a:p>
            <a:r>
              <a:rPr lang="en-US" sz="3200" dirty="0" smtClean="0"/>
              <a:t>Reviewed maintenance &amp; repairs:</a:t>
            </a:r>
          </a:p>
          <a:p>
            <a:pPr lvl="1"/>
            <a:r>
              <a:rPr lang="en-US" sz="2800" dirty="0" smtClean="0"/>
              <a:t>Repair the cracked welds on MG#2, MG thrust bearings, MG stators</a:t>
            </a:r>
          </a:p>
          <a:p>
            <a:r>
              <a:rPr lang="en-US" sz="3200" dirty="0" smtClean="0"/>
              <a:t>Discussion of reducing PF-1a/b/c current ripple via in-line inductors</a:t>
            </a:r>
          </a:p>
          <a:p>
            <a:r>
              <a:rPr lang="en-US" sz="3200" dirty="0" smtClean="0"/>
              <a:t>Infamous SPA noise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9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Facility related issues: </a:t>
            </a:r>
          </a:p>
          <a:p>
            <a:pPr lvl="1"/>
            <a:r>
              <a:rPr lang="en-US" sz="3200" dirty="0" smtClean="0"/>
              <a:t>HVAC controls, compressed air system, leaking roof</a:t>
            </a:r>
          </a:p>
          <a:p>
            <a:r>
              <a:rPr lang="en-US" sz="3600" dirty="0" smtClean="0"/>
              <a:t>E-Stops &amp; Hardwired Interlock System</a:t>
            </a:r>
          </a:p>
          <a:p>
            <a:pPr lvl="1"/>
            <a:r>
              <a:rPr lang="en-US" sz="3200" dirty="0" smtClean="0"/>
              <a:t>Extended discussion on whether an e-stop during the pulse would damage FCPC hardware.</a:t>
            </a:r>
          </a:p>
          <a:p>
            <a:r>
              <a:rPr lang="en-US" sz="3600" dirty="0" smtClean="0"/>
              <a:t>Health physics &amp; radiation</a:t>
            </a:r>
          </a:p>
          <a:p>
            <a:pPr lvl="1"/>
            <a:r>
              <a:rPr lang="en-US" sz="3200" dirty="0" smtClean="0"/>
              <a:t>Warning lights linked to gamma/neutron detectors</a:t>
            </a:r>
          </a:p>
          <a:p>
            <a:pPr lvl="1"/>
            <a:r>
              <a:rPr lang="en-US" sz="3200" dirty="0" smtClean="0"/>
              <a:t>Need to improve shielding at various penetrations/doors.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Test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6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78486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Introduction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/>
              <a:t>DVVR Process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Key DVVR Findings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Overview of the Correction Action Plan and Extent of Condition Process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 smtClean="0"/>
              <a:t>Engineering </a:t>
            </a:r>
            <a:r>
              <a:rPr lang="en-US" sz="3600" dirty="0"/>
              <a:t>Progress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1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78486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Introduction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/>
              <a:t>DVVR Process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Key DVVR Findings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Overview of the Correction Action Plan and Extent of Condition Process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 smtClean="0"/>
              <a:t>Engineering </a:t>
            </a:r>
            <a:r>
              <a:rPr lang="en-US" sz="3600" dirty="0"/>
              <a:t>Progress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696200" y="3505200"/>
            <a:ext cx="990600" cy="533400"/>
          </a:xfrm>
          <a:prstGeom prst="lef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Issues Recorded as Chits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chits were received to date</a:t>
            </a:r>
          </a:p>
          <a:p>
            <a:pPr lvl="1"/>
            <a:r>
              <a:rPr lang="en-US" dirty="0" smtClean="0"/>
              <a:t>~940 chits so far</a:t>
            </a:r>
          </a:p>
          <a:p>
            <a:pPr lvl="1"/>
            <a:endParaRPr lang="en-US" dirty="0"/>
          </a:p>
          <a:p>
            <a:r>
              <a:rPr lang="en-US" dirty="0" smtClean="0"/>
              <a:t>Very thoughtful chits enabling a comprehensive review of these systems </a:t>
            </a:r>
          </a:p>
          <a:p>
            <a:pPr lvl="1"/>
            <a:r>
              <a:rPr lang="en-US" dirty="0" smtClean="0"/>
              <a:t>Thanks to PPPL staff and external reviewers</a:t>
            </a:r>
          </a:p>
          <a:p>
            <a:pPr marL="0" indent="0">
              <a:buNone/>
            </a:pP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7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Categorizing and Organizing the Chits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Combined similar chits into an issue (super-chit)</a:t>
            </a:r>
          </a:p>
          <a:p>
            <a:pPr lvl="1"/>
            <a:r>
              <a:rPr lang="en-US" dirty="0" smtClean="0"/>
              <a:t>Decrease duplication and provide clear tracking of all chits.</a:t>
            </a:r>
          </a:p>
          <a:p>
            <a:endParaRPr lang="en-US" dirty="0"/>
          </a:p>
          <a:p>
            <a:r>
              <a:rPr lang="en-US" dirty="0" smtClean="0"/>
              <a:t>System “Verification”</a:t>
            </a:r>
          </a:p>
          <a:p>
            <a:pPr lvl="1"/>
            <a:r>
              <a:rPr lang="en-US" dirty="0" smtClean="0"/>
              <a:t>Design basis reviewed with respect to requirements in SDD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Component “Validation”</a:t>
            </a:r>
          </a:p>
          <a:p>
            <a:pPr lvl="1"/>
            <a:r>
              <a:rPr lang="en-US" dirty="0" smtClean="0"/>
              <a:t>Identified major components associated with issues</a:t>
            </a:r>
          </a:p>
          <a:p>
            <a:pPr lvl="2"/>
            <a:r>
              <a:rPr lang="en-US" sz="2400" dirty="0" smtClean="0"/>
              <a:t>Example: Heating system: (EC, NBI: sources/</a:t>
            </a:r>
            <a:r>
              <a:rPr lang="en-US" sz="2400" dirty="0" err="1" smtClean="0"/>
              <a:t>beamlines</a:t>
            </a:r>
            <a:r>
              <a:rPr lang="en-US" sz="2400" dirty="0" smtClean="0"/>
              <a:t>, power train, cryogenics, HHFW: power train, in-vessel components</a:t>
            </a:r>
            <a:endParaRPr lang="is-IS" sz="2400" dirty="0" smtClean="0"/>
          </a:p>
          <a:p>
            <a:pPr marL="777240" lvl="2" indent="0">
              <a:buNone/>
            </a:pPr>
            <a:endParaRPr lang="is-IS" dirty="0" smtClean="0"/>
          </a:p>
          <a:p>
            <a:r>
              <a:rPr lang="is-IS" dirty="0" smtClean="0"/>
              <a:t>Bin the issues into corrective action category</a:t>
            </a:r>
          </a:p>
          <a:p>
            <a:pPr lvl="2"/>
            <a:r>
              <a:rPr lang="is-IS" sz="2600" dirty="0" smtClean="0"/>
              <a:t>Examples: redesign and rebuild, analyze and test, maintenance/repair, </a:t>
            </a:r>
            <a:r>
              <a:rPr lang="en-US" sz="2600" dirty="0"/>
              <a:t>m</a:t>
            </a:r>
            <a:r>
              <a:rPr lang="is-IS" sz="2600" dirty="0" smtClean="0"/>
              <a:t>odernize/replace, spares</a:t>
            </a:r>
            <a:r>
              <a:rPr lang="is-IS" dirty="0"/>
              <a:t>	</a:t>
            </a:r>
            <a:r>
              <a:rPr lang="is-I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7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sz="3200" b="1" dirty="0" smtClean="0"/>
              <a:t>Estimated Risk </a:t>
            </a:r>
            <a:r>
              <a:rPr lang="en-US" sz="3200" b="1" dirty="0"/>
              <a:t>Reduction </a:t>
            </a:r>
            <a:r>
              <a:rPr lang="en-US" sz="3200" dirty="0" smtClean="0"/>
              <a:t>due to Corrective Action for </a:t>
            </a:r>
            <a:r>
              <a:rPr lang="en-US" sz="3200" b="1" dirty="0" smtClean="0"/>
              <a:t>Each Issue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4191000"/>
            <a:ext cx="9067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analysis is detailed in CAP spreadsheet.</a:t>
            </a:r>
          </a:p>
          <a:p>
            <a:pPr lvl="1"/>
            <a:r>
              <a:rPr lang="en-US" dirty="0" smtClean="0"/>
              <a:t>Severity index is a qualitative assessment used as a guide.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roduct </a:t>
            </a:r>
            <a:r>
              <a:rPr lang="en-US" dirty="0"/>
              <a:t>of three </a:t>
            </a:r>
            <a:r>
              <a:rPr lang="en-US" dirty="0" smtClean="0"/>
              <a:t>variables </a:t>
            </a:r>
            <a:r>
              <a:rPr lang="en-US" dirty="0"/>
              <a:t>representing the event duration, impact and likelihood, with a maximum value of </a:t>
            </a:r>
            <a:r>
              <a:rPr lang="en-US" dirty="0" smtClean="0"/>
              <a:t>28665, weighted to emphasize major issues.</a:t>
            </a:r>
          </a:p>
          <a:p>
            <a:r>
              <a:rPr lang="en-US" dirty="0" smtClean="0"/>
              <a:t>The results are summarized in terms of CAP categories by component.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578714"/>
              </p:ext>
            </p:extLst>
          </p:nvPr>
        </p:nvGraphicFramePr>
        <p:xfrm>
          <a:off x="152400" y="1143000"/>
          <a:ext cx="8534400" cy="1295400"/>
        </p:xfrm>
        <a:graphic>
          <a:graphicData uri="http://schemas.openxmlformats.org/drawingml/2006/table">
            <a:tbl>
              <a:tblPr/>
              <a:tblGrid>
                <a:gridCol w="911687"/>
                <a:gridCol w="1409737"/>
                <a:gridCol w="937011"/>
                <a:gridCol w="979219"/>
                <a:gridCol w="1198699"/>
                <a:gridCol w="1012985"/>
                <a:gridCol w="1004544"/>
                <a:gridCol w="1080518"/>
              </a:tblGrid>
              <a:tr h="70582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Verdana"/>
                        </a:rPr>
                        <a:t>System             (OBS)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Issues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Applicable Chits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Affected  Component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Issue to be Addressed (Event)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Unmitigated  Event Duration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Unmitigated Event Impact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effectLst/>
                          <a:latin typeface="Verdana"/>
                        </a:rPr>
                        <a:t>Unmitigated </a:t>
                      </a:r>
                      <a:r>
                        <a:rPr lang="en-US" sz="1000" b="1" i="0" u="none" strike="noStrike" dirty="0">
                          <a:effectLst/>
                          <a:latin typeface="Verdana"/>
                        </a:rPr>
                        <a:t>Event Likelihood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5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effectLst/>
                          <a:latin typeface="Veranda"/>
                        </a:rPr>
                        <a:t>Magnets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Veranda"/>
                        </a:rPr>
                        <a:t>Fabricate new PF1AU coil to replace failed coil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effectLst/>
                          <a:latin typeface="Veranda"/>
                        </a:rPr>
                        <a:t>IPF1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FF0000"/>
                          </a:solidFill>
                          <a:effectLst/>
                          <a:latin typeface="Veranda"/>
                        </a:rPr>
                        <a:t>PF1A-U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effectLst/>
                          <a:latin typeface="Veranda"/>
                        </a:rPr>
                        <a:t>Coil has failed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effectLst/>
                          <a:latin typeface="Veranda"/>
                        </a:rPr>
                        <a:t>Duration &gt; 1 year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effectLst/>
                          <a:latin typeface="Veranda"/>
                        </a:rPr>
                        <a:t>Dead Stop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effectLst/>
                          <a:latin typeface="Veranda"/>
                        </a:rPr>
                        <a:t>Present State</a:t>
                      </a:r>
                    </a:p>
                  </a:txBody>
                  <a:tcPr marL="7537" marR="7537" marT="75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 descr="Corrective a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4" y="2590800"/>
            <a:ext cx="8579556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8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Status of Developing a Comprehensive </a:t>
            </a:r>
            <a:br>
              <a:rPr lang="en-US" sz="3600" b="1" dirty="0" smtClean="0"/>
            </a:br>
            <a:r>
              <a:rPr lang="en-US" sz="3600" b="1" dirty="0" smtClean="0"/>
              <a:t>Corrective Action Plan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Current assessment is for the five systems that had a DVVR.</a:t>
            </a:r>
          </a:p>
          <a:p>
            <a:pPr lvl="1"/>
            <a:r>
              <a:rPr lang="en-US" dirty="0" smtClean="0"/>
              <a:t>~2 weeks since the end of the vacuum vessel DVVR and posting analysis, limiting the development of the CAP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Seeking input from the Extent of Condition Review on whether corrective actions are: necessary for start-up, strongly </a:t>
            </a:r>
            <a:r>
              <a:rPr lang="en-US" dirty="0">
                <a:solidFill>
                  <a:srgbClr val="FF0000"/>
                </a:solidFill>
              </a:rPr>
              <a:t>recommended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recommended for </a:t>
            </a:r>
            <a:r>
              <a:rPr lang="en-US" dirty="0" smtClean="0">
                <a:solidFill>
                  <a:srgbClr val="FF0000"/>
                </a:solidFill>
              </a:rPr>
              <a:t>start-up (integrated testing) or recommended future operations, investigate further or not endorsed.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Actions have not been transformed into a detailed </a:t>
            </a:r>
            <a:r>
              <a:rPr lang="en-US" dirty="0" err="1" smtClean="0"/>
              <a:t>workplan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Output from this review will result in an interim report to FES to be submitted at the end of the month.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415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Panel Recommendations on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Major </a:t>
            </a:r>
            <a:r>
              <a:rPr lang="en-US" sz="3600" dirty="0"/>
              <a:t>Strategic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Panel </a:t>
            </a:r>
            <a:r>
              <a:rPr lang="en-US" dirty="0" smtClean="0">
                <a:solidFill>
                  <a:srgbClr val="FF0000"/>
                </a:solidFill>
              </a:rPr>
              <a:t>strongly recommended </a:t>
            </a:r>
            <a:r>
              <a:rPr lang="en-US" dirty="0" smtClean="0"/>
              <a:t>replacing existing PF1 coils</a:t>
            </a:r>
          </a:p>
          <a:p>
            <a:pPr lvl="1"/>
            <a:r>
              <a:rPr lang="en-US" dirty="0" smtClean="0"/>
              <a:t>Identified benefit of PF1B for flux expansion and operational flexibility</a:t>
            </a:r>
          </a:p>
          <a:p>
            <a:pPr lvl="1"/>
            <a:r>
              <a:rPr lang="en-US" dirty="0" smtClean="0"/>
              <a:t>Benefit of deleting PF1B is 3-4 months schedule improvement, if CF(R)C tiles were not on the critical path and it reduces risk to the schedule</a:t>
            </a:r>
          </a:p>
          <a:p>
            <a:pPr lvl="2"/>
            <a:r>
              <a:rPr lang="en-US" sz="2200" dirty="0" smtClean="0"/>
              <a:t>Tradeoff </a:t>
            </a:r>
            <a:r>
              <a:rPr lang="en-US" sz="2200" dirty="0"/>
              <a:t>study for CFC </a:t>
            </a:r>
            <a:r>
              <a:rPr lang="en-US" sz="2200" dirty="0" err="1"/>
              <a:t>vs</a:t>
            </a:r>
            <a:r>
              <a:rPr lang="en-US" sz="2200" dirty="0"/>
              <a:t> graphite </a:t>
            </a:r>
            <a:r>
              <a:rPr lang="en-US" sz="2200" dirty="0" smtClean="0"/>
              <a:t>tiles recommended and is ongoing</a:t>
            </a:r>
            <a:endParaRPr lang="en-US" sz="220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Recommended consideration of removable mandrels on PF1 coils to facilitate turn-to-turn acceptance testing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Note: we are exploring this on PF1B and PF1C for other reasons, but we are not </a:t>
            </a:r>
            <a:r>
              <a:rPr lang="en-US" dirty="0" smtClean="0">
                <a:solidFill>
                  <a:srgbClr val="000000"/>
                </a:solidFill>
              </a:rPr>
              <a:t>pursuing this for PF1A.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We will respond to the input from the EOC review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Retaining 300-350C </a:t>
            </a:r>
            <a:r>
              <a:rPr lang="en-US" dirty="0" err="1" smtClean="0">
                <a:solidFill>
                  <a:srgbClr val="000000"/>
                </a:solidFill>
              </a:rPr>
              <a:t>bakeout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strongly recommended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Recommended “indefinite deferral” of CHI to allow modification and simplification of the end-flanges of the Vacuum Vessel to improve the reliability of the machine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Would eliminate ceramic insulator and a reduction/elimination of O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rings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Would reduce requirements on vacuum boundary around PF1C coil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</a:rPr>
              <a:t>Note: this is a new idea and cost and schedule implications are not yet </a:t>
            </a:r>
            <a:r>
              <a:rPr lang="en-US" dirty="0" smtClean="0">
                <a:solidFill>
                  <a:srgbClr val="000000"/>
                </a:solidFill>
              </a:rPr>
              <a:t>understood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58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Subsequent Steps in Developing a </a:t>
            </a:r>
            <a:br>
              <a:rPr lang="en-US" sz="4000" b="1" dirty="0" smtClean="0"/>
            </a:br>
            <a:r>
              <a:rPr lang="en-US" sz="4000" b="1" dirty="0" smtClean="0"/>
              <a:t>Corrective Action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Need to complete the remaining DVVRs</a:t>
            </a:r>
          </a:p>
          <a:p>
            <a:endParaRPr lang="en-US" dirty="0" smtClean="0"/>
          </a:p>
          <a:p>
            <a:r>
              <a:rPr lang="en-US" dirty="0" smtClean="0"/>
              <a:t>Need to categorize the new chits and address them</a:t>
            </a:r>
          </a:p>
          <a:p>
            <a:pPr lvl="1"/>
            <a:r>
              <a:rPr lang="en-US" dirty="0" smtClean="0"/>
              <a:t>This provides the basis for developing a detailed </a:t>
            </a:r>
            <a:r>
              <a:rPr lang="en-US" dirty="0" err="1" smtClean="0"/>
              <a:t>workplan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Focus of next EOC meeting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Develop an agreed upon approach with FES</a:t>
            </a:r>
          </a:p>
          <a:p>
            <a:endParaRPr lang="en-US" dirty="0" smtClean="0"/>
          </a:p>
          <a:p>
            <a:r>
              <a:rPr lang="en-US" dirty="0" smtClean="0"/>
              <a:t>Develop a detailed cost and schedule</a:t>
            </a:r>
          </a:p>
          <a:p>
            <a:pPr lvl="1"/>
            <a:r>
              <a:rPr lang="en-US" dirty="0" smtClean="0"/>
              <a:t>Approach will enable a value engineering assessment to prioritize actions</a:t>
            </a:r>
          </a:p>
          <a:p>
            <a:pPr lvl="1"/>
            <a:r>
              <a:rPr lang="en-US" dirty="0" smtClean="0"/>
              <a:t>Develop a re-commissioning plan leading to start of operations and qualification of the machine.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90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Reassigning Staff From DVVRs to Design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Moving mechanical engineering staff to focus on the what are viewed as critical path activities</a:t>
            </a:r>
          </a:p>
          <a:p>
            <a:pPr lvl="1"/>
            <a:r>
              <a:rPr lang="en-US" dirty="0" smtClean="0"/>
              <a:t>Increasing the staff assigned to work on magnets and vacuum vessel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Developing WAFs with schedules and cost estimate </a:t>
            </a:r>
          </a:p>
          <a:p>
            <a:pPr lvl="1"/>
            <a:r>
              <a:rPr lang="en-US" dirty="0" smtClean="0"/>
              <a:t>Resource loaded</a:t>
            </a:r>
          </a:p>
          <a:p>
            <a:endParaRPr lang="en-US" dirty="0"/>
          </a:p>
          <a:p>
            <a:r>
              <a:rPr lang="en-US" dirty="0" smtClean="0"/>
              <a:t>Aim to have a CDR in April to develop an integrated approach to the in-vessel and magnet issues.</a:t>
            </a:r>
          </a:p>
          <a:p>
            <a:pPr lvl="1"/>
            <a:r>
              <a:rPr lang="en-US" dirty="0" smtClean="0"/>
              <a:t>Some options discussed in next part of this talk</a:t>
            </a:r>
          </a:p>
        </p:txBody>
      </p:sp>
    </p:spTree>
    <p:extLst>
      <p:ext uri="{BB962C8B-B14F-4D97-AF65-F5344CB8AC3E}">
        <p14:creationId xmlns:p14="http://schemas.microsoft.com/office/powerpoint/2010/main" val="209000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78486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Introduction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/>
              <a:t>DVVR Process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Key DVVR Findings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Overview of the Correction Action Plan and Extent of Condition Process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 smtClean="0"/>
              <a:t>Engineering </a:t>
            </a:r>
            <a:r>
              <a:rPr lang="en-US" sz="3600" dirty="0"/>
              <a:t>Progress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772400" y="4953000"/>
            <a:ext cx="990600" cy="533400"/>
          </a:xfrm>
          <a:prstGeom prst="lef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3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5029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Three presentations:</a:t>
            </a:r>
          </a:p>
          <a:p>
            <a:pPr lvl="1"/>
            <a:r>
              <a:rPr lang="en-US" sz="2000" dirty="0" smtClean="0"/>
              <a:t>Mechanical design </a:t>
            </a:r>
            <a:endParaRPr lang="en-US" sz="2000" dirty="0"/>
          </a:p>
          <a:p>
            <a:pPr lvl="1"/>
            <a:r>
              <a:rPr lang="en-US" sz="2000" dirty="0" smtClean="0"/>
              <a:t>Electrical Insulation design and testing</a:t>
            </a:r>
          </a:p>
          <a:p>
            <a:pPr lvl="1"/>
            <a:r>
              <a:rPr lang="en-US" sz="2000" dirty="0" smtClean="0"/>
              <a:t>Analysis </a:t>
            </a:r>
          </a:p>
          <a:p>
            <a:r>
              <a:rPr lang="en-US" sz="3200" dirty="0" smtClean="0"/>
              <a:t>Key design updates:</a:t>
            </a:r>
          </a:p>
          <a:p>
            <a:pPr lvl="1"/>
            <a:r>
              <a:rPr lang="en-US" sz="2000" dirty="0" smtClean="0"/>
              <a:t>No joggles</a:t>
            </a:r>
          </a:p>
          <a:p>
            <a:pPr lvl="1"/>
            <a:r>
              <a:rPr lang="en-US" sz="2000" dirty="0" smtClean="0"/>
              <a:t>More turn insulation compared to previous case</a:t>
            </a:r>
          </a:p>
          <a:p>
            <a:pPr lvl="1"/>
            <a:r>
              <a:rPr lang="en-US" sz="2000" dirty="0" smtClean="0"/>
              <a:t>No in-line conductor brazes w/ softer copper</a:t>
            </a:r>
          </a:p>
          <a:p>
            <a:r>
              <a:rPr lang="en-US" dirty="0" smtClean="0"/>
              <a:t>Considerable discussion of thermal shock issues when cold water enters a hot coil.</a:t>
            </a:r>
          </a:p>
          <a:p>
            <a:pPr lvl="1"/>
            <a:r>
              <a:rPr lang="en-US" sz="2000" dirty="0" smtClean="0"/>
              <a:t>Assessing the required I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t for scenarios of interest.</a:t>
            </a:r>
          </a:p>
          <a:p>
            <a:r>
              <a:rPr lang="en-US" dirty="0"/>
              <a:t>VPI cycles </a:t>
            </a:r>
            <a:r>
              <a:rPr lang="en-US" dirty="0" smtClean="0"/>
              <a:t>and manufacturing </a:t>
            </a:r>
            <a:r>
              <a:rPr lang="en-US" dirty="0"/>
              <a:t>considerations not covered in this review and are planed for the next review.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Design Review for New PF-1a Coils Held on 3/17</a:t>
            </a:r>
            <a:endParaRPr lang="en-US" dirty="0"/>
          </a:p>
        </p:txBody>
      </p:sp>
      <p:pic>
        <p:nvPicPr>
          <p:cNvPr id="4" name="Picture 3" descr="Screen Shot 2017-03-18 at 9.21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0"/>
          <a:stretch/>
        </p:blipFill>
        <p:spPr>
          <a:xfrm>
            <a:off x="7099300" y="1066800"/>
            <a:ext cx="2044700" cy="2725353"/>
          </a:xfrm>
          <a:prstGeom prst="rect">
            <a:avLst/>
          </a:prstGeom>
        </p:spPr>
      </p:pic>
      <p:pic>
        <p:nvPicPr>
          <p:cNvPr id="5" name="Picture 4" descr="Screen Shot 2017-03-18 at 9.2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54966"/>
            <a:ext cx="3886200" cy="2369634"/>
          </a:xfrm>
          <a:prstGeom prst="rect">
            <a:avLst/>
          </a:prstGeom>
        </p:spPr>
      </p:pic>
      <p:pic>
        <p:nvPicPr>
          <p:cNvPr id="6" name="Picture 5" descr="Screen Shot 2017-03-18 at 9.21.3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20"/>
          <a:stretch/>
        </p:blipFill>
        <p:spPr>
          <a:xfrm>
            <a:off x="5029200" y="990600"/>
            <a:ext cx="2044700" cy="27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7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78486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Introduction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/>
              <a:t>DVVR Process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Key DVVR Findings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Overview of the Correction Action Plan and Extent of Condition Process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 smtClean="0"/>
              <a:t>Engineering </a:t>
            </a:r>
            <a:r>
              <a:rPr lang="en-US" sz="3600" dirty="0"/>
              <a:t>Progress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6172200" y="1143000"/>
            <a:ext cx="990600" cy="533400"/>
          </a:xfrm>
          <a:prstGeom prst="lef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DoE National labs:</a:t>
            </a:r>
          </a:p>
          <a:p>
            <a:pPr lvl="1"/>
            <a:r>
              <a:rPr lang="en-US" sz="3200" dirty="0" smtClean="0"/>
              <a:t>Extensive contacts, but no credible path forward established.</a:t>
            </a:r>
          </a:p>
          <a:p>
            <a:r>
              <a:rPr lang="en-US" sz="3600" dirty="0" smtClean="0"/>
              <a:t>Industry:</a:t>
            </a:r>
          </a:p>
          <a:p>
            <a:pPr lvl="1"/>
            <a:r>
              <a:rPr lang="en-US" sz="3200" dirty="0" smtClean="0"/>
              <a:t>Pursuing many credible options, including in Europe</a:t>
            </a:r>
          </a:p>
          <a:p>
            <a:r>
              <a:rPr lang="en-US" sz="3600" dirty="0" smtClean="0"/>
              <a:t>PPPL:</a:t>
            </a:r>
          </a:p>
          <a:p>
            <a:pPr lvl="1"/>
            <a:r>
              <a:rPr lang="en-US" sz="3200" dirty="0" smtClean="0"/>
              <a:t>Setting up a winding line in the C-site Test Cell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Been Examining Many Options For Coil Winding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25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5720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the verge of pulling some spare copper onto a mandrel as a test.</a:t>
            </a:r>
          </a:p>
          <a:p>
            <a:r>
              <a:rPr lang="en-US" dirty="0" smtClean="0"/>
              <a:t>Conductor is at vendor being grit blasted and primed.</a:t>
            </a:r>
          </a:p>
          <a:p>
            <a:r>
              <a:rPr lang="en-US" dirty="0" smtClean="0"/>
              <a:t>Intend to wind a prototype after:</a:t>
            </a:r>
          </a:p>
          <a:p>
            <a:pPr lvl="1"/>
            <a:r>
              <a:rPr lang="en-US" dirty="0" smtClean="0"/>
              <a:t>Resolution of critical PDR chits.</a:t>
            </a:r>
          </a:p>
          <a:p>
            <a:pPr lvl="1"/>
            <a:r>
              <a:rPr lang="en-US" dirty="0" smtClean="0"/>
              <a:t>Development of full manufacturing procedure &amp; documentation system</a:t>
            </a:r>
          </a:p>
          <a:p>
            <a:pPr lvl="1"/>
            <a:r>
              <a:rPr lang="en-US" dirty="0" smtClean="0"/>
              <a:t>Review of manufacturing.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PPPL Winding Line is in the Shake-Down Phase</a:t>
            </a:r>
            <a:endParaRPr lang="en-US" dirty="0"/>
          </a:p>
        </p:txBody>
      </p:sp>
      <p:pic>
        <p:nvPicPr>
          <p:cNvPr id="4" name="Picture 3" descr="IMG_20170306_13062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8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DVVRs Yet to Complete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58826"/>
              </p:ext>
            </p:extLst>
          </p:nvPr>
        </p:nvGraphicFramePr>
        <p:xfrm>
          <a:off x="228600" y="1655984"/>
          <a:ext cx="8686800" cy="390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695"/>
                <a:gridCol w="1480705"/>
                <a:gridCol w="2171700"/>
                <a:gridCol w="2171700"/>
              </a:tblGrid>
              <a:tr h="99059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 of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Responsible</a:t>
                      </a:r>
                      <a:r>
                        <a:rPr lang="en-US" sz="2400" baseline="0" dirty="0" smtClean="0"/>
                        <a:t> Engineer</a:t>
                      </a:r>
                      <a:endParaRPr lang="en-US" sz="2400" dirty="0"/>
                    </a:p>
                  </a:txBody>
                  <a:tcPr/>
                </a:tc>
              </a:tr>
              <a:tr h="8677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Vacuum and Fuelling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3/23/17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Blanchard</a:t>
                      </a:r>
                      <a:endParaRPr lang="en-US" sz="2400" dirty="0"/>
                    </a:p>
                  </a:txBody>
                  <a:tcPr/>
                </a:tc>
              </a:tr>
              <a:tr h="5166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Bakeout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3/30/17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Petrella</a:t>
                      </a:r>
                      <a:endParaRPr lang="en-US" sz="2400" dirty="0"/>
                    </a:p>
                  </a:txBody>
                  <a:tcPr/>
                </a:tc>
              </a:tr>
              <a:tr h="51661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Diagnostics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4/5/17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Ellis</a:t>
                      </a:r>
                      <a:endParaRPr lang="en-US" sz="2400" dirty="0"/>
                    </a:p>
                  </a:txBody>
                  <a:tcPr/>
                </a:tc>
              </a:tr>
              <a:tr h="10150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Realtime</a:t>
                      </a:r>
                      <a:r>
                        <a:rPr lang="en-US" sz="2400" dirty="0" smtClean="0"/>
                        <a:t> Protection and Control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4/19/17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Hoffmann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0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those areas that have not yet had DVVRs, preparing for those DVVRs is the highest priority</a:t>
            </a:r>
          </a:p>
          <a:p>
            <a:r>
              <a:rPr lang="en-US" dirty="0" smtClean="0"/>
              <a:t>For others, key steps are refining cost/schedule via WAFs, then doing the work!</a:t>
            </a:r>
          </a:p>
          <a:p>
            <a:r>
              <a:rPr lang="en-US" dirty="0" smtClean="0"/>
              <a:t>A team of design and analysis engineers has been identified to resolve the outstanding conceptual design issues for the vessel:</a:t>
            </a:r>
          </a:p>
          <a:p>
            <a:pPr lvl="1"/>
            <a:r>
              <a:rPr lang="en-US" dirty="0" smtClean="0"/>
              <a:t>How to thermally isolate the PF-1b coil while supporting the CS casing?</a:t>
            </a:r>
          </a:p>
          <a:p>
            <a:pPr lvl="2"/>
            <a:r>
              <a:rPr lang="en-US" dirty="0" smtClean="0"/>
              <a:t>Casing support on large- or small-R side of coil?</a:t>
            </a:r>
          </a:p>
          <a:p>
            <a:pPr lvl="1"/>
            <a:r>
              <a:rPr lang="en-US" dirty="0" smtClean="0"/>
              <a:t>How to define the vacuum boundary around the PF-1c?</a:t>
            </a:r>
          </a:p>
          <a:p>
            <a:pPr lvl="2"/>
            <a:r>
              <a:rPr lang="en-US" dirty="0" smtClean="0"/>
              <a:t>Considering options that eliminate or retain the CHI insulators</a:t>
            </a:r>
          </a:p>
          <a:p>
            <a:pPr lvl="1"/>
            <a:r>
              <a:rPr lang="en-US" dirty="0" smtClean="0"/>
              <a:t>What is the proper material and </a:t>
            </a:r>
            <a:r>
              <a:rPr lang="en-US" dirty="0" err="1" smtClean="0"/>
              <a:t>fixturing</a:t>
            </a:r>
            <a:r>
              <a:rPr lang="en-US" dirty="0" smtClean="0"/>
              <a:t> for the inner-target tiles?</a:t>
            </a:r>
          </a:p>
          <a:p>
            <a:pPr lvl="2"/>
            <a:r>
              <a:rPr lang="en-US" dirty="0" smtClean="0"/>
              <a:t>And refining heat flux, halo current requirements.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Engineering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0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NSTX-U Recovery is Moving Forward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ensure reliable and predictable operation in the </a:t>
            </a:r>
            <a:r>
              <a:rPr lang="en-US" dirty="0" smtClean="0"/>
              <a:t>future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Addressing the issues comprehensively</a:t>
            </a:r>
          </a:p>
          <a:p>
            <a:pPr lvl="1"/>
            <a:r>
              <a:rPr lang="en-US" dirty="0" smtClean="0"/>
              <a:t>Taking a deep dive into all systems </a:t>
            </a:r>
          </a:p>
          <a:p>
            <a:pPr lvl="2"/>
            <a:r>
              <a:rPr lang="en-US" dirty="0" smtClean="0"/>
              <a:t>Applying a rigorous systems engineering approach.</a:t>
            </a:r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smtClean="0"/>
              <a:t>Thanks to those participating in the DVVRs and Extent of Condition Review</a:t>
            </a:r>
          </a:p>
          <a:p>
            <a:endParaRPr lang="en-US" dirty="0"/>
          </a:p>
          <a:p>
            <a:r>
              <a:rPr lang="en-US" dirty="0" smtClean="0"/>
              <a:t>A much better understanding of the issues that need to be addressed is being achieved.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87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DOE Notable Outcomes </a:t>
            </a:r>
            <a:r>
              <a:rPr lang="en-US" sz="3600" b="1" dirty="0" smtClean="0"/>
              <a:t>Have Been th</a:t>
            </a:r>
            <a:r>
              <a:rPr lang="en-US" sz="3600" dirty="0" smtClean="0"/>
              <a:t>e </a:t>
            </a:r>
            <a:br>
              <a:rPr lang="en-US" sz="3600" dirty="0" smtClean="0"/>
            </a:br>
            <a:r>
              <a:rPr lang="en-US" sz="3600" b="1" dirty="0" smtClean="0"/>
              <a:t>Near</a:t>
            </a:r>
            <a:r>
              <a:rPr lang="en-US" sz="3600" b="1" dirty="0"/>
              <a:t>-term Focus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3716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EXTENT OF CONDITION</a:t>
            </a:r>
          </a:p>
          <a:p>
            <a:pPr lvl="1">
              <a:lnSpc>
                <a:spcPct val="1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FES: </a:t>
            </a:r>
            <a:r>
              <a:rPr lang="en-US" i="1" dirty="0" smtClean="0"/>
              <a:t>Complete an extensive extent-of-condition review of NSTX-U </a:t>
            </a:r>
            <a:r>
              <a:rPr lang="en-US" b="1" i="1" dirty="0" smtClean="0">
                <a:solidFill>
                  <a:srgbClr val="FF0000"/>
                </a:solidFill>
              </a:rPr>
              <a:t>to identify all design, construction, and operational issues.  Prepare correction action plan (CAP) to include cost, schedule, scope, and technical specifications of actions</a:t>
            </a:r>
            <a:r>
              <a:rPr lang="en-US" i="1" dirty="0" smtClean="0"/>
              <a:t>.   Provide an interim progress report by March 31, 2017 and complete the CAP review and send the final report to DOE by September 30, 2017.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EXTENT OF CAUSE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i="1" dirty="0" smtClean="0">
                <a:solidFill>
                  <a:srgbClr val="000000"/>
                </a:solidFill>
              </a:rPr>
              <a:t>SC/PSO:  Conduct a review of policies and procedures for design, construction, installation, commissioning and operations of NSTX-U and other construction activities and projects.   Develop corrective actions to ensure the highest quality project management across the lab.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8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8001000" cy="4537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68361"/>
          </a:xfrm>
        </p:spPr>
        <p:txBody>
          <a:bodyPr>
            <a:normAutofit fontScale="90000"/>
          </a:bodyPr>
          <a:lstStyle/>
          <a:p>
            <a:r>
              <a:rPr lang="en-US" sz="3600" b="1" spc="0" dirty="0"/>
              <a:t>Design </a:t>
            </a:r>
            <a:r>
              <a:rPr lang="en-US" sz="3600" b="1" dirty="0"/>
              <a:t>Verification </a:t>
            </a:r>
            <a:r>
              <a:rPr lang="en-US" sz="3600" b="1" spc="0" dirty="0"/>
              <a:t>&amp; V</a:t>
            </a:r>
            <a:r>
              <a:rPr lang="en-US" sz="3600" b="1" dirty="0"/>
              <a:t>alidation </a:t>
            </a:r>
            <a:r>
              <a:rPr lang="en-US" sz="3600" b="1" spc="0" dirty="0"/>
              <a:t>Review </a:t>
            </a:r>
            <a:br>
              <a:rPr lang="en-US" sz="3600" b="1" spc="0" dirty="0"/>
            </a:br>
            <a:r>
              <a:rPr lang="en-US" sz="3600" b="1" spc="0" dirty="0"/>
              <a:t>System Design Description (SDD) is Key </a:t>
            </a:r>
            <a:br>
              <a:rPr lang="en-US" sz="3600" b="1" spc="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400"/>
            <a:ext cx="9135533" cy="1143000"/>
          </a:xfrm>
        </p:spPr>
        <p:txBody>
          <a:bodyPr>
            <a:normAutofit fontScale="70000" lnSpcReduction="20000"/>
          </a:bodyPr>
          <a:lstStyle/>
          <a:p>
            <a:pPr lvl="0" indent="-342900" defTabSz="457200">
              <a:buClrTx/>
              <a:buFont typeface="Arial"/>
              <a:buChar char="•"/>
              <a:defRPr/>
            </a:pPr>
            <a:r>
              <a:rPr lang="en-US" dirty="0"/>
              <a:t>DVVR looks for potential gaps in design basis or as-built </a:t>
            </a:r>
            <a:r>
              <a:rPr lang="en-US" dirty="0" smtClean="0"/>
              <a:t>configuration developed by Responsible Engineers</a:t>
            </a:r>
            <a:endParaRPr lang="en-US" dirty="0"/>
          </a:p>
          <a:p>
            <a:pPr lvl="0" indent="-342900" defTabSz="457200">
              <a:buClrTx/>
              <a:buFont typeface="Arial"/>
              <a:buChar char="•"/>
              <a:defRPr/>
            </a:pPr>
            <a:r>
              <a:rPr lang="en-US" dirty="0"/>
              <a:t>Corrective Action Plan (CAP), derived from the DVVRs, determines path forward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4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7848600" cy="5410200"/>
          </a:xfrm>
        </p:spPr>
        <p:txBody>
          <a:bodyPr>
            <a:normAutofit/>
          </a:bodyPr>
          <a:lstStyle/>
          <a:p>
            <a:r>
              <a:rPr lang="en-US" sz="3600" dirty="0"/>
              <a:t>Introduction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/>
              <a:t>DVVR Process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Key DVVR Findings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r>
              <a:rPr lang="en-US" sz="3600" dirty="0"/>
              <a:t>Overview of the Correction Action Plan and Extent of Condition Process </a:t>
            </a:r>
            <a:r>
              <a:rPr lang="en-US" sz="3600" dirty="0">
                <a:solidFill>
                  <a:srgbClr val="008000"/>
                </a:solidFill>
              </a:rPr>
              <a:t>(R. </a:t>
            </a:r>
            <a:r>
              <a:rPr lang="en-US" sz="3600" dirty="0" err="1">
                <a:solidFill>
                  <a:srgbClr val="008000"/>
                </a:solidFill>
              </a:rPr>
              <a:t>Hawryluk</a:t>
            </a:r>
            <a:r>
              <a:rPr lang="en-US" sz="3600" dirty="0">
                <a:solidFill>
                  <a:srgbClr val="008000"/>
                </a:solidFill>
              </a:rPr>
              <a:t>)</a:t>
            </a:r>
          </a:p>
          <a:p>
            <a:r>
              <a:rPr lang="en-US" sz="3600" dirty="0" smtClean="0"/>
              <a:t>Engineering </a:t>
            </a:r>
            <a:r>
              <a:rPr lang="en-US" sz="3600" dirty="0"/>
              <a:t>Progress </a:t>
            </a:r>
            <a:r>
              <a:rPr lang="en-US" sz="3600" dirty="0">
                <a:solidFill>
                  <a:srgbClr val="008000"/>
                </a:solidFill>
              </a:rPr>
              <a:t>(S. Gerhardt)</a:t>
            </a:r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7010400" y="1905000"/>
            <a:ext cx="990600" cy="533400"/>
          </a:xfrm>
          <a:prstGeom prst="leftArrow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Described in NSTX-U-GUIDE-001-01</a:t>
            </a:r>
          </a:p>
          <a:p>
            <a:r>
              <a:rPr lang="en-US" dirty="0" smtClean="0"/>
              <a:t>External and internal reviewers</a:t>
            </a:r>
          </a:p>
          <a:p>
            <a:pPr lvl="1"/>
            <a:r>
              <a:rPr lang="en-US" dirty="0" smtClean="0"/>
              <a:t>External reviewers have been hugely valuable</a:t>
            </a:r>
          </a:p>
          <a:p>
            <a:r>
              <a:rPr lang="en-US" dirty="0" smtClean="0"/>
              <a:t>Review system to assess the suitability for use.</a:t>
            </a:r>
          </a:p>
          <a:p>
            <a:pPr lvl="1"/>
            <a:r>
              <a:rPr lang="en-US" dirty="0" smtClean="0"/>
              <a:t>Look for issues in design, fabrication, installation, testing, operations.</a:t>
            </a:r>
          </a:p>
          <a:p>
            <a:r>
              <a:rPr lang="en-US" dirty="0" smtClean="0"/>
              <a:t>Examine (for instance):</a:t>
            </a:r>
          </a:p>
          <a:p>
            <a:pPr lvl="1"/>
            <a:r>
              <a:rPr lang="en-US" dirty="0" smtClean="0"/>
              <a:t>Guiding requirements</a:t>
            </a:r>
          </a:p>
          <a:p>
            <a:pPr lvl="1"/>
            <a:r>
              <a:rPr lang="en-US" dirty="0" smtClean="0"/>
              <a:t>The design + supporting analysis</a:t>
            </a:r>
          </a:p>
          <a:p>
            <a:pPr lvl="1"/>
            <a:r>
              <a:rPr lang="en-US" dirty="0" smtClean="0"/>
              <a:t>Fabrication &amp; test records and issues</a:t>
            </a:r>
          </a:p>
          <a:p>
            <a:pPr lvl="1"/>
            <a:r>
              <a:rPr lang="en-US" dirty="0" smtClean="0"/>
              <a:t>Installation and operations records and issues</a:t>
            </a:r>
          </a:p>
          <a:p>
            <a:r>
              <a:rPr lang="en-US" dirty="0" smtClean="0"/>
              <a:t>When a “gap” or issue is potentially identified, it is recorded as a electronic chit.</a:t>
            </a:r>
          </a:p>
          <a:p>
            <a:r>
              <a:rPr lang="en-US" i="1" u="sng" dirty="0" smtClean="0">
                <a:solidFill>
                  <a:srgbClr val="FF0000"/>
                </a:solidFill>
              </a:rPr>
              <a:t>All with a view of ensuring high reliability of NSTX-U of NSTX-U operations over the full parameter range.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Understanding of a DVVR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7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had 8 DVVRs to Date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425849"/>
              </p:ext>
            </p:extLst>
          </p:nvPr>
        </p:nvGraphicFramePr>
        <p:xfrm>
          <a:off x="76200" y="1066800"/>
          <a:ext cx="9032240" cy="495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143000"/>
                <a:gridCol w="838200"/>
                <a:gridCol w="116840"/>
                <a:gridCol w="1676400"/>
                <a:gridCol w="990600"/>
                <a:gridCol w="1828800"/>
              </a:tblGrid>
              <a:tr h="12215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Days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Responsible</a:t>
                      </a:r>
                      <a:r>
                        <a:rPr lang="en-US" baseline="0" dirty="0" smtClean="0"/>
                        <a:t> Engineer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Chits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Included</a:t>
                      </a:r>
                      <a:r>
                        <a:rPr lang="en-US" baseline="0" dirty="0" smtClean="0"/>
                        <a:t> in Interim CAP</a:t>
                      </a:r>
                      <a:endParaRPr lang="en-US" dirty="0"/>
                    </a:p>
                  </a:txBody>
                  <a:tcPr/>
                </a:tc>
              </a:tr>
              <a:tr h="4294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Central I&amp;C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Tchilinguirian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Integrated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Neumeyer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Heating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Stevenson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Raftopoulos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Vacuum Vessel and Internal 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Sibilia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10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Cooling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Atnafu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10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Dellas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81078">
                <a:tc gridSpan="7"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Interim </a:t>
                      </a:r>
                      <a:r>
                        <a:rPr lang="en-US" i="1" dirty="0" err="1" smtClean="0">
                          <a:solidFill>
                            <a:srgbClr val="FF0000"/>
                          </a:solidFill>
                        </a:rPr>
                        <a:t>EoC</a:t>
                      </a:r>
                      <a:r>
                        <a:rPr lang="en-US" i="1" dirty="0" smtClean="0">
                          <a:solidFill>
                            <a:srgbClr val="FF0000"/>
                          </a:solidFill>
                        </a:rPr>
                        <a:t> Committee, 3.5</a:t>
                      </a:r>
                      <a:r>
                        <a:rPr lang="en-US" i="1" baseline="0" dirty="0" smtClean="0">
                          <a:solidFill>
                            <a:srgbClr val="FF0000"/>
                          </a:solidFill>
                        </a:rPr>
                        <a:t> days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3/16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5738" y="6107668"/>
            <a:ext cx="422626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F796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This Presentation: Highest of Highlights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6107668"/>
            <a:ext cx="13204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rgbClr val="F7964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Total: ~920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Access to All this Information!</a:t>
            </a:r>
            <a:endParaRPr lang="en-US" dirty="0"/>
          </a:p>
        </p:txBody>
      </p:sp>
      <p:pic>
        <p:nvPicPr>
          <p:cNvPr id="4" name="Picture 3" descr="Screen Shot 2017-03-18 at 4.5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0361"/>
            <a:ext cx="6637809" cy="59476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09800" y="5486400"/>
            <a:ext cx="1371600" cy="2286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343400"/>
            <a:ext cx="168958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Click Here!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2"/>
            <a:endCxn id="5" idx="2"/>
          </p:cNvCxnSpPr>
          <p:nvPr/>
        </p:nvCxnSpPr>
        <p:spPr>
          <a:xfrm>
            <a:off x="1225793" y="4805065"/>
            <a:ext cx="984007" cy="7956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12646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3467</TotalTime>
  <Words>2330</Words>
  <Application>Microsoft Macintosh PowerPoint</Application>
  <PresentationFormat>On-screen Show (4:3)</PresentationFormat>
  <Paragraphs>334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NSTX Upgrade</vt:lpstr>
      <vt:lpstr>Highlights from DVVRs &amp; Recent Recovery Project Engineering Activities</vt:lpstr>
      <vt:lpstr>Outline</vt:lpstr>
      <vt:lpstr>Outline</vt:lpstr>
      <vt:lpstr>DOE Notable Outcomes Have Been the  Near-term Focus</vt:lpstr>
      <vt:lpstr>Design Verification &amp; Validation Review  System Design Description (SDD) is Key  </vt:lpstr>
      <vt:lpstr>Outline</vt:lpstr>
      <vt:lpstr>Practical Understanding of a DVVR</vt:lpstr>
      <vt:lpstr>We have had 8 DVVRs to Date</vt:lpstr>
      <vt:lpstr>You Have Access to All this Information!</vt:lpstr>
      <vt:lpstr>PowerPoint Presentation</vt:lpstr>
      <vt:lpstr>Outline</vt:lpstr>
      <vt:lpstr>Findings: Central I&amp;C</vt:lpstr>
      <vt:lpstr>Heating Systems (NBI)</vt:lpstr>
      <vt:lpstr>Heating Systems (HHFW+ECH)</vt:lpstr>
      <vt:lpstr>Magnets</vt:lpstr>
      <vt:lpstr>Vacuum Vessel</vt:lpstr>
      <vt:lpstr>Water Cooling Systems</vt:lpstr>
      <vt:lpstr>Power Systems</vt:lpstr>
      <vt:lpstr>NSTX-U Test Cell</vt:lpstr>
      <vt:lpstr>Outline</vt:lpstr>
      <vt:lpstr>Issues Recorded as Chits</vt:lpstr>
      <vt:lpstr>Categorizing and Organizing the Chits</vt:lpstr>
      <vt:lpstr>Estimated Risk Reduction due to Corrective Action for Each Issue</vt:lpstr>
      <vt:lpstr>Status of Developing a Comprehensive  Corrective Action Plan</vt:lpstr>
      <vt:lpstr>Panel Recommendations on  Major Strategic Choices</vt:lpstr>
      <vt:lpstr>Subsequent Steps in Developing a  Corrective Action Plan</vt:lpstr>
      <vt:lpstr>Reassigning Staff From DVVRs to Design</vt:lpstr>
      <vt:lpstr>Outline</vt:lpstr>
      <vt:lpstr>Preliminary Design Review for New PF-1a Coils Held on 3/17</vt:lpstr>
      <vt:lpstr>We Have Been Examining Many Options For Coil Winding</vt:lpstr>
      <vt:lpstr>PPPL Winding Line is in the Shake-Down Phase</vt:lpstr>
      <vt:lpstr>4 DVVRs Yet to Complete</vt:lpstr>
      <vt:lpstr>Other Engineering Notes</vt:lpstr>
      <vt:lpstr>NSTX-U Recovery is Moving Forward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Stefan Gerhardt</cp:lastModifiedBy>
  <cp:revision>142</cp:revision>
  <cp:lastPrinted>2017-03-22T12:43:13Z</cp:lastPrinted>
  <dcterms:created xsi:type="dcterms:W3CDTF">2015-07-16T16:59:24Z</dcterms:created>
  <dcterms:modified xsi:type="dcterms:W3CDTF">2017-03-22T13:44:29Z</dcterms:modified>
</cp:coreProperties>
</file>