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51" r:id="rId1"/>
  </p:sldMasterIdLst>
  <p:notesMasterIdLst>
    <p:notesMasterId r:id="rId15"/>
  </p:notesMasterIdLst>
  <p:sldIdLst>
    <p:sldId id="256" r:id="rId2"/>
    <p:sldId id="296" r:id="rId3"/>
    <p:sldId id="295" r:id="rId4"/>
    <p:sldId id="293" r:id="rId5"/>
    <p:sldId id="299" r:id="rId6"/>
    <p:sldId id="305" r:id="rId7"/>
    <p:sldId id="298" r:id="rId8"/>
    <p:sldId id="300" r:id="rId9"/>
    <p:sldId id="303" r:id="rId10"/>
    <p:sldId id="301" r:id="rId11"/>
    <p:sldId id="302" r:id="rId12"/>
    <p:sldId id="304" r:id="rId13"/>
    <p:sldId id="291" r:id="rId14"/>
  </p:sldIdLst>
  <p:sldSz cx="9144000" cy="5715000" type="screen16x10"/>
  <p:notesSz cx="6934200" cy="92202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1800">
          <p15:clr>
            <a:srgbClr val="A4A3A4"/>
          </p15:clr>
        </p15:guide>
        <p15:guide id="4" orient="horz" pos="120">
          <p15:clr>
            <a:srgbClr val="000000"/>
          </p15:clr>
        </p15:guide>
        <p15:guide id="5" pos="1224">
          <p15:clr>
            <a:srgbClr val="9AA0A6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4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1661" y="38"/>
      </p:cViewPr>
      <p:guideLst>
        <p:guide orient="horz" pos="2160"/>
        <p:guide pos="2880"/>
        <p:guide orient="horz" pos="1800"/>
        <p:guide orient="horz" pos="120"/>
        <p:guide pos="1224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00" d="100"/>
          <a:sy n="100" d="100"/>
        </p:scale>
        <p:origin x="0" y="0"/>
      </p:cViewPr>
      <p:guideLst>
        <p:guide orient="horz" pos="2904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3004820" cy="4610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300" tIns="46150" rIns="92300" bIns="4615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927776" y="0"/>
            <a:ext cx="3004820" cy="4610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300" tIns="46150" rIns="92300" bIns="4615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700088" y="690563"/>
            <a:ext cx="5534025" cy="345916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93420" y="4379595"/>
            <a:ext cx="5547360" cy="41490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300" tIns="46150" rIns="92300" bIns="4615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757590"/>
            <a:ext cx="3004820" cy="4610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300" tIns="46150" rIns="92300" bIns="4615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927776" y="8757590"/>
            <a:ext cx="3004820" cy="4610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300" tIns="46150" rIns="92300" bIns="4615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1:notes"/>
          <p:cNvSpPr txBox="1">
            <a:spLocks noGrp="1"/>
          </p:cNvSpPr>
          <p:nvPr>
            <p:ph type="body" idx="1"/>
          </p:nvPr>
        </p:nvSpPr>
        <p:spPr>
          <a:xfrm>
            <a:off x="693420" y="4379595"/>
            <a:ext cx="5547360" cy="4149090"/>
          </a:xfrm>
          <a:prstGeom prst="rect">
            <a:avLst/>
          </a:prstGeom>
        </p:spPr>
        <p:txBody>
          <a:bodyPr spcFirstLastPara="1" wrap="square" lIns="92300" tIns="46150" rIns="92300" bIns="4615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" name="Google Shape;39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700088" y="690563"/>
            <a:ext cx="5534025" cy="345916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algn="r">
              <a:buSzPts val="1200"/>
            </a:pPr>
            <a:fld id="{00000000-1234-1234-1234-123412341234}" type="slidenum">
              <a:rPr lang="en-US" sz="120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algn="r">
                <a:buSzPts val="1200"/>
              </a:pPr>
              <a:t>11</a:t>
            </a:fld>
            <a:endParaRPr lang="en-US" sz="12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192080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, DOE logo">
  <p:cSld name="Title Slide, DOE logo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2"/>
          <p:cNvSpPr txBox="1">
            <a:spLocks noGrp="1"/>
          </p:cNvSpPr>
          <p:nvPr>
            <p:ph type="ctrTitle"/>
          </p:nvPr>
        </p:nvSpPr>
        <p:spPr>
          <a:xfrm>
            <a:off x="685800" y="1587505"/>
            <a:ext cx="7543800" cy="21616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Calibri"/>
              <a:buNone/>
              <a:defRPr sz="4400" b="1">
                <a:solidFill>
                  <a:schemeClr val="accent6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subTitle" idx="1"/>
          </p:nvPr>
        </p:nvSpPr>
        <p:spPr>
          <a:xfrm>
            <a:off x="685800" y="3810001"/>
            <a:ext cx="7543800" cy="253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0" anchor="t" anchorCtr="0">
            <a:noAutofit/>
          </a:bodyPr>
          <a:lstStyle>
            <a:lvl1pPr lvl="0" algn="l">
              <a:spcBef>
                <a:spcPts val="400"/>
              </a:spcBef>
              <a:spcAft>
                <a:spcPts val="0"/>
              </a:spcAft>
              <a:buSzPts val="2000"/>
              <a:buNone/>
              <a:defRPr sz="2000">
                <a:solidFill>
                  <a:srgbClr val="59BDD9"/>
                </a:solidFill>
              </a:defRPr>
            </a:lvl1pPr>
            <a:lvl2pPr lvl="1" algn="ctr">
              <a:spcBef>
                <a:spcPts val="480"/>
              </a:spcBef>
              <a:spcAft>
                <a:spcPts val="0"/>
              </a:spcAft>
              <a:buSzPts val="24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00"/>
              </a:spcBef>
              <a:spcAft>
                <a:spcPts val="0"/>
              </a:spcAft>
              <a:buSzPts val="20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360"/>
              </a:spcBef>
              <a:spcAft>
                <a:spcPts val="0"/>
              </a:spcAft>
              <a:buSzPts val="18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320"/>
              </a:spcBef>
              <a:spcAft>
                <a:spcPts val="0"/>
              </a:spcAft>
              <a:buSzPts val="16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28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28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28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28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cxnSp>
        <p:nvCxnSpPr>
          <p:cNvPr id="21" name="Google Shape;21;p2"/>
          <p:cNvCxnSpPr/>
          <p:nvPr/>
        </p:nvCxnSpPr>
        <p:spPr>
          <a:xfrm>
            <a:off x="457200" y="3749146"/>
            <a:ext cx="8168640" cy="0"/>
          </a:xfrm>
          <a:prstGeom prst="straightConnector1">
            <a:avLst/>
          </a:prstGeom>
          <a:noFill/>
          <a:ln w="25400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2" name="Google Shape;22;p2"/>
          <p:cNvSpPr txBox="1">
            <a:spLocks noGrp="1"/>
          </p:cNvSpPr>
          <p:nvPr>
            <p:ph type="body" idx="2"/>
          </p:nvPr>
        </p:nvSpPr>
        <p:spPr>
          <a:xfrm>
            <a:off x="685800" y="4071114"/>
            <a:ext cx="7543800" cy="3634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0" anchor="t" anchorCtr="0">
            <a:no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SzPts val="2000"/>
              <a:buNone/>
              <a:defRPr sz="2000">
                <a:solidFill>
                  <a:srgbClr val="5ABFD9"/>
                </a:solidFill>
              </a:defRPr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>
                <a:solidFill>
                  <a:srgbClr val="5ABFD9"/>
                </a:solidFill>
              </a:defRPr>
            </a:lvl2pPr>
            <a:lvl3pPr marL="1371600" lvl="2" indent="-3302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>
                <a:solidFill>
                  <a:srgbClr val="5ABFD9"/>
                </a:solidFill>
              </a:defRPr>
            </a:lvl3pPr>
            <a:lvl4pPr marL="1828800" lvl="3" indent="-317500" algn="l">
              <a:spcBef>
                <a:spcPts val="280"/>
              </a:spcBef>
              <a:spcAft>
                <a:spcPts val="0"/>
              </a:spcAft>
              <a:buSzPts val="1400"/>
              <a:buChar char="•"/>
              <a:defRPr sz="1400">
                <a:solidFill>
                  <a:srgbClr val="5ABFD9"/>
                </a:solidFill>
              </a:defRPr>
            </a:lvl4pPr>
            <a:lvl5pPr marL="2286000" lvl="4" indent="-304800" algn="l">
              <a:spcBef>
                <a:spcPts val="240"/>
              </a:spcBef>
              <a:spcAft>
                <a:spcPts val="0"/>
              </a:spcAft>
              <a:buSzPts val="1200"/>
              <a:buChar char="•"/>
              <a:defRPr sz="1200">
                <a:solidFill>
                  <a:srgbClr val="5ABFD9"/>
                </a:solidFill>
              </a:defRPr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3" name="Google Shape;23;p2"/>
          <p:cNvSpPr/>
          <p:nvPr/>
        </p:nvSpPr>
        <p:spPr>
          <a:xfrm>
            <a:off x="47867" y="4954963"/>
            <a:ext cx="533400" cy="267444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" name="Google Shape;24;p2"/>
          <p:cNvSpPr/>
          <p:nvPr/>
        </p:nvSpPr>
        <p:spPr>
          <a:xfrm>
            <a:off x="47867" y="4954963"/>
            <a:ext cx="533400" cy="267444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" name="Google Shape;25;p2"/>
          <p:cNvSpPr/>
          <p:nvPr/>
        </p:nvSpPr>
        <p:spPr>
          <a:xfrm>
            <a:off x="381000" y="889000"/>
            <a:ext cx="8433064" cy="127000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6" name="Google Shape;26;p2" descr="Header.jp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16064" y="416449"/>
            <a:ext cx="8511872" cy="6122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3"/>
          <p:cNvSpPr txBox="1">
            <a:spLocks noGrp="1"/>
          </p:cNvSpPr>
          <p:nvPr>
            <p:ph type="title"/>
          </p:nvPr>
        </p:nvSpPr>
        <p:spPr>
          <a:xfrm>
            <a:off x="0" y="152666"/>
            <a:ext cx="9144000" cy="72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Calibri"/>
              <a:buNone/>
              <a:defRPr sz="4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3"/>
          <p:cNvSpPr txBox="1">
            <a:spLocks noGrp="1"/>
          </p:cNvSpPr>
          <p:nvPr>
            <p:ph type="body" idx="1"/>
          </p:nvPr>
        </p:nvSpPr>
        <p:spPr>
          <a:xfrm>
            <a:off x="152400" y="1079500"/>
            <a:ext cx="8839200" cy="438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SzPts val="2000"/>
              <a:buChar char="•"/>
              <a:defRPr sz="2000">
                <a:solidFill>
                  <a:srgbClr val="0066CC"/>
                </a:solidFill>
              </a:defRPr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>
                <a:solidFill>
                  <a:srgbClr val="C00000"/>
                </a:solidFill>
              </a:defRPr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4pPr>
            <a:lvl5pPr marL="2286000" lvl="4" indent="-317500" algn="l">
              <a:spcBef>
                <a:spcPts val="280"/>
              </a:spcBef>
              <a:spcAft>
                <a:spcPts val="0"/>
              </a:spcAft>
              <a:buSzPts val="1400"/>
              <a:buChar char="•"/>
              <a:defRPr sz="14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cxnSp>
        <p:nvCxnSpPr>
          <p:cNvPr id="30" name="Google Shape;30;p3"/>
          <p:cNvCxnSpPr/>
          <p:nvPr/>
        </p:nvCxnSpPr>
        <p:spPr>
          <a:xfrm>
            <a:off x="457200" y="952500"/>
            <a:ext cx="8168640" cy="0"/>
          </a:xfrm>
          <a:prstGeom prst="straightConnector1">
            <a:avLst/>
          </a:prstGeom>
          <a:noFill/>
          <a:ln w="25400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31" name="Google Shape;31;p3"/>
          <p:cNvSpPr/>
          <p:nvPr/>
        </p:nvSpPr>
        <p:spPr>
          <a:xfrm>
            <a:off x="8534400" y="5524500"/>
            <a:ext cx="548640" cy="190500"/>
          </a:xfrm>
          <a:prstGeom prst="bracketPair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000" b="1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000" b="1">
              <a:solidFill>
                <a:schemeClr val="accent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1_Title and Content">
  <p:cSld name="11_Title and Conte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4"/>
          <p:cNvSpPr txBox="1">
            <a:spLocks noGrp="1"/>
          </p:cNvSpPr>
          <p:nvPr>
            <p:ph type="title"/>
          </p:nvPr>
        </p:nvSpPr>
        <p:spPr>
          <a:xfrm>
            <a:off x="0" y="152666"/>
            <a:ext cx="9144000" cy="72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4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4"/>
          <p:cNvSpPr txBox="1">
            <a:spLocks noGrp="1"/>
          </p:cNvSpPr>
          <p:nvPr>
            <p:ph type="body" idx="1"/>
          </p:nvPr>
        </p:nvSpPr>
        <p:spPr>
          <a:xfrm>
            <a:off x="152400" y="1079500"/>
            <a:ext cx="8839200" cy="438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cxnSp>
        <p:nvCxnSpPr>
          <p:cNvPr id="35" name="Google Shape;35;p4"/>
          <p:cNvCxnSpPr/>
          <p:nvPr/>
        </p:nvCxnSpPr>
        <p:spPr>
          <a:xfrm>
            <a:off x="457200" y="952500"/>
            <a:ext cx="8168640" cy="0"/>
          </a:xfrm>
          <a:prstGeom prst="straightConnector1">
            <a:avLst/>
          </a:prstGeom>
          <a:noFill/>
          <a:ln w="25400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36" name="Google Shape;36;p4"/>
          <p:cNvSpPr/>
          <p:nvPr/>
        </p:nvSpPr>
        <p:spPr>
          <a:xfrm>
            <a:off x="8534400" y="5524500"/>
            <a:ext cx="548640" cy="190500"/>
          </a:xfrm>
          <a:prstGeom prst="bracketPair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000" b="1">
                <a:solidFill>
                  <a:srgbClr val="FEA022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000" b="1">
              <a:solidFill>
                <a:srgbClr val="FEA02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0" y="152666"/>
            <a:ext cx="9144000" cy="72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4600"/>
              <a:buFont typeface="Calibri"/>
              <a:buNone/>
              <a:defRPr sz="4600" b="0" i="0" u="none" strike="noStrike" cap="none">
                <a:solidFill>
                  <a:schemeClr val="accent6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457200" y="1333500"/>
            <a:ext cx="7620000" cy="381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accent4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30200" algn="l" rtl="0">
              <a:spcBef>
                <a:spcPts val="320"/>
              </a:spcBef>
              <a:spcAft>
                <a:spcPts val="0"/>
              </a:spcAft>
              <a:buClr>
                <a:schemeClr val="accent5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7500" algn="l" rtl="0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7500" algn="l" rtl="0">
              <a:spcBef>
                <a:spcPts val="28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7500" algn="l" rtl="0">
              <a:spcBef>
                <a:spcPts val="28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7500" algn="l" rtl="0">
              <a:spcBef>
                <a:spcPts val="28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/>
          <p:nvPr/>
        </p:nvSpPr>
        <p:spPr>
          <a:xfrm>
            <a:off x="0" y="3"/>
            <a:ext cx="9144000" cy="723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" name="Google Shape;13;p1"/>
          <p:cNvSpPr/>
          <p:nvPr/>
        </p:nvSpPr>
        <p:spPr>
          <a:xfrm>
            <a:off x="8458200" y="4572000"/>
            <a:ext cx="685800" cy="57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" name="Google Shape;14;p1"/>
          <p:cNvSpPr>
            <a:spLocks noGrp="1"/>
          </p:cNvSpPr>
          <p:nvPr>
            <p:ph type="sldNum" idx="12"/>
          </p:nvPr>
        </p:nvSpPr>
        <p:spPr>
          <a:xfrm>
            <a:off x="8747760" y="5524500"/>
            <a:ext cx="396240" cy="190500"/>
          </a:xfrm>
          <a:prstGeom prst="bracketPair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buNone/>
              <a:defRPr sz="11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spcBef>
                <a:spcPts val="0"/>
              </a:spcBef>
              <a:buNone/>
              <a:defRPr sz="11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spcBef>
                <a:spcPts val="0"/>
              </a:spcBef>
              <a:buNone/>
              <a:defRPr sz="11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spcBef>
                <a:spcPts val="0"/>
              </a:spcBef>
              <a:buNone/>
              <a:defRPr sz="11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spcBef>
                <a:spcPts val="0"/>
              </a:spcBef>
              <a:buNone/>
              <a:defRPr sz="11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ctr" rtl="0">
              <a:spcBef>
                <a:spcPts val="0"/>
              </a:spcBef>
              <a:buNone/>
              <a:defRPr sz="11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ctr" rtl="0">
              <a:spcBef>
                <a:spcPts val="0"/>
              </a:spcBef>
              <a:buNone/>
              <a:defRPr sz="11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ctr" rtl="0">
              <a:spcBef>
                <a:spcPts val="0"/>
              </a:spcBef>
              <a:buNone/>
              <a:defRPr sz="11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ctr" rtl="0">
              <a:spcBef>
                <a:spcPts val="0"/>
              </a:spcBef>
              <a:buNone/>
              <a:defRPr sz="11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15" name="Google Shape;15;p1"/>
          <p:cNvCxnSpPr/>
          <p:nvPr/>
        </p:nvCxnSpPr>
        <p:spPr>
          <a:xfrm>
            <a:off x="457200" y="952500"/>
            <a:ext cx="8168640" cy="0"/>
          </a:xfrm>
          <a:prstGeom prst="straightConnector1">
            <a:avLst/>
          </a:prstGeom>
          <a:noFill/>
          <a:ln w="25400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6" name="Google Shape;16;p1"/>
          <p:cNvSpPr txBox="1"/>
          <p:nvPr/>
        </p:nvSpPr>
        <p:spPr>
          <a:xfrm>
            <a:off x="914400" y="5534800"/>
            <a:ext cx="7315200" cy="19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 b="0" i="0" u="none" strike="noStrike" cap="none">
                <a:solidFill>
                  <a:schemeClr val="accent6"/>
                </a:solidFill>
                <a:latin typeface="Calibri"/>
                <a:ea typeface="Calibri"/>
                <a:cs typeface="Calibri"/>
                <a:sym typeface="Calibri"/>
              </a:rPr>
              <a:t>NSTX-U Recovery </a:t>
            </a:r>
            <a:r>
              <a:rPr lang="en-US" sz="1000">
                <a:solidFill>
                  <a:schemeClr val="accent6"/>
                </a:solidFill>
                <a:latin typeface="Calibri"/>
                <a:ea typeface="Calibri"/>
                <a:cs typeface="Calibri"/>
                <a:sym typeface="Calibri"/>
              </a:rPr>
              <a:t>Project Team Meeting</a:t>
            </a:r>
            <a:r>
              <a:rPr lang="en-US" sz="1000" b="0" i="0" u="none" strike="noStrike" cap="none">
                <a:solidFill>
                  <a:schemeClr val="accent6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1000">
                <a:solidFill>
                  <a:schemeClr val="accent6"/>
                </a:solidFill>
                <a:latin typeface="Calibri"/>
                <a:ea typeface="Calibri"/>
                <a:cs typeface="Calibri"/>
                <a:sym typeface="Calibri"/>
              </a:rPr>
              <a:t>March 4</a:t>
            </a:r>
            <a:r>
              <a:rPr lang="en-US" sz="1000" b="0" i="0" u="none" strike="noStrike" cap="none">
                <a:solidFill>
                  <a:schemeClr val="accent6"/>
                </a:solidFill>
                <a:latin typeface="Calibri"/>
                <a:ea typeface="Calibri"/>
                <a:cs typeface="Calibri"/>
                <a:sym typeface="Calibri"/>
              </a:rPr>
              <a:t>, 20</a:t>
            </a:r>
            <a:r>
              <a:rPr lang="en-US" sz="1000">
                <a:solidFill>
                  <a:schemeClr val="accent6"/>
                </a:solidFill>
                <a:latin typeface="Calibri"/>
                <a:ea typeface="Calibri"/>
                <a:cs typeface="Calibri"/>
                <a:sym typeface="Calibri"/>
              </a:rPr>
              <a:t>20</a:t>
            </a:r>
            <a:endParaRPr sz="1000" b="0" i="0" u="none" strike="noStrike" cap="none">
              <a:solidFill>
                <a:schemeClr val="accent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7" name="Google Shape;17;p1" descr="https://nstx.pppl.gov/DragNDrop/Presentation_Template/NSTX-U_logo_thick_font_transparent.png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3249" y="5524499"/>
            <a:ext cx="635457" cy="163900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5"/>
          <p:cNvSpPr txBox="1">
            <a:spLocks noGrp="1"/>
          </p:cNvSpPr>
          <p:nvPr>
            <p:ph type="ctrTitle"/>
          </p:nvPr>
        </p:nvSpPr>
        <p:spPr>
          <a:xfrm>
            <a:off x="155575" y="1536491"/>
            <a:ext cx="8859732" cy="16639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Calibri"/>
              <a:buNone/>
            </a:pPr>
            <a:r>
              <a:rPr lang="en-US" dirty="0"/>
              <a:t>NSTXU Recovery Project Status</a:t>
            </a:r>
            <a:endParaRPr dirty="0"/>
          </a:p>
        </p:txBody>
      </p:sp>
      <p:sp>
        <p:nvSpPr>
          <p:cNvPr id="42" name="Google Shape;42;p5"/>
          <p:cNvSpPr txBox="1">
            <a:spLocks noGrp="1"/>
          </p:cNvSpPr>
          <p:nvPr>
            <p:ph type="body" idx="2"/>
          </p:nvPr>
        </p:nvSpPr>
        <p:spPr>
          <a:xfrm>
            <a:off x="762000" y="3848100"/>
            <a:ext cx="7629612" cy="127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u="sng" dirty="0"/>
              <a:t>John N. Galayda</a:t>
            </a:r>
            <a:endParaRPr sz="2400" b="1" u="sng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2400"/>
              <a:buNone/>
            </a:pPr>
            <a:endParaRPr sz="2400" b="1" u="sng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2400"/>
              <a:buNone/>
            </a:pPr>
            <a:endParaRPr sz="2400" b="1" dirty="0"/>
          </a:p>
          <a:p>
            <a:pPr marL="0" lvl="0" indent="0" algn="l" rtl="0">
              <a:spcBef>
                <a:spcPts val="480"/>
              </a:spcBef>
              <a:spcAft>
                <a:spcPts val="0"/>
              </a:spcAft>
              <a:buSzPts val="2400"/>
              <a:buNone/>
            </a:pPr>
            <a:endParaRPr sz="2400" dirty="0"/>
          </a:p>
        </p:txBody>
      </p:sp>
      <p:sp>
        <p:nvSpPr>
          <p:cNvPr id="43" name="Google Shape;43;p5" descr="Image result for pppl logo"/>
          <p:cNvSpPr/>
          <p:nvPr/>
        </p:nvSpPr>
        <p:spPr>
          <a:xfrm>
            <a:off x="155575" y="-120386"/>
            <a:ext cx="304800" cy="2540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4" name="Google Shape;44;p5" descr="Image result for pppl logo"/>
          <p:cNvSpPr/>
          <p:nvPr/>
        </p:nvSpPr>
        <p:spPr>
          <a:xfrm>
            <a:off x="307975" y="6615"/>
            <a:ext cx="304800" cy="2540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5" name="Google Shape;45;p5" descr="Image result for pppl logo"/>
          <p:cNvSpPr/>
          <p:nvPr/>
        </p:nvSpPr>
        <p:spPr>
          <a:xfrm>
            <a:off x="460375" y="133615"/>
            <a:ext cx="304800" cy="2540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46" name="Google Shape;46;p5" descr="princeton-university-logo1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884303" y="5318089"/>
            <a:ext cx="1014618" cy="282611"/>
          </a:xfrm>
          <a:prstGeom prst="rect">
            <a:avLst/>
          </a:prstGeom>
          <a:noFill/>
          <a:ln>
            <a:noFill/>
          </a:ln>
        </p:spPr>
      </p:pic>
      <p:sp>
        <p:nvSpPr>
          <p:cNvPr id="47" name="Google Shape;47;p5"/>
          <p:cNvSpPr/>
          <p:nvPr/>
        </p:nvSpPr>
        <p:spPr>
          <a:xfrm>
            <a:off x="0" y="5459394"/>
            <a:ext cx="7010400" cy="255606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48" name="Google Shape;48;p5" descr="PPPL_logo_horizontal_gradient_72dpi.jpg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72796" y="5318089"/>
            <a:ext cx="1403604" cy="283464"/>
          </a:xfrm>
          <a:prstGeom prst="rect">
            <a:avLst/>
          </a:prstGeom>
          <a:noFill/>
          <a:ln>
            <a:noFill/>
          </a:ln>
        </p:spPr>
      </p:pic>
      <p:sp>
        <p:nvSpPr>
          <p:cNvPr id="49" name="Google Shape;49;p5"/>
          <p:cNvSpPr txBox="1"/>
          <p:nvPr/>
        </p:nvSpPr>
        <p:spPr>
          <a:xfrm>
            <a:off x="762000" y="3314700"/>
            <a:ext cx="7629612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Arial"/>
              <a:buNone/>
            </a:pPr>
            <a:r>
              <a:rPr lang="en-US" sz="2400" b="1" u="none">
                <a:solidFill>
                  <a:schemeClr val="accent6"/>
                </a:solidFill>
                <a:latin typeface="Calibri"/>
                <a:ea typeface="Calibri"/>
                <a:cs typeface="Calibri"/>
                <a:sym typeface="Calibri"/>
              </a:rPr>
              <a:t>NSTX-U </a:t>
            </a:r>
            <a:r>
              <a:rPr lang="en-US" sz="2400" b="1">
                <a:solidFill>
                  <a:schemeClr val="accent6"/>
                </a:solidFill>
                <a:latin typeface="Calibri"/>
                <a:ea typeface="Calibri"/>
                <a:cs typeface="Calibri"/>
                <a:sym typeface="Calibri"/>
              </a:rPr>
              <a:t>Team Meeting</a:t>
            </a:r>
            <a:r>
              <a:rPr lang="en-US" sz="2400" b="1" u="none">
                <a:solidFill>
                  <a:schemeClr val="accent6"/>
                </a:solidFill>
                <a:latin typeface="Calibri"/>
                <a:ea typeface="Calibri"/>
                <a:cs typeface="Calibri"/>
                <a:sym typeface="Calibri"/>
              </a:rPr>
              <a:t> – </a:t>
            </a:r>
            <a:r>
              <a:rPr lang="en-US" sz="2400" b="1">
                <a:solidFill>
                  <a:schemeClr val="accent6"/>
                </a:solidFill>
                <a:latin typeface="Calibri"/>
                <a:ea typeface="Calibri"/>
                <a:cs typeface="Calibri"/>
                <a:sym typeface="Calibri"/>
              </a:rPr>
              <a:t>March 4</a:t>
            </a:r>
            <a:r>
              <a:rPr lang="en-US" sz="2400" b="1" u="none">
                <a:solidFill>
                  <a:schemeClr val="accent6"/>
                </a:solidFill>
                <a:latin typeface="Calibri"/>
                <a:ea typeface="Calibri"/>
                <a:cs typeface="Calibri"/>
                <a:sym typeface="Calibri"/>
              </a:rPr>
              <a:t>, 20</a:t>
            </a:r>
            <a:r>
              <a:rPr lang="en-US" sz="2400" b="1">
                <a:solidFill>
                  <a:schemeClr val="accent6"/>
                </a:solidFill>
                <a:latin typeface="Calibri"/>
                <a:ea typeface="Calibri"/>
                <a:cs typeface="Calibri"/>
                <a:sym typeface="Calibri"/>
              </a:rPr>
              <a:t>20</a:t>
            </a:r>
            <a:endParaRPr sz="2400" b="0" u="none">
              <a:solidFill>
                <a:srgbClr val="5ABFD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C3E576-1636-4013-AA27-7769C76FD9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Managing Safety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24AE17C-4933-40CD-93A6-26E4937DB6D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19100" indent="-342900">
              <a:buFont typeface="Arial" panose="020B0604020202020204" pitchFamily="34" charset="0"/>
              <a:buChar char="•"/>
            </a:pPr>
            <a:r>
              <a:rPr lang="en-US" dirty="0"/>
              <a:t>A lot of hands-on activity:</a:t>
            </a:r>
          </a:p>
          <a:p>
            <a:pPr marL="419100" indent="-342900">
              <a:buFont typeface="Arial" panose="020B0604020202020204" pitchFamily="34" charset="0"/>
              <a:buChar char="•"/>
            </a:pPr>
            <a:r>
              <a:rPr lang="en-US" dirty="0"/>
              <a:t>BE SURE energy sources are secured</a:t>
            </a:r>
          </a:p>
          <a:p>
            <a:pPr marL="419100" indent="-342900">
              <a:buFont typeface="Arial" panose="020B0604020202020204" pitchFamily="34" charset="0"/>
              <a:buChar char="•"/>
            </a:pPr>
            <a:r>
              <a:rPr lang="en-US" dirty="0"/>
              <a:t>Working inside and outside the torus</a:t>
            </a:r>
          </a:p>
          <a:p>
            <a:pPr marL="1257300" lvl="1" indent="-342900">
              <a:buFont typeface="Arial" panose="020B0604020202020204" pitchFamily="34" charset="0"/>
              <a:buChar char="•"/>
            </a:pPr>
            <a:r>
              <a:rPr lang="en-US" dirty="0"/>
              <a:t>Ergonomics - body position, ingress/egress</a:t>
            </a:r>
          </a:p>
          <a:p>
            <a:pPr marL="1257300" lvl="1" indent="-342900">
              <a:buFont typeface="Arial" panose="020B0604020202020204" pitchFamily="34" charset="0"/>
              <a:buChar char="•"/>
            </a:pPr>
            <a:r>
              <a:rPr lang="en-US" dirty="0"/>
              <a:t>Repetitive motions, fatigue</a:t>
            </a:r>
          </a:p>
          <a:p>
            <a:pPr marL="1257300" lvl="1" indent="-342900">
              <a:buFont typeface="Arial" panose="020B0604020202020204" pitchFamily="34" charset="0"/>
              <a:buChar char="•"/>
            </a:pPr>
            <a:r>
              <a:rPr lang="en-US" dirty="0"/>
              <a:t>Lighting</a:t>
            </a:r>
          </a:p>
          <a:p>
            <a:pPr marL="1257300" lvl="1" indent="-342900">
              <a:buFont typeface="Arial" panose="020B0604020202020204" pitchFamily="34" charset="0"/>
              <a:buChar char="•"/>
            </a:pPr>
            <a:r>
              <a:rPr lang="en-US" dirty="0"/>
              <a:t>Ventilation</a:t>
            </a:r>
          </a:p>
          <a:p>
            <a:pPr marL="419100" indent="-342900">
              <a:buFont typeface="Arial" panose="020B0604020202020204" pitchFamily="34" charset="0"/>
              <a:buChar char="•"/>
            </a:pPr>
            <a:r>
              <a:rPr lang="en-US" dirty="0"/>
              <a:t>Working at elevation, fall protection</a:t>
            </a:r>
          </a:p>
          <a:p>
            <a:pPr marL="419100" indent="-342900">
              <a:buFont typeface="Arial" panose="020B0604020202020204" pitchFamily="34" charset="0"/>
              <a:buChar char="•"/>
            </a:pPr>
            <a:r>
              <a:rPr lang="en-US" dirty="0"/>
              <a:t>Plan carefully</a:t>
            </a:r>
          </a:p>
          <a:p>
            <a:pPr marL="1257300" lvl="1" indent="-342900">
              <a:buFont typeface="Arial" panose="020B0604020202020204" pitchFamily="34" charset="0"/>
              <a:buChar char="•"/>
            </a:pPr>
            <a:r>
              <a:rPr lang="en-US" dirty="0"/>
              <a:t>Cooperation</a:t>
            </a:r>
          </a:p>
          <a:p>
            <a:pPr marL="1257300" lvl="1" indent="-342900">
              <a:buFont typeface="Arial" panose="020B0604020202020204" pitchFamily="34" charset="0"/>
              <a:buChar char="•"/>
            </a:pPr>
            <a:r>
              <a:rPr lang="en-US" dirty="0"/>
              <a:t>Look out for each other</a:t>
            </a:r>
          </a:p>
          <a:p>
            <a:pPr marL="4191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4191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84618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7F6EC8-EB6C-4511-8404-F1470DE57B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Managing Safety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D0EAF0-1751-474C-AB42-87116CA39EB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19100" indent="-342900">
              <a:buFont typeface="Arial" panose="020B0604020202020204" pitchFamily="34" charset="0"/>
              <a:buChar char="•"/>
            </a:pPr>
            <a:r>
              <a:rPr lang="en-US" dirty="0"/>
              <a:t>I like the STOP Program – Observation of safe working habits</a:t>
            </a:r>
          </a:p>
          <a:p>
            <a:pPr marL="419100" indent="-342900">
              <a:buFont typeface="Arial" panose="020B0604020202020204" pitchFamily="34" charset="0"/>
              <a:buChar char="•"/>
            </a:pPr>
            <a:r>
              <a:rPr lang="en-US" dirty="0"/>
              <a:t>Life-threatening risks</a:t>
            </a:r>
          </a:p>
          <a:p>
            <a:pPr marL="876300" lvl="1" indent="-342900">
              <a:buFont typeface="Arial" panose="020B0604020202020204" pitchFamily="34" charset="0"/>
              <a:buChar char="•"/>
            </a:pPr>
            <a:r>
              <a:rPr lang="en-US" dirty="0"/>
              <a:t>Control of energy sources – LOTO, GFI</a:t>
            </a:r>
          </a:p>
          <a:p>
            <a:pPr marL="876300" lvl="1" indent="-342900">
              <a:buFont typeface="Arial" panose="020B0604020202020204" pitchFamily="34" charset="0"/>
              <a:buChar char="•"/>
            </a:pPr>
            <a:r>
              <a:rPr lang="en-US" dirty="0"/>
              <a:t>Fall protection</a:t>
            </a:r>
          </a:p>
          <a:p>
            <a:pPr marL="876300" lvl="1" indent="-342900">
              <a:buFont typeface="Arial" panose="020B0604020202020204" pitchFamily="34" charset="0"/>
              <a:buChar char="•"/>
            </a:pPr>
            <a:r>
              <a:rPr lang="en-US" dirty="0"/>
              <a:t>Hoisting and rigging</a:t>
            </a:r>
          </a:p>
          <a:p>
            <a:pPr marL="419100" indent="-342900">
              <a:buFont typeface="Arial" panose="020B0604020202020204" pitchFamily="34" charset="0"/>
              <a:buChar char="•"/>
            </a:pPr>
            <a:r>
              <a:rPr lang="en-US" dirty="0"/>
              <a:t>Injury risks</a:t>
            </a:r>
          </a:p>
          <a:p>
            <a:pPr marL="1257300" lvl="1" indent="-342900">
              <a:buFont typeface="Arial" panose="020B0604020202020204" pitchFamily="34" charset="0"/>
              <a:buChar char="•"/>
            </a:pPr>
            <a:r>
              <a:rPr lang="en-US" dirty="0"/>
              <a:t>Repetitive motion, awkward or stressful body position</a:t>
            </a:r>
          </a:p>
          <a:p>
            <a:pPr marL="1257300" lvl="1" indent="-342900">
              <a:buFont typeface="Arial" panose="020B0604020202020204" pitchFamily="34" charset="0"/>
              <a:buChar char="•"/>
            </a:pPr>
            <a:r>
              <a:rPr lang="en-US" dirty="0"/>
              <a:t>Using manual or powered tools</a:t>
            </a:r>
          </a:p>
          <a:p>
            <a:pPr marL="419100" indent="-342900">
              <a:buFont typeface="Arial" panose="020B0604020202020204" pitchFamily="34" charset="0"/>
              <a:buChar char="•"/>
            </a:pPr>
            <a:r>
              <a:rPr lang="en-US" dirty="0"/>
              <a:t>Fatigue, loss of focus on the work increases risk of injury</a:t>
            </a:r>
          </a:p>
          <a:p>
            <a:pPr marL="419100" indent="-342900">
              <a:buFont typeface="Arial" panose="020B0604020202020204" pitchFamily="34" charset="0"/>
              <a:buChar char="•"/>
            </a:pPr>
            <a:r>
              <a:rPr lang="en-US" dirty="0"/>
              <a:t>Try to create the best working conditions you can</a:t>
            </a:r>
          </a:p>
          <a:p>
            <a:pPr marL="1257300" lvl="1" indent="-342900">
              <a:buFont typeface="Arial" panose="020B0604020202020204" pitchFamily="34" charset="0"/>
              <a:buChar char="•"/>
            </a:pPr>
            <a:r>
              <a:rPr lang="en-US" dirty="0"/>
              <a:t>Lighting, Ventilation, Ergonomics</a:t>
            </a:r>
          </a:p>
        </p:txBody>
      </p:sp>
    </p:spTree>
    <p:extLst>
      <p:ext uri="{BB962C8B-B14F-4D97-AF65-F5344CB8AC3E}">
        <p14:creationId xmlns:p14="http://schemas.microsoft.com/office/powerpoint/2010/main" val="34795048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9B68BA-F345-40BF-8C9C-408D9D0A43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There is Time to Do the Work Right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55231A-F7EE-4289-A885-709BAD27525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19100" indent="-342900">
              <a:buFont typeface="Arial" panose="020B0604020202020204" pitchFamily="34" charset="0"/>
              <a:buChar char="•"/>
            </a:pPr>
            <a:r>
              <a:rPr lang="en-US" dirty="0"/>
              <a:t>Think ahead to the hazards and how to handle them</a:t>
            </a:r>
          </a:p>
          <a:p>
            <a:pPr marL="1257300" lvl="1" indent="-342900">
              <a:buFont typeface="Arial" panose="020B0604020202020204" pitchFamily="34" charset="0"/>
              <a:buChar char="•"/>
            </a:pPr>
            <a:r>
              <a:rPr lang="en-US" dirty="0"/>
              <a:t>PPE: proper shoes, gloves &amp; hardhats</a:t>
            </a:r>
          </a:p>
          <a:p>
            <a:pPr marL="1257300" lvl="1" indent="-342900">
              <a:buFont typeface="Arial" panose="020B0604020202020204" pitchFamily="34" charset="0"/>
              <a:buChar char="•"/>
            </a:pPr>
            <a:r>
              <a:rPr lang="en-US" dirty="0"/>
              <a:t>Take the extra time to</a:t>
            </a:r>
          </a:p>
          <a:p>
            <a:pPr marL="1714500" lvl="2">
              <a:buFont typeface="Arial" panose="020B0604020202020204" pitchFamily="34" charset="0"/>
              <a:buChar char="•"/>
            </a:pPr>
            <a:r>
              <a:rPr lang="en-US" b="1" dirty="0"/>
              <a:t>Get the right equipment- work with good lighting- </a:t>
            </a:r>
          </a:p>
          <a:p>
            <a:pPr marL="1714500" lvl="2">
              <a:buFont typeface="Arial" panose="020B0604020202020204" pitchFamily="34" charset="0"/>
              <a:buChar char="•"/>
            </a:pPr>
            <a:r>
              <a:rPr lang="en-US" b="1" dirty="0"/>
              <a:t>Be aware of workers &amp; work going on around you</a:t>
            </a:r>
          </a:p>
          <a:p>
            <a:pPr marL="1714500" lvl="2">
              <a:buFont typeface="Arial" panose="020B0604020202020204" pitchFamily="34" charset="0"/>
              <a:buChar char="•"/>
            </a:pPr>
            <a:endParaRPr lang="en-US" b="1" dirty="0"/>
          </a:p>
          <a:p>
            <a:pPr marL="419100" indent="-342900">
              <a:buFont typeface="Arial" panose="020B0604020202020204" pitchFamily="34" charset="0"/>
              <a:buChar char="•"/>
            </a:pPr>
            <a:r>
              <a:rPr lang="en-US" dirty="0"/>
              <a:t>Look out for your co-worker- thank your co-workers looking out for you</a:t>
            </a:r>
          </a:p>
          <a:p>
            <a:endParaRPr lang="en-US" dirty="0"/>
          </a:p>
          <a:p>
            <a:r>
              <a:rPr lang="en-US" b="1" u="sng" dirty="0"/>
              <a:t>NSTXU w/o  a single injury is doable – Everybody in the project is committed to helping you get it done this way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96350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89F246-F931-4B75-87B2-42C3E36858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Backup Slides</a:t>
            </a:r>
          </a:p>
        </p:txBody>
      </p:sp>
    </p:spTree>
    <p:extLst>
      <p:ext uri="{BB962C8B-B14F-4D97-AF65-F5344CB8AC3E}">
        <p14:creationId xmlns:p14="http://schemas.microsoft.com/office/powerpoint/2010/main" val="12930510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89D57B-7481-493A-8B83-702D2EE2FE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NXTXU Project: What We’re Up To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901CD0-2F79-4A57-9A1C-867A5CDF582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19100" indent="-342900">
              <a:buFont typeface="Arial" panose="020B0604020202020204" pitchFamily="34" charset="0"/>
              <a:buChar char="•"/>
            </a:pPr>
            <a:r>
              <a:rPr lang="en-US" sz="2000" dirty="0"/>
              <a:t>Recovering and re-commissioning the lab’s centerpiece research facility</a:t>
            </a:r>
          </a:p>
          <a:p>
            <a:pPr marL="4191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4191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6D566976-0C5E-43C4-8F14-2348AEFF34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911581"/>
            <a:ext cx="8839200" cy="35817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056561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CC56CF-E320-467D-93BF-F1022DF25D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Overall/Construction Status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9158FE3-25F7-4919-A842-01DF8FDAB9E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19100" indent="-342900">
              <a:buFont typeface="Arial" panose="020B0604020202020204" pitchFamily="34" charset="0"/>
              <a:buChar char="•"/>
            </a:pPr>
            <a:r>
              <a:rPr lang="en-US" dirty="0"/>
              <a:t>Project Budget is $199.4M</a:t>
            </a:r>
          </a:p>
          <a:p>
            <a:pPr marL="4191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419100" indent="-342900">
              <a:buFont typeface="Arial" panose="020B0604020202020204" pitchFamily="34" charset="0"/>
              <a:buChar char="•"/>
            </a:pPr>
            <a:r>
              <a:rPr lang="en-US" dirty="0"/>
              <a:t>Project is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58%</a:t>
            </a:r>
            <a:r>
              <a:rPr lang="en-US" dirty="0"/>
              <a:t> complete on work in the “baseline plan” at end of January</a:t>
            </a:r>
          </a:p>
          <a:p>
            <a:endParaRPr lang="en-US" dirty="0"/>
          </a:p>
          <a:p>
            <a:pPr marL="419100" indent="-342900">
              <a:buFont typeface="Arial" panose="020B0604020202020204" pitchFamily="34" charset="0"/>
              <a:buChar char="•"/>
            </a:pPr>
            <a:r>
              <a:rPr lang="en-US" dirty="0"/>
              <a:t>Getting the parts in house</a:t>
            </a:r>
          </a:p>
          <a:p>
            <a:pPr marL="4191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419100" indent="-342900">
              <a:buFont typeface="Arial" panose="020B0604020202020204" pitchFamily="34" charset="0"/>
              <a:buChar char="•"/>
            </a:pPr>
            <a:r>
              <a:rPr lang="en-US" dirty="0"/>
              <a:t>$81M spent on materials &amp; labor, another $4M on order</a:t>
            </a:r>
          </a:p>
          <a:p>
            <a:pPr marL="4191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419100" indent="-342900">
              <a:buFont typeface="Arial" panose="020B0604020202020204" pitchFamily="34" charset="0"/>
              <a:buChar char="•"/>
            </a:pPr>
            <a:r>
              <a:rPr lang="en-US" dirty="0"/>
              <a:t>Work is advancing @ $3.6M+/month</a:t>
            </a:r>
          </a:p>
          <a:p>
            <a:pPr marL="4191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10218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6E37E2-3616-4AF2-9F7B-213ABDB74B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Status: Design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F24808-EDC3-4F41-9F02-D856B2902F0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19100" indent="-342900">
              <a:buFont typeface="Arial" panose="020B0604020202020204" pitchFamily="34" charset="0"/>
              <a:buChar char="•"/>
            </a:pPr>
            <a:r>
              <a:rPr lang="en-US" dirty="0"/>
              <a:t>The project has arrived at </a:t>
            </a:r>
            <a:r>
              <a:rPr lang="en-US" b="1" dirty="0"/>
              <a:t>Final Design</a:t>
            </a:r>
          </a:p>
          <a:p>
            <a:pPr marL="76200" indent="0">
              <a:buNone/>
            </a:pPr>
            <a:endParaRPr lang="en-US" dirty="0"/>
          </a:p>
          <a:p>
            <a:pPr marL="419100" indent="-342900">
              <a:buFont typeface="Arial" panose="020B0604020202020204" pitchFamily="34" charset="0"/>
              <a:buChar char="•"/>
            </a:pPr>
            <a:r>
              <a:rPr lang="en-US" dirty="0"/>
              <a:t>Very robust design verification and validation process</a:t>
            </a:r>
          </a:p>
          <a:p>
            <a:pPr marL="4191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419100" indent="-342900">
              <a:buFont typeface="Arial" panose="020B0604020202020204" pitchFamily="34" charset="0"/>
              <a:buChar char="•"/>
            </a:pPr>
            <a:r>
              <a:rPr lang="en-US" dirty="0"/>
              <a:t>Clear line connecting requirements thru concepts to final design </a:t>
            </a:r>
          </a:p>
          <a:p>
            <a:pPr marL="4191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4191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7620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pPr marL="4191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9617999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23BE12-27C1-4710-AF32-49199EF407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 the Design Has Progressed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9E52C1-5D7B-4185-9CB1-3A5E79D0405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19100" indent="-342900">
              <a:buFont typeface="Arial" panose="020B0604020202020204" pitchFamily="34" charset="0"/>
              <a:buChar char="•"/>
            </a:pPr>
            <a:r>
              <a:rPr lang="en-US" dirty="0"/>
              <a:t>The 100% complete design will be presented to a committee of international experts on 17-19 March</a:t>
            </a:r>
          </a:p>
          <a:p>
            <a:pPr marL="419100" indent="-342900">
              <a:buFont typeface="Arial" panose="020B0604020202020204" pitchFamily="34" charset="0"/>
              <a:buChar char="•"/>
            </a:pPr>
            <a:r>
              <a:rPr lang="en-US" dirty="0"/>
              <a:t>Basis of design, calculations, drawings, recommendations of every reviewer (in-house and external) and Project response to each</a:t>
            </a:r>
          </a:p>
          <a:p>
            <a:pPr marL="4191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419100" indent="-342900">
              <a:buFont typeface="Arial" panose="020B0604020202020204" pitchFamily="34" charset="0"/>
              <a:buChar char="•"/>
            </a:pPr>
            <a:r>
              <a:rPr lang="en-US" dirty="0"/>
              <a:t>Admirably thorough, disciplined and documented process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128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23BE12-27C1-4710-AF32-49199EF407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 the Design Has Progressed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9E52C1-5D7B-4185-9CB1-3A5E79D0405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19100" indent="-342900">
              <a:buFont typeface="Arial" panose="020B0604020202020204" pitchFamily="34" charset="0"/>
              <a:buChar char="•"/>
            </a:pPr>
            <a:r>
              <a:rPr lang="en-US" dirty="0"/>
              <a:t>Focus has been shifting to purchasing and receiving</a:t>
            </a:r>
            <a:endParaRPr lang="en-US" dirty="0">
              <a:solidFill>
                <a:schemeClr val="bg1">
                  <a:lumMod val="85000"/>
                </a:schemeClr>
              </a:solidFill>
            </a:endParaRPr>
          </a:p>
          <a:p>
            <a:pPr marL="1257300" lvl="1" indent="-342900">
              <a:buFont typeface="Arial" panose="020B0604020202020204" pitchFamily="34" charset="0"/>
              <a:buChar char="•"/>
            </a:pPr>
            <a:r>
              <a:rPr lang="en-US" dirty="0"/>
              <a:t>Getting orders out the door and monitoring vendors has been and will continue to be ESSENTIAL</a:t>
            </a:r>
          </a:p>
          <a:p>
            <a:pPr marL="1257300" lvl="1" indent="-342900">
              <a:buFont typeface="Arial" panose="020B0604020202020204" pitchFamily="34" charset="0"/>
              <a:buChar char="•"/>
            </a:pPr>
            <a:r>
              <a:rPr lang="en-US" dirty="0"/>
              <a:t>The project has had great support from the purchasing organization</a:t>
            </a:r>
          </a:p>
          <a:p>
            <a:pPr marL="1257300" lvl="1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419100" indent="-342900">
              <a:buFont typeface="Arial" panose="020B0604020202020204" pitchFamily="34" charset="0"/>
              <a:buChar char="•"/>
            </a:pPr>
            <a:r>
              <a:rPr lang="en-US" dirty="0"/>
              <a:t>All told, the work of 250 people, focused on</a:t>
            </a:r>
          </a:p>
          <a:p>
            <a:pPr marL="1257300" lvl="1" indent="-342900">
              <a:buFont typeface="Arial" panose="020B0604020202020204" pitchFamily="34" charset="0"/>
              <a:buChar char="•"/>
            </a:pPr>
            <a:r>
              <a:rPr lang="en-US" dirty="0"/>
              <a:t>NSTXU Project</a:t>
            </a:r>
          </a:p>
          <a:p>
            <a:pPr lvl="1" indent="0">
              <a:buNone/>
            </a:pPr>
            <a:endParaRPr lang="en-US" dirty="0"/>
          </a:p>
          <a:p>
            <a:pPr marL="1257300" lvl="1" indent="-342900">
              <a:buFont typeface="Arial" panose="020B0604020202020204" pitchFamily="34" charset="0"/>
              <a:buChar char="•"/>
            </a:pPr>
            <a:r>
              <a:rPr lang="en-US" dirty="0"/>
              <a:t>Maintenance and Run Preparations – Getting associated systems ready to support NSTXU operations</a:t>
            </a:r>
          </a:p>
          <a:p>
            <a:pPr marL="4191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75863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14BC2A-787A-41D6-AD38-2FC2E928E3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What’s Next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AE3E98-9990-47A0-9CA9-89E65E31E8D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191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More buying/receiving</a:t>
            </a:r>
          </a:p>
          <a:p>
            <a:pPr marL="419100" indent="-342900"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  <a:p>
            <a:pPr marL="4191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Inspecting/staging parts and materials</a:t>
            </a:r>
          </a:p>
          <a:p>
            <a:pPr marL="4191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1257300" lvl="1" indent="-342900">
              <a:buFont typeface="Arial" panose="020B0604020202020204" pitchFamily="34" charset="0"/>
              <a:buChar char="•"/>
            </a:pPr>
            <a:r>
              <a:rPr lang="en-US" dirty="0"/>
              <a:t>A lot MORE work!</a:t>
            </a:r>
          </a:p>
          <a:p>
            <a:pPr marL="1257300" lvl="1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1257300" lvl="1" indent="-342900">
              <a:buFont typeface="Arial" panose="020B0604020202020204" pitchFamily="34" charset="0"/>
              <a:buChar char="•"/>
            </a:pPr>
            <a:r>
              <a:rPr lang="en-US" dirty="0"/>
              <a:t>Creation &amp; maintenance of inventory, associated records</a:t>
            </a:r>
          </a:p>
          <a:p>
            <a:pPr marL="1257300" lvl="1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1257300" lvl="1" indent="-342900">
              <a:buFont typeface="Arial" panose="020B0604020202020204" pitchFamily="34" charset="0"/>
              <a:buChar char="•"/>
            </a:pPr>
            <a:r>
              <a:rPr lang="en-US" dirty="0"/>
              <a:t>A lot of parts that are </a:t>
            </a:r>
            <a:r>
              <a:rPr lang="en-US" i="1" dirty="0"/>
              <a:t>almost</a:t>
            </a:r>
            <a:r>
              <a:rPr lang="en-US" dirty="0"/>
              <a:t> identical….</a:t>
            </a:r>
          </a:p>
          <a:p>
            <a:pPr marL="1257300" lvl="1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1257300" lvl="1" indent="-342900">
              <a:buFont typeface="Arial" panose="020B0604020202020204" pitchFamily="34" charset="0"/>
              <a:buChar char="•"/>
            </a:pPr>
            <a:r>
              <a:rPr lang="en-US" dirty="0"/>
              <a:t>Care/attention to detail</a:t>
            </a:r>
          </a:p>
          <a:p>
            <a:endParaRPr lang="en-US" dirty="0"/>
          </a:p>
          <a:p>
            <a:pPr marL="4191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4191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53973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4CAD62-3A70-4C1A-AB3D-A383191D20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What’s Next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BDCD56-4B9F-4917-84AC-51F740B3390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19100" indent="-342900">
              <a:buFont typeface="Arial" panose="020B0604020202020204" pitchFamily="34" charset="0"/>
              <a:buChar char="•"/>
            </a:pPr>
            <a:r>
              <a:rPr lang="en-US" b="1" dirty="0"/>
              <a:t>Prepare for installation, get it done</a:t>
            </a:r>
            <a:endParaRPr lang="en-US" dirty="0"/>
          </a:p>
          <a:p>
            <a:pPr marL="1257300" lvl="1" indent="-342900">
              <a:buFont typeface="Arial" panose="020B0604020202020204" pitchFamily="34" charset="0"/>
              <a:buChar char="•"/>
            </a:pPr>
            <a:r>
              <a:rPr lang="en-US" dirty="0"/>
              <a:t>Parts going inside the torus must be “vacuum-clean”</a:t>
            </a:r>
          </a:p>
          <a:p>
            <a:pPr marL="1714500" lvl="2">
              <a:buFont typeface="Arial" panose="020B0604020202020204" pitchFamily="34" charset="0"/>
              <a:buChar char="•"/>
            </a:pPr>
            <a:r>
              <a:rPr lang="en-US" dirty="0"/>
              <a:t>And they must be “vacuum clean” AFTER installation is done!</a:t>
            </a:r>
          </a:p>
          <a:p>
            <a:pPr marL="1714500" lvl="2">
              <a:buFont typeface="Arial" panose="020B0604020202020204" pitchFamily="34" charset="0"/>
              <a:buChar char="•"/>
            </a:pPr>
            <a:r>
              <a:rPr lang="en-US" dirty="0"/>
              <a:t>Good vacuum in operation is an </a:t>
            </a:r>
            <a:r>
              <a:rPr lang="en-US" u="sng" dirty="0"/>
              <a:t>extremely important</a:t>
            </a:r>
            <a:r>
              <a:rPr lang="en-US" dirty="0"/>
              <a:t> performance measure</a:t>
            </a:r>
          </a:p>
          <a:p>
            <a:pPr marL="419100">
              <a:buFont typeface="Arial" panose="020B0604020202020204" pitchFamily="34" charset="0"/>
              <a:buChar char="•"/>
            </a:pPr>
            <a:r>
              <a:rPr lang="en-US" dirty="0"/>
              <a:t>Problem during installation? Question about wiring/labelling? Call it out so it can be fixed</a:t>
            </a:r>
          </a:p>
          <a:p>
            <a:pPr marL="419100">
              <a:buFont typeface="Arial" panose="020B0604020202020204" pitchFamily="34" charset="0"/>
              <a:buChar char="•"/>
            </a:pPr>
            <a:r>
              <a:rPr lang="en-US" dirty="0"/>
              <a:t>Not sure everything is OK? Raise the issue to your supervisor &amp; ask for info from NSXTU </a:t>
            </a:r>
            <a:r>
              <a:rPr lang="en-US" dirty="0" err="1"/>
              <a:t>mgmt</a:t>
            </a:r>
            <a:endParaRPr lang="en-US" dirty="0"/>
          </a:p>
          <a:p>
            <a:pPr marL="4191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66402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B238D1-D98A-4824-A8FA-5FB8FF7507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Tech Oversight During Installation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C99816-99FB-4412-AED0-3ADBCB5FB64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19100" indent="-342900">
              <a:buFont typeface="Arial" panose="020B0604020202020204" pitchFamily="34" charset="0"/>
              <a:buChar char="•"/>
            </a:pPr>
            <a:r>
              <a:rPr lang="en-US" dirty="0"/>
              <a:t>NSTXU mgmt committed to ensure that you have access to engineers in the field or anybody else necessary to ensure</a:t>
            </a:r>
          </a:p>
          <a:p>
            <a:pPr marL="4191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1257300" lvl="1">
              <a:buFont typeface="Arial" panose="020B0604020202020204" pitchFamily="34" charset="0"/>
              <a:buChar char="•"/>
            </a:pPr>
            <a:r>
              <a:rPr lang="en-US" dirty="0"/>
              <a:t>Installation is as designed</a:t>
            </a:r>
          </a:p>
          <a:p>
            <a:pPr marL="901700" lvl="1" indent="0">
              <a:buNone/>
            </a:pPr>
            <a:endParaRPr lang="en-US" dirty="0"/>
          </a:p>
          <a:p>
            <a:pPr marL="1257300" lvl="1">
              <a:buFont typeface="Arial" panose="020B0604020202020204" pitchFamily="34" charset="0"/>
              <a:buChar char="•"/>
            </a:pPr>
            <a:r>
              <a:rPr lang="en-US" dirty="0"/>
              <a:t>Necessary final adjustments are made</a:t>
            </a:r>
          </a:p>
          <a:p>
            <a:pPr marL="419100"/>
            <a:endParaRPr lang="en-US" dirty="0"/>
          </a:p>
          <a:p>
            <a:pPr marL="419100">
              <a:buFont typeface="Arial" panose="020B0604020202020204" pitchFamily="34" charset="0"/>
              <a:buChar char="•"/>
            </a:pPr>
            <a:r>
              <a:rPr lang="en-US" dirty="0"/>
              <a:t>YOU WILL GET the attention of cognizant engineers &amp; project management when you need it- </a:t>
            </a:r>
            <a:r>
              <a:rPr lang="en-US" u="sng" dirty="0"/>
              <a:t>make sure you ask</a:t>
            </a:r>
          </a:p>
          <a:p>
            <a:pPr marL="1257300" lvl="1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6553951"/>
      </p:ext>
    </p:extLst>
  </p:cSld>
  <p:clrMapOvr>
    <a:masterClrMapping/>
  </p:clrMapOvr>
</p:sld>
</file>

<file path=ppt/theme/theme1.xml><?xml version="1.0" encoding="utf-8"?>
<a:theme xmlns:a="http://schemas.openxmlformats.org/drawingml/2006/main" name="PPPL_slideshow_template_PPPL-DOE-Princeton (1)">
  <a:themeElements>
    <a:clrScheme name="Kilter">
      <a:dk1>
        <a:srgbClr val="000000"/>
      </a:dk1>
      <a:lt1>
        <a:srgbClr val="FFFFFF"/>
      </a:lt1>
      <a:dk2>
        <a:srgbClr val="318FC5"/>
      </a:dk2>
      <a:lt2>
        <a:srgbClr val="AEE8FB"/>
      </a:lt2>
      <a:accent1>
        <a:srgbClr val="76C5EF"/>
      </a:accent1>
      <a:accent2>
        <a:srgbClr val="FEA022"/>
      </a:accent2>
      <a:accent3>
        <a:srgbClr val="FF6700"/>
      </a:accent3>
      <a:accent4>
        <a:srgbClr val="70A525"/>
      </a:accent4>
      <a:accent5>
        <a:srgbClr val="A5D848"/>
      </a:accent5>
      <a:accent6>
        <a:srgbClr val="20768C"/>
      </a:accent6>
      <a:hlink>
        <a:srgbClr val="7AB6E8"/>
      </a:hlink>
      <a:folHlink>
        <a:srgbClr val="83B0D3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856</TotalTime>
  <Words>602</Words>
  <Application>Microsoft Office PowerPoint</Application>
  <PresentationFormat>On-screen Show (16:10)</PresentationFormat>
  <Paragraphs>109</Paragraphs>
  <Slides>13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Calibri</vt:lpstr>
      <vt:lpstr>PPPL_slideshow_template_PPPL-DOE-Princeton (1)</vt:lpstr>
      <vt:lpstr>NSTXU Recovery Project Status</vt:lpstr>
      <vt:lpstr>NXTXU Project: What We’re Up To</vt:lpstr>
      <vt:lpstr>Project Overall/Construction Status</vt:lpstr>
      <vt:lpstr>Project Status: Design</vt:lpstr>
      <vt:lpstr>As the Design Has Progressed</vt:lpstr>
      <vt:lpstr>As the Design Has Progressed</vt:lpstr>
      <vt:lpstr>What’s Next</vt:lpstr>
      <vt:lpstr>What’s Next</vt:lpstr>
      <vt:lpstr>Tech Oversight During Installation</vt:lpstr>
      <vt:lpstr>Managing Safety</vt:lpstr>
      <vt:lpstr>Managing Safety</vt:lpstr>
      <vt:lpstr>There is Time to Do the Work Right</vt:lpstr>
      <vt:lpstr>Backup Slides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Design Update</dc:title>
  <dc:creator>John Galayda</dc:creator>
  <cp:lastModifiedBy>John Galayda</cp:lastModifiedBy>
  <cp:revision>13</cp:revision>
  <dcterms:modified xsi:type="dcterms:W3CDTF">2020-03-04T13:21:05Z</dcterms:modified>
</cp:coreProperties>
</file>