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1217" r:id="rId2"/>
    <p:sldId id="1225" r:id="rId3"/>
    <p:sldId id="1226" r:id="rId4"/>
    <p:sldId id="1233" r:id="rId5"/>
    <p:sldId id="1232" r:id="rId6"/>
    <p:sldId id="1227" r:id="rId7"/>
    <p:sldId id="1229" r:id="rId8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99FF"/>
    <a:srgbClr val="FF0000"/>
    <a:srgbClr val="00CC66"/>
    <a:srgbClr val="FF9933"/>
    <a:srgbClr val="FFCC00"/>
    <a:srgbClr val="FF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829" autoAdjust="0"/>
    <p:restoredTop sz="94558" autoAdjust="0"/>
  </p:normalViewPr>
  <p:slideViewPr>
    <p:cSldViewPr>
      <p:cViewPr varScale="1">
        <p:scale>
          <a:sx n="105" d="100"/>
          <a:sy n="105" d="100"/>
        </p:scale>
        <p:origin x="-132" y="-90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E639276-1FD2-448F-9084-6011C0F00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48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E31965B-0B64-48A2-A00F-991BD8F47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47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CD454F-1A0D-4C03-A9B1-8239559D6484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2A348-2F6E-466B-9C1F-DC52DB1D7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2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7EA84AE4-B984-40A0-A343-A4C6BC889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03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8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NSTX-U Collaboration Status and Plans  - April / May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if"/><Relationship Id="rId4" Type="http://schemas.openxmlformats.org/officeDocument/2006/relationships/image" Target="../media/image9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NSTX-U Collaboration Status and Plans for: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University of California at Davis</a:t>
            </a:r>
            <a:endParaRPr lang="en-US" sz="3200" i="0" dirty="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1981200"/>
            <a:ext cx="6019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0" smtClean="0"/>
              <a:t>N.C. Luhmann, Jr.,</a:t>
            </a:r>
            <a:endParaRPr lang="en-US" altLang="en-US" sz="2000" i="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smtClean="0"/>
              <a:t>R. Barchfeld, C.W. Domier, C.M. Muscatello, M. Sohrabi</a:t>
            </a:r>
            <a:endParaRPr lang="en-US" altLang="en-US" sz="1200" b="0" dirty="0"/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2743200"/>
            <a:ext cx="5715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1600" i="0" dirty="0">
                <a:solidFill>
                  <a:srgbClr val="FF0000"/>
                </a:solidFill>
                <a:latin typeface="+mn-lt"/>
              </a:rPr>
              <a:t>NSTX-U Collaborator Research Plan Meetings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1600" i="0" smtClean="0">
                <a:solidFill>
                  <a:srgbClr val="FF0000"/>
                </a:solidFill>
                <a:latin typeface="+mn-lt"/>
              </a:rPr>
              <a:t>April </a:t>
            </a:r>
            <a:r>
              <a:rPr lang="en-US" altLang="en-US" sz="1600" i="0" smtClean="0">
                <a:solidFill>
                  <a:srgbClr val="FF0000"/>
                </a:solidFill>
                <a:latin typeface="+mn-lt"/>
              </a:rPr>
              <a:t>25, </a:t>
            </a:r>
            <a:r>
              <a:rPr lang="en-US" altLang="en-US" sz="1600" i="0" dirty="0">
                <a:solidFill>
                  <a:srgbClr val="FF0000"/>
                </a:solidFill>
                <a:latin typeface="+mn-lt"/>
              </a:rPr>
              <a:t>2014</a:t>
            </a: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800">
                <a:solidFill>
                  <a:srgbClr val="FF0000"/>
                </a:solidFill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1" name="Picture 48" descr="ppi221.tmp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X Science LLC</a:t>
            </a:r>
          </a:p>
        </p:txBody>
      </p:sp>
      <p:pic>
        <p:nvPicPr>
          <p:cNvPr id="57" name="Picture 56" descr="bay_G_upward_downward_side"/>
          <p:cNvPicPr/>
          <p:nvPr/>
        </p:nvPicPr>
        <p:blipFill>
          <a:blip r:embed="rId6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11880"/>
            <a:ext cx="2523490" cy="301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2024"/>
            <a:ext cx="3324225" cy="327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775586" y="3764280"/>
            <a:ext cx="64008" cy="301752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 rot="1920000">
            <a:off x="3584332" y="3895554"/>
            <a:ext cx="64008" cy="3108960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92864" y="3810000"/>
            <a:ext cx="855362" cy="283154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1600" smtClean="0">
                <a:solidFill>
                  <a:schemeClr val="tx1"/>
                </a:solidFill>
                <a:latin typeface="+mn-lt"/>
              </a:rPr>
              <a:t>FIReTIP</a:t>
            </a:r>
            <a:endParaRPr lang="en-US" sz="1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409826" y="3499045"/>
            <a:ext cx="796052" cy="28315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1600" smtClean="0">
                <a:solidFill>
                  <a:schemeClr val="tx1"/>
                </a:solidFill>
                <a:latin typeface="+mn-lt"/>
              </a:rPr>
              <a:t>High k</a:t>
            </a:r>
            <a:r>
              <a:rPr lang="el-GR" sz="1600" baseline="-25000" smtClean="0">
                <a:solidFill>
                  <a:schemeClr val="tx1"/>
                </a:solidFill>
                <a:latin typeface="+mn-lt"/>
                <a:cs typeface="Arial"/>
              </a:rPr>
              <a:t>θ</a:t>
            </a:r>
            <a:endParaRPr lang="en-US" sz="1600" baseline="-25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53200" y="3581400"/>
            <a:ext cx="796052" cy="28315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1600" smtClean="0">
                <a:solidFill>
                  <a:schemeClr val="tx1"/>
                </a:solidFill>
                <a:latin typeface="+mn-lt"/>
              </a:rPr>
              <a:t>High k</a:t>
            </a:r>
            <a:r>
              <a:rPr lang="el-GR" sz="1600" baseline="-25000" smtClean="0">
                <a:solidFill>
                  <a:schemeClr val="tx1"/>
                </a:solidFill>
                <a:latin typeface="+mn-lt"/>
                <a:cs typeface="Arial"/>
              </a:rPr>
              <a:t>θ</a:t>
            </a:r>
            <a:endParaRPr lang="en-US" sz="1600" baseline="-250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Research plans and needs for this year (FY2014) in preparation for NSTX-U operations in FY2015</a:t>
            </a:r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562600"/>
          </a:xfrm>
        </p:spPr>
        <p:txBody>
          <a:bodyPr/>
          <a:lstStyle/>
          <a:p>
            <a:pPr marL="227013" indent="-227013">
              <a:buClr>
                <a:srgbClr val="010000"/>
              </a:buClr>
            </a:pPr>
            <a:r>
              <a:rPr lang="en-US" altLang="en-US"/>
              <a:t>Reconfigure FIReTIP </a:t>
            </a:r>
            <a:r>
              <a:rPr lang="en-US" altLang="en-US" smtClean="0"/>
              <a:t>system</a:t>
            </a:r>
            <a:endParaRPr lang="en-US" altLang="en-US"/>
          </a:p>
          <a:p>
            <a:pPr marL="461963" lvl="1" indent="-231775">
              <a:buClr>
                <a:srgbClr val="010000"/>
              </a:buClr>
            </a:pPr>
            <a:r>
              <a:rPr lang="en-US" altLang="en-US"/>
              <a:t>FIReTIP chord #1 (with two additional chords planned) to employ entrance window on Bay G, with internal retroreflector on Bay </a:t>
            </a:r>
            <a:r>
              <a:rPr lang="en-US" altLang="en-US" smtClean="0"/>
              <a:t>B</a:t>
            </a:r>
            <a:endParaRPr lang="en-US" altLang="en-US"/>
          </a:p>
          <a:p>
            <a:pPr marL="688975" lvl="2" indent="-173038">
              <a:buClr>
                <a:srgbClr val="010000"/>
              </a:buClr>
            </a:pPr>
            <a:r>
              <a:rPr lang="en-US" altLang="en-US"/>
              <a:t>Will provide core plasma density monitoring, and density calibration of Thomson scattering </a:t>
            </a:r>
            <a:r>
              <a:rPr lang="en-US" altLang="en-US" smtClean="0"/>
              <a:t>system</a:t>
            </a:r>
          </a:p>
          <a:p>
            <a:pPr marL="688975" lvl="2" indent="-173038">
              <a:buClr>
                <a:srgbClr val="010000"/>
              </a:buClr>
            </a:pPr>
            <a:r>
              <a:rPr lang="en-US" altLang="en-US" smtClean="0"/>
              <a:t>Design new optics layout; needs to coexist with other diagnostics on Bay G</a:t>
            </a:r>
            <a:endParaRPr lang="en-US" altLang="en-US"/>
          </a:p>
          <a:p>
            <a:pPr marL="461963" lvl="1" indent="-231775">
              <a:buClr>
                <a:srgbClr val="010000"/>
              </a:buClr>
            </a:pPr>
            <a:r>
              <a:rPr lang="en-US" altLang="en-US" smtClean="0"/>
              <a:t>CO</a:t>
            </a:r>
            <a:r>
              <a:rPr lang="en-US" altLang="en-US" baseline="-25000" smtClean="0"/>
              <a:t>2</a:t>
            </a:r>
            <a:r>
              <a:rPr lang="en-US" altLang="en-US" smtClean="0"/>
              <a:t> </a:t>
            </a:r>
            <a:r>
              <a:rPr lang="en-US" altLang="en-US"/>
              <a:t>and FIR lasers to be relocated to “cage” area outside test cell</a:t>
            </a:r>
          </a:p>
          <a:p>
            <a:pPr marL="688975" lvl="2" indent="-173038">
              <a:buClr>
                <a:srgbClr val="010000"/>
              </a:buClr>
            </a:pPr>
            <a:r>
              <a:rPr lang="en-US" altLang="en-US" smtClean="0"/>
              <a:t>Dielectric-coated waveguides (2) plumbed through radiation wall to couple FIR beams to Bay G launch optics</a:t>
            </a:r>
            <a:endParaRPr lang="en-US" altLang="en-US"/>
          </a:p>
          <a:p>
            <a:pPr marL="227013" indent="-227013">
              <a:buClr>
                <a:srgbClr val="010000"/>
              </a:buClr>
            </a:pPr>
            <a:r>
              <a:rPr lang="en-US" altLang="en-US" smtClean="0"/>
              <a:t>Develop high power, high k</a:t>
            </a:r>
            <a:r>
              <a:rPr lang="el-GR" altLang="en-US" baseline="-25000" smtClean="0"/>
              <a:t>θ</a:t>
            </a:r>
            <a:r>
              <a:rPr lang="en-US" altLang="en-US" smtClean="0"/>
              <a:t> source</a:t>
            </a:r>
            <a:endParaRPr lang="en-US" altLang="en-US" dirty="0" smtClean="0"/>
          </a:p>
          <a:p>
            <a:pPr marL="461963" lvl="1" indent="-231775">
              <a:buClr>
                <a:srgbClr val="010000"/>
              </a:buClr>
            </a:pPr>
            <a:r>
              <a:rPr lang="en-US" altLang="en-US" smtClean="0"/>
              <a:t>Optimize CO</a:t>
            </a:r>
            <a:r>
              <a:rPr lang="en-US" altLang="en-US" baseline="-25000" smtClean="0"/>
              <a:t>2</a:t>
            </a:r>
            <a:r>
              <a:rPr lang="en-US" altLang="en-US" smtClean="0"/>
              <a:t>-pumped FIR laser performance at 693 GHz, to be launched into Bay G as high k</a:t>
            </a:r>
            <a:r>
              <a:rPr lang="el-GR" altLang="en-US" baseline="-25000" smtClean="0"/>
              <a:t>θ</a:t>
            </a:r>
            <a:r>
              <a:rPr lang="en-US" altLang="en-US" smtClean="0"/>
              <a:t> probe source</a:t>
            </a:r>
          </a:p>
          <a:p>
            <a:pPr marL="688975" lvl="2" indent="-173038">
              <a:buClr>
                <a:srgbClr val="010000"/>
              </a:buClr>
            </a:pPr>
            <a:r>
              <a:rPr lang="en-US" altLang="en-US"/>
              <a:t>Will coexist with </a:t>
            </a:r>
            <a:r>
              <a:rPr lang="en-US" altLang="en-US" smtClean="0"/>
              <a:t>the reconfigured FIReTIP system on a 3-level optical table in NSTX cage outside test cell</a:t>
            </a:r>
            <a:endParaRPr lang="en-US" altLang="en-US"/>
          </a:p>
          <a:p>
            <a:pPr marL="688975" lvl="2" indent="-173038">
              <a:buClr>
                <a:srgbClr val="010000"/>
              </a:buClr>
            </a:pPr>
            <a:r>
              <a:rPr lang="en-US" altLang="en-US" smtClean="0"/>
              <a:t>Corrugated waveguides remachined at UC Davis for low loss at 693 GHz, and plumbed </a:t>
            </a:r>
            <a:r>
              <a:rPr lang="en-US" altLang="en-US"/>
              <a:t>through radiation wall </a:t>
            </a:r>
            <a:r>
              <a:rPr lang="en-US" altLang="en-US" smtClean="0"/>
              <a:t>to </a:t>
            </a:r>
            <a:r>
              <a:rPr lang="en-US" altLang="en-US"/>
              <a:t>couple FIR </a:t>
            </a:r>
            <a:r>
              <a:rPr lang="en-US" altLang="en-US" smtClean="0"/>
              <a:t>beam </a:t>
            </a:r>
            <a:r>
              <a:rPr lang="en-US" altLang="en-US"/>
              <a:t>to Bay </a:t>
            </a:r>
            <a:r>
              <a:rPr lang="en-US" altLang="en-US" smtClean="0"/>
              <a:t>G launch optics</a:t>
            </a:r>
            <a:endParaRPr lang="en-US" altLang="en-US"/>
          </a:p>
          <a:p>
            <a:pPr marL="798513" lvl="2">
              <a:buClr>
                <a:srgbClr val="010000"/>
              </a:buClr>
            </a:pPr>
            <a:endParaRPr lang="en-US" altLang="en-US" dirty="0" smtClean="0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Research Plans </a:t>
            </a:r>
            <a:r>
              <a:rPr lang="en-US" altLang="en-US" sz="2800" smtClean="0"/>
              <a:t>for FY2015</a:t>
            </a:r>
            <a:endParaRPr lang="en-US" altLang="en-US" sz="2000" dirty="0" smtClean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562600"/>
          </a:xfrm>
        </p:spPr>
        <p:txBody>
          <a:bodyPr/>
          <a:lstStyle/>
          <a:p>
            <a:pPr marL="227013" indent="-227013">
              <a:buClr>
                <a:srgbClr val="010000"/>
              </a:buClr>
            </a:pPr>
            <a:r>
              <a:rPr lang="en-US" altLang="en-US" smtClean="0"/>
              <a:t>Commission and operate FIReTIP system</a:t>
            </a:r>
            <a:endParaRPr lang="en-US" altLang="en-US"/>
          </a:p>
          <a:p>
            <a:pPr marL="461963" lvl="1" indent="-231775">
              <a:spcBef>
                <a:spcPts val="300"/>
              </a:spcBef>
              <a:buClr>
                <a:srgbClr val="010000"/>
              </a:buClr>
            </a:pPr>
            <a:r>
              <a:rPr lang="en-US" altLang="en-US"/>
              <a:t>Collect first data with </a:t>
            </a:r>
            <a:r>
              <a:rPr lang="en-US" altLang="en-US" smtClean="0"/>
              <a:t>redesigned </a:t>
            </a:r>
            <a:r>
              <a:rPr lang="en-US" altLang="en-US"/>
              <a:t>system and verify data integrity of FIReTIP chord #</a:t>
            </a:r>
            <a:r>
              <a:rPr lang="en-US" altLang="en-US" smtClean="0"/>
              <a:t>1</a:t>
            </a:r>
          </a:p>
          <a:p>
            <a:pPr marL="461963" lvl="1" indent="-231775">
              <a:spcBef>
                <a:spcPts val="300"/>
              </a:spcBef>
              <a:buClr>
                <a:srgbClr val="010000"/>
              </a:buClr>
            </a:pPr>
            <a:r>
              <a:rPr lang="en-US" altLang="en-US" smtClean="0"/>
              <a:t>Install heterodyne HeNe laser interferometer for real-time vibration compensation</a:t>
            </a:r>
          </a:p>
          <a:p>
            <a:pPr marL="461963" lvl="1" indent="-231775">
              <a:spcBef>
                <a:spcPts val="300"/>
              </a:spcBef>
              <a:buClr>
                <a:srgbClr val="010000"/>
              </a:buClr>
            </a:pPr>
            <a:r>
              <a:rPr lang="en-US" altLang="en-US" smtClean="0"/>
              <a:t>Develop and test prototype real-time feedback control electronics</a:t>
            </a:r>
            <a:endParaRPr lang="en-US" altLang="en-US"/>
          </a:p>
          <a:p>
            <a:pPr marL="227013" indent="-227013">
              <a:buClr>
                <a:srgbClr val="010000"/>
              </a:buClr>
            </a:pPr>
            <a:r>
              <a:rPr lang="en-US" altLang="en-US" smtClean="0"/>
              <a:t>Fabricate and characterize high </a:t>
            </a:r>
            <a:r>
              <a:rPr lang="en-US" altLang="en-US"/>
              <a:t>k</a:t>
            </a:r>
            <a:r>
              <a:rPr lang="el-GR" altLang="en-US" baseline="-25000"/>
              <a:t>θ</a:t>
            </a:r>
            <a:r>
              <a:rPr lang="en-US" altLang="en-US"/>
              <a:t> </a:t>
            </a:r>
            <a:r>
              <a:rPr lang="en-US" altLang="en-US" smtClean="0"/>
              <a:t>optics and receivers</a:t>
            </a:r>
            <a:endParaRPr lang="en-US" altLang="en-US"/>
          </a:p>
          <a:p>
            <a:pPr marL="461963" lvl="1" indent="-231775">
              <a:buClr>
                <a:srgbClr val="010000"/>
              </a:buClr>
            </a:pPr>
            <a:r>
              <a:rPr lang="en-US" altLang="en-US" smtClean="0"/>
              <a:t>Fabricate 4x1 </a:t>
            </a:r>
            <a:r>
              <a:rPr lang="en-US" altLang="en-US"/>
              <a:t>pixel array receivers</a:t>
            </a:r>
          </a:p>
          <a:p>
            <a:pPr marL="688975" lvl="2" indent="-173038">
              <a:buClr>
                <a:srgbClr val="010000"/>
              </a:buClr>
            </a:pPr>
            <a:r>
              <a:rPr lang="en-US" altLang="en-US"/>
              <a:t>FIR subharmonic mixer arrays fabricated jointly by UC Davis in collaboration with researchers at Hübner </a:t>
            </a:r>
            <a:r>
              <a:rPr lang="en-US" altLang="en-US" smtClean="0"/>
              <a:t>GmbH</a:t>
            </a:r>
            <a:endParaRPr lang="en-US" altLang="en-US"/>
          </a:p>
          <a:p>
            <a:pPr marL="461963" lvl="1" indent="-231775">
              <a:buClr>
                <a:srgbClr val="010000"/>
              </a:buClr>
            </a:pPr>
            <a:r>
              <a:rPr lang="en-US" altLang="en-US"/>
              <a:t>Design </a:t>
            </a:r>
            <a:r>
              <a:rPr lang="en-US" altLang="en-US" smtClean="0"/>
              <a:t>and fabricate launch and imaging optics</a:t>
            </a:r>
            <a:endParaRPr lang="en-US" altLang="en-US"/>
          </a:p>
          <a:p>
            <a:pPr marL="688975" lvl="2" indent="-173038">
              <a:buClr>
                <a:srgbClr val="010000"/>
              </a:buClr>
            </a:pPr>
            <a:r>
              <a:rPr lang="en-US" altLang="en-US"/>
              <a:t>Translatable optics and multi-element receiver provides access to both k</a:t>
            </a:r>
            <a:r>
              <a:rPr lang="el-GR" altLang="en-US" baseline="-25000"/>
              <a:t>θ</a:t>
            </a:r>
            <a:r>
              <a:rPr lang="en-US" altLang="en-US"/>
              <a:t> and k</a:t>
            </a:r>
            <a:r>
              <a:rPr lang="en-US" altLang="en-US" baseline="-25000"/>
              <a:t>r</a:t>
            </a:r>
            <a:r>
              <a:rPr lang="en-US" altLang="en-US"/>
              <a:t> wavenumbers in the NSTX core</a:t>
            </a:r>
          </a:p>
          <a:p>
            <a:pPr marL="461963" lvl="1" indent="-231775">
              <a:spcBef>
                <a:spcPts val="300"/>
              </a:spcBef>
              <a:buClr>
                <a:srgbClr val="010000"/>
              </a:buClr>
            </a:pPr>
            <a:r>
              <a:rPr lang="en-US" altLang="en-US" smtClean="0"/>
              <a:t>Characterize and optimize system performance at UC Davis</a:t>
            </a:r>
            <a:endParaRPr lang="en-US" altLang="en-US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133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Research Plans </a:t>
            </a:r>
            <a:r>
              <a:rPr lang="en-US" altLang="en-US" sz="2800" smtClean="0"/>
              <a:t>for FY2016 </a:t>
            </a:r>
            <a:r>
              <a:rPr lang="en-US" altLang="en-US" sz="2800" smtClean="0"/>
              <a:t>Forward</a:t>
            </a:r>
            <a:endParaRPr lang="en-US" altLang="en-US" sz="2000" dirty="0" smtClean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562600"/>
          </a:xfrm>
        </p:spPr>
        <p:txBody>
          <a:bodyPr/>
          <a:lstStyle/>
          <a:p>
            <a:pPr marL="227013" indent="-227013">
              <a:buClr>
                <a:srgbClr val="010000"/>
              </a:buClr>
            </a:pPr>
            <a:r>
              <a:rPr lang="en-US" altLang="en-US" smtClean="0"/>
              <a:t>Install real-time feedback control electronics on FIReTIP</a:t>
            </a:r>
            <a:endParaRPr lang="en-US" altLang="en-US"/>
          </a:p>
          <a:p>
            <a:pPr marL="461963" lvl="1" indent="-231775">
              <a:spcBef>
                <a:spcPts val="300"/>
              </a:spcBef>
              <a:buClr>
                <a:srgbClr val="010000"/>
              </a:buClr>
            </a:pPr>
            <a:r>
              <a:rPr lang="en-US" altLang="en-US" smtClean="0"/>
              <a:t>Feedback control software to be developed by PPPL</a:t>
            </a:r>
            <a:endParaRPr lang="en-US" altLang="en-US"/>
          </a:p>
          <a:p>
            <a:pPr marL="227013" indent="-227013">
              <a:buClr>
                <a:srgbClr val="010000"/>
              </a:buClr>
            </a:pPr>
            <a:r>
              <a:rPr lang="en-US" altLang="en-US" smtClean="0"/>
              <a:t>Install </a:t>
            </a:r>
            <a:r>
              <a:rPr lang="en-US" altLang="en-US"/>
              <a:t>and commission high k</a:t>
            </a:r>
            <a:r>
              <a:rPr lang="el-GR" altLang="en-US" baseline="-25000"/>
              <a:t>θ</a:t>
            </a:r>
            <a:r>
              <a:rPr lang="en-US" altLang="en-US"/>
              <a:t> </a:t>
            </a:r>
            <a:r>
              <a:rPr lang="en-US" altLang="en-US" smtClean="0"/>
              <a:t>system</a:t>
            </a:r>
            <a:endParaRPr lang="en-US" altLang="en-US"/>
          </a:p>
          <a:p>
            <a:pPr marL="461963" lvl="1" indent="-231775">
              <a:spcBef>
                <a:spcPts val="300"/>
              </a:spcBef>
              <a:buClr>
                <a:srgbClr val="010000"/>
              </a:buClr>
            </a:pPr>
            <a:r>
              <a:rPr lang="en-US" altLang="en-US"/>
              <a:t>Install </a:t>
            </a:r>
            <a:r>
              <a:rPr lang="en-US" altLang="en-US" smtClean="0"/>
              <a:t>high power FIR laser source in NSTX cage area</a:t>
            </a:r>
            <a:endParaRPr lang="en-US" altLang="en-US"/>
          </a:p>
          <a:p>
            <a:pPr marL="461963" lvl="1" indent="-231775">
              <a:spcBef>
                <a:spcPts val="300"/>
              </a:spcBef>
              <a:buClr>
                <a:srgbClr val="010000"/>
              </a:buClr>
            </a:pPr>
            <a:r>
              <a:rPr lang="en-US" altLang="en-US"/>
              <a:t>Install source optics and steering mirrors on Bay G</a:t>
            </a:r>
          </a:p>
          <a:p>
            <a:pPr marL="461963" lvl="1" indent="-231775">
              <a:spcBef>
                <a:spcPts val="300"/>
              </a:spcBef>
              <a:buClr>
                <a:srgbClr val="010000"/>
              </a:buClr>
            </a:pPr>
            <a:r>
              <a:rPr lang="en-US" altLang="en-US"/>
              <a:t>Install imaging optics and receiver electronics on Bay L</a:t>
            </a:r>
          </a:p>
          <a:p>
            <a:pPr marL="461963" lvl="1" indent="-231775">
              <a:spcBef>
                <a:spcPts val="300"/>
              </a:spcBef>
              <a:buClr>
                <a:srgbClr val="010000"/>
              </a:buClr>
            </a:pPr>
            <a:r>
              <a:rPr lang="en-US" altLang="en-US"/>
              <a:t>Collect first data with redesigned system and </a:t>
            </a:r>
            <a:r>
              <a:rPr lang="en-US" altLang="en-US" smtClean="0"/>
              <a:t>commission system</a:t>
            </a:r>
            <a:endParaRPr lang="en-US" altLang="en-US"/>
          </a:p>
          <a:p>
            <a:pPr marL="227013" indent="-227013">
              <a:buClr>
                <a:srgbClr val="010000"/>
              </a:buClr>
            </a:pPr>
            <a:r>
              <a:rPr lang="en-US" altLang="en-US" smtClean="0"/>
              <a:t>Develop Microwave Imaging Reflectometer (MIR) system</a:t>
            </a:r>
          </a:p>
          <a:p>
            <a:pPr marL="461963" lvl="1" indent="-231775">
              <a:spcBef>
                <a:spcPts val="300"/>
              </a:spcBef>
              <a:buClr>
                <a:srgbClr val="010000"/>
              </a:buClr>
            </a:pPr>
            <a:r>
              <a:rPr lang="en-US" altLang="en-US" smtClean="0"/>
              <a:t>Design </a:t>
            </a:r>
            <a:r>
              <a:rPr lang="en-US" altLang="en-US"/>
              <a:t>and </a:t>
            </a:r>
            <a:r>
              <a:rPr lang="en-US" altLang="en-US" smtClean="0"/>
              <a:t>modeling carried </a:t>
            </a:r>
            <a:r>
              <a:rPr lang="en-US" altLang="en-US"/>
              <a:t>out under Diagnostics </a:t>
            </a:r>
            <a:r>
              <a:rPr lang="en-US" altLang="en-US" smtClean="0"/>
              <a:t>program</a:t>
            </a:r>
          </a:p>
          <a:p>
            <a:pPr marL="461963" lvl="1" indent="-231775">
              <a:spcBef>
                <a:spcPts val="300"/>
              </a:spcBef>
              <a:buClr>
                <a:srgbClr val="010000"/>
              </a:buClr>
            </a:pPr>
            <a:r>
              <a:rPr lang="en-US" altLang="en-US" smtClean="0"/>
              <a:t>Current contract funding ends on Feb. 28, 2016; fabrication of imaging hardware and electronics to take place in FY2016 (assuming successful renewal by DoE), with </a:t>
            </a:r>
            <a:r>
              <a:rPr lang="en-US" altLang="en-US"/>
              <a:t>installation in FY2017</a:t>
            </a:r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023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084448"/>
            <a:ext cx="3315930" cy="2020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53" y="5311711"/>
            <a:ext cx="4111847" cy="1241489"/>
          </a:xfrm>
          <a:prstGeom prst="rect">
            <a:avLst/>
          </a:prstGeom>
        </p:spPr>
      </p:pic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Microwave imaging </a:t>
            </a:r>
            <a:r>
              <a:rPr lang="en-US" altLang="en-US" sz="2800" dirty="0" err="1" smtClean="0"/>
              <a:t>reflectometry</a:t>
            </a:r>
            <a:r>
              <a:rPr lang="en-US" altLang="en-US" sz="2800" dirty="0" smtClean="0"/>
              <a:t> (MIR) to provide 2D images of density fluctuations in NSTX-U</a:t>
            </a:r>
            <a:endParaRPr lang="en-US" altLang="en-US" sz="2000" dirty="0" smtClean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5562600"/>
          </a:xfrm>
        </p:spPr>
        <p:txBody>
          <a:bodyPr/>
          <a:lstStyle/>
          <a:p>
            <a:pPr marL="171450" lvl="1" indent="-171450">
              <a:spcBef>
                <a:spcPts val="300"/>
              </a:spcBef>
              <a:buClr>
                <a:srgbClr val="010000"/>
              </a:buClr>
              <a:buFontTx/>
              <a:buChar char="•"/>
            </a:pPr>
            <a:r>
              <a:rPr lang="en-US" altLang="en-US" sz="1700" dirty="0">
                <a:solidFill>
                  <a:schemeClr val="tx1"/>
                </a:solidFill>
              </a:rPr>
              <a:t>Envisage 12 (</a:t>
            </a:r>
            <a:r>
              <a:rPr lang="en-US" altLang="en-US" sz="1700" dirty="0" err="1">
                <a:solidFill>
                  <a:schemeClr val="tx1"/>
                </a:solidFill>
              </a:rPr>
              <a:t>poloidal</a:t>
            </a:r>
            <a:r>
              <a:rPr lang="en-US" altLang="en-US" sz="1700" dirty="0">
                <a:solidFill>
                  <a:schemeClr val="tx1"/>
                </a:solidFill>
              </a:rPr>
              <a:t>) x 8 (radial) system to make </a:t>
            </a:r>
            <a:r>
              <a:rPr lang="en-US" altLang="en-US" sz="1700" b="1" dirty="0">
                <a:solidFill>
                  <a:schemeClr val="tx1"/>
                </a:solidFill>
              </a:rPr>
              <a:t>localized</a:t>
            </a:r>
            <a:r>
              <a:rPr lang="en-US" altLang="en-US" sz="1700" dirty="0">
                <a:solidFill>
                  <a:schemeClr val="tx1"/>
                </a:solidFill>
              </a:rPr>
              <a:t> measurements of </a:t>
            </a:r>
            <a:r>
              <a:rPr lang="en-US" altLang="en-US" sz="1700" dirty="0" smtClean="0">
                <a:solidFill>
                  <a:schemeClr val="tx1"/>
                </a:solidFill>
              </a:rPr>
              <a:t>low-k density </a:t>
            </a:r>
            <a:r>
              <a:rPr lang="en-US" altLang="en-US" sz="1700" dirty="0">
                <a:solidFill>
                  <a:schemeClr val="tx1"/>
                </a:solidFill>
              </a:rPr>
              <a:t>fluctuations over a wide extent of the </a:t>
            </a:r>
            <a:r>
              <a:rPr lang="en-US" altLang="en-US" sz="1700" dirty="0" smtClean="0">
                <a:solidFill>
                  <a:schemeClr val="tx1"/>
                </a:solidFill>
              </a:rPr>
              <a:t>NSTX-U plasma</a:t>
            </a:r>
          </a:p>
          <a:p>
            <a:pPr marL="171450" lvl="1" indent="-171450">
              <a:spcBef>
                <a:spcPts val="300"/>
              </a:spcBef>
              <a:buClr>
                <a:srgbClr val="010000"/>
              </a:buClr>
              <a:buFontTx/>
              <a:buChar char="•"/>
            </a:pPr>
            <a:r>
              <a:rPr lang="en-US" altLang="en-US" sz="1700" dirty="0" smtClean="0">
                <a:solidFill>
                  <a:schemeClr val="tx1"/>
                </a:solidFill>
              </a:rPr>
              <a:t>MIR </a:t>
            </a:r>
            <a:r>
              <a:rPr lang="en-US" altLang="en-US" sz="1700" smtClean="0">
                <a:solidFill>
                  <a:schemeClr val="tx1"/>
                </a:solidFill>
              </a:rPr>
              <a:t>optics to </a:t>
            </a:r>
            <a:r>
              <a:rPr lang="en-US" altLang="en-US" sz="1700" dirty="0">
                <a:solidFill>
                  <a:schemeClr val="tx1"/>
                </a:solidFill>
              </a:rPr>
              <a:t>share the same large aperture (34 cm x 13 cm) window employed by </a:t>
            </a:r>
            <a:r>
              <a:rPr lang="en-US" altLang="en-US" sz="1700">
                <a:solidFill>
                  <a:schemeClr val="tx1"/>
                </a:solidFill>
              </a:rPr>
              <a:t>the </a:t>
            </a:r>
            <a:r>
              <a:rPr lang="en-US" altLang="en-US" sz="1700" smtClean="0">
                <a:solidFill>
                  <a:schemeClr val="tx1"/>
                </a:solidFill>
              </a:rPr>
              <a:t>high k</a:t>
            </a:r>
            <a:r>
              <a:rPr lang="el-GR" altLang="en-US" sz="1700" baseline="-25000" dirty="0">
                <a:solidFill>
                  <a:schemeClr val="tx1"/>
                </a:solidFill>
              </a:rPr>
              <a:t>θ</a:t>
            </a:r>
            <a:r>
              <a:rPr lang="en-US" altLang="en-US" sz="1700" dirty="0">
                <a:solidFill>
                  <a:schemeClr val="tx1"/>
                </a:solidFill>
              </a:rPr>
              <a:t> scattering </a:t>
            </a:r>
            <a:r>
              <a:rPr lang="en-US" altLang="en-US" sz="1700" dirty="0" smtClean="0">
                <a:solidFill>
                  <a:schemeClr val="tx1"/>
                </a:solidFill>
              </a:rPr>
              <a:t>system</a:t>
            </a:r>
          </a:p>
          <a:p>
            <a:pPr marL="171450" lvl="1" indent="-171450">
              <a:spcBef>
                <a:spcPts val="300"/>
              </a:spcBef>
              <a:buClr>
                <a:srgbClr val="010000"/>
              </a:buClr>
              <a:buFontTx/>
              <a:buChar char="•"/>
            </a:pPr>
            <a:r>
              <a:rPr lang="en-US" altLang="en-US" sz="1700" dirty="0" smtClean="0">
                <a:solidFill>
                  <a:schemeClr val="tx1"/>
                </a:solidFill>
              </a:rPr>
              <a:t>Preliminary optics design underway </a:t>
            </a:r>
            <a:r>
              <a:rPr lang="en-US" altLang="en-US" sz="1700" smtClean="0">
                <a:solidFill>
                  <a:schemeClr val="tx1"/>
                </a:solidFill>
              </a:rPr>
              <a:t>and operating </a:t>
            </a:r>
            <a:r>
              <a:rPr lang="en-US" altLang="en-US" sz="1700" dirty="0" smtClean="0">
                <a:solidFill>
                  <a:schemeClr val="tx1"/>
                </a:solidFill>
              </a:rPr>
              <a:t>frequency range under discussion</a:t>
            </a:r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4203628" y="5361724"/>
            <a:ext cx="2713067" cy="93642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166773" y="5079006"/>
            <a:ext cx="293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512737" y="5106730"/>
            <a:ext cx="543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+2 µs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4025363" y="5105459"/>
            <a:ext cx="543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+4 µs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4496285" y="5106730"/>
            <a:ext cx="543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+6 µs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4939821" y="5100114"/>
            <a:ext cx="543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+8 µs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5394093" y="5100114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+10 µs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5885604" y="5106320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+12 µs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6357587" y="5100524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+14 µs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6588492" y="2771001"/>
            <a:ext cx="247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Mapping to DIII-D cross-section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99" y="2404155"/>
            <a:ext cx="8610601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buClr>
                <a:srgbClr val="010000"/>
              </a:buClr>
              <a:buFont typeface="Arial" panose="020B0604020202020204" pitchFamily="34" charset="0"/>
              <a:buChar char="•"/>
            </a:pPr>
            <a:r>
              <a:rPr lang="en-US" altLang="en-US" sz="1700" b="0" i="0" smtClean="0">
                <a:solidFill>
                  <a:schemeClr val="accent2"/>
                </a:solidFill>
                <a:latin typeface="+mn-lt"/>
              </a:rPr>
              <a:t>12x4 </a:t>
            </a:r>
            <a:r>
              <a:rPr lang="en-US" altLang="en-US" sz="1700" b="0" i="0" dirty="0">
                <a:solidFill>
                  <a:schemeClr val="accent2"/>
                </a:solidFill>
                <a:latin typeface="+mn-lt"/>
              </a:rPr>
              <a:t>system </a:t>
            </a:r>
            <a:r>
              <a:rPr lang="en-US" altLang="en-US" sz="1700" b="0" i="0" dirty="0" smtClean="0">
                <a:solidFill>
                  <a:schemeClr val="accent2"/>
                </a:solidFill>
                <a:latin typeface="+mn-lt"/>
              </a:rPr>
              <a:t>implemented on </a:t>
            </a:r>
            <a:r>
              <a:rPr lang="en-US" altLang="en-US" sz="1700" b="0" i="0">
                <a:solidFill>
                  <a:schemeClr val="accent2"/>
                </a:solidFill>
                <a:latin typeface="+mn-lt"/>
              </a:rPr>
              <a:t>DIII-D </a:t>
            </a:r>
            <a:r>
              <a:rPr lang="en-US" altLang="en-US" sz="1700" b="0" i="0" smtClean="0">
                <a:solidFill>
                  <a:schemeClr val="accent2"/>
                </a:solidFill>
                <a:latin typeface="+mn-lt"/>
              </a:rPr>
              <a:t>(to be upgraded to 12x8 and eventually to 12x16) </a:t>
            </a:r>
            <a:endParaRPr lang="en-US" altLang="en-US" sz="1700" b="0" i="0" dirty="0" smtClean="0">
              <a:solidFill>
                <a:schemeClr val="accent2"/>
              </a:solidFill>
              <a:latin typeface="+mn-lt"/>
            </a:endParaRPr>
          </a:p>
          <a:p>
            <a:pPr marL="171450" indent="-171450">
              <a:spcBef>
                <a:spcPts val="300"/>
              </a:spcBef>
              <a:buClr>
                <a:srgbClr val="010000"/>
              </a:buClr>
              <a:buFont typeface="Arial" panose="020B0604020202020204" pitchFamily="34" charset="0"/>
              <a:buChar char="•"/>
            </a:pPr>
            <a:r>
              <a:rPr lang="en-US" altLang="en-US" sz="1700" b="0" i="0" dirty="0" smtClean="0">
                <a:solidFill>
                  <a:schemeClr val="accent2"/>
                </a:solidFill>
                <a:latin typeface="+mn-lt"/>
              </a:rPr>
              <a:t>Example </a:t>
            </a:r>
            <a:r>
              <a:rPr lang="en-US" altLang="en-US" sz="1700" b="0" i="0" dirty="0">
                <a:solidFill>
                  <a:schemeClr val="accent2"/>
                </a:solidFill>
                <a:latin typeface="+mn-lt"/>
              </a:rPr>
              <a:t>from DIII-D: type-I </a:t>
            </a:r>
            <a:r>
              <a:rPr lang="en-US" altLang="en-US" sz="1700" b="0" i="0">
                <a:solidFill>
                  <a:schemeClr val="accent2"/>
                </a:solidFill>
                <a:latin typeface="+mn-lt"/>
              </a:rPr>
              <a:t>ELM </a:t>
            </a:r>
            <a:r>
              <a:rPr lang="en-US" altLang="en-US" sz="1700" b="0" i="0" smtClean="0">
                <a:solidFill>
                  <a:schemeClr val="accent2"/>
                </a:solidFill>
                <a:latin typeface="+mn-lt"/>
              </a:rPr>
              <a:t>precursor</a:t>
            </a:r>
            <a:endParaRPr lang="en-US" altLang="en-US" sz="1700" b="0" i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800" y="3657600"/>
            <a:ext cx="273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Rich spectrum of 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inter-ELM</a:t>
            </a:r>
            <a:r>
              <a:rPr lang="en-US" dirty="0" smtClean="0">
                <a:latin typeface="+mn-lt"/>
              </a:rPr>
              <a:t> modes</a:t>
            </a:r>
            <a:endParaRPr lang="en-US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1848" y="5449669"/>
            <a:ext cx="2593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Time-lapse images show vertical rotation of encircled 58 kHz mode through viewing window</a:t>
            </a:r>
            <a:endParaRPr lang="en-US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4038600" y="3352800"/>
            <a:ext cx="0" cy="610573"/>
          </a:xfrm>
          <a:prstGeom prst="straightConnector1">
            <a:avLst/>
          </a:prstGeom>
          <a:noFill/>
          <a:ln w="222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733800" y="3087603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bg1"/>
                </a:solidFill>
                <a:latin typeface="+mn-lt"/>
              </a:rPr>
              <a:t>ELM</a:t>
            </a:r>
            <a:endParaRPr lang="en-US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9800" y="3086986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bg1"/>
                </a:solidFill>
                <a:latin typeface="+mn-lt"/>
              </a:rPr>
              <a:t>ELM</a:t>
            </a:r>
            <a:endParaRPr lang="en-US" i="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6274838" y="3364602"/>
            <a:ext cx="0" cy="610573"/>
          </a:xfrm>
          <a:prstGeom prst="straightConnector1">
            <a:avLst/>
          </a:prstGeom>
          <a:noFill/>
          <a:ln w="222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4496284" y="4008120"/>
            <a:ext cx="182880" cy="182880"/>
          </a:xfrm>
          <a:prstGeom prst="ellipse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035122"/>
            <a:ext cx="1447800" cy="348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dirty="0"/>
              <a:t>I</a:t>
            </a:r>
            <a:r>
              <a:rPr lang="en-US" altLang="en-US" dirty="0" smtClean="0"/>
              <a:t>deas to enhance participation in NSTX-U research/program by U.S. Universities, early-career researchers, and students</a:t>
            </a:r>
            <a:endParaRPr lang="en-US" altLang="en-US" sz="1800" dirty="0" smtClean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562600"/>
          </a:xfrm>
        </p:spPr>
        <p:txBody>
          <a:bodyPr/>
          <a:lstStyle/>
          <a:p>
            <a:pPr marL="227013" indent="-227013">
              <a:buClr>
                <a:srgbClr val="010000"/>
              </a:buClr>
            </a:pPr>
            <a:r>
              <a:rPr lang="en-US" altLang="en-US" sz="2800" smtClean="0"/>
              <a:t>Offer low cost housing options for graduate students working on NSTX-U</a:t>
            </a:r>
          </a:p>
          <a:p>
            <a:pPr marL="461963" lvl="1" indent="-234950">
              <a:buClr>
                <a:srgbClr val="010000"/>
              </a:buClr>
            </a:pPr>
            <a:r>
              <a:rPr lang="en-US" altLang="en-US" smtClean="0"/>
              <a:t>Possibility to allow graduate students outside of Princeton University to have access to Princeton University graduate housing?</a:t>
            </a:r>
          </a:p>
          <a:p>
            <a:pPr marL="61913" indent="-234950">
              <a:buClr>
                <a:srgbClr val="010000"/>
              </a:buClr>
            </a:pPr>
            <a:r>
              <a:rPr lang="en-US" altLang="en-US" sz="2800"/>
              <a:t>Offer introductory seminar(s) on NSTX-U</a:t>
            </a:r>
          </a:p>
          <a:p>
            <a:pPr marL="461963" lvl="1" indent="-234950">
              <a:buClr>
                <a:srgbClr val="010000"/>
              </a:buClr>
            </a:pPr>
            <a:r>
              <a:rPr lang="en-US" altLang="en-US"/>
              <a:t>Would improve the learning curve for inexperienced graduate students and assimilate them into the facility </a:t>
            </a:r>
            <a:r>
              <a:rPr lang="en-US" altLang="en-US" smtClean="0"/>
              <a:t>quicker</a:t>
            </a:r>
            <a:endParaRPr lang="en-US" altLang="en-US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745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Highest-priority incremental measurement capability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000" dirty="0" smtClean="0"/>
              <a:t>(For diagnostic solicitation grantees funded for 2012-2015)</a:t>
            </a:r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562600"/>
          </a:xfrm>
        </p:spPr>
        <p:txBody>
          <a:bodyPr/>
          <a:lstStyle/>
          <a:p>
            <a:pPr marL="230188" indent="-230188">
              <a:buClr>
                <a:srgbClr val="010000"/>
              </a:buClr>
            </a:pPr>
            <a:r>
              <a:rPr lang="en-US" altLang="en-US" sz="2800" smtClean="0"/>
              <a:t>New FIReTIP Mixers</a:t>
            </a:r>
            <a:endParaRPr lang="en-US" altLang="en-US" sz="2800"/>
          </a:p>
          <a:p>
            <a:pPr marL="461963" lvl="1" indent="-231775">
              <a:buClr>
                <a:srgbClr val="010000"/>
              </a:buClr>
            </a:pPr>
            <a:r>
              <a:rPr lang="en-US" altLang="en-US" smtClean="0"/>
              <a:t>FIReTIP was designed and operated with the 2.54 THz corner-cube mixers from the TFTR MIRI system because of funding constraints</a:t>
            </a:r>
          </a:p>
          <a:p>
            <a:pPr marL="461963" lvl="1" indent="-231775">
              <a:buClr>
                <a:srgbClr val="010000"/>
              </a:buClr>
            </a:pPr>
            <a:r>
              <a:rPr lang="en-US" altLang="en-US"/>
              <a:t>Additional funds would allow </a:t>
            </a:r>
            <a:r>
              <a:rPr lang="en-US" altLang="en-US" smtClean="0"/>
              <a:t>these whisker-contacted mixers to be replaced with modern waveguide mixers</a:t>
            </a:r>
            <a:endParaRPr lang="en-US" altLang="en-US"/>
          </a:p>
          <a:p>
            <a:pPr marL="688975" lvl="2" indent="-173038">
              <a:buClr>
                <a:srgbClr val="010000"/>
              </a:buClr>
            </a:pPr>
            <a:r>
              <a:rPr lang="en-US" altLang="en-US" smtClean="0"/>
              <a:t>Will increase signal levels by 10-20 dB, yielding significantly increased S/N ratios and enhanced density fluctuation sensitivity and provide increased reliability due to their robustness</a:t>
            </a:r>
          </a:p>
          <a:p>
            <a:pPr marL="230188" indent="-230188">
              <a:buClr>
                <a:srgbClr val="010000"/>
              </a:buClr>
            </a:pPr>
            <a:r>
              <a:rPr lang="en-US" altLang="en-US" sz="2800"/>
              <a:t>Additional high k</a:t>
            </a:r>
            <a:r>
              <a:rPr lang="el-GR" altLang="en-US" sz="2800" baseline="-25000"/>
              <a:t>θ</a:t>
            </a:r>
            <a:r>
              <a:rPr lang="en-US" altLang="en-US" sz="2800"/>
              <a:t> receiver array</a:t>
            </a:r>
          </a:p>
          <a:p>
            <a:pPr marL="461963" lvl="1" indent="-231775">
              <a:buClr>
                <a:srgbClr val="010000"/>
              </a:buClr>
            </a:pPr>
            <a:r>
              <a:rPr lang="en-US" altLang="en-US"/>
              <a:t>Initial high-k</a:t>
            </a:r>
            <a:r>
              <a:rPr lang="el-GR" altLang="en-US" baseline="-25000"/>
              <a:t>θ</a:t>
            </a:r>
            <a:r>
              <a:rPr lang="en-US" altLang="en-US"/>
              <a:t> system (to be installed and </a:t>
            </a:r>
            <a:r>
              <a:rPr lang="en-US" altLang="en-US" smtClean="0"/>
              <a:t>commissioned </a:t>
            </a:r>
            <a:r>
              <a:rPr lang="en-US" altLang="en-US"/>
              <a:t>in FY2016) to consist of one 4-element poloidal array</a:t>
            </a:r>
          </a:p>
          <a:p>
            <a:pPr marL="461963" lvl="1" indent="-231775">
              <a:buClr>
                <a:srgbClr val="010000"/>
              </a:buClr>
            </a:pPr>
            <a:r>
              <a:rPr lang="en-US" altLang="en-US"/>
              <a:t>Additional funds would permit fabrication of a second 4-element array, permitting simultaneous 2-D imaging (2 radial x 4 poloidal channels)</a:t>
            </a:r>
          </a:p>
          <a:p>
            <a:pPr marL="688975" lvl="2" indent="-173038">
              <a:buClr>
                <a:srgbClr val="010000"/>
              </a:buClr>
            </a:pPr>
            <a:r>
              <a:rPr lang="en-US" altLang="en-US"/>
              <a:t>Second array to be installed together with the first array in FY2016</a:t>
            </a:r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763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70268</TotalTime>
  <Words>928</Words>
  <Application>Microsoft Office PowerPoint</Application>
  <PresentationFormat>On-screen Show (4:3)</PresentationFormat>
  <Paragraphs>151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 Presentation</vt:lpstr>
      <vt:lpstr>PowerPoint Presentation</vt:lpstr>
      <vt:lpstr>Research plans and needs for this year (FY2014) in preparation for NSTX-U operations in FY2015</vt:lpstr>
      <vt:lpstr>Research Plans for FY2015</vt:lpstr>
      <vt:lpstr>Research Plans for FY2016 Forward</vt:lpstr>
      <vt:lpstr>Microwave imaging reflectometry (MIR) to provide 2D images of density fluctuations in NSTX-U</vt:lpstr>
      <vt:lpstr>Ideas to enhance participation in NSTX-U research/program by U.S. Universities, early-career researchers, and students</vt:lpstr>
      <vt:lpstr>Highest-priority incremental measurement capability (For diagnostic solicitation grantees funded for 2012-2015)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Calvin Domier</cp:lastModifiedBy>
  <cp:revision>12399</cp:revision>
  <dcterms:created xsi:type="dcterms:W3CDTF">2003-10-01T16:23:57Z</dcterms:created>
  <dcterms:modified xsi:type="dcterms:W3CDTF">2014-04-24T23:03:49Z</dcterms:modified>
</cp:coreProperties>
</file>