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9"/>
  </p:notesMasterIdLst>
  <p:handoutMasterIdLst>
    <p:handoutMasterId r:id="rId10"/>
  </p:handoutMasterIdLst>
  <p:sldIdLst>
    <p:sldId id="1217" r:id="rId2"/>
    <p:sldId id="1225" r:id="rId3"/>
    <p:sldId id="1230" r:id="rId4"/>
    <p:sldId id="1231" r:id="rId5"/>
    <p:sldId id="1226" r:id="rId6"/>
    <p:sldId id="1227" r:id="rId7"/>
    <p:sldId id="1229" r:id="rId8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-8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-8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-8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-8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-8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b="1" i="1" kern="1200">
        <a:solidFill>
          <a:srgbClr val="1822CD"/>
        </a:solidFill>
        <a:latin typeface="Helvetica" pitchFamily="-84" charset="0"/>
        <a:ea typeface="+mn-ea"/>
        <a:cs typeface="Arial" pitchFamily="34" charset="0"/>
      </a:defRPr>
    </a:lvl6pPr>
    <a:lvl7pPr marL="2743200" algn="l" defTabSz="914400" rtl="0" eaLnBrk="1" latinLnBrk="0" hangingPunct="1">
      <a:defRPr sz="1200" b="1" i="1" kern="1200">
        <a:solidFill>
          <a:srgbClr val="1822CD"/>
        </a:solidFill>
        <a:latin typeface="Helvetica" pitchFamily="-84" charset="0"/>
        <a:ea typeface="+mn-ea"/>
        <a:cs typeface="Arial" pitchFamily="34" charset="0"/>
      </a:defRPr>
    </a:lvl7pPr>
    <a:lvl8pPr marL="3200400" algn="l" defTabSz="914400" rtl="0" eaLnBrk="1" latinLnBrk="0" hangingPunct="1">
      <a:defRPr sz="1200" b="1" i="1" kern="1200">
        <a:solidFill>
          <a:srgbClr val="1822CD"/>
        </a:solidFill>
        <a:latin typeface="Helvetica" pitchFamily="-84" charset="0"/>
        <a:ea typeface="+mn-ea"/>
        <a:cs typeface="Arial" pitchFamily="34" charset="0"/>
      </a:defRPr>
    </a:lvl8pPr>
    <a:lvl9pPr marL="3657600" algn="l" defTabSz="914400" rtl="0" eaLnBrk="1" latinLnBrk="0" hangingPunct="1">
      <a:defRPr sz="1200" b="1" i="1" kern="1200">
        <a:solidFill>
          <a:srgbClr val="1822CD"/>
        </a:solidFill>
        <a:latin typeface="Helvetica" pitchFamily="-8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FC6"/>
    <a:srgbClr val="FF3300"/>
    <a:srgbClr val="9999FF"/>
    <a:srgbClr val="FF0000"/>
    <a:srgbClr val="00CC66"/>
    <a:srgbClr val="FF9933"/>
    <a:srgbClr val="FFCC00"/>
    <a:srgbClr val="FF33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01" autoAdjust="0"/>
    <p:restoredTop sz="97222" autoAdjust="0"/>
  </p:normalViewPr>
  <p:slideViewPr>
    <p:cSldViewPr>
      <p:cViewPr varScale="1">
        <p:scale>
          <a:sx n="141" d="100"/>
          <a:sy n="141" d="100"/>
        </p:scale>
        <p:origin x="-152" y="-112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420" y="-114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E639276-1FD2-448F-9084-6011C0F00B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48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3475" y="684213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13250"/>
            <a:ext cx="5102225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3E31965B-0B64-48A2-A00F-991BD8F47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476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CD454F-1A0D-4C03-A9B1-8239559D6484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38799A-FB87-4C13-9D31-4F50004B8D3F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38799A-FB87-4C13-9D31-4F50004B8D3F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38799A-FB87-4C13-9D31-4F50004B8D3F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38799A-FB87-4C13-9D31-4F50004B8D3F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38799A-FB87-4C13-9D31-4F50004B8D3F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2A348-2F6E-466B-9C1F-DC52DB1D73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28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2.png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273050" y="6635750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cs typeface="+mn-cs"/>
              </a:rPr>
              <a:t>NSTX-U</a:t>
            </a:r>
          </a:p>
        </p:txBody>
      </p:sp>
      <p:sp>
        <p:nvSpPr>
          <p:cNvPr id="12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>
                <a:solidFill>
                  <a:schemeClr val="accent2"/>
                </a:solidFill>
                <a:latin typeface="+mn-lt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7EA84AE4-B984-40A0-A343-A4C6BC889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828800" y="6629400"/>
            <a:ext cx="5486400" cy="203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800" i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</a:rPr>
              <a:t>NSTX-U Collaboration Status and Plans  - April / May 2014</a:t>
            </a:r>
          </a:p>
        </p:txBody>
      </p:sp>
      <p:pic>
        <p:nvPicPr>
          <p:cNvPr id="2" name="Picture 1" descr="uw_logo_h_4c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6569435"/>
            <a:ext cx="838200" cy="3054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6" Type="http://schemas.openxmlformats.org/officeDocument/2006/relationships/image" Target="../media/image7.png"/><Relationship Id="rId7" Type="http://schemas.openxmlformats.org/officeDocument/2006/relationships/image" Target="../media/image8.jpeg"/><Relationship Id="rId8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0" name="Straight Connector 58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1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2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3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4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5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152400" y="99060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3200" i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  <a:cs typeface="+mn-cs"/>
              </a:rPr>
              <a:t>NSTX-U Collaboration Status and Plans for: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2800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  <a:cs typeface="+mn-cs"/>
              </a:rPr>
              <a:t>Turbulence &amp; Instability Studies - U. Wisconsin</a:t>
            </a:r>
            <a:endParaRPr lang="en-US" sz="2800" i="0" dirty="0">
              <a:solidFill>
                <a:schemeClr val="accent2"/>
              </a:solidFill>
              <a:latin typeface="Arial" charset="0"/>
              <a:cs typeface="+mn-cs"/>
            </a:endParaRPr>
          </a:p>
        </p:txBody>
      </p:sp>
      <p:cxnSp>
        <p:nvCxnSpPr>
          <p:cNvPr id="2057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8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9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0" name="Text Box 9"/>
          <p:cNvSpPr txBox="1">
            <a:spLocks noChangeArrowheads="1"/>
          </p:cNvSpPr>
          <p:nvPr/>
        </p:nvSpPr>
        <p:spPr bwMode="auto">
          <a:xfrm>
            <a:off x="1524000" y="2286000"/>
            <a:ext cx="60198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i="0" dirty="0" smtClean="0"/>
              <a:t>G. McKee, D. Smith, R. </a:t>
            </a:r>
            <a:r>
              <a:rPr lang="en-US" altLang="en-US" sz="2000" i="0" dirty="0" err="1" smtClean="0"/>
              <a:t>Fonck</a:t>
            </a:r>
            <a:endParaRPr lang="en-US" altLang="en-US" sz="2000" i="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 smtClean="0"/>
              <a:t>University of Wisconsin-Madison</a:t>
            </a:r>
            <a:endParaRPr lang="en-US" altLang="en-US" sz="1200" b="0" dirty="0"/>
          </a:p>
        </p:txBody>
      </p:sp>
      <p:cxnSp>
        <p:nvCxnSpPr>
          <p:cNvPr id="2061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2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3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4" name="Text Box 10"/>
          <p:cNvSpPr txBox="1">
            <a:spLocks noChangeArrowheads="1"/>
          </p:cNvSpPr>
          <p:nvPr/>
        </p:nvSpPr>
        <p:spPr bwMode="auto">
          <a:xfrm>
            <a:off x="1676400" y="3352800"/>
            <a:ext cx="5715000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buFontTx/>
              <a:buNone/>
            </a:pPr>
            <a:r>
              <a:rPr lang="en-US" altLang="en-US" sz="1600" i="0" dirty="0">
                <a:solidFill>
                  <a:srgbClr val="FF0000"/>
                </a:solidFill>
                <a:latin typeface="Helvetica" pitchFamily="-84" charset="0"/>
              </a:rPr>
              <a:t>NSTX-U Collaborator Research Plan Meetings</a:t>
            </a:r>
          </a:p>
          <a:p>
            <a:pPr algn="ctr" eaLnBrk="1" hangingPunct="1">
              <a:lnSpc>
                <a:spcPct val="70000"/>
              </a:lnSpc>
              <a:buFontTx/>
              <a:buNone/>
            </a:pPr>
            <a:r>
              <a:rPr lang="en-US" altLang="en-US" sz="1600" i="0" dirty="0">
                <a:solidFill>
                  <a:srgbClr val="FF0000"/>
                </a:solidFill>
                <a:latin typeface="Helvetica" pitchFamily="-84" charset="0"/>
              </a:rPr>
              <a:t>PPPL </a:t>
            </a:r>
            <a:r>
              <a:rPr lang="en-US" altLang="en-US" sz="1600" i="0" dirty="0" smtClean="0">
                <a:solidFill>
                  <a:srgbClr val="FF0000"/>
                </a:solidFill>
                <a:latin typeface="Helvetica" pitchFamily="-84" charset="0"/>
              </a:rPr>
              <a:t>– LSB B318</a:t>
            </a:r>
            <a:endParaRPr lang="en-US" altLang="en-US" sz="1600" i="0" dirty="0">
              <a:solidFill>
                <a:srgbClr val="FF0000"/>
              </a:solidFill>
              <a:latin typeface="Helvetica" pitchFamily="-84" charset="0"/>
            </a:endParaRPr>
          </a:p>
          <a:p>
            <a:pPr algn="ctr" eaLnBrk="1" hangingPunct="1">
              <a:lnSpc>
                <a:spcPct val="70000"/>
              </a:lnSpc>
              <a:buFontTx/>
              <a:buNone/>
            </a:pPr>
            <a:r>
              <a:rPr lang="en-US" altLang="en-US" sz="1600" i="0" dirty="0" smtClean="0">
                <a:solidFill>
                  <a:srgbClr val="FF0000"/>
                </a:solidFill>
                <a:latin typeface="Helvetica" pitchFamily="-84" charset="0"/>
              </a:rPr>
              <a:t>May 5, 2014</a:t>
            </a:r>
            <a:endParaRPr lang="en-US" altLang="en-US" sz="1600" i="0" dirty="0">
              <a:solidFill>
                <a:srgbClr val="FF0000"/>
              </a:solidFill>
              <a:latin typeface="Helvetica" pitchFamily="-84" charset="0"/>
            </a:endParaRPr>
          </a:p>
        </p:txBody>
      </p:sp>
      <p:cxnSp>
        <p:nvCxnSpPr>
          <p:cNvPr id="2065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6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7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8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9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0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1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2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3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4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5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6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7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8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9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80" name="Picture 1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81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2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3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905000" cy="5540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600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NSTX-U</a:t>
            </a:r>
          </a:p>
        </p:txBody>
      </p:sp>
      <p:cxnSp>
        <p:nvCxnSpPr>
          <p:cNvPr id="2085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6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7" name="Straight Connector 4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8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Supported by   </a:t>
            </a:r>
          </a:p>
        </p:txBody>
      </p:sp>
      <p:cxnSp>
        <p:nvCxnSpPr>
          <p:cNvPr id="2089" name="Straight Connector 4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90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91" name="Straight Connector 4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2" name="Straight Connector 4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3" name="Straight Connector 5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94" name="Picture 53" descr="ppi224.tmp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0"/>
            <a:ext cx="1295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95" name="Straight Connector 5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96" name="Text Box 153"/>
          <p:cNvSpPr txBox="1">
            <a:spLocks noChangeArrowheads="1"/>
          </p:cNvSpPr>
          <p:nvPr/>
        </p:nvSpPr>
        <p:spPr bwMode="auto">
          <a:xfrm>
            <a:off x="7696200" y="2317750"/>
            <a:ext cx="1295400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Culham Sci Ctr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York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Chubu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Fukui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Hiroshima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Hyogo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Kyoto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Kyushu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Kyushu Tokai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NIFS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Niigata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U Tokyo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JAEA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800">
                <a:solidFill>
                  <a:srgbClr val="FF0000"/>
                </a:solidFill>
              </a:rPr>
              <a:t>Inst for Nucl Res, Kiev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Ioffe Inst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TRINITI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Chonbuk Natl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NFRI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KAIST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POSTECH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Seoul Natl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ASIPP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CIEMAT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FOM Inst DIFFER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ENEA, Frascati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CEA, Cadarache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IPP, Jülich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IPP, Garching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ASCR, Czech Rep</a:t>
            </a:r>
          </a:p>
        </p:txBody>
      </p:sp>
      <p:cxnSp>
        <p:nvCxnSpPr>
          <p:cNvPr id="2097" name="Straight Connector 5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8" name="Straight Connector 5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9" name="Straight Connector 57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00" name="Picture 3" descr="C:\Users\jmenard\Desktop\Pictur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4495800"/>
            <a:ext cx="307816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1" name="Picture 48" descr="ppi221.tmp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1295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2" name="Text Box 152"/>
          <p:cNvSpPr txBox="1">
            <a:spLocks noChangeArrowheads="1"/>
          </p:cNvSpPr>
          <p:nvPr/>
        </p:nvSpPr>
        <p:spPr bwMode="auto">
          <a:xfrm>
            <a:off x="152400" y="2209800"/>
            <a:ext cx="1257300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Coll of Wm &amp; Mary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Columbia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CompX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General Atomics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FIU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INL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Johns Hopkins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LANL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LLNL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Lodestar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MIT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Lehigh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Nova Photonics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ORNL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PPPL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Princeton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Purdue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SNL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Think Tank, Inc.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UC Davis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UC Irvine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UCLA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UCSD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 Colorado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 Illinois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 Maryland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 Rochester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 Tennessee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 Tulsa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 Washington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 Wisconsin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X Science LLC</a:t>
            </a:r>
          </a:p>
        </p:txBody>
      </p:sp>
      <p:pic>
        <p:nvPicPr>
          <p:cNvPr id="2103" name="Picture 5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343400"/>
            <a:ext cx="22748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logo_3color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503" y="2133600"/>
            <a:ext cx="1125097" cy="109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4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5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 sz="2800" dirty="0" smtClean="0"/>
              <a:t>U. Wisconsin Research at NSTX-U:</a:t>
            </a:r>
            <a:br>
              <a:rPr lang="en-US" altLang="en-US" sz="2800" dirty="0" smtClean="0"/>
            </a:br>
            <a:r>
              <a:rPr lang="en-US" altLang="en-US" sz="2000" dirty="0" smtClean="0"/>
              <a:t>Investigations of long-wavelength turbulence/instabilities in the ST</a:t>
            </a:r>
          </a:p>
        </p:txBody>
      </p:sp>
      <p:cxnSp>
        <p:nvCxnSpPr>
          <p:cNvPr id="3077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9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0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8F7602-AF56-4F75-9236-A3B79015233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cxnSp>
        <p:nvCxnSpPr>
          <p:cNvPr id="3082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2" name="Picture 11" descr="R130R140_ImageSpots.png"/>
          <p:cNvPicPr>
            <a:picLocks noChangeAspect="1"/>
          </p:cNvPicPr>
          <p:nvPr/>
        </p:nvPicPr>
        <p:blipFill>
          <a:blip r:embed="rId3"/>
          <a:srcRect b="24389"/>
          <a:stretch>
            <a:fillRect/>
          </a:stretch>
        </p:blipFill>
        <p:spPr>
          <a:xfrm>
            <a:off x="228600" y="1066800"/>
            <a:ext cx="3324279" cy="34557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209" b="1308"/>
          <a:stretch/>
        </p:blipFill>
        <p:spPr>
          <a:xfrm>
            <a:off x="5410200" y="1295400"/>
            <a:ext cx="3505200" cy="2277533"/>
          </a:xfrm>
        </p:spPr>
      </p:pic>
      <p:sp>
        <p:nvSpPr>
          <p:cNvPr id="9" name="TextBox 8"/>
          <p:cNvSpPr txBox="1"/>
          <p:nvPr/>
        </p:nvSpPr>
        <p:spPr>
          <a:xfrm>
            <a:off x="5983807" y="971643"/>
            <a:ext cx="2474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Pedestal Turbulence</a:t>
            </a:r>
            <a:endParaRPr lang="en-US" sz="18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3215347" y="1600200"/>
            <a:ext cx="1966253" cy="2895600"/>
            <a:chOff x="3215347" y="1600200"/>
            <a:chExt cx="1966253" cy="2895600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3276600" y="1600200"/>
              <a:ext cx="1828800" cy="2895600"/>
            </a:xfrm>
            <a:prstGeom prst="roundRect">
              <a:avLst/>
            </a:prstGeom>
            <a:solidFill>
              <a:srgbClr val="FAFFC6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15347" y="1676400"/>
              <a:ext cx="1966253" cy="27392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0" u="sng" dirty="0" smtClean="0"/>
                <a:t>Beam</a:t>
              </a:r>
            </a:p>
            <a:p>
              <a:r>
                <a:rPr lang="en-US" sz="2000" i="0" u="sng" dirty="0" smtClean="0"/>
                <a:t>Emission</a:t>
              </a:r>
            </a:p>
            <a:p>
              <a:r>
                <a:rPr lang="en-US" sz="2000" i="0" u="sng" dirty="0" smtClean="0"/>
                <a:t>Spectroscopy:</a:t>
              </a:r>
            </a:p>
            <a:p>
              <a:r>
                <a:rPr lang="en-US" sz="1600" i="0" dirty="0" smtClean="0"/>
                <a:t>-- Low-k </a:t>
              </a:r>
              <a:r>
                <a:rPr lang="en-US" sz="1600" i="0" dirty="0" err="1" smtClean="0"/>
                <a:t>ñ</a:t>
              </a:r>
              <a:r>
                <a:rPr lang="en-US" sz="1600" i="0" dirty="0" smtClean="0"/>
                <a:t> </a:t>
              </a:r>
            </a:p>
            <a:p>
              <a:r>
                <a:rPr lang="en-US" sz="1600" i="0" dirty="0"/>
                <a:t> </a:t>
              </a:r>
              <a:r>
                <a:rPr lang="en-US" sz="1600" i="0" dirty="0" smtClean="0"/>
                <a:t>   fluctuations</a:t>
              </a:r>
            </a:p>
            <a:p>
              <a:r>
                <a:rPr lang="en-US" sz="1600" i="0" dirty="0" smtClean="0"/>
                <a:t>-- Multipoint</a:t>
              </a:r>
            </a:p>
            <a:p>
              <a:r>
                <a:rPr lang="en-US" sz="1600" i="0" dirty="0" smtClean="0"/>
                <a:t>-- 2 MHz </a:t>
              </a:r>
              <a:r>
                <a:rPr lang="en-US" sz="1600" i="0" dirty="0" err="1" smtClean="0"/>
                <a:t>ñ</a:t>
              </a:r>
              <a:endParaRPr lang="en-US" sz="1600" i="0" dirty="0" smtClean="0"/>
            </a:p>
            <a:p>
              <a:r>
                <a:rPr lang="en-US" sz="1600" i="0" dirty="0" smtClean="0"/>
                <a:t>-- Turbulence,</a:t>
              </a:r>
            </a:p>
            <a:p>
              <a:r>
                <a:rPr lang="en-US" sz="1600" i="0" dirty="0"/>
                <a:t> </a:t>
              </a:r>
              <a:r>
                <a:rPr lang="en-US" sz="1600" i="0" dirty="0" smtClean="0"/>
                <a:t>   </a:t>
              </a:r>
              <a:r>
                <a:rPr lang="en-US" sz="1600" i="0" dirty="0" err="1" smtClean="0"/>
                <a:t>xAE</a:t>
              </a:r>
              <a:r>
                <a:rPr lang="en-US" sz="1600" i="0" dirty="0" smtClean="0"/>
                <a:t>, EHO,</a:t>
              </a:r>
            </a:p>
            <a:p>
              <a:r>
                <a:rPr lang="en-US" sz="1600" i="0" dirty="0"/>
                <a:t> </a:t>
              </a:r>
              <a:r>
                <a:rPr lang="en-US" sz="1600" i="0" dirty="0" smtClean="0"/>
                <a:t>   ELM</a:t>
              </a:r>
              <a:endParaRPr lang="en-US" sz="1600" i="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130800" y="3657600"/>
            <a:ext cx="2870200" cy="2819400"/>
            <a:chOff x="4978400" y="3657600"/>
            <a:chExt cx="2870200" cy="2819400"/>
          </a:xfrm>
        </p:grpSpPr>
        <p:grpSp>
          <p:nvGrpSpPr>
            <p:cNvPr id="13" name="Group 12"/>
            <p:cNvGrpSpPr/>
            <p:nvPr/>
          </p:nvGrpSpPr>
          <p:grpSpPr>
            <a:xfrm>
              <a:off x="4978400" y="3679158"/>
              <a:ext cx="2870200" cy="2797842"/>
              <a:chOff x="4953000" y="3886200"/>
              <a:chExt cx="2870200" cy="2797842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53000" y="3886200"/>
                <a:ext cx="2870200" cy="2797842"/>
              </a:xfrm>
              <a:prstGeom prst="rect">
                <a:avLst/>
              </a:prstGeom>
            </p:spPr>
          </p:pic>
          <p:sp>
            <p:nvSpPr>
              <p:cNvPr id="2" name="Rectangle 1"/>
              <p:cNvSpPr/>
              <p:nvPr/>
            </p:nvSpPr>
            <p:spPr bwMode="auto">
              <a:xfrm>
                <a:off x="6096000" y="3962400"/>
                <a:ext cx="685800" cy="228600"/>
              </a:xfrm>
              <a:prstGeom prst="rect">
                <a:avLst/>
              </a:prstGeom>
              <a:solidFill>
                <a:schemeClr val="bg1"/>
              </a:solidFill>
              <a:ln w="158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200" b="1" i="1" u="none" strike="noStrike" cap="none" normalizeH="0" baseline="0" smtClean="0">
                  <a:ln>
                    <a:noFill/>
                  </a:ln>
                  <a:solidFill>
                    <a:srgbClr val="1822CD"/>
                  </a:solidFill>
                  <a:effectLst/>
                  <a:latin typeface="Helvetica" pitchFamily="-128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5638800" y="3657600"/>
              <a:ext cx="18756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ELM Dynamics</a:t>
              </a:r>
            </a:p>
          </p:txBody>
        </p:sp>
      </p:grpSp>
      <p:pic>
        <p:nvPicPr>
          <p:cNvPr id="15" name="Picture 14" descr="141394_GA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572000"/>
            <a:ext cx="3094337" cy="197440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0338" y="5562600"/>
            <a:ext cx="179007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GAE?</a:t>
            </a:r>
          </a:p>
          <a:p>
            <a:pPr algn="ctr"/>
            <a:r>
              <a:rPr lang="en-US" sz="1600" dirty="0" smtClean="0"/>
              <a:t>(w/K. </a:t>
            </a:r>
            <a:r>
              <a:rPr lang="en-US" sz="1600" dirty="0" err="1" smtClean="0"/>
              <a:t>Tritz</a:t>
            </a:r>
            <a:r>
              <a:rPr lang="en-US" sz="1600" dirty="0" smtClean="0"/>
              <a:t>, JHU)</a:t>
            </a:r>
            <a:endParaRPr lang="en-US" sz="1600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1524000" y="5181600"/>
            <a:ext cx="1752600" cy="228600"/>
          </a:xfrm>
          <a:prstGeom prst="straightConnector1">
            <a:avLst/>
          </a:prstGeom>
          <a:noFill/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4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5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 sz="2800" dirty="0" smtClean="0"/>
              <a:t>Research plans and needs for this year (FY2014) in preparation for NSTX-U operations in FY2015</a:t>
            </a:r>
          </a:p>
        </p:txBody>
      </p:sp>
      <p:cxnSp>
        <p:nvCxnSpPr>
          <p:cNvPr id="3077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839200" cy="5562600"/>
          </a:xfrm>
        </p:spPr>
        <p:txBody>
          <a:bodyPr/>
          <a:lstStyle/>
          <a:p>
            <a:pPr>
              <a:buClr>
                <a:srgbClr val="010000"/>
              </a:buClr>
            </a:pPr>
            <a:r>
              <a:rPr lang="en-US" altLang="en-US" sz="2800" dirty="0" smtClean="0"/>
              <a:t>Enhancing BES fluctuation diagnostic for NSTX-U</a:t>
            </a:r>
          </a:p>
          <a:p>
            <a:pPr lvl="1">
              <a:buClr>
                <a:srgbClr val="010000"/>
              </a:buClr>
            </a:pPr>
            <a:r>
              <a:rPr lang="en-US" altLang="en-US" dirty="0" smtClean="0"/>
              <a:t>16 new detector channels: 32</a:t>
            </a:r>
            <a:r>
              <a:rPr lang="en-US" alt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altLang="en-US" dirty="0" smtClean="0"/>
              <a:t>48 spatial channels</a:t>
            </a:r>
          </a:p>
          <a:p>
            <a:pPr lvl="2">
              <a:buClr>
                <a:srgbClr val="010000"/>
              </a:buClr>
            </a:pPr>
            <a:r>
              <a:rPr lang="en-US" altLang="en-US" dirty="0" smtClean="0"/>
              <a:t>Expanded simultaneously sampled field of view</a:t>
            </a:r>
          </a:p>
          <a:p>
            <a:pPr lvl="1">
              <a:buClr>
                <a:srgbClr val="010000"/>
              </a:buClr>
            </a:pPr>
            <a:r>
              <a:rPr lang="en-US" altLang="en-US" dirty="0" smtClean="0"/>
              <a:t>2D </a:t>
            </a:r>
            <a:r>
              <a:rPr lang="en-US" altLang="en-US" dirty="0" err="1" smtClean="0"/>
              <a:t>ñ</a:t>
            </a:r>
            <a:r>
              <a:rPr lang="en-US" altLang="en-US" dirty="0" smtClean="0"/>
              <a:t> measurement capability</a:t>
            </a:r>
          </a:p>
          <a:p>
            <a:pPr lvl="2">
              <a:buClr>
                <a:srgbClr val="010000"/>
              </a:buClr>
            </a:pPr>
            <a:r>
              <a:rPr lang="en-US" altLang="en-US" dirty="0" smtClean="0"/>
              <a:t>New 2D fiber mount being designed &amp; fabricated</a:t>
            </a:r>
          </a:p>
          <a:p>
            <a:pPr>
              <a:buClr>
                <a:srgbClr val="010000"/>
              </a:buClr>
            </a:pPr>
            <a:r>
              <a:rPr lang="en-US" altLang="en-US" sz="2800" dirty="0" smtClean="0"/>
              <a:t>Investigating low-k pedestal turbulence &amp; instabilities</a:t>
            </a:r>
          </a:p>
          <a:p>
            <a:pPr lvl="1">
              <a:buClr>
                <a:srgbClr val="010000"/>
              </a:buClr>
            </a:pPr>
            <a:r>
              <a:rPr lang="en-US" altLang="en-US" dirty="0" smtClean="0"/>
              <a:t>Scaling properties of turbulence characteristics with local parameters</a:t>
            </a:r>
          </a:p>
          <a:p>
            <a:pPr lvl="2">
              <a:buClr>
                <a:srgbClr val="010000"/>
              </a:buClr>
            </a:pPr>
            <a:r>
              <a:rPr lang="en-US" altLang="en-US" dirty="0"/>
              <a:t>Comparison with simulation (GEM, BOUT++)</a:t>
            </a:r>
          </a:p>
          <a:p>
            <a:pPr lvl="2">
              <a:buClr>
                <a:srgbClr val="010000"/>
              </a:buClr>
            </a:pPr>
            <a:r>
              <a:rPr lang="en-US" altLang="en-US" dirty="0" smtClean="0"/>
              <a:t>D. Smith et al., </a:t>
            </a:r>
            <a:r>
              <a:rPr lang="en-US" altLang="en-US" dirty="0" err="1" smtClean="0"/>
              <a:t>Nucl</a:t>
            </a:r>
            <a:r>
              <a:rPr lang="en-US" altLang="en-US" dirty="0" smtClean="0"/>
              <a:t>. Fusion (2013), Phys. Plasmas (2013</a:t>
            </a:r>
            <a:r>
              <a:rPr lang="en-US" altLang="en-US" dirty="0"/>
              <a:t>) [</a:t>
            </a:r>
            <a:r>
              <a:rPr lang="en-US" altLang="en-US" dirty="0" smtClean="0"/>
              <a:t>IAEA, APS]</a:t>
            </a:r>
          </a:p>
          <a:p>
            <a:pPr lvl="1">
              <a:buClr>
                <a:srgbClr val="010000"/>
              </a:buClr>
            </a:pPr>
            <a:r>
              <a:rPr lang="en-US" altLang="en-US" dirty="0" smtClean="0"/>
              <a:t>ELM time series analysis: similarity, cluster linkage [TTF-2014]</a:t>
            </a:r>
          </a:p>
          <a:p>
            <a:pPr>
              <a:buClr>
                <a:srgbClr val="010000"/>
              </a:buClr>
            </a:pPr>
            <a:r>
              <a:rPr lang="en-US" altLang="en-US" sz="2800" dirty="0"/>
              <a:t>Needs: 2D </a:t>
            </a:r>
            <a:r>
              <a:rPr lang="en-US" altLang="en-US" sz="2800" dirty="0" smtClean="0"/>
              <a:t>array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(potential </a:t>
            </a:r>
            <a:r>
              <a:rPr lang="en-US" altLang="en-US" sz="2800" dirty="0"/>
              <a:t>schedule </a:t>
            </a:r>
            <a:r>
              <a:rPr lang="en-US" altLang="en-US" sz="2800" dirty="0" smtClean="0"/>
              <a:t>delay)</a:t>
            </a:r>
            <a:endParaRPr lang="en-US" altLang="en-US" sz="2800" dirty="0"/>
          </a:p>
          <a:p>
            <a:pPr lvl="1">
              <a:buClr>
                <a:srgbClr val="010000"/>
              </a:buClr>
            </a:pPr>
            <a:r>
              <a:rPr lang="en-US" altLang="en-US" dirty="0"/>
              <a:t>Engineering w/UW-PSL, tech. assist, schedule, spatial </a:t>
            </a:r>
            <a:r>
              <a:rPr lang="en-US" altLang="en-US" dirty="0" smtClean="0"/>
              <a:t>calibration</a:t>
            </a:r>
          </a:p>
          <a:p>
            <a:pPr lvl="2">
              <a:buClr>
                <a:srgbClr val="010000"/>
              </a:buClr>
            </a:pPr>
            <a:r>
              <a:rPr lang="en-US" altLang="en-US" dirty="0" smtClean="0"/>
              <a:t>Would greatly</a:t>
            </a:r>
            <a:r>
              <a:rPr lang="en-US" altLang="en-US" u="sng" dirty="0" smtClean="0"/>
              <a:t> </a:t>
            </a:r>
            <a:r>
              <a:rPr lang="en-US" altLang="en-US" dirty="0" smtClean="0"/>
              <a:t>benefit from calibration between CD4 and 2015 Ops</a:t>
            </a:r>
            <a:endParaRPr lang="en-US" altLang="en-US" dirty="0"/>
          </a:p>
          <a:p>
            <a:pPr lvl="1">
              <a:buClr>
                <a:srgbClr val="010000"/>
              </a:buClr>
            </a:pPr>
            <a:r>
              <a:rPr lang="en-US" altLang="en-US" dirty="0" smtClean="0"/>
              <a:t>Additional </a:t>
            </a:r>
            <a:r>
              <a:rPr lang="en-US" altLang="en-US" dirty="0"/>
              <a:t>fiber bundles (26 new fiber bundles 56</a:t>
            </a:r>
            <a:r>
              <a:rPr lang="en-US" alt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altLang="en-US" dirty="0" smtClean="0"/>
              <a:t>84)-B. Stratton</a:t>
            </a:r>
            <a:endParaRPr lang="en-US" altLang="en-US" dirty="0"/>
          </a:p>
        </p:txBody>
      </p:sp>
      <p:cxnSp>
        <p:nvCxnSpPr>
          <p:cNvPr id="3079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0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8F7602-AF56-4F75-9236-A3B79015233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cxnSp>
        <p:nvCxnSpPr>
          <p:cNvPr id="3082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580386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 Upgrade: Expansion and 2D Measurement Array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52400" y="1143000"/>
            <a:ext cx="5029200" cy="4953000"/>
          </a:xfrm>
        </p:spPr>
        <p:txBody>
          <a:bodyPr/>
          <a:lstStyle/>
          <a:p>
            <a:pPr>
              <a:buClr>
                <a:srgbClr val="010000"/>
              </a:buClr>
            </a:pPr>
            <a:r>
              <a:rPr lang="en-US" altLang="en-US" sz="2800" dirty="0" smtClean="0"/>
              <a:t>Expansion from 32 </a:t>
            </a:r>
            <a:r>
              <a:rPr lang="en-US" alt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altLang="en-US" sz="2800" dirty="0" smtClean="0"/>
              <a:t> 48 Spatial Channels</a:t>
            </a:r>
            <a:endParaRPr lang="en-US" altLang="en-US" sz="2800" dirty="0"/>
          </a:p>
          <a:p>
            <a:pPr lvl="1">
              <a:buClr>
                <a:srgbClr val="010000"/>
              </a:buClr>
            </a:pPr>
            <a:r>
              <a:rPr lang="en-US" altLang="en-US" dirty="0" smtClean="0"/>
              <a:t>Optics, detectors, preamplifiers</a:t>
            </a:r>
          </a:p>
          <a:p>
            <a:pPr lvl="1">
              <a:buClr>
                <a:srgbClr val="010000"/>
              </a:buClr>
            </a:pPr>
            <a:r>
              <a:rPr lang="en-US" altLang="en-US" dirty="0" smtClean="0"/>
              <a:t>Sig. conditioning/control electronics</a:t>
            </a:r>
          </a:p>
          <a:p>
            <a:pPr lvl="1">
              <a:buClr>
                <a:srgbClr val="010000"/>
              </a:buClr>
            </a:pPr>
            <a:r>
              <a:rPr lang="en-US" altLang="en-US" dirty="0" smtClean="0"/>
              <a:t>2 MHz digitizer (D-</a:t>
            </a:r>
            <a:r>
              <a:rPr lang="en-US" altLang="en-US" dirty="0" err="1" smtClean="0"/>
              <a:t>tAcq</a:t>
            </a:r>
            <a:r>
              <a:rPr lang="en-US" altLang="en-US" dirty="0" smtClean="0"/>
              <a:t>)</a:t>
            </a:r>
            <a:endParaRPr lang="en-US" altLang="en-US" dirty="0"/>
          </a:p>
          <a:p>
            <a:r>
              <a:rPr lang="en-US" dirty="0" smtClean="0"/>
              <a:t>2D Measurement array</a:t>
            </a:r>
          </a:p>
          <a:p>
            <a:pPr lvl="1"/>
            <a:r>
              <a:rPr lang="en-US" dirty="0" smtClean="0"/>
              <a:t>Design in progress @UW-PSL</a:t>
            </a:r>
            <a:endParaRPr lang="en-US" dirty="0"/>
          </a:p>
          <a:p>
            <a:pPr lvl="1"/>
            <a:r>
              <a:rPr lang="en-US" dirty="0" smtClean="0"/>
              <a:t>Installation: Summer, 2014</a:t>
            </a:r>
          </a:p>
          <a:p>
            <a:pPr lvl="1"/>
            <a:r>
              <a:rPr lang="en-US" dirty="0" smtClean="0"/>
              <a:t>Research capabilities</a:t>
            </a:r>
          </a:p>
          <a:p>
            <a:pPr lvl="2"/>
            <a:r>
              <a:rPr lang="en-US" dirty="0" smtClean="0"/>
              <a:t>Turbulence imaging, </a:t>
            </a:r>
            <a:r>
              <a:rPr lang="en-US" i="1" dirty="0" smtClean="0"/>
              <a:t>S(</a:t>
            </a:r>
            <a:r>
              <a:rPr lang="en-US" i="1" dirty="0" err="1" smtClean="0"/>
              <a:t>k</a:t>
            </a:r>
            <a:r>
              <a:rPr lang="en-US" i="1" baseline="-25000" dirty="0" err="1" smtClean="0"/>
              <a:t>r</a:t>
            </a:r>
            <a:r>
              <a:rPr lang="en-US" i="1" dirty="0" err="1" smtClean="0"/>
              <a:t>,k</a:t>
            </a:r>
            <a:r>
              <a:rPr lang="en-US" i="1" baseline="-25000" dirty="0" smtClean="0">
                <a:latin typeface="Symbol" charset="2"/>
                <a:cs typeface="Symbol" charset="2"/>
              </a:rPr>
              <a:t>𝜃</a:t>
            </a:r>
            <a:r>
              <a:rPr lang="en-US" i="1" dirty="0" smtClean="0"/>
              <a:t>)</a:t>
            </a:r>
          </a:p>
          <a:p>
            <a:pPr lvl="2"/>
            <a:r>
              <a:rPr lang="en-US" dirty="0" smtClean="0"/>
              <a:t>Sheared flow measurement</a:t>
            </a:r>
          </a:p>
          <a:p>
            <a:pPr lvl="2"/>
            <a:r>
              <a:rPr lang="en-US" dirty="0" smtClean="0"/>
              <a:t>ELM dynamics: SOL propagation</a:t>
            </a:r>
          </a:p>
          <a:p>
            <a:pPr lvl="1"/>
            <a:r>
              <a:rPr lang="en-US" dirty="0"/>
              <a:t>Core radial/poloidal </a:t>
            </a:r>
            <a:r>
              <a:rPr lang="en-US" dirty="0" smtClean="0"/>
              <a:t>arrays</a:t>
            </a:r>
            <a:endParaRPr lang="en-US" dirty="0"/>
          </a:p>
        </p:txBody>
      </p:sp>
      <p:pic>
        <p:nvPicPr>
          <p:cNvPr id="3" name="Picture 2" descr="R140_ImageSpots-2D-Design-11March20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600200"/>
            <a:ext cx="3309907" cy="45595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65988" y="990600"/>
            <a:ext cx="3654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i="0" dirty="0" smtClean="0"/>
              <a:t>New BES Spatial Coverage: </a:t>
            </a:r>
          </a:p>
          <a:p>
            <a:pPr algn="ctr"/>
            <a:r>
              <a:rPr lang="en-US" sz="1800" i="0" dirty="0" smtClean="0"/>
              <a:t>2D (outer) + core radial/poloidal</a:t>
            </a:r>
            <a:endParaRPr lang="en-US" sz="1800" i="0" dirty="0"/>
          </a:p>
        </p:txBody>
      </p:sp>
    </p:spTree>
    <p:extLst>
      <p:ext uri="{BB962C8B-B14F-4D97-AF65-F5344CB8AC3E}">
        <p14:creationId xmlns:p14="http://schemas.microsoft.com/office/powerpoint/2010/main" val="4152704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4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5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 sz="2800" dirty="0" smtClean="0"/>
              <a:t>Research Plans for FY2015-FY2017</a:t>
            </a:r>
            <a:endParaRPr lang="en-US" altLang="en-US" sz="2000" dirty="0" smtClean="0"/>
          </a:p>
        </p:txBody>
      </p:sp>
      <p:cxnSp>
        <p:nvCxnSpPr>
          <p:cNvPr id="3077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839200" cy="5562600"/>
          </a:xfrm>
        </p:spPr>
        <p:txBody>
          <a:bodyPr/>
          <a:lstStyle/>
          <a:p>
            <a:pPr>
              <a:buClr>
                <a:srgbClr val="010000"/>
              </a:buClr>
            </a:pPr>
            <a:r>
              <a:rPr lang="en-US" altLang="en-US" sz="2800" dirty="0"/>
              <a:t>Characterize core/edge turbulence properties in ST</a:t>
            </a:r>
          </a:p>
          <a:p>
            <a:pPr lvl="1">
              <a:buClr>
                <a:srgbClr val="010000"/>
              </a:buClr>
            </a:pPr>
            <a:r>
              <a:rPr lang="en-US" altLang="en-US" dirty="0"/>
              <a:t>L-mode, H-mode, EP, QH</a:t>
            </a:r>
          </a:p>
          <a:p>
            <a:pPr lvl="2">
              <a:buClr>
                <a:srgbClr val="010000"/>
              </a:buClr>
            </a:pPr>
            <a:r>
              <a:rPr lang="en-US" altLang="en-US" dirty="0"/>
              <a:t>Neoclassical vs. Anomalous transport: particle, momentum, heat</a:t>
            </a:r>
          </a:p>
          <a:p>
            <a:pPr lvl="1">
              <a:buClr>
                <a:srgbClr val="010000"/>
              </a:buClr>
            </a:pPr>
            <a:r>
              <a:rPr lang="en-US" altLang="en-US" dirty="0"/>
              <a:t>L-H transition </a:t>
            </a:r>
            <a:r>
              <a:rPr lang="en-US" altLang="en-US" dirty="0" smtClean="0"/>
              <a:t>dynamics, parametric </a:t>
            </a:r>
            <a:r>
              <a:rPr lang="en-US" altLang="en-US" dirty="0"/>
              <a:t>dependencies</a:t>
            </a:r>
          </a:p>
          <a:p>
            <a:pPr lvl="2">
              <a:buClr>
                <a:srgbClr val="010000"/>
              </a:buClr>
            </a:pPr>
            <a:r>
              <a:rPr lang="en-US" altLang="en-US" dirty="0"/>
              <a:t>Edge flows: equilibrium, zonal flow, </a:t>
            </a:r>
            <a:r>
              <a:rPr lang="en-US" altLang="en-US" dirty="0" smtClean="0"/>
              <a:t>GAM</a:t>
            </a:r>
            <a:endParaRPr lang="en-US" altLang="en-US" dirty="0"/>
          </a:p>
          <a:p>
            <a:pPr lvl="1">
              <a:buClr>
                <a:srgbClr val="010000"/>
              </a:buClr>
            </a:pPr>
            <a:r>
              <a:rPr lang="en-US" altLang="en-US" dirty="0"/>
              <a:t>ELM/Pedestal instability dynamics </a:t>
            </a:r>
            <a:r>
              <a:rPr lang="en-US" altLang="en-US" dirty="0" smtClean="0"/>
              <a:t>(e.g., EHO, ELM post-cursors)</a:t>
            </a:r>
            <a:endParaRPr lang="en-US" altLang="en-US" dirty="0"/>
          </a:p>
          <a:p>
            <a:pPr lvl="1">
              <a:buClr>
                <a:srgbClr val="010000"/>
              </a:buClr>
            </a:pPr>
            <a:r>
              <a:rPr lang="en-US" altLang="en-US" dirty="0"/>
              <a:t>Simulation comparison (GYRO, GEM, </a:t>
            </a:r>
            <a:r>
              <a:rPr lang="en-US" altLang="en-US" dirty="0" smtClean="0"/>
              <a:t>GTS, BOUT</a:t>
            </a:r>
            <a:r>
              <a:rPr lang="en-US" altLang="en-US" dirty="0"/>
              <a:t>++)</a:t>
            </a:r>
          </a:p>
          <a:p>
            <a:pPr lvl="1">
              <a:buClr>
                <a:srgbClr val="010000"/>
              </a:buClr>
            </a:pPr>
            <a:r>
              <a:rPr lang="en-US" altLang="en-US" dirty="0"/>
              <a:t>Advanced analysis: Time-delay-estimation, velocimetry, non-linear</a:t>
            </a:r>
          </a:p>
          <a:p>
            <a:pPr>
              <a:buClr>
                <a:srgbClr val="010000"/>
              </a:buClr>
            </a:pPr>
            <a:r>
              <a:rPr lang="en-US" altLang="en-US" sz="2800" dirty="0" smtClean="0"/>
              <a:t>Expanded collaborations with UW &amp; DIII-D</a:t>
            </a:r>
          </a:p>
          <a:p>
            <a:pPr lvl="1">
              <a:buClr>
                <a:srgbClr val="010000"/>
              </a:buClr>
            </a:pPr>
            <a:r>
              <a:rPr lang="en-US" altLang="en-US" dirty="0" smtClean="0"/>
              <a:t>Recruiting new UW graduate student for future NSTX-U activity</a:t>
            </a:r>
          </a:p>
          <a:p>
            <a:pPr lvl="1">
              <a:buClr>
                <a:srgbClr val="010000"/>
              </a:buClr>
            </a:pPr>
            <a:r>
              <a:rPr lang="en-US" altLang="en-US" dirty="0" smtClean="0"/>
              <a:t>Pegasus collaboration (H-mode physics, pedestal/edge dynamics)</a:t>
            </a:r>
          </a:p>
          <a:p>
            <a:pPr lvl="1">
              <a:buClr>
                <a:srgbClr val="010000"/>
              </a:buClr>
            </a:pPr>
            <a:r>
              <a:rPr lang="en-US" altLang="en-US" dirty="0" smtClean="0"/>
              <a:t>DIII-D: Core, Pedestal, comparison/contrast (BES), e.g., A. </a:t>
            </a:r>
            <a:r>
              <a:rPr lang="en-US" altLang="en-US" dirty="0" err="1" smtClean="0"/>
              <a:t>Diallo</a:t>
            </a:r>
            <a:endParaRPr lang="en-US" altLang="en-US" dirty="0" smtClean="0"/>
          </a:p>
          <a:p>
            <a:pPr lvl="2">
              <a:buClr>
                <a:srgbClr val="010000"/>
              </a:buClr>
            </a:pPr>
            <a:r>
              <a:rPr lang="en-US" altLang="en-US" dirty="0" smtClean="0"/>
              <a:t>3D field effects (RMP, EFCC </a:t>
            </a:r>
            <a:r>
              <a:rPr lang="en-US" alt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altLang="en-US" dirty="0" smtClean="0"/>
              <a:t> turbulence response, ELM effects)</a:t>
            </a:r>
          </a:p>
        </p:txBody>
      </p:sp>
      <p:cxnSp>
        <p:nvCxnSpPr>
          <p:cNvPr id="3079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0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8F7602-AF56-4F75-9236-A3B79015233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cxnSp>
        <p:nvCxnSpPr>
          <p:cNvPr id="3082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813348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4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5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 dirty="0"/>
              <a:t>I</a:t>
            </a:r>
            <a:r>
              <a:rPr lang="en-US" altLang="en-US" dirty="0" smtClean="0"/>
              <a:t>deas to enhance participation in NSTX-U research/program by U.S. Universities, early-career researchers, and students</a:t>
            </a:r>
            <a:endParaRPr lang="en-US" altLang="en-US" sz="1800" dirty="0" smtClean="0"/>
          </a:p>
        </p:txBody>
      </p:sp>
      <p:cxnSp>
        <p:nvCxnSpPr>
          <p:cNvPr id="3077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839200" cy="5562600"/>
          </a:xfrm>
        </p:spPr>
        <p:txBody>
          <a:bodyPr>
            <a:normAutofit fontScale="92500"/>
          </a:bodyPr>
          <a:lstStyle/>
          <a:p>
            <a:pPr>
              <a:buClr>
                <a:srgbClr val="010000"/>
              </a:buClr>
            </a:pPr>
            <a:r>
              <a:rPr lang="en-US" altLang="en-US" sz="2800" dirty="0" smtClean="0"/>
              <a:t>On-campus scientist support needed for stronger ties</a:t>
            </a:r>
            <a:endParaRPr lang="en-US" altLang="en-US" sz="2800" u="sng" dirty="0"/>
          </a:p>
          <a:p>
            <a:pPr lvl="1">
              <a:buClr>
                <a:srgbClr val="010000"/>
              </a:buClr>
            </a:pPr>
            <a:r>
              <a:rPr lang="en-US" altLang="en-US" dirty="0"/>
              <a:t>Integrated graduate student theses research</a:t>
            </a:r>
          </a:p>
          <a:p>
            <a:pPr lvl="1">
              <a:buClr>
                <a:srgbClr val="010000"/>
              </a:buClr>
            </a:pPr>
            <a:r>
              <a:rPr lang="en-US" altLang="en-US" dirty="0"/>
              <a:t>Increase “attractiveness” of NSTX-U to prospective graduate students</a:t>
            </a:r>
          </a:p>
          <a:p>
            <a:pPr lvl="1">
              <a:buClr>
                <a:srgbClr val="010000"/>
              </a:buClr>
            </a:pPr>
            <a:r>
              <a:rPr lang="en-US" altLang="en-US" dirty="0"/>
              <a:t>Combine research (e.g., NSTX-U, Pegasus, DIII-D) </a:t>
            </a:r>
          </a:p>
          <a:p>
            <a:pPr>
              <a:buClr>
                <a:srgbClr val="010000"/>
              </a:buClr>
            </a:pPr>
            <a:r>
              <a:rPr lang="en-US" altLang="en-US" sz="2800" dirty="0" smtClean="0"/>
              <a:t>Broaden research connections and integration </a:t>
            </a:r>
          </a:p>
          <a:p>
            <a:pPr lvl="1">
              <a:buClr>
                <a:srgbClr val="010000"/>
              </a:buClr>
            </a:pPr>
            <a:r>
              <a:rPr lang="en-US" altLang="en-US" dirty="0" smtClean="0"/>
              <a:t>Studies of nonlinear ELM dynamics across NSTX-U, Pegasus and DIII-D via integrated UW team</a:t>
            </a:r>
          </a:p>
          <a:p>
            <a:pPr lvl="2">
              <a:buClr>
                <a:srgbClr val="010000"/>
              </a:buClr>
            </a:pPr>
            <a:r>
              <a:rPr lang="en-US" altLang="en-US" dirty="0" smtClean="0"/>
              <a:t>N(</a:t>
            </a:r>
            <a:r>
              <a:rPr lang="en-US" altLang="en-US" dirty="0" err="1" smtClean="0"/>
              <a:t>r,t</a:t>
            </a:r>
            <a:r>
              <a:rPr lang="en-US" altLang="en-US" dirty="0" smtClean="0"/>
              <a:t>), P(</a:t>
            </a:r>
            <a:r>
              <a:rPr lang="en-US" altLang="en-US" dirty="0" err="1" smtClean="0"/>
              <a:t>r,t</a:t>
            </a:r>
            <a:r>
              <a:rPr lang="en-US" altLang="en-US" dirty="0" smtClean="0"/>
              <a:t>) and j(</a:t>
            </a:r>
            <a:r>
              <a:rPr lang="en-US" altLang="en-US" dirty="0" err="1" smtClean="0"/>
              <a:t>r,t</a:t>
            </a:r>
            <a:r>
              <a:rPr lang="en-US" altLang="en-US" dirty="0" smtClean="0"/>
              <a:t>): pedestal dynamics, filament formation, etc.</a:t>
            </a:r>
          </a:p>
          <a:p>
            <a:pPr lvl="1">
              <a:buClr>
                <a:srgbClr val="010000"/>
              </a:buClr>
            </a:pPr>
            <a:r>
              <a:rPr lang="en-US" altLang="en-US" dirty="0" smtClean="0"/>
              <a:t>Expanded theory/simulation collaboration</a:t>
            </a:r>
          </a:p>
          <a:p>
            <a:pPr lvl="2">
              <a:buClr>
                <a:srgbClr val="010000"/>
              </a:buClr>
            </a:pPr>
            <a:r>
              <a:rPr lang="en-US" altLang="en-US" dirty="0" smtClean="0"/>
              <a:t>NIMROD, BOUT++ for nonlinear ELM dynamics</a:t>
            </a:r>
          </a:p>
          <a:p>
            <a:pPr>
              <a:buClr>
                <a:srgbClr val="010000"/>
              </a:buClr>
            </a:pPr>
            <a:r>
              <a:rPr lang="en-US" altLang="en-US" sz="2800" dirty="0" smtClean="0"/>
              <a:t>Physics-based research programs (facility-agnostic)</a:t>
            </a:r>
          </a:p>
          <a:p>
            <a:pPr lvl="1">
              <a:buClr>
                <a:srgbClr val="010000"/>
              </a:buClr>
            </a:pPr>
            <a:r>
              <a:rPr lang="en-US" altLang="en-US" dirty="0" smtClean="0"/>
              <a:t>Pedestal/edge stability: turbulence, ELMs, P-B, KBM</a:t>
            </a:r>
          </a:p>
          <a:p>
            <a:pPr lvl="1">
              <a:buClr>
                <a:srgbClr val="010000"/>
              </a:buClr>
            </a:pPr>
            <a:r>
              <a:rPr lang="en-US" altLang="en-US" dirty="0" smtClean="0"/>
              <a:t>3D field physics via RMP, EFCC: ELM-mitigation/suppression</a:t>
            </a:r>
          </a:p>
          <a:p>
            <a:pPr lvl="1">
              <a:buClr>
                <a:srgbClr val="010000"/>
              </a:buClr>
            </a:pPr>
            <a:r>
              <a:rPr lang="en-US" altLang="en-US" dirty="0" smtClean="0"/>
              <a:t>Simulation validation: </a:t>
            </a:r>
            <a:r>
              <a:rPr lang="en-US" altLang="en-US" dirty="0"/>
              <a:t>aspect ratio, </a:t>
            </a:r>
            <a:r>
              <a:rPr lang="en-US" altLang="en-US" dirty="0" smtClean="0"/>
              <a:t>beta, rho* scaling</a:t>
            </a:r>
          </a:p>
          <a:p>
            <a:pPr lvl="2">
              <a:buClr>
                <a:srgbClr val="010000"/>
              </a:buClr>
            </a:pPr>
            <a:r>
              <a:rPr lang="en-US" altLang="en-US" dirty="0" smtClean="0"/>
              <a:t>ITG, TEM, Micro-tearing(ST), KBM (tokamak), hybrid</a:t>
            </a:r>
          </a:p>
        </p:txBody>
      </p:sp>
      <p:cxnSp>
        <p:nvCxnSpPr>
          <p:cNvPr id="3079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0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8F7602-AF56-4F75-9236-A3B79015233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cxnSp>
        <p:nvCxnSpPr>
          <p:cNvPr id="3082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274517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4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5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 sz="2800" dirty="0" smtClean="0"/>
              <a:t>Highest-priority incremental measurement capability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2000" dirty="0" smtClean="0"/>
              <a:t>(For diagnostic solicitation grantees funded for 2012-2015)</a:t>
            </a:r>
          </a:p>
        </p:txBody>
      </p:sp>
      <p:cxnSp>
        <p:nvCxnSpPr>
          <p:cNvPr id="3077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839200" cy="5562600"/>
          </a:xfrm>
        </p:spPr>
        <p:txBody>
          <a:bodyPr/>
          <a:lstStyle/>
          <a:p>
            <a:pPr>
              <a:buClr>
                <a:srgbClr val="010000"/>
              </a:buClr>
            </a:pPr>
            <a:r>
              <a:rPr lang="en-US" altLang="en-US" sz="2800" dirty="0"/>
              <a:t>Higher-resolution edge </a:t>
            </a:r>
            <a:r>
              <a:rPr lang="en-US" altLang="en-US" sz="2800" dirty="0" err="1"/>
              <a:t>ñ</a:t>
            </a:r>
            <a:r>
              <a:rPr lang="en-US" altLang="en-US" sz="2800" dirty="0"/>
              <a:t> measurement</a:t>
            </a:r>
          </a:p>
          <a:p>
            <a:pPr lvl="1">
              <a:buClr>
                <a:srgbClr val="010000"/>
              </a:buClr>
            </a:pPr>
            <a:r>
              <a:rPr lang="en-US" altLang="en-US" dirty="0"/>
              <a:t>Higher-k intra-pedestal instability </a:t>
            </a:r>
            <a:r>
              <a:rPr lang="en-US" altLang="en-US" dirty="0" err="1"/>
              <a:t>ñ</a:t>
            </a:r>
            <a:r>
              <a:rPr lang="en-US" altLang="en-US" dirty="0"/>
              <a:t> measurements</a:t>
            </a:r>
          </a:p>
          <a:p>
            <a:pPr>
              <a:buClr>
                <a:srgbClr val="010000"/>
              </a:buClr>
            </a:pPr>
            <a:r>
              <a:rPr lang="en-US" altLang="en-US" sz="2800" dirty="0" smtClean="0"/>
              <a:t>Simultaneous full-radius low-k </a:t>
            </a:r>
            <a:r>
              <a:rPr lang="en-US" altLang="en-US" sz="2800" dirty="0" err="1" smtClean="0"/>
              <a:t>ñ</a:t>
            </a:r>
            <a:r>
              <a:rPr lang="en-US" altLang="en-US" sz="2800" dirty="0" smtClean="0"/>
              <a:t> measurement</a:t>
            </a:r>
          </a:p>
          <a:p>
            <a:pPr lvl="1">
              <a:buClr>
                <a:srgbClr val="010000"/>
              </a:buClr>
            </a:pPr>
            <a:r>
              <a:rPr lang="en-US" altLang="en-US" dirty="0" smtClean="0"/>
              <a:t>Expand BES coverage: procure additional fiber bundles</a:t>
            </a:r>
          </a:p>
          <a:p>
            <a:pPr lvl="2">
              <a:buClr>
                <a:srgbClr val="010000"/>
              </a:buClr>
            </a:pPr>
            <a:r>
              <a:rPr lang="en-US" altLang="en-US" dirty="0" smtClean="0"/>
              <a:t>26 new bundles fully exploit 2D + inboard radial/poloidal capability (~100k)</a:t>
            </a:r>
          </a:p>
          <a:p>
            <a:pPr lvl="2">
              <a:buClr>
                <a:srgbClr val="010000"/>
              </a:buClr>
            </a:pPr>
            <a:r>
              <a:rPr lang="en-US" altLang="en-US" dirty="0" smtClean="0"/>
              <a:t>Additional detector channels (16 to bring to 64)</a:t>
            </a:r>
          </a:p>
          <a:p>
            <a:pPr>
              <a:buClr>
                <a:srgbClr val="010000"/>
              </a:buClr>
            </a:pPr>
            <a:r>
              <a:rPr lang="en-US" altLang="en-US" sz="2800" dirty="0"/>
              <a:t>Comprehensive spectroscopy measurements</a:t>
            </a:r>
          </a:p>
          <a:p>
            <a:pPr lvl="1">
              <a:buClr>
                <a:srgbClr val="010000"/>
              </a:buClr>
            </a:pPr>
            <a:r>
              <a:rPr lang="en-US" altLang="en-US" dirty="0"/>
              <a:t>High-resolution spectrometer &amp; detector</a:t>
            </a:r>
          </a:p>
          <a:p>
            <a:pPr lvl="2">
              <a:buClr>
                <a:srgbClr val="010000"/>
              </a:buClr>
            </a:pPr>
            <a:r>
              <a:rPr lang="en-US" altLang="en-US" dirty="0"/>
              <a:t>Beam manifold/impurity lines: E~ feasibility (</a:t>
            </a:r>
            <a:r>
              <a:rPr lang="en-US" altLang="en-US" dirty="0" err="1"/>
              <a:t>Fonck</a:t>
            </a:r>
            <a:r>
              <a:rPr lang="en-US" altLang="en-US" dirty="0"/>
              <a:t>-UW diagnostic dev.)</a:t>
            </a:r>
          </a:p>
          <a:p>
            <a:pPr>
              <a:buClr>
                <a:srgbClr val="010000"/>
              </a:buClr>
            </a:pPr>
            <a:r>
              <a:rPr lang="en-US" altLang="en-US" sz="2800" dirty="0" smtClean="0"/>
              <a:t>Toroidal n-number measurement capability</a:t>
            </a:r>
          </a:p>
          <a:p>
            <a:pPr lvl="1">
              <a:buClr>
                <a:srgbClr val="010000"/>
              </a:buClr>
            </a:pPr>
            <a:r>
              <a:rPr lang="en-US" altLang="en-US" dirty="0" err="1" smtClean="0"/>
              <a:t>Toroidally</a:t>
            </a:r>
            <a:r>
              <a:rPr lang="en-US" altLang="en-US" dirty="0"/>
              <a:t> </a:t>
            </a:r>
            <a:r>
              <a:rPr lang="en-US" altLang="en-US" dirty="0" smtClean="0"/>
              <a:t>displaced BES viewport observing new heating beam</a:t>
            </a:r>
          </a:p>
          <a:p>
            <a:pPr lvl="1">
              <a:buClr>
                <a:srgbClr val="010000"/>
              </a:buClr>
            </a:pPr>
            <a:r>
              <a:rPr lang="en-US" altLang="en-US" dirty="0" smtClean="0"/>
              <a:t>Determine structure, </a:t>
            </a:r>
            <a:r>
              <a:rPr lang="en-US" altLang="en-US" dirty="0" err="1" smtClean="0"/>
              <a:t>e.g</a:t>
            </a:r>
            <a:r>
              <a:rPr lang="en-US" altLang="en-US" dirty="0" smtClean="0"/>
              <a:t>, n=0 for zonal flow/GAM?</a:t>
            </a:r>
          </a:p>
          <a:p>
            <a:pPr lvl="1">
              <a:buClr>
                <a:srgbClr val="010000"/>
              </a:buClr>
            </a:pPr>
            <a:r>
              <a:rPr lang="en-US" altLang="en-US" dirty="0" smtClean="0"/>
              <a:t>Finite n measurement for </a:t>
            </a:r>
            <a:r>
              <a:rPr lang="en-US" altLang="en-US" dirty="0" err="1" smtClean="0"/>
              <a:t>xAE</a:t>
            </a:r>
            <a:r>
              <a:rPr lang="en-US" altLang="en-US" dirty="0" smtClean="0"/>
              <a:t> modes, EHO</a:t>
            </a:r>
          </a:p>
        </p:txBody>
      </p:sp>
      <p:cxnSp>
        <p:nvCxnSpPr>
          <p:cNvPr id="3079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0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8F7602-AF56-4F75-9236-A3B79015233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cxnSp>
        <p:nvCxnSpPr>
          <p:cNvPr id="3082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476361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74755</TotalTime>
  <Words>987</Words>
  <Application>Microsoft Macintosh PowerPoint</Application>
  <PresentationFormat>On-screen Show (4:3)</PresentationFormat>
  <Paragraphs>169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Blank Presentation</vt:lpstr>
      <vt:lpstr>PowerPoint Presentation</vt:lpstr>
      <vt:lpstr>U. Wisconsin Research at NSTX-U: Investigations of long-wavelength turbulence/instabilities in the ST</vt:lpstr>
      <vt:lpstr>Research plans and needs for this year (FY2014) in preparation for NSTX-U operations in FY2015</vt:lpstr>
      <vt:lpstr>BES Upgrade: Expansion and 2D Measurement Array</vt:lpstr>
      <vt:lpstr>Research Plans for FY2015-FY2017</vt:lpstr>
      <vt:lpstr>Ideas to enhance participation in NSTX-U research/program by U.S. Universities, early-career researchers, and students</vt:lpstr>
      <vt:lpstr>Highest-priority incremental measurement capability (For diagnostic solicitation grantees funded for 2012-2015)</vt:lpstr>
    </vt:vector>
  </TitlesOfParts>
  <Company>Princeton Plasma Physics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presentation</dc:title>
  <dc:creator>NSTX team member</dc:creator>
  <cp:lastModifiedBy>David Smith</cp:lastModifiedBy>
  <cp:revision>12427</cp:revision>
  <dcterms:created xsi:type="dcterms:W3CDTF">2003-10-01T16:23:57Z</dcterms:created>
  <dcterms:modified xsi:type="dcterms:W3CDTF">2014-05-05T16:50:32Z</dcterms:modified>
</cp:coreProperties>
</file>