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1217" r:id="rId2"/>
    <p:sldId id="1230" r:id="rId3"/>
    <p:sldId id="1231" r:id="rId4"/>
    <p:sldId id="1226" r:id="rId5"/>
    <p:sldId id="1232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-8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94558" autoAdjust="0"/>
  </p:normalViewPr>
  <p:slideViewPr>
    <p:cSldViewPr>
      <p:cViewPr varScale="1">
        <p:scale>
          <a:sx n="84" d="100"/>
          <a:sy n="84" d="100"/>
        </p:scale>
        <p:origin x="-1338" y="-90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E639276-1FD2-448F-9084-6011C0F00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8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E31965B-0B64-48A2-A00F-991BD8F47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7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CD454F-1A0D-4C03-A9B1-8239559D648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8799A-FB87-4C13-9D31-4F50004B8D3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8799A-FB87-4C13-9D31-4F50004B8D3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2A348-2F6E-466B-9C1F-DC52DB1D7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7EA84AE4-B984-40A0-A343-A4C6BC88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0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8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NSTX-U Collaboration Status and Plans  - April / May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Introduction to NSTX-U </a:t>
            </a:r>
            <a:r>
              <a:rPr lang="en-US" sz="32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Collaboration </a:t>
            </a:r>
            <a:endParaRPr lang="en-US" sz="32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  <a:cs typeface="+mn-cs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Status </a:t>
            </a:r>
            <a:r>
              <a:rPr lang="en-US" sz="32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and </a:t>
            </a:r>
            <a:r>
              <a:rPr lang="en-US" sz="32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+mn-cs"/>
              </a:rPr>
              <a:t>Plans Meetings and Discussion</a:t>
            </a:r>
            <a:endParaRPr lang="en-US" sz="3200" i="0" dirty="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362200"/>
            <a:ext cx="6019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0" dirty="0" smtClean="0"/>
              <a:t>Jon Menard</a:t>
            </a:r>
            <a:endParaRPr lang="en-US" altLang="en-US" sz="2000" i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/>
              <a:t>For the NSTX-U Research Team</a:t>
            </a:r>
            <a:endParaRPr lang="en-US" altLang="en-US" sz="1200" b="0" dirty="0"/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1600" i="0" dirty="0">
                <a:solidFill>
                  <a:srgbClr val="FF0000"/>
                </a:solidFill>
                <a:latin typeface="Helvetica" pitchFamily="-84" charset="0"/>
              </a:rPr>
              <a:t>NSTX-U Collaborator Research Plan Meetings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1600" i="0" dirty="0">
                <a:solidFill>
                  <a:srgbClr val="FF0000"/>
                </a:solidFill>
                <a:latin typeface="Helvetica" pitchFamily="-84" charset="0"/>
              </a:rPr>
              <a:t>PPPL </a:t>
            </a:r>
            <a:r>
              <a:rPr lang="en-US" altLang="en-US" sz="1600" i="0" dirty="0" smtClean="0">
                <a:solidFill>
                  <a:srgbClr val="FF0000"/>
                </a:solidFill>
                <a:latin typeface="Helvetica" pitchFamily="-84" charset="0"/>
              </a:rPr>
              <a:t>– LSB B318</a:t>
            </a:r>
            <a:endParaRPr lang="en-US" altLang="en-US" sz="1600" i="0" dirty="0">
              <a:solidFill>
                <a:srgbClr val="FF0000"/>
              </a:solidFill>
              <a:latin typeface="Helvetica" pitchFamily="-84" charset="0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en-US" sz="1600" i="0" dirty="0" smtClean="0">
                <a:solidFill>
                  <a:srgbClr val="FF0000"/>
                </a:solidFill>
                <a:latin typeface="Helvetica" pitchFamily="-84" charset="0"/>
              </a:rPr>
              <a:t>April / May </a:t>
            </a:r>
            <a:r>
              <a:rPr lang="en-US" altLang="en-US" sz="1600" i="0" dirty="0">
                <a:solidFill>
                  <a:srgbClr val="FF0000"/>
                </a:solidFill>
                <a:latin typeface="Helvetica" pitchFamily="-84" charset="0"/>
              </a:rPr>
              <a:t>2014</a:t>
            </a: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800">
                <a:solidFill>
                  <a:srgbClr val="FF0000"/>
                </a:solidFill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altLang="en-US" sz="900">
                <a:solidFill>
                  <a:srgbClr val="FF0000"/>
                </a:solidFill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2098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FF0000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9999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Coll of Wm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CompX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altLang="en-US" sz="900">
                <a:solidFill>
                  <a:srgbClr val="0000FF"/>
                </a:solidFill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43400"/>
            <a:ext cx="2274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Purpose of this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/>
          <a:lstStyle/>
          <a:p>
            <a:r>
              <a:rPr lang="en-US" dirty="0" smtClean="0"/>
              <a:t>The goal of this (approximately) annual meeting is to be informed of the status and plans of the most recently funded NSTX-U collaboration solicitation grantees (funded by FES)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most recently funded group this year: University </a:t>
            </a:r>
            <a:r>
              <a:rPr lang="en-US" dirty="0"/>
              <a:t>and </a:t>
            </a:r>
            <a:r>
              <a:rPr lang="en-US" dirty="0" smtClean="0"/>
              <a:t>Industry</a:t>
            </a:r>
            <a:r>
              <a:rPr lang="en-US" dirty="0"/>
              <a:t> </a:t>
            </a:r>
            <a:r>
              <a:rPr lang="en-US" dirty="0" smtClean="0"/>
              <a:t>(non-diagnostic)</a:t>
            </a:r>
          </a:p>
          <a:p>
            <a:r>
              <a:rPr lang="en-US" dirty="0" smtClean="0"/>
              <a:t>However, we </a:t>
            </a:r>
            <a:r>
              <a:rPr lang="en-US" dirty="0"/>
              <a:t>did not hear from National Lab collaborators </a:t>
            </a:r>
            <a:r>
              <a:rPr lang="en-US" dirty="0" smtClean="0"/>
              <a:t>last </a:t>
            </a:r>
            <a:r>
              <a:rPr lang="en-US" dirty="0"/>
              <a:t>year (since </a:t>
            </a:r>
            <a:r>
              <a:rPr lang="en-US" dirty="0" smtClean="0"/>
              <a:t>FY13 </a:t>
            </a:r>
            <a:r>
              <a:rPr lang="en-US" dirty="0"/>
              <a:t>budget was unknown until very </a:t>
            </a:r>
            <a:r>
              <a:rPr lang="en-US" dirty="0" smtClean="0"/>
              <a:t>late)</a:t>
            </a:r>
          </a:p>
          <a:p>
            <a:r>
              <a:rPr lang="en-US" dirty="0" smtClean="0"/>
              <a:t>Further, we </a:t>
            </a:r>
            <a:r>
              <a:rPr lang="en-US" dirty="0"/>
              <a:t>would </a:t>
            </a:r>
            <a:r>
              <a:rPr lang="en-US" dirty="0" smtClean="0"/>
              <a:t>also like </a:t>
            </a:r>
            <a:r>
              <a:rPr lang="en-US" dirty="0"/>
              <a:t>an update on status and plans for Diagnostic </a:t>
            </a:r>
            <a:r>
              <a:rPr lang="en-US" dirty="0" smtClean="0"/>
              <a:t>collaborations </a:t>
            </a:r>
            <a:r>
              <a:rPr lang="en-US" b="1" dirty="0" smtClean="0"/>
              <a:t>given the upcoming run in FY15</a:t>
            </a:r>
            <a:endParaRPr lang="en-US" b="1" dirty="0"/>
          </a:p>
          <a:p>
            <a:endParaRPr lang="en-US" sz="7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Thus, this year we wish to hear from all 3 groups of the FES-funded grantees</a:t>
            </a:r>
          </a:p>
          <a:p>
            <a:pPr lvl="1"/>
            <a:r>
              <a:rPr lang="en-US" dirty="0" smtClean="0"/>
              <a:t>University and Industry (diagnostic / non-diagnostic), National Labs</a:t>
            </a:r>
          </a:p>
          <a:p>
            <a:r>
              <a:rPr lang="en-US" dirty="0" smtClean="0"/>
              <a:t>The audience:  NSTX-U directorship, collaboration research contacts, the entire NSTX-U research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Topics to be addressed by presentations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Research plans and needs for this year (FY2014) in preparation for NSTX-U operations in </a:t>
            </a:r>
            <a:r>
              <a:rPr lang="en-US" sz="2800" dirty="0" smtClean="0"/>
              <a:t>FY2015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Research </a:t>
            </a:r>
            <a:r>
              <a:rPr lang="en-US" sz="2800" dirty="0"/>
              <a:t>Plans for FY2015 </a:t>
            </a:r>
            <a:r>
              <a:rPr lang="en-US" sz="2800" dirty="0" smtClean="0"/>
              <a:t>beyond</a:t>
            </a:r>
          </a:p>
          <a:p>
            <a:pPr marL="631825" lvl="1" indent="-236538"/>
            <a:r>
              <a:rPr lang="en-US" dirty="0" smtClean="0"/>
              <a:t>The </a:t>
            </a:r>
            <a:r>
              <a:rPr lang="en-US" dirty="0"/>
              <a:t>years covered will depend on the duration of your present </a:t>
            </a:r>
            <a:r>
              <a:rPr lang="en-US" dirty="0" smtClean="0"/>
              <a:t>grant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Ideas </a:t>
            </a:r>
            <a:r>
              <a:rPr lang="en-US" sz="2800" dirty="0"/>
              <a:t>to enhance participation in NSTX-U </a:t>
            </a:r>
            <a:r>
              <a:rPr lang="en-US" sz="2800" dirty="0" smtClean="0"/>
              <a:t>research and/or program </a:t>
            </a:r>
            <a:r>
              <a:rPr lang="en-US" sz="2800" dirty="0"/>
              <a:t>by U.S. Universities, early-career researchers, and </a:t>
            </a:r>
            <a:r>
              <a:rPr lang="en-US" sz="2800" dirty="0" smtClean="0"/>
              <a:t>students</a:t>
            </a:r>
          </a:p>
          <a:p>
            <a:pPr marL="628650" lvl="1" indent="-228600"/>
            <a:r>
              <a:rPr lang="en-US" dirty="0" smtClean="0"/>
              <a:t>Developing plan to enhance University/ECR/student participation in NSTX-U is FES “Notable Outcome” for PPPL for FY2014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Highest-priority </a:t>
            </a:r>
            <a:r>
              <a:rPr lang="en-US" sz="2800" dirty="0"/>
              <a:t>incremental measurement </a:t>
            </a:r>
            <a:r>
              <a:rPr lang="en-US" sz="2800" dirty="0" smtClean="0"/>
              <a:t>capability</a:t>
            </a:r>
          </a:p>
          <a:p>
            <a:pPr marL="631825" lvl="1" indent="-231775">
              <a:tabLst>
                <a:tab pos="744538" algn="l"/>
              </a:tabLst>
            </a:pPr>
            <a:r>
              <a:rPr lang="en-US" dirty="0" smtClean="0"/>
              <a:t>Applicable to diagnostic </a:t>
            </a:r>
            <a:r>
              <a:rPr lang="en-US" dirty="0"/>
              <a:t>solicitation grantees funded for </a:t>
            </a:r>
            <a:r>
              <a:rPr lang="en-US" dirty="0" smtClean="0"/>
              <a:t>2012-2015</a:t>
            </a:r>
          </a:p>
        </p:txBody>
      </p:sp>
    </p:spTree>
    <p:extLst>
      <p:ext uri="{BB962C8B-B14F-4D97-AF65-F5344CB8AC3E}">
        <p14:creationId xmlns:p14="http://schemas.microsoft.com/office/powerpoint/2010/main" val="21450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sz="2800" dirty="0" smtClean="0"/>
              <a:t>Agenda (1)</a:t>
            </a:r>
            <a:endParaRPr lang="en-US" altLang="en-US" sz="2000" dirty="0" smtClean="0"/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010000"/>
              </a:buClr>
            </a:pPr>
            <a:r>
              <a:rPr lang="en-US" altLang="en-US" sz="3200" dirty="0"/>
              <a:t>Thursday, April 24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 smtClean="0"/>
              <a:t>Jon Menard – Introduction – 2:00-2:05PM Eastern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 smtClean="0"/>
              <a:t>Rob </a:t>
            </a:r>
            <a:r>
              <a:rPr lang="en-US" altLang="en-US" sz="2400" dirty="0"/>
              <a:t>La </a:t>
            </a:r>
            <a:r>
              <a:rPr lang="en-US" altLang="en-US" sz="2400" dirty="0" err="1"/>
              <a:t>Haye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2:05-2:20PM</a:t>
            </a:r>
            <a:endParaRPr lang="en-US" altLang="en-US" sz="2400" dirty="0"/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 smtClean="0"/>
              <a:t>William </a:t>
            </a:r>
            <a:r>
              <a:rPr lang="en-US" altLang="en-US" sz="2400" dirty="0" err="1"/>
              <a:t>Heidbrink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2:20-2:50PM</a:t>
            </a:r>
            <a:endParaRPr lang="en-US" altLang="en-US" sz="2400" dirty="0"/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Todd Evans </a:t>
            </a:r>
            <a:r>
              <a:rPr lang="en-US" altLang="en-US" sz="2400" dirty="0" smtClean="0"/>
              <a:t>2:50-3:05PM</a:t>
            </a:r>
            <a:endParaRPr lang="en-US" altLang="en-US" sz="2400" dirty="0"/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 smtClean="0"/>
              <a:t>Werner </a:t>
            </a:r>
            <a:r>
              <a:rPr lang="en-US" altLang="en-US" sz="2400" dirty="0" err="1"/>
              <a:t>Boeglin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3:05-3:20PM</a:t>
            </a:r>
            <a:endParaRPr lang="en-US" altLang="en-US" sz="2400" dirty="0"/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Fred </a:t>
            </a:r>
            <a:r>
              <a:rPr lang="en-US" altLang="en-US" sz="2400" dirty="0" err="1"/>
              <a:t>Levinton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3:20-3:45PM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endParaRPr lang="en-US" altLang="en-US" sz="1000" dirty="0"/>
          </a:p>
          <a:p>
            <a:pPr>
              <a:lnSpc>
                <a:spcPct val="95000"/>
              </a:lnSpc>
              <a:buClr>
                <a:srgbClr val="010000"/>
              </a:buClr>
            </a:pPr>
            <a:r>
              <a:rPr lang="en-US" altLang="en-US" sz="3200" dirty="0" smtClean="0"/>
              <a:t>Friday</a:t>
            </a:r>
            <a:r>
              <a:rPr lang="en-US" altLang="en-US" sz="3200" dirty="0"/>
              <a:t>, April 25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Tony Peebles 3:30-3:45PM Eastern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Neal Crocker 3:45-4:00PM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Steve </a:t>
            </a:r>
            <a:r>
              <a:rPr lang="en-US" altLang="en-US" sz="2400" dirty="0" err="1"/>
              <a:t>Sabbagh</a:t>
            </a:r>
            <a:r>
              <a:rPr lang="en-US" altLang="en-US" sz="2400" dirty="0"/>
              <a:t> 4:00-4:30PM</a:t>
            </a:r>
          </a:p>
          <a:p>
            <a:pPr lvl="1">
              <a:lnSpc>
                <a:spcPct val="95000"/>
              </a:lnSpc>
              <a:buClr>
                <a:srgbClr val="010000"/>
              </a:buClr>
            </a:pPr>
            <a:r>
              <a:rPr lang="en-US" altLang="en-US" sz="2400" dirty="0"/>
              <a:t>Neville </a:t>
            </a:r>
            <a:r>
              <a:rPr lang="en-US" altLang="en-US" sz="2400" dirty="0" err="1"/>
              <a:t>Luhman</a:t>
            </a:r>
            <a:r>
              <a:rPr lang="en-US" altLang="en-US" sz="2400" dirty="0"/>
              <a:t> 4:30-4:45PM </a:t>
            </a:r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8F7602-AF56-4F75-9236-A3B7901523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3082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133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sz="2800" dirty="0" smtClean="0"/>
              <a:t>Agenda (2)</a:t>
            </a:r>
            <a:endParaRPr lang="en-US" altLang="en-US" sz="2000" dirty="0" smtClean="0"/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010000"/>
              </a:buClr>
            </a:pPr>
            <a:r>
              <a:rPr lang="en-US" altLang="en-US" sz="2800" dirty="0" smtClean="0"/>
              <a:t>Monday, May 5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 smtClean="0"/>
              <a:t>Dan </a:t>
            </a:r>
            <a:r>
              <a:rPr lang="en-US" altLang="en-US" sz="2400" dirty="0" err="1"/>
              <a:t>Stutman</a:t>
            </a:r>
            <a:r>
              <a:rPr lang="en-US" altLang="en-US" sz="2400" dirty="0"/>
              <a:t> 1:00-1:20PM Eastern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George McKee 1:20-1:40PM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J.P. </a:t>
            </a:r>
            <a:r>
              <a:rPr lang="en-US" altLang="en-US" sz="2400" dirty="0" err="1"/>
              <a:t>Allain</a:t>
            </a:r>
            <a:r>
              <a:rPr lang="en-US" altLang="en-US" sz="2400" dirty="0"/>
              <a:t> 1:40-2:10PM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B.D. Wirth 2:10-2:30PM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Jim Myra 2:30-2:45PM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Ricardo </a:t>
            </a:r>
            <a:r>
              <a:rPr lang="en-US" altLang="en-US" sz="2400" dirty="0" err="1"/>
              <a:t>Maqueda</a:t>
            </a:r>
            <a:r>
              <a:rPr lang="en-US" altLang="en-US" sz="2400" dirty="0"/>
              <a:t> 2:45-3:00PM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Vlad </a:t>
            </a:r>
            <a:r>
              <a:rPr lang="en-US" altLang="en-US" sz="2400" dirty="0" err="1"/>
              <a:t>Soukanovskii</a:t>
            </a:r>
            <a:r>
              <a:rPr lang="en-US" altLang="en-US" sz="2400" dirty="0"/>
              <a:t> 3:00-3:20PM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A. </a:t>
            </a:r>
            <a:r>
              <a:rPr lang="en-US" altLang="en-US" sz="2400" dirty="0" err="1"/>
              <a:t>Ram+P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Bonoli</a:t>
            </a:r>
            <a:r>
              <a:rPr lang="en-US" altLang="en-US" sz="2400" dirty="0"/>
              <a:t> 3:20-3:35PM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Bob Harvey 3:35-3:50PM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John </a:t>
            </a:r>
            <a:r>
              <a:rPr lang="en-US" altLang="en-US" sz="2400" dirty="0" err="1"/>
              <a:t>Canik</a:t>
            </a:r>
            <a:r>
              <a:rPr lang="en-US" altLang="en-US" sz="2400" dirty="0"/>
              <a:t>/ORNL 3:50-4:15PM 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Bick Hooper 4:15-4:30PM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R. Raman 4:30-5:00PM</a:t>
            </a:r>
          </a:p>
          <a:p>
            <a:pPr lvl="1">
              <a:lnSpc>
                <a:spcPct val="90000"/>
              </a:lnSpc>
              <a:buClr>
                <a:srgbClr val="010000"/>
              </a:buClr>
            </a:pPr>
            <a:r>
              <a:rPr lang="en-US" altLang="en-US" sz="2400" dirty="0"/>
              <a:t>R. </a:t>
            </a:r>
            <a:r>
              <a:rPr lang="en-US" altLang="en-US" sz="2400" dirty="0" err="1"/>
              <a:t>Fonck</a:t>
            </a:r>
            <a:r>
              <a:rPr lang="en-US" altLang="en-US" sz="2400" dirty="0"/>
              <a:t>/A. </a:t>
            </a:r>
            <a:r>
              <a:rPr lang="en-US" altLang="en-US" sz="2400" dirty="0" err="1"/>
              <a:t>Redd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5:00-5:20PM</a:t>
            </a:r>
            <a:endParaRPr lang="en-US" altLang="en-US" sz="2400" dirty="0" smtClean="0"/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8F7602-AF56-4F75-9236-A3B7901523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3082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973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69764</TotalTime>
  <Words>491</Words>
  <Application>Microsoft Office PowerPoint</Application>
  <PresentationFormat>On-screen Show (4:3)</PresentationFormat>
  <Paragraphs>124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Purpose of this meeting</vt:lpstr>
      <vt:lpstr>Topics to be addressed by presentations</vt:lpstr>
      <vt:lpstr>Agenda (1)</vt:lpstr>
      <vt:lpstr>Agenda (2)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Jonathan E. Menard</cp:lastModifiedBy>
  <cp:revision>12398</cp:revision>
  <dcterms:created xsi:type="dcterms:W3CDTF">2003-10-01T16:23:57Z</dcterms:created>
  <dcterms:modified xsi:type="dcterms:W3CDTF">2014-04-24T15:26:35Z</dcterms:modified>
</cp:coreProperties>
</file>