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652" r:id="rId2"/>
  </p:sldMasterIdLst>
  <p:notesMasterIdLst>
    <p:notesMasterId r:id="rId18"/>
  </p:notesMasterIdLst>
  <p:handoutMasterIdLst>
    <p:handoutMasterId r:id="rId19"/>
  </p:handoutMasterIdLst>
  <p:sldIdLst>
    <p:sldId id="1217" r:id="rId3"/>
    <p:sldId id="1226" r:id="rId4"/>
    <p:sldId id="1225" r:id="rId5"/>
    <p:sldId id="1239" r:id="rId6"/>
    <p:sldId id="1235" r:id="rId7"/>
    <p:sldId id="1236" r:id="rId8"/>
    <p:sldId id="1237" r:id="rId9"/>
    <p:sldId id="1238" r:id="rId10"/>
    <p:sldId id="1240" r:id="rId11"/>
    <p:sldId id="1242" r:id="rId12"/>
    <p:sldId id="1243" r:id="rId13"/>
    <p:sldId id="1245" r:id="rId14"/>
    <p:sldId id="1244" r:id="rId15"/>
    <p:sldId id="1234" r:id="rId16"/>
    <p:sldId id="1227" r:id="rId17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-8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-8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-8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-8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200" b="1" i="1" kern="1200">
        <a:solidFill>
          <a:srgbClr val="1822CD"/>
        </a:solidFill>
        <a:latin typeface="Helvetica" pitchFamily="-8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b="1" i="1" kern="1200">
        <a:solidFill>
          <a:srgbClr val="1822CD"/>
        </a:solidFill>
        <a:latin typeface="Helvetica" pitchFamily="-84" charset="0"/>
        <a:ea typeface="+mn-ea"/>
        <a:cs typeface="Arial" pitchFamily="34" charset="0"/>
      </a:defRPr>
    </a:lvl6pPr>
    <a:lvl7pPr marL="2743200" algn="l" defTabSz="914400" rtl="0" eaLnBrk="1" latinLnBrk="0" hangingPunct="1">
      <a:defRPr sz="1200" b="1" i="1" kern="1200">
        <a:solidFill>
          <a:srgbClr val="1822CD"/>
        </a:solidFill>
        <a:latin typeface="Helvetica" pitchFamily="-84" charset="0"/>
        <a:ea typeface="+mn-ea"/>
        <a:cs typeface="Arial" pitchFamily="34" charset="0"/>
      </a:defRPr>
    </a:lvl7pPr>
    <a:lvl8pPr marL="3200400" algn="l" defTabSz="914400" rtl="0" eaLnBrk="1" latinLnBrk="0" hangingPunct="1">
      <a:defRPr sz="1200" b="1" i="1" kern="1200">
        <a:solidFill>
          <a:srgbClr val="1822CD"/>
        </a:solidFill>
        <a:latin typeface="Helvetica" pitchFamily="-84" charset="0"/>
        <a:ea typeface="+mn-ea"/>
        <a:cs typeface="Arial" pitchFamily="34" charset="0"/>
      </a:defRPr>
    </a:lvl8pPr>
    <a:lvl9pPr marL="3657600" algn="l" defTabSz="914400" rtl="0" eaLnBrk="1" latinLnBrk="0" hangingPunct="1">
      <a:defRPr sz="1200" b="1" i="1" kern="1200">
        <a:solidFill>
          <a:srgbClr val="1822CD"/>
        </a:solidFill>
        <a:latin typeface="Helvetica" pitchFamily="-8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33FF"/>
    <a:srgbClr val="FFFFCC"/>
    <a:srgbClr val="FFFF99"/>
    <a:srgbClr val="FF3300"/>
    <a:srgbClr val="9999FF"/>
    <a:srgbClr val="FF0000"/>
    <a:srgbClr val="00CC66"/>
    <a:srgbClr val="FF9933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01" autoAdjust="0"/>
    <p:restoredTop sz="94558" autoAdjust="0"/>
  </p:normalViewPr>
  <p:slideViewPr>
    <p:cSldViewPr>
      <p:cViewPr varScale="1">
        <p:scale>
          <a:sx n="103" d="100"/>
          <a:sy n="103" d="100"/>
        </p:scale>
        <p:origin x="-245" y="-76"/>
      </p:cViewPr>
      <p:guideLst>
        <p:guide orient="horz" pos="422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8" d="100"/>
          <a:sy n="98" d="100"/>
        </p:scale>
        <p:origin x="-3420" y="-114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t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8238"/>
            <a:ext cx="30051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61" tIns="46181" rIns="92361" bIns="46181" numCol="1" anchor="b" anchorCtr="0" compatLnSpc="1">
            <a:prstTxWarp prst="textNoShape">
              <a:avLst/>
            </a:prstTxWarp>
          </a:bodyPr>
          <a:lstStyle>
            <a:lvl1pPr algn="r" defTabSz="923925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E639276-1FD2-448F-9084-6011C0F00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48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3475" y="684213"/>
            <a:ext cx="4667250" cy="35004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413250"/>
            <a:ext cx="5102225" cy="411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7503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b="0" i="0">
                <a:solidFill>
                  <a:schemeClr val="tx1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3E31965B-0B64-48A2-A00F-991BD8F47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476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CD454F-1A0D-4C03-A9B1-8239559D6484}" type="slidenum">
              <a:rPr lang="en-US" smtClean="0"/>
              <a:pPr>
                <a:defRPr/>
              </a:pPr>
              <a:t>1</a:t>
            </a:fld>
            <a:endParaRPr lang="en-US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38799A-FB87-4C13-9D31-4F50004B8D3F}" type="slidenum">
              <a:rPr lang="en-US" smtClean="0"/>
              <a:pPr>
                <a:defRPr/>
              </a:pPr>
              <a:t>2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38799A-FB87-4C13-9D31-4F50004B8D3F}" type="slidenum">
              <a:rPr lang="en-US" smtClean="0"/>
              <a:pPr>
                <a:defRPr/>
              </a:pPr>
              <a:t>3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38799A-FB87-4C13-9D31-4F50004B8D3F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2A348-2F6E-466B-9C1F-DC52DB1D73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28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B17173D-07EE-4C68-85F3-E5656F3A7CFE}" type="slidenum">
              <a:rPr lang="en-US" altLang="en-US">
                <a:solidFill>
                  <a:srgbClr val="3333CC"/>
                </a:solidFill>
              </a:rPr>
              <a:pPr/>
              <a:t>‹#›</a:t>
            </a:fld>
            <a:endParaRPr lang="en-US" alt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92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F8E6655-782C-410D-9779-7F1183A05E33}" type="slidenum">
              <a:rPr lang="en-US" altLang="en-US">
                <a:solidFill>
                  <a:srgbClr val="3333CC"/>
                </a:solidFill>
              </a:rPr>
              <a:pPr/>
              <a:t>‹#›</a:t>
            </a:fld>
            <a:endParaRPr lang="en-US" alt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532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AFABF0F-70C1-496C-85D8-B21AFFB1A621}" type="slidenum">
              <a:rPr lang="en-US" altLang="en-US">
                <a:solidFill>
                  <a:srgbClr val="3333CC"/>
                </a:solidFill>
              </a:rPr>
              <a:pPr/>
              <a:t>‹#›</a:t>
            </a:fld>
            <a:endParaRPr lang="en-US" alt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357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3DEA0E9-30ED-41CA-856B-02BF30984E7C}" type="slidenum">
              <a:rPr lang="en-US" altLang="en-US">
                <a:solidFill>
                  <a:srgbClr val="3333CC"/>
                </a:solidFill>
              </a:rPr>
              <a:pPr/>
              <a:t>‹#›</a:t>
            </a:fld>
            <a:endParaRPr lang="en-US" alt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51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875"/>
            <a:ext cx="2286000" cy="6156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875"/>
            <a:ext cx="6705600" cy="6156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3BF3A15-0D73-4698-A027-9C0B60553F5B}" type="slidenum">
              <a:rPr lang="en-US" altLang="en-US">
                <a:solidFill>
                  <a:srgbClr val="3333CC"/>
                </a:solidFill>
              </a:rPr>
              <a:pPr/>
              <a:t>‹#›</a:t>
            </a:fld>
            <a:endParaRPr lang="en-US" alt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14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815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8763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771900"/>
            <a:ext cx="8763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382000" y="6653213"/>
            <a:ext cx="762000" cy="152400"/>
          </a:xfrm>
        </p:spPr>
        <p:txBody>
          <a:bodyPr/>
          <a:lstStyle>
            <a:lvl1pPr>
              <a:defRPr/>
            </a:lvl1pPr>
          </a:lstStyle>
          <a:p>
            <a:fld id="{8025F55E-7626-4F3D-A3D3-A04BABD81B4D}" type="slidenum">
              <a:rPr lang="en-US" altLang="en-US">
                <a:solidFill>
                  <a:srgbClr val="3333CC"/>
                </a:solidFill>
              </a:rPr>
              <a:pPr/>
              <a:t>‹#›</a:t>
            </a:fld>
            <a:endParaRPr lang="en-US" alt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75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9144000" cy="815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8763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771900"/>
            <a:ext cx="8763000" cy="2400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139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48215BD-4556-4662-9552-B7E9533F2A9E}" type="slidenum">
              <a:rPr lang="en-US">
                <a:solidFill>
                  <a:srgbClr val="3333CC"/>
                </a:solidFill>
              </a:rPr>
              <a:pPr/>
              <a:t>‹#›</a:t>
            </a:fld>
            <a:endParaRPr 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66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8A50AD9-92D8-44DF-8264-975BA7829426}" type="slidenum">
              <a:rPr lang="en-US" altLang="en-US">
                <a:solidFill>
                  <a:srgbClr val="3333CC"/>
                </a:solidFill>
              </a:rPr>
              <a:pPr/>
              <a:t>‹#›</a:t>
            </a:fld>
            <a:endParaRPr lang="en-US" alt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62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i="0"/>
            </a:lvl1pPr>
          </a:lstStyle>
          <a:p>
            <a:fld id="{51512792-B6C3-45AD-B08C-FC074EF9E523}" type="slidenum">
              <a:rPr lang="en-US" altLang="en-US" smtClean="0">
                <a:solidFill>
                  <a:srgbClr val="3333CC"/>
                </a:solidFill>
              </a:rPr>
              <a:pPr/>
              <a:t>‹#›</a:t>
            </a:fld>
            <a:endParaRPr lang="en-US" alt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790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0E88660-916B-46F3-8CAD-ED62711E7B02}" type="slidenum">
              <a:rPr lang="en-US" altLang="en-US">
                <a:solidFill>
                  <a:srgbClr val="3333CC"/>
                </a:solidFill>
              </a:rPr>
              <a:pPr/>
              <a:t>‹#›</a:t>
            </a:fld>
            <a:endParaRPr lang="en-US" alt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28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219200"/>
            <a:ext cx="43053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C2F503F-5E89-4907-A129-70318C9C1297}" type="slidenum">
              <a:rPr lang="en-US" altLang="en-US">
                <a:solidFill>
                  <a:srgbClr val="3333CC"/>
                </a:solidFill>
              </a:rPr>
              <a:pPr/>
              <a:t>‹#›</a:t>
            </a:fld>
            <a:endParaRPr lang="en-US" alt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601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AFDA75E-4D43-4D07-B349-563A1BA96251}" type="slidenum">
              <a:rPr lang="en-US" altLang="en-US">
                <a:solidFill>
                  <a:srgbClr val="3333CC"/>
                </a:solidFill>
              </a:rPr>
              <a:pPr/>
              <a:t>‹#›</a:t>
            </a:fld>
            <a:endParaRPr lang="en-US" alt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399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9050C1A-1821-4063-BCC5-A2866379DCF4}" type="slidenum">
              <a:rPr lang="en-US" altLang="en-US">
                <a:solidFill>
                  <a:srgbClr val="3333CC"/>
                </a:solidFill>
              </a:rPr>
              <a:pPr/>
              <a:t>‹#›</a:t>
            </a:fld>
            <a:endParaRPr lang="en-US" altLang="en-US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23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w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7" name="Picture 1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pic>
        <p:nvPicPr>
          <p:cNvPr id="1029" name="Picture 19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8600"/>
            <a:ext cx="91440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5415" name="Text Box 199"/>
          <p:cNvSpPr txBox="1">
            <a:spLocks noChangeArrowheads="1"/>
          </p:cNvSpPr>
          <p:nvPr/>
        </p:nvSpPr>
        <p:spPr bwMode="auto">
          <a:xfrm>
            <a:off x="273050" y="6635750"/>
            <a:ext cx="793750" cy="1841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b="0" i="1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-128" charset="0"/>
                <a:cs typeface="+mn-cs"/>
              </a:rPr>
              <a:t>NSTX-U</a:t>
            </a:r>
          </a:p>
        </p:txBody>
      </p:sp>
      <p:sp>
        <p:nvSpPr>
          <p:cNvPr id="12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38026"/>
            <a:ext cx="7620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000" i="0">
                <a:solidFill>
                  <a:schemeClr val="accent2"/>
                </a:solidFill>
                <a:latin typeface="+mn-lt"/>
                <a:ea typeface="ＭＳ Ｐゴシック" pitchFamily="-128" charset="-128"/>
                <a:cs typeface="+mn-cs"/>
              </a:defRPr>
            </a:lvl1pPr>
          </a:lstStyle>
          <a:p>
            <a:pPr>
              <a:defRPr/>
            </a:pPr>
            <a:fld id="{7EA84AE4-B984-40A0-A343-A4C6BC889B0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990600" y="6609916"/>
            <a:ext cx="71628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0" kern="1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  <a:cs typeface="Arial" pitchFamily="34" charset="0"/>
              </a:rPr>
              <a:t>NSTX-U Columbia U. Group Research Plan Summary (2014-2018) – S.A. Sabbagh, et al. – May 5, 2014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5" r:id="rId2"/>
    <p:sldLayoutId id="2147483666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accent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19200"/>
            <a:ext cx="87630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905352" name="Picture 13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5353" name="Rectangle 137"/>
          <p:cNvSpPr>
            <a:spLocks noGrp="1" noChangeArrowheads="1"/>
          </p:cNvSpPr>
          <p:nvPr>
            <p:ph type="title"/>
          </p:nvPr>
        </p:nvSpPr>
        <p:spPr bwMode="auto">
          <a:xfrm>
            <a:off x="0" y="15875"/>
            <a:ext cx="9144000" cy="81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8F8F8">
                        <a:alpha val="30000"/>
                      </a:srgbClr>
                    </a:gs>
                    <a:gs pos="100000">
                      <a:srgbClr val="F8F8F8">
                        <a:gamma/>
                        <a:shade val="80784"/>
                        <a:invGamma/>
                        <a:alpha val="86000"/>
                      </a:srgb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grpSp>
        <p:nvGrpSpPr>
          <p:cNvPr id="905421" name="Group 205"/>
          <p:cNvGrpSpPr>
            <a:grpSpLocks/>
          </p:cNvGrpSpPr>
          <p:nvPr/>
        </p:nvGrpSpPr>
        <p:grpSpPr bwMode="auto">
          <a:xfrm>
            <a:off x="0" y="6578600"/>
            <a:ext cx="9144000" cy="279400"/>
            <a:chOff x="0" y="4144"/>
            <a:chExt cx="5760" cy="176"/>
          </a:xfrm>
        </p:grpSpPr>
        <p:pic>
          <p:nvPicPr>
            <p:cNvPr id="905410" name="Picture 194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44"/>
              <a:ext cx="5760" cy="1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5415" name="Text Box 199"/>
            <p:cNvSpPr txBox="1">
              <a:spLocks noChangeArrowheads="1"/>
            </p:cNvSpPr>
            <p:nvPr userDrawn="1"/>
          </p:nvSpPr>
          <p:spPr bwMode="auto">
            <a:xfrm>
              <a:off x="172" y="4180"/>
              <a:ext cx="452" cy="1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n-US" altLang="en-US" sz="1200" b="0" dirty="0" smtClean="0">
                  <a:solidFill>
                    <a:srgbClr val="171FC7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elvetica" pitchFamily="34" charset="0"/>
                </a:rPr>
                <a:t>NSTX-U</a:t>
              </a:r>
            </a:p>
          </p:txBody>
        </p:sp>
      </p:grpSp>
      <p:sp>
        <p:nvSpPr>
          <p:cNvPr id="905422" name="Rectangle 206"/>
          <p:cNvSpPr>
            <a:spLocks noChangeArrowheads="1"/>
          </p:cNvSpPr>
          <p:nvPr/>
        </p:nvSpPr>
        <p:spPr bwMode="auto">
          <a:xfrm>
            <a:off x="762000" y="6580188"/>
            <a:ext cx="71628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i="0" kern="12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  <a:cs typeface="Arial" pitchFamily="34" charset="0"/>
              </a:rPr>
              <a:t>NSTX-U Columbia U. Group Research Plan Summary (2014-2018) – S.A. Sabbagh, et al. – May 5, 2014</a:t>
            </a:r>
          </a:p>
        </p:txBody>
      </p:sp>
      <p:sp>
        <p:nvSpPr>
          <p:cNvPr id="905423" name="Rectangle 20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53213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900" b="1">
                <a:solidFill>
                  <a:schemeClr val="accent2"/>
                </a:solidFill>
                <a:latin typeface="+mn-lt"/>
                <a:ea typeface="ＭＳ Ｐゴシック" pitchFamily="34" charset="-128"/>
              </a:defRPr>
            </a:lvl1pPr>
          </a:lstStyle>
          <a:p>
            <a:fld id="{7854A1D3-58A8-40A6-9F2C-9F057B370B09}" type="slidenum">
              <a:rPr lang="en-US" altLang="en-US" i="0" smtClean="0">
                <a:solidFill>
                  <a:srgbClr val="3333CC"/>
                </a:solidFill>
              </a:rPr>
              <a:pPr/>
              <a:t>‹#›</a:t>
            </a:fld>
            <a:endParaRPr lang="en-US" altLang="en-US" i="0" dirty="0" smtClean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23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FF3300"/>
        </a:buClr>
        <a:buSzPct val="75000"/>
        <a:buFont typeface="Wingdings" pitchFamily="2" charset="2"/>
        <a:buChar char="q"/>
        <a:defRPr sz="24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75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80000"/>
        <a:buChar char="•"/>
        <a:defRPr>
          <a:solidFill>
            <a:srgbClr val="FF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65000"/>
        <a:buFont typeface="Wingdings" pitchFamily="2" charset="2"/>
        <a:buChar char="q"/>
        <a:defRPr sz="1600">
          <a:solidFill>
            <a:srgbClr val="009999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Char char="•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1.mpg"/><Relationship Id="rId7" Type="http://schemas.openxmlformats.org/officeDocument/2006/relationships/image" Target="../media/image22.wmf"/><Relationship Id="rId2" Type="http://schemas.openxmlformats.org/officeDocument/2006/relationships/video" Target="NULL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4.png"/><Relationship Id="rId10" Type="http://schemas.openxmlformats.org/officeDocument/2006/relationships/image" Target="../media/image23.wmf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50" name="Straight Connector 58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51" name="Straight Connector 2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2" name="Line 150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3" name="Straight Connector 2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4" name="Line 13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5" name="Straight Connector 2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5762" name="Rectangle 2"/>
          <p:cNvSpPr>
            <a:spLocks noChangeArrowheads="1"/>
          </p:cNvSpPr>
          <p:nvPr/>
        </p:nvSpPr>
        <p:spPr bwMode="auto">
          <a:xfrm>
            <a:off x="152400" y="990600"/>
            <a:ext cx="883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3200" i="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  <a:cs typeface="+mn-cs"/>
              </a:rPr>
              <a:t>NSTX-U </a:t>
            </a:r>
            <a:r>
              <a:rPr lang="en-US" sz="3200" i="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ＭＳ Ｐゴシック" pitchFamily="-128" charset="-128"/>
                <a:cs typeface="+mn-cs"/>
              </a:rPr>
              <a:t>Columbia U. Group Research Plan Summary (2014-2018)</a:t>
            </a:r>
            <a:endParaRPr lang="en-US" sz="3200" i="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ＭＳ Ｐゴシック" pitchFamily="-128" charset="-128"/>
              <a:cs typeface="+mn-cs"/>
            </a:endParaRPr>
          </a:p>
        </p:txBody>
      </p:sp>
      <p:cxnSp>
        <p:nvCxnSpPr>
          <p:cNvPr id="2057" name="Straight Connector 2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8" name="Line 13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59" name="Straight Connector 2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0" name="Text Box 9"/>
          <p:cNvSpPr txBox="1">
            <a:spLocks noChangeArrowheads="1"/>
          </p:cNvSpPr>
          <p:nvPr/>
        </p:nvSpPr>
        <p:spPr bwMode="auto">
          <a:xfrm>
            <a:off x="1524000" y="2209800"/>
            <a:ext cx="6019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i="0" dirty="0" smtClean="0"/>
              <a:t>S.A. Sabbagh, J.W. Berkery, J.M. Bialek, Y.S Park</a:t>
            </a:r>
            <a:endParaRPr lang="en-US" altLang="en-US" i="0" dirty="0"/>
          </a:p>
        </p:txBody>
      </p:sp>
      <p:cxnSp>
        <p:nvCxnSpPr>
          <p:cNvPr id="2061" name="Straight Connector 3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2" name="Line 13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3" name="Straight Connector 3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4" name="Text Box 10"/>
          <p:cNvSpPr txBox="1">
            <a:spLocks noChangeArrowheads="1"/>
          </p:cNvSpPr>
          <p:nvPr/>
        </p:nvSpPr>
        <p:spPr bwMode="auto">
          <a:xfrm>
            <a:off x="1676400" y="3352800"/>
            <a:ext cx="5715000" cy="69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altLang="en-US" sz="1800" i="0" dirty="0">
                <a:solidFill>
                  <a:srgbClr val="FF0000"/>
                </a:solidFill>
                <a:latin typeface="Helvetica" pitchFamily="-84" charset="0"/>
              </a:rPr>
              <a:t>NSTX-U Collaborator Research Plan </a:t>
            </a:r>
            <a:r>
              <a:rPr lang="en-US" altLang="en-US" sz="1800" i="0" dirty="0" smtClean="0">
                <a:solidFill>
                  <a:srgbClr val="FF0000"/>
                </a:solidFill>
                <a:latin typeface="Helvetica" pitchFamily="-84" charset="0"/>
              </a:rPr>
              <a:t>Meeting</a:t>
            </a:r>
            <a:endParaRPr lang="en-US" altLang="en-US" sz="1800" i="0" dirty="0">
              <a:solidFill>
                <a:srgbClr val="FF0000"/>
              </a:solidFill>
              <a:latin typeface="Helvetica" pitchFamily="-84" charset="0"/>
            </a:endParaRPr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altLang="en-US" sz="1800" i="0" dirty="0">
                <a:solidFill>
                  <a:srgbClr val="FF0000"/>
                </a:solidFill>
                <a:latin typeface="Helvetica" pitchFamily="-84" charset="0"/>
              </a:rPr>
              <a:t>PPPL </a:t>
            </a:r>
            <a:r>
              <a:rPr lang="en-US" altLang="en-US" sz="1800" i="0" dirty="0" smtClean="0">
                <a:solidFill>
                  <a:srgbClr val="FF0000"/>
                </a:solidFill>
                <a:latin typeface="Helvetica" pitchFamily="-84" charset="0"/>
              </a:rPr>
              <a:t>– LSB B318</a:t>
            </a:r>
            <a:endParaRPr lang="en-US" altLang="en-US" sz="1800" i="0" dirty="0">
              <a:solidFill>
                <a:srgbClr val="FF0000"/>
              </a:solidFill>
              <a:latin typeface="Helvetica" pitchFamily="-84" charset="0"/>
            </a:endParaRPr>
          </a:p>
          <a:p>
            <a:pPr algn="ctr" eaLnBrk="1" hangingPunct="1">
              <a:lnSpc>
                <a:spcPct val="70000"/>
              </a:lnSpc>
              <a:buFontTx/>
              <a:buNone/>
            </a:pPr>
            <a:r>
              <a:rPr lang="en-US" altLang="en-US" sz="1800" i="0" dirty="0" smtClean="0">
                <a:solidFill>
                  <a:srgbClr val="FF0000"/>
                </a:solidFill>
                <a:latin typeface="Helvetica" pitchFamily="-84" charset="0"/>
              </a:rPr>
              <a:t>May 5, 2014</a:t>
            </a:r>
            <a:endParaRPr lang="en-US" altLang="en-US" sz="1800" i="0" dirty="0">
              <a:solidFill>
                <a:srgbClr val="FF0000"/>
              </a:solidFill>
              <a:latin typeface="Helvetica" pitchFamily="-84" charset="0"/>
            </a:endParaRPr>
          </a:p>
        </p:txBody>
      </p:sp>
      <p:cxnSp>
        <p:nvCxnSpPr>
          <p:cNvPr id="2065" name="Straight Connector 3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6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7" name="Straight Connector 3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8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69" name="Straight Connector 3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0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1" name="Straight Connector 3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2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3" name="Straight Connector 3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4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5" name="Straight Connector 3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6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7" name="Straight Connector 3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8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79" name="Straight Connector 3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80" name="Picture 1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81" name="Straight Connector 4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82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3" name="Straight Connector 41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25888" name="Text Box 128"/>
          <p:cNvSpPr txBox="1">
            <a:spLocks noChangeArrowheads="1"/>
          </p:cNvSpPr>
          <p:nvPr/>
        </p:nvSpPr>
        <p:spPr bwMode="auto">
          <a:xfrm>
            <a:off x="838200" y="109538"/>
            <a:ext cx="1905000" cy="554037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600" b="0" dirty="0">
                <a:solidFill>
                  <a:srgbClr val="171FC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+mn-cs"/>
              </a:rPr>
              <a:t>NSTX-U</a:t>
            </a:r>
          </a:p>
        </p:txBody>
      </p:sp>
      <p:cxnSp>
        <p:nvCxnSpPr>
          <p:cNvPr id="2085" name="Straight Connector 42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86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87" name="Straight Connector 43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88" name="Rectangle 129"/>
          <p:cNvSpPr>
            <a:spLocks noChangeArrowheads="1"/>
          </p:cNvSpPr>
          <p:nvPr/>
        </p:nvSpPr>
        <p:spPr bwMode="auto">
          <a:xfrm>
            <a:off x="3651250" y="228600"/>
            <a:ext cx="15303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Supported by   </a:t>
            </a:r>
          </a:p>
        </p:txBody>
      </p:sp>
      <p:cxnSp>
        <p:nvCxnSpPr>
          <p:cNvPr id="2089" name="Straight Connector 4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90" name="Line 149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cxnSp>
        <p:nvCxnSpPr>
          <p:cNvPr id="2091" name="Straight Connector 4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2" name="Straight Connector 49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3" name="Straight Connector 50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94" name="Picture 53" descr="ppi224.tmp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286000"/>
            <a:ext cx="1295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95" name="Straight Connector 54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96" name="Text Box 153"/>
          <p:cNvSpPr txBox="1">
            <a:spLocks noChangeArrowheads="1"/>
          </p:cNvSpPr>
          <p:nvPr/>
        </p:nvSpPr>
        <p:spPr bwMode="auto">
          <a:xfrm>
            <a:off x="7696200" y="2317750"/>
            <a:ext cx="129540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b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Culham Sci Ctr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York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Chubu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Fukui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Hiroshima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Hyogo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Kyoto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Kyushu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Kyushu Tokai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NIFS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Niigata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U Tokyo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JAEA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800">
                <a:solidFill>
                  <a:srgbClr val="FF0000"/>
                </a:solidFill>
              </a:rPr>
              <a:t>Inst for Nucl Res, Kiev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Ioffe Inst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TRINITI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Chonbuk Natl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NFRI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KAIST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POSTECH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Seoul Natl U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ASIPP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CIEMAT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FOM Inst DIFFER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ENEA, Frascati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CEA, Cadarache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IPP, Jülich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IPP, Garching</a:t>
            </a:r>
          </a:p>
          <a:p>
            <a:pPr algn="r">
              <a:lnSpc>
                <a:spcPct val="90000"/>
              </a:lnSpc>
              <a:spcBef>
                <a:spcPct val="8000"/>
              </a:spcBef>
              <a:spcAft>
                <a:spcPct val="8000"/>
              </a:spcAft>
              <a:buFontTx/>
              <a:buNone/>
            </a:pPr>
            <a:r>
              <a:rPr lang="en-US" altLang="en-US" sz="900">
                <a:solidFill>
                  <a:srgbClr val="FF0000"/>
                </a:solidFill>
              </a:rPr>
              <a:t>ASCR, Czech Rep</a:t>
            </a:r>
          </a:p>
        </p:txBody>
      </p:sp>
      <p:cxnSp>
        <p:nvCxnSpPr>
          <p:cNvPr id="2097" name="Straight Connector 5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8" name="Straight Connector 5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99" name="Straight Connector 57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100" name="Picture 3" descr="C:\Users\jmenard\Desktop\Pictur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4495800"/>
            <a:ext cx="3078162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01" name="Picture 48" descr="ppi221.tmp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09800"/>
            <a:ext cx="1295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2" name="Text Box 152"/>
          <p:cNvSpPr txBox="1">
            <a:spLocks noChangeArrowheads="1"/>
          </p:cNvSpPr>
          <p:nvPr/>
        </p:nvSpPr>
        <p:spPr bwMode="auto">
          <a:xfrm>
            <a:off x="152400" y="2209800"/>
            <a:ext cx="1257300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2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>
                <a:solidFill>
                  <a:srgbClr val="FF000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rgbClr val="009999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Coll of Wm &amp; Mary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Columbia 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CompX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General Atomics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FIU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INL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Johns Hopkins 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LANL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LLNL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Lodestar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MIT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Lehigh 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Nova Photonics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ORNL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PPPL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Princeton 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Purdue U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SNL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Think Tank, Inc.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UC Davis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UC Irvine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UCLA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UCSD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 Colorado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 Illinois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 Maryland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 Rochester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 Tennessee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 Tulsa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 Washington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U Wisconsin</a:t>
            </a:r>
          </a:p>
          <a:p>
            <a:pPr>
              <a:lnSpc>
                <a:spcPct val="90000"/>
              </a:lnSpc>
              <a:spcBef>
                <a:spcPct val="5000"/>
              </a:spcBef>
              <a:spcAft>
                <a:spcPct val="5000"/>
              </a:spcAft>
              <a:buFontTx/>
              <a:buNone/>
            </a:pPr>
            <a:r>
              <a:rPr lang="en-US" altLang="en-US" sz="900">
                <a:solidFill>
                  <a:srgbClr val="0000FF"/>
                </a:solidFill>
              </a:rPr>
              <a:t>X Science LLC</a:t>
            </a:r>
          </a:p>
        </p:txBody>
      </p:sp>
      <p:pic>
        <p:nvPicPr>
          <p:cNvPr id="2103" name="Picture 5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343400"/>
            <a:ext cx="2274887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47800" y="6581001"/>
            <a:ext cx="4459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i="0" dirty="0" smtClean="0">
                <a:solidFill>
                  <a:schemeClr val="tx1"/>
                </a:solidFill>
              </a:rPr>
              <a:t>V1.5</a:t>
            </a:r>
            <a:endParaRPr lang="en-US" sz="1000" b="0" i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/>
          <p:nvPr/>
        </p:nvPicPr>
        <p:blipFill>
          <a:blip r:embed="rId3"/>
          <a:stretch>
            <a:fillRect/>
          </a:stretch>
        </p:blipFill>
        <p:spPr>
          <a:xfrm>
            <a:off x="533826" y="1258561"/>
            <a:ext cx="3276174" cy="2493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416"/>
            <a:ext cx="9144000" cy="815975"/>
          </a:xfrm>
        </p:spPr>
        <p:txBody>
          <a:bodyPr/>
          <a:lstStyle/>
          <a:p>
            <a:r>
              <a:rPr lang="en-US" dirty="0" smtClean="0"/>
              <a:t>Columbia U. group investigating </a:t>
            </a:r>
            <a:r>
              <a:rPr lang="en-US" dirty="0"/>
              <a:t>neoclassical toroidal viscosity (NTV) at reduced </a:t>
            </a:r>
            <a:r>
              <a:rPr lang="en-US" dirty="0" smtClean="0">
                <a:latin typeface="Symbol" pitchFamily="18" charset="2"/>
              </a:rPr>
              <a:t>n, </a:t>
            </a:r>
            <a:r>
              <a:rPr lang="en-US" dirty="0" smtClean="0"/>
              <a:t>important </a:t>
            </a:r>
            <a:r>
              <a:rPr lang="en-US" dirty="0"/>
              <a:t>for rotation </a:t>
            </a: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889233"/>
            <a:ext cx="4267200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800" b="0" i="0" u="sng" dirty="0" smtClean="0">
                <a:solidFill>
                  <a:srgbClr val="0000FF"/>
                </a:solidFill>
              </a:rPr>
              <a:t>NTV torque profile (n = 3 configuration)</a:t>
            </a:r>
            <a:endParaRPr lang="en-US" sz="1800" b="0" i="0" u="sng" dirty="0">
              <a:solidFill>
                <a:srgbClr val="0000FF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6778" y="3657600"/>
            <a:ext cx="4790540" cy="282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4163" indent="-284163"/>
            <a:r>
              <a:rPr lang="en-US" sz="2000" b="0" i="0" u="sng" kern="0" dirty="0" smtClean="0"/>
              <a:t>New analysis: NTVTOK code</a:t>
            </a:r>
          </a:p>
          <a:p>
            <a:pPr marL="517525" lvl="1" indent="-233363"/>
            <a:endParaRPr lang="en-US" sz="1600" b="0" i="0" kern="0" dirty="0" smtClean="0"/>
          </a:p>
          <a:p>
            <a:pPr marL="284162" lvl="2" indent="0">
              <a:lnSpc>
                <a:spcPts val="300"/>
              </a:lnSpc>
              <a:spcBef>
                <a:spcPts val="0"/>
              </a:spcBef>
              <a:buNone/>
            </a:pPr>
            <a:endParaRPr lang="en-US" sz="800" b="0" i="0" kern="0" dirty="0" smtClean="0"/>
          </a:p>
          <a:p>
            <a:pPr marL="517525" lvl="1" indent="-233363"/>
            <a:r>
              <a:rPr lang="en-US" sz="1600" b="0" i="0" kern="0" dirty="0" smtClean="0"/>
              <a:t>Modified for NSTX, incl. </a:t>
            </a:r>
            <a:r>
              <a:rPr lang="en-US" sz="1600" b="0" i="0" kern="0" dirty="0" err="1" smtClean="0"/>
              <a:t>Shaing’s</a:t>
            </a:r>
            <a:r>
              <a:rPr lang="en-US" sz="1600" b="0" i="0" kern="0" dirty="0" smtClean="0"/>
              <a:t> connected NTV model, covers all </a:t>
            </a:r>
            <a:r>
              <a:rPr lang="en-US" sz="1600" b="0" i="0" kern="0" dirty="0" smtClean="0">
                <a:latin typeface="Symbol" panose="05050102010706020507" pitchFamily="18" charset="2"/>
              </a:rPr>
              <a:t>n</a:t>
            </a:r>
            <a:r>
              <a:rPr lang="en-US" sz="1600" b="0" i="0" kern="0" dirty="0" smtClean="0"/>
              <a:t>, </a:t>
            </a:r>
            <a:r>
              <a:rPr lang="en-US" sz="1600" b="0" i="0" kern="0" dirty="0" err="1" smtClean="0"/>
              <a:t>superbanana</a:t>
            </a:r>
            <a:r>
              <a:rPr lang="en-US" sz="1600" b="0" i="0" kern="0" dirty="0" smtClean="0"/>
              <a:t> plateau regimes </a:t>
            </a:r>
          </a:p>
          <a:p>
            <a:pPr marL="284162" lvl="1" indent="0">
              <a:buNone/>
            </a:pPr>
            <a:endParaRPr lang="en-US" sz="1600" b="0" i="0" kern="0" dirty="0"/>
          </a:p>
          <a:p>
            <a:pPr marL="517525" lvl="1" indent="-233363"/>
            <a:r>
              <a:rPr lang="en-US" sz="1600" b="0" i="0" kern="0" dirty="0" smtClean="0"/>
              <a:t>Full 3D coil spec, ions &amp; electrons, all A</a:t>
            </a:r>
          </a:p>
          <a:p>
            <a:pPr marL="517525" lvl="1" indent="-233363"/>
            <a:r>
              <a:rPr lang="en-US" sz="1600" b="0" i="0" kern="0" dirty="0" smtClean="0"/>
              <a:t>Initial plasma response models include “vacuum field assumption” and M3D-C</a:t>
            </a:r>
            <a:r>
              <a:rPr lang="en-US" sz="1600" b="0" i="0" kern="0" baseline="30000" dirty="0" smtClean="0"/>
              <a:t>1</a:t>
            </a:r>
            <a:r>
              <a:rPr lang="en-US" sz="1600" b="0" i="0" kern="0" dirty="0" smtClean="0"/>
              <a:t> single and two-fluid models</a:t>
            </a:r>
          </a:p>
          <a:p>
            <a:endParaRPr lang="en-US" sz="2000" b="0" i="0" kern="0" dirty="0" smtClean="0"/>
          </a:p>
        </p:txBody>
      </p:sp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616318" y="5041612"/>
            <a:ext cx="4081730" cy="292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300" b="0" i="0" dirty="0">
                <a:solidFill>
                  <a:srgbClr val="9900CC"/>
                </a:solidFill>
                <a:cs typeface="Helvetica" pitchFamily="34" charset="0"/>
              </a:rPr>
              <a:t>(</a:t>
            </a:r>
            <a:r>
              <a:rPr lang="en-US" sz="1300" b="0" i="0" dirty="0" smtClean="0">
                <a:solidFill>
                  <a:srgbClr val="9900CC"/>
                </a:solidFill>
                <a:cs typeface="Helvetica" pitchFamily="34" charset="0"/>
              </a:rPr>
              <a:t>Shaing, Sabbagh, Chu, NF </a:t>
            </a:r>
            <a:r>
              <a:rPr lang="en-US" sz="1300" i="0" dirty="0" smtClean="0">
                <a:solidFill>
                  <a:srgbClr val="9900CC"/>
                </a:solidFill>
                <a:cs typeface="Helvetica" pitchFamily="34" charset="0"/>
              </a:rPr>
              <a:t>50</a:t>
            </a:r>
            <a:r>
              <a:rPr lang="en-US" sz="1300" b="0" i="0" dirty="0" smtClean="0">
                <a:solidFill>
                  <a:srgbClr val="9900CC"/>
                </a:solidFill>
                <a:cs typeface="Helvetica" pitchFamily="34" charset="0"/>
              </a:rPr>
              <a:t> </a:t>
            </a:r>
            <a:r>
              <a:rPr lang="en-US" sz="1300" b="0" i="0" dirty="0">
                <a:solidFill>
                  <a:srgbClr val="9900CC"/>
                </a:solidFill>
                <a:cs typeface="Helvetica" pitchFamily="34" charset="0"/>
              </a:rPr>
              <a:t>(</a:t>
            </a:r>
            <a:r>
              <a:rPr lang="en-US" sz="1300" b="0" i="0" dirty="0" smtClean="0">
                <a:solidFill>
                  <a:srgbClr val="9900CC"/>
                </a:solidFill>
                <a:cs typeface="Helvetica" pitchFamily="34" charset="0"/>
              </a:rPr>
              <a:t>2010) 025022)</a:t>
            </a:r>
            <a:endParaRPr lang="en-US" sz="1300" b="0" i="0" dirty="0">
              <a:solidFill>
                <a:srgbClr val="9900CC"/>
              </a:solidFill>
              <a:cs typeface="Helvetica" pitchFamily="34" charset="0"/>
            </a:endParaRPr>
          </a:p>
        </p:txBody>
      </p:sp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616318" y="3964323"/>
            <a:ext cx="4191000" cy="2923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300" b="0" i="0" dirty="0">
                <a:solidFill>
                  <a:srgbClr val="9900CC"/>
                </a:solidFill>
                <a:cs typeface="Helvetica" pitchFamily="34" charset="0"/>
              </a:rPr>
              <a:t>(</a:t>
            </a:r>
            <a:r>
              <a:rPr lang="en-US" sz="1300" b="0" i="0" dirty="0" smtClean="0">
                <a:solidFill>
                  <a:srgbClr val="9900CC"/>
                </a:solidFill>
                <a:cs typeface="Helvetica" pitchFamily="34" charset="0"/>
              </a:rPr>
              <a:t>Sun, Liang, Shaing, et </a:t>
            </a:r>
            <a:r>
              <a:rPr lang="en-US" sz="1300" b="0" i="0" dirty="0">
                <a:solidFill>
                  <a:srgbClr val="9900CC"/>
                </a:solidFill>
                <a:cs typeface="Helvetica" pitchFamily="34" charset="0"/>
              </a:rPr>
              <a:t>al., </a:t>
            </a:r>
            <a:r>
              <a:rPr lang="en-US" sz="1300" b="0" i="0" dirty="0" smtClean="0">
                <a:solidFill>
                  <a:srgbClr val="9900CC"/>
                </a:solidFill>
                <a:cs typeface="Helvetica" pitchFamily="34" charset="0"/>
              </a:rPr>
              <a:t>NF </a:t>
            </a:r>
            <a:r>
              <a:rPr lang="en-US" sz="1300" i="0" dirty="0" smtClean="0">
                <a:solidFill>
                  <a:srgbClr val="9900CC"/>
                </a:solidFill>
                <a:cs typeface="Helvetica" pitchFamily="34" charset="0"/>
              </a:rPr>
              <a:t>51</a:t>
            </a:r>
            <a:r>
              <a:rPr lang="en-US" sz="1300" b="0" i="0" dirty="0" smtClean="0">
                <a:solidFill>
                  <a:srgbClr val="9900CC"/>
                </a:solidFill>
                <a:cs typeface="Helvetica" pitchFamily="34" charset="0"/>
              </a:rPr>
              <a:t> (2011) 053015) 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58230"/>
              </p:ext>
            </p:extLst>
          </p:nvPr>
        </p:nvGraphicFramePr>
        <p:xfrm>
          <a:off x="3905394" y="3124200"/>
          <a:ext cx="499939" cy="374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2" name="Equation" r:id="rId4" imgW="355320" imgH="266400" progId="Equation.DSMT4">
                  <p:embed/>
                </p:oleObj>
              </mc:Choice>
              <mc:Fallback>
                <p:oleObj name="Equation" r:id="rId4" imgW="3553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05394" y="3124200"/>
                        <a:ext cx="499939" cy="3749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965433" y="3124200"/>
            <a:ext cx="99563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b="0" i="0" dirty="0" smtClean="0">
                <a:solidFill>
                  <a:srgbClr val="0000FF"/>
                </a:solidFill>
              </a:rPr>
              <a:t>NTVTOK</a:t>
            </a:r>
            <a:endParaRPr lang="en-US" b="0" i="0" dirty="0"/>
          </a:p>
        </p:txBody>
      </p:sp>
      <p:sp>
        <p:nvSpPr>
          <p:cNvPr id="32" name="TextBox 31"/>
          <p:cNvSpPr txBox="1"/>
          <p:nvPr/>
        </p:nvSpPr>
        <p:spPr>
          <a:xfrm>
            <a:off x="965405" y="1766613"/>
            <a:ext cx="13580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400" b="0" i="0" dirty="0">
                <a:solidFill>
                  <a:srgbClr val="009900"/>
                </a:solidFill>
              </a:rPr>
              <a:t>E</a:t>
            </a:r>
            <a:r>
              <a:rPr lang="en-US" sz="1400" b="0" i="0" dirty="0" smtClean="0">
                <a:solidFill>
                  <a:srgbClr val="009900"/>
                </a:solidFill>
              </a:rPr>
              <a:t>xperimental</a:t>
            </a:r>
          </a:p>
          <a:p>
            <a:pPr algn="ctr">
              <a:buNone/>
            </a:pPr>
            <a:r>
              <a:rPr lang="en-US" sz="1400" b="0" i="0" dirty="0" smtClean="0">
                <a:solidFill>
                  <a:srgbClr val="009900"/>
                </a:solidFill>
              </a:rPr>
              <a:t>-</a:t>
            </a:r>
            <a:r>
              <a:rPr lang="en-US" sz="1400" b="0" i="0" dirty="0" err="1" smtClean="0">
                <a:solidFill>
                  <a:srgbClr val="009900"/>
                </a:solidFill>
              </a:rPr>
              <a:t>dL</a:t>
            </a:r>
            <a:r>
              <a:rPr lang="en-US" sz="1400" b="0" i="0" dirty="0" smtClean="0">
                <a:solidFill>
                  <a:srgbClr val="009900"/>
                </a:solidFill>
              </a:rPr>
              <a:t>/</a:t>
            </a:r>
            <a:r>
              <a:rPr lang="en-US" sz="1400" b="0" i="0" dirty="0" err="1" smtClean="0">
                <a:solidFill>
                  <a:srgbClr val="009900"/>
                </a:solidFill>
              </a:rPr>
              <a:t>dt</a:t>
            </a:r>
            <a:endParaRPr lang="en-US" sz="1400" b="0" i="0" dirty="0" smtClean="0">
              <a:solidFill>
                <a:srgbClr val="009900"/>
              </a:solidFill>
            </a:endParaRPr>
          </a:p>
          <a:p>
            <a:pPr algn="ctr">
              <a:buNone/>
            </a:pPr>
            <a:r>
              <a:rPr lang="en-US" sz="1400" b="0" i="0" dirty="0" smtClean="0">
                <a:solidFill>
                  <a:srgbClr val="009900"/>
                </a:solidFill>
              </a:rPr>
              <a:t>(scaled x 0.51)</a:t>
            </a:r>
            <a:endParaRPr lang="en-US" sz="1400" b="0" i="0" dirty="0">
              <a:solidFill>
                <a:srgbClr val="00990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2006260" y="2062872"/>
            <a:ext cx="257897" cy="150576"/>
          </a:xfrm>
          <a:prstGeom prst="straightConnector1">
            <a:avLst/>
          </a:prstGeom>
          <a:noFill/>
          <a:ln w="15875" cap="flat" cmpd="sng" algn="ctr">
            <a:solidFill>
              <a:srgbClr val="0099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Rectangle 20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8366098" y="6637311"/>
            <a:ext cx="762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000" b="1">
                <a:solidFill>
                  <a:schemeClr val="accent2"/>
                </a:solidFill>
                <a:latin typeface="+mn-lt"/>
                <a:ea typeface="ＭＳ Ｐゴシック" pitchFamily="34" charset="-128"/>
              </a:defRPr>
            </a:lvl1pPr>
          </a:lstStyle>
          <a:p>
            <a:fld id="{9E4154A2-A575-4FB1-8A3D-838E25E19115}" type="slidenum">
              <a:rPr lang="en-US" smtClean="0">
                <a:solidFill>
                  <a:srgbClr val="3333CC"/>
                </a:solidFill>
              </a:rPr>
              <a:pPr/>
              <a:t>10</a:t>
            </a:fld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4648200" y="1149546"/>
            <a:ext cx="4419600" cy="5280523"/>
          </a:xfrm>
          <a:ln>
            <a:noFill/>
          </a:ln>
        </p:spPr>
        <p:txBody>
          <a:bodyPr/>
          <a:lstStyle/>
          <a:p>
            <a:r>
              <a:rPr lang="en-US" sz="2000" dirty="0" smtClean="0"/>
              <a:t>2014:</a:t>
            </a:r>
          </a:p>
          <a:p>
            <a:pPr lvl="1"/>
            <a:r>
              <a:rPr lang="en-US" sz="1800" dirty="0" smtClean="0"/>
              <a:t>Presently analyzing existing Columbia U. NTV experimental data on </a:t>
            </a:r>
            <a:r>
              <a:rPr lang="en-US" sz="1800" dirty="0">
                <a:latin typeface="Symbol" pitchFamily="18" charset="2"/>
              </a:rPr>
              <a:t>n</a:t>
            </a:r>
            <a:r>
              <a:rPr lang="en-US" sz="1800" dirty="0" smtClean="0"/>
              <a:t> dependence and other NTV characteristics</a:t>
            </a:r>
          </a:p>
          <a:p>
            <a:r>
              <a:rPr lang="en-US" sz="2000" dirty="0"/>
              <a:t>Years </a:t>
            </a:r>
            <a:r>
              <a:rPr lang="en-US" sz="2000" dirty="0" smtClean="0"/>
              <a:t>2015 and 2016:</a:t>
            </a:r>
            <a:endParaRPr lang="en-US" sz="2000" dirty="0"/>
          </a:p>
          <a:p>
            <a:pPr lvl="1"/>
            <a:r>
              <a:rPr lang="en-US" sz="1800" dirty="0"/>
              <a:t>Assess NTV profile and strength at </a:t>
            </a:r>
            <a:r>
              <a:rPr lang="en-US" sz="1800" dirty="0" smtClean="0"/>
              <a:t>reduced </a:t>
            </a:r>
            <a:r>
              <a:rPr lang="en-US" sz="1800" dirty="0" smtClean="0">
                <a:latin typeface="Symbol" pitchFamily="18" charset="2"/>
              </a:rPr>
              <a:t>n</a:t>
            </a:r>
            <a:r>
              <a:rPr lang="en-US" sz="1800" dirty="0" smtClean="0"/>
              <a:t> of NSTX-U, examine NTV </a:t>
            </a:r>
            <a:r>
              <a:rPr lang="en-US" sz="1800" dirty="0"/>
              <a:t>offset rotation at long pulse</a:t>
            </a:r>
          </a:p>
          <a:p>
            <a:pPr lvl="1"/>
            <a:r>
              <a:rPr lang="en-US" sz="1800" dirty="0" smtClean="0"/>
              <a:t>Utilize initial </a:t>
            </a:r>
            <a:r>
              <a:rPr lang="en-US" sz="1800" dirty="0"/>
              <a:t>real-time model of NTV profile for use in </a:t>
            </a:r>
            <a:r>
              <a:rPr lang="en-US" sz="1800" dirty="0" smtClean="0"/>
              <a:t>NSTX-U </a:t>
            </a:r>
            <a:r>
              <a:rPr lang="en-US" sz="1800" dirty="0"/>
              <a:t>plasma rotation control system </a:t>
            </a:r>
          </a:p>
          <a:p>
            <a:r>
              <a:rPr lang="en-US" sz="2000" dirty="0"/>
              <a:t>Years </a:t>
            </a:r>
            <a:r>
              <a:rPr lang="en-US" sz="2000" dirty="0" smtClean="0"/>
              <a:t>2017 and 2018:</a:t>
            </a:r>
            <a:endParaRPr lang="en-US" sz="2000" dirty="0"/>
          </a:p>
          <a:p>
            <a:pPr lvl="1"/>
            <a:r>
              <a:rPr lang="en-US" sz="1800" dirty="0"/>
              <a:t>Utilize NCC, demonstrate low rotation profile operation (ITER-like) in steady-state with closed-loop rotation control</a:t>
            </a:r>
          </a:p>
          <a:p>
            <a:endParaRPr lang="en-US" sz="2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2774634" y="6180589"/>
            <a:ext cx="233076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7525" lvl="1" indent="-233363"/>
            <a:r>
              <a:rPr lang="en-US" sz="1600" b="0" i="0" kern="0" dirty="0" smtClean="0">
                <a:solidFill>
                  <a:srgbClr val="9933FF"/>
                </a:solidFill>
              </a:rPr>
              <a:t>(with Evans/Ferraro</a:t>
            </a:r>
            <a:r>
              <a:rPr lang="en-US" sz="1600" b="0" i="0" kern="0" dirty="0">
                <a:solidFill>
                  <a:srgbClr val="9933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7111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1" y="3167210"/>
            <a:ext cx="227943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1" y="4873170"/>
            <a:ext cx="2290763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Columbia U. group will </a:t>
            </a:r>
            <a:r>
              <a:rPr lang="en-US" dirty="0" smtClean="0"/>
              <a:t>strongly contribute </a:t>
            </a:r>
            <a:r>
              <a:rPr lang="en-US" dirty="0" smtClean="0"/>
              <a:t>to d</a:t>
            </a:r>
            <a:r>
              <a:rPr lang="en-US" sz="2400" dirty="0" smtClean="0"/>
              <a:t>isruption prediction in NSTX-U by multiple means</a:t>
            </a:r>
            <a:endParaRPr lang="en-US" sz="2400" dirty="0"/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447109" y="4968788"/>
            <a:ext cx="183736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  <a:defRPr/>
            </a:pPr>
            <a:r>
              <a:rPr lang="en-US" sz="1600" b="0" i="0" u="sng" kern="0" dirty="0" smtClean="0">
                <a:solidFill>
                  <a:schemeClr val="tx1"/>
                </a:solidFill>
              </a:rPr>
              <a:t>RWMSC observer</a:t>
            </a:r>
            <a:endParaRPr lang="en-US" sz="1600" b="0" i="0" u="sng" kern="0" dirty="0">
              <a:solidFill>
                <a:schemeClr val="tx1"/>
              </a:solidFill>
            </a:endParaRPr>
          </a:p>
        </p:txBody>
      </p:sp>
      <p:sp>
        <p:nvSpPr>
          <p:cNvPr id="54" name="Text Box 19"/>
          <p:cNvSpPr txBox="1">
            <a:spLocks noChangeArrowheads="1"/>
          </p:cNvSpPr>
          <p:nvPr/>
        </p:nvSpPr>
        <p:spPr bwMode="auto">
          <a:xfrm>
            <a:off x="2447109" y="3208654"/>
            <a:ext cx="22497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600" b="0" i="0" u="sng" dirty="0" smtClean="0">
                <a:solidFill>
                  <a:schemeClr val="tx1"/>
                </a:solidFill>
              </a:rPr>
              <a:t>MHD Spectroscopy</a:t>
            </a:r>
            <a:endParaRPr lang="en-US" sz="1600" b="0" i="0" dirty="0">
              <a:solidFill>
                <a:schemeClr val="tx1"/>
              </a:solidFill>
            </a:endParaRPr>
          </a:p>
        </p:txBody>
      </p:sp>
      <p:sp>
        <p:nvSpPr>
          <p:cNvPr id="83" name="Text Box 19"/>
          <p:cNvSpPr txBox="1">
            <a:spLocks noChangeArrowheads="1"/>
          </p:cNvSpPr>
          <p:nvPr/>
        </p:nvSpPr>
        <p:spPr bwMode="auto">
          <a:xfrm>
            <a:off x="2447109" y="1765177"/>
            <a:ext cx="245033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600" b="0" i="0" u="sng" dirty="0" smtClean="0">
                <a:solidFill>
                  <a:schemeClr val="tx1"/>
                </a:solidFill>
              </a:rPr>
              <a:t>Kinetic Physics</a:t>
            </a:r>
            <a:endParaRPr lang="en-US" sz="1600" b="0" i="0" dirty="0">
              <a:solidFill>
                <a:schemeClr val="tx1"/>
              </a:solidFill>
            </a:endParaRPr>
          </a:p>
        </p:txBody>
      </p:sp>
      <p:sp>
        <p:nvSpPr>
          <p:cNvPr id="89" name="Content Placeholder 2"/>
          <p:cNvSpPr txBox="1">
            <a:spLocks/>
          </p:cNvSpPr>
          <p:nvPr/>
        </p:nvSpPr>
        <p:spPr bwMode="auto">
          <a:xfrm>
            <a:off x="2447110" y="5274933"/>
            <a:ext cx="2683690" cy="110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>
                <a:solidFill>
                  <a:schemeClr val="accent2"/>
                </a:solidFill>
              </a:rPr>
              <a:t>Compare </a:t>
            </a:r>
            <a:r>
              <a:rPr lang="en-US" sz="1600" b="0" i="0" dirty="0" smtClean="0">
                <a:solidFill>
                  <a:schemeClr val="accent2"/>
                </a:solidFill>
              </a:rPr>
              <a:t>mismatch </a:t>
            </a:r>
            <a:r>
              <a:rPr lang="en-US" sz="1600" b="0" i="0" dirty="0">
                <a:solidFill>
                  <a:schemeClr val="accent2"/>
                </a:solidFill>
              </a:rPr>
              <a:t>between the RWMSC </a:t>
            </a:r>
            <a:r>
              <a:rPr lang="en-US" sz="1600" b="0" i="0" dirty="0" smtClean="0">
                <a:solidFill>
                  <a:schemeClr val="accent2"/>
                </a:solidFill>
              </a:rPr>
              <a:t>observer and </a:t>
            </a:r>
            <a:r>
              <a:rPr lang="en-US" sz="1600" b="0" i="0" dirty="0">
                <a:solidFill>
                  <a:schemeClr val="accent2"/>
                </a:solidFill>
              </a:rPr>
              <a:t>sensor measurements, and </a:t>
            </a:r>
            <a:r>
              <a:rPr lang="en-US" sz="1600" b="0" i="0" dirty="0" smtClean="0">
                <a:solidFill>
                  <a:schemeClr val="accent2"/>
                </a:solidFill>
              </a:rPr>
              <a:t>disruption occurrence</a:t>
            </a:r>
            <a:endParaRPr lang="en-US" sz="1600" b="0" i="0" dirty="0">
              <a:solidFill>
                <a:schemeClr val="accent2"/>
              </a:solidFill>
            </a:endParaRPr>
          </a:p>
        </p:txBody>
      </p:sp>
      <p:sp>
        <p:nvSpPr>
          <p:cNvPr id="91" name="Content Placeholder 2"/>
          <p:cNvSpPr txBox="1">
            <a:spLocks/>
          </p:cNvSpPr>
          <p:nvPr/>
        </p:nvSpPr>
        <p:spPr bwMode="auto">
          <a:xfrm>
            <a:off x="2447109" y="2120768"/>
            <a:ext cx="2450339" cy="81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 smtClean="0">
                <a:solidFill>
                  <a:schemeClr val="accent2"/>
                </a:solidFill>
              </a:rPr>
              <a:t>Evaluate </a:t>
            </a:r>
            <a:r>
              <a:rPr lang="en-US" sz="1600" b="0" i="0" dirty="0">
                <a:solidFill>
                  <a:schemeClr val="accent2"/>
                </a:solidFill>
              </a:rPr>
              <a:t>simple physics criteria for global mode marginal </a:t>
            </a:r>
            <a:r>
              <a:rPr lang="en-US" sz="1600" b="0" i="0" dirty="0" smtClean="0">
                <a:solidFill>
                  <a:schemeClr val="accent2"/>
                </a:solidFill>
              </a:rPr>
              <a:t>stability in real-time</a:t>
            </a:r>
            <a:endParaRPr lang="en-US" sz="1600" b="0" i="0" dirty="0">
              <a:solidFill>
                <a:schemeClr val="accent2"/>
              </a:solidFill>
            </a:endParaRPr>
          </a:p>
        </p:txBody>
      </p:sp>
      <p:sp>
        <p:nvSpPr>
          <p:cNvPr id="93" name="Content Placeholder 2"/>
          <p:cNvSpPr txBox="1">
            <a:spLocks/>
          </p:cNvSpPr>
          <p:nvPr/>
        </p:nvSpPr>
        <p:spPr bwMode="auto">
          <a:xfrm>
            <a:off x="2447109" y="3547208"/>
            <a:ext cx="228713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 smtClean="0">
                <a:solidFill>
                  <a:schemeClr val="accent2"/>
                </a:solidFill>
              </a:rPr>
              <a:t>Use real-time MHD spectroscopy while varying rotation, </a:t>
            </a:r>
            <a:r>
              <a:rPr lang="en-US" sz="1600" b="0" i="0" dirty="0" err="1" smtClean="0">
                <a:solidFill>
                  <a:schemeClr val="accent2"/>
                </a:solidFill>
              </a:rPr>
              <a:t>q</a:t>
            </a:r>
            <a:r>
              <a:rPr lang="en-US" sz="1600" b="0" i="0" baseline="-25000" dirty="0" err="1" smtClean="0">
                <a:solidFill>
                  <a:schemeClr val="accent2"/>
                </a:solidFill>
              </a:rPr>
              <a:t>min</a:t>
            </a:r>
            <a:r>
              <a:rPr lang="en-US" sz="1600" b="0" i="0" dirty="0" smtClean="0">
                <a:solidFill>
                  <a:schemeClr val="accent2"/>
                </a:solidFill>
              </a:rPr>
              <a:t>, and </a:t>
            </a:r>
            <a:r>
              <a:rPr lang="el-GR" sz="1600" b="0" i="0" dirty="0" smtClean="0">
                <a:solidFill>
                  <a:schemeClr val="accent2"/>
                </a:solidFill>
              </a:rPr>
              <a:t>β</a:t>
            </a:r>
            <a:r>
              <a:rPr lang="en-US" sz="1600" b="0" i="0" baseline="-25000" dirty="0" smtClean="0">
                <a:solidFill>
                  <a:schemeClr val="accent2"/>
                </a:solidFill>
              </a:rPr>
              <a:t>N</a:t>
            </a:r>
            <a:r>
              <a:rPr lang="en-US" sz="1600" b="0" i="0" dirty="0">
                <a:solidFill>
                  <a:schemeClr val="accent2"/>
                </a:solidFill>
              </a:rPr>
              <a:t> </a:t>
            </a:r>
            <a:r>
              <a:rPr lang="en-US" sz="1600" b="0" i="0" dirty="0" smtClean="0">
                <a:solidFill>
                  <a:schemeClr val="accent2"/>
                </a:solidFill>
              </a:rPr>
              <a:t>to predict disruptions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44691" y="1479631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dirty="0" smtClean="0">
                <a:solidFill>
                  <a:schemeClr val="bg1"/>
                </a:solidFill>
              </a:rPr>
              <a:t>γ</a:t>
            </a:r>
            <a:r>
              <a:rPr lang="en-US" sz="1000" dirty="0" smtClean="0">
                <a:solidFill>
                  <a:schemeClr val="bg1"/>
                </a:solidFill>
              </a:rPr>
              <a:t> contours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4792619" y="1999924"/>
            <a:ext cx="2267857" cy="3385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12909" y="1992667"/>
            <a:ext cx="22272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800000"/>
                </a:solidFill>
              </a:rPr>
              <a:t>Avoidance Actuators</a:t>
            </a:r>
          </a:p>
        </p:txBody>
      </p:sp>
      <p:sp>
        <p:nvSpPr>
          <p:cNvPr id="33" name="Rectangle 32"/>
          <p:cNvSpPr/>
          <p:nvPr/>
        </p:nvSpPr>
        <p:spPr bwMode="auto">
          <a:xfrm>
            <a:off x="4864577" y="1490629"/>
            <a:ext cx="2123940" cy="310515"/>
          </a:xfrm>
          <a:prstGeom prst="rect">
            <a:avLst/>
          </a:prstGeom>
          <a:solidFill>
            <a:srgbClr val="FFCCCC"/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02677" y="1469847"/>
            <a:ext cx="20477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 smtClean="0">
                <a:solidFill>
                  <a:srgbClr val="800000"/>
                </a:solidFill>
              </a:rPr>
              <a:t>Control Algorithms</a:t>
            </a:r>
            <a:endParaRPr lang="en-US" sz="1600" dirty="0" smtClean="0"/>
          </a:p>
        </p:txBody>
      </p:sp>
      <p:grpSp>
        <p:nvGrpSpPr>
          <p:cNvPr id="35" name="Group 34"/>
          <p:cNvGrpSpPr/>
          <p:nvPr/>
        </p:nvGrpSpPr>
        <p:grpSpPr>
          <a:xfrm>
            <a:off x="4328608" y="1007743"/>
            <a:ext cx="2996147" cy="356616"/>
            <a:chOff x="6705600" y="2791361"/>
            <a:chExt cx="2286000" cy="637639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6" name="Rectangle 35"/>
            <p:cNvSpPr/>
            <p:nvPr/>
          </p:nvSpPr>
          <p:spPr bwMode="auto">
            <a:xfrm>
              <a:off x="6705600" y="2819400"/>
              <a:ext cx="2286000" cy="609600"/>
            </a:xfrm>
            <a:prstGeom prst="rect">
              <a:avLst/>
            </a:prstGeom>
            <a:solidFill>
              <a:srgbClr val="FFCCCC"/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781800" y="2791361"/>
              <a:ext cx="21057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800000"/>
                  </a:solidFill>
                </a:rPr>
                <a:t>Disruption Warning System</a:t>
              </a:r>
              <a:endParaRPr lang="en-US" sz="1600" u="sng" dirty="0">
                <a:solidFill>
                  <a:srgbClr val="800000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849008" y="1016069"/>
            <a:ext cx="1199367" cy="338554"/>
            <a:chOff x="2667000" y="1143000"/>
            <a:chExt cx="1199367" cy="338554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9" name="Rectangle 38"/>
            <p:cNvSpPr/>
            <p:nvPr/>
          </p:nvSpPr>
          <p:spPr bwMode="auto">
            <a:xfrm>
              <a:off x="2667000" y="1165680"/>
              <a:ext cx="1199367" cy="315874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667000" y="1143000"/>
              <a:ext cx="11993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800000"/>
                  </a:solidFill>
                </a:rPr>
                <a:t>Predictors</a:t>
              </a:r>
              <a:endParaRPr lang="en-US" sz="1600" dirty="0" smtClean="0">
                <a:solidFill>
                  <a:srgbClr val="800000"/>
                </a:solidFill>
              </a:endParaRPr>
            </a:p>
          </p:txBody>
        </p:sp>
      </p:grpSp>
      <p:cxnSp>
        <p:nvCxnSpPr>
          <p:cNvPr id="41" name="Straight Arrow Connector 40"/>
          <p:cNvCxnSpPr/>
          <p:nvPr/>
        </p:nvCxnSpPr>
        <p:spPr bwMode="auto">
          <a:xfrm>
            <a:off x="3751943" y="1633239"/>
            <a:ext cx="1060966" cy="0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42" name="Straight Connector 41"/>
          <p:cNvCxnSpPr/>
          <p:nvPr/>
        </p:nvCxnSpPr>
        <p:spPr bwMode="auto">
          <a:xfrm>
            <a:off x="3079619" y="1199860"/>
            <a:ext cx="1226623" cy="0"/>
          </a:xfrm>
          <a:prstGeom prst="line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 w="med" len="med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grpSp>
        <p:nvGrpSpPr>
          <p:cNvPr id="56" name="Group 55"/>
          <p:cNvGrpSpPr/>
          <p:nvPr/>
        </p:nvGrpSpPr>
        <p:grpSpPr>
          <a:xfrm>
            <a:off x="7578899" y="1015459"/>
            <a:ext cx="1146629" cy="351504"/>
            <a:chOff x="1066800" y="5105400"/>
            <a:chExt cx="2362200" cy="10668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57" name="Rectangle 56"/>
            <p:cNvSpPr/>
            <p:nvPr/>
          </p:nvSpPr>
          <p:spPr bwMode="auto">
            <a:xfrm>
              <a:off x="1066800" y="5105400"/>
              <a:ext cx="2362200" cy="10668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5875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066800" y="5105400"/>
              <a:ext cx="11560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u="sng" dirty="0" smtClean="0">
                  <a:solidFill>
                    <a:srgbClr val="800000"/>
                  </a:solidFill>
                </a:rPr>
                <a:t>Mitigation</a:t>
              </a:r>
            </a:p>
          </p:txBody>
        </p:sp>
      </p:grpSp>
      <p:cxnSp>
        <p:nvCxnSpPr>
          <p:cNvPr id="62" name="Straight Arrow Connector 61"/>
          <p:cNvCxnSpPr/>
          <p:nvPr/>
        </p:nvCxnSpPr>
        <p:spPr bwMode="auto">
          <a:xfrm>
            <a:off x="3768502" y="1199860"/>
            <a:ext cx="0" cy="446026"/>
          </a:xfrm>
          <a:prstGeom prst="straightConnector1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none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65" name="Straight Connector 64"/>
          <p:cNvCxnSpPr>
            <a:endCxn id="57" idx="1"/>
          </p:cNvCxnSpPr>
          <p:nvPr/>
        </p:nvCxnSpPr>
        <p:spPr bwMode="auto">
          <a:xfrm>
            <a:off x="7324755" y="1185346"/>
            <a:ext cx="254144" cy="0"/>
          </a:xfrm>
          <a:prstGeom prst="line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 w="med" len="med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cxnSp>
        <p:nvCxnSpPr>
          <p:cNvPr id="68" name="Straight Connector 67"/>
          <p:cNvCxnSpPr>
            <a:stCxn id="33" idx="2"/>
          </p:cNvCxnSpPr>
          <p:nvPr/>
        </p:nvCxnSpPr>
        <p:spPr bwMode="auto">
          <a:xfrm flipH="1">
            <a:off x="5919012" y="1801144"/>
            <a:ext cx="7535" cy="220394"/>
          </a:xfrm>
          <a:prstGeom prst="line">
            <a:avLst/>
          </a:prstGeom>
          <a:noFill/>
          <a:ln w="25400" cap="flat" cmpd="sng" algn="ctr">
            <a:solidFill>
              <a:srgbClr val="004080"/>
            </a:solidFill>
            <a:prstDash val="solid"/>
            <a:round/>
            <a:headEnd type="none" w="med" len="med"/>
            <a:tailEnd type="arrow" w="med" len="med"/>
          </a:ln>
          <a:effectLst>
            <a:glow rad="12700">
              <a:srgbClr val="00408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cxnSp>
      <p:sp>
        <p:nvSpPr>
          <p:cNvPr id="20" name="Right Brace 19"/>
          <p:cNvSpPr/>
          <p:nvPr/>
        </p:nvSpPr>
        <p:spPr bwMode="auto">
          <a:xfrm>
            <a:off x="4864576" y="2743200"/>
            <a:ext cx="367823" cy="1718408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2" name="Right Brace 71"/>
          <p:cNvSpPr/>
          <p:nvPr/>
        </p:nvSpPr>
        <p:spPr bwMode="auto">
          <a:xfrm>
            <a:off x="4879095" y="4968788"/>
            <a:ext cx="367823" cy="1561106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5" name="Rectangle 74"/>
          <p:cNvSpPr/>
          <p:nvPr/>
        </p:nvSpPr>
        <p:spPr bwMode="auto">
          <a:xfrm>
            <a:off x="5343717" y="3434132"/>
            <a:ext cx="1566062" cy="33518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373725" y="3448135"/>
            <a:ext cx="16293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q, </a:t>
            </a:r>
            <a:r>
              <a:rPr lang="en-US" sz="1400" dirty="0" err="1" smtClean="0"/>
              <a:t>v</a:t>
            </a:r>
            <a:r>
              <a:rPr lang="en-US" sz="1400" baseline="-25000" dirty="0" err="1" smtClean="0">
                <a:latin typeface="Symbol" charset="2"/>
                <a:cs typeface="Symbol" charset="2"/>
              </a:rPr>
              <a:t>f</a:t>
            </a:r>
            <a:r>
              <a:rPr lang="en-US" sz="1400" baseline="-25000" dirty="0" smtClean="0">
                <a:latin typeface="Symbol" charset="2"/>
                <a:cs typeface="Symbol" charset="2"/>
              </a:rPr>
              <a:t> </a:t>
            </a:r>
            <a:r>
              <a:rPr lang="en-US" sz="1400" dirty="0" smtClean="0"/>
              <a:t>, </a:t>
            </a:r>
            <a:r>
              <a:rPr lang="el-GR" sz="1400" dirty="0" smtClean="0"/>
              <a:t>β</a:t>
            </a:r>
            <a:r>
              <a:rPr lang="en-US" sz="1400" baseline="-25000" dirty="0" smtClean="0"/>
              <a:t>N</a:t>
            </a:r>
            <a:r>
              <a:rPr lang="en-US" sz="1400" dirty="0" smtClean="0"/>
              <a:t> control</a:t>
            </a:r>
          </a:p>
        </p:txBody>
      </p:sp>
      <p:sp>
        <p:nvSpPr>
          <p:cNvPr id="77" name="Rectangle 76"/>
          <p:cNvSpPr/>
          <p:nvPr/>
        </p:nvSpPr>
        <p:spPr bwMode="auto">
          <a:xfrm>
            <a:off x="5343717" y="5574989"/>
            <a:ext cx="1566062" cy="53722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587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373725" y="5588992"/>
            <a:ext cx="1506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3D fields, feedback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91306" y="3262261"/>
            <a:ext cx="217497" cy="1456257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432490" y="3742945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0" i="0" dirty="0" smtClean="0">
                <a:solidFill>
                  <a:schemeClr val="tx1"/>
                </a:solidFill>
              </a:rPr>
              <a:t>Resonant Field </a:t>
            </a:r>
          </a:p>
          <a:p>
            <a:pPr algn="ctr"/>
            <a:r>
              <a:rPr lang="en-US" sz="1000" b="0" i="0" dirty="0" smtClean="0">
                <a:solidFill>
                  <a:schemeClr val="tx1"/>
                </a:solidFill>
              </a:rPr>
              <a:t>Amplification (G/G)</a:t>
            </a:r>
            <a:endParaRPr lang="en-US" sz="1000" b="0" i="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15" y="1602740"/>
            <a:ext cx="2468880" cy="1643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ectangle 20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0" y="6638026"/>
            <a:ext cx="762000" cy="152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2A348-2F6E-466B-9C1F-DC52DB1D73A1}" type="slidenum">
              <a:rPr lang="en-US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81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9" y="1151835"/>
            <a:ext cx="4104561" cy="3223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66098" y="6637311"/>
            <a:ext cx="762000" cy="152400"/>
          </a:xfrm>
          <a:prstGeom prst="rect">
            <a:avLst/>
          </a:prstGeom>
        </p:spPr>
        <p:txBody>
          <a:bodyPr/>
          <a:lstStyle/>
          <a:p>
            <a:fld id="{97EC5A36-D8B3-4598-A389-D6CAC395108F}" type="slidenum">
              <a:rPr lang="en-US" smtClean="0">
                <a:solidFill>
                  <a:srgbClr val="3333CC"/>
                </a:solidFill>
              </a:rPr>
              <a:pPr/>
              <a:t>12</a:t>
            </a:fld>
            <a:endParaRPr lang="en-US">
              <a:solidFill>
                <a:srgbClr val="3333CC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813" y="1127291"/>
            <a:ext cx="4181669" cy="3347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" name="Text Box 6"/>
          <p:cNvSpPr txBox="1">
            <a:spLocks noChangeArrowheads="1"/>
          </p:cNvSpPr>
          <p:nvPr/>
        </p:nvSpPr>
        <p:spPr bwMode="auto">
          <a:xfrm>
            <a:off x="4648200" y="889613"/>
            <a:ext cx="44470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 smtClean="0">
                <a:solidFill>
                  <a:srgbClr val="9900FF"/>
                </a:solidFill>
                <a:latin typeface="Arial" pitchFamily="34" charset="0"/>
              </a:rPr>
              <a:t>NCC 2x12 with favorable sensors, optimal gain</a:t>
            </a:r>
            <a:endParaRPr lang="en-US" sz="1600" b="0" i="0" u="sng" dirty="0">
              <a:solidFill>
                <a:srgbClr val="9900FF"/>
              </a:solidFill>
              <a:latin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176001" y="4419600"/>
            <a:ext cx="1824930" cy="2073406"/>
            <a:chOff x="6240837" y="1371600"/>
            <a:chExt cx="1824930" cy="2073406"/>
          </a:xfrm>
        </p:grpSpPr>
        <p:pic>
          <p:nvPicPr>
            <p:cNvPr id="39" name="Picture 38" descr="plot2NSTXv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0837" y="1371600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0" name="Group 39"/>
            <p:cNvGrpSpPr>
              <a:grpSpLocks/>
            </p:cNvGrpSpPr>
            <p:nvPr/>
          </p:nvGrpSpPr>
          <p:grpSpPr bwMode="auto">
            <a:xfrm>
              <a:off x="6368047" y="1873307"/>
              <a:ext cx="1222168" cy="681228"/>
              <a:chOff x="492" y="1582"/>
              <a:chExt cx="1940" cy="1020"/>
            </a:xfrm>
          </p:grpSpPr>
          <p:sp>
            <p:nvSpPr>
              <p:cNvPr id="63" name="Freeform 10"/>
              <p:cNvSpPr>
                <a:spLocks/>
              </p:cNvSpPr>
              <p:nvPr/>
            </p:nvSpPr>
            <p:spPr bwMode="auto">
              <a:xfrm>
                <a:off x="2082" y="2174"/>
                <a:ext cx="350" cy="396"/>
              </a:xfrm>
              <a:custGeom>
                <a:avLst/>
                <a:gdLst>
                  <a:gd name="T0" fmla="*/ 328 w 350"/>
                  <a:gd name="T1" fmla="*/ 0 h 396"/>
                  <a:gd name="T2" fmla="*/ 224 w 350"/>
                  <a:gd name="T3" fmla="*/ 32 h 396"/>
                  <a:gd name="T4" fmla="*/ 118 w 350"/>
                  <a:gd name="T5" fmla="*/ 60 h 396"/>
                  <a:gd name="T6" fmla="*/ 0 w 350"/>
                  <a:gd name="T7" fmla="*/ 82 h 396"/>
                  <a:gd name="T8" fmla="*/ 30 w 350"/>
                  <a:gd name="T9" fmla="*/ 396 h 396"/>
                  <a:gd name="T10" fmla="*/ 130 w 350"/>
                  <a:gd name="T11" fmla="*/ 378 h 396"/>
                  <a:gd name="T12" fmla="*/ 272 w 350"/>
                  <a:gd name="T13" fmla="*/ 346 h 396"/>
                  <a:gd name="T14" fmla="*/ 350 w 350"/>
                  <a:gd name="T15" fmla="*/ 32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0" h="396">
                    <a:moveTo>
                      <a:pt x="328" y="0"/>
                    </a:moveTo>
                    <a:lnTo>
                      <a:pt x="224" y="32"/>
                    </a:lnTo>
                    <a:lnTo>
                      <a:pt x="118" y="60"/>
                    </a:lnTo>
                    <a:lnTo>
                      <a:pt x="0" y="82"/>
                    </a:lnTo>
                    <a:lnTo>
                      <a:pt x="30" y="396"/>
                    </a:lnTo>
                    <a:lnTo>
                      <a:pt x="130" y="378"/>
                    </a:lnTo>
                    <a:lnTo>
                      <a:pt x="272" y="346"/>
                    </a:lnTo>
                    <a:lnTo>
                      <a:pt x="350" y="32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" name="Freeform 11"/>
              <p:cNvSpPr>
                <a:spLocks/>
              </p:cNvSpPr>
              <p:nvPr/>
            </p:nvSpPr>
            <p:spPr bwMode="auto">
              <a:xfrm>
                <a:off x="1462" y="2266"/>
                <a:ext cx="556" cy="336"/>
              </a:xfrm>
              <a:custGeom>
                <a:avLst/>
                <a:gdLst>
                  <a:gd name="T0" fmla="*/ 24 w 556"/>
                  <a:gd name="T1" fmla="*/ 0 h 336"/>
                  <a:gd name="T2" fmla="*/ 166 w 556"/>
                  <a:gd name="T3" fmla="*/ 14 h 336"/>
                  <a:gd name="T4" fmla="*/ 278 w 556"/>
                  <a:gd name="T5" fmla="*/ 16 h 336"/>
                  <a:gd name="T6" fmla="*/ 392 w 556"/>
                  <a:gd name="T7" fmla="*/ 14 h 336"/>
                  <a:gd name="T8" fmla="*/ 472 w 556"/>
                  <a:gd name="T9" fmla="*/ 8 h 336"/>
                  <a:gd name="T10" fmla="*/ 528 w 556"/>
                  <a:gd name="T11" fmla="*/ 0 h 336"/>
                  <a:gd name="T12" fmla="*/ 556 w 556"/>
                  <a:gd name="T13" fmla="*/ 312 h 336"/>
                  <a:gd name="T14" fmla="*/ 550 w 556"/>
                  <a:gd name="T15" fmla="*/ 322 h 336"/>
                  <a:gd name="T16" fmla="*/ 428 w 556"/>
                  <a:gd name="T17" fmla="*/ 332 h 336"/>
                  <a:gd name="T18" fmla="*/ 274 w 556"/>
                  <a:gd name="T19" fmla="*/ 336 h 336"/>
                  <a:gd name="T20" fmla="*/ 92 w 556"/>
                  <a:gd name="T21" fmla="*/ 326 h 336"/>
                  <a:gd name="T22" fmla="*/ 0 w 556"/>
                  <a:gd name="T23" fmla="*/ 318 h 336"/>
                  <a:gd name="T24" fmla="*/ 24 w 556"/>
                  <a:gd name="T25" fmla="*/ 0 h 3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56" h="336">
                    <a:moveTo>
                      <a:pt x="24" y="0"/>
                    </a:moveTo>
                    <a:lnTo>
                      <a:pt x="166" y="14"/>
                    </a:lnTo>
                    <a:lnTo>
                      <a:pt x="278" y="16"/>
                    </a:lnTo>
                    <a:lnTo>
                      <a:pt x="392" y="14"/>
                    </a:lnTo>
                    <a:lnTo>
                      <a:pt x="472" y="8"/>
                    </a:lnTo>
                    <a:lnTo>
                      <a:pt x="528" y="0"/>
                    </a:lnTo>
                    <a:lnTo>
                      <a:pt x="556" y="312"/>
                    </a:lnTo>
                    <a:lnTo>
                      <a:pt x="550" y="322"/>
                    </a:lnTo>
                    <a:lnTo>
                      <a:pt x="428" y="332"/>
                    </a:lnTo>
                    <a:lnTo>
                      <a:pt x="274" y="336"/>
                    </a:lnTo>
                    <a:lnTo>
                      <a:pt x="92" y="326"/>
                    </a:lnTo>
                    <a:lnTo>
                      <a:pt x="0" y="318"/>
                    </a:lnTo>
                    <a:lnTo>
                      <a:pt x="24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Freeform 12"/>
              <p:cNvSpPr>
                <a:spLocks/>
              </p:cNvSpPr>
              <p:nvPr/>
            </p:nvSpPr>
            <p:spPr bwMode="auto">
              <a:xfrm>
                <a:off x="878" y="2126"/>
                <a:ext cx="522" cy="448"/>
              </a:xfrm>
              <a:custGeom>
                <a:avLst/>
                <a:gdLst>
                  <a:gd name="T0" fmla="*/ 78 w 522"/>
                  <a:gd name="T1" fmla="*/ 0 h 448"/>
                  <a:gd name="T2" fmla="*/ 180 w 522"/>
                  <a:gd name="T3" fmla="*/ 44 h 448"/>
                  <a:gd name="T4" fmla="*/ 304 w 522"/>
                  <a:gd name="T5" fmla="*/ 84 h 448"/>
                  <a:gd name="T6" fmla="*/ 404 w 522"/>
                  <a:gd name="T7" fmla="*/ 108 h 448"/>
                  <a:gd name="T8" fmla="*/ 476 w 522"/>
                  <a:gd name="T9" fmla="*/ 122 h 448"/>
                  <a:gd name="T10" fmla="*/ 522 w 522"/>
                  <a:gd name="T11" fmla="*/ 130 h 448"/>
                  <a:gd name="T12" fmla="*/ 492 w 522"/>
                  <a:gd name="T13" fmla="*/ 448 h 448"/>
                  <a:gd name="T14" fmla="*/ 376 w 522"/>
                  <a:gd name="T15" fmla="*/ 424 h 448"/>
                  <a:gd name="T16" fmla="*/ 232 w 522"/>
                  <a:gd name="T17" fmla="*/ 390 h 448"/>
                  <a:gd name="T18" fmla="*/ 108 w 522"/>
                  <a:gd name="T19" fmla="*/ 350 h 448"/>
                  <a:gd name="T20" fmla="*/ 0 w 522"/>
                  <a:gd name="T21" fmla="*/ 306 h 448"/>
                  <a:gd name="T22" fmla="*/ 78 w 522"/>
                  <a:gd name="T23" fmla="*/ 0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2" h="448">
                    <a:moveTo>
                      <a:pt x="78" y="0"/>
                    </a:moveTo>
                    <a:lnTo>
                      <a:pt x="180" y="44"/>
                    </a:lnTo>
                    <a:lnTo>
                      <a:pt x="304" y="84"/>
                    </a:lnTo>
                    <a:lnTo>
                      <a:pt x="404" y="108"/>
                    </a:lnTo>
                    <a:lnTo>
                      <a:pt x="476" y="122"/>
                    </a:lnTo>
                    <a:lnTo>
                      <a:pt x="522" y="130"/>
                    </a:lnTo>
                    <a:lnTo>
                      <a:pt x="492" y="448"/>
                    </a:lnTo>
                    <a:lnTo>
                      <a:pt x="376" y="424"/>
                    </a:lnTo>
                    <a:lnTo>
                      <a:pt x="232" y="390"/>
                    </a:lnTo>
                    <a:lnTo>
                      <a:pt x="108" y="350"/>
                    </a:lnTo>
                    <a:lnTo>
                      <a:pt x="0" y="306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Freeform 13"/>
              <p:cNvSpPr>
                <a:spLocks/>
              </p:cNvSpPr>
              <p:nvPr/>
            </p:nvSpPr>
            <p:spPr bwMode="auto">
              <a:xfrm>
                <a:off x="552" y="1884"/>
                <a:ext cx="320" cy="496"/>
              </a:xfrm>
              <a:custGeom>
                <a:avLst/>
                <a:gdLst>
                  <a:gd name="T0" fmla="*/ 320 w 320"/>
                  <a:gd name="T1" fmla="*/ 196 h 496"/>
                  <a:gd name="T2" fmla="*/ 238 w 320"/>
                  <a:gd name="T3" fmla="*/ 144 h 496"/>
                  <a:gd name="T4" fmla="*/ 156 w 320"/>
                  <a:gd name="T5" fmla="*/ 76 h 496"/>
                  <a:gd name="T6" fmla="*/ 96 w 320"/>
                  <a:gd name="T7" fmla="*/ 0 h 496"/>
                  <a:gd name="T8" fmla="*/ 0 w 320"/>
                  <a:gd name="T9" fmla="*/ 286 h 496"/>
                  <a:gd name="T10" fmla="*/ 48 w 320"/>
                  <a:gd name="T11" fmla="*/ 346 h 496"/>
                  <a:gd name="T12" fmla="*/ 122 w 320"/>
                  <a:gd name="T13" fmla="*/ 416 h 496"/>
                  <a:gd name="T14" fmla="*/ 210 w 320"/>
                  <a:gd name="T15" fmla="*/ 482 h 496"/>
                  <a:gd name="T16" fmla="*/ 240 w 320"/>
                  <a:gd name="T17" fmla="*/ 496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0" h="496">
                    <a:moveTo>
                      <a:pt x="320" y="196"/>
                    </a:moveTo>
                    <a:lnTo>
                      <a:pt x="238" y="144"/>
                    </a:lnTo>
                    <a:lnTo>
                      <a:pt x="156" y="76"/>
                    </a:lnTo>
                    <a:lnTo>
                      <a:pt x="96" y="0"/>
                    </a:lnTo>
                    <a:lnTo>
                      <a:pt x="0" y="286"/>
                    </a:lnTo>
                    <a:lnTo>
                      <a:pt x="48" y="346"/>
                    </a:lnTo>
                    <a:lnTo>
                      <a:pt x="122" y="416"/>
                    </a:lnTo>
                    <a:lnTo>
                      <a:pt x="210" y="482"/>
                    </a:lnTo>
                    <a:lnTo>
                      <a:pt x="240" y="496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Freeform 14"/>
              <p:cNvSpPr>
                <a:spLocks/>
              </p:cNvSpPr>
              <p:nvPr/>
            </p:nvSpPr>
            <p:spPr bwMode="auto">
              <a:xfrm>
                <a:off x="492" y="1582"/>
                <a:ext cx="132" cy="390"/>
              </a:xfrm>
              <a:custGeom>
                <a:avLst/>
                <a:gdLst>
                  <a:gd name="T0" fmla="*/ 0 w 132"/>
                  <a:gd name="T1" fmla="*/ 390 h 390"/>
                  <a:gd name="T2" fmla="*/ 4 w 132"/>
                  <a:gd name="T3" fmla="*/ 328 h 390"/>
                  <a:gd name="T4" fmla="*/ 132 w 132"/>
                  <a:gd name="T5" fmla="*/ 0 h 390"/>
                  <a:gd name="T6" fmla="*/ 108 w 132"/>
                  <a:gd name="T7" fmla="*/ 82 h 390"/>
                  <a:gd name="T8" fmla="*/ 104 w 132"/>
                  <a:gd name="T9" fmla="*/ 126 h 390"/>
                  <a:gd name="T10" fmla="*/ 106 w 132"/>
                  <a:gd name="T11" fmla="*/ 168 h 390"/>
                  <a:gd name="T12" fmla="*/ 118 w 132"/>
                  <a:gd name="T13" fmla="*/ 216 h 390"/>
                  <a:gd name="T14" fmla="*/ 132 w 132"/>
                  <a:gd name="T15" fmla="*/ 238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2" h="390">
                    <a:moveTo>
                      <a:pt x="0" y="390"/>
                    </a:moveTo>
                    <a:lnTo>
                      <a:pt x="4" y="328"/>
                    </a:lnTo>
                    <a:lnTo>
                      <a:pt x="132" y="0"/>
                    </a:lnTo>
                    <a:lnTo>
                      <a:pt x="108" y="82"/>
                    </a:lnTo>
                    <a:lnTo>
                      <a:pt x="104" y="126"/>
                    </a:lnTo>
                    <a:lnTo>
                      <a:pt x="106" y="168"/>
                    </a:lnTo>
                    <a:lnTo>
                      <a:pt x="118" y="216"/>
                    </a:lnTo>
                    <a:lnTo>
                      <a:pt x="132" y="238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" name="Group 21"/>
            <p:cNvGrpSpPr>
              <a:grpSpLocks/>
            </p:cNvGrpSpPr>
            <p:nvPr/>
          </p:nvGrpSpPr>
          <p:grpSpPr bwMode="auto">
            <a:xfrm>
              <a:off x="6403713" y="2824411"/>
              <a:ext cx="1186501" cy="438696"/>
              <a:chOff x="548" y="3006"/>
              <a:chExt cx="1884" cy="658"/>
            </a:xfrm>
          </p:grpSpPr>
          <p:sp>
            <p:nvSpPr>
              <p:cNvPr id="58" name="Freeform 22"/>
              <p:cNvSpPr>
                <a:spLocks/>
              </p:cNvSpPr>
              <p:nvPr/>
            </p:nvSpPr>
            <p:spPr bwMode="auto">
              <a:xfrm>
                <a:off x="2104" y="3342"/>
                <a:ext cx="326" cy="92"/>
              </a:xfrm>
              <a:custGeom>
                <a:avLst/>
                <a:gdLst>
                  <a:gd name="T0" fmla="*/ 326 w 326"/>
                  <a:gd name="T1" fmla="*/ 0 h 92"/>
                  <a:gd name="T2" fmla="*/ 204 w 326"/>
                  <a:gd name="T3" fmla="*/ 36 h 92"/>
                  <a:gd name="T4" fmla="*/ 98 w 326"/>
                  <a:gd name="T5" fmla="*/ 62 h 92"/>
                  <a:gd name="T6" fmla="*/ 4 w 326"/>
                  <a:gd name="T7" fmla="*/ 76 h 92"/>
                  <a:gd name="T8" fmla="*/ 0 w 326"/>
                  <a:gd name="T9" fmla="*/ 92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6" h="92">
                    <a:moveTo>
                      <a:pt x="326" y="0"/>
                    </a:moveTo>
                    <a:lnTo>
                      <a:pt x="204" y="36"/>
                    </a:lnTo>
                    <a:lnTo>
                      <a:pt x="98" y="62"/>
                    </a:lnTo>
                    <a:lnTo>
                      <a:pt x="4" y="76"/>
                    </a:lnTo>
                    <a:lnTo>
                      <a:pt x="0" y="92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23"/>
              <p:cNvSpPr>
                <a:spLocks/>
              </p:cNvSpPr>
              <p:nvPr/>
            </p:nvSpPr>
            <p:spPr bwMode="auto">
              <a:xfrm>
                <a:off x="2090" y="3540"/>
                <a:ext cx="342" cy="86"/>
              </a:xfrm>
              <a:custGeom>
                <a:avLst/>
                <a:gdLst>
                  <a:gd name="T0" fmla="*/ 0 w 342"/>
                  <a:gd name="T1" fmla="*/ 86 h 86"/>
                  <a:gd name="T2" fmla="*/ 144 w 342"/>
                  <a:gd name="T3" fmla="*/ 60 h 86"/>
                  <a:gd name="T4" fmla="*/ 224 w 342"/>
                  <a:gd name="T5" fmla="*/ 40 h 86"/>
                  <a:gd name="T6" fmla="*/ 310 w 342"/>
                  <a:gd name="T7" fmla="*/ 12 h 86"/>
                  <a:gd name="T8" fmla="*/ 342 w 342"/>
                  <a:gd name="T9" fmla="*/ 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86">
                    <a:moveTo>
                      <a:pt x="0" y="86"/>
                    </a:moveTo>
                    <a:lnTo>
                      <a:pt x="144" y="60"/>
                    </a:lnTo>
                    <a:lnTo>
                      <a:pt x="224" y="40"/>
                    </a:lnTo>
                    <a:lnTo>
                      <a:pt x="310" y="12"/>
                    </a:lnTo>
                    <a:lnTo>
                      <a:pt x="342" y="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24"/>
              <p:cNvSpPr>
                <a:spLocks/>
              </p:cNvSpPr>
              <p:nvPr/>
            </p:nvSpPr>
            <p:spPr bwMode="auto">
              <a:xfrm>
                <a:off x="1462" y="3432"/>
                <a:ext cx="560" cy="232"/>
              </a:xfrm>
              <a:custGeom>
                <a:avLst/>
                <a:gdLst>
                  <a:gd name="T0" fmla="*/ 0 w 560"/>
                  <a:gd name="T1" fmla="*/ 0 h 232"/>
                  <a:gd name="T2" fmla="*/ 22 w 560"/>
                  <a:gd name="T3" fmla="*/ 216 h 232"/>
                  <a:gd name="T4" fmla="*/ 206 w 560"/>
                  <a:gd name="T5" fmla="*/ 228 h 232"/>
                  <a:gd name="T6" fmla="*/ 286 w 560"/>
                  <a:gd name="T7" fmla="*/ 232 h 232"/>
                  <a:gd name="T8" fmla="*/ 406 w 560"/>
                  <a:gd name="T9" fmla="*/ 224 h 232"/>
                  <a:gd name="T10" fmla="*/ 528 w 560"/>
                  <a:gd name="T11" fmla="*/ 218 h 232"/>
                  <a:gd name="T12" fmla="*/ 560 w 560"/>
                  <a:gd name="T13" fmla="*/ 0 h 232"/>
                  <a:gd name="T14" fmla="*/ 420 w 560"/>
                  <a:gd name="T15" fmla="*/ 12 h 232"/>
                  <a:gd name="T16" fmla="*/ 274 w 560"/>
                  <a:gd name="T17" fmla="*/ 18 h 232"/>
                  <a:gd name="T18" fmla="*/ 116 w 560"/>
                  <a:gd name="T19" fmla="*/ 12 h 232"/>
                  <a:gd name="T20" fmla="*/ 0 w 560"/>
                  <a:gd name="T21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0" h="232">
                    <a:moveTo>
                      <a:pt x="0" y="0"/>
                    </a:moveTo>
                    <a:lnTo>
                      <a:pt x="22" y="216"/>
                    </a:lnTo>
                    <a:lnTo>
                      <a:pt x="206" y="228"/>
                    </a:lnTo>
                    <a:lnTo>
                      <a:pt x="286" y="232"/>
                    </a:lnTo>
                    <a:lnTo>
                      <a:pt x="406" y="224"/>
                    </a:lnTo>
                    <a:lnTo>
                      <a:pt x="528" y="218"/>
                    </a:lnTo>
                    <a:lnTo>
                      <a:pt x="560" y="0"/>
                    </a:lnTo>
                    <a:lnTo>
                      <a:pt x="420" y="12"/>
                    </a:lnTo>
                    <a:lnTo>
                      <a:pt x="274" y="18"/>
                    </a:lnTo>
                    <a:lnTo>
                      <a:pt x="116" y="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Freeform 25"/>
              <p:cNvSpPr>
                <a:spLocks/>
              </p:cNvSpPr>
              <p:nvPr/>
            </p:nvSpPr>
            <p:spPr bwMode="auto">
              <a:xfrm>
                <a:off x="892" y="3282"/>
                <a:ext cx="498" cy="362"/>
              </a:xfrm>
              <a:custGeom>
                <a:avLst/>
                <a:gdLst>
                  <a:gd name="T0" fmla="*/ 498 w 498"/>
                  <a:gd name="T1" fmla="*/ 362 h 362"/>
                  <a:gd name="T2" fmla="*/ 352 w 498"/>
                  <a:gd name="T3" fmla="*/ 334 h 362"/>
                  <a:gd name="T4" fmla="*/ 228 w 498"/>
                  <a:gd name="T5" fmla="*/ 298 h 362"/>
                  <a:gd name="T6" fmla="*/ 118 w 498"/>
                  <a:gd name="T7" fmla="*/ 260 h 362"/>
                  <a:gd name="T8" fmla="*/ 68 w 498"/>
                  <a:gd name="T9" fmla="*/ 236 h 362"/>
                  <a:gd name="T10" fmla="*/ 0 w 498"/>
                  <a:gd name="T11" fmla="*/ 0 h 362"/>
                  <a:gd name="T12" fmla="*/ 90 w 498"/>
                  <a:gd name="T13" fmla="*/ 34 h 362"/>
                  <a:gd name="T14" fmla="*/ 150 w 498"/>
                  <a:gd name="T15" fmla="*/ 56 h 362"/>
                  <a:gd name="T16" fmla="*/ 228 w 498"/>
                  <a:gd name="T17" fmla="*/ 84 h 362"/>
                  <a:gd name="T18" fmla="*/ 306 w 498"/>
                  <a:gd name="T19" fmla="*/ 104 h 362"/>
                  <a:gd name="T20" fmla="*/ 374 w 498"/>
                  <a:gd name="T21" fmla="*/ 120 h 362"/>
                  <a:gd name="T22" fmla="*/ 478 w 498"/>
                  <a:gd name="T23" fmla="*/ 138 h 362"/>
                  <a:gd name="T24" fmla="*/ 482 w 498"/>
                  <a:gd name="T25" fmla="*/ 154 h 3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8" h="362">
                    <a:moveTo>
                      <a:pt x="498" y="362"/>
                    </a:moveTo>
                    <a:lnTo>
                      <a:pt x="352" y="334"/>
                    </a:lnTo>
                    <a:lnTo>
                      <a:pt x="228" y="298"/>
                    </a:lnTo>
                    <a:lnTo>
                      <a:pt x="118" y="260"/>
                    </a:lnTo>
                    <a:lnTo>
                      <a:pt x="68" y="236"/>
                    </a:lnTo>
                    <a:lnTo>
                      <a:pt x="0" y="0"/>
                    </a:lnTo>
                    <a:lnTo>
                      <a:pt x="90" y="34"/>
                    </a:lnTo>
                    <a:lnTo>
                      <a:pt x="150" y="56"/>
                    </a:lnTo>
                    <a:lnTo>
                      <a:pt x="228" y="84"/>
                    </a:lnTo>
                    <a:lnTo>
                      <a:pt x="306" y="104"/>
                    </a:lnTo>
                    <a:lnTo>
                      <a:pt x="374" y="120"/>
                    </a:lnTo>
                    <a:lnTo>
                      <a:pt x="478" y="138"/>
                    </a:lnTo>
                    <a:lnTo>
                      <a:pt x="482" y="154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2" name="Freeform 26"/>
              <p:cNvSpPr>
                <a:spLocks/>
              </p:cNvSpPr>
              <p:nvPr/>
            </p:nvSpPr>
            <p:spPr bwMode="auto">
              <a:xfrm>
                <a:off x="548" y="3006"/>
                <a:ext cx="276" cy="440"/>
              </a:xfrm>
              <a:custGeom>
                <a:avLst/>
                <a:gdLst>
                  <a:gd name="T0" fmla="*/ 276 w 276"/>
                  <a:gd name="T1" fmla="*/ 440 h 440"/>
                  <a:gd name="T2" fmla="*/ 212 w 276"/>
                  <a:gd name="T3" fmla="*/ 388 h 440"/>
                  <a:gd name="T4" fmla="*/ 144 w 276"/>
                  <a:gd name="T5" fmla="*/ 318 h 440"/>
                  <a:gd name="T6" fmla="*/ 112 w 276"/>
                  <a:gd name="T7" fmla="*/ 274 h 440"/>
                  <a:gd name="T8" fmla="*/ 96 w 276"/>
                  <a:gd name="T9" fmla="*/ 254 h 440"/>
                  <a:gd name="T10" fmla="*/ 0 w 276"/>
                  <a:gd name="T11" fmla="*/ 0 h 440"/>
                  <a:gd name="T12" fmla="*/ 72 w 276"/>
                  <a:gd name="T13" fmla="*/ 96 h 440"/>
                  <a:gd name="T14" fmla="*/ 114 w 276"/>
                  <a:gd name="T15" fmla="*/ 134 h 440"/>
                  <a:gd name="T16" fmla="*/ 156 w 276"/>
                  <a:gd name="T17" fmla="*/ 166 h 440"/>
                  <a:gd name="T18" fmla="*/ 194 w 276"/>
                  <a:gd name="T19" fmla="*/ 194 h 440"/>
                  <a:gd name="T20" fmla="*/ 252 w 276"/>
                  <a:gd name="T21" fmla="*/ 230 h 440"/>
                  <a:gd name="T22" fmla="*/ 274 w 276"/>
                  <a:gd name="T23" fmla="*/ 2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6" h="440">
                    <a:moveTo>
                      <a:pt x="276" y="440"/>
                    </a:moveTo>
                    <a:lnTo>
                      <a:pt x="212" y="388"/>
                    </a:lnTo>
                    <a:lnTo>
                      <a:pt x="144" y="318"/>
                    </a:lnTo>
                    <a:lnTo>
                      <a:pt x="112" y="274"/>
                    </a:lnTo>
                    <a:lnTo>
                      <a:pt x="96" y="254"/>
                    </a:lnTo>
                    <a:lnTo>
                      <a:pt x="0" y="0"/>
                    </a:lnTo>
                    <a:lnTo>
                      <a:pt x="72" y="96"/>
                    </a:lnTo>
                    <a:lnTo>
                      <a:pt x="114" y="134"/>
                    </a:lnTo>
                    <a:lnTo>
                      <a:pt x="156" y="166"/>
                    </a:lnTo>
                    <a:lnTo>
                      <a:pt x="194" y="194"/>
                    </a:lnTo>
                    <a:lnTo>
                      <a:pt x="252" y="230"/>
                    </a:lnTo>
                    <a:lnTo>
                      <a:pt x="274" y="24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" name="Group 27"/>
            <p:cNvGrpSpPr>
              <a:grpSpLocks/>
            </p:cNvGrpSpPr>
            <p:nvPr/>
          </p:nvGrpSpPr>
          <p:grpSpPr bwMode="auto">
            <a:xfrm>
              <a:off x="6244404" y="1956529"/>
              <a:ext cx="1818986" cy="1174613"/>
              <a:chOff x="296" y="1708"/>
              <a:chExt cx="2888" cy="1756"/>
            </a:xfrm>
          </p:grpSpPr>
          <p:sp>
            <p:nvSpPr>
              <p:cNvPr id="44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6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54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7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48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49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381000" y="889977"/>
            <a:ext cx="411439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 smtClean="0">
                <a:solidFill>
                  <a:srgbClr val="9900FF"/>
                </a:solidFill>
                <a:latin typeface="Arial" pitchFamily="34" charset="0"/>
              </a:rPr>
              <a:t>NCC 2x6 </a:t>
            </a:r>
            <a:r>
              <a:rPr lang="en-US" sz="1600" b="0" i="0" u="sng" dirty="0">
                <a:solidFill>
                  <a:srgbClr val="9900FF"/>
                </a:solidFill>
                <a:latin typeface="Arial" pitchFamily="34" charset="0"/>
              </a:rPr>
              <a:t>odd parity, with favorable sensors</a:t>
            </a:r>
          </a:p>
        </p:txBody>
      </p:sp>
      <p:sp>
        <p:nvSpPr>
          <p:cNvPr id="70" name="Content Placeholder 2"/>
          <p:cNvSpPr>
            <a:spLocks noGrp="1"/>
          </p:cNvSpPr>
          <p:nvPr>
            <p:ph idx="1"/>
          </p:nvPr>
        </p:nvSpPr>
        <p:spPr>
          <a:xfrm>
            <a:off x="94695" y="4351789"/>
            <a:ext cx="3611112" cy="1822735"/>
          </a:xfrm>
        </p:spPr>
        <p:txBody>
          <a:bodyPr/>
          <a:lstStyle/>
          <a:p>
            <a:r>
              <a:rPr lang="en-US" sz="1800" dirty="0" smtClean="0"/>
              <a:t>Full NCC </a:t>
            </a:r>
            <a:r>
              <a:rPr lang="en-US" sz="1800" dirty="0"/>
              <a:t>coil set </a:t>
            </a:r>
            <a:r>
              <a:rPr lang="en-US" sz="1800" dirty="0" smtClean="0"/>
              <a:t>allows control close to ideal wall limit</a:t>
            </a:r>
            <a:endParaRPr lang="en-US" sz="1800" dirty="0"/>
          </a:p>
          <a:p>
            <a:pPr lvl="1"/>
            <a:r>
              <a:rPr lang="en-US" sz="1400" dirty="0" smtClean="0"/>
              <a:t>NCC 2x6 odd parity coils: active control to </a:t>
            </a:r>
            <a:r>
              <a:rPr lang="en-US" sz="1400" dirty="0" err="1" smtClean="0">
                <a:latin typeface="Symbol" pitchFamily="18" charset="2"/>
              </a:rPr>
              <a:t>b</a:t>
            </a:r>
            <a:r>
              <a:rPr lang="en-US" sz="1400" baseline="-25000" dirty="0" err="1" smtClean="0"/>
              <a:t>N</a:t>
            </a:r>
            <a:r>
              <a:rPr lang="en-US" sz="1400" dirty="0" smtClean="0"/>
              <a:t>/</a:t>
            </a:r>
            <a:r>
              <a:rPr lang="en-US" sz="1400" dirty="0" err="1" smtClean="0">
                <a:latin typeface="Symbol" pitchFamily="18" charset="2"/>
              </a:rPr>
              <a:t>b</a:t>
            </a:r>
            <a:r>
              <a:rPr lang="en-US" sz="1400" baseline="-25000" dirty="0" err="1" smtClean="0"/>
              <a:t>N</a:t>
            </a:r>
            <a:r>
              <a:rPr lang="en-US" sz="1400" baseline="30000" dirty="0" err="1" smtClean="0"/>
              <a:t>no</a:t>
            </a:r>
            <a:r>
              <a:rPr lang="en-US" sz="1400" baseline="30000" dirty="0" smtClean="0"/>
              <a:t>-wall</a:t>
            </a:r>
            <a:r>
              <a:rPr lang="en-US" sz="1400" dirty="0" smtClean="0"/>
              <a:t> = 1.61</a:t>
            </a:r>
          </a:p>
          <a:p>
            <a:pPr lvl="1"/>
            <a:r>
              <a:rPr lang="en-US" sz="1400" dirty="0" smtClean="0"/>
              <a:t>NCC 2x12 coils, optimal sensors: </a:t>
            </a:r>
            <a:r>
              <a:rPr lang="en-US" sz="1400" dirty="0"/>
              <a:t>active </a:t>
            </a:r>
            <a:r>
              <a:rPr lang="en-US" sz="1400" dirty="0" smtClean="0"/>
              <a:t>control to </a:t>
            </a:r>
            <a:r>
              <a:rPr lang="en-US" sz="1400" dirty="0" err="1">
                <a:latin typeface="Symbol" pitchFamily="18" charset="2"/>
              </a:rPr>
              <a:t>b</a:t>
            </a:r>
            <a:r>
              <a:rPr lang="en-US" sz="1400" baseline="-25000" dirty="0" err="1"/>
              <a:t>N</a:t>
            </a:r>
            <a:r>
              <a:rPr lang="en-US" sz="1400" dirty="0"/>
              <a:t>/</a:t>
            </a:r>
            <a:r>
              <a:rPr lang="en-US" sz="1400" dirty="0" err="1">
                <a:latin typeface="Symbol" pitchFamily="18" charset="2"/>
              </a:rPr>
              <a:t>b</a:t>
            </a:r>
            <a:r>
              <a:rPr lang="en-US" sz="1400" baseline="-25000" dirty="0" err="1"/>
              <a:t>N</a:t>
            </a:r>
            <a:r>
              <a:rPr lang="en-US" sz="1400" baseline="30000" dirty="0" err="1"/>
              <a:t>no</a:t>
            </a:r>
            <a:r>
              <a:rPr lang="en-US" sz="1400" baseline="30000" dirty="0"/>
              <a:t>-wall</a:t>
            </a:r>
            <a:r>
              <a:rPr lang="en-US" sz="1400" dirty="0"/>
              <a:t> </a:t>
            </a:r>
            <a:r>
              <a:rPr lang="en-US" sz="1400" dirty="0" smtClean="0"/>
              <a:t>= 1.70</a:t>
            </a:r>
          </a:p>
          <a:p>
            <a:pPr lvl="1"/>
            <a:r>
              <a:rPr lang="en-US" sz="1400" dirty="0"/>
              <a:t>(</a:t>
            </a:r>
            <a:r>
              <a:rPr lang="en-US" sz="1400" dirty="0" smtClean="0"/>
              <a:t>RWM coil </a:t>
            </a:r>
            <a:r>
              <a:rPr lang="en-US" sz="1400" dirty="0" err="1">
                <a:latin typeface="Symbol" pitchFamily="18" charset="2"/>
              </a:rPr>
              <a:t>b</a:t>
            </a:r>
            <a:r>
              <a:rPr lang="en-US" sz="1400" baseline="-25000" dirty="0" err="1"/>
              <a:t>N</a:t>
            </a:r>
            <a:r>
              <a:rPr lang="en-US" sz="1400" dirty="0"/>
              <a:t>/</a:t>
            </a:r>
            <a:r>
              <a:rPr lang="en-US" sz="1400" dirty="0" err="1">
                <a:latin typeface="Symbol" pitchFamily="18" charset="2"/>
              </a:rPr>
              <a:t>b</a:t>
            </a:r>
            <a:r>
              <a:rPr lang="en-US" sz="1400" baseline="-25000" dirty="0" err="1"/>
              <a:t>N</a:t>
            </a:r>
            <a:r>
              <a:rPr lang="en-US" sz="1400" baseline="30000" dirty="0" err="1"/>
              <a:t>no</a:t>
            </a:r>
            <a:r>
              <a:rPr lang="en-US" sz="1400" baseline="30000" dirty="0"/>
              <a:t>-wall</a:t>
            </a:r>
            <a:r>
              <a:rPr lang="en-US" sz="1400" dirty="0"/>
              <a:t> = </a:t>
            </a:r>
            <a:r>
              <a:rPr lang="en-US" sz="1400" dirty="0" smtClean="0"/>
              <a:t>1.25)</a:t>
            </a:r>
            <a:endParaRPr lang="en-US" sz="1400" dirty="0"/>
          </a:p>
          <a:p>
            <a:pPr lvl="1"/>
            <a:endParaRPr lang="en-US" sz="1400" dirty="0" smtClean="0"/>
          </a:p>
          <a:p>
            <a:endParaRPr lang="en-US" sz="2000" dirty="0" smtClean="0"/>
          </a:p>
          <a:p>
            <a:endParaRPr lang="en-US" sz="2000" dirty="0" smtClean="0"/>
          </a:p>
        </p:txBody>
      </p:sp>
      <p:grpSp>
        <p:nvGrpSpPr>
          <p:cNvPr id="11" name="Group 10"/>
          <p:cNvGrpSpPr/>
          <p:nvPr/>
        </p:nvGrpSpPr>
        <p:grpSpPr>
          <a:xfrm>
            <a:off x="3810000" y="4419600"/>
            <a:ext cx="1824930" cy="2073406"/>
            <a:chOff x="1752600" y="1905000"/>
            <a:chExt cx="1824930" cy="2073406"/>
          </a:xfrm>
        </p:grpSpPr>
        <p:pic>
          <p:nvPicPr>
            <p:cNvPr id="72" name="Picture 71" descr="plot2NSTXv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1905000"/>
              <a:ext cx="1824930" cy="2073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" name="Group 8"/>
            <p:cNvGrpSpPr/>
            <p:nvPr/>
          </p:nvGrpSpPr>
          <p:grpSpPr>
            <a:xfrm>
              <a:off x="1879810" y="2406707"/>
              <a:ext cx="1222168" cy="662528"/>
              <a:chOff x="1879810" y="2406707"/>
              <a:chExt cx="1222168" cy="662528"/>
            </a:xfrm>
          </p:grpSpPr>
          <p:sp>
            <p:nvSpPr>
              <p:cNvPr id="90" name="Freeform 10"/>
              <p:cNvSpPr>
                <a:spLocks/>
              </p:cNvSpPr>
              <p:nvPr/>
            </p:nvSpPr>
            <p:spPr bwMode="auto">
              <a:xfrm>
                <a:off x="2881484" y="2802086"/>
                <a:ext cx="220494" cy="264477"/>
              </a:xfrm>
              <a:custGeom>
                <a:avLst/>
                <a:gdLst>
                  <a:gd name="T0" fmla="*/ 328 w 350"/>
                  <a:gd name="T1" fmla="*/ 0 h 396"/>
                  <a:gd name="T2" fmla="*/ 224 w 350"/>
                  <a:gd name="T3" fmla="*/ 32 h 396"/>
                  <a:gd name="T4" fmla="*/ 118 w 350"/>
                  <a:gd name="T5" fmla="*/ 60 h 396"/>
                  <a:gd name="T6" fmla="*/ 0 w 350"/>
                  <a:gd name="T7" fmla="*/ 82 h 396"/>
                  <a:gd name="T8" fmla="*/ 30 w 350"/>
                  <a:gd name="T9" fmla="*/ 396 h 396"/>
                  <a:gd name="T10" fmla="*/ 130 w 350"/>
                  <a:gd name="T11" fmla="*/ 378 h 396"/>
                  <a:gd name="T12" fmla="*/ 272 w 350"/>
                  <a:gd name="T13" fmla="*/ 346 h 396"/>
                  <a:gd name="T14" fmla="*/ 350 w 350"/>
                  <a:gd name="T15" fmla="*/ 32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0" h="396">
                    <a:moveTo>
                      <a:pt x="328" y="0"/>
                    </a:moveTo>
                    <a:lnTo>
                      <a:pt x="224" y="32"/>
                    </a:lnTo>
                    <a:lnTo>
                      <a:pt x="118" y="60"/>
                    </a:lnTo>
                    <a:lnTo>
                      <a:pt x="0" y="82"/>
                    </a:lnTo>
                    <a:lnTo>
                      <a:pt x="30" y="396"/>
                    </a:lnTo>
                    <a:lnTo>
                      <a:pt x="130" y="378"/>
                    </a:lnTo>
                    <a:lnTo>
                      <a:pt x="272" y="346"/>
                    </a:lnTo>
                    <a:lnTo>
                      <a:pt x="350" y="32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" name="Freeform 12"/>
              <p:cNvSpPr>
                <a:spLocks/>
              </p:cNvSpPr>
              <p:nvPr/>
            </p:nvSpPr>
            <p:spPr bwMode="auto">
              <a:xfrm>
                <a:off x="2122984" y="2770029"/>
                <a:ext cx="328851" cy="299206"/>
              </a:xfrm>
              <a:custGeom>
                <a:avLst/>
                <a:gdLst>
                  <a:gd name="T0" fmla="*/ 78 w 522"/>
                  <a:gd name="T1" fmla="*/ 0 h 448"/>
                  <a:gd name="T2" fmla="*/ 180 w 522"/>
                  <a:gd name="T3" fmla="*/ 44 h 448"/>
                  <a:gd name="T4" fmla="*/ 304 w 522"/>
                  <a:gd name="T5" fmla="*/ 84 h 448"/>
                  <a:gd name="T6" fmla="*/ 404 w 522"/>
                  <a:gd name="T7" fmla="*/ 108 h 448"/>
                  <a:gd name="T8" fmla="*/ 476 w 522"/>
                  <a:gd name="T9" fmla="*/ 122 h 448"/>
                  <a:gd name="T10" fmla="*/ 522 w 522"/>
                  <a:gd name="T11" fmla="*/ 130 h 448"/>
                  <a:gd name="T12" fmla="*/ 492 w 522"/>
                  <a:gd name="T13" fmla="*/ 448 h 448"/>
                  <a:gd name="T14" fmla="*/ 376 w 522"/>
                  <a:gd name="T15" fmla="*/ 424 h 448"/>
                  <a:gd name="T16" fmla="*/ 232 w 522"/>
                  <a:gd name="T17" fmla="*/ 390 h 448"/>
                  <a:gd name="T18" fmla="*/ 108 w 522"/>
                  <a:gd name="T19" fmla="*/ 350 h 448"/>
                  <a:gd name="T20" fmla="*/ 0 w 522"/>
                  <a:gd name="T21" fmla="*/ 306 h 448"/>
                  <a:gd name="T22" fmla="*/ 78 w 522"/>
                  <a:gd name="T23" fmla="*/ 0 h 4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22" h="448">
                    <a:moveTo>
                      <a:pt x="78" y="0"/>
                    </a:moveTo>
                    <a:lnTo>
                      <a:pt x="180" y="44"/>
                    </a:lnTo>
                    <a:lnTo>
                      <a:pt x="304" y="84"/>
                    </a:lnTo>
                    <a:lnTo>
                      <a:pt x="404" y="108"/>
                    </a:lnTo>
                    <a:lnTo>
                      <a:pt x="476" y="122"/>
                    </a:lnTo>
                    <a:lnTo>
                      <a:pt x="522" y="130"/>
                    </a:lnTo>
                    <a:lnTo>
                      <a:pt x="492" y="448"/>
                    </a:lnTo>
                    <a:lnTo>
                      <a:pt x="376" y="424"/>
                    </a:lnTo>
                    <a:lnTo>
                      <a:pt x="232" y="390"/>
                    </a:lnTo>
                    <a:lnTo>
                      <a:pt x="108" y="350"/>
                    </a:lnTo>
                    <a:lnTo>
                      <a:pt x="0" y="306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4" name="Freeform 14"/>
              <p:cNvSpPr>
                <a:spLocks/>
              </p:cNvSpPr>
              <p:nvPr/>
            </p:nvSpPr>
            <p:spPr bwMode="auto">
              <a:xfrm>
                <a:off x="1879810" y="2406707"/>
                <a:ext cx="83158" cy="260470"/>
              </a:xfrm>
              <a:custGeom>
                <a:avLst/>
                <a:gdLst>
                  <a:gd name="T0" fmla="*/ 0 w 132"/>
                  <a:gd name="T1" fmla="*/ 390 h 390"/>
                  <a:gd name="T2" fmla="*/ 4 w 132"/>
                  <a:gd name="T3" fmla="*/ 328 h 390"/>
                  <a:gd name="T4" fmla="*/ 132 w 132"/>
                  <a:gd name="T5" fmla="*/ 0 h 390"/>
                  <a:gd name="T6" fmla="*/ 108 w 132"/>
                  <a:gd name="T7" fmla="*/ 82 h 390"/>
                  <a:gd name="T8" fmla="*/ 104 w 132"/>
                  <a:gd name="T9" fmla="*/ 126 h 390"/>
                  <a:gd name="T10" fmla="*/ 106 w 132"/>
                  <a:gd name="T11" fmla="*/ 168 h 390"/>
                  <a:gd name="T12" fmla="*/ 118 w 132"/>
                  <a:gd name="T13" fmla="*/ 216 h 390"/>
                  <a:gd name="T14" fmla="*/ 132 w 132"/>
                  <a:gd name="T15" fmla="*/ 238 h 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2" h="390">
                    <a:moveTo>
                      <a:pt x="0" y="390"/>
                    </a:moveTo>
                    <a:lnTo>
                      <a:pt x="4" y="328"/>
                    </a:lnTo>
                    <a:lnTo>
                      <a:pt x="132" y="0"/>
                    </a:lnTo>
                    <a:lnTo>
                      <a:pt x="108" y="82"/>
                    </a:lnTo>
                    <a:lnTo>
                      <a:pt x="104" y="126"/>
                    </a:lnTo>
                    <a:lnTo>
                      <a:pt x="106" y="168"/>
                    </a:lnTo>
                    <a:lnTo>
                      <a:pt x="118" y="216"/>
                    </a:lnTo>
                    <a:lnTo>
                      <a:pt x="132" y="238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915476" y="3357811"/>
              <a:ext cx="928292" cy="438696"/>
              <a:chOff x="1915476" y="3357811"/>
              <a:chExt cx="928292" cy="438696"/>
            </a:xfrm>
          </p:grpSpPr>
          <p:sp>
            <p:nvSpPr>
              <p:cNvPr id="87" name="Freeform 24"/>
              <p:cNvSpPr>
                <a:spLocks/>
              </p:cNvSpPr>
              <p:nvPr/>
            </p:nvSpPr>
            <p:spPr bwMode="auto">
              <a:xfrm>
                <a:off x="2491093" y="3641830"/>
                <a:ext cx="352675" cy="154677"/>
              </a:xfrm>
              <a:custGeom>
                <a:avLst/>
                <a:gdLst>
                  <a:gd name="T0" fmla="*/ 0 w 560"/>
                  <a:gd name="T1" fmla="*/ 0 h 232"/>
                  <a:gd name="T2" fmla="*/ 22 w 560"/>
                  <a:gd name="T3" fmla="*/ 216 h 232"/>
                  <a:gd name="T4" fmla="*/ 206 w 560"/>
                  <a:gd name="T5" fmla="*/ 228 h 232"/>
                  <a:gd name="T6" fmla="*/ 286 w 560"/>
                  <a:gd name="T7" fmla="*/ 232 h 232"/>
                  <a:gd name="T8" fmla="*/ 406 w 560"/>
                  <a:gd name="T9" fmla="*/ 224 h 232"/>
                  <a:gd name="T10" fmla="*/ 528 w 560"/>
                  <a:gd name="T11" fmla="*/ 218 h 232"/>
                  <a:gd name="T12" fmla="*/ 560 w 560"/>
                  <a:gd name="T13" fmla="*/ 0 h 232"/>
                  <a:gd name="T14" fmla="*/ 420 w 560"/>
                  <a:gd name="T15" fmla="*/ 12 h 232"/>
                  <a:gd name="T16" fmla="*/ 274 w 560"/>
                  <a:gd name="T17" fmla="*/ 18 h 232"/>
                  <a:gd name="T18" fmla="*/ 116 w 560"/>
                  <a:gd name="T19" fmla="*/ 12 h 232"/>
                  <a:gd name="T20" fmla="*/ 0 w 560"/>
                  <a:gd name="T21" fmla="*/ 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60" h="232">
                    <a:moveTo>
                      <a:pt x="0" y="0"/>
                    </a:moveTo>
                    <a:lnTo>
                      <a:pt x="22" y="216"/>
                    </a:lnTo>
                    <a:lnTo>
                      <a:pt x="206" y="228"/>
                    </a:lnTo>
                    <a:lnTo>
                      <a:pt x="286" y="232"/>
                    </a:lnTo>
                    <a:lnTo>
                      <a:pt x="406" y="224"/>
                    </a:lnTo>
                    <a:lnTo>
                      <a:pt x="528" y="218"/>
                    </a:lnTo>
                    <a:lnTo>
                      <a:pt x="560" y="0"/>
                    </a:lnTo>
                    <a:lnTo>
                      <a:pt x="420" y="12"/>
                    </a:lnTo>
                    <a:lnTo>
                      <a:pt x="274" y="18"/>
                    </a:lnTo>
                    <a:lnTo>
                      <a:pt x="116" y="1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9" name="Freeform 26"/>
              <p:cNvSpPr>
                <a:spLocks/>
              </p:cNvSpPr>
              <p:nvPr/>
            </p:nvSpPr>
            <p:spPr bwMode="auto">
              <a:xfrm>
                <a:off x="1915476" y="3357811"/>
                <a:ext cx="173819" cy="293353"/>
              </a:xfrm>
              <a:custGeom>
                <a:avLst/>
                <a:gdLst>
                  <a:gd name="T0" fmla="*/ 276 w 276"/>
                  <a:gd name="T1" fmla="*/ 440 h 440"/>
                  <a:gd name="T2" fmla="*/ 212 w 276"/>
                  <a:gd name="T3" fmla="*/ 388 h 440"/>
                  <a:gd name="T4" fmla="*/ 144 w 276"/>
                  <a:gd name="T5" fmla="*/ 318 h 440"/>
                  <a:gd name="T6" fmla="*/ 112 w 276"/>
                  <a:gd name="T7" fmla="*/ 274 h 440"/>
                  <a:gd name="T8" fmla="*/ 96 w 276"/>
                  <a:gd name="T9" fmla="*/ 254 h 440"/>
                  <a:gd name="T10" fmla="*/ 0 w 276"/>
                  <a:gd name="T11" fmla="*/ 0 h 440"/>
                  <a:gd name="T12" fmla="*/ 72 w 276"/>
                  <a:gd name="T13" fmla="*/ 96 h 440"/>
                  <a:gd name="T14" fmla="*/ 114 w 276"/>
                  <a:gd name="T15" fmla="*/ 134 h 440"/>
                  <a:gd name="T16" fmla="*/ 156 w 276"/>
                  <a:gd name="T17" fmla="*/ 166 h 440"/>
                  <a:gd name="T18" fmla="*/ 194 w 276"/>
                  <a:gd name="T19" fmla="*/ 194 h 440"/>
                  <a:gd name="T20" fmla="*/ 252 w 276"/>
                  <a:gd name="T21" fmla="*/ 230 h 440"/>
                  <a:gd name="T22" fmla="*/ 274 w 276"/>
                  <a:gd name="T23" fmla="*/ 2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6" h="440">
                    <a:moveTo>
                      <a:pt x="276" y="440"/>
                    </a:moveTo>
                    <a:lnTo>
                      <a:pt x="212" y="388"/>
                    </a:lnTo>
                    <a:lnTo>
                      <a:pt x="144" y="318"/>
                    </a:lnTo>
                    <a:lnTo>
                      <a:pt x="112" y="274"/>
                    </a:lnTo>
                    <a:lnTo>
                      <a:pt x="96" y="254"/>
                    </a:lnTo>
                    <a:lnTo>
                      <a:pt x="0" y="0"/>
                    </a:lnTo>
                    <a:lnTo>
                      <a:pt x="72" y="96"/>
                    </a:lnTo>
                    <a:lnTo>
                      <a:pt x="114" y="134"/>
                    </a:lnTo>
                    <a:lnTo>
                      <a:pt x="156" y="166"/>
                    </a:lnTo>
                    <a:lnTo>
                      <a:pt x="194" y="194"/>
                    </a:lnTo>
                    <a:lnTo>
                      <a:pt x="252" y="230"/>
                    </a:lnTo>
                    <a:lnTo>
                      <a:pt x="274" y="240"/>
                    </a:ln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5" name="Group 27"/>
            <p:cNvGrpSpPr>
              <a:grpSpLocks/>
            </p:cNvGrpSpPr>
            <p:nvPr/>
          </p:nvGrpSpPr>
          <p:grpSpPr bwMode="auto">
            <a:xfrm>
              <a:off x="1756167" y="2489929"/>
              <a:ext cx="1818986" cy="1174613"/>
              <a:chOff x="296" y="1708"/>
              <a:chExt cx="2888" cy="1756"/>
            </a:xfrm>
          </p:grpSpPr>
          <p:sp>
            <p:nvSpPr>
              <p:cNvPr id="76" name="Freeform 28"/>
              <p:cNvSpPr>
                <a:spLocks/>
              </p:cNvSpPr>
              <p:nvPr/>
            </p:nvSpPr>
            <p:spPr bwMode="auto">
              <a:xfrm>
                <a:off x="1010" y="2704"/>
                <a:ext cx="1422" cy="760"/>
              </a:xfrm>
              <a:custGeom>
                <a:avLst/>
                <a:gdLst>
                  <a:gd name="T0" fmla="*/ 0 w 1422"/>
                  <a:gd name="T1" fmla="*/ 96 h 760"/>
                  <a:gd name="T2" fmla="*/ 92 w 1422"/>
                  <a:gd name="T3" fmla="*/ 118 h 760"/>
                  <a:gd name="T4" fmla="*/ 92 w 1422"/>
                  <a:gd name="T5" fmla="*/ 0 h 760"/>
                  <a:gd name="T6" fmla="*/ 194 w 1422"/>
                  <a:gd name="T7" fmla="*/ 22 h 760"/>
                  <a:gd name="T8" fmla="*/ 300 w 1422"/>
                  <a:gd name="T9" fmla="*/ 44 h 760"/>
                  <a:gd name="T10" fmla="*/ 422 w 1422"/>
                  <a:gd name="T11" fmla="*/ 58 h 760"/>
                  <a:gd name="T12" fmla="*/ 586 w 1422"/>
                  <a:gd name="T13" fmla="*/ 74 h 760"/>
                  <a:gd name="T14" fmla="*/ 726 w 1422"/>
                  <a:gd name="T15" fmla="*/ 78 h 760"/>
                  <a:gd name="T16" fmla="*/ 840 w 1422"/>
                  <a:gd name="T17" fmla="*/ 76 h 760"/>
                  <a:gd name="T18" fmla="*/ 982 w 1422"/>
                  <a:gd name="T19" fmla="*/ 64 h 760"/>
                  <a:gd name="T20" fmla="*/ 1088 w 1422"/>
                  <a:gd name="T21" fmla="*/ 56 h 760"/>
                  <a:gd name="T22" fmla="*/ 1190 w 1422"/>
                  <a:gd name="T23" fmla="*/ 40 h 760"/>
                  <a:gd name="T24" fmla="*/ 1254 w 1422"/>
                  <a:gd name="T25" fmla="*/ 26 h 760"/>
                  <a:gd name="T26" fmla="*/ 1278 w 1422"/>
                  <a:gd name="T27" fmla="*/ 24 h 760"/>
                  <a:gd name="T28" fmla="*/ 1278 w 1422"/>
                  <a:gd name="T29" fmla="*/ 210 h 760"/>
                  <a:gd name="T30" fmla="*/ 1422 w 1422"/>
                  <a:gd name="T31" fmla="*/ 178 h 760"/>
                  <a:gd name="T32" fmla="*/ 1422 w 1422"/>
                  <a:gd name="T33" fmla="*/ 486 h 760"/>
                  <a:gd name="T34" fmla="*/ 1278 w 1422"/>
                  <a:gd name="T35" fmla="*/ 520 h 760"/>
                  <a:gd name="T36" fmla="*/ 1278 w 1422"/>
                  <a:gd name="T37" fmla="*/ 706 h 760"/>
                  <a:gd name="T38" fmla="*/ 1082 w 1422"/>
                  <a:gd name="T39" fmla="*/ 740 h 760"/>
                  <a:gd name="T40" fmla="*/ 938 w 1422"/>
                  <a:gd name="T41" fmla="*/ 756 h 760"/>
                  <a:gd name="T42" fmla="*/ 742 w 1422"/>
                  <a:gd name="T43" fmla="*/ 760 h 760"/>
                  <a:gd name="T44" fmla="*/ 654 w 1422"/>
                  <a:gd name="T45" fmla="*/ 760 h 760"/>
                  <a:gd name="T46" fmla="*/ 506 w 1422"/>
                  <a:gd name="T47" fmla="*/ 752 h 760"/>
                  <a:gd name="T48" fmla="*/ 366 w 1422"/>
                  <a:gd name="T49" fmla="*/ 736 h 760"/>
                  <a:gd name="T50" fmla="*/ 254 w 1422"/>
                  <a:gd name="T51" fmla="*/ 724 h 760"/>
                  <a:gd name="T52" fmla="*/ 146 w 1422"/>
                  <a:gd name="T53" fmla="*/ 700 h 760"/>
                  <a:gd name="T54" fmla="*/ 92 w 1422"/>
                  <a:gd name="T55" fmla="*/ 692 h 760"/>
                  <a:gd name="T56" fmla="*/ 92 w 1422"/>
                  <a:gd name="T57" fmla="*/ 570 h 760"/>
                  <a:gd name="T58" fmla="*/ 0 w 1422"/>
                  <a:gd name="T59" fmla="*/ 546 h 760"/>
                  <a:gd name="T60" fmla="*/ 0 w 1422"/>
                  <a:gd name="T61" fmla="*/ 96 h 7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22" h="760">
                    <a:moveTo>
                      <a:pt x="0" y="96"/>
                    </a:moveTo>
                    <a:lnTo>
                      <a:pt x="92" y="118"/>
                    </a:lnTo>
                    <a:lnTo>
                      <a:pt x="92" y="0"/>
                    </a:lnTo>
                    <a:lnTo>
                      <a:pt x="194" y="22"/>
                    </a:lnTo>
                    <a:lnTo>
                      <a:pt x="300" y="44"/>
                    </a:lnTo>
                    <a:lnTo>
                      <a:pt x="422" y="58"/>
                    </a:lnTo>
                    <a:lnTo>
                      <a:pt x="586" y="74"/>
                    </a:lnTo>
                    <a:lnTo>
                      <a:pt x="726" y="78"/>
                    </a:lnTo>
                    <a:lnTo>
                      <a:pt x="840" y="76"/>
                    </a:lnTo>
                    <a:lnTo>
                      <a:pt x="982" y="64"/>
                    </a:lnTo>
                    <a:lnTo>
                      <a:pt x="1088" y="56"/>
                    </a:lnTo>
                    <a:lnTo>
                      <a:pt x="1190" y="40"/>
                    </a:lnTo>
                    <a:lnTo>
                      <a:pt x="1254" y="26"/>
                    </a:lnTo>
                    <a:lnTo>
                      <a:pt x="1278" y="24"/>
                    </a:lnTo>
                    <a:lnTo>
                      <a:pt x="1278" y="210"/>
                    </a:lnTo>
                    <a:lnTo>
                      <a:pt x="1422" y="178"/>
                    </a:lnTo>
                    <a:lnTo>
                      <a:pt x="1422" y="486"/>
                    </a:lnTo>
                    <a:lnTo>
                      <a:pt x="1278" y="520"/>
                    </a:lnTo>
                    <a:lnTo>
                      <a:pt x="1278" y="706"/>
                    </a:lnTo>
                    <a:lnTo>
                      <a:pt x="1082" y="740"/>
                    </a:lnTo>
                    <a:lnTo>
                      <a:pt x="938" y="756"/>
                    </a:lnTo>
                    <a:lnTo>
                      <a:pt x="742" y="760"/>
                    </a:lnTo>
                    <a:lnTo>
                      <a:pt x="654" y="760"/>
                    </a:lnTo>
                    <a:lnTo>
                      <a:pt x="506" y="752"/>
                    </a:lnTo>
                    <a:lnTo>
                      <a:pt x="366" y="736"/>
                    </a:lnTo>
                    <a:lnTo>
                      <a:pt x="254" y="724"/>
                    </a:lnTo>
                    <a:lnTo>
                      <a:pt x="146" y="700"/>
                    </a:lnTo>
                    <a:lnTo>
                      <a:pt x="92" y="692"/>
                    </a:lnTo>
                    <a:lnTo>
                      <a:pt x="92" y="570"/>
                    </a:lnTo>
                    <a:lnTo>
                      <a:pt x="0" y="546"/>
                    </a:lnTo>
                    <a:lnTo>
                      <a:pt x="0" y="96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Freeform 29"/>
              <p:cNvSpPr>
                <a:spLocks/>
              </p:cNvSpPr>
              <p:nvPr/>
            </p:nvSpPr>
            <p:spPr bwMode="auto">
              <a:xfrm>
                <a:off x="296" y="2116"/>
                <a:ext cx="696" cy="1228"/>
              </a:xfrm>
              <a:custGeom>
                <a:avLst/>
                <a:gdLst>
                  <a:gd name="T0" fmla="*/ 2 w 696"/>
                  <a:gd name="T1" fmla="*/ 0 h 1228"/>
                  <a:gd name="T2" fmla="*/ 30 w 696"/>
                  <a:gd name="T3" fmla="*/ 94 h 1228"/>
                  <a:gd name="T4" fmla="*/ 96 w 696"/>
                  <a:gd name="T5" fmla="*/ 202 h 1228"/>
                  <a:gd name="T6" fmla="*/ 182 w 696"/>
                  <a:gd name="T7" fmla="*/ 296 h 1228"/>
                  <a:gd name="T8" fmla="*/ 272 w 696"/>
                  <a:gd name="T9" fmla="*/ 364 h 1228"/>
                  <a:gd name="T10" fmla="*/ 334 w 696"/>
                  <a:gd name="T11" fmla="*/ 406 h 1228"/>
                  <a:gd name="T12" fmla="*/ 434 w 696"/>
                  <a:gd name="T13" fmla="*/ 456 h 1228"/>
                  <a:gd name="T14" fmla="*/ 472 w 696"/>
                  <a:gd name="T15" fmla="*/ 478 h 1228"/>
                  <a:gd name="T16" fmla="*/ 548 w 696"/>
                  <a:gd name="T17" fmla="*/ 508 h 1228"/>
                  <a:gd name="T18" fmla="*/ 640 w 696"/>
                  <a:gd name="T19" fmla="*/ 546 h 1228"/>
                  <a:gd name="T20" fmla="*/ 640 w 696"/>
                  <a:gd name="T21" fmla="*/ 662 h 1228"/>
                  <a:gd name="T22" fmla="*/ 696 w 696"/>
                  <a:gd name="T23" fmla="*/ 677 h 1228"/>
                  <a:gd name="T24" fmla="*/ 696 w 696"/>
                  <a:gd name="T25" fmla="*/ 1130 h 1228"/>
                  <a:gd name="T26" fmla="*/ 638 w 696"/>
                  <a:gd name="T27" fmla="*/ 1110 h 1228"/>
                  <a:gd name="T28" fmla="*/ 638 w 696"/>
                  <a:gd name="T29" fmla="*/ 1228 h 1228"/>
                  <a:gd name="T30" fmla="*/ 472 w 696"/>
                  <a:gd name="T31" fmla="*/ 1166 h 1228"/>
                  <a:gd name="T32" fmla="*/ 406 w 696"/>
                  <a:gd name="T33" fmla="*/ 1130 h 1228"/>
                  <a:gd name="T34" fmla="*/ 288 w 696"/>
                  <a:gd name="T35" fmla="*/ 1062 h 1228"/>
                  <a:gd name="T36" fmla="*/ 196 w 696"/>
                  <a:gd name="T37" fmla="*/ 990 h 1228"/>
                  <a:gd name="T38" fmla="*/ 96 w 696"/>
                  <a:gd name="T39" fmla="*/ 888 h 1228"/>
                  <a:gd name="T40" fmla="*/ 32 w 696"/>
                  <a:gd name="T41" fmla="*/ 786 h 1228"/>
                  <a:gd name="T42" fmla="*/ 0 w 696"/>
                  <a:gd name="T43" fmla="*/ 676 h 1228"/>
                  <a:gd name="T44" fmla="*/ 2 w 696"/>
                  <a:gd name="T45" fmla="*/ 0 h 1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96" h="1228">
                    <a:moveTo>
                      <a:pt x="2" y="0"/>
                    </a:moveTo>
                    <a:lnTo>
                      <a:pt x="30" y="94"/>
                    </a:lnTo>
                    <a:lnTo>
                      <a:pt x="96" y="202"/>
                    </a:lnTo>
                    <a:lnTo>
                      <a:pt x="182" y="296"/>
                    </a:lnTo>
                    <a:lnTo>
                      <a:pt x="272" y="364"/>
                    </a:lnTo>
                    <a:lnTo>
                      <a:pt x="334" y="406"/>
                    </a:lnTo>
                    <a:lnTo>
                      <a:pt x="434" y="456"/>
                    </a:lnTo>
                    <a:lnTo>
                      <a:pt x="472" y="478"/>
                    </a:lnTo>
                    <a:lnTo>
                      <a:pt x="548" y="508"/>
                    </a:lnTo>
                    <a:lnTo>
                      <a:pt x="640" y="546"/>
                    </a:lnTo>
                    <a:lnTo>
                      <a:pt x="640" y="662"/>
                    </a:lnTo>
                    <a:lnTo>
                      <a:pt x="696" y="677"/>
                    </a:lnTo>
                    <a:lnTo>
                      <a:pt x="696" y="1130"/>
                    </a:lnTo>
                    <a:lnTo>
                      <a:pt x="638" y="1110"/>
                    </a:lnTo>
                    <a:lnTo>
                      <a:pt x="638" y="1228"/>
                    </a:lnTo>
                    <a:lnTo>
                      <a:pt x="472" y="1166"/>
                    </a:lnTo>
                    <a:lnTo>
                      <a:pt x="406" y="1130"/>
                    </a:lnTo>
                    <a:lnTo>
                      <a:pt x="288" y="1062"/>
                    </a:lnTo>
                    <a:lnTo>
                      <a:pt x="196" y="990"/>
                    </a:lnTo>
                    <a:lnTo>
                      <a:pt x="96" y="888"/>
                    </a:lnTo>
                    <a:lnTo>
                      <a:pt x="32" y="786"/>
                    </a:lnTo>
                    <a:lnTo>
                      <a:pt x="0" y="676"/>
                    </a:lnTo>
                    <a:lnTo>
                      <a:pt x="2" y="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8" name="Group 30"/>
              <p:cNvGrpSpPr>
                <a:grpSpLocks/>
              </p:cNvGrpSpPr>
              <p:nvPr/>
            </p:nvGrpSpPr>
            <p:grpSpPr bwMode="auto">
              <a:xfrm>
                <a:off x="302" y="1708"/>
                <a:ext cx="324" cy="958"/>
                <a:chOff x="302" y="1708"/>
                <a:chExt cx="324" cy="958"/>
              </a:xfrm>
            </p:grpSpPr>
            <p:sp>
              <p:nvSpPr>
                <p:cNvPr id="83" name="Freeform 31"/>
                <p:cNvSpPr>
                  <a:spLocks/>
                </p:cNvSpPr>
                <p:nvPr/>
              </p:nvSpPr>
              <p:spPr bwMode="auto">
                <a:xfrm>
                  <a:off x="302" y="1708"/>
                  <a:ext cx="176" cy="406"/>
                </a:xfrm>
                <a:custGeom>
                  <a:avLst/>
                  <a:gdLst>
                    <a:gd name="T0" fmla="*/ 0 w 176"/>
                    <a:gd name="T1" fmla="*/ 406 h 406"/>
                    <a:gd name="T2" fmla="*/ 0 w 176"/>
                    <a:gd name="T3" fmla="*/ 280 h 406"/>
                    <a:gd name="T4" fmla="*/ 38 w 176"/>
                    <a:gd name="T5" fmla="*/ 166 h 406"/>
                    <a:gd name="T6" fmla="*/ 96 w 176"/>
                    <a:gd name="T7" fmla="*/ 80 h 406"/>
                    <a:gd name="T8" fmla="*/ 176 w 176"/>
                    <a:gd name="T9" fmla="*/ 0 h 4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406">
                      <a:moveTo>
                        <a:pt x="0" y="406"/>
                      </a:moveTo>
                      <a:lnTo>
                        <a:pt x="0" y="280"/>
                      </a:lnTo>
                      <a:lnTo>
                        <a:pt x="38" y="166"/>
                      </a:lnTo>
                      <a:lnTo>
                        <a:pt x="96" y="80"/>
                      </a:lnTo>
                      <a:lnTo>
                        <a:pt x="176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4" name="Freeform 32"/>
                <p:cNvSpPr>
                  <a:spLocks/>
                </p:cNvSpPr>
                <p:nvPr/>
              </p:nvSpPr>
              <p:spPr bwMode="auto">
                <a:xfrm>
                  <a:off x="304" y="2282"/>
                  <a:ext cx="322" cy="384"/>
                </a:xfrm>
                <a:custGeom>
                  <a:avLst/>
                  <a:gdLst>
                    <a:gd name="T0" fmla="*/ 0 w 322"/>
                    <a:gd name="T1" fmla="*/ 242 h 384"/>
                    <a:gd name="T2" fmla="*/ 0 w 322"/>
                    <a:gd name="T3" fmla="*/ 384 h 384"/>
                    <a:gd name="T4" fmla="*/ 32 w 322"/>
                    <a:gd name="T5" fmla="*/ 290 h 384"/>
                    <a:gd name="T6" fmla="*/ 96 w 322"/>
                    <a:gd name="T7" fmla="*/ 192 h 384"/>
                    <a:gd name="T8" fmla="*/ 186 w 322"/>
                    <a:gd name="T9" fmla="*/ 98 h 384"/>
                    <a:gd name="T10" fmla="*/ 322 w 322"/>
                    <a:gd name="T11" fmla="*/ 0 h 3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2" h="384">
                      <a:moveTo>
                        <a:pt x="0" y="242"/>
                      </a:moveTo>
                      <a:lnTo>
                        <a:pt x="0" y="384"/>
                      </a:lnTo>
                      <a:lnTo>
                        <a:pt x="32" y="290"/>
                      </a:lnTo>
                      <a:lnTo>
                        <a:pt x="96" y="192"/>
                      </a:lnTo>
                      <a:lnTo>
                        <a:pt x="186" y="98"/>
                      </a:lnTo>
                      <a:lnTo>
                        <a:pt x="322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9" name="Freeform 33"/>
              <p:cNvSpPr>
                <a:spLocks/>
              </p:cNvSpPr>
              <p:nvPr/>
            </p:nvSpPr>
            <p:spPr bwMode="auto">
              <a:xfrm>
                <a:off x="2454" y="2162"/>
                <a:ext cx="730" cy="1162"/>
              </a:xfrm>
              <a:custGeom>
                <a:avLst/>
                <a:gdLst>
                  <a:gd name="T0" fmla="*/ 0 w 730"/>
                  <a:gd name="T1" fmla="*/ 710 h 1162"/>
                  <a:gd name="T2" fmla="*/ 0 w 730"/>
                  <a:gd name="T3" fmla="*/ 1022 h 1162"/>
                  <a:gd name="T4" fmla="*/ 154 w 730"/>
                  <a:gd name="T5" fmla="*/ 972 h 1162"/>
                  <a:gd name="T6" fmla="*/ 154 w 730"/>
                  <a:gd name="T7" fmla="*/ 1162 h 1162"/>
                  <a:gd name="T8" fmla="*/ 232 w 730"/>
                  <a:gd name="T9" fmla="*/ 1130 h 1162"/>
                  <a:gd name="T10" fmla="*/ 310 w 730"/>
                  <a:gd name="T11" fmla="*/ 1090 h 1162"/>
                  <a:gd name="T12" fmla="*/ 418 w 730"/>
                  <a:gd name="T13" fmla="*/ 1028 h 1162"/>
                  <a:gd name="T14" fmla="*/ 508 w 730"/>
                  <a:gd name="T15" fmla="*/ 964 h 1162"/>
                  <a:gd name="T16" fmla="*/ 594 w 730"/>
                  <a:gd name="T17" fmla="*/ 884 h 1162"/>
                  <a:gd name="T18" fmla="*/ 652 w 730"/>
                  <a:gd name="T19" fmla="*/ 812 h 1162"/>
                  <a:gd name="T20" fmla="*/ 682 w 730"/>
                  <a:gd name="T21" fmla="*/ 762 h 1162"/>
                  <a:gd name="T22" fmla="*/ 714 w 730"/>
                  <a:gd name="T23" fmla="*/ 676 h 1162"/>
                  <a:gd name="T24" fmla="*/ 714 w 730"/>
                  <a:gd name="T25" fmla="*/ 556 h 1162"/>
                  <a:gd name="T26" fmla="*/ 730 w 730"/>
                  <a:gd name="T27" fmla="*/ 490 h 1162"/>
                  <a:gd name="T28" fmla="*/ 730 w 730"/>
                  <a:gd name="T29" fmla="*/ 34 h 1162"/>
                  <a:gd name="T30" fmla="*/ 714 w 730"/>
                  <a:gd name="T31" fmla="*/ 112 h 1162"/>
                  <a:gd name="T32" fmla="*/ 714 w 730"/>
                  <a:gd name="T33" fmla="*/ 0 h 1162"/>
                  <a:gd name="T34" fmla="*/ 662 w 730"/>
                  <a:gd name="T35" fmla="*/ 120 h 1162"/>
                  <a:gd name="T36" fmla="*/ 628 w 730"/>
                  <a:gd name="T37" fmla="*/ 168 h 1162"/>
                  <a:gd name="T38" fmla="*/ 572 w 730"/>
                  <a:gd name="T39" fmla="*/ 228 h 1162"/>
                  <a:gd name="T40" fmla="*/ 464 w 730"/>
                  <a:gd name="T41" fmla="*/ 314 h 1162"/>
                  <a:gd name="T42" fmla="*/ 400 w 730"/>
                  <a:gd name="T43" fmla="*/ 358 h 1162"/>
                  <a:gd name="T44" fmla="*/ 310 w 730"/>
                  <a:gd name="T45" fmla="*/ 406 h 1162"/>
                  <a:gd name="T46" fmla="*/ 192 w 730"/>
                  <a:gd name="T47" fmla="*/ 460 h 1162"/>
                  <a:gd name="T48" fmla="*/ 152 w 730"/>
                  <a:gd name="T49" fmla="*/ 476 h 1162"/>
                  <a:gd name="T50" fmla="*/ 152 w 730"/>
                  <a:gd name="T51" fmla="*/ 664 h 1162"/>
                  <a:gd name="T52" fmla="*/ 0 w 730"/>
                  <a:gd name="T53" fmla="*/ 710 h 1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730" h="1162">
                    <a:moveTo>
                      <a:pt x="0" y="710"/>
                    </a:moveTo>
                    <a:lnTo>
                      <a:pt x="0" y="1022"/>
                    </a:lnTo>
                    <a:lnTo>
                      <a:pt x="154" y="972"/>
                    </a:lnTo>
                    <a:lnTo>
                      <a:pt x="154" y="1162"/>
                    </a:lnTo>
                    <a:lnTo>
                      <a:pt x="232" y="1130"/>
                    </a:lnTo>
                    <a:lnTo>
                      <a:pt x="310" y="1090"/>
                    </a:lnTo>
                    <a:lnTo>
                      <a:pt x="418" y="1028"/>
                    </a:lnTo>
                    <a:lnTo>
                      <a:pt x="508" y="964"/>
                    </a:lnTo>
                    <a:lnTo>
                      <a:pt x="594" y="884"/>
                    </a:lnTo>
                    <a:lnTo>
                      <a:pt x="652" y="812"/>
                    </a:lnTo>
                    <a:lnTo>
                      <a:pt x="682" y="762"/>
                    </a:lnTo>
                    <a:lnTo>
                      <a:pt x="714" y="676"/>
                    </a:lnTo>
                    <a:lnTo>
                      <a:pt x="714" y="556"/>
                    </a:lnTo>
                    <a:lnTo>
                      <a:pt x="730" y="490"/>
                    </a:lnTo>
                    <a:lnTo>
                      <a:pt x="730" y="34"/>
                    </a:lnTo>
                    <a:lnTo>
                      <a:pt x="714" y="112"/>
                    </a:lnTo>
                    <a:lnTo>
                      <a:pt x="714" y="0"/>
                    </a:lnTo>
                    <a:lnTo>
                      <a:pt x="662" y="120"/>
                    </a:lnTo>
                    <a:lnTo>
                      <a:pt x="628" y="168"/>
                    </a:lnTo>
                    <a:lnTo>
                      <a:pt x="572" y="228"/>
                    </a:lnTo>
                    <a:lnTo>
                      <a:pt x="464" y="314"/>
                    </a:lnTo>
                    <a:lnTo>
                      <a:pt x="400" y="358"/>
                    </a:lnTo>
                    <a:lnTo>
                      <a:pt x="310" y="406"/>
                    </a:lnTo>
                    <a:lnTo>
                      <a:pt x="192" y="460"/>
                    </a:lnTo>
                    <a:lnTo>
                      <a:pt x="152" y="476"/>
                    </a:lnTo>
                    <a:lnTo>
                      <a:pt x="152" y="664"/>
                    </a:lnTo>
                    <a:lnTo>
                      <a:pt x="0" y="710"/>
                    </a:lnTo>
                    <a:close/>
                  </a:path>
                </a:pathLst>
              </a:custGeom>
              <a:noFill/>
              <a:ln w="28575" cap="flat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" name="Group 34"/>
              <p:cNvGrpSpPr>
                <a:grpSpLocks/>
              </p:cNvGrpSpPr>
              <p:nvPr/>
            </p:nvGrpSpPr>
            <p:grpSpPr bwMode="auto">
              <a:xfrm>
                <a:off x="3126" y="1862"/>
                <a:ext cx="58" cy="880"/>
                <a:chOff x="3126" y="1862"/>
                <a:chExt cx="58" cy="880"/>
              </a:xfrm>
            </p:grpSpPr>
            <p:sp>
              <p:nvSpPr>
                <p:cNvPr id="81" name="Freeform 35"/>
                <p:cNvSpPr>
                  <a:spLocks/>
                </p:cNvSpPr>
                <p:nvPr/>
              </p:nvSpPr>
              <p:spPr bwMode="auto">
                <a:xfrm>
                  <a:off x="3126" y="2534"/>
                  <a:ext cx="58" cy="208"/>
                </a:xfrm>
                <a:custGeom>
                  <a:avLst/>
                  <a:gdLst>
                    <a:gd name="T0" fmla="*/ 58 w 58"/>
                    <a:gd name="T1" fmla="*/ 150 h 208"/>
                    <a:gd name="T2" fmla="*/ 58 w 58"/>
                    <a:gd name="T3" fmla="*/ 208 h 208"/>
                    <a:gd name="T4" fmla="*/ 48 w 58"/>
                    <a:gd name="T5" fmla="*/ 132 h 208"/>
                    <a:gd name="T6" fmla="*/ 26 w 58"/>
                    <a:gd name="T7" fmla="*/ 68 h 208"/>
                    <a:gd name="T8" fmla="*/ 10 w 58"/>
                    <a:gd name="T9" fmla="*/ 26 h 208"/>
                    <a:gd name="T10" fmla="*/ 0 w 58"/>
                    <a:gd name="T11" fmla="*/ 0 h 2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8" h="208">
                      <a:moveTo>
                        <a:pt x="58" y="150"/>
                      </a:moveTo>
                      <a:lnTo>
                        <a:pt x="58" y="208"/>
                      </a:lnTo>
                      <a:lnTo>
                        <a:pt x="48" y="132"/>
                      </a:lnTo>
                      <a:lnTo>
                        <a:pt x="26" y="68"/>
                      </a:lnTo>
                      <a:lnTo>
                        <a:pt x="10" y="2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" name="Freeform 36"/>
                <p:cNvSpPr>
                  <a:spLocks/>
                </p:cNvSpPr>
                <p:nvPr/>
              </p:nvSpPr>
              <p:spPr bwMode="auto">
                <a:xfrm>
                  <a:off x="3128" y="1862"/>
                  <a:ext cx="56" cy="350"/>
                </a:xfrm>
                <a:custGeom>
                  <a:avLst/>
                  <a:gdLst>
                    <a:gd name="T0" fmla="*/ 56 w 56"/>
                    <a:gd name="T1" fmla="*/ 350 h 350"/>
                    <a:gd name="T2" fmla="*/ 54 w 56"/>
                    <a:gd name="T3" fmla="*/ 218 h 350"/>
                    <a:gd name="T4" fmla="*/ 54 w 56"/>
                    <a:gd name="T5" fmla="*/ 188 h 350"/>
                    <a:gd name="T6" fmla="*/ 44 w 56"/>
                    <a:gd name="T7" fmla="*/ 112 h 350"/>
                    <a:gd name="T8" fmla="*/ 14 w 56"/>
                    <a:gd name="T9" fmla="*/ 30 h 350"/>
                    <a:gd name="T10" fmla="*/ 0 w 56"/>
                    <a:gd name="T11" fmla="*/ 0 h 3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350">
                      <a:moveTo>
                        <a:pt x="56" y="350"/>
                      </a:moveTo>
                      <a:lnTo>
                        <a:pt x="54" y="218"/>
                      </a:lnTo>
                      <a:lnTo>
                        <a:pt x="54" y="188"/>
                      </a:lnTo>
                      <a:lnTo>
                        <a:pt x="44" y="112"/>
                      </a:lnTo>
                      <a:lnTo>
                        <a:pt x="14" y="3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28575" cap="flat" cmpd="sng">
                  <a:solidFill>
                    <a:srgbClr val="0000F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Columbia U. </a:t>
            </a:r>
            <a:r>
              <a:rPr lang="en-US" dirty="0" smtClean="0"/>
              <a:t>group continues to assess </a:t>
            </a:r>
            <a:r>
              <a:rPr lang="en-US" dirty="0" smtClean="0"/>
              <a:t>RWM active control capability of the NCC</a:t>
            </a:r>
            <a:endParaRPr lang="en-US" dirty="0"/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5943600" y="5074973"/>
            <a:ext cx="9012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>
                <a:solidFill>
                  <a:srgbClr val="0000FF"/>
                </a:solidFill>
                <a:latin typeface="Arial" pitchFamily="34" charset="0"/>
              </a:rPr>
              <a:t>Existing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0000FF"/>
                </a:solidFill>
                <a:latin typeface="Arial" pitchFamily="34" charset="0"/>
              </a:rPr>
              <a:t>RWM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0000FF"/>
                </a:solidFill>
                <a:latin typeface="Arial" pitchFamily="34" charset="0"/>
              </a:rPr>
              <a:t>coils</a:t>
            </a:r>
            <a:endParaRPr lang="en-US" sz="1600" b="0" i="0" dirty="0">
              <a:solidFill>
                <a:srgbClr val="0000FF"/>
              </a:solidFill>
              <a:latin typeface="Arial" pitchFamily="34" charset="0"/>
            </a:endParaRPr>
          </a:p>
        </p:txBody>
      </p:sp>
      <p:sp>
        <p:nvSpPr>
          <p:cNvPr id="55" name="Line 46"/>
          <p:cNvSpPr>
            <a:spLocks noChangeShapeType="1"/>
          </p:cNvSpPr>
          <p:nvPr/>
        </p:nvSpPr>
        <p:spPr bwMode="auto">
          <a:xfrm>
            <a:off x="6781800" y="5498224"/>
            <a:ext cx="254743" cy="1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5867400" y="4419600"/>
            <a:ext cx="109517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Arial" pitchFamily="34" charset="0"/>
              </a:rPr>
              <a:t>NCC full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>
                <a:solidFill>
                  <a:srgbClr val="FF0000"/>
                </a:solidFill>
                <a:latin typeface="Arial" pitchFamily="34" charset="0"/>
              </a:rPr>
              <a:t>2</a:t>
            </a:r>
            <a:r>
              <a:rPr lang="en-US" sz="1600" b="0" i="0" dirty="0" smtClean="0">
                <a:solidFill>
                  <a:srgbClr val="FF0000"/>
                </a:solidFill>
                <a:latin typeface="Arial" pitchFamily="34" charset="0"/>
              </a:rPr>
              <a:t>x12 coils</a:t>
            </a:r>
            <a:endParaRPr lang="en-US" sz="1600" b="0" i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68" name="Line 45"/>
          <p:cNvSpPr>
            <a:spLocks noChangeShapeType="1"/>
          </p:cNvSpPr>
          <p:nvPr/>
        </p:nvSpPr>
        <p:spPr bwMode="auto">
          <a:xfrm>
            <a:off x="6952862" y="4838129"/>
            <a:ext cx="221499" cy="142864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71" name="Line 46"/>
          <p:cNvSpPr>
            <a:spLocks noChangeShapeType="1"/>
          </p:cNvSpPr>
          <p:nvPr/>
        </p:nvSpPr>
        <p:spPr bwMode="auto">
          <a:xfrm flipH="1">
            <a:off x="5638800" y="5495921"/>
            <a:ext cx="254743" cy="13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73" name="Text Box 4"/>
          <p:cNvSpPr txBox="1">
            <a:spLocks noChangeArrowheads="1"/>
          </p:cNvSpPr>
          <p:nvPr/>
        </p:nvSpPr>
        <p:spPr bwMode="auto">
          <a:xfrm>
            <a:off x="5879910" y="5908231"/>
            <a:ext cx="124264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Arial" pitchFamily="34" charset="0"/>
              </a:rPr>
              <a:t>NCC partial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dirty="0" smtClean="0">
                <a:solidFill>
                  <a:srgbClr val="FF0000"/>
                </a:solidFill>
                <a:latin typeface="Arial" pitchFamily="34" charset="0"/>
              </a:rPr>
              <a:t>2x6 coils</a:t>
            </a:r>
            <a:endParaRPr lang="en-US" sz="1600" b="0" i="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74" name="Line 45"/>
          <p:cNvSpPr>
            <a:spLocks noChangeShapeType="1"/>
          </p:cNvSpPr>
          <p:nvPr/>
        </p:nvSpPr>
        <p:spPr bwMode="auto">
          <a:xfrm flipH="1">
            <a:off x="5614916" y="6085493"/>
            <a:ext cx="264993" cy="41601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74409" y="6179142"/>
            <a:ext cx="3983783" cy="338554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600" b="0" i="0" kern="0" dirty="0" smtClean="0">
                <a:solidFill>
                  <a:srgbClr val="FF0000"/>
                </a:solidFill>
              </a:rPr>
              <a:t>Design now needs sensor assessment</a:t>
            </a:r>
            <a:endParaRPr lang="en-US" sz="1600" b="0" i="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41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152400" y="939566"/>
            <a:ext cx="8763000" cy="5613633"/>
          </a:xfrm>
          <a:ln>
            <a:noFill/>
          </a:ln>
        </p:spPr>
        <p:txBody>
          <a:bodyPr/>
          <a:lstStyle/>
          <a:p>
            <a:r>
              <a:rPr lang="en-US" dirty="0" smtClean="0"/>
              <a:t>2014:</a:t>
            </a:r>
          </a:p>
          <a:p>
            <a:pPr lvl="1"/>
            <a:r>
              <a:rPr lang="en-US" dirty="0" smtClean="0"/>
              <a:t>Continue “benchmarked” </a:t>
            </a:r>
            <a:r>
              <a:rPr lang="en-US" dirty="0" smtClean="0"/>
              <a:t>MISK code </a:t>
            </a:r>
            <a:r>
              <a:rPr lang="en-US" dirty="0" smtClean="0"/>
              <a:t>analysis of kinetic RWM stabilization on NSTX database</a:t>
            </a:r>
          </a:p>
          <a:p>
            <a:pPr lvl="1"/>
            <a:r>
              <a:rPr lang="en-US" dirty="0" smtClean="0"/>
              <a:t>Evaluate initial simple </a:t>
            </a:r>
            <a:r>
              <a:rPr lang="en-US" dirty="0"/>
              <a:t>physics </a:t>
            </a:r>
            <a:r>
              <a:rPr lang="en-US" dirty="0" smtClean="0"/>
              <a:t>model </a:t>
            </a:r>
            <a:r>
              <a:rPr lang="en-US" dirty="0"/>
              <a:t>for </a:t>
            </a:r>
            <a:r>
              <a:rPr lang="en-US" dirty="0" smtClean="0"/>
              <a:t>marginal </a:t>
            </a:r>
            <a:r>
              <a:rPr lang="en-US" dirty="0"/>
              <a:t>stability based on kinetic stability physics </a:t>
            </a:r>
            <a:r>
              <a:rPr lang="en-US" dirty="0" smtClean="0"/>
              <a:t>(suitable for r/t use)</a:t>
            </a:r>
            <a:endParaRPr lang="en-US" dirty="0" smtClean="0"/>
          </a:p>
          <a:p>
            <a:pPr marL="457200" lvl="1" indent="0">
              <a:spcBef>
                <a:spcPts val="0"/>
              </a:spcBef>
              <a:buNone/>
            </a:pPr>
            <a:endParaRPr lang="en-US" dirty="0" smtClean="0"/>
          </a:p>
          <a:p>
            <a:r>
              <a:rPr lang="en-US" dirty="0" smtClean="0"/>
              <a:t>Years 2015 and 2016:</a:t>
            </a:r>
            <a:endParaRPr lang="en-US" dirty="0"/>
          </a:p>
          <a:p>
            <a:pPr lvl="1"/>
            <a:r>
              <a:rPr lang="en-US" dirty="0" smtClean="0"/>
              <a:t>Measure </a:t>
            </a:r>
            <a:r>
              <a:rPr lang="en-US" dirty="0" smtClean="0"/>
              <a:t>NSTX-U plasma </a:t>
            </a:r>
            <a:r>
              <a:rPr lang="en-US" dirty="0" smtClean="0"/>
              <a:t>stability using MHD spectroscopy vs. key variables and compare to theory</a:t>
            </a:r>
            <a:endParaRPr lang="en-US" dirty="0"/>
          </a:p>
          <a:p>
            <a:pPr lvl="1"/>
            <a:r>
              <a:rPr lang="en-US" dirty="0"/>
              <a:t>C</a:t>
            </a:r>
            <a:r>
              <a:rPr lang="en-US" dirty="0" smtClean="0"/>
              <a:t>ompare </a:t>
            </a:r>
            <a:r>
              <a:rPr lang="en-US" dirty="0"/>
              <a:t>the </a:t>
            </a:r>
            <a:r>
              <a:rPr lang="en-US" dirty="0" smtClean="0"/>
              <a:t>mismatch </a:t>
            </a:r>
            <a:r>
              <a:rPr lang="en-US" dirty="0"/>
              <a:t>between the </a:t>
            </a:r>
            <a:r>
              <a:rPr lang="en-US" dirty="0" smtClean="0"/>
              <a:t>RWMSC </a:t>
            </a:r>
            <a:r>
              <a:rPr lang="en-US" dirty="0"/>
              <a:t>observer model and sensor measurements, and </a:t>
            </a:r>
            <a:r>
              <a:rPr lang="en-US" dirty="0" smtClean="0"/>
              <a:t>disruption occurrence </a:t>
            </a:r>
          </a:p>
          <a:p>
            <a:pPr lvl="1">
              <a:spcBef>
                <a:spcPts val="0"/>
              </a:spcBef>
            </a:pPr>
            <a:endParaRPr lang="en-US" dirty="0" smtClean="0"/>
          </a:p>
          <a:p>
            <a:r>
              <a:rPr lang="en-US" dirty="0" smtClean="0"/>
              <a:t>Years 2017 and 2018:</a:t>
            </a:r>
            <a:endParaRPr lang="en-US" dirty="0"/>
          </a:p>
          <a:p>
            <a:pPr lvl="1"/>
            <a:r>
              <a:rPr lang="en-US" dirty="0"/>
              <a:t>I</a:t>
            </a:r>
            <a:r>
              <a:rPr lang="en-US" dirty="0" smtClean="0"/>
              <a:t>mplement real-time evaluations of kinetic stability model, MHD spectroscopy, and RWMSC observer disruption prediction for </a:t>
            </a:r>
            <a:r>
              <a:rPr lang="en-US" dirty="0"/>
              <a:t>input to </a:t>
            </a:r>
            <a:r>
              <a:rPr lang="en-US" dirty="0" smtClean="0"/>
              <a:t>profile </a:t>
            </a:r>
            <a:r>
              <a:rPr lang="en-US" dirty="0"/>
              <a:t>control </a:t>
            </a:r>
            <a:r>
              <a:rPr lang="en-US" dirty="0" smtClean="0"/>
              <a:t>algorithms; use NCC for RWM active mode control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dirty="0"/>
              <a:t>Columbia U. group will contribute to disruption </a:t>
            </a:r>
            <a:r>
              <a:rPr lang="en-US" dirty="0" smtClean="0"/>
              <a:t>prediction </a:t>
            </a:r>
            <a:r>
              <a:rPr lang="en-US" dirty="0"/>
              <a:t>in NSTX-U by multiple means</a:t>
            </a:r>
            <a:endParaRPr lang="en-US" sz="2400" dirty="0"/>
          </a:p>
        </p:txBody>
      </p:sp>
      <p:sp>
        <p:nvSpPr>
          <p:cNvPr id="4" name="Rectangle 20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0" y="6638026"/>
            <a:ext cx="762000" cy="152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2A348-2F6E-466B-9C1F-DC52DB1D73A1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79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D9BE18-EFDF-4109-BF27-8C1B637F3A73}" type="slidenum">
              <a:rPr lang="en-US" altLang="en-US">
                <a:solidFill>
                  <a:srgbClr val="3333CC"/>
                </a:solidFill>
              </a:rPr>
              <a:pPr/>
              <a:t>14</a:t>
            </a:fld>
            <a:endParaRPr lang="en-US" altLang="en-US">
              <a:solidFill>
                <a:srgbClr val="3333CC"/>
              </a:solidFill>
            </a:endParaRPr>
          </a:p>
        </p:txBody>
      </p:sp>
      <p:sp>
        <p:nvSpPr>
          <p:cNvPr id="208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685800"/>
          </a:xfrm>
        </p:spPr>
        <p:txBody>
          <a:bodyPr/>
          <a:lstStyle/>
          <a:p>
            <a:r>
              <a:rPr lang="en-US" altLang="en-US" dirty="0" smtClean="0"/>
              <a:t>Some Columbia U. group experiments proposed for last NSTX campaign are appropriate to run in NSTX-U</a:t>
            </a:r>
            <a:endParaRPr lang="en-US" altLang="en-US" dirty="0"/>
          </a:p>
        </p:txBody>
      </p:sp>
      <p:sp>
        <p:nvSpPr>
          <p:cNvPr id="208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49554"/>
            <a:ext cx="8991600" cy="4546937"/>
          </a:xfrm>
        </p:spPr>
        <p:txBody>
          <a:bodyPr/>
          <a:lstStyle/>
          <a:p>
            <a:pPr marL="0" indent="0">
              <a:lnSpc>
                <a:spcPct val="70000"/>
              </a:lnSpc>
              <a:spcBef>
                <a:spcPct val="70000"/>
              </a:spcBef>
              <a:buNone/>
              <a:tabLst>
                <a:tab pos="7654925" algn="l"/>
              </a:tabLst>
            </a:pPr>
            <a:endParaRPr lang="en-US" altLang="en-US" sz="1800" dirty="0">
              <a:solidFill>
                <a:schemeClr val="tx1"/>
              </a:solidFill>
            </a:endParaRPr>
          </a:p>
          <a:p>
            <a:pPr>
              <a:lnSpc>
                <a:spcPct val="70000"/>
              </a:lnSpc>
              <a:spcBef>
                <a:spcPct val="70000"/>
              </a:spcBef>
              <a:tabLst>
                <a:tab pos="7654925" algn="l"/>
              </a:tabLst>
            </a:pPr>
            <a:r>
              <a:rPr lang="en-US" altLang="en-US" sz="1800" dirty="0" err="1" smtClean="0">
                <a:solidFill>
                  <a:schemeClr val="tx1"/>
                </a:solidFill>
              </a:rPr>
              <a:t>Macrostability</a:t>
            </a:r>
            <a:r>
              <a:rPr lang="en-US" altLang="en-US" sz="1800" dirty="0" smtClean="0">
                <a:solidFill>
                  <a:schemeClr val="tx1"/>
                </a:solidFill>
              </a:rPr>
              <a:t> </a:t>
            </a:r>
            <a:r>
              <a:rPr lang="en-US" altLang="en-US" sz="1800" dirty="0">
                <a:solidFill>
                  <a:schemeClr val="tx1"/>
                </a:solidFill>
              </a:rPr>
              <a:t>TSG </a:t>
            </a:r>
            <a:r>
              <a:rPr lang="en-US" altLang="en-US" sz="1800" dirty="0" smtClean="0">
                <a:solidFill>
                  <a:schemeClr val="tx1"/>
                </a:solidFill>
              </a:rPr>
              <a:t>(proposed for 2011</a:t>
            </a:r>
            <a:r>
              <a:rPr lang="en-US" altLang="en-US" sz="1800" dirty="0">
                <a:solidFill>
                  <a:schemeClr val="tx1"/>
                </a:solidFill>
              </a:rPr>
              <a:t>)</a:t>
            </a:r>
          </a:p>
          <a:p>
            <a:pPr lvl="1">
              <a:tabLst>
                <a:tab pos="7654925" algn="l"/>
              </a:tabLst>
            </a:pPr>
            <a:r>
              <a:rPr lang="en-US" altLang="en-US" sz="1600" dirty="0" smtClean="0">
                <a:solidFill>
                  <a:srgbClr val="9933FF"/>
                </a:solidFill>
              </a:rPr>
              <a:t>XP1144</a:t>
            </a:r>
            <a:r>
              <a:rPr lang="en-US" altLang="en-US" sz="1600" dirty="0" smtClean="0">
                <a:solidFill>
                  <a:srgbClr val="9933FF"/>
                </a:solidFill>
              </a:rPr>
              <a:t>:</a:t>
            </a:r>
            <a:r>
              <a:rPr lang="en-US" altLang="en-US" sz="1600" dirty="0" smtClean="0">
                <a:solidFill>
                  <a:srgbClr val="0000FF"/>
                </a:solidFill>
              </a:rPr>
              <a:t> RWM </a:t>
            </a:r>
            <a:r>
              <a:rPr lang="en-US" altLang="en-US" sz="1600" dirty="0">
                <a:solidFill>
                  <a:srgbClr val="0000FF"/>
                </a:solidFill>
              </a:rPr>
              <a:t>stabilization/control, NTV </a:t>
            </a:r>
            <a:r>
              <a:rPr lang="en-US" altLang="en-US" sz="1600" dirty="0" err="1">
                <a:solidFill>
                  <a:srgbClr val="0000FF"/>
                </a:solidFill>
              </a:rPr>
              <a:t>V</a:t>
            </a:r>
            <a:r>
              <a:rPr lang="en-US" altLang="en-US" sz="1800" baseline="-25000" dirty="0" err="1">
                <a:solidFill>
                  <a:srgbClr val="0000FF"/>
                </a:solidFill>
                <a:latin typeface="Symbol" pitchFamily="18" charset="2"/>
              </a:rPr>
              <a:t>f</a:t>
            </a:r>
            <a:r>
              <a:rPr lang="en-US" altLang="en-US" sz="1200" dirty="0">
                <a:solidFill>
                  <a:srgbClr val="0000FF"/>
                </a:solidFill>
              </a:rPr>
              <a:t> </a:t>
            </a:r>
            <a:r>
              <a:rPr lang="en-US" altLang="en-US" sz="1600" dirty="0">
                <a:solidFill>
                  <a:srgbClr val="0000FF"/>
                </a:solidFill>
              </a:rPr>
              <a:t>alteration of higher A ST targets (Sabbagh</a:t>
            </a:r>
            <a:r>
              <a:rPr lang="en-US" altLang="en-US" sz="1600" dirty="0" smtClean="0">
                <a:solidFill>
                  <a:srgbClr val="0000FF"/>
                </a:solidFill>
              </a:rPr>
              <a:t>)</a:t>
            </a:r>
            <a:endParaRPr lang="en-US" altLang="en-US" sz="1600" dirty="0">
              <a:solidFill>
                <a:srgbClr val="0000FF"/>
              </a:solidFill>
            </a:endParaRPr>
          </a:p>
          <a:p>
            <a:pPr lvl="1">
              <a:tabLst>
                <a:tab pos="7654925" algn="l"/>
              </a:tabLst>
            </a:pPr>
            <a:r>
              <a:rPr lang="en-US" altLang="en-US" sz="1600" dirty="0" smtClean="0">
                <a:solidFill>
                  <a:srgbClr val="9933FF"/>
                </a:solidFill>
              </a:rPr>
              <a:t>XP1145: </a:t>
            </a:r>
            <a:r>
              <a:rPr lang="en-US" altLang="en-US" sz="1600" dirty="0" smtClean="0">
                <a:solidFill>
                  <a:srgbClr val="0000FF"/>
                </a:solidFill>
              </a:rPr>
              <a:t>RWM </a:t>
            </a:r>
            <a:r>
              <a:rPr lang="en-US" altLang="en-US" sz="1600" dirty="0">
                <a:solidFill>
                  <a:srgbClr val="0000FF"/>
                </a:solidFill>
              </a:rPr>
              <a:t>state space active control physics (independent coil control)(Sabbagh</a:t>
            </a:r>
            <a:r>
              <a:rPr lang="en-US" altLang="en-US" sz="1600" dirty="0" smtClean="0">
                <a:solidFill>
                  <a:srgbClr val="0000FF"/>
                </a:solidFill>
              </a:rPr>
              <a:t>)</a:t>
            </a:r>
            <a:endParaRPr lang="en-US" altLang="en-US" sz="1600" dirty="0">
              <a:solidFill>
                <a:srgbClr val="0000FF"/>
              </a:solidFill>
            </a:endParaRPr>
          </a:p>
          <a:p>
            <a:pPr lvl="1">
              <a:tabLst>
                <a:tab pos="7654925" algn="l"/>
              </a:tabLst>
            </a:pPr>
            <a:r>
              <a:rPr lang="en-US" altLang="en-US" sz="1600" dirty="0" smtClean="0">
                <a:solidFill>
                  <a:srgbClr val="9933FF"/>
                </a:solidFill>
              </a:rPr>
              <a:t>XP1146: </a:t>
            </a:r>
            <a:r>
              <a:rPr lang="en-US" altLang="en-US" sz="1600" dirty="0" smtClean="0">
                <a:solidFill>
                  <a:srgbClr val="0000FF"/>
                </a:solidFill>
              </a:rPr>
              <a:t>RWM </a:t>
            </a:r>
            <a:r>
              <a:rPr lang="en-US" altLang="en-US" sz="1600" dirty="0">
                <a:solidFill>
                  <a:srgbClr val="0000FF"/>
                </a:solidFill>
              </a:rPr>
              <a:t>state space active control at low plasma rotation (Y-S Park</a:t>
            </a:r>
            <a:r>
              <a:rPr lang="en-US" altLang="en-US" sz="1600" dirty="0" smtClean="0">
                <a:solidFill>
                  <a:srgbClr val="0000FF"/>
                </a:solidFill>
              </a:rPr>
              <a:t>)</a:t>
            </a:r>
            <a:endParaRPr lang="en-US" altLang="en-US" sz="1600" dirty="0">
              <a:solidFill>
                <a:srgbClr val="0000FF"/>
              </a:solidFill>
            </a:endParaRPr>
          </a:p>
          <a:p>
            <a:pPr lvl="1">
              <a:tabLst>
                <a:tab pos="7654925" algn="l"/>
              </a:tabLst>
            </a:pPr>
            <a:r>
              <a:rPr lang="en-US" altLang="en-US" sz="1600" dirty="0" smtClean="0">
                <a:solidFill>
                  <a:srgbClr val="9933FF"/>
                </a:solidFill>
              </a:rPr>
              <a:t>XP1062:</a:t>
            </a:r>
            <a:r>
              <a:rPr lang="en-US" altLang="en-US" sz="1600" dirty="0" smtClean="0">
                <a:solidFill>
                  <a:srgbClr val="0000FF"/>
                </a:solidFill>
              </a:rPr>
              <a:t> NTV steady-state rotation at reduced torque (HHFW) (Sabbagh)</a:t>
            </a:r>
          </a:p>
          <a:p>
            <a:pPr lvl="1">
              <a:tabLst>
                <a:tab pos="7654925" algn="l"/>
              </a:tabLst>
            </a:pPr>
            <a:r>
              <a:rPr lang="en-US" altLang="en-US" sz="1600" dirty="0" smtClean="0">
                <a:solidFill>
                  <a:srgbClr val="9933FF"/>
                </a:solidFill>
              </a:rPr>
              <a:t>XP1111</a:t>
            </a:r>
            <a:r>
              <a:rPr lang="en-US" altLang="en-US" sz="1600" dirty="0" smtClean="0">
                <a:solidFill>
                  <a:srgbClr val="9933FF"/>
                </a:solidFill>
              </a:rPr>
              <a:t>:</a:t>
            </a:r>
            <a:r>
              <a:rPr lang="en-US" altLang="en-US" sz="1600" dirty="0" smtClean="0">
                <a:solidFill>
                  <a:srgbClr val="0000FF"/>
                </a:solidFill>
              </a:rPr>
              <a:t> RWM PID optimization (Sabbagh)</a:t>
            </a:r>
            <a:endParaRPr lang="en-US" altLang="en-US" sz="1600" dirty="0">
              <a:solidFill>
                <a:srgbClr val="0000FF"/>
              </a:solidFill>
            </a:endParaRPr>
          </a:p>
          <a:p>
            <a:pPr lvl="1">
              <a:tabLst>
                <a:tab pos="7654925" algn="l"/>
              </a:tabLst>
            </a:pPr>
            <a:endParaRPr lang="en-US" altLang="en-US" sz="1600" dirty="0">
              <a:solidFill>
                <a:srgbClr val="0000FF"/>
              </a:solidFill>
            </a:endParaRPr>
          </a:p>
          <a:p>
            <a:pPr>
              <a:lnSpc>
                <a:spcPct val="70000"/>
              </a:lnSpc>
              <a:spcBef>
                <a:spcPct val="70000"/>
              </a:spcBef>
              <a:tabLst>
                <a:tab pos="7654925" algn="l"/>
              </a:tabLst>
            </a:pPr>
            <a:r>
              <a:rPr lang="en-US" altLang="en-US" sz="1800" dirty="0" err="1">
                <a:solidFill>
                  <a:schemeClr val="tx1"/>
                </a:solidFill>
              </a:rPr>
              <a:t>Macrostability</a:t>
            </a:r>
            <a:r>
              <a:rPr lang="en-US" altLang="en-US" sz="1800" dirty="0">
                <a:solidFill>
                  <a:schemeClr val="tx1"/>
                </a:solidFill>
              </a:rPr>
              <a:t> TSG </a:t>
            </a:r>
            <a:r>
              <a:rPr lang="en-US" altLang="en-US" sz="1800" dirty="0" smtClean="0">
                <a:solidFill>
                  <a:schemeClr val="tx1"/>
                </a:solidFill>
              </a:rPr>
              <a:t>(proposed for </a:t>
            </a:r>
            <a:r>
              <a:rPr lang="en-US" altLang="en-US" sz="1800" dirty="0" smtClean="0">
                <a:solidFill>
                  <a:schemeClr val="tx1"/>
                </a:solidFill>
              </a:rPr>
              <a:t>FY 2012</a:t>
            </a:r>
            <a:r>
              <a:rPr lang="en-US" altLang="en-US" sz="1800" dirty="0">
                <a:solidFill>
                  <a:schemeClr val="tx1"/>
                </a:solidFill>
              </a:rPr>
              <a:t>)</a:t>
            </a:r>
          </a:p>
          <a:p>
            <a:pPr lvl="1">
              <a:tabLst>
                <a:tab pos="7654925" algn="l"/>
              </a:tabLst>
            </a:pPr>
            <a:r>
              <a:rPr lang="en-US" altLang="en-US" sz="1600" dirty="0" smtClean="0">
                <a:solidFill>
                  <a:srgbClr val="9933FF"/>
                </a:solidFill>
              </a:rPr>
              <a:t>XP1149: </a:t>
            </a:r>
            <a:r>
              <a:rPr lang="en-US" altLang="en-US" sz="1600" dirty="0" smtClean="0">
                <a:solidFill>
                  <a:srgbClr val="0000FF"/>
                </a:solidFill>
              </a:rPr>
              <a:t>RWM stabilization dependence on energetic particle profile (Berkery)</a:t>
            </a:r>
          </a:p>
          <a:p>
            <a:pPr lvl="1">
              <a:tabLst>
                <a:tab pos="7654925" algn="l"/>
              </a:tabLst>
            </a:pPr>
            <a:r>
              <a:rPr lang="en-US" altLang="en-US" sz="1600" dirty="0" smtClean="0">
                <a:solidFill>
                  <a:srgbClr val="9933FF"/>
                </a:solidFill>
              </a:rPr>
              <a:t>XP1147: </a:t>
            </a:r>
            <a:r>
              <a:rPr lang="en-US" altLang="en-US" sz="1600" dirty="0" smtClean="0">
                <a:solidFill>
                  <a:srgbClr val="0000FF"/>
                </a:solidFill>
              </a:rPr>
              <a:t>RWM control physics with partial control coil coverage (JT-60SA) (Y-S Park)</a:t>
            </a:r>
          </a:p>
          <a:p>
            <a:pPr lvl="1">
              <a:tabLst>
                <a:tab pos="7654925" algn="l"/>
              </a:tabLst>
            </a:pPr>
            <a:r>
              <a:rPr lang="en-US" altLang="en-US" sz="1600" dirty="0" smtClean="0">
                <a:solidFill>
                  <a:srgbClr val="9933FF"/>
                </a:solidFill>
              </a:rPr>
              <a:t>XP1148</a:t>
            </a:r>
            <a:r>
              <a:rPr lang="en-US" altLang="en-US" sz="1600" dirty="0" smtClean="0">
                <a:solidFill>
                  <a:srgbClr val="9933FF"/>
                </a:solidFill>
              </a:rPr>
              <a:t>: </a:t>
            </a:r>
            <a:r>
              <a:rPr lang="en-US" altLang="en-US" sz="1600" dirty="0" smtClean="0">
                <a:solidFill>
                  <a:srgbClr val="0000FF"/>
                </a:solidFill>
              </a:rPr>
              <a:t>RWM </a:t>
            </a:r>
            <a:r>
              <a:rPr lang="en-US" altLang="en-US" sz="1600" dirty="0">
                <a:solidFill>
                  <a:srgbClr val="0000FF"/>
                </a:solidFill>
              </a:rPr>
              <a:t>stabilization physics at reduced </a:t>
            </a:r>
            <a:r>
              <a:rPr lang="en-US" altLang="en-US" sz="1600" dirty="0" err="1">
                <a:solidFill>
                  <a:srgbClr val="0000FF"/>
                </a:solidFill>
              </a:rPr>
              <a:t>collisionality</a:t>
            </a:r>
            <a:r>
              <a:rPr lang="en-US" altLang="en-US" sz="1600" dirty="0">
                <a:solidFill>
                  <a:srgbClr val="0000FF"/>
                </a:solidFill>
              </a:rPr>
              <a:t> (Berkery</a:t>
            </a:r>
            <a:r>
              <a:rPr lang="en-US" altLang="en-US" sz="1600" dirty="0" smtClean="0">
                <a:solidFill>
                  <a:srgbClr val="0000FF"/>
                </a:solidFill>
              </a:rPr>
              <a:t>)</a:t>
            </a:r>
            <a:endParaRPr lang="en-US" altLang="en-US" sz="1600" dirty="0">
              <a:solidFill>
                <a:srgbClr val="0000FF"/>
              </a:solidFill>
            </a:endParaRPr>
          </a:p>
          <a:p>
            <a:pPr lvl="1">
              <a:tabLst>
                <a:tab pos="7654925" algn="l"/>
              </a:tabLst>
            </a:pPr>
            <a:r>
              <a:rPr lang="en-US" altLang="en-US" sz="1600" dirty="0" smtClean="0">
                <a:solidFill>
                  <a:srgbClr val="9933FF"/>
                </a:solidFill>
              </a:rPr>
              <a:t>XP1150: </a:t>
            </a:r>
            <a:r>
              <a:rPr lang="en-US" altLang="en-US" sz="1600" dirty="0" smtClean="0">
                <a:solidFill>
                  <a:srgbClr val="0000FF"/>
                </a:solidFill>
              </a:rPr>
              <a:t>Neoclassical </a:t>
            </a:r>
            <a:r>
              <a:rPr lang="en-US" altLang="en-US" sz="1600" dirty="0">
                <a:solidFill>
                  <a:srgbClr val="0000FF"/>
                </a:solidFill>
              </a:rPr>
              <a:t>toroidal viscosity at reduced </a:t>
            </a:r>
            <a:r>
              <a:rPr lang="en-US" altLang="en-US" sz="1600" dirty="0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altLang="en-US" sz="1600" dirty="0">
                <a:solidFill>
                  <a:srgbClr val="0000FF"/>
                </a:solidFill>
              </a:rPr>
              <a:t> (independent coil control) (Sabbagh</a:t>
            </a:r>
            <a:r>
              <a:rPr lang="en-US" altLang="en-US" sz="1600" dirty="0" smtClean="0">
                <a:solidFill>
                  <a:srgbClr val="0000FF"/>
                </a:solidFill>
              </a:rPr>
              <a:t>)</a:t>
            </a:r>
            <a:endParaRPr lang="en-US" altLang="en-US" sz="1600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014" y="1011302"/>
            <a:ext cx="8740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0" i="0" u="sng" dirty="0">
                <a:solidFill>
                  <a:srgbClr val="9933FF"/>
                </a:solidFill>
              </a:rPr>
              <a:t>Columbia U. Group 2011-12 </a:t>
            </a:r>
            <a:r>
              <a:rPr lang="en-US" altLang="en-US" sz="2400" b="0" i="0" u="sng" dirty="0" err="1">
                <a:solidFill>
                  <a:srgbClr val="9933FF"/>
                </a:solidFill>
              </a:rPr>
              <a:t>Macrostability</a:t>
            </a:r>
            <a:r>
              <a:rPr lang="en-US" altLang="en-US" sz="2400" b="0" i="0" u="sng" dirty="0">
                <a:solidFill>
                  <a:srgbClr val="9933FF"/>
                </a:solidFill>
              </a:rPr>
              <a:t> TSG </a:t>
            </a:r>
            <a:r>
              <a:rPr lang="en-US" altLang="en-US" sz="2400" b="0" i="0" u="sng" dirty="0" smtClean="0">
                <a:solidFill>
                  <a:srgbClr val="9933FF"/>
                </a:solidFill>
              </a:rPr>
              <a:t>experiments</a:t>
            </a:r>
            <a:endParaRPr lang="en-US" sz="2400" b="0" i="0" u="sng" dirty="0">
              <a:solidFill>
                <a:srgbClr val="9933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5558135"/>
            <a:ext cx="8740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b="0" i="0" dirty="0" smtClean="0">
                <a:solidFill>
                  <a:srgbClr val="0000FF"/>
                </a:solidFill>
              </a:rPr>
              <a:t>(of course) further </a:t>
            </a:r>
            <a:r>
              <a:rPr lang="en-US" sz="2400" b="0" i="0" dirty="0" smtClean="0">
                <a:solidFill>
                  <a:srgbClr val="0000FF"/>
                </a:solidFill>
              </a:rPr>
              <a:t>experiments specific to NSTX-U will be proposed</a:t>
            </a:r>
            <a:endParaRPr lang="en-US" sz="2400" b="0" i="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64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457200" y="2886512"/>
            <a:ext cx="8534400" cy="609600"/>
          </a:xfrm>
          <a:prstGeom prst="rect">
            <a:avLst/>
          </a:prstGeom>
          <a:solidFill>
            <a:srgbClr val="FFFFCC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cxnSp>
        <p:nvCxnSpPr>
          <p:cNvPr id="3074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5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altLang="en-US" dirty="0"/>
              <a:t>I</a:t>
            </a:r>
            <a:r>
              <a:rPr lang="en-US" altLang="en-US" dirty="0" smtClean="0"/>
              <a:t>deas to enhance participation in NSTX-U research/program by U.S. Universities, early-career researchers, and students</a:t>
            </a:r>
            <a:endParaRPr lang="en-US" altLang="en-US" sz="1800" dirty="0" smtClean="0"/>
          </a:p>
        </p:txBody>
      </p:sp>
      <p:cxnSp>
        <p:nvCxnSpPr>
          <p:cNvPr id="3077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81512"/>
            <a:ext cx="8991600" cy="5486400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altLang="en-US" dirty="0" smtClean="0"/>
              <a:t>Columbia U. Group at PPPL has always encouraged students and young researchers (total of 8 since we started)</a:t>
            </a:r>
          </a:p>
          <a:p>
            <a:pPr lvl="1">
              <a:buClr>
                <a:srgbClr val="010000"/>
              </a:buClr>
            </a:pPr>
            <a:r>
              <a:rPr lang="en-US" altLang="en-US" sz="1800" dirty="0" smtClean="0"/>
              <a:t>Most recent example: co-advising PU student I. Goumiri</a:t>
            </a:r>
          </a:p>
          <a:p>
            <a:pPr lvl="1">
              <a:buClr>
                <a:srgbClr val="010000"/>
              </a:buClr>
            </a:pPr>
            <a:r>
              <a:rPr lang="en-US" altLang="en-US" sz="1800" dirty="0" smtClean="0"/>
              <a:t>Last Columbia Ph.D. student on NSTX was W. Zhu (Ph.D. 2009)</a:t>
            </a:r>
            <a:endParaRPr lang="en-US" altLang="en-US" dirty="0" smtClean="0"/>
          </a:p>
          <a:p>
            <a:pPr>
              <a:buClr>
                <a:srgbClr val="010000"/>
              </a:buClr>
            </a:pPr>
            <a:r>
              <a:rPr lang="en-US" altLang="en-US" dirty="0" smtClean="0"/>
              <a:t>Key issue in bringing in Columbia students is funding</a:t>
            </a:r>
          </a:p>
          <a:p>
            <a:pPr lvl="1">
              <a:buClr>
                <a:srgbClr val="010000"/>
              </a:buClr>
            </a:pPr>
            <a:r>
              <a:rPr lang="en-US" altLang="en-US" sz="1800" dirty="0" smtClean="0">
                <a:solidFill>
                  <a:srgbClr val="FF0000"/>
                </a:solidFill>
              </a:rPr>
              <a:t>Tony Peebles gave excellent summary of significant limitations of present DOE solicitations to universities vs. solicitations to national labs</a:t>
            </a:r>
            <a:r>
              <a:rPr lang="en-US" altLang="en-US" sz="1800" dirty="0" smtClean="0"/>
              <a:t> </a:t>
            </a:r>
            <a:r>
              <a:rPr lang="en-US" altLang="en-US" sz="1800" dirty="0" smtClean="0">
                <a:solidFill>
                  <a:srgbClr val="9933FF"/>
                </a:solidFill>
              </a:rPr>
              <a:t>(see Tony’s talk) </a:t>
            </a:r>
          </a:p>
          <a:p>
            <a:pPr lvl="1">
              <a:buClr>
                <a:srgbClr val="010000"/>
              </a:buClr>
            </a:pPr>
            <a:r>
              <a:rPr lang="en-US" altLang="en-US" sz="1800" dirty="0" smtClean="0"/>
              <a:t>Abed Balbaky (Columbia SEAS EE student) recently very helpful in supporting Columbia </a:t>
            </a:r>
            <a:r>
              <a:rPr lang="en-US" altLang="en-US" sz="1800" dirty="0" err="1" smtClean="0"/>
              <a:t>reseach</a:t>
            </a:r>
            <a:r>
              <a:rPr lang="en-US" altLang="en-US" sz="1800" dirty="0" smtClean="0"/>
              <a:t> plan for NSTX; could </a:t>
            </a:r>
            <a:r>
              <a:rPr lang="en-US" altLang="en-US" sz="1800" dirty="0"/>
              <a:t>not continue at present </a:t>
            </a:r>
            <a:r>
              <a:rPr lang="en-US" altLang="en-US" sz="1800" dirty="0" smtClean="0"/>
              <a:t>funding level</a:t>
            </a:r>
          </a:p>
          <a:p>
            <a:pPr lvl="2">
              <a:buClr>
                <a:srgbClr val="010000"/>
              </a:buClr>
            </a:pPr>
            <a:r>
              <a:rPr lang="en-US" altLang="en-US" sz="1600" dirty="0" smtClean="0"/>
              <a:t>Wrote important modifications to low frequency MHD spectroscopy software</a:t>
            </a:r>
          </a:p>
          <a:p>
            <a:pPr lvl="2">
              <a:buClr>
                <a:srgbClr val="010000"/>
              </a:buClr>
            </a:pPr>
            <a:r>
              <a:rPr lang="en-US" altLang="en-US" sz="1600" dirty="0" smtClean="0"/>
              <a:t>Supported last paper by J. Berkery, et al</a:t>
            </a:r>
            <a:r>
              <a:rPr lang="en-US" altLang="en-US" sz="1600" dirty="0" smtClean="0"/>
              <a:t>.; </a:t>
            </a:r>
            <a:r>
              <a:rPr lang="en-US" altLang="en-US" sz="1600" dirty="0" smtClean="0"/>
              <a:t>co-author on two NSTX papers</a:t>
            </a:r>
          </a:p>
          <a:p>
            <a:pPr lvl="1">
              <a:buClr>
                <a:srgbClr val="010000"/>
              </a:buClr>
            </a:pPr>
            <a:r>
              <a:rPr lang="en-US" altLang="en-US" sz="1800" dirty="0" smtClean="0"/>
              <a:t>At present, co-advising PU students is most logical </a:t>
            </a:r>
            <a:r>
              <a:rPr lang="en-US" altLang="en-US" sz="1800" dirty="0" smtClean="0">
                <a:solidFill>
                  <a:srgbClr val="9933FF"/>
                </a:solidFill>
              </a:rPr>
              <a:t>(</a:t>
            </a:r>
            <a:r>
              <a:rPr lang="en-US" altLang="en-US" sz="1800" i="1" dirty="0" smtClean="0">
                <a:solidFill>
                  <a:srgbClr val="9933FF"/>
                </a:solidFill>
              </a:rPr>
              <a:t>doesn’t help home dept.</a:t>
            </a:r>
            <a:r>
              <a:rPr lang="en-US" altLang="en-US" sz="1800" dirty="0" smtClean="0">
                <a:solidFill>
                  <a:srgbClr val="9933FF"/>
                </a:solidFill>
              </a:rPr>
              <a:t>)</a:t>
            </a:r>
          </a:p>
          <a:p>
            <a:pPr>
              <a:buClr>
                <a:srgbClr val="010000"/>
              </a:buClr>
            </a:pPr>
            <a:r>
              <a:rPr lang="en-US" altLang="en-US" dirty="0" smtClean="0"/>
              <a:t>With sufficient funding, there are many avenues</a:t>
            </a:r>
          </a:p>
          <a:p>
            <a:pPr lvl="1">
              <a:buClr>
                <a:srgbClr val="010000"/>
              </a:buClr>
            </a:pPr>
            <a:r>
              <a:rPr lang="en-US" altLang="en-US" sz="1800" dirty="0" smtClean="0"/>
              <a:t>Additionally need exciting/attractive work atmosphere to attract students – difficult to even get office space at the moment</a:t>
            </a:r>
          </a:p>
          <a:p>
            <a:pPr lvl="1">
              <a:buClr>
                <a:srgbClr val="010000"/>
              </a:buClr>
            </a:pPr>
            <a:r>
              <a:rPr lang="en-US" altLang="en-US" sz="1800" dirty="0" smtClean="0"/>
              <a:t>CU off-campus students face other challenges (e.g. housing / travel costs)</a:t>
            </a:r>
          </a:p>
          <a:p>
            <a:pPr lvl="1">
              <a:buClr>
                <a:srgbClr val="010000"/>
              </a:buClr>
            </a:pPr>
            <a:endParaRPr lang="en-US" altLang="en-US" sz="1800" dirty="0"/>
          </a:p>
          <a:p>
            <a:pPr>
              <a:buClr>
                <a:srgbClr val="010000"/>
              </a:buClr>
            </a:pPr>
            <a:endParaRPr lang="en-US" altLang="en-US" sz="2200" dirty="0" smtClean="0"/>
          </a:p>
        </p:txBody>
      </p:sp>
      <p:cxnSp>
        <p:nvCxnSpPr>
          <p:cNvPr id="3079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8F7602-AF56-4F75-9236-A3B79015233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cxnSp>
        <p:nvCxnSpPr>
          <p:cNvPr id="3082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27451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4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5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altLang="en-US" sz="2800" dirty="0" smtClean="0"/>
              <a:t>Columbia U. Group research </a:t>
            </a:r>
            <a:r>
              <a:rPr lang="en-US" altLang="en-US" sz="2800" dirty="0"/>
              <a:t>p</a:t>
            </a:r>
            <a:r>
              <a:rPr lang="en-US" altLang="en-US" sz="2800" dirty="0" smtClean="0"/>
              <a:t>lan for NSTX-U aims at mode control </a:t>
            </a:r>
            <a:r>
              <a:rPr lang="en-US" altLang="en-US" sz="2800" dirty="0" smtClean="0"/>
              <a:t>for disruption prediction / </a:t>
            </a:r>
            <a:r>
              <a:rPr lang="en-US" altLang="en-US" sz="2800" dirty="0" smtClean="0"/>
              <a:t>avoidance</a:t>
            </a:r>
            <a:endParaRPr lang="en-US" altLang="en-US" sz="2000" dirty="0" smtClean="0"/>
          </a:p>
        </p:txBody>
      </p:sp>
      <p:cxnSp>
        <p:nvCxnSpPr>
          <p:cNvPr id="3077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33" y="1159778"/>
            <a:ext cx="7162800" cy="5393422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altLang="en-US" sz="2800" dirty="0" smtClean="0"/>
              <a:t>Physics areas as written in DOE proposal</a:t>
            </a:r>
          </a:p>
          <a:p>
            <a:pPr marL="914400" lvl="1" indent="-457200">
              <a:buClr>
                <a:srgbClr val="010000"/>
              </a:buClr>
              <a:buFont typeface="+mj-lt"/>
              <a:buAutoNum type="arabicPeriod"/>
            </a:pPr>
            <a:r>
              <a:rPr lang="en-US" altLang="en-US" dirty="0" smtClean="0">
                <a:solidFill>
                  <a:srgbClr val="0000FF"/>
                </a:solidFill>
              </a:rPr>
              <a:t>Global mode active control</a:t>
            </a:r>
          </a:p>
          <a:p>
            <a:pPr lvl="2">
              <a:buClr>
                <a:srgbClr val="010000"/>
              </a:buClr>
            </a:pPr>
            <a:r>
              <a:rPr lang="en-US" altLang="en-US" dirty="0" smtClean="0"/>
              <a:t>Model based RWM state-space active control, use of observer for disruption avoidance, comparison to PID, internal mode control </a:t>
            </a:r>
            <a:r>
              <a:rPr lang="en-US" altLang="en-US" dirty="0" err="1" smtClean="0"/>
              <a:t>scopic</a:t>
            </a:r>
            <a:r>
              <a:rPr lang="en-US" altLang="en-US" dirty="0" smtClean="0"/>
              <a:t> study, etc.</a:t>
            </a:r>
          </a:p>
          <a:p>
            <a:pPr marL="914400" lvl="1" indent="-457200">
              <a:buClr>
                <a:srgbClr val="010000"/>
              </a:buClr>
              <a:buFont typeface="+mj-lt"/>
              <a:buAutoNum type="arabicPeriod"/>
            </a:pPr>
            <a:r>
              <a:rPr lang="en-US" altLang="en-US" dirty="0" smtClean="0">
                <a:solidFill>
                  <a:srgbClr val="0000FF"/>
                </a:solidFill>
              </a:rPr>
              <a:t>Global mode stabilization at low </a:t>
            </a:r>
            <a:r>
              <a:rPr lang="en-US" altLang="en-US" dirty="0" err="1" smtClean="0">
                <a:solidFill>
                  <a:srgbClr val="0000FF"/>
                </a:solidFill>
              </a:rPr>
              <a:t>collisionality</a:t>
            </a:r>
            <a:endParaRPr lang="en-US" altLang="en-US" dirty="0" smtClean="0">
              <a:solidFill>
                <a:srgbClr val="0000FF"/>
              </a:solidFill>
            </a:endParaRPr>
          </a:p>
          <a:p>
            <a:pPr marL="1314450" lvl="2" indent="-457200">
              <a:buClr>
                <a:srgbClr val="010000"/>
              </a:buClr>
            </a:pPr>
            <a:r>
              <a:rPr lang="en-US" altLang="en-US" dirty="0" smtClean="0"/>
              <a:t>Test kinetic RWM theory at low </a:t>
            </a:r>
            <a:r>
              <a:rPr lang="en-US" altLang="en-US" dirty="0" smtClean="0">
                <a:latin typeface="Symbol" panose="05050102010706020507" pitchFamily="18" charset="2"/>
              </a:rPr>
              <a:t>n</a:t>
            </a:r>
            <a:r>
              <a:rPr lang="en-US" altLang="en-US" dirty="0" smtClean="0"/>
              <a:t>, maintain stability, etc.</a:t>
            </a:r>
          </a:p>
          <a:p>
            <a:pPr marL="914400" lvl="1" indent="-457200">
              <a:buClr>
                <a:srgbClr val="010000"/>
              </a:buClr>
              <a:buFont typeface="+mj-lt"/>
              <a:buAutoNum type="arabicPeriod"/>
            </a:pPr>
            <a:r>
              <a:rPr lang="en-US" altLang="en-US" dirty="0" smtClean="0">
                <a:solidFill>
                  <a:srgbClr val="0000FF"/>
                </a:solidFill>
              </a:rPr>
              <a:t>Applied NTV research and physics-based rotation control</a:t>
            </a:r>
          </a:p>
          <a:p>
            <a:pPr lvl="2">
              <a:buClr>
                <a:srgbClr val="010000"/>
              </a:buClr>
            </a:pPr>
            <a:r>
              <a:rPr lang="en-US" altLang="en-US" dirty="0" smtClean="0"/>
              <a:t>NTV dependence on </a:t>
            </a:r>
            <a:r>
              <a:rPr lang="en-US" altLang="en-US" dirty="0" smtClean="0">
                <a:latin typeface="Symbol" panose="05050102010706020507" pitchFamily="18" charset="2"/>
              </a:rPr>
              <a:t>n</a:t>
            </a:r>
            <a:r>
              <a:rPr lang="en-US" altLang="en-US" dirty="0" smtClean="0"/>
              <a:t>, NTV offset, application to rotation </a:t>
            </a:r>
            <a:r>
              <a:rPr lang="en-US" altLang="en-US" dirty="0"/>
              <a:t>control to avoid beta-limiting </a:t>
            </a:r>
            <a:r>
              <a:rPr lang="en-US" altLang="en-US" dirty="0" smtClean="0"/>
              <a:t>instabilities (incl. at low </a:t>
            </a:r>
            <a:r>
              <a:rPr lang="en-US" altLang="en-US" dirty="0" err="1" smtClean="0"/>
              <a:t>V</a:t>
            </a:r>
            <a:r>
              <a:rPr lang="en-US" altLang="en-US" baseline="-25000" dirty="0" err="1" smtClean="0">
                <a:latin typeface="Symbol" panose="05050102010706020507" pitchFamily="18" charset="2"/>
              </a:rPr>
              <a:t>f</a:t>
            </a:r>
            <a:r>
              <a:rPr lang="en-US" altLang="en-US" dirty="0" smtClean="0"/>
              <a:t>)</a:t>
            </a:r>
          </a:p>
          <a:p>
            <a:pPr marL="914400" lvl="1" indent="-457200">
              <a:buClr>
                <a:srgbClr val="010000"/>
              </a:buClr>
              <a:buFont typeface="+mj-lt"/>
              <a:buAutoNum type="arabicPeriod"/>
            </a:pPr>
            <a:r>
              <a:rPr lang="en-US" altLang="en-US" dirty="0" smtClean="0">
                <a:solidFill>
                  <a:srgbClr val="0000FF"/>
                </a:solidFill>
              </a:rPr>
              <a:t>RFA and MHD spectroscopy for disruption avoidance</a:t>
            </a:r>
          </a:p>
          <a:p>
            <a:pPr lvl="2" indent="-285750">
              <a:buClr>
                <a:srgbClr val="010000"/>
              </a:buClr>
            </a:pPr>
            <a:r>
              <a:rPr lang="en-US" altLang="en-US" dirty="0" smtClean="0"/>
              <a:t>Including simple models to be used in real-time</a:t>
            </a:r>
          </a:p>
          <a:p>
            <a:pPr marL="914400" lvl="1" indent="-457200">
              <a:buClr>
                <a:srgbClr val="010000"/>
              </a:buClr>
              <a:buFont typeface="+mj-lt"/>
              <a:buAutoNum type="arabicPeriod"/>
            </a:pPr>
            <a:r>
              <a:rPr lang="en-US" altLang="en-US" dirty="0" smtClean="0">
                <a:solidFill>
                  <a:srgbClr val="0000FF"/>
                </a:solidFill>
              </a:rPr>
              <a:t>NCC physics design and usage for disruption control</a:t>
            </a:r>
          </a:p>
        </p:txBody>
      </p:sp>
      <p:cxnSp>
        <p:nvCxnSpPr>
          <p:cNvPr id="3079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8F7602-AF56-4F75-9236-A3B790152333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cxnSp>
        <p:nvCxnSpPr>
          <p:cNvPr id="3082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Rectangle 10"/>
          <p:cNvSpPr/>
          <p:nvPr/>
        </p:nvSpPr>
        <p:spPr bwMode="auto">
          <a:xfrm>
            <a:off x="7076492" y="2040622"/>
            <a:ext cx="1998452" cy="3657600"/>
          </a:xfrm>
          <a:prstGeom prst="rect">
            <a:avLst/>
          </a:prstGeom>
          <a:solidFill>
            <a:srgbClr val="FFFF99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95842" y="2132308"/>
            <a:ext cx="201460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600" i="0" dirty="0" smtClean="0">
                <a:solidFill>
                  <a:schemeClr val="tx1"/>
                </a:solidFill>
              </a:rPr>
              <a:t>Disruption categorization </a:t>
            </a:r>
            <a:r>
              <a:rPr lang="en-US" sz="1600" i="0" dirty="0">
                <a:solidFill>
                  <a:schemeClr val="tx1"/>
                </a:solidFill>
              </a:rPr>
              <a:t>(</a:t>
            </a:r>
            <a:r>
              <a:rPr lang="en-US" sz="1600" i="0" dirty="0" smtClean="0">
                <a:solidFill>
                  <a:schemeClr val="tx1"/>
                </a:solidFill>
              </a:rPr>
              <a:t>NSTX database)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 smtClean="0">
                <a:solidFill>
                  <a:srgbClr val="0000FF"/>
                </a:solidFill>
              </a:rPr>
              <a:t>% Having strong low frequency</a:t>
            </a:r>
            <a:br>
              <a:rPr lang="en-US" sz="1600" b="0" i="0" dirty="0" smtClean="0">
                <a:solidFill>
                  <a:srgbClr val="0000FF"/>
                </a:solidFill>
              </a:rPr>
            </a:br>
            <a:r>
              <a:rPr lang="en-US" sz="1600" b="0" i="0" dirty="0" smtClean="0">
                <a:solidFill>
                  <a:srgbClr val="0000FF"/>
                </a:solidFill>
              </a:rPr>
              <a:t>n = 1 magnetic precursors</a:t>
            </a:r>
          </a:p>
          <a:p>
            <a:pPr marL="517525" indent="-284163">
              <a:buFont typeface="Wingdings"/>
              <a:buChar char="è"/>
            </a:pPr>
            <a:r>
              <a:rPr lang="en-US" sz="1600" b="0" i="0" dirty="0" smtClean="0">
                <a:solidFill>
                  <a:srgbClr val="FF0000"/>
                </a:solidFill>
              </a:rPr>
              <a:t>55%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0" i="0" dirty="0" smtClean="0">
                <a:solidFill>
                  <a:srgbClr val="0000FF"/>
                </a:solidFill>
              </a:rPr>
              <a:t>% Associated with large core rotation evolution</a:t>
            </a:r>
          </a:p>
          <a:p>
            <a:pPr marL="517525" indent="-284163">
              <a:buFont typeface="Wingdings"/>
              <a:buChar char="è"/>
            </a:pPr>
            <a:r>
              <a:rPr lang="en-US" sz="1600" b="0" i="0" dirty="0" smtClean="0">
                <a:solidFill>
                  <a:srgbClr val="FF0000"/>
                </a:solidFill>
              </a:rPr>
              <a:t>46%</a:t>
            </a:r>
          </a:p>
          <a:p>
            <a:pPr marL="228600" indent="-228600">
              <a:buAutoNum type="arabicParenR"/>
            </a:pPr>
            <a:endParaRPr lang="en-US" sz="1600" b="0" i="0" dirty="0" smtClean="0"/>
          </a:p>
        </p:txBody>
      </p:sp>
      <p:cxnSp>
        <p:nvCxnSpPr>
          <p:cNvPr id="13" name="Straight Connector 12"/>
          <p:cNvCxnSpPr/>
          <p:nvPr/>
        </p:nvCxnSpPr>
        <p:spPr bwMode="auto">
          <a:xfrm flipH="1">
            <a:off x="7154790" y="2936336"/>
            <a:ext cx="1843954" cy="0"/>
          </a:xfrm>
          <a:prstGeom prst="lin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6975896" y="5877580"/>
            <a:ext cx="2130426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buFontTx/>
              <a:buNone/>
            </a:pPr>
            <a:r>
              <a:rPr lang="en-US" sz="1400" b="0" i="0" dirty="0">
                <a:solidFill>
                  <a:srgbClr val="9900CC"/>
                </a:solidFill>
              </a:rPr>
              <a:t>S</a:t>
            </a:r>
            <a:r>
              <a:rPr lang="en-US" sz="1400" b="0" i="0" dirty="0" smtClean="0">
                <a:solidFill>
                  <a:srgbClr val="9900CC"/>
                </a:solidFill>
              </a:rPr>
              <a:t>. Gerhardt </a:t>
            </a:r>
            <a:r>
              <a:rPr lang="en-US" sz="1400" b="0" i="0" dirty="0">
                <a:solidFill>
                  <a:srgbClr val="9900CC"/>
                </a:solidFill>
              </a:rPr>
              <a:t>et al., </a:t>
            </a:r>
            <a:r>
              <a:rPr lang="en-US" sz="1400" b="0" i="0" dirty="0" smtClean="0">
                <a:solidFill>
                  <a:srgbClr val="9900CC"/>
                </a:solidFill>
              </a:rPr>
              <a:t>NF 53 (2013) 063021</a:t>
            </a:r>
            <a:endParaRPr lang="en-US" sz="1400" b="0" i="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34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74" name="Straight Connector 10"/>
          <p:cNvCxnSpPr>
            <a:cxnSpLocks noChangeShapeType="1"/>
          </p:cNvCxnSpPr>
          <p:nvPr/>
        </p:nvCxnSpPr>
        <p:spPr bwMode="auto">
          <a:xfrm>
            <a:off x="0" y="0"/>
            <a:ext cx="914400" cy="0"/>
          </a:xfrm>
          <a:prstGeom prst="line">
            <a:avLst/>
          </a:prstGeom>
          <a:noFill/>
          <a:ln w="0" algn="ctr">
            <a:solidFill>
              <a:srgbClr val="FB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5" name="Straight Connector 5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altLang="en-US" sz="2800" dirty="0" smtClean="0"/>
              <a:t>Research plans and needs for this year (FY2014) in preparation for NSTX-U operations in FY2015</a:t>
            </a:r>
          </a:p>
        </p:txBody>
      </p:sp>
      <p:cxnSp>
        <p:nvCxnSpPr>
          <p:cNvPr id="3077" name="Straight Connector 6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974416"/>
            <a:ext cx="8991600" cy="5486400"/>
          </a:xfrm>
        </p:spPr>
        <p:txBody>
          <a:bodyPr/>
          <a:lstStyle/>
          <a:p>
            <a:pPr>
              <a:buClr>
                <a:srgbClr val="010000"/>
              </a:buClr>
            </a:pPr>
            <a:r>
              <a:rPr lang="en-US" altLang="en-US" dirty="0" smtClean="0"/>
              <a:t>Present attention is on NSTX analysis / paper publication</a:t>
            </a:r>
          </a:p>
          <a:p>
            <a:pPr lvl="1">
              <a:buClr>
                <a:srgbClr val="010000"/>
              </a:buClr>
            </a:pPr>
            <a:r>
              <a:rPr lang="en-US" altLang="en-US" dirty="0" smtClean="0"/>
              <a:t>Two papers accepted for publication in 2014</a:t>
            </a:r>
          </a:p>
          <a:p>
            <a:pPr lvl="1">
              <a:buClr>
                <a:srgbClr val="010000"/>
              </a:buClr>
            </a:pPr>
            <a:r>
              <a:rPr lang="en-US" altLang="en-US" dirty="0" smtClean="0"/>
              <a:t>One presently under review</a:t>
            </a:r>
          </a:p>
          <a:p>
            <a:pPr lvl="1">
              <a:spcAft>
                <a:spcPts val="600"/>
              </a:spcAft>
              <a:buClr>
                <a:srgbClr val="010000"/>
              </a:buClr>
            </a:pPr>
            <a:r>
              <a:rPr lang="en-US" altLang="en-US" dirty="0" smtClean="0"/>
              <a:t>2 – 3 further NSTX papers expected before the start of NSTX-U Ops</a:t>
            </a:r>
          </a:p>
          <a:p>
            <a:pPr>
              <a:buClr>
                <a:srgbClr val="010000"/>
              </a:buClr>
            </a:pPr>
            <a:r>
              <a:rPr lang="en-US" altLang="en-US" dirty="0" smtClean="0"/>
              <a:t>Transition to computational analysis preparation ~ mid 2014</a:t>
            </a:r>
          </a:p>
          <a:p>
            <a:pPr lvl="1">
              <a:buClr>
                <a:srgbClr val="010000"/>
              </a:buClr>
            </a:pPr>
            <a:r>
              <a:rPr lang="en-US" altLang="en-US" sz="1800" dirty="0" smtClean="0"/>
              <a:t>RWM State-space Controller generalization – to be available on “Day 0”</a:t>
            </a:r>
          </a:p>
          <a:p>
            <a:pPr lvl="2">
              <a:buClr>
                <a:srgbClr val="010000"/>
              </a:buClr>
            </a:pPr>
            <a:r>
              <a:rPr lang="en-US" altLang="en-US" sz="1600" dirty="0" smtClean="0"/>
              <a:t>Offline IDL version of code already generalized</a:t>
            </a:r>
          </a:p>
          <a:p>
            <a:pPr lvl="2">
              <a:buClr>
                <a:srgbClr val="010000"/>
              </a:buClr>
            </a:pPr>
            <a:r>
              <a:rPr lang="en-US" altLang="en-US" sz="1600" dirty="0" smtClean="0"/>
              <a:t>Changes to r/t version to be made. </a:t>
            </a:r>
            <a:r>
              <a:rPr lang="en-US" altLang="en-US" sz="1600" dirty="0" smtClean="0"/>
              <a:t>Small </a:t>
            </a:r>
            <a:r>
              <a:rPr lang="en-US" altLang="en-US" sz="1600" dirty="0" smtClean="0"/>
              <a:t>PCS programming support will be needed</a:t>
            </a:r>
          </a:p>
          <a:p>
            <a:pPr lvl="1">
              <a:buClr>
                <a:srgbClr val="010000"/>
              </a:buClr>
            </a:pPr>
            <a:r>
              <a:rPr lang="en-US" altLang="en-US" sz="1800" dirty="0" smtClean="0"/>
              <a:t>NSTX EFIT (of course, “Day 0”)</a:t>
            </a:r>
          </a:p>
          <a:p>
            <a:pPr lvl="2">
              <a:buClr>
                <a:srgbClr val="010000"/>
              </a:buClr>
            </a:pPr>
            <a:r>
              <a:rPr lang="en-US" altLang="en-US" sz="1600" dirty="0" smtClean="0"/>
              <a:t>Plan to upgrade </a:t>
            </a:r>
            <a:r>
              <a:rPr lang="en-US" altLang="en-US" sz="1600" dirty="0"/>
              <a:t>to faster processing to support </a:t>
            </a:r>
            <a:r>
              <a:rPr lang="en-US" altLang="en-US" sz="1600" dirty="0" smtClean="0"/>
              <a:t>increased between-shots spatial resolution / time resolution (eta 2014-2015); present code available as default</a:t>
            </a:r>
          </a:p>
          <a:p>
            <a:pPr lvl="2">
              <a:buClr>
                <a:srgbClr val="010000"/>
              </a:buClr>
            </a:pPr>
            <a:r>
              <a:rPr lang="en-US" altLang="en-US" sz="1600" dirty="0" smtClean="0"/>
              <a:t>New code components acquired Dec 2013; new dedicated prototype 32 core CPU computer online at PPPL (planned to be expanded); consistent with PPPL IT plan</a:t>
            </a:r>
          </a:p>
          <a:p>
            <a:pPr lvl="1">
              <a:buClr>
                <a:srgbClr val="010000"/>
              </a:buClr>
            </a:pPr>
            <a:r>
              <a:rPr lang="en-US" altLang="en-US" sz="1800" dirty="0" smtClean="0"/>
              <a:t>NSTX rotation control</a:t>
            </a:r>
          </a:p>
          <a:p>
            <a:pPr lvl="2">
              <a:buClr>
                <a:srgbClr val="010000"/>
              </a:buClr>
            </a:pPr>
            <a:r>
              <a:rPr lang="en-US" altLang="en-US" sz="1600" dirty="0" smtClean="0"/>
              <a:t>Continuing </a:t>
            </a:r>
            <a:r>
              <a:rPr lang="en-US" altLang="en-US" sz="1600" dirty="0"/>
              <a:t>w</a:t>
            </a:r>
            <a:r>
              <a:rPr lang="en-US" altLang="en-US" sz="1600" dirty="0" smtClean="0"/>
              <a:t>ork with PU student </a:t>
            </a:r>
            <a:r>
              <a:rPr lang="en-US" altLang="en-US" sz="1600" dirty="0" smtClean="0"/>
              <a:t>(I</a:t>
            </a:r>
            <a:r>
              <a:rPr lang="en-US" altLang="en-US" sz="1600" dirty="0" smtClean="0"/>
              <a:t>. </a:t>
            </a:r>
            <a:r>
              <a:rPr lang="en-US" altLang="en-US" sz="1600" dirty="0" smtClean="0"/>
              <a:t>Goumiri) </a:t>
            </a:r>
            <a:r>
              <a:rPr lang="en-US" altLang="en-US" sz="1600" dirty="0" smtClean="0"/>
              <a:t>on rotation control algorithm</a:t>
            </a:r>
          </a:p>
          <a:p>
            <a:pPr lvl="2">
              <a:buClr>
                <a:srgbClr val="010000"/>
              </a:buClr>
            </a:pPr>
            <a:r>
              <a:rPr lang="en-US" altLang="en-US" sz="1600" dirty="0" smtClean="0"/>
              <a:t>Present quantitative NTV analysis of Columbia U. NSTX experiments supports this, and the paper publication goals above</a:t>
            </a:r>
          </a:p>
        </p:txBody>
      </p:sp>
      <p:cxnSp>
        <p:nvCxnSpPr>
          <p:cNvPr id="3079" name="Straight Connector 7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80" name="Straight Connector 8"/>
          <p:cNvCxnSpPr>
            <a:cxnSpLocks noChangeShapeType="1"/>
          </p:cNvCxnSpPr>
          <p:nvPr/>
        </p:nvCxnSpPr>
        <p:spPr bwMode="auto">
          <a:xfrm>
            <a:off x="0" y="0"/>
            <a:ext cx="457200" cy="0"/>
          </a:xfrm>
          <a:prstGeom prst="line">
            <a:avLst/>
          </a:prstGeom>
          <a:noFill/>
          <a:ln w="0" algn="ctr">
            <a:solidFill>
              <a:srgbClr val="FE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8F7602-AF56-4F75-9236-A3B79015233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cxnSp>
        <p:nvCxnSpPr>
          <p:cNvPr id="3082" name="Straight Connector 9"/>
          <p:cNvCxnSpPr>
            <a:cxnSpLocks noChangeShapeType="1"/>
          </p:cNvCxnSpPr>
          <p:nvPr/>
        </p:nvCxnSpPr>
        <p:spPr bwMode="auto">
          <a:xfrm>
            <a:off x="0" y="0"/>
            <a:ext cx="0" cy="457200"/>
          </a:xfrm>
          <a:prstGeom prst="line">
            <a:avLst/>
          </a:prstGeom>
          <a:noFill/>
          <a:ln w="0" algn="ctr">
            <a:solidFill>
              <a:srgbClr val="FD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751" y="4557542"/>
            <a:ext cx="1685619" cy="184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7283" name="Rectangle 51"/>
          <p:cNvSpPr>
            <a:spLocks noChangeArrowheads="1"/>
          </p:cNvSpPr>
          <p:nvPr/>
        </p:nvSpPr>
        <p:spPr bwMode="auto">
          <a:xfrm>
            <a:off x="18472" y="4572000"/>
            <a:ext cx="3880562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hangingPunct="0">
              <a:spcBef>
                <a:spcPts val="1200"/>
              </a:spcBef>
              <a:buClr>
                <a:srgbClr val="FF3300"/>
              </a:buClr>
              <a:buSzPct val="75000"/>
              <a:buFont typeface="Wingdings" pitchFamily="2" charset="2"/>
              <a:buChar char="q"/>
            </a:pPr>
            <a:r>
              <a:rPr lang="en-US" sz="1800" b="0" i="0" dirty="0" smtClean="0">
                <a:solidFill>
                  <a:schemeClr val="tx1"/>
                </a:solidFill>
                <a:latin typeface="Arial" pitchFamily="34" charset="0"/>
              </a:rPr>
              <a:t>Potential to allow more flexible control coil positioning</a:t>
            </a:r>
          </a:p>
          <a:p>
            <a:pPr marL="742950" lvl="1" indent="-285750" eaLnBrk="0" hangingPunct="0">
              <a:spcBef>
                <a:spcPct val="15000"/>
              </a:spcBef>
              <a:buClr>
                <a:srgbClr val="3333FF"/>
              </a:buClr>
              <a:buSzPct val="75000"/>
              <a:buFont typeface="Wingdings" pitchFamily="2" charset="2"/>
              <a:buChar char="q"/>
            </a:pPr>
            <a:r>
              <a:rPr lang="en-US" sz="1600" b="0" i="0" dirty="0" smtClean="0">
                <a:solidFill>
                  <a:srgbClr val="3333FF"/>
                </a:solidFill>
                <a:latin typeface="Arial" pitchFamily="34" charset="0"/>
              </a:rPr>
              <a:t>May allow control coils to be moved further from plasma, and be shielded (e.g. for ITER)</a:t>
            </a:r>
          </a:p>
          <a:p>
            <a:pPr lvl="1" eaLnBrk="0" hangingPunct="0">
              <a:spcBef>
                <a:spcPct val="15000"/>
              </a:spcBef>
              <a:buClr>
                <a:srgbClr val="3333FF"/>
              </a:buClr>
              <a:buSzPct val="75000"/>
              <a:buNone/>
            </a:pPr>
            <a:endParaRPr lang="en-US" sz="1600" b="0" i="0" dirty="0" smtClean="0">
              <a:solidFill>
                <a:srgbClr val="3333FF"/>
              </a:solidFill>
              <a:latin typeface="Arial" pitchFamily="34" charset="0"/>
            </a:endParaRPr>
          </a:p>
        </p:txBody>
      </p:sp>
      <p:sp>
        <p:nvSpPr>
          <p:cNvPr id="2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767D2-C78A-4FF0-AE8E-59E1E3375AD5}" type="slidenum">
              <a:rPr lang="en-US"/>
              <a:pPr/>
              <a:t>4</a:t>
            </a:fld>
            <a:endParaRPr lang="en-US"/>
          </a:p>
        </p:txBody>
      </p:sp>
      <p:sp>
        <p:nvSpPr>
          <p:cNvPr id="188723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4841" y="-17092"/>
            <a:ext cx="8898118" cy="838200"/>
          </a:xfrm>
        </p:spPr>
        <p:txBody>
          <a:bodyPr/>
          <a:lstStyle/>
          <a:p>
            <a:r>
              <a:rPr lang="en-US" dirty="0" smtClean="0"/>
              <a:t>Model-based RWM </a:t>
            </a:r>
            <a:r>
              <a:rPr lang="en-US" dirty="0"/>
              <a:t>state space controller </a:t>
            </a:r>
            <a:r>
              <a:rPr lang="en-US" dirty="0" smtClean="0"/>
              <a:t>including 3D plasma response and wall currents used at high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 </a:t>
            </a:r>
            <a:r>
              <a:rPr lang="en-US" dirty="0"/>
              <a:t>in NSTX </a:t>
            </a:r>
          </a:p>
        </p:txBody>
      </p:sp>
      <p:sp>
        <p:nvSpPr>
          <p:cNvPr id="1887302" name="Text Box 32"/>
          <p:cNvSpPr txBox="1">
            <a:spLocks noChangeArrowheads="1"/>
          </p:cNvSpPr>
          <p:nvPr/>
        </p:nvSpPr>
        <p:spPr bwMode="auto">
          <a:xfrm>
            <a:off x="755155" y="5897420"/>
            <a:ext cx="3429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buFontTx/>
              <a:buNone/>
            </a:pPr>
            <a:r>
              <a:rPr lang="en-US" sz="1200" b="0" i="0" dirty="0" err="1">
                <a:solidFill>
                  <a:srgbClr val="9900CC"/>
                </a:solidFill>
                <a:latin typeface="Arial" pitchFamily="34" charset="0"/>
              </a:rPr>
              <a:t>Katsuro</a:t>
            </a:r>
            <a:r>
              <a:rPr lang="en-US" sz="1200" b="0" i="0" dirty="0">
                <a:solidFill>
                  <a:srgbClr val="9900CC"/>
                </a:solidFill>
                <a:latin typeface="Arial" pitchFamily="34" charset="0"/>
              </a:rPr>
              <a:t>-Hopkins, et al., NF 47 (2007) 1157</a:t>
            </a:r>
          </a:p>
        </p:txBody>
      </p:sp>
      <p:sp>
        <p:nvSpPr>
          <p:cNvPr id="31" name="Rectangle 162"/>
          <p:cNvSpPr>
            <a:spLocks noChangeArrowheads="1"/>
          </p:cNvSpPr>
          <p:nvPr/>
        </p:nvSpPr>
        <p:spPr bwMode="auto">
          <a:xfrm>
            <a:off x="95798" y="911012"/>
            <a:ext cx="53144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>
              <a:spcBef>
                <a:spcPct val="0"/>
              </a:spcBef>
              <a:buFontTx/>
              <a:buNone/>
            </a:pPr>
            <a:r>
              <a:rPr lang="en-US" sz="1800" b="0" i="0" u="sng" dirty="0" smtClean="0">
                <a:solidFill>
                  <a:srgbClr val="9900FF"/>
                </a:solidFill>
                <a:latin typeface="Arial" pitchFamily="34" charset="0"/>
                <a:ea typeface="ＭＳ Ｐゴシック" pitchFamily="34" charset="-128"/>
              </a:rPr>
              <a:t>RWM state space controller in NSTX at high </a:t>
            </a:r>
            <a:r>
              <a:rPr lang="en-US" sz="1800" b="0" i="0" u="sng" dirty="0" err="1" smtClean="0">
                <a:solidFill>
                  <a:srgbClr val="9900FF"/>
                </a:solidFill>
                <a:latin typeface="Symbol" panose="05050102010706020507" pitchFamily="18" charset="2"/>
                <a:ea typeface="ＭＳ Ｐゴシック" pitchFamily="34" charset="-128"/>
              </a:rPr>
              <a:t>b</a:t>
            </a:r>
            <a:r>
              <a:rPr lang="en-US" sz="1800" b="0" i="0" u="sng" baseline="-25000" dirty="0" err="1" smtClean="0">
                <a:solidFill>
                  <a:srgbClr val="9900FF"/>
                </a:solidFill>
                <a:latin typeface="Arial" pitchFamily="34" charset="0"/>
                <a:ea typeface="ＭＳ Ｐゴシック" pitchFamily="34" charset="-128"/>
              </a:rPr>
              <a:t>N</a:t>
            </a:r>
            <a:endParaRPr lang="en-US" sz="1800" b="0" i="0" u="sng" baseline="-25000" dirty="0">
              <a:solidFill>
                <a:srgbClr val="9900FF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2320" name="Picture 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5" y="1246788"/>
            <a:ext cx="5335402" cy="335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2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8" t="69185" r="1347" b="4260"/>
          <a:stretch/>
        </p:blipFill>
        <p:spPr bwMode="auto">
          <a:xfrm>
            <a:off x="6277260" y="1661599"/>
            <a:ext cx="1892300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 Box 17"/>
          <p:cNvSpPr txBox="1">
            <a:spLocks noChangeArrowheads="1"/>
          </p:cNvSpPr>
          <p:nvPr/>
        </p:nvSpPr>
        <p:spPr bwMode="auto">
          <a:xfrm>
            <a:off x="6280435" y="2615754"/>
            <a:ext cx="860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137722</a:t>
            </a:r>
          </a:p>
        </p:txBody>
      </p:sp>
      <p:sp>
        <p:nvSpPr>
          <p:cNvPr id="23" name="Text Box 39"/>
          <p:cNvSpPr txBox="1">
            <a:spLocks noChangeArrowheads="1"/>
          </p:cNvSpPr>
          <p:nvPr/>
        </p:nvSpPr>
        <p:spPr bwMode="auto">
          <a:xfrm>
            <a:off x="7051960" y="3037962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sp>
        <p:nvSpPr>
          <p:cNvPr id="24" name="Text Box 160"/>
          <p:cNvSpPr txBox="1">
            <a:spLocks noChangeArrowheads="1"/>
          </p:cNvSpPr>
          <p:nvPr/>
        </p:nvSpPr>
        <p:spPr bwMode="auto">
          <a:xfrm>
            <a:off x="6083585" y="2085462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40</a:t>
            </a:r>
          </a:p>
        </p:txBody>
      </p:sp>
      <p:sp>
        <p:nvSpPr>
          <p:cNvPr id="25" name="Text Box 161"/>
          <p:cNvSpPr txBox="1">
            <a:spLocks noChangeArrowheads="1"/>
          </p:cNvSpPr>
          <p:nvPr/>
        </p:nvSpPr>
        <p:spPr bwMode="auto">
          <a:xfrm>
            <a:off x="6167722" y="2422012"/>
            <a:ext cx="84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26" name="Text Box 165"/>
          <p:cNvSpPr txBox="1">
            <a:spLocks noChangeArrowheads="1"/>
          </p:cNvSpPr>
          <p:nvPr/>
        </p:nvSpPr>
        <p:spPr bwMode="auto">
          <a:xfrm>
            <a:off x="6083585" y="1758437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80</a:t>
            </a:r>
          </a:p>
        </p:txBody>
      </p:sp>
      <p:grpSp>
        <p:nvGrpSpPr>
          <p:cNvPr id="27" name="Group 166"/>
          <p:cNvGrpSpPr>
            <a:grpSpLocks/>
          </p:cNvGrpSpPr>
          <p:nvPr/>
        </p:nvGrpSpPr>
        <p:grpSpPr bwMode="auto">
          <a:xfrm>
            <a:off x="6129621" y="2887149"/>
            <a:ext cx="1508125" cy="182563"/>
            <a:chOff x="1546" y="2587"/>
            <a:chExt cx="950" cy="115"/>
          </a:xfrm>
        </p:grpSpPr>
        <p:sp>
          <p:nvSpPr>
            <p:cNvPr id="29" name="Text Box 167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30" name="Text Box 168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32" name="Text Box 169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</p:grpSp>
      <p:pic>
        <p:nvPicPr>
          <p:cNvPr id="33" name="Picture 21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58" t="69436" r="1433" b="4128"/>
          <a:stretch/>
        </p:blipFill>
        <p:spPr bwMode="auto">
          <a:xfrm>
            <a:off x="6272497" y="3833484"/>
            <a:ext cx="1881188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 Box 176"/>
          <p:cNvSpPr txBox="1">
            <a:spLocks noChangeArrowheads="1"/>
          </p:cNvSpPr>
          <p:nvPr/>
        </p:nvSpPr>
        <p:spPr bwMode="auto">
          <a:xfrm>
            <a:off x="6262972" y="4767001"/>
            <a:ext cx="860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137722</a:t>
            </a:r>
          </a:p>
        </p:txBody>
      </p:sp>
      <p:sp>
        <p:nvSpPr>
          <p:cNvPr id="35" name="Text Box 177"/>
          <p:cNvSpPr txBox="1">
            <a:spLocks noChangeArrowheads="1"/>
          </p:cNvSpPr>
          <p:nvPr/>
        </p:nvSpPr>
        <p:spPr bwMode="auto">
          <a:xfrm>
            <a:off x="7034497" y="5205084"/>
            <a:ext cx="30480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t (s)</a:t>
            </a:r>
          </a:p>
        </p:txBody>
      </p:sp>
      <p:grpSp>
        <p:nvGrpSpPr>
          <p:cNvPr id="36" name="Group 210"/>
          <p:cNvGrpSpPr>
            <a:grpSpLocks/>
          </p:cNvGrpSpPr>
          <p:nvPr/>
        </p:nvGrpSpPr>
        <p:grpSpPr bwMode="auto">
          <a:xfrm>
            <a:off x="6112160" y="5046334"/>
            <a:ext cx="2046287" cy="182563"/>
            <a:chOff x="1546" y="2587"/>
            <a:chExt cx="1289" cy="115"/>
          </a:xfrm>
        </p:grpSpPr>
        <p:sp>
          <p:nvSpPr>
            <p:cNvPr id="37" name="Text Box 211"/>
            <p:cNvSpPr txBox="1">
              <a:spLocks noChangeArrowheads="1"/>
            </p:cNvSpPr>
            <p:nvPr/>
          </p:nvSpPr>
          <p:spPr bwMode="auto">
            <a:xfrm>
              <a:off x="1546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0.56</a:t>
              </a:r>
            </a:p>
          </p:txBody>
        </p:sp>
        <p:sp>
          <p:nvSpPr>
            <p:cNvPr id="38" name="Text Box 212"/>
            <p:cNvSpPr txBox="1">
              <a:spLocks noChangeArrowheads="1"/>
            </p:cNvSpPr>
            <p:nvPr/>
          </p:nvSpPr>
          <p:spPr bwMode="auto">
            <a:xfrm>
              <a:off x="1931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0.58</a:t>
              </a:r>
            </a:p>
          </p:txBody>
        </p:sp>
        <p:sp>
          <p:nvSpPr>
            <p:cNvPr id="39" name="Text Box 213"/>
            <p:cNvSpPr txBox="1">
              <a:spLocks noChangeArrowheads="1"/>
            </p:cNvSpPr>
            <p:nvPr/>
          </p:nvSpPr>
          <p:spPr bwMode="auto">
            <a:xfrm>
              <a:off x="2310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0.60</a:t>
              </a:r>
            </a:p>
          </p:txBody>
        </p:sp>
        <p:sp>
          <p:nvSpPr>
            <p:cNvPr id="40" name="Text Box 214"/>
            <p:cNvSpPr txBox="1">
              <a:spLocks noChangeArrowheads="1"/>
            </p:cNvSpPr>
            <p:nvPr/>
          </p:nvSpPr>
          <p:spPr bwMode="auto">
            <a:xfrm>
              <a:off x="2649" y="2587"/>
              <a:ext cx="186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587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520700" indent="-2286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262063" indent="-233363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600200" indent="-223838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0574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5146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9718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429000" indent="-223838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itchFamily="34" charset="0"/>
                </a:rPr>
                <a:t>0.62</a:t>
              </a:r>
            </a:p>
          </p:txBody>
        </p:sp>
      </p:grp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6336038" y="1755365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6351917" y="3917846"/>
            <a:ext cx="80962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ymbol" pitchFamily="18" charset="2"/>
              </a:rPr>
              <a:t>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</a:t>
            </a:r>
            <a:r>
              <a:rPr kumimoji="0" lang="en-US" sz="1400" b="0" i="0" u="none" strike="noStrike" kern="0" cap="none" spc="0" normalizeH="0" baseline="-25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90</a:t>
            </a:r>
            <a:endParaRPr kumimoji="0" lang="en-US" sz="1400" b="0" i="0" u="none" strike="noStrike" kern="0" cap="none" spc="0" normalizeH="0" baseline="30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 Box 160"/>
          <p:cNvSpPr txBox="1">
            <a:spLocks noChangeArrowheads="1"/>
          </p:cNvSpPr>
          <p:nvPr/>
        </p:nvSpPr>
        <p:spPr bwMode="auto">
          <a:xfrm>
            <a:off x="6027976" y="2739180"/>
            <a:ext cx="221214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-40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44" name="Text Box 169"/>
          <p:cNvSpPr txBox="1">
            <a:spLocks noChangeArrowheads="1"/>
          </p:cNvSpPr>
          <p:nvPr/>
        </p:nvSpPr>
        <p:spPr bwMode="auto">
          <a:xfrm>
            <a:off x="7865320" y="2882011"/>
            <a:ext cx="298159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0.62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itchFamily="34" charset="0"/>
            </a:endParaRPr>
          </a:p>
        </p:txBody>
      </p:sp>
      <p:sp>
        <p:nvSpPr>
          <p:cNvPr id="45" name="Text Box 160"/>
          <p:cNvSpPr txBox="1">
            <a:spLocks noChangeArrowheads="1"/>
          </p:cNvSpPr>
          <p:nvPr/>
        </p:nvSpPr>
        <p:spPr bwMode="auto">
          <a:xfrm>
            <a:off x="6082604" y="4338035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40</a:t>
            </a:r>
          </a:p>
        </p:txBody>
      </p:sp>
      <p:sp>
        <p:nvSpPr>
          <p:cNvPr id="46" name="Text Box 161"/>
          <p:cNvSpPr txBox="1">
            <a:spLocks noChangeArrowheads="1"/>
          </p:cNvSpPr>
          <p:nvPr/>
        </p:nvSpPr>
        <p:spPr bwMode="auto">
          <a:xfrm>
            <a:off x="6166741" y="4730001"/>
            <a:ext cx="84138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0</a:t>
            </a:r>
          </a:p>
        </p:txBody>
      </p:sp>
      <p:sp>
        <p:nvSpPr>
          <p:cNvPr id="47" name="Text Box 165"/>
          <p:cNvSpPr txBox="1">
            <a:spLocks noChangeArrowheads="1"/>
          </p:cNvSpPr>
          <p:nvPr/>
        </p:nvSpPr>
        <p:spPr bwMode="auto">
          <a:xfrm>
            <a:off x="6082604" y="3955594"/>
            <a:ext cx="168275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34" charset="0"/>
              </a:rPr>
              <a:t>80</a:t>
            </a:r>
          </a:p>
        </p:txBody>
      </p:sp>
      <p:sp>
        <p:nvSpPr>
          <p:cNvPr id="48" name="Text Box 66"/>
          <p:cNvSpPr txBox="1">
            <a:spLocks noChangeArrowheads="1"/>
          </p:cNvSpPr>
          <p:nvPr/>
        </p:nvSpPr>
        <p:spPr bwMode="auto">
          <a:xfrm>
            <a:off x="5843835" y="872704"/>
            <a:ext cx="30185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</a:rPr>
              <a:t>Effect of 3D</a:t>
            </a:r>
            <a:r>
              <a:rPr kumimoji="0" lang="en-US" sz="1800" b="0" i="0" u="sng" strike="noStrike" kern="0" cap="none" spc="0" normalizeH="0" noProof="0" dirty="0" smtClean="0">
                <a:ln>
                  <a:noFill/>
                </a:ln>
                <a:solidFill>
                  <a:srgbClr val="9900FF"/>
                </a:solidFill>
                <a:effectLst/>
                <a:uLnTx/>
                <a:uFillTx/>
              </a:rPr>
              <a:t> Model Used</a:t>
            </a:r>
            <a:endParaRPr kumimoji="0" lang="en-US" sz="1800" b="0" i="0" u="sng" strike="noStrike" kern="0" cap="none" spc="0" normalizeH="0" baseline="0" noProof="0" dirty="0">
              <a:ln>
                <a:noFill/>
              </a:ln>
              <a:solidFill>
                <a:srgbClr val="9900FF"/>
              </a:solidFill>
              <a:effectLst/>
              <a:uLnTx/>
              <a:uFillTx/>
            </a:endParaRPr>
          </a:p>
        </p:txBody>
      </p:sp>
      <p:sp>
        <p:nvSpPr>
          <p:cNvPr id="49" name="Text Box 5"/>
          <p:cNvSpPr txBox="1">
            <a:spLocks noChangeArrowheads="1"/>
          </p:cNvSpPr>
          <p:nvPr/>
        </p:nvSpPr>
        <p:spPr bwMode="auto">
          <a:xfrm>
            <a:off x="6492195" y="1303009"/>
            <a:ext cx="141577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No NBI Port</a:t>
            </a:r>
            <a:endParaRPr kumimoji="0" lang="en-US" sz="1800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50" name="Text Box 5"/>
          <p:cNvSpPr txBox="1">
            <a:spLocks noChangeArrowheads="1"/>
          </p:cNvSpPr>
          <p:nvPr/>
        </p:nvSpPr>
        <p:spPr bwMode="auto">
          <a:xfrm>
            <a:off x="6423619" y="3426114"/>
            <a:ext cx="1582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None/>
              <a:defRPr/>
            </a:pPr>
            <a:r>
              <a:rPr lang="en-US" sz="1800" u="sng" kern="0" dirty="0">
                <a:solidFill>
                  <a:srgbClr val="008000"/>
                </a:solidFill>
              </a:rPr>
              <a:t>With NBI Port</a:t>
            </a:r>
          </a:p>
        </p:txBody>
      </p:sp>
      <p:cxnSp>
        <p:nvCxnSpPr>
          <p:cNvPr id="51" name="Straight Arrow Connector 50"/>
          <p:cNvCxnSpPr/>
          <p:nvPr/>
        </p:nvCxnSpPr>
        <p:spPr bwMode="auto">
          <a:xfrm flipH="1">
            <a:off x="5569529" y="3426114"/>
            <a:ext cx="640262" cy="1192080"/>
          </a:xfrm>
          <a:prstGeom prst="straightConnector1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arrow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Content Placeholder 2"/>
          <p:cNvSpPr txBox="1">
            <a:spLocks/>
          </p:cNvSpPr>
          <p:nvPr/>
        </p:nvSpPr>
        <p:spPr bwMode="auto">
          <a:xfrm>
            <a:off x="6172200" y="5519470"/>
            <a:ext cx="2874754" cy="95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0" i="0" dirty="0" smtClean="0"/>
              <a:t>3D detail of model is important to improve sensor agreement</a:t>
            </a:r>
            <a:endParaRPr lang="en-US" sz="1800" b="0" i="0" dirty="0"/>
          </a:p>
        </p:txBody>
      </p:sp>
      <p:sp>
        <p:nvSpPr>
          <p:cNvPr id="55" name="Text Box 32"/>
          <p:cNvSpPr txBox="1">
            <a:spLocks noChangeArrowheads="1"/>
          </p:cNvSpPr>
          <p:nvPr/>
        </p:nvSpPr>
        <p:spPr bwMode="auto">
          <a:xfrm>
            <a:off x="94672" y="6225731"/>
            <a:ext cx="4629728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400" b="1" dirty="0">
                <a:solidFill>
                  <a:srgbClr val="9900CC"/>
                </a:solidFill>
                <a:cs typeface="Helvetica" pitchFamily="34" charset="0"/>
              </a:rPr>
              <a:t> </a:t>
            </a:r>
            <a:r>
              <a:rPr lang="en-US" sz="1400" b="0" i="0" dirty="0" smtClean="0">
                <a:solidFill>
                  <a:srgbClr val="9900CC"/>
                </a:solidFill>
                <a:cs typeface="Helvetica" pitchFamily="34" charset="0"/>
              </a:rPr>
              <a:t>S.A. Sabbagh, et al., </a:t>
            </a:r>
            <a:r>
              <a:rPr lang="en-US" sz="1400" b="0" i="0" dirty="0" err="1" smtClean="0">
                <a:solidFill>
                  <a:srgbClr val="9900CC"/>
                </a:solidFill>
                <a:cs typeface="Helvetica" pitchFamily="34" charset="0"/>
              </a:rPr>
              <a:t>Nucl</a:t>
            </a:r>
            <a:r>
              <a:rPr lang="en-US" sz="1400" b="0" i="0" dirty="0" smtClean="0">
                <a:solidFill>
                  <a:srgbClr val="9900CC"/>
                </a:solidFill>
                <a:cs typeface="Helvetica" pitchFamily="34" charset="0"/>
              </a:rPr>
              <a:t>. Fusion 53 (2013) 104007 </a:t>
            </a:r>
          </a:p>
        </p:txBody>
      </p: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8144164" y="2284609"/>
            <a:ext cx="99899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Controller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(observer)</a:t>
            </a:r>
          </a:p>
        </p:txBody>
      </p:sp>
      <p:cxnSp>
        <p:nvCxnSpPr>
          <p:cNvPr id="58" name="Straight Arrow Connector 57"/>
          <p:cNvCxnSpPr/>
          <p:nvPr/>
        </p:nvCxnSpPr>
        <p:spPr bwMode="auto">
          <a:xfrm flipH="1">
            <a:off x="7683647" y="2043010"/>
            <a:ext cx="259625" cy="107635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Arrow Connector 58"/>
          <p:cNvCxnSpPr/>
          <p:nvPr/>
        </p:nvCxnSpPr>
        <p:spPr bwMode="auto">
          <a:xfrm flipH="1" flipV="1">
            <a:off x="7943272" y="2586104"/>
            <a:ext cx="244758" cy="67326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 Box 5"/>
          <p:cNvSpPr txBox="1">
            <a:spLocks noChangeArrowheads="1"/>
          </p:cNvSpPr>
          <p:nvPr/>
        </p:nvSpPr>
        <p:spPr bwMode="auto">
          <a:xfrm>
            <a:off x="7781636" y="1735233"/>
            <a:ext cx="1277914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Measurement</a:t>
            </a:r>
          </a:p>
        </p:txBody>
      </p:sp>
    </p:spTree>
    <p:extLst>
      <p:ext uri="{BB962C8B-B14F-4D97-AF65-F5344CB8AC3E}">
        <p14:creationId xmlns:p14="http://schemas.microsoft.com/office/powerpoint/2010/main" val="3289368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10"/>
            <a:ext cx="9144000" cy="815975"/>
          </a:xfrm>
        </p:spPr>
        <p:txBody>
          <a:bodyPr/>
          <a:lstStyle/>
          <a:p>
            <a:r>
              <a:rPr lang="en-US" sz="22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Dual-component PID (B</a:t>
            </a:r>
            <a:r>
              <a:rPr lang="en-US" sz="2200" baseline="-250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r</a:t>
            </a:r>
            <a:r>
              <a:rPr lang="en-US" sz="22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 + </a:t>
            </a:r>
            <a:r>
              <a:rPr lang="en-US" sz="2200" dirty="0" err="1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B</a:t>
            </a:r>
            <a:r>
              <a:rPr lang="en-US" sz="2200" baseline="-25000" dirty="0" err="1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p</a:t>
            </a:r>
            <a:r>
              <a:rPr lang="en-US" sz="2200" dirty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</a:rPr>
              <a:t>) and </a:t>
            </a:r>
            <a:r>
              <a:rPr lang="en-US" sz="2200" dirty="0"/>
              <a:t>m</a:t>
            </a:r>
            <a:r>
              <a:rPr lang="en-US" sz="2200" dirty="0" smtClean="0"/>
              <a:t>odel-based </a:t>
            </a:r>
            <a:r>
              <a:rPr lang="en-US" sz="2200" dirty="0"/>
              <a:t>RWM state-space </a:t>
            </a:r>
            <a:r>
              <a:rPr lang="en-US" sz="2200" dirty="0" smtClean="0"/>
              <a:t>(RWMSC) active control will enable long pulse, high </a:t>
            </a:r>
            <a:r>
              <a:rPr lang="el-GR" sz="2200" dirty="0" smtClean="0"/>
              <a:t>β</a:t>
            </a:r>
            <a:r>
              <a:rPr lang="en-US" sz="2200" dirty="0" smtClean="0"/>
              <a:t> operation</a:t>
            </a:r>
            <a:endParaRPr lang="en-US" sz="2200" dirty="0"/>
          </a:p>
        </p:txBody>
      </p:sp>
      <p:sp>
        <p:nvSpPr>
          <p:cNvPr id="95" name="Content Placeholder 2"/>
          <p:cNvSpPr>
            <a:spLocks noGrp="1"/>
          </p:cNvSpPr>
          <p:nvPr>
            <p:ph idx="1"/>
          </p:nvPr>
        </p:nvSpPr>
        <p:spPr>
          <a:xfrm>
            <a:off x="1" y="1007852"/>
            <a:ext cx="4896720" cy="4151002"/>
          </a:xfrm>
          <a:ln>
            <a:noFill/>
          </a:ln>
        </p:spPr>
        <p:txBody>
          <a:bodyPr/>
          <a:lstStyle/>
          <a:p>
            <a:r>
              <a:rPr lang="en-US" dirty="0" smtClean="0"/>
              <a:t>2014:</a:t>
            </a:r>
          </a:p>
          <a:p>
            <a:pPr lvl="1"/>
            <a:r>
              <a:rPr lang="en-US" dirty="0" smtClean="0"/>
              <a:t>Expand/analyze </a:t>
            </a:r>
            <a:r>
              <a:rPr lang="en-US" dirty="0"/>
              <a:t>RWMSC </a:t>
            </a:r>
            <a:r>
              <a:rPr lang="en-US" dirty="0" smtClean="0"/>
              <a:t>for 6 coil control and </a:t>
            </a:r>
            <a:r>
              <a:rPr lang="en-US" dirty="0" smtClean="0"/>
              <a:t>n &gt; 1 </a:t>
            </a:r>
            <a:r>
              <a:rPr lang="en-US" dirty="0" smtClean="0"/>
              <a:t>physics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-1" y="5104263"/>
            <a:ext cx="9144001" cy="1460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/>
              <a:t>2017 and 2018:</a:t>
            </a:r>
          </a:p>
          <a:p>
            <a:pPr lvl="1"/>
            <a:r>
              <a:rPr lang="en-US" b="0" i="0" dirty="0" smtClean="0"/>
              <a:t>Upgrade for NCC, utilize model-based active control with the new NCC to demonstrate improved global MHD mode </a:t>
            </a:r>
            <a:r>
              <a:rPr lang="en-US" b="0" i="0" dirty="0"/>
              <a:t>stability and very low plasma </a:t>
            </a:r>
            <a:r>
              <a:rPr lang="en-US" b="0" i="0" dirty="0" err="1" smtClean="0"/>
              <a:t>disruptivity</a:t>
            </a:r>
            <a:r>
              <a:rPr lang="en-US" b="0" i="0" dirty="0" smtClean="0"/>
              <a:t>, producing highest-performance, longest-pulse plasmas</a:t>
            </a:r>
          </a:p>
          <a:p>
            <a:pPr lvl="2"/>
            <a:endParaRPr lang="en-US" b="0" i="0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5990287" y="1230504"/>
            <a:ext cx="3100134" cy="1865978"/>
          </a:xfrm>
          <a:prstGeom prst="rect">
            <a:avLst/>
          </a:prstGeom>
          <a:solidFill>
            <a:srgbClr val="FFFFCC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endParaRPr lang="en-US" b="0" i="0" smtClean="0"/>
          </a:p>
        </p:txBody>
      </p:sp>
      <p:pic>
        <p:nvPicPr>
          <p:cNvPr id="11" name="Picture 25" descr="RWM Br sensor phase scan no labels v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t="73718" b="4713"/>
          <a:stretch/>
        </p:blipFill>
        <p:spPr bwMode="auto">
          <a:xfrm>
            <a:off x="5116921" y="2164095"/>
            <a:ext cx="4027079" cy="99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5190555" y="2164095"/>
            <a:ext cx="1121331" cy="3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b="0" i="0" dirty="0" err="1">
                <a:solidFill>
                  <a:srgbClr val="000000"/>
                </a:solidFill>
                <a:latin typeface="Arial" pitchFamily="34" charset="0"/>
              </a:rPr>
              <a:t>B</a:t>
            </a:r>
            <a:r>
              <a:rPr lang="en-US" sz="1800" b="0" i="0" baseline="-25000" dirty="0" err="1">
                <a:solidFill>
                  <a:srgbClr val="000000"/>
                </a:solidFill>
                <a:latin typeface="Arial" pitchFamily="34" charset="0"/>
              </a:rPr>
              <a:t>r</a:t>
            </a:r>
            <a:r>
              <a:rPr lang="en-US" sz="1800" b="0" i="0" baseline="30000" dirty="0" err="1">
                <a:solidFill>
                  <a:srgbClr val="000000"/>
                </a:solidFill>
                <a:latin typeface="Arial" pitchFamily="34" charset="0"/>
              </a:rPr>
              <a:t>n</a:t>
            </a:r>
            <a:r>
              <a:rPr lang="en-US" sz="1800" b="0" i="0" baseline="30000" dirty="0">
                <a:solidFill>
                  <a:srgbClr val="000000"/>
                </a:solidFill>
                <a:latin typeface="Arial" pitchFamily="34" charset="0"/>
              </a:rPr>
              <a:t> = 1</a:t>
            </a:r>
            <a:r>
              <a:rPr lang="en-US" sz="1800" b="0" i="0" dirty="0">
                <a:solidFill>
                  <a:srgbClr val="000000"/>
                </a:solidFill>
                <a:latin typeface="Arial" pitchFamily="34" charset="0"/>
              </a:rPr>
              <a:t> (G)</a:t>
            </a:r>
          </a:p>
        </p:txBody>
      </p:sp>
      <p:sp>
        <p:nvSpPr>
          <p:cNvPr id="13" name="Rectangle 9"/>
          <p:cNvSpPr>
            <a:spLocks noChangeArrowheads="1"/>
          </p:cNvSpPr>
          <p:nvPr/>
        </p:nvSpPr>
        <p:spPr bwMode="auto">
          <a:xfrm>
            <a:off x="4896720" y="2291017"/>
            <a:ext cx="204909" cy="6346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0" i="0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574553" y="3274643"/>
            <a:ext cx="125226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rgbClr val="0000FF"/>
                </a:solidFill>
                <a:latin typeface="Arial" pitchFamily="34" charset="0"/>
              </a:rPr>
              <a:t>B</a:t>
            </a:r>
            <a:r>
              <a:rPr lang="en-US" sz="1400" b="0" i="0" baseline="-25000" dirty="0">
                <a:solidFill>
                  <a:srgbClr val="0000FF"/>
                </a:solidFill>
                <a:latin typeface="Arial" pitchFamily="34" charset="0"/>
              </a:rPr>
              <a:t>r</a:t>
            </a:r>
            <a:r>
              <a:rPr lang="en-US" sz="1400" b="0" i="0" dirty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400" b="0" i="0" dirty="0" smtClean="0">
                <a:solidFill>
                  <a:srgbClr val="0000FF"/>
                </a:solidFill>
                <a:latin typeface="Arial" pitchFamily="34" charset="0"/>
              </a:rPr>
              <a:t>phase = </a:t>
            </a:r>
            <a:r>
              <a:rPr lang="en-US" sz="1400" b="0" i="0" dirty="0">
                <a:solidFill>
                  <a:srgbClr val="0000FF"/>
                </a:solidFill>
                <a:latin typeface="Arial" pitchFamily="34" charset="0"/>
              </a:rPr>
              <a:t>0</a:t>
            </a:r>
            <a:r>
              <a:rPr lang="en-US" sz="1400" b="0" i="0" baseline="30000" dirty="0">
                <a:solidFill>
                  <a:srgbClr val="0000FF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 flipV="1">
            <a:off x="6307987" y="2622848"/>
            <a:ext cx="335546" cy="68680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112861" y="3274643"/>
            <a:ext cx="13516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 smtClean="0">
                <a:solidFill>
                  <a:srgbClr val="FF0000"/>
                </a:solidFill>
                <a:latin typeface="Arial" pitchFamily="34" charset="0"/>
              </a:rPr>
              <a:t>B</a:t>
            </a:r>
            <a:r>
              <a:rPr lang="en-US" sz="1400" b="0" i="0" baseline="-25000" dirty="0" smtClean="0">
                <a:solidFill>
                  <a:srgbClr val="FF0000"/>
                </a:solidFill>
                <a:latin typeface="Arial" pitchFamily="34" charset="0"/>
              </a:rPr>
              <a:t>r</a:t>
            </a:r>
            <a:r>
              <a:rPr lang="en-US" sz="1400" b="0" i="0" dirty="0" smtClean="0">
                <a:solidFill>
                  <a:srgbClr val="FF0000"/>
                </a:solidFill>
                <a:latin typeface="Arial" pitchFamily="34" charset="0"/>
              </a:rPr>
              <a:t> phase = 90</a:t>
            </a:r>
            <a:r>
              <a:rPr lang="en-US" sz="1400" b="0" i="0" baseline="30000" dirty="0" smtClean="0">
                <a:solidFill>
                  <a:srgbClr val="FF0000"/>
                </a:solidFill>
                <a:latin typeface="Arial" pitchFamily="34" charset="0"/>
              </a:rPr>
              <a:t>o</a:t>
            </a:r>
            <a:endParaRPr lang="en-US" sz="1400" b="0" i="0" baseline="30000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 flipV="1">
            <a:off x="6918343" y="2720697"/>
            <a:ext cx="316921" cy="60657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7574162" y="2754711"/>
            <a:ext cx="145103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33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Arial" pitchFamily="34" charset="0"/>
              </a:rPr>
              <a:t>B</a:t>
            </a:r>
            <a:r>
              <a:rPr lang="en-US" sz="1400" b="0" i="0" baseline="-25000" dirty="0">
                <a:solidFill>
                  <a:srgbClr val="000000"/>
                </a:solidFill>
                <a:latin typeface="Arial" pitchFamily="34" charset="0"/>
              </a:rPr>
              <a:t>r</a:t>
            </a:r>
            <a:r>
              <a:rPr lang="en-US" sz="1400" b="0" i="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en-US" sz="1400" b="0" i="0" dirty="0" smtClean="0">
                <a:solidFill>
                  <a:srgbClr val="000000"/>
                </a:solidFill>
                <a:latin typeface="Arial" pitchFamily="34" charset="0"/>
              </a:rPr>
              <a:t>phase </a:t>
            </a:r>
            <a:r>
              <a:rPr lang="en-US" sz="1400" b="0" i="0" dirty="0">
                <a:solidFill>
                  <a:srgbClr val="000000"/>
                </a:solidFill>
                <a:latin typeface="Arial" pitchFamily="34" charset="0"/>
              </a:rPr>
              <a:t>= 180</a:t>
            </a:r>
            <a:r>
              <a:rPr lang="en-US" sz="1400" b="0" i="0" baseline="30000" dirty="0">
                <a:solidFill>
                  <a:srgbClr val="000000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 flipH="1" flipV="1">
            <a:off x="7529816" y="2770811"/>
            <a:ext cx="111708" cy="1377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8554038" y="3228400"/>
            <a:ext cx="560820" cy="3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b="0" i="0" dirty="0">
                <a:solidFill>
                  <a:srgbClr val="000000"/>
                </a:solidFill>
                <a:latin typeface="Arial" pitchFamily="34" charset="0"/>
              </a:rPr>
              <a:t>t (s)</a:t>
            </a:r>
          </a:p>
        </p:txBody>
      </p:sp>
      <p:sp>
        <p:nvSpPr>
          <p:cNvPr id="21" name="Text Box 49"/>
          <p:cNvSpPr txBox="1">
            <a:spLocks noChangeArrowheads="1"/>
          </p:cNvSpPr>
          <p:nvPr/>
        </p:nvSpPr>
        <p:spPr bwMode="auto">
          <a:xfrm>
            <a:off x="5006821" y="2225262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6</a:t>
            </a:r>
          </a:p>
        </p:txBody>
      </p:sp>
      <p:sp>
        <p:nvSpPr>
          <p:cNvPr id="22" name="Text Box 50"/>
          <p:cNvSpPr txBox="1">
            <a:spLocks noChangeArrowheads="1"/>
          </p:cNvSpPr>
          <p:nvPr/>
        </p:nvSpPr>
        <p:spPr bwMode="auto">
          <a:xfrm>
            <a:off x="5006821" y="2472988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4</a:t>
            </a:r>
          </a:p>
        </p:txBody>
      </p:sp>
      <p:sp>
        <p:nvSpPr>
          <p:cNvPr id="23" name="Text Box 51"/>
          <p:cNvSpPr txBox="1">
            <a:spLocks noChangeArrowheads="1"/>
          </p:cNvSpPr>
          <p:nvPr/>
        </p:nvSpPr>
        <p:spPr bwMode="auto">
          <a:xfrm>
            <a:off x="5006821" y="2726831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2</a:t>
            </a:r>
          </a:p>
        </p:txBody>
      </p:sp>
      <p:sp>
        <p:nvSpPr>
          <p:cNvPr id="24" name="Text Box 52"/>
          <p:cNvSpPr txBox="1">
            <a:spLocks noChangeArrowheads="1"/>
          </p:cNvSpPr>
          <p:nvPr/>
        </p:nvSpPr>
        <p:spPr bwMode="auto">
          <a:xfrm>
            <a:off x="5006821" y="2974557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0</a:t>
            </a:r>
          </a:p>
        </p:txBody>
      </p:sp>
      <p:sp>
        <p:nvSpPr>
          <p:cNvPr id="25" name="Text Box 53"/>
          <p:cNvSpPr txBox="1">
            <a:spLocks noChangeArrowheads="1"/>
          </p:cNvSpPr>
          <p:nvPr/>
        </p:nvSpPr>
        <p:spPr bwMode="auto">
          <a:xfrm>
            <a:off x="5024639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0.0</a:t>
            </a:r>
          </a:p>
        </p:txBody>
      </p:sp>
      <p:sp>
        <p:nvSpPr>
          <p:cNvPr id="26" name="Text Box 54"/>
          <p:cNvSpPr txBox="1">
            <a:spLocks noChangeArrowheads="1"/>
          </p:cNvSpPr>
          <p:nvPr/>
        </p:nvSpPr>
        <p:spPr bwMode="auto">
          <a:xfrm>
            <a:off x="5594821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0.2</a:t>
            </a:r>
          </a:p>
        </p:txBody>
      </p:sp>
      <p:sp>
        <p:nvSpPr>
          <p:cNvPr id="27" name="Text Box 55"/>
          <p:cNvSpPr txBox="1">
            <a:spLocks noChangeArrowheads="1"/>
          </p:cNvSpPr>
          <p:nvPr/>
        </p:nvSpPr>
        <p:spPr bwMode="auto">
          <a:xfrm>
            <a:off x="6156493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0.4</a:t>
            </a:r>
          </a:p>
        </p:txBody>
      </p:sp>
      <p:sp>
        <p:nvSpPr>
          <p:cNvPr id="28" name="Text Box 56"/>
          <p:cNvSpPr txBox="1">
            <a:spLocks noChangeArrowheads="1"/>
          </p:cNvSpPr>
          <p:nvPr/>
        </p:nvSpPr>
        <p:spPr bwMode="auto">
          <a:xfrm>
            <a:off x="6726875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0.6</a:t>
            </a:r>
          </a:p>
        </p:txBody>
      </p:sp>
      <p:sp>
        <p:nvSpPr>
          <p:cNvPr id="29" name="Text Box 57"/>
          <p:cNvSpPr txBox="1">
            <a:spLocks noChangeArrowheads="1"/>
          </p:cNvSpPr>
          <p:nvPr/>
        </p:nvSpPr>
        <p:spPr bwMode="auto">
          <a:xfrm>
            <a:off x="7288547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0.8</a:t>
            </a:r>
          </a:p>
        </p:txBody>
      </p:sp>
      <p:sp>
        <p:nvSpPr>
          <p:cNvPr id="30" name="Text Box 58"/>
          <p:cNvSpPr txBox="1">
            <a:spLocks noChangeArrowheads="1"/>
          </p:cNvSpPr>
          <p:nvPr/>
        </p:nvSpPr>
        <p:spPr bwMode="auto">
          <a:xfrm>
            <a:off x="7854276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1.0</a:t>
            </a:r>
          </a:p>
        </p:txBody>
      </p:sp>
      <p:sp>
        <p:nvSpPr>
          <p:cNvPr id="31" name="Text Box 59"/>
          <p:cNvSpPr txBox="1">
            <a:spLocks noChangeArrowheads="1"/>
          </p:cNvSpPr>
          <p:nvPr/>
        </p:nvSpPr>
        <p:spPr bwMode="auto">
          <a:xfrm>
            <a:off x="8415947" y="3129004"/>
            <a:ext cx="239337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1.2</a:t>
            </a:r>
          </a:p>
        </p:txBody>
      </p:sp>
      <p:pic>
        <p:nvPicPr>
          <p:cNvPr id="32" name="Picture 25" descr="RWM Br sensor phase scan no labels v2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3" t="8543" b="68458"/>
          <a:stretch/>
        </p:blipFill>
        <p:spPr bwMode="auto">
          <a:xfrm>
            <a:off x="5116921" y="1137225"/>
            <a:ext cx="4027079" cy="105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7"/>
          <p:cNvSpPr txBox="1">
            <a:spLocks noChangeArrowheads="1"/>
          </p:cNvSpPr>
          <p:nvPr/>
        </p:nvSpPr>
        <p:spPr bwMode="auto">
          <a:xfrm>
            <a:off x="5227022" y="1251912"/>
            <a:ext cx="403702" cy="35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800" b="0" i="0">
                <a:solidFill>
                  <a:srgbClr val="000000"/>
                </a:solidFill>
                <a:latin typeface="Symbol" pitchFamily="18" charset="2"/>
              </a:rPr>
              <a:t>b</a:t>
            </a:r>
            <a:r>
              <a:rPr lang="en-US" sz="1800" b="0" i="0" baseline="-25000">
                <a:solidFill>
                  <a:srgbClr val="000000"/>
                </a:solidFill>
                <a:latin typeface="Arial" pitchFamily="34" charset="0"/>
              </a:rPr>
              <a:t>N</a:t>
            </a:r>
            <a:endParaRPr lang="en-US" sz="1800" b="0" i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8546035" y="1230504"/>
            <a:ext cx="548467" cy="622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000000"/>
                </a:solidFill>
                <a:latin typeface="Arial" pitchFamily="34" charset="0"/>
              </a:rPr>
              <a:t>140124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FF0000"/>
                </a:solidFill>
                <a:latin typeface="Arial" pitchFamily="34" charset="0"/>
              </a:rPr>
              <a:t>140125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0000FF"/>
                </a:solidFill>
                <a:latin typeface="Arial" pitchFamily="34" charset="0"/>
              </a:rPr>
              <a:t>140126</a:t>
            </a:r>
          </a:p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900" b="0" i="0" dirty="0">
                <a:solidFill>
                  <a:srgbClr val="FF33CC"/>
                </a:solidFill>
                <a:latin typeface="Arial" pitchFamily="34" charset="0"/>
              </a:rPr>
              <a:t>140127</a:t>
            </a:r>
          </a:p>
        </p:txBody>
      </p:sp>
      <p:sp>
        <p:nvSpPr>
          <p:cNvPr id="35" name="Text Box 31"/>
          <p:cNvSpPr txBox="1">
            <a:spLocks noChangeArrowheads="1"/>
          </p:cNvSpPr>
          <p:nvPr/>
        </p:nvSpPr>
        <p:spPr bwMode="auto">
          <a:xfrm>
            <a:off x="5006821" y="1147928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 dirty="0">
                <a:solidFill>
                  <a:srgbClr val="000000"/>
                </a:solidFill>
                <a:latin typeface="Helvetica" charset="0"/>
              </a:rPr>
              <a:t>6</a:t>
            </a: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5006821" y="1441530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4</a:t>
            </a:r>
          </a:p>
        </p:txBody>
      </p:sp>
      <p:sp>
        <p:nvSpPr>
          <p:cNvPr id="37" name="Text Box 36"/>
          <p:cNvSpPr txBox="1">
            <a:spLocks noChangeArrowheads="1"/>
          </p:cNvSpPr>
          <p:nvPr/>
        </p:nvSpPr>
        <p:spPr bwMode="auto">
          <a:xfrm>
            <a:off x="5006821" y="1735131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2</a:t>
            </a:r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5006821" y="1990503"/>
            <a:ext cx="95734" cy="20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400" b="0" i="0">
                <a:solidFill>
                  <a:srgbClr val="000000"/>
                </a:solidFill>
                <a:latin typeface="Helvetica" charset="0"/>
              </a:rPr>
              <a:t>0</a:t>
            </a:r>
          </a:p>
        </p:txBody>
      </p:sp>
      <p:sp>
        <p:nvSpPr>
          <p:cNvPr id="39" name="Text Box 22"/>
          <p:cNvSpPr txBox="1">
            <a:spLocks noChangeArrowheads="1"/>
          </p:cNvSpPr>
          <p:nvPr/>
        </p:nvSpPr>
        <p:spPr bwMode="auto">
          <a:xfrm>
            <a:off x="5300169" y="889637"/>
            <a:ext cx="338233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Active n = 1 </a:t>
            </a:r>
            <a:r>
              <a:rPr lang="en-US" sz="1600" b="0" i="0" u="sng" dirty="0" err="1" smtClean="0">
                <a:solidFill>
                  <a:srgbClr val="000000"/>
                </a:solidFill>
                <a:latin typeface="Helvetica" charset="0"/>
              </a:rPr>
              <a:t>B</a:t>
            </a:r>
            <a:r>
              <a:rPr lang="en-US" sz="1600" b="0" i="0" u="sng" baseline="-25000" dirty="0" err="1" smtClean="0">
                <a:solidFill>
                  <a:srgbClr val="000000"/>
                </a:solidFill>
                <a:latin typeface="Helvetica" charset="0"/>
              </a:rPr>
              <a:t>p</a:t>
            </a: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600" b="0" i="0" u="sng" dirty="0">
                <a:solidFill>
                  <a:srgbClr val="000000"/>
                </a:solidFill>
                <a:latin typeface="Helvetica" charset="0"/>
              </a:rPr>
              <a:t>+ B</a:t>
            </a:r>
            <a:r>
              <a:rPr lang="en-US" sz="1600" b="0" i="0" u="sng" baseline="-25000" dirty="0">
                <a:solidFill>
                  <a:srgbClr val="000000"/>
                </a:solidFill>
                <a:latin typeface="Helvetica" charset="0"/>
              </a:rPr>
              <a:t>R</a:t>
            </a:r>
            <a:r>
              <a:rPr lang="en-US" sz="1600" b="0" i="0" u="sng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en-US" sz="1600" b="0" i="0" u="sng" dirty="0" smtClean="0">
                <a:solidFill>
                  <a:srgbClr val="000000"/>
                </a:solidFill>
                <a:latin typeface="Helvetica" charset="0"/>
              </a:rPr>
              <a:t>feedback control</a:t>
            </a:r>
            <a:endParaRPr lang="en-US" sz="1600" b="0" i="0" u="sng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>
            <a:off x="6826204" y="1778469"/>
            <a:ext cx="1451038" cy="307777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sz="1400" b="0" i="0" dirty="0">
                <a:solidFill>
                  <a:srgbClr val="FF33CC"/>
                </a:solidFill>
                <a:latin typeface="Arial" pitchFamily="34" charset="0"/>
              </a:rPr>
              <a:t>B</a:t>
            </a:r>
            <a:r>
              <a:rPr lang="en-US" sz="1400" b="0" i="0" baseline="-25000" dirty="0">
                <a:solidFill>
                  <a:srgbClr val="FF33CC"/>
                </a:solidFill>
                <a:latin typeface="Arial" pitchFamily="34" charset="0"/>
              </a:rPr>
              <a:t>r</a:t>
            </a:r>
            <a:r>
              <a:rPr lang="en-US" sz="1400" b="0" i="0" dirty="0">
                <a:solidFill>
                  <a:srgbClr val="FF33CC"/>
                </a:solidFill>
                <a:latin typeface="Arial" pitchFamily="34" charset="0"/>
              </a:rPr>
              <a:t> </a:t>
            </a:r>
            <a:r>
              <a:rPr lang="en-US" sz="1400" b="0" i="0" dirty="0" smtClean="0">
                <a:solidFill>
                  <a:srgbClr val="FF33CC"/>
                </a:solidFill>
                <a:latin typeface="Arial" pitchFamily="34" charset="0"/>
              </a:rPr>
              <a:t>phase </a:t>
            </a:r>
            <a:r>
              <a:rPr lang="en-US" sz="1400" b="0" i="0" dirty="0">
                <a:solidFill>
                  <a:srgbClr val="FF33CC"/>
                </a:solidFill>
                <a:latin typeface="Arial" pitchFamily="34" charset="0"/>
              </a:rPr>
              <a:t>= 225</a:t>
            </a:r>
            <a:r>
              <a:rPr lang="en-US" sz="1400" b="0" i="0" baseline="30000" dirty="0">
                <a:solidFill>
                  <a:srgbClr val="FF33CC"/>
                </a:solidFill>
                <a:latin typeface="Arial" pitchFamily="34" charset="0"/>
              </a:rPr>
              <a:t>o</a:t>
            </a:r>
          </a:p>
        </p:txBody>
      </p:sp>
      <p:sp>
        <p:nvSpPr>
          <p:cNvPr id="41" name="Line 17"/>
          <p:cNvSpPr>
            <a:spLocks noChangeShapeType="1"/>
          </p:cNvSpPr>
          <p:nvPr/>
        </p:nvSpPr>
        <p:spPr bwMode="auto">
          <a:xfrm flipH="1">
            <a:off x="6845385" y="2060604"/>
            <a:ext cx="216379" cy="350852"/>
          </a:xfrm>
          <a:prstGeom prst="line">
            <a:avLst/>
          </a:prstGeom>
          <a:noFill/>
          <a:ln w="28575">
            <a:solidFill>
              <a:srgbClr val="FF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0" i="0"/>
          </a:p>
        </p:txBody>
      </p:sp>
      <p:sp>
        <p:nvSpPr>
          <p:cNvPr id="43" name="Line 24"/>
          <p:cNvSpPr>
            <a:spLocks noChangeShapeType="1"/>
          </p:cNvSpPr>
          <p:nvPr/>
        </p:nvSpPr>
        <p:spPr bwMode="auto">
          <a:xfrm>
            <a:off x="5999095" y="1267633"/>
            <a:ext cx="1247806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sp>
        <p:nvSpPr>
          <p:cNvPr id="44" name="Text Box 23"/>
          <p:cNvSpPr txBox="1">
            <a:spLocks noChangeArrowheads="1"/>
          </p:cNvSpPr>
          <p:nvPr/>
        </p:nvSpPr>
        <p:spPr bwMode="auto">
          <a:xfrm>
            <a:off x="6122958" y="1163650"/>
            <a:ext cx="853892" cy="17788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200" b="0" i="0" dirty="0">
                <a:solidFill>
                  <a:srgbClr val="0000FF"/>
                </a:solidFill>
                <a:latin typeface="Helvetica" charset="0"/>
              </a:rPr>
              <a:t>Feedback on</a:t>
            </a:r>
          </a:p>
        </p:txBody>
      </p:sp>
      <p:sp>
        <p:nvSpPr>
          <p:cNvPr id="45" name="Line 25"/>
          <p:cNvSpPr>
            <a:spLocks noChangeShapeType="1"/>
          </p:cNvSpPr>
          <p:nvPr/>
        </p:nvSpPr>
        <p:spPr bwMode="auto">
          <a:xfrm>
            <a:off x="5990287" y="1250382"/>
            <a:ext cx="0" cy="1851744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sp>
        <p:nvSpPr>
          <p:cNvPr id="46" name="Line 27"/>
          <p:cNvSpPr>
            <a:spLocks noChangeShapeType="1"/>
          </p:cNvSpPr>
          <p:nvPr/>
        </p:nvSpPr>
        <p:spPr bwMode="auto">
          <a:xfrm>
            <a:off x="5143150" y="2763165"/>
            <a:ext cx="841877" cy="15292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n-US" b="0" i="0"/>
          </a:p>
        </p:txBody>
      </p:sp>
      <p:sp>
        <p:nvSpPr>
          <p:cNvPr id="3" name="TextBox 2"/>
          <p:cNvSpPr txBox="1"/>
          <p:nvPr/>
        </p:nvSpPr>
        <p:spPr>
          <a:xfrm>
            <a:off x="5370598" y="3713964"/>
            <a:ext cx="11787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i="0" u="sng" dirty="0" smtClean="0">
                <a:solidFill>
                  <a:schemeClr val="tx1"/>
                </a:solidFill>
              </a:rPr>
              <a:t>RWMSC</a:t>
            </a:r>
            <a:endParaRPr lang="en-US" sz="2000" b="0" i="0" u="sng" dirty="0">
              <a:solidFill>
                <a:schemeClr val="tx1"/>
              </a:solidFill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 bwMode="auto">
          <a:xfrm>
            <a:off x="13648" y="2340139"/>
            <a:ext cx="4883072" cy="3147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0" i="0" dirty="0" smtClean="0"/>
              <a:t>2015 and 2016:</a:t>
            </a:r>
          </a:p>
          <a:p>
            <a:pPr lvl="1"/>
            <a:r>
              <a:rPr lang="en-US" b="0" i="0" dirty="0" smtClean="0"/>
              <a:t>Establish B</a:t>
            </a:r>
            <a:r>
              <a:rPr lang="en-US" b="0" i="0" baseline="-25000" dirty="0" smtClean="0"/>
              <a:t>r</a:t>
            </a:r>
            <a:r>
              <a:rPr lang="en-US" b="0" i="0" dirty="0" smtClean="0"/>
              <a:t> + </a:t>
            </a:r>
            <a:r>
              <a:rPr lang="en-US" b="0" i="0" dirty="0" err="1" smtClean="0"/>
              <a:t>B</a:t>
            </a:r>
            <a:r>
              <a:rPr lang="en-US" b="0" i="0" baseline="-25000" dirty="0" err="1" smtClean="0"/>
              <a:t>p</a:t>
            </a:r>
            <a:r>
              <a:rPr lang="en-US" b="0" i="0" dirty="0" smtClean="0"/>
              <a:t> active control capability in new machine, use with snowflake </a:t>
            </a:r>
            <a:r>
              <a:rPr lang="en-US" b="0" i="0" dirty="0" err="1" smtClean="0"/>
              <a:t>divertor</a:t>
            </a:r>
            <a:endParaRPr lang="en-US" b="0" i="0" dirty="0" smtClean="0"/>
          </a:p>
          <a:p>
            <a:pPr lvl="1"/>
            <a:endParaRPr lang="en-US" b="0" i="0" dirty="0"/>
          </a:p>
        </p:txBody>
      </p: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14514" y="3688281"/>
            <a:ext cx="5630724" cy="1429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lvl="1"/>
            <a:r>
              <a:rPr lang="en-US" b="0" i="0" dirty="0" smtClean="0"/>
              <a:t>Examine RWMSC with:</a:t>
            </a:r>
          </a:p>
          <a:p>
            <a:pPr lvl="2"/>
            <a:r>
              <a:rPr lang="en-US" sz="1600" b="0" i="0" dirty="0" smtClean="0"/>
              <a:t>independent actuation of six coils</a:t>
            </a:r>
          </a:p>
          <a:p>
            <a:pPr lvl="2"/>
            <a:r>
              <a:rPr lang="en-US" sz="1600" b="0" i="0" dirty="0" smtClean="0"/>
              <a:t>multi-mode control with n up to 3</a:t>
            </a:r>
          </a:p>
          <a:p>
            <a:pPr lvl="2"/>
            <a:r>
              <a:rPr lang="en-US" sz="1600" b="0" i="0" dirty="0" smtClean="0"/>
              <a:t>rotational stabilization in the model</a:t>
            </a:r>
            <a:endParaRPr lang="en-US" sz="1600" b="0" i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40" y="3739191"/>
            <a:ext cx="2290763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Content Placeholder 2"/>
          <p:cNvSpPr txBox="1">
            <a:spLocks/>
          </p:cNvSpPr>
          <p:nvPr/>
        </p:nvSpPr>
        <p:spPr bwMode="auto">
          <a:xfrm>
            <a:off x="5015300" y="4124690"/>
            <a:ext cx="1711575" cy="115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buNone/>
            </a:pPr>
            <a:r>
              <a:rPr lang="en-US" sz="1400" b="0" i="0" u="sng" dirty="0" smtClean="0">
                <a:solidFill>
                  <a:srgbClr val="FF0000"/>
                </a:solidFill>
              </a:rPr>
              <a:t>Advantages:</a:t>
            </a:r>
          </a:p>
          <a:p>
            <a:pPr marL="0" lvl="1" indent="0">
              <a:buNone/>
            </a:pPr>
            <a:r>
              <a:rPr lang="en-US" sz="1400" b="0" i="0" dirty="0" smtClean="0">
                <a:solidFill>
                  <a:srgbClr val="FF0000"/>
                </a:solidFill>
              </a:rPr>
              <a:t>potential for use of external coils with less power</a:t>
            </a:r>
            <a:endParaRPr lang="en-US" sz="1400" b="0" i="0" dirty="0">
              <a:solidFill>
                <a:srgbClr val="FF0000"/>
              </a:solidFill>
            </a:endParaRPr>
          </a:p>
        </p:txBody>
      </p:sp>
      <p:sp>
        <p:nvSpPr>
          <p:cNvPr id="49" name="Rectangle 20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0" y="6638026"/>
            <a:ext cx="762000" cy="152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2A348-2F6E-466B-9C1F-DC52DB1D73A1}" type="slidenum">
              <a:rPr lang="en-US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3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9442" y="3613779"/>
            <a:ext cx="2397642" cy="279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6128294" y="3763573"/>
            <a:ext cx="2827633" cy="2743200"/>
            <a:chOff x="6430415" y="3899208"/>
            <a:chExt cx="2314442" cy="2245333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8" t="53782" r="28974" b="17572"/>
            <a:stretch/>
          </p:blipFill>
          <p:spPr bwMode="auto">
            <a:xfrm>
              <a:off x="6698396" y="3899208"/>
              <a:ext cx="2046461" cy="17178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Oval 29"/>
            <p:cNvSpPr/>
            <p:nvPr/>
          </p:nvSpPr>
          <p:spPr bwMode="auto">
            <a:xfrm>
              <a:off x="7391400" y="5326807"/>
              <a:ext cx="76200" cy="76200"/>
            </a:xfrm>
            <a:prstGeom prst="ellipse">
              <a:avLst/>
            </a:prstGeom>
            <a:solidFill>
              <a:srgbClr val="FFFF66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 bwMode="auto">
            <a:xfrm>
              <a:off x="7924800" y="4944370"/>
              <a:ext cx="76200" cy="76200"/>
            </a:xfrm>
            <a:prstGeom prst="ellipse">
              <a:avLst/>
            </a:prstGeom>
            <a:solidFill>
              <a:srgbClr val="FFFF66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 bwMode="auto">
            <a:xfrm>
              <a:off x="7620000" y="5149237"/>
              <a:ext cx="76200" cy="76200"/>
            </a:xfrm>
            <a:prstGeom prst="ellipse">
              <a:avLst/>
            </a:prstGeom>
            <a:solidFill>
              <a:srgbClr val="FFFF66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 bwMode="auto">
            <a:xfrm>
              <a:off x="8345424" y="4060752"/>
              <a:ext cx="76200" cy="76200"/>
            </a:xfrm>
            <a:prstGeom prst="ellipse">
              <a:avLst/>
            </a:prstGeom>
            <a:solidFill>
              <a:schemeClr val="bg1"/>
            </a:solidFill>
            <a:ln w="15875" cap="flat" cmpd="sng" algn="ctr">
              <a:solidFill>
                <a:srgbClr val="9900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34" charset="0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 bwMode="auto">
            <a:xfrm flipH="1">
              <a:off x="8194810" y="4194068"/>
              <a:ext cx="109197" cy="309474"/>
            </a:xfrm>
            <a:prstGeom prst="line">
              <a:avLst/>
            </a:prstGeom>
            <a:noFill/>
            <a:ln w="38100" cap="flat" cmpd="sng" algn="ctr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8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492" r="31945" b="1744"/>
            <a:stretch/>
          </p:blipFill>
          <p:spPr bwMode="auto">
            <a:xfrm>
              <a:off x="6430415" y="5618972"/>
              <a:ext cx="2224151" cy="5255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 bwMode="auto">
            <a:xfrm>
              <a:off x="7849798" y="5607136"/>
              <a:ext cx="45719" cy="54864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59" name="Text Box 64"/>
          <p:cNvSpPr txBox="1">
            <a:spLocks noChangeArrowheads="1"/>
          </p:cNvSpPr>
          <p:nvPr/>
        </p:nvSpPr>
        <p:spPr bwMode="auto">
          <a:xfrm>
            <a:off x="5595025" y="3416712"/>
            <a:ext cx="25263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800" b="0" i="0" dirty="0" smtClean="0">
                <a:solidFill>
                  <a:srgbClr val="7030A0"/>
                </a:solidFill>
                <a:latin typeface="Helvetica" pitchFamily="34" charset="0"/>
              </a:rPr>
              <a:t>Present sensor locations</a:t>
            </a:r>
            <a:endParaRPr lang="en-US" sz="1800" b="0" i="0" dirty="0">
              <a:solidFill>
                <a:srgbClr val="7030A0"/>
              </a:solidFill>
              <a:latin typeface="Helvetica" pitchFamily="34" charset="0"/>
            </a:endParaRPr>
          </a:p>
        </p:txBody>
      </p:sp>
      <p:sp>
        <p:nvSpPr>
          <p:cNvPr id="2092037" name="Rectangle 5"/>
          <p:cNvSpPr>
            <a:spLocks noGrp="1" noChangeArrowheads="1"/>
          </p:cNvSpPr>
          <p:nvPr>
            <p:ph type="title"/>
          </p:nvPr>
        </p:nvSpPr>
        <p:spPr>
          <a:xfrm>
            <a:off x="3922" y="76200"/>
            <a:ext cx="9140078" cy="685800"/>
          </a:xfrm>
        </p:spPr>
        <p:txBody>
          <a:bodyPr/>
          <a:lstStyle/>
          <a:p>
            <a:r>
              <a:rPr lang="en-US" dirty="0"/>
              <a:t>NCC will greatly </a:t>
            </a:r>
            <a:r>
              <a:rPr lang="en-US" dirty="0" smtClean="0"/>
              <a:t>enhance physics studies and control;</a:t>
            </a:r>
            <a:br>
              <a:rPr lang="en-US" dirty="0" smtClean="0"/>
            </a:br>
            <a:r>
              <a:rPr lang="en-US" dirty="0" smtClean="0"/>
              <a:t>Enhanced magnetics near </a:t>
            </a:r>
            <a:r>
              <a:rPr lang="en-US" dirty="0" err="1" smtClean="0"/>
              <a:t>divertor</a:t>
            </a:r>
            <a:r>
              <a:rPr lang="en-US" dirty="0" smtClean="0"/>
              <a:t> will measure multi-modes </a:t>
            </a:r>
            <a:endParaRPr lang="en-US" dirty="0"/>
          </a:p>
        </p:txBody>
      </p:sp>
      <p:sp>
        <p:nvSpPr>
          <p:cNvPr id="2092090" name="Text Box 58"/>
          <p:cNvSpPr txBox="1">
            <a:spLocks noChangeArrowheads="1"/>
          </p:cNvSpPr>
          <p:nvPr/>
        </p:nvSpPr>
        <p:spPr bwMode="auto">
          <a:xfrm>
            <a:off x="11337" y="3401324"/>
            <a:ext cx="455605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400" b="0" i="0" u="sng" dirty="0" smtClean="0">
                <a:solidFill>
                  <a:srgbClr val="0000FF"/>
                </a:solidFill>
                <a:latin typeface="Arial" pitchFamily="34" charset="0"/>
              </a:rPr>
              <a:t>Multi-mode n </a:t>
            </a:r>
            <a:r>
              <a:rPr lang="en-US" sz="1400" b="0" i="0" u="sng" dirty="0">
                <a:solidFill>
                  <a:srgbClr val="0000FF"/>
                </a:solidFill>
                <a:latin typeface="Arial" pitchFamily="34" charset="0"/>
              </a:rPr>
              <a:t>= 1 ideal </a:t>
            </a:r>
            <a:r>
              <a:rPr lang="en-US" sz="1400" b="0" i="0" u="sng" dirty="0" err="1" smtClean="0">
                <a:solidFill>
                  <a:srgbClr val="0000FF"/>
                </a:solidFill>
                <a:latin typeface="Arial" pitchFamily="34" charset="0"/>
              </a:rPr>
              <a:t>eigenfunction</a:t>
            </a:r>
            <a:r>
              <a:rPr lang="en-US" sz="1400" b="0" i="0" u="sng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sz="1400" b="0" i="0" u="sng" dirty="0">
                <a:solidFill>
                  <a:srgbClr val="0000FF"/>
                </a:solidFill>
                <a:latin typeface="Arial" pitchFamily="34" charset="0"/>
              </a:rPr>
              <a:t>for </a:t>
            </a:r>
            <a:r>
              <a:rPr lang="en-US" sz="1400" b="0" i="0" u="sng" dirty="0" err="1">
                <a:solidFill>
                  <a:srgbClr val="0000FF"/>
                </a:solidFill>
                <a:latin typeface="Arial" pitchFamily="34" charset="0"/>
              </a:rPr>
              <a:t>fiducial</a:t>
            </a:r>
            <a:r>
              <a:rPr lang="en-US" sz="1400" b="0" i="0" u="sng" dirty="0">
                <a:solidFill>
                  <a:srgbClr val="0000FF"/>
                </a:solidFill>
                <a:latin typeface="Arial" pitchFamily="34" charset="0"/>
              </a:rPr>
              <a:t> plasma</a:t>
            </a:r>
          </a:p>
        </p:txBody>
      </p:sp>
      <p:cxnSp>
        <p:nvCxnSpPr>
          <p:cNvPr id="33" name="Straight Arrow Connector 32"/>
          <p:cNvCxnSpPr>
            <a:stCxn id="47" idx="3"/>
          </p:cNvCxnSpPr>
          <p:nvPr/>
        </p:nvCxnSpPr>
        <p:spPr bwMode="auto">
          <a:xfrm>
            <a:off x="5776795" y="3843336"/>
            <a:ext cx="1710159" cy="127457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Arrow Connector 33"/>
          <p:cNvCxnSpPr/>
          <p:nvPr/>
        </p:nvCxnSpPr>
        <p:spPr bwMode="auto">
          <a:xfrm>
            <a:off x="8117814" y="3555212"/>
            <a:ext cx="299512" cy="452273"/>
          </a:xfrm>
          <a:prstGeom prst="straightConnector1">
            <a:avLst/>
          </a:prstGeom>
          <a:noFill/>
          <a:ln w="19050" cap="flat" cmpd="sng" algn="ctr">
            <a:solidFill>
              <a:srgbClr val="9900FF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Text Box 64"/>
          <p:cNvSpPr txBox="1">
            <a:spLocks noChangeArrowheads="1"/>
          </p:cNvSpPr>
          <p:nvPr/>
        </p:nvSpPr>
        <p:spPr bwMode="auto">
          <a:xfrm>
            <a:off x="2462289" y="3704836"/>
            <a:ext cx="3314506" cy="276999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5207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262063" indent="-233363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600200" indent="-223838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0574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5146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29718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429000" indent="-223838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Tx/>
              <a:buNone/>
            </a:pPr>
            <a:r>
              <a:rPr lang="en-US" sz="1800" b="0" i="0" dirty="0" smtClean="0">
                <a:solidFill>
                  <a:srgbClr val="FF0000"/>
                </a:solidFill>
                <a:latin typeface="Helvetica" pitchFamily="34" charset="0"/>
              </a:rPr>
              <a:t>Proposed new sensor locations</a:t>
            </a:r>
          </a:p>
        </p:txBody>
      </p:sp>
      <p:sp>
        <p:nvSpPr>
          <p:cNvPr id="61" name="Text Box 32"/>
          <p:cNvSpPr txBox="1">
            <a:spLocks noChangeArrowheads="1"/>
          </p:cNvSpPr>
          <p:nvPr/>
        </p:nvSpPr>
        <p:spPr bwMode="auto">
          <a:xfrm flipH="1">
            <a:off x="9442" y="6319130"/>
            <a:ext cx="1040960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>
              <a:buFontTx/>
              <a:buNone/>
            </a:pPr>
            <a:r>
              <a:rPr lang="en-US" sz="1200" b="0" i="0" dirty="0" err="1">
                <a:solidFill>
                  <a:srgbClr val="FF0000"/>
                </a:solidFill>
                <a:latin typeface="Arial" pitchFamily="34" charset="0"/>
              </a:rPr>
              <a:t>mmVALEN</a:t>
            </a:r>
            <a:r>
              <a:rPr lang="en-US" sz="1200" b="0" i="0" dirty="0">
                <a:solidFill>
                  <a:srgbClr val="FF0000"/>
                </a:solidFill>
                <a:latin typeface="Arial" pitchFamily="34" charset="0"/>
              </a:rPr>
              <a:t> </a:t>
            </a:r>
            <a:endParaRPr lang="en-US" sz="1200" b="0" i="0" dirty="0" smtClean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-4609" y="1002076"/>
            <a:ext cx="7295814" cy="2198324"/>
          </a:xfrm>
          <a:ln>
            <a:noFill/>
          </a:ln>
        </p:spPr>
        <p:txBody>
          <a:bodyPr/>
          <a:lstStyle/>
          <a:p>
            <a:r>
              <a:rPr lang="en-US" dirty="0" smtClean="0"/>
              <a:t>Years 2017 and 2018:</a:t>
            </a:r>
            <a:endParaRPr lang="en-US" dirty="0"/>
          </a:p>
          <a:p>
            <a:pPr lvl="1"/>
            <a:r>
              <a:rPr lang="en-US" dirty="0" smtClean="0"/>
              <a:t>Implement improvements </a:t>
            </a:r>
            <a:r>
              <a:rPr lang="en-US" dirty="0"/>
              <a:t>to active feedback of n </a:t>
            </a:r>
            <a:r>
              <a:rPr lang="en-US" dirty="0" smtClean="0"/>
              <a:t>=1-3 modes </a:t>
            </a:r>
            <a:r>
              <a:rPr lang="en-US" dirty="0"/>
              <a:t>via </a:t>
            </a:r>
            <a:r>
              <a:rPr lang="en-US" dirty="0" smtClean="0"/>
              <a:t>RWMSC </a:t>
            </a:r>
            <a:r>
              <a:rPr lang="en-US" dirty="0"/>
              <a:t>control allowed by </a:t>
            </a:r>
            <a:r>
              <a:rPr lang="en-US" dirty="0" smtClean="0"/>
              <a:t>the NCC</a:t>
            </a:r>
            <a:endParaRPr lang="en-US" dirty="0" smtClean="0"/>
          </a:p>
          <a:p>
            <a:pPr lvl="1"/>
            <a:r>
              <a:rPr lang="en-US" dirty="0" smtClean="0"/>
              <a:t>Utilize rotation profile </a:t>
            </a:r>
            <a:r>
              <a:rPr lang="en-US" dirty="0"/>
              <a:t>control capabilities allowed by the </a:t>
            </a:r>
            <a:r>
              <a:rPr lang="en-US" dirty="0" smtClean="0"/>
              <a:t>NCC </a:t>
            </a:r>
            <a:r>
              <a:rPr lang="en-US" dirty="0" smtClean="0"/>
              <a:t>to demonstrate reduced </a:t>
            </a:r>
            <a:r>
              <a:rPr lang="en-US" dirty="0" err="1"/>
              <a:t>disruptivity</a:t>
            </a:r>
            <a:r>
              <a:rPr lang="en-US" dirty="0"/>
              <a:t> by actively avoiding global </a:t>
            </a:r>
            <a:r>
              <a:rPr lang="en-US" dirty="0" smtClean="0"/>
              <a:t>instability boundaries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 bwMode="auto">
          <a:xfrm flipH="1">
            <a:off x="-7974" y="3379254"/>
            <a:ext cx="9144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6072391" y="1007919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rgbClr val="FF0000"/>
                </a:solidFill>
              </a:rPr>
              <a:t>Partial NCC</a:t>
            </a:r>
            <a:endParaRPr lang="en-US" sz="1800" b="0" i="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352573" y="300992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0" i="0" dirty="0" smtClean="0">
                <a:solidFill>
                  <a:schemeClr val="accent2"/>
                </a:solidFill>
              </a:rPr>
              <a:t>Existing coils</a:t>
            </a:r>
            <a:endParaRPr lang="en-US" sz="1800" b="0" i="0" dirty="0">
              <a:solidFill>
                <a:schemeClr val="accent2"/>
              </a:solidFill>
            </a:endParaRPr>
          </a:p>
        </p:txBody>
      </p:sp>
      <p:pic>
        <p:nvPicPr>
          <p:cNvPr id="36" name="Picture 35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227534" y="1111153"/>
            <a:ext cx="1908492" cy="2083435"/>
          </a:xfrm>
          <a:prstGeom prst="rect">
            <a:avLst/>
          </a:prstGeom>
          <a:noFill/>
        </p:spPr>
      </p:pic>
      <p:cxnSp>
        <p:nvCxnSpPr>
          <p:cNvPr id="37" name="Straight Arrow Connector 36"/>
          <p:cNvCxnSpPr/>
          <p:nvPr/>
        </p:nvCxnSpPr>
        <p:spPr bwMode="auto">
          <a:xfrm flipV="1">
            <a:off x="6933221" y="2631462"/>
            <a:ext cx="294313" cy="378460"/>
          </a:xfrm>
          <a:prstGeom prst="straightConnector1">
            <a:avLst/>
          </a:prstGeom>
          <a:noFill/>
          <a:ln w="158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" name="Straight Arrow Connector 4"/>
          <p:cNvCxnSpPr/>
          <p:nvPr/>
        </p:nvCxnSpPr>
        <p:spPr bwMode="auto">
          <a:xfrm>
            <a:off x="7111755" y="1377251"/>
            <a:ext cx="278313" cy="32817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2" name="Content Placeholder 2"/>
          <p:cNvSpPr txBox="1">
            <a:spLocks/>
          </p:cNvSpPr>
          <p:nvPr/>
        </p:nvSpPr>
        <p:spPr bwMode="auto">
          <a:xfrm>
            <a:off x="2289364" y="3954928"/>
            <a:ext cx="4166332" cy="1997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b="0" i="0" dirty="0"/>
              <a:t>M</a:t>
            </a:r>
            <a:r>
              <a:rPr lang="en-US" sz="1600" b="0" i="0" dirty="0" smtClean="0"/>
              <a:t>ode </a:t>
            </a:r>
            <a:r>
              <a:rPr lang="en-US" sz="1600" b="0" i="0" dirty="0"/>
              <a:t>diagnosis: </a:t>
            </a:r>
            <a:endParaRPr lang="en-US" sz="1600" b="0" i="0" dirty="0" smtClean="0"/>
          </a:p>
          <a:p>
            <a:pPr marL="548640" lvl="1"/>
            <a:r>
              <a:rPr lang="en-US" sz="1400" b="0" i="0" dirty="0" smtClean="0"/>
              <a:t>If two modes are near marginal, need to be able to distinguish</a:t>
            </a:r>
          </a:p>
          <a:p>
            <a:pPr marL="548640" lvl="1"/>
            <a:r>
              <a:rPr lang="en-US" sz="1400" b="0" i="0" dirty="0" smtClean="0"/>
              <a:t>Measure increased amplitude near </a:t>
            </a:r>
            <a:r>
              <a:rPr lang="en-US" sz="1400" b="0" i="0" dirty="0" err="1" smtClean="0"/>
              <a:t>divertor</a:t>
            </a:r>
            <a:r>
              <a:rPr lang="en-US" sz="1400" b="0" i="0" dirty="0" smtClean="0"/>
              <a:t> (3D analysis shows &gt;2x increase over present sensors) </a:t>
            </a:r>
          </a:p>
          <a:p>
            <a:pPr marL="548640" lvl="1"/>
            <a:r>
              <a:rPr lang="en-US" sz="1400" b="0" i="0" dirty="0" smtClean="0"/>
              <a:t>Similar results in ITER simulations</a:t>
            </a:r>
          </a:p>
          <a:p>
            <a:r>
              <a:rPr lang="en-US" sz="1600" b="0" i="0" dirty="0" smtClean="0"/>
              <a:t>Significant </a:t>
            </a:r>
            <a:r>
              <a:rPr lang="en-US" sz="1600" b="0" i="0" dirty="0" err="1"/>
              <a:t>toroidal</a:t>
            </a:r>
            <a:r>
              <a:rPr lang="en-US" sz="1600" b="0" i="0" dirty="0"/>
              <a:t> phase change would be measured  </a:t>
            </a:r>
          </a:p>
          <a:p>
            <a:pPr marL="548640" lvl="1"/>
            <a:r>
              <a:rPr lang="en-US" sz="1400" b="0" i="0" dirty="0" smtClean="0"/>
              <a:t>Can help constrain the RWMSC</a:t>
            </a:r>
            <a:endParaRPr lang="en-US" sz="1400" b="0" i="0" dirty="0"/>
          </a:p>
        </p:txBody>
      </p:sp>
      <p:sp>
        <p:nvSpPr>
          <p:cNvPr id="41" name="Rectangle 207"/>
          <p:cNvSpPr txBox="1">
            <a:spLocks noChangeArrowheads="1"/>
          </p:cNvSpPr>
          <p:nvPr/>
        </p:nvSpPr>
        <p:spPr>
          <a:xfrm>
            <a:off x="8382000" y="6596081"/>
            <a:ext cx="762000" cy="152400"/>
          </a:xfrm>
          <a:prstGeom prst="rect">
            <a:avLst/>
          </a:prstGeom>
          <a:ln/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pitchFamily="-8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pitchFamily="-8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pitchFamily="-8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pitchFamily="-8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i="1" kern="1200">
                <a:solidFill>
                  <a:srgbClr val="1822CD"/>
                </a:solidFill>
                <a:latin typeface="Helvetica" pitchFamily="-8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pitchFamily="-8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pitchFamily="-8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pitchFamily="-8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1200" b="1" i="1" kern="1200">
                <a:solidFill>
                  <a:srgbClr val="1822CD"/>
                </a:solidFill>
                <a:latin typeface="Helvetica" pitchFamily="-84" charset="0"/>
                <a:ea typeface="+mn-ea"/>
                <a:cs typeface="Arial" pitchFamily="34" charset="0"/>
              </a:defRPr>
            </a:lvl9pPr>
          </a:lstStyle>
          <a:p>
            <a:pPr algn="r">
              <a:defRPr/>
            </a:pPr>
            <a:fld id="{4C82A348-2F6E-466B-9C1F-DC52DB1D73A1}" type="slidenum">
              <a:rPr lang="en-US" sz="1000" i="0" smtClean="0">
                <a:latin typeface="+mn-lt"/>
              </a:rPr>
              <a:pPr algn="r">
                <a:defRPr/>
              </a:pPr>
              <a:t>6</a:t>
            </a:fld>
            <a:endParaRPr lang="en-US" sz="1000" i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2329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3" y="1182694"/>
            <a:ext cx="3657600" cy="2934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3604902" y="3716962"/>
            <a:ext cx="5729182" cy="2899954"/>
          </a:xfrm>
          <a:ln>
            <a:noFill/>
          </a:ln>
        </p:spPr>
        <p:txBody>
          <a:bodyPr/>
          <a:lstStyle/>
          <a:p>
            <a:r>
              <a:rPr lang="en-US" dirty="0" smtClean="0"/>
              <a:t>2015 and 2016:</a:t>
            </a:r>
            <a:endParaRPr lang="en-US" dirty="0"/>
          </a:p>
          <a:p>
            <a:pPr lvl="1"/>
            <a:r>
              <a:rPr lang="en-US" dirty="0"/>
              <a:t>Investigate the dependence of stability on reduced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/>
              <a:t> through MHD spectroscopy; compare to kinetic stabilization </a:t>
            </a:r>
            <a:r>
              <a:rPr lang="en-US" dirty="0" smtClean="0"/>
              <a:t>theory</a:t>
            </a:r>
            <a:endParaRPr lang="en-US" dirty="0"/>
          </a:p>
          <a:p>
            <a:r>
              <a:rPr lang="en-US" dirty="0" smtClean="0"/>
              <a:t>2017 and 2018:</a:t>
            </a:r>
          </a:p>
          <a:p>
            <a:pPr lvl="1"/>
            <a:r>
              <a:rPr lang="en-US" dirty="0" smtClean="0"/>
              <a:t>Utilize </a:t>
            </a:r>
            <a:r>
              <a:rPr lang="en-US" dirty="0"/>
              <a:t>rotation </a:t>
            </a:r>
            <a:r>
              <a:rPr lang="en-US" dirty="0" smtClean="0"/>
              <a:t>control, NCC, and </a:t>
            </a:r>
            <a:r>
              <a:rPr lang="en-US" dirty="0" err="1" smtClean="0"/>
              <a:t>cryo</a:t>
            </a:r>
            <a:r>
              <a:rPr lang="en-US" dirty="0" smtClean="0"/>
              <a:t>-pump (for reduced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 smtClean="0"/>
              <a:t>) to change </a:t>
            </a:r>
            <a:r>
              <a:rPr lang="en-US" dirty="0"/>
              <a:t>proximity to </a:t>
            </a:r>
            <a:r>
              <a:rPr lang="en-US" dirty="0" smtClean="0"/>
              <a:t>kinetic </a:t>
            </a:r>
            <a:r>
              <a:rPr lang="en-US" dirty="0"/>
              <a:t>resonances for RWM </a:t>
            </a:r>
            <a:r>
              <a:rPr lang="en-US" dirty="0" smtClean="0"/>
              <a:t>control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MHD spectroscopy shows improved </a:t>
            </a:r>
            <a:r>
              <a:rPr lang="en-US" dirty="0"/>
              <a:t>stability at high </a:t>
            </a:r>
            <a:r>
              <a:rPr lang="en-US" dirty="0" err="1" smtClean="0">
                <a:latin typeface="Symbol" pitchFamily="18" charset="2"/>
              </a:rPr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/l</a:t>
            </a:r>
            <a:r>
              <a:rPr lang="en-US" baseline="-25000" dirty="0" smtClean="0"/>
              <a:t>i</a:t>
            </a:r>
            <a:r>
              <a:rPr lang="en-US" dirty="0"/>
              <a:t>;</a:t>
            </a:r>
            <a:r>
              <a:rPr lang="en-US" baseline="-25000" dirty="0" smtClean="0"/>
              <a:t> </a:t>
            </a:r>
            <a:br>
              <a:rPr lang="en-US" baseline="-25000" dirty="0" smtClean="0"/>
            </a:br>
            <a:r>
              <a:rPr lang="en-US" dirty="0" smtClean="0"/>
              <a:t>kinetic </a:t>
            </a:r>
            <a:r>
              <a:rPr lang="en-US" dirty="0"/>
              <a:t>RWM stability </a:t>
            </a:r>
            <a:r>
              <a:rPr lang="en-US" dirty="0" smtClean="0"/>
              <a:t>to be studied at lower </a:t>
            </a:r>
            <a:r>
              <a:rPr lang="en-US" dirty="0">
                <a:latin typeface="Symbol" pitchFamily="18" charset="2"/>
              </a:rPr>
              <a:t>n</a:t>
            </a:r>
            <a:r>
              <a:rPr lang="en-US" dirty="0" smtClean="0"/>
              <a:t> in NSTX-U</a:t>
            </a:r>
            <a:endParaRPr lang="en-US" dirty="0"/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5337900" y="990600"/>
            <a:ext cx="27730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spcBef>
                <a:spcPct val="0"/>
              </a:spcBef>
              <a:buFontTx/>
              <a:buNone/>
            </a:pPr>
            <a:r>
              <a:rPr lang="en-US" sz="1600" b="0" i="0" u="sng" dirty="0" smtClean="0">
                <a:solidFill>
                  <a:srgbClr val="FF0000"/>
                </a:solidFill>
              </a:rPr>
              <a:t>Theory: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RWM </a:t>
            </a:r>
            <a:r>
              <a:rPr lang="el-GR" sz="1600" b="0" i="0" u="sng" dirty="0" smtClean="0">
                <a:solidFill>
                  <a:srgbClr val="0000FF"/>
                </a:solidFill>
              </a:rPr>
              <a:t>γ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vs. </a:t>
            </a:r>
            <a:r>
              <a:rPr lang="en-US" sz="1600" b="0" i="0" u="sng" dirty="0" smtClean="0">
                <a:solidFill>
                  <a:srgbClr val="0000FF"/>
                </a:solidFill>
                <a:latin typeface="Symbol" pitchFamily="18" charset="2"/>
              </a:rPr>
              <a:t>n</a:t>
            </a:r>
            <a:r>
              <a:rPr lang="en-US" sz="1600" b="0" i="0" u="sng" dirty="0" smtClean="0">
                <a:solidFill>
                  <a:srgbClr val="0000FF"/>
                </a:solidFill>
              </a:rPr>
              <a:t> and </a:t>
            </a:r>
            <a:r>
              <a:rPr lang="en-US" sz="1600" b="0" i="0" u="sng" dirty="0" err="1" smtClean="0">
                <a:solidFill>
                  <a:srgbClr val="0000FF"/>
                </a:solidFill>
                <a:latin typeface="Symbol" pitchFamily="18" charset="2"/>
              </a:rPr>
              <a:t>w</a:t>
            </a:r>
            <a:r>
              <a:rPr lang="en-US" sz="1600" b="0" i="0" baseline="-25000" dirty="0" err="1" smtClean="0">
                <a:solidFill>
                  <a:srgbClr val="0000FF"/>
                </a:solidFill>
                <a:latin typeface="Symbol" pitchFamily="18" charset="2"/>
              </a:rPr>
              <a:t>f</a:t>
            </a:r>
            <a:endParaRPr lang="en-US" sz="900" b="0" i="0" baseline="-25000" dirty="0">
              <a:solidFill>
                <a:srgbClr val="0000FF"/>
              </a:solidFill>
              <a:latin typeface="Symbol" pitchFamily="18" charset="2"/>
            </a:endParaRPr>
          </a:p>
        </p:txBody>
      </p:sp>
      <p:sp>
        <p:nvSpPr>
          <p:cNvPr id="35" name="Content Placeholder 2"/>
          <p:cNvSpPr txBox="1">
            <a:spLocks/>
          </p:cNvSpPr>
          <p:nvPr/>
        </p:nvSpPr>
        <p:spPr bwMode="auto">
          <a:xfrm>
            <a:off x="52698" y="4368567"/>
            <a:ext cx="3604902" cy="114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800" b="0" i="0" dirty="0"/>
              <a:t>Mode stability directly measured in experiment using </a:t>
            </a:r>
            <a:r>
              <a:rPr lang="en-US" sz="1800" b="0" i="0" dirty="0" smtClean="0"/>
              <a:t>MHD spectroscopy</a:t>
            </a:r>
            <a:endParaRPr lang="en-US" sz="1800" b="0" i="0" dirty="0">
              <a:latin typeface="Symbol" pitchFamily="18" charset="2"/>
              <a:cs typeface="Calibri" pitchFamily="34" charset="0"/>
            </a:endParaRPr>
          </a:p>
          <a:p>
            <a:pPr marL="914400" lvl="1">
              <a:spcBef>
                <a:spcPts val="300"/>
              </a:spcBef>
            </a:pPr>
            <a:r>
              <a:rPr lang="en-US" sz="1600" b="0" i="0" dirty="0" smtClean="0">
                <a:cs typeface="Calibri" pitchFamily="34" charset="0"/>
              </a:rPr>
              <a:t>Decreases </a:t>
            </a:r>
            <a:r>
              <a:rPr lang="en-US" sz="1600" b="0" i="0" dirty="0">
                <a:cs typeface="Calibri" pitchFamily="34" charset="0"/>
              </a:rPr>
              <a:t>up to </a:t>
            </a:r>
            <a:r>
              <a:rPr lang="en-US" sz="1600" b="0" i="0" dirty="0" err="1">
                <a:latin typeface="Symbol" pitchFamily="18" charset="2"/>
              </a:rPr>
              <a:t>b</a:t>
            </a:r>
            <a:r>
              <a:rPr lang="en-US" sz="1600" b="0" i="0" baseline="-25000" dirty="0" err="1"/>
              <a:t>N</a:t>
            </a:r>
            <a:r>
              <a:rPr lang="en-US" sz="1600" b="0" i="0" dirty="0"/>
              <a:t>/l</a:t>
            </a:r>
            <a:r>
              <a:rPr lang="en-US" sz="1600" b="0" i="0" baseline="-25000" dirty="0"/>
              <a:t>i</a:t>
            </a:r>
            <a:r>
              <a:rPr lang="en-US" sz="1600" b="0" i="0" dirty="0"/>
              <a:t> </a:t>
            </a:r>
            <a:r>
              <a:rPr lang="en-US" sz="1600" b="0" i="0" dirty="0">
                <a:cs typeface="Calibri" pitchFamily="34" charset="0"/>
              </a:rPr>
              <a:t>= </a:t>
            </a:r>
            <a:r>
              <a:rPr lang="en-US" sz="1600" b="0" i="0" dirty="0" smtClean="0">
                <a:cs typeface="Calibri" pitchFamily="34" charset="0"/>
              </a:rPr>
              <a:t>10, increases</a:t>
            </a:r>
            <a:r>
              <a:rPr lang="en-US" sz="1600" b="0" i="0" dirty="0" smtClean="0">
                <a:solidFill>
                  <a:srgbClr val="00B050"/>
                </a:solidFill>
                <a:cs typeface="Calibri" pitchFamily="34" charset="0"/>
              </a:rPr>
              <a:t> </a:t>
            </a:r>
            <a:r>
              <a:rPr lang="en-US" sz="1600" b="0" i="0" dirty="0">
                <a:cs typeface="Calibri" pitchFamily="34" charset="0"/>
              </a:rPr>
              <a:t>at higher </a:t>
            </a:r>
            <a:r>
              <a:rPr lang="en-US" sz="1600" b="0" i="0" dirty="0" err="1">
                <a:latin typeface="Symbol" pitchFamily="18" charset="2"/>
              </a:rPr>
              <a:t>b</a:t>
            </a:r>
            <a:r>
              <a:rPr lang="en-US" sz="1600" b="0" i="0" baseline="-25000" dirty="0" err="1"/>
              <a:t>N</a:t>
            </a:r>
            <a:r>
              <a:rPr lang="en-US" sz="1600" b="0" i="0" dirty="0"/>
              <a:t>/l</a:t>
            </a:r>
            <a:r>
              <a:rPr lang="en-US" sz="1600" b="0" i="0" baseline="-25000" dirty="0"/>
              <a:t>i</a:t>
            </a:r>
            <a:r>
              <a:rPr lang="en-US" sz="1600" b="0" i="0" dirty="0"/>
              <a:t> </a:t>
            </a:r>
            <a:endParaRPr lang="en-US" sz="1600" b="0" i="0" dirty="0" smtClean="0"/>
          </a:p>
          <a:p>
            <a:pPr marL="914400" lvl="1">
              <a:spcBef>
                <a:spcPts val="300"/>
              </a:spcBef>
            </a:pPr>
            <a:r>
              <a:rPr lang="en-US" sz="1600" b="0" i="0" dirty="0" smtClean="0"/>
              <a:t>Agrees with larger NSTX disruption database</a:t>
            </a:r>
            <a:endParaRPr lang="en-US" sz="1600" b="0" i="0" dirty="0"/>
          </a:p>
          <a:p>
            <a:pPr marL="914400" lvl="1">
              <a:spcBef>
                <a:spcPts val="0"/>
              </a:spcBef>
            </a:pPr>
            <a:endParaRPr lang="en-US" sz="1600" b="0" i="0" dirty="0">
              <a:solidFill>
                <a:srgbClr val="FF0000"/>
              </a:solidFill>
              <a:cs typeface="Calibri" pitchFamily="34" charset="0"/>
            </a:endParaRPr>
          </a:p>
        </p:txBody>
      </p:sp>
      <p:sp>
        <p:nvSpPr>
          <p:cNvPr id="37" name="Text Box 19"/>
          <p:cNvSpPr txBox="1">
            <a:spLocks noChangeArrowheads="1"/>
          </p:cNvSpPr>
          <p:nvPr/>
        </p:nvSpPr>
        <p:spPr bwMode="auto">
          <a:xfrm>
            <a:off x="312452" y="944979"/>
            <a:ext cx="41490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400" b="0" i="0" u="sng" dirty="0" smtClean="0">
                <a:solidFill>
                  <a:srgbClr val="0000FF"/>
                </a:solidFill>
              </a:rPr>
              <a:t>Resonant Field Amplification (RFA) vs. </a:t>
            </a:r>
            <a:r>
              <a:rPr lang="en-US" sz="1400" b="0" i="0" dirty="0" err="1">
                <a:latin typeface="Symbol" pitchFamily="18" charset="2"/>
              </a:rPr>
              <a:t>b</a:t>
            </a:r>
            <a:r>
              <a:rPr lang="en-US" sz="1400" b="0" i="0" baseline="-25000" dirty="0" err="1"/>
              <a:t>N</a:t>
            </a:r>
            <a:r>
              <a:rPr lang="en-US" sz="1400" b="0" i="0" dirty="0"/>
              <a:t>/l</a:t>
            </a:r>
            <a:r>
              <a:rPr lang="en-US" sz="1400" b="0" i="0" baseline="-25000" dirty="0"/>
              <a:t>i</a:t>
            </a:r>
            <a:endParaRPr lang="en-US" sz="1400" b="0" i="0" dirty="0"/>
          </a:p>
        </p:txBody>
      </p:sp>
      <p:sp>
        <p:nvSpPr>
          <p:cNvPr id="38" name="TextBox 37"/>
          <p:cNvSpPr txBox="1"/>
          <p:nvPr/>
        </p:nvSpPr>
        <p:spPr>
          <a:xfrm>
            <a:off x="2698138" y="1400361"/>
            <a:ext cx="990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b="0" i="0" dirty="0" smtClean="0">
                <a:solidFill>
                  <a:srgbClr val="0000FF"/>
                </a:solidFill>
                <a:latin typeface="Arial" pitchFamily="34" charset="0"/>
              </a:rPr>
              <a:t>unstable</a:t>
            </a:r>
          </a:p>
          <a:p>
            <a:pPr algn="ctr" eaLnBrk="0" hangingPunct="0">
              <a:spcBef>
                <a:spcPct val="0"/>
              </a:spcBef>
              <a:buFontTx/>
              <a:buNone/>
            </a:pPr>
            <a:r>
              <a:rPr lang="en-US" b="0" i="0" dirty="0" smtClean="0">
                <a:solidFill>
                  <a:srgbClr val="0000FF"/>
                </a:solidFill>
                <a:latin typeface="Arial" pitchFamily="34" charset="0"/>
              </a:rPr>
              <a:t>mode</a:t>
            </a:r>
            <a:endParaRPr lang="en-US" b="0" i="0" dirty="0">
              <a:solidFill>
                <a:srgbClr val="0000FF"/>
              </a:solidFill>
              <a:latin typeface="Arial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 flipH="1" flipV="1">
            <a:off x="2593359" y="1400361"/>
            <a:ext cx="209561" cy="114299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4953000" y="1213982"/>
            <a:ext cx="3151341" cy="2093563"/>
            <a:chOff x="6339617" y="1049664"/>
            <a:chExt cx="2906963" cy="193121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1129978"/>
              <a:ext cx="2743200" cy="1723139"/>
            </a:xfrm>
            <a:prstGeom prst="rect">
              <a:avLst/>
            </a:prstGeom>
          </p:spPr>
        </p:pic>
        <p:sp>
          <p:nvSpPr>
            <p:cNvPr id="59" name="Rectangle 58"/>
            <p:cNvSpPr/>
            <p:nvPr/>
          </p:nvSpPr>
          <p:spPr bwMode="auto">
            <a:xfrm>
              <a:off x="6445679" y="1049664"/>
              <a:ext cx="363925" cy="151682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655612" y="2548753"/>
              <a:ext cx="2590968" cy="25551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0.0         0.5         1.0         1.5         2.0</a:t>
              </a:r>
              <a:endParaRPr lang="en-US" b="0" i="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8145661" y="1865086"/>
              <a:ext cx="456400" cy="326517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913004" y="1524000"/>
              <a:ext cx="368077" cy="16149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456237" y="2725358"/>
              <a:ext cx="1152199" cy="25551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Rotation </a:t>
              </a:r>
              <a:r>
                <a:rPr lang="el-GR" b="0" i="0" dirty="0" smtClean="0">
                  <a:solidFill>
                    <a:schemeClr val="tx1"/>
                  </a:solidFill>
                  <a:latin typeface="+mn-lt"/>
                </a:rPr>
                <a:t>ω</a:t>
              </a:r>
              <a:r>
                <a:rPr lang="en-US" b="0" i="0" dirty="0">
                  <a:solidFill>
                    <a:schemeClr val="tx1"/>
                  </a:solidFill>
                </a:rPr>
                <a:t>/</a:t>
              </a:r>
              <a:r>
                <a:rPr lang="el-GR" b="0" i="0" dirty="0" smtClean="0">
                  <a:solidFill>
                    <a:schemeClr val="tx1"/>
                  </a:solidFill>
                </a:rPr>
                <a:t>ω</a:t>
              </a:r>
              <a:r>
                <a:rPr lang="en-US" b="0" i="0" baseline="-25000" dirty="0" err="1" smtClean="0">
                  <a:solidFill>
                    <a:schemeClr val="tx1"/>
                  </a:solidFill>
                  <a:latin typeface="+mn-lt"/>
                </a:rPr>
                <a:t>exp</a:t>
              </a:r>
              <a:endParaRPr lang="en-US" b="0" i="0" baseline="-25000" dirty="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7278738" y="1281528"/>
              <a:ext cx="307170" cy="159004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7174851" y="2255520"/>
              <a:ext cx="262367" cy="11685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7137401" y="2053103"/>
              <a:ext cx="285844" cy="107064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7039763" y="1900613"/>
              <a:ext cx="85983" cy="116299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449842" y="1075524"/>
              <a:ext cx="449161" cy="1585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>
                <a:spcAft>
                  <a:spcPts val="600"/>
                </a:spcAft>
              </a:pPr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0.1</a:t>
              </a:r>
            </a:p>
            <a:p>
              <a:pPr algn="r">
                <a:spcAft>
                  <a:spcPts val="600"/>
                </a:spcAft>
              </a:pPr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0.0</a:t>
              </a:r>
            </a:p>
            <a:p>
              <a:pPr algn="r">
                <a:spcAft>
                  <a:spcPts val="600"/>
                </a:spcAft>
              </a:pPr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-0.1</a:t>
              </a:r>
            </a:p>
            <a:p>
              <a:pPr algn="r">
                <a:spcAft>
                  <a:spcPts val="600"/>
                </a:spcAft>
              </a:pPr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-0.2</a:t>
              </a:r>
            </a:p>
            <a:p>
              <a:pPr algn="r">
                <a:spcAft>
                  <a:spcPts val="600"/>
                </a:spcAft>
              </a:pPr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-0.3</a:t>
              </a:r>
            </a:p>
            <a:p>
              <a:pPr algn="r">
                <a:spcAft>
                  <a:spcPts val="600"/>
                </a:spcAft>
              </a:pPr>
              <a:r>
                <a:rPr lang="en-US" b="0" i="0" dirty="0" smtClean="0">
                  <a:solidFill>
                    <a:schemeClr val="tx1"/>
                  </a:solidFill>
                  <a:latin typeface="+mn-lt"/>
                </a:rPr>
                <a:t>-0.4</a:t>
              </a:r>
            </a:p>
          </p:txBody>
        </p:sp>
        <p:sp>
          <p:nvSpPr>
            <p:cNvPr id="61" name="Rectangle 17"/>
            <p:cNvSpPr>
              <a:spLocks noChangeArrowheads="1"/>
            </p:cNvSpPr>
            <p:nvPr/>
          </p:nvSpPr>
          <p:spPr bwMode="auto">
            <a:xfrm rot="16200000">
              <a:off x="5764634" y="1631230"/>
              <a:ext cx="1348704" cy="198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400" b="0" i="0" dirty="0" smtClean="0">
                  <a:solidFill>
                    <a:srgbClr val="000000"/>
                  </a:solidFill>
                  <a:latin typeface="+mn-lt"/>
                  <a:cs typeface="Arial" pitchFamily="34" charset="0"/>
                </a:rPr>
                <a:t>Growth rate </a:t>
              </a:r>
              <a:r>
                <a:rPr lang="en-US" sz="1400" b="0" i="0" dirty="0" err="1" smtClean="0">
                  <a:solidFill>
                    <a:srgbClr val="000000"/>
                  </a:solidFill>
                  <a:latin typeface="Symbol" pitchFamily="18" charset="2"/>
                  <a:cs typeface="Arial" pitchFamily="34" charset="0"/>
                </a:rPr>
                <a:t>gt</a:t>
              </a:r>
              <a:r>
                <a:rPr kumimoji="0" lang="en-US" sz="1400" b="0" i="0" u="none" strike="noStrike" cap="none" normalizeH="0" baseline="-2500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+mn-lt"/>
                  <a:cs typeface="Arial" pitchFamily="34" charset="0"/>
                </a:rPr>
                <a:t>w</a:t>
              </a:r>
              <a:endParaRPr kumimoji="0" lang="en-US" sz="1400" b="0" i="0" u="none" strike="noStrike" cap="none" normalizeH="0" baseline="-2500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7772400" y="1791493"/>
              <a:ext cx="10713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400" b="0" i="0" dirty="0" smtClean="0">
                  <a:solidFill>
                    <a:srgbClr val="FF0000"/>
                  </a:solidFill>
                  <a:cs typeface="Calibri" pitchFamily="34" charset="0"/>
                </a:rPr>
                <a:t>off </a:t>
              </a:r>
            </a:p>
            <a:p>
              <a:pPr algn="ctr">
                <a:buNone/>
              </a:pPr>
              <a:r>
                <a:rPr lang="en-US" sz="1400" b="0" i="0" dirty="0" smtClean="0">
                  <a:solidFill>
                    <a:srgbClr val="FF0000"/>
                  </a:solidFill>
                  <a:cs typeface="Calibri" pitchFamily="34" charset="0"/>
                </a:rPr>
                <a:t>resonance</a:t>
              </a:r>
              <a:endParaRPr lang="en-US" sz="1400" b="0" i="0" dirty="0">
                <a:solidFill>
                  <a:srgbClr val="FF000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988287" y="1283854"/>
              <a:ext cx="10342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b="0" i="0" dirty="0" smtClean="0">
                  <a:solidFill>
                    <a:srgbClr val="0000FF"/>
                  </a:solidFill>
                </a:rPr>
                <a:t>Decreasing</a:t>
              </a:r>
            </a:p>
            <a:p>
              <a:pPr>
                <a:buNone/>
              </a:pPr>
              <a:r>
                <a:rPr lang="en-US" b="0" i="0" dirty="0" err="1" smtClean="0">
                  <a:solidFill>
                    <a:srgbClr val="0000FF"/>
                  </a:solidFill>
                </a:rPr>
                <a:t>Collisionality</a:t>
              </a:r>
              <a:endParaRPr lang="en-US" b="0" i="0" dirty="0">
                <a:solidFill>
                  <a:srgbClr val="0000FF"/>
                </a:solidFill>
              </a:endParaRPr>
            </a:p>
          </p:txBody>
        </p:sp>
        <p:sp>
          <p:nvSpPr>
            <p:cNvPr id="30" name="TextBox 4"/>
            <p:cNvSpPr txBox="1">
              <a:spLocks noChangeArrowheads="1"/>
            </p:cNvSpPr>
            <p:nvPr/>
          </p:nvSpPr>
          <p:spPr bwMode="auto">
            <a:xfrm>
              <a:off x="6797639" y="2300838"/>
              <a:ext cx="126829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sz="1400" b="0" i="0" dirty="0" smtClean="0">
                  <a:solidFill>
                    <a:srgbClr val="00B050"/>
                  </a:solidFill>
                  <a:cs typeface="Calibri" pitchFamily="34" charset="0"/>
                </a:rPr>
                <a:t>on resonance</a:t>
              </a:r>
              <a:endParaRPr lang="en-US" sz="1400" b="0" i="0" dirty="0">
                <a:solidFill>
                  <a:srgbClr val="00B050"/>
                </a:solidFill>
                <a:cs typeface="Calibri" pitchFamily="34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>
              <a:off x="7351448" y="1691966"/>
              <a:ext cx="0" cy="676690"/>
            </a:xfrm>
            <a:prstGeom prst="straightConnector1">
              <a:avLst/>
            </a:prstGeom>
            <a:noFill/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" name="Rectangle 5"/>
          <p:cNvSpPr/>
          <p:nvPr/>
        </p:nvSpPr>
        <p:spPr bwMode="auto">
          <a:xfrm>
            <a:off x="5491057" y="1364241"/>
            <a:ext cx="2428568" cy="1462549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220843" y="3966403"/>
            <a:ext cx="3741557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400" b="1" dirty="0">
                <a:solidFill>
                  <a:srgbClr val="9900CC"/>
                </a:solidFill>
                <a:cs typeface="Helvetica" pitchFamily="34" charset="0"/>
              </a:rPr>
              <a:t> </a:t>
            </a:r>
            <a:r>
              <a:rPr lang="en-US" sz="1400" b="0" i="0" dirty="0" smtClean="0">
                <a:solidFill>
                  <a:srgbClr val="9900CC"/>
                </a:solidFill>
                <a:cs typeface="Helvetica" pitchFamily="34" charset="0"/>
              </a:rPr>
              <a:t>J.W. Berkery, et al., Phys. Plasmas (2014)</a:t>
            </a:r>
          </a:p>
        </p:txBody>
      </p:sp>
      <p:sp>
        <p:nvSpPr>
          <p:cNvPr id="44" name="Text Box 32"/>
          <p:cNvSpPr txBox="1">
            <a:spLocks noChangeArrowheads="1"/>
          </p:cNvSpPr>
          <p:nvPr/>
        </p:nvSpPr>
        <p:spPr bwMode="auto">
          <a:xfrm>
            <a:off x="4809621" y="3301767"/>
            <a:ext cx="3741557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400" b="1" dirty="0">
                <a:solidFill>
                  <a:srgbClr val="9900CC"/>
                </a:solidFill>
                <a:cs typeface="Helvetica" pitchFamily="34" charset="0"/>
              </a:rPr>
              <a:t> </a:t>
            </a:r>
            <a:r>
              <a:rPr lang="en-US" sz="1400" b="0" i="0" dirty="0" smtClean="0">
                <a:solidFill>
                  <a:srgbClr val="9900CC"/>
                </a:solidFill>
                <a:cs typeface="Helvetica" pitchFamily="34" charset="0"/>
              </a:rPr>
              <a:t>J.W. Berkery, et al., PRL </a:t>
            </a:r>
            <a:r>
              <a:rPr lang="en-US" sz="1400" i="0" dirty="0" smtClean="0">
                <a:solidFill>
                  <a:srgbClr val="9900CC"/>
                </a:solidFill>
                <a:cs typeface="Helvetica" pitchFamily="34" charset="0"/>
              </a:rPr>
              <a:t>106</a:t>
            </a:r>
            <a:r>
              <a:rPr lang="en-US" sz="1400" b="0" i="0" dirty="0" smtClean="0">
                <a:solidFill>
                  <a:srgbClr val="9900CC"/>
                </a:solidFill>
                <a:cs typeface="Helvetica" pitchFamily="34" charset="0"/>
              </a:rPr>
              <a:t> (2011) 075004</a:t>
            </a:r>
          </a:p>
        </p:txBody>
      </p:sp>
      <p:sp>
        <p:nvSpPr>
          <p:cNvPr id="32" name="Rectangle 20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0" y="6638026"/>
            <a:ext cx="762000" cy="152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2A348-2F6E-466B-9C1F-DC52DB1D73A1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54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1066800" y="957044"/>
            <a:ext cx="3200400" cy="2286000"/>
            <a:chOff x="629274" y="3684313"/>
            <a:chExt cx="3200400" cy="2024376"/>
          </a:xfrm>
        </p:grpSpPr>
        <p:pic>
          <p:nvPicPr>
            <p:cNvPr id="2074" name="Picture 26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898" b="1"/>
            <a:stretch/>
          </p:blipFill>
          <p:spPr bwMode="auto">
            <a:xfrm>
              <a:off x="629274" y="3708197"/>
              <a:ext cx="3200400" cy="2000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0" name="Straight Connector 49"/>
            <p:cNvCxnSpPr/>
            <p:nvPr/>
          </p:nvCxnSpPr>
          <p:spPr bwMode="auto">
            <a:xfrm flipV="1">
              <a:off x="1210136" y="3788797"/>
              <a:ext cx="2240110" cy="0"/>
            </a:xfrm>
            <a:prstGeom prst="line">
              <a:avLst/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Rectangle 50"/>
            <p:cNvSpPr/>
            <p:nvPr/>
          </p:nvSpPr>
          <p:spPr bwMode="auto">
            <a:xfrm>
              <a:off x="1159146" y="3684313"/>
              <a:ext cx="2348887" cy="100288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200" b="1" i="1" u="none" strike="noStrike" cap="none" normalizeH="0" baseline="0" smtClean="0">
                <a:ln>
                  <a:noFill/>
                </a:ln>
                <a:solidFill>
                  <a:srgbClr val="1822CD"/>
                </a:solidFill>
                <a:effectLst/>
                <a:latin typeface="Helvetica" pitchFamily="-128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Scoping study planned to determine / improve stability of </a:t>
            </a:r>
            <a:r>
              <a:rPr lang="en-US" sz="2800" dirty="0" smtClean="0"/>
              <a:t>internal (global) </a:t>
            </a:r>
            <a:r>
              <a:rPr lang="en-US" sz="2800" dirty="0" smtClean="0"/>
              <a:t>MHD modes</a:t>
            </a:r>
            <a:endParaRPr lang="en-US" sz="2800" dirty="0"/>
          </a:p>
        </p:txBody>
      </p:sp>
      <p:sp>
        <p:nvSpPr>
          <p:cNvPr id="67" name="TextBox 12"/>
          <p:cNvSpPr txBox="1">
            <a:spLocks noChangeArrowheads="1"/>
          </p:cNvSpPr>
          <p:nvPr/>
        </p:nvSpPr>
        <p:spPr bwMode="auto">
          <a:xfrm>
            <a:off x="1609666" y="1046129"/>
            <a:ext cx="1403115" cy="63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r>
              <a:rPr lang="en-US" sz="1200" b="0" i="0" dirty="0" smtClean="0">
                <a:solidFill>
                  <a:srgbClr val="FF0000"/>
                </a:solidFill>
                <a:latin typeface="+mn-lt"/>
              </a:rPr>
              <a:t>NSTX-U: Combinations of NB sources</a:t>
            </a:r>
            <a:endParaRPr lang="en-US" sz="1200" b="0" i="0" dirty="0">
              <a:solidFill>
                <a:srgbClr val="FF3300"/>
              </a:solidFill>
              <a:latin typeface="+mn-lt"/>
            </a:endParaRPr>
          </a:p>
        </p:txBody>
      </p:sp>
      <p:sp>
        <p:nvSpPr>
          <p:cNvPr id="34" name="TextBox 12"/>
          <p:cNvSpPr txBox="1">
            <a:spLocks noChangeArrowheads="1"/>
          </p:cNvSpPr>
          <p:nvPr/>
        </p:nvSpPr>
        <p:spPr bwMode="auto">
          <a:xfrm>
            <a:off x="2823138" y="2163694"/>
            <a:ext cx="1403115" cy="2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1pPr>
            <a:lvl2pPr marL="37931725" indent="-37474525"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2pPr>
            <a:lvl3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3pPr>
            <a:lvl4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4pPr>
            <a:lvl5pPr eaLnBrk="0" hangingPunct="0"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300" b="1" i="1">
                <a:solidFill>
                  <a:srgbClr val="1822CD"/>
                </a:solidFill>
                <a:latin typeface="Helvetica" charset="0"/>
                <a:cs typeface="Arial" pitchFamily="34" charset="0"/>
              </a:defRPr>
            </a:lvl9pPr>
          </a:lstStyle>
          <a:p>
            <a:r>
              <a:rPr lang="en-US" sz="1200" b="0" i="0" dirty="0" smtClean="0">
                <a:solidFill>
                  <a:srgbClr val="FF0000"/>
                </a:solidFill>
                <a:latin typeface="+mn-lt"/>
              </a:rPr>
              <a:t>(steady-state)</a:t>
            </a:r>
            <a:endParaRPr lang="en-US" sz="1200" b="0" i="0" dirty="0">
              <a:solidFill>
                <a:srgbClr val="FF3300"/>
              </a:solidFill>
              <a:latin typeface="+mn-lt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3"/>
          <a:srcRect r="47696"/>
          <a:stretch/>
        </p:blipFill>
        <p:spPr>
          <a:xfrm>
            <a:off x="5340349" y="1335904"/>
            <a:ext cx="3098358" cy="24156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5571192" y="1421963"/>
            <a:ext cx="1519039" cy="166914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1" i="1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-128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911270" y="870066"/>
            <a:ext cx="3775530" cy="32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1600" b="0" i="0" u="sng" kern="0" dirty="0" smtClean="0"/>
              <a:t>Low frequency mode activity measured with multi-energy soft X-ray</a:t>
            </a:r>
            <a:endParaRPr lang="en-US" b="0" i="0" u="sng" kern="0" dirty="0" smtClean="0"/>
          </a:p>
        </p:txBody>
      </p:sp>
      <p:sp>
        <p:nvSpPr>
          <p:cNvPr id="63" name="Content Placeholder 2"/>
          <p:cNvSpPr>
            <a:spLocks noGrp="1"/>
          </p:cNvSpPr>
          <p:nvPr>
            <p:ph idx="1"/>
          </p:nvPr>
        </p:nvSpPr>
        <p:spPr>
          <a:xfrm>
            <a:off x="0" y="3429000"/>
            <a:ext cx="9144000" cy="3145886"/>
          </a:xfrm>
          <a:ln>
            <a:noFill/>
          </a:ln>
        </p:spPr>
        <p:txBody>
          <a:bodyPr/>
          <a:lstStyle/>
          <a:p>
            <a:pPr>
              <a:spcBef>
                <a:spcPts val="400"/>
              </a:spcBef>
            </a:pPr>
            <a:r>
              <a:rPr lang="en-US" dirty="0"/>
              <a:t>Years </a:t>
            </a:r>
            <a:r>
              <a:rPr lang="en-US" dirty="0" smtClean="0"/>
              <a:t>2015 and 2016:</a:t>
            </a:r>
            <a:endParaRPr lang="en-US" dirty="0"/>
          </a:p>
          <a:p>
            <a:pPr lvl="1">
              <a:spcBef>
                <a:spcPts val="400"/>
              </a:spcBef>
            </a:pPr>
            <a:r>
              <a:rPr lang="en-US" dirty="0" smtClean="0"/>
              <a:t>Measure (global) internal </a:t>
            </a:r>
            <a:r>
              <a:rPr lang="en-US" dirty="0" smtClean="0"/>
              <a:t>modes non-magnetically with </a:t>
            </a:r>
            <a:r>
              <a:rPr lang="en-US" dirty="0" smtClean="0"/>
              <a:t>ME-SXR, examine vs. </a:t>
            </a:r>
            <a:r>
              <a:rPr lang="en-US" dirty="0" smtClean="0"/>
              <a:t>r/t model with RWMSC observer</a:t>
            </a:r>
          </a:p>
          <a:p>
            <a:pPr>
              <a:spcBef>
                <a:spcPts val="400"/>
              </a:spcBef>
            </a:pPr>
            <a:r>
              <a:rPr lang="en-US" dirty="0" smtClean="0"/>
              <a:t>Years 2017 and 2018: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Examine </a:t>
            </a:r>
            <a:r>
              <a:rPr lang="en-US" dirty="0"/>
              <a:t>time-evolution of global mode internalization using newly-installed, additional toroidally-displaced ME-SXR diagnostic </a:t>
            </a:r>
            <a:endParaRPr lang="en-US" dirty="0" smtClean="0"/>
          </a:p>
          <a:p>
            <a:pPr lvl="1">
              <a:spcBef>
                <a:spcPts val="400"/>
              </a:spcBef>
            </a:pPr>
            <a:r>
              <a:rPr lang="en-US" dirty="0" smtClean="0"/>
              <a:t>Combine </a:t>
            </a:r>
            <a:r>
              <a:rPr lang="en-US" dirty="0" smtClean="0"/>
              <a:t>results with rotation and q control </a:t>
            </a:r>
            <a:r>
              <a:rPr lang="en-US" dirty="0" smtClean="0"/>
              <a:t>to </a:t>
            </a:r>
            <a:r>
              <a:rPr lang="en-US" dirty="0"/>
              <a:t>demonstrate improved </a:t>
            </a:r>
            <a:r>
              <a:rPr lang="en-US" dirty="0" smtClean="0"/>
              <a:t>RWM/internal </a:t>
            </a:r>
            <a:r>
              <a:rPr lang="en-US" dirty="0"/>
              <a:t>MHD mode </a:t>
            </a:r>
            <a:r>
              <a:rPr lang="en-US" dirty="0" smtClean="0"/>
              <a:t>stability</a:t>
            </a:r>
          </a:p>
          <a:p>
            <a:pPr lvl="2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933189" y="2049011"/>
            <a:ext cx="114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b="0" i="0" dirty="0" smtClean="0">
                <a:solidFill>
                  <a:srgbClr val="9900CC"/>
                </a:solidFill>
                <a:cs typeface="Helvetica" pitchFamily="34" charset="0"/>
              </a:rPr>
              <a:t>L. Delgado-Aparicio</a:t>
            </a:r>
            <a:endParaRPr lang="en-US" b="0" i="0" dirty="0">
              <a:solidFill>
                <a:srgbClr val="9900CC"/>
              </a:solidFill>
              <a:cs typeface="Helvetic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86200" y="2896299"/>
            <a:ext cx="1143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b="0" i="0" dirty="0" smtClean="0">
                <a:solidFill>
                  <a:srgbClr val="9900CC"/>
                </a:solidFill>
                <a:cs typeface="Helvetica" pitchFamily="34" charset="0"/>
              </a:rPr>
              <a:t>S.P. Gerhardt</a:t>
            </a:r>
            <a:endParaRPr lang="en-US" b="0" i="0" dirty="0">
              <a:solidFill>
                <a:srgbClr val="9900CC"/>
              </a:solidFill>
              <a:cs typeface="Helvetica" pitchFamily="34" charset="0"/>
            </a:endParaRPr>
          </a:p>
        </p:txBody>
      </p:sp>
      <p:sp>
        <p:nvSpPr>
          <p:cNvPr id="16" name="Rectangle 20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82000" y="6638026"/>
            <a:ext cx="762000" cy="1524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2A348-2F6E-466B-9C1F-DC52DB1D73A1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11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video-v3-fixed-Yaxi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97.4027" end="4312.98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49356" y="3174877"/>
            <a:ext cx="4341590" cy="32559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97"/>
            <a:ext cx="9144000" cy="815975"/>
          </a:xfrm>
        </p:spPr>
        <p:txBody>
          <a:bodyPr/>
          <a:lstStyle/>
          <a:p>
            <a:r>
              <a:rPr lang="en-US" dirty="0" smtClean="0"/>
              <a:t>Columbia U. group actively supporting model-based, state-space rotation controller designed to NTV profile as actuator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C5A36-D8B3-4598-A389-D6CAC395108F}" type="slidenum">
              <a:rPr lang="en-US" smtClean="0">
                <a:solidFill>
                  <a:srgbClr val="3333CC"/>
                </a:solidFill>
              </a:rPr>
              <a:pPr/>
              <a:t>9</a:t>
            </a:fld>
            <a:endParaRPr lang="en-US">
              <a:solidFill>
                <a:srgbClr val="3333CC"/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9277522"/>
              </p:ext>
            </p:extLst>
          </p:nvPr>
        </p:nvGraphicFramePr>
        <p:xfrm>
          <a:off x="914400" y="1150627"/>
          <a:ext cx="7696200" cy="830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4" name="Equation" r:id="rId6" imgW="4343400" imgH="495000" progId="Equation.DSMT4">
                  <p:embed/>
                </p:oleObj>
              </mc:Choice>
              <mc:Fallback>
                <p:oleObj name="Equation" r:id="rId6" imgW="434340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14400" y="1150627"/>
                        <a:ext cx="7696200" cy="830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228600" y="838200"/>
            <a:ext cx="8686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F3300"/>
              </a:buClr>
              <a:buSzPct val="75000"/>
              <a:buFont typeface="Wingdings" pitchFamily="2" charset="2"/>
              <a:buChar char="q"/>
              <a:defRPr sz="240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7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80000"/>
              <a:buChar char="•"/>
              <a:defRPr>
                <a:solidFill>
                  <a:srgbClr val="FF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FF"/>
              </a:buClr>
              <a:buSzPct val="65000"/>
              <a:buFont typeface="Wingdings" pitchFamily="2" charset="2"/>
              <a:buChar char="q"/>
              <a:defRPr sz="1600">
                <a:solidFill>
                  <a:srgbClr val="009999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Char char="•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6075" indent="-346075">
              <a:spcBef>
                <a:spcPts val="0"/>
              </a:spcBef>
            </a:pPr>
            <a:r>
              <a:rPr lang="en-US" sz="2000" b="0" i="0" dirty="0"/>
              <a:t>Momentum force </a:t>
            </a:r>
            <a:r>
              <a:rPr lang="en-US" sz="2000" b="0" i="0" dirty="0" smtClean="0"/>
              <a:t>balance – </a:t>
            </a:r>
            <a:r>
              <a:rPr lang="en-US" sz="2000" b="0" i="0" kern="0" dirty="0" err="1" smtClean="0">
                <a:solidFill>
                  <a:srgbClr val="9900FF"/>
                </a:solidFill>
                <a:latin typeface="Symbol" panose="05050102010706020507" pitchFamily="18" charset="2"/>
              </a:rPr>
              <a:t>w</a:t>
            </a:r>
            <a:r>
              <a:rPr lang="en-US" sz="2000" b="0" i="0" kern="0" baseline="-25000" dirty="0" err="1" smtClean="0">
                <a:solidFill>
                  <a:srgbClr val="9900FF"/>
                </a:solidFill>
                <a:latin typeface="Symbol" panose="05050102010706020507" pitchFamily="18" charset="2"/>
              </a:rPr>
              <a:t>f</a:t>
            </a:r>
            <a:r>
              <a:rPr lang="en-US" sz="2000" b="0" i="0" kern="0" dirty="0" smtClean="0">
                <a:latin typeface="Symbol" panose="05050102010706020507" pitchFamily="18" charset="2"/>
              </a:rPr>
              <a:t> </a:t>
            </a:r>
            <a:r>
              <a:rPr lang="en-US" sz="2000" b="0" i="0" dirty="0" smtClean="0">
                <a:solidFill>
                  <a:srgbClr val="9900FF"/>
                </a:solidFill>
              </a:rPr>
              <a:t>decomposed into Bessel function states</a:t>
            </a:r>
          </a:p>
          <a:p>
            <a:pPr marL="346075" indent="-346075">
              <a:spcBef>
                <a:spcPts val="0"/>
              </a:spcBef>
            </a:pPr>
            <a:endParaRPr lang="en-US" b="0" i="0" dirty="0"/>
          </a:p>
          <a:p>
            <a:pPr marL="1146175" lvl="2" indent="-346075">
              <a:spcBef>
                <a:spcPts val="0"/>
              </a:spcBef>
            </a:pPr>
            <a:endParaRPr lang="en-US" sz="800" b="0" i="0" dirty="0" smtClean="0"/>
          </a:p>
          <a:p>
            <a:pPr marL="800100" lvl="2" indent="0">
              <a:spcBef>
                <a:spcPts val="0"/>
              </a:spcBef>
              <a:buNone/>
            </a:pPr>
            <a:endParaRPr lang="en-US" sz="800" b="0" i="0" dirty="0"/>
          </a:p>
          <a:p>
            <a:r>
              <a:rPr lang="en-US" sz="2000" b="0" i="0" kern="0" dirty="0" smtClean="0"/>
              <a:t>NTV torque:</a:t>
            </a:r>
            <a:endParaRPr lang="en-US" sz="2000" b="0" i="0" kern="0" dirty="0" smtClean="0">
              <a:solidFill>
                <a:srgbClr val="9900FF"/>
              </a:solidFill>
            </a:endParaRPr>
          </a:p>
          <a:p>
            <a:endParaRPr lang="en-US" sz="2000" kern="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2097" r="6076"/>
          <a:stretch/>
        </p:blipFill>
        <p:spPr>
          <a:xfrm>
            <a:off x="493223" y="3356534"/>
            <a:ext cx="3380117" cy="277848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228600" y="3032248"/>
            <a:ext cx="3921512" cy="3062190"/>
          </a:xfrm>
          <a:prstGeom prst="rect">
            <a:avLst/>
          </a:prstGeom>
          <a:noFill/>
          <a:ln w="158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60155" y="3385847"/>
            <a:ext cx="934347" cy="261606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>
              <a:buNone/>
            </a:pPr>
            <a:r>
              <a:rPr lang="en-US" sz="1100" b="0" i="0" dirty="0" smtClean="0">
                <a:solidFill>
                  <a:srgbClr val="0000FF"/>
                </a:solidFill>
              </a:rPr>
              <a:t>133743</a:t>
            </a:r>
          </a:p>
        </p:txBody>
      </p:sp>
      <p:sp>
        <p:nvSpPr>
          <p:cNvPr id="6" name="Text Box 32"/>
          <p:cNvSpPr txBox="1">
            <a:spLocks noChangeArrowheads="1"/>
          </p:cNvSpPr>
          <p:nvPr/>
        </p:nvSpPr>
        <p:spPr bwMode="auto">
          <a:xfrm>
            <a:off x="124693" y="6206435"/>
            <a:ext cx="2209799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400" b="1" dirty="0">
                <a:solidFill>
                  <a:srgbClr val="9900CC"/>
                </a:solidFill>
                <a:cs typeface="Helvetica" pitchFamily="34" charset="0"/>
              </a:rPr>
              <a:t> </a:t>
            </a:r>
            <a:r>
              <a:rPr lang="en-US" sz="1400" b="0" i="0" dirty="0" smtClean="0">
                <a:solidFill>
                  <a:srgbClr val="9900CC"/>
                </a:solidFill>
                <a:cs typeface="Helvetica" pitchFamily="34" charset="0"/>
              </a:rPr>
              <a:t>I. Goumiri (PU)</a:t>
            </a:r>
          </a:p>
        </p:txBody>
      </p:sp>
      <p:sp>
        <p:nvSpPr>
          <p:cNvPr id="25" name="TextBox 24"/>
          <p:cNvSpPr txBox="1"/>
          <p:nvPr/>
        </p:nvSpPr>
        <p:spPr>
          <a:xfrm rot="3162102">
            <a:off x="284904" y="5544749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chemeClr val="tx1"/>
                </a:solidFill>
              </a:rPr>
              <a:t>radius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05599" y="5809230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t</a:t>
            </a:r>
            <a:r>
              <a:rPr lang="en-US" sz="1400" b="0" i="0" dirty="0" smtClean="0">
                <a:solidFill>
                  <a:schemeClr val="tx1"/>
                </a:solidFill>
              </a:rPr>
              <a:t>(s)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-287706" y="4293298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 smtClean="0">
                <a:solidFill>
                  <a:schemeClr val="tx1"/>
                </a:solidFill>
              </a:rPr>
              <a:t>Plasma rotation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69865" y="5812207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0" i="0" dirty="0">
                <a:solidFill>
                  <a:schemeClr val="tx1"/>
                </a:solidFill>
              </a:rPr>
              <a:t>t</a:t>
            </a:r>
            <a:r>
              <a:rPr lang="en-US" sz="1400" b="0" i="0" dirty="0" smtClean="0">
                <a:solidFill>
                  <a:schemeClr val="tx1"/>
                </a:solidFill>
              </a:rPr>
              <a:t>(s)</a:t>
            </a:r>
            <a:endParaRPr lang="en-US" sz="1400" b="0" i="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1200729" y="3338062"/>
            <a:ext cx="475672" cy="160116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30" name="Rectangle 29"/>
          <p:cNvSpPr/>
          <p:nvPr/>
        </p:nvSpPr>
        <p:spPr bwMode="auto">
          <a:xfrm>
            <a:off x="2877128" y="3318168"/>
            <a:ext cx="475672" cy="160116"/>
          </a:xfrm>
          <a:prstGeom prst="rect">
            <a:avLst/>
          </a:prstGeom>
          <a:solidFill>
            <a:schemeClr val="bg1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4184" y="3086700"/>
            <a:ext cx="1677052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400" b="0" i="0" u="sng" dirty="0" smtClean="0">
                <a:solidFill>
                  <a:srgbClr val="0000FF"/>
                </a:solidFill>
              </a:rPr>
              <a:t>State-space model</a:t>
            </a:r>
            <a:endParaRPr lang="en-US" sz="1400" b="0" i="0" u="sng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89456" y="3086700"/>
            <a:ext cx="1218529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pPr>
              <a:buNone/>
            </a:pPr>
            <a:r>
              <a:rPr lang="en-US" sz="1400" b="0" i="0" u="sng" dirty="0" smtClean="0">
                <a:solidFill>
                  <a:srgbClr val="0000FF"/>
                </a:solidFill>
              </a:rPr>
              <a:t>TRANSP run</a:t>
            </a:r>
            <a:endParaRPr lang="en-US" sz="1400" b="0" i="0" u="sng" dirty="0">
              <a:solidFill>
                <a:srgbClr val="0000FF"/>
              </a:solidFill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5464248" y="2175057"/>
            <a:ext cx="2556296" cy="533400"/>
          </a:xfrm>
          <a:prstGeom prst="rect">
            <a:avLst/>
          </a:prstGeom>
          <a:solidFill>
            <a:srgbClr val="FFFF99"/>
          </a:solidFill>
          <a:ln w="15875" cap="flat" cmpd="sng" algn="ctr">
            <a:noFill/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1007735"/>
              </p:ext>
            </p:extLst>
          </p:nvPr>
        </p:nvGraphicFramePr>
        <p:xfrm>
          <a:off x="1143000" y="2193529"/>
          <a:ext cx="5388048" cy="527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5" name="Equation" r:id="rId9" imgW="2705040" imgH="279360" progId="Equation.DSMT4">
                  <p:embed/>
                </p:oleObj>
              </mc:Choice>
              <mc:Fallback>
                <p:oleObj name="Equation" r:id="rId9" imgW="27050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43000" y="2193529"/>
                        <a:ext cx="5388048" cy="5275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 Box 19"/>
          <p:cNvSpPr txBox="1">
            <a:spLocks noChangeArrowheads="1"/>
          </p:cNvSpPr>
          <p:nvPr/>
        </p:nvSpPr>
        <p:spPr bwMode="auto">
          <a:xfrm>
            <a:off x="6648943" y="2251257"/>
            <a:ext cx="14905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1800" b="0" i="0" u="sng" dirty="0" smtClean="0">
                <a:solidFill>
                  <a:srgbClr val="0000FF"/>
                </a:solidFill>
              </a:rPr>
              <a:t>(non-linear)</a:t>
            </a:r>
            <a:endParaRPr lang="en-US" sz="1800" b="0" i="0" dirty="0"/>
          </a:p>
        </p:txBody>
      </p:sp>
      <p:sp>
        <p:nvSpPr>
          <p:cNvPr id="8" name="Rectangle 7"/>
          <p:cNvSpPr/>
          <p:nvPr/>
        </p:nvSpPr>
        <p:spPr>
          <a:xfrm>
            <a:off x="4487411" y="2785498"/>
            <a:ext cx="4637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800" b="0" i="0" u="sng" kern="0" dirty="0" smtClean="0">
                <a:solidFill>
                  <a:srgbClr val="FF0000"/>
                </a:solidFill>
              </a:rPr>
              <a:t>Feedback using NTV: </a:t>
            </a:r>
            <a:r>
              <a:rPr lang="en-US" sz="1800" b="0" i="0" u="sng" kern="0" dirty="0">
                <a:solidFill>
                  <a:srgbClr val="FF0000"/>
                </a:solidFill>
              </a:rPr>
              <a:t>“n=3” </a:t>
            </a:r>
            <a:r>
              <a:rPr lang="en-US" sz="1800" b="0" i="0" u="sng" kern="0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sz="1800" b="0" i="0" u="sng" kern="0" dirty="0">
                <a:solidFill>
                  <a:srgbClr val="FF0000"/>
                </a:solidFill>
              </a:rPr>
              <a:t>B(</a:t>
            </a:r>
            <a:r>
              <a:rPr lang="en-US" sz="1800" b="0" i="0" u="sng" kern="0" dirty="0">
                <a:solidFill>
                  <a:srgbClr val="FF0000"/>
                </a:solidFill>
                <a:latin typeface="Symbol" panose="05050102010706020507" pitchFamily="18" charset="2"/>
              </a:rPr>
              <a:t>r</a:t>
            </a:r>
            <a:r>
              <a:rPr lang="en-US" sz="1800" b="0" i="0" u="sng" kern="0" dirty="0">
                <a:solidFill>
                  <a:srgbClr val="FF0000"/>
                </a:solidFill>
              </a:rPr>
              <a:t>) </a:t>
            </a:r>
            <a:r>
              <a:rPr lang="en-US" sz="1800" b="0" i="0" u="sng" kern="0" dirty="0" smtClean="0">
                <a:solidFill>
                  <a:srgbClr val="FF0000"/>
                </a:solidFill>
              </a:rPr>
              <a:t>spectrum</a:t>
            </a:r>
            <a:endParaRPr lang="en-US" sz="1800" b="0" i="0" dirty="0"/>
          </a:p>
        </p:txBody>
      </p:sp>
      <p:sp>
        <p:nvSpPr>
          <p:cNvPr id="35" name="Rectangle 34"/>
          <p:cNvSpPr/>
          <p:nvPr/>
        </p:nvSpPr>
        <p:spPr bwMode="auto">
          <a:xfrm>
            <a:off x="7240156" y="3468611"/>
            <a:ext cx="1342977" cy="626852"/>
          </a:xfrm>
          <a:prstGeom prst="rect">
            <a:avLst/>
          </a:prstGeom>
          <a:solidFill>
            <a:schemeClr val="bg1"/>
          </a:solidFill>
          <a:ln w="158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6933538" y="3477237"/>
            <a:ext cx="1632343" cy="923330"/>
            <a:chOff x="2161520" y="3451158"/>
            <a:chExt cx="1632343" cy="923330"/>
          </a:xfrm>
        </p:grpSpPr>
        <p:sp>
          <p:nvSpPr>
            <p:cNvPr id="37" name="Text Box 19"/>
            <p:cNvSpPr txBox="1">
              <a:spLocks noChangeArrowheads="1"/>
            </p:cNvSpPr>
            <p:nvPr/>
          </p:nvSpPr>
          <p:spPr bwMode="auto">
            <a:xfrm>
              <a:off x="2334374" y="3451158"/>
              <a:ext cx="1459489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rPr lang="en-US" sz="1800" b="0" i="0" dirty="0" smtClean="0">
                  <a:solidFill>
                    <a:srgbClr val="00B050"/>
                  </a:solidFill>
                </a:rPr>
                <a:t>Desired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-US" sz="1800" b="0" i="0" dirty="0" smtClean="0">
                  <a:solidFill>
                    <a:srgbClr val="0000FF"/>
                  </a:solidFill>
                </a:rPr>
                <a:t>Plant</a:t>
              </a:r>
            </a:p>
            <a:p>
              <a:pPr>
                <a:spcBef>
                  <a:spcPts val="0"/>
                </a:spcBef>
                <a:buNone/>
              </a:pPr>
              <a:r>
                <a:rPr lang="en-US" sz="1800" b="0" i="0" dirty="0" smtClean="0">
                  <a:solidFill>
                    <a:srgbClr val="FF0000"/>
                  </a:solidFill>
                </a:rPr>
                <a:t>w/ Observer</a:t>
              </a:r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2161520" y="3917486"/>
              <a:ext cx="196345" cy="0"/>
            </a:xfrm>
            <a:prstGeom prst="line">
              <a:avLst/>
            </a:prstGeom>
            <a:noFill/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Connector 38"/>
            <p:cNvCxnSpPr/>
            <p:nvPr/>
          </p:nvCxnSpPr>
          <p:spPr bwMode="auto">
            <a:xfrm>
              <a:off x="2161520" y="4188967"/>
              <a:ext cx="196345" cy="0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2161520" y="3639597"/>
              <a:ext cx="196345" cy="0"/>
            </a:xfrm>
            <a:prstGeom prst="line">
              <a:avLst/>
            </a:prstGeom>
            <a:noFill/>
            <a:ln w="15875" cap="flat" cmpd="sng" algn="ctr">
              <a:solidFill>
                <a:srgbClr val="0099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1" name="Rectangle 40"/>
          <p:cNvSpPr/>
          <p:nvPr/>
        </p:nvSpPr>
        <p:spPr bwMode="auto">
          <a:xfrm>
            <a:off x="6330204" y="3174480"/>
            <a:ext cx="457200" cy="248729"/>
          </a:xfrm>
          <a:prstGeom prst="rect">
            <a:avLst/>
          </a:prstGeom>
          <a:solidFill>
            <a:schemeClr val="bg1">
              <a:lumMod val="85000"/>
            </a:schemeClr>
          </a:solidFill>
          <a:ln w="158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6660576" y="4856531"/>
            <a:ext cx="8498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sz="1800" b="0" i="0" dirty="0" smtClean="0">
                <a:solidFill>
                  <a:srgbClr val="9900FF"/>
                </a:solidFill>
              </a:rPr>
              <a:t>NTV</a:t>
            </a:r>
          </a:p>
          <a:p>
            <a:pPr algn="ctr">
              <a:spcBef>
                <a:spcPts val="0"/>
              </a:spcBef>
              <a:buNone/>
            </a:pPr>
            <a:r>
              <a:rPr lang="en-US" sz="1800" b="0" i="0" dirty="0" smtClean="0">
                <a:solidFill>
                  <a:srgbClr val="9900FF"/>
                </a:solidFill>
              </a:rPr>
              <a:t>region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6630556" y="5318858"/>
            <a:ext cx="914400" cy="313018"/>
            <a:chOff x="6477000" y="5101291"/>
            <a:chExt cx="914400" cy="313018"/>
          </a:xfrm>
        </p:grpSpPr>
        <p:cxnSp>
          <p:nvCxnSpPr>
            <p:cNvPr id="43" name="Straight Connector 42"/>
            <p:cNvCxnSpPr/>
            <p:nvPr/>
          </p:nvCxnSpPr>
          <p:spPr bwMode="auto">
            <a:xfrm>
              <a:off x="6477000" y="5101291"/>
              <a:ext cx="0" cy="308909"/>
            </a:xfrm>
            <a:prstGeom prst="line">
              <a:avLst/>
            </a:prstGeom>
            <a:noFill/>
            <a:ln w="15875" cap="flat" cmpd="sng" algn="ctr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7391400" y="5105400"/>
              <a:ext cx="0" cy="308909"/>
            </a:xfrm>
            <a:prstGeom prst="line">
              <a:avLst/>
            </a:prstGeom>
            <a:noFill/>
            <a:ln w="15875" cap="flat" cmpd="sng" algn="ctr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>
              <a:off x="6477000" y="5255745"/>
              <a:ext cx="914400" cy="0"/>
            </a:xfrm>
            <a:prstGeom prst="line">
              <a:avLst/>
            </a:prstGeom>
            <a:noFill/>
            <a:ln w="15875" cap="flat" cmpd="sng" algn="ctr">
              <a:solidFill>
                <a:srgbClr val="99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8" name="Rectangle 47"/>
          <p:cNvSpPr/>
          <p:nvPr/>
        </p:nvSpPr>
        <p:spPr bwMode="auto">
          <a:xfrm>
            <a:off x="6839443" y="3520722"/>
            <a:ext cx="1656857" cy="833665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200" b="0" i="0" u="none" strike="noStrike" cap="none" normalizeH="0" baseline="0" smtClean="0">
              <a:ln>
                <a:noFill/>
              </a:ln>
              <a:solidFill>
                <a:srgbClr val="1822CD"/>
              </a:solidFill>
              <a:effectLst/>
              <a:latin typeface="Helvetica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219200" y="6248400"/>
            <a:ext cx="35099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lvl="1" indent="-233363"/>
            <a:r>
              <a:rPr lang="en-US" sz="1400" b="0" i="0" kern="0" dirty="0" smtClean="0">
                <a:solidFill>
                  <a:srgbClr val="9933FF"/>
                </a:solidFill>
              </a:rPr>
              <a:t>(from Sabbagh, et al. APS DPP 2013)</a:t>
            </a:r>
            <a:endParaRPr lang="en-US" sz="1400" b="0" i="0" kern="0" dirty="0">
              <a:solidFill>
                <a:srgbClr val="99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2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1200" b="1" i="1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-12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1200" b="0" i="0" u="none" strike="noStrike" cap="none" normalizeH="0" baseline="0" smtClean="0">
            <a:ln>
              <a:noFill/>
            </a:ln>
            <a:solidFill>
              <a:srgbClr val="1822CD"/>
            </a:solidFill>
            <a:effectLst/>
            <a:latin typeface="Helvetica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70313</TotalTime>
  <Words>2171</Words>
  <Application>Microsoft Office PowerPoint</Application>
  <PresentationFormat>On-screen Show (4:3)</PresentationFormat>
  <Paragraphs>368</Paragraphs>
  <Slides>15</Slides>
  <Notes>4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Blank Presentation</vt:lpstr>
      <vt:lpstr>1_Blank Presentation</vt:lpstr>
      <vt:lpstr>Equation</vt:lpstr>
      <vt:lpstr>PowerPoint Presentation</vt:lpstr>
      <vt:lpstr>Columbia U. Group research plan for NSTX-U aims at mode control for disruption prediction / avoidance</vt:lpstr>
      <vt:lpstr>Research plans and needs for this year (FY2014) in preparation for NSTX-U operations in FY2015</vt:lpstr>
      <vt:lpstr>Model-based RWM state space controller including 3D plasma response and wall currents used at high bN in NSTX </vt:lpstr>
      <vt:lpstr>Dual-component PID (Br + Bp) and model-based RWM state-space (RWMSC) active control will enable long pulse, high β operation</vt:lpstr>
      <vt:lpstr>NCC will greatly enhance physics studies and control; Enhanced magnetics near divertor will measure multi-modes </vt:lpstr>
      <vt:lpstr>MHD spectroscopy shows improved stability at high bN/li;  kinetic RWM stability to be studied at lower n in NSTX-U</vt:lpstr>
      <vt:lpstr>Scoping study planned to determine / improve stability of internal (global) MHD modes</vt:lpstr>
      <vt:lpstr>Columbia U. group actively supporting model-based, state-space rotation controller designed to NTV profile as actuator</vt:lpstr>
      <vt:lpstr>Columbia U. group investigating neoclassical toroidal viscosity (NTV) at reduced n, important for rotation control</vt:lpstr>
      <vt:lpstr>Columbia U. group will strongly contribute to disruption prediction in NSTX-U by multiple means</vt:lpstr>
      <vt:lpstr>Columbia U. group continues to assess RWM active control capability of the NCC</vt:lpstr>
      <vt:lpstr>Columbia U. group will contribute to disruption prediction in NSTX-U by multiple means</vt:lpstr>
      <vt:lpstr>Some Columbia U. group experiments proposed for last NSTX campaign are appropriate to run in NSTX-U</vt:lpstr>
      <vt:lpstr>Ideas to enhance participation in NSTX-U research/program by U.S. Universities, early-career researchers, and students</vt:lpstr>
    </vt:vector>
  </TitlesOfParts>
  <Company>Princeton Plasma Physics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NSTX presentation</dc:title>
  <dc:creator>NSTX team member</dc:creator>
  <cp:lastModifiedBy>Reviewer</cp:lastModifiedBy>
  <cp:revision>12544</cp:revision>
  <dcterms:created xsi:type="dcterms:W3CDTF">2003-10-01T16:23:57Z</dcterms:created>
  <dcterms:modified xsi:type="dcterms:W3CDTF">2014-05-05T16:17:02Z</dcterms:modified>
</cp:coreProperties>
</file>