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1217" r:id="rId2"/>
    <p:sldId id="1225" r:id="rId3"/>
    <p:sldId id="1232" r:id="rId4"/>
    <p:sldId id="1234" r:id="rId5"/>
    <p:sldId id="1233" r:id="rId6"/>
    <p:sldId id="1226" r:id="rId7"/>
    <p:sldId id="1227" r:id="rId8"/>
    <p:sldId id="1229" r:id="rId9"/>
    <p:sldId id="1231" r:id="rId1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-8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DDDDDD"/>
    <a:srgbClr val="FF3300"/>
    <a:srgbClr val="9999FF"/>
    <a:srgbClr val="00CC66"/>
    <a:srgbClr val="FF9933"/>
    <a:srgbClr val="FFCC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201" autoAdjust="0"/>
    <p:restoredTop sz="94558" autoAdjust="0"/>
  </p:normalViewPr>
  <p:slideViewPr>
    <p:cSldViewPr snapToGrid="0">
      <p:cViewPr>
        <p:scale>
          <a:sx n="80" d="100"/>
          <a:sy n="80" d="100"/>
        </p:scale>
        <p:origin x="-2267" y="-95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E639276-1FD2-448F-9084-6011C0F0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648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E31965B-0B64-48A2-A00F-991BD8F4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0747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CD454F-1A0D-4C03-A9B1-8239559D648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38799A-FB87-4C13-9D31-4F50004B8D3F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2A348-2F6E-466B-9C1F-DC52DB1D7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462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7EA84AE4-B984-40A0-A343-A4C6BC889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0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8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NSTX-U Collaboration Status and Plans  - April / May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588"/>
            <a:ext cx="9144000" cy="6783388"/>
            <a:chOff x="0" y="-1588"/>
            <a:chExt cx="9144000" cy="6783388"/>
          </a:xfrm>
        </p:grpSpPr>
        <p:cxnSp>
          <p:nvCxnSpPr>
            <p:cNvPr id="2050" name="Straight Connector 58"/>
            <p:cNvCxnSpPr>
              <a:cxnSpLocks noChangeShapeType="1"/>
            </p:cNvCxnSpPr>
            <p:nvPr/>
          </p:nvCxnSpPr>
          <p:spPr bwMode="auto">
            <a:xfrm>
              <a:off x="0" y="0"/>
              <a:ext cx="914400" cy="0"/>
            </a:xfrm>
            <a:prstGeom prst="line">
              <a:avLst/>
            </a:prstGeom>
            <a:noFill/>
            <a:ln w="0" algn="ctr">
              <a:solidFill>
                <a:srgbClr val="FB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" name="Straight Connector 25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" name="Line 150"/>
            <p:cNvSpPr>
              <a:spLocks noChangeShapeType="1"/>
            </p:cNvSpPr>
            <p:nvPr/>
          </p:nvSpPr>
          <p:spPr bwMode="auto">
            <a:xfrm>
              <a:off x="0" y="0"/>
              <a:ext cx="914400" cy="0"/>
            </a:xfrm>
            <a:prstGeom prst="line">
              <a:avLst/>
            </a:prstGeom>
            <a:noFill/>
            <a:ln w="0">
              <a:solidFill>
                <a:srgbClr val="FB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53" name="Straight Connector 26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4" name="Line 131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55" name="Straight Connector 27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5762" name="Rectangle 2"/>
            <p:cNvSpPr>
              <a:spLocks noChangeArrowheads="1"/>
            </p:cNvSpPr>
            <p:nvPr/>
          </p:nvSpPr>
          <p:spPr bwMode="auto">
            <a:xfrm>
              <a:off x="152400" y="990600"/>
              <a:ext cx="88392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3200" i="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28" charset="-128"/>
                  <a:cs typeface="+mn-cs"/>
                </a:rPr>
                <a:t>NSTX-U Collaboration Status and Plans for: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3200" i="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-128" charset="-128"/>
                  <a:cs typeface="+mn-cs"/>
                </a:rPr>
                <a:t>Johns Hopkins University</a:t>
              </a:r>
              <a:endParaRPr lang="en-US" sz="3200" i="0" dirty="0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  <p:cxnSp>
          <p:nvCxnSpPr>
            <p:cNvPr id="2057" name="Straight Connector 28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Line 132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59" name="Straight Connector 29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0" name="Text Box 9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6019800" cy="677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0" dirty="0" smtClean="0"/>
                <a:t>Dan Stutman,</a:t>
              </a:r>
              <a:endParaRPr lang="en-US" altLang="en-US" sz="2000" i="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 dirty="0" smtClean="0"/>
                <a:t>Kevin Tritz, Jorge Munoz Burgos (Aug. 2014)</a:t>
              </a:r>
              <a:endParaRPr lang="en-US" altLang="en-US" sz="1200" b="0" dirty="0"/>
            </a:p>
          </p:txBody>
        </p:sp>
        <p:cxnSp>
          <p:nvCxnSpPr>
            <p:cNvPr id="2061" name="Straight Connector 30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2" name="Line 133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63" name="Straight Connector 31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4" name="Text Box 10"/>
            <p:cNvSpPr txBox="1">
              <a:spLocks noChangeArrowheads="1"/>
            </p:cNvSpPr>
            <p:nvPr/>
          </p:nvSpPr>
          <p:spPr bwMode="auto">
            <a:xfrm>
              <a:off x="1676400" y="3352800"/>
              <a:ext cx="57150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sz="1600" i="0" dirty="0">
                  <a:solidFill>
                    <a:srgbClr val="FF0000"/>
                  </a:solidFill>
                  <a:latin typeface="Helvetica" pitchFamily="-84" charset="0"/>
                </a:rPr>
                <a:t>NSTX-U Collaborator Research Plan Meetings</a:t>
              </a:r>
            </a:p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sz="1600" i="0" dirty="0">
                  <a:solidFill>
                    <a:srgbClr val="FF0000"/>
                  </a:solidFill>
                  <a:latin typeface="Helvetica" pitchFamily="-84" charset="0"/>
                </a:rPr>
                <a:t>PPPL </a:t>
              </a:r>
              <a:r>
                <a:rPr lang="en-US" altLang="en-US" sz="1600" i="0" dirty="0" smtClean="0">
                  <a:solidFill>
                    <a:srgbClr val="FF0000"/>
                  </a:solidFill>
                  <a:latin typeface="Helvetica" pitchFamily="-84" charset="0"/>
                </a:rPr>
                <a:t>– LSB B318</a:t>
              </a:r>
              <a:endParaRPr lang="en-US" altLang="en-US" sz="1600" i="0" dirty="0">
                <a:solidFill>
                  <a:srgbClr val="FF0000"/>
                </a:solidFill>
                <a:latin typeface="Helvetica" pitchFamily="-84" charset="0"/>
              </a:endParaRPr>
            </a:p>
            <a:p>
              <a:pPr algn="ctr" eaLnBrk="1" hangingPunct="1">
                <a:lnSpc>
                  <a:spcPct val="70000"/>
                </a:lnSpc>
                <a:buFontTx/>
                <a:buNone/>
              </a:pPr>
              <a:r>
                <a:rPr lang="en-US" altLang="en-US" sz="1600" i="0" dirty="0" smtClean="0">
                  <a:solidFill>
                    <a:srgbClr val="FF0000"/>
                  </a:solidFill>
                  <a:latin typeface="Helvetica" pitchFamily="-84" charset="0"/>
                </a:rPr>
                <a:t>April / May </a:t>
              </a:r>
              <a:r>
                <a:rPr lang="en-US" altLang="en-US" sz="1600" i="0" dirty="0">
                  <a:solidFill>
                    <a:srgbClr val="FF0000"/>
                  </a:solidFill>
                  <a:latin typeface="Helvetica" pitchFamily="-84" charset="0"/>
                </a:rPr>
                <a:t>2014</a:t>
              </a:r>
            </a:p>
          </p:txBody>
        </p:sp>
        <p:cxnSp>
          <p:nvCxnSpPr>
            <p:cNvPr id="2065" name="Straight Connector 32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6" name="Line 134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67" name="Straight Connector 33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8" name="Line 138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69" name="Straight Connector 34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0" name="Line 139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71" name="Straight Connector 35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2" name="Line 143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73" name="Straight Connector 36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4" name="Line 144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75" name="Straight Connector 37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6" name="Line 145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77" name="Straight Connector 38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78" name="Line 146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79" name="Straight Connector 39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80" name="Picture 1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88"/>
              <a:ext cx="9144000" cy="83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81" name="Straight Connector 40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2" name="Line 147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83" name="Straight Connector 41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25888" name="Text Box 128"/>
            <p:cNvSpPr txBox="1">
              <a:spLocks noChangeArrowheads="1"/>
            </p:cNvSpPr>
            <p:nvPr/>
          </p:nvSpPr>
          <p:spPr bwMode="auto">
            <a:xfrm>
              <a:off x="838200" y="109538"/>
              <a:ext cx="1905000" cy="554037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3600" b="0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+mn-cs"/>
                </a:rPr>
                <a:t>NSTX-U</a:t>
              </a:r>
            </a:p>
          </p:txBody>
        </p:sp>
        <p:cxnSp>
          <p:nvCxnSpPr>
            <p:cNvPr id="2085" name="Straight Connector 42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6" name="Line 148"/>
            <p:cNvSpPr>
              <a:spLocks noChangeShapeType="1"/>
            </p:cNvSpPr>
            <p:nvPr/>
          </p:nv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87" name="Straight Connector 43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88" name="Rectangle 129"/>
            <p:cNvSpPr>
              <a:spLocks noChangeArrowheads="1"/>
            </p:cNvSpPr>
            <p:nvPr/>
          </p:nvSpPr>
          <p:spPr bwMode="auto">
            <a:xfrm>
              <a:off x="3651250" y="228600"/>
              <a:ext cx="15303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</a:rPr>
                <a:t>Supported by   </a:t>
              </a:r>
            </a:p>
          </p:txBody>
        </p:sp>
        <p:cxnSp>
          <p:nvCxnSpPr>
            <p:cNvPr id="2089" name="Straight Connector 44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0" name="Line 149"/>
            <p:cNvSpPr>
              <a:spLocks noChangeShapeType="1"/>
            </p:cNvSpPr>
            <p:nvPr/>
          </p:nvSpPr>
          <p:spPr bwMode="auto">
            <a:xfrm>
              <a:off x="0" y="0"/>
              <a:ext cx="0" cy="457200"/>
            </a:xfrm>
            <a:prstGeom prst="line">
              <a:avLst/>
            </a:prstGeom>
            <a:noFill/>
            <a:ln w="0">
              <a:solidFill>
                <a:srgbClr val="FD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cxnSp>
          <p:nvCxnSpPr>
            <p:cNvPr id="2091" name="Straight Connector 45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2" name="Straight Connector 49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3" name="Straight Connector 50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094" name="Picture 53" descr="ppi224.tmp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286000"/>
              <a:ext cx="12954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95" name="Straight Connector 54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96" name="Text Box 153"/>
            <p:cNvSpPr txBox="1">
              <a:spLocks noChangeArrowheads="1"/>
            </p:cNvSpPr>
            <p:nvPr/>
          </p:nvSpPr>
          <p:spPr bwMode="auto">
            <a:xfrm>
              <a:off x="7696200" y="2317750"/>
              <a:ext cx="1295400" cy="43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 anchor="b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Culham Sci Ctr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York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Chubu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Fukui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Hiroshima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Hyogo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Kyoto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Kyushu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Kyushu Tokai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NIFS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Niigata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U Tokyo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JAEA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800">
                  <a:solidFill>
                    <a:srgbClr val="FF0000"/>
                  </a:solidFill>
                </a:rPr>
                <a:t>Inst for Nucl Res, Kiev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Ioffe Inst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TRINITI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Chonbuk Natl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NFRI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KAIST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POSTECH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Seoul Natl U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ASIPP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CIEMAT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FOM Inst DIFFER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ENEA, Frascati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CEA, Cadarache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IPP, Jülich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IPP, Garching</a:t>
              </a:r>
            </a:p>
            <a:p>
              <a:pPr algn="r">
                <a:lnSpc>
                  <a:spcPct val="90000"/>
                </a:lnSpc>
                <a:spcBef>
                  <a:spcPct val="8000"/>
                </a:spcBef>
                <a:spcAft>
                  <a:spcPct val="8000"/>
                </a:spcAft>
                <a:buFontTx/>
                <a:buNone/>
              </a:pPr>
              <a:r>
                <a:rPr lang="en-US" altLang="en-US" sz="900">
                  <a:solidFill>
                    <a:srgbClr val="FF0000"/>
                  </a:solidFill>
                </a:rPr>
                <a:t>ASCR, Czech Rep</a:t>
              </a:r>
            </a:p>
          </p:txBody>
        </p:sp>
        <p:cxnSp>
          <p:nvCxnSpPr>
            <p:cNvPr id="2097" name="Straight Connector 55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8" name="Straight Connector 56"/>
            <p:cNvCxnSpPr>
              <a:cxnSpLocks noChangeShapeType="1"/>
            </p:cNvCxnSpPr>
            <p:nvPr/>
          </p:nvCxnSpPr>
          <p:spPr bwMode="auto">
            <a:xfrm>
              <a:off x="0" y="0"/>
              <a:ext cx="457200" cy="0"/>
            </a:xfrm>
            <a:prstGeom prst="line">
              <a:avLst/>
            </a:prstGeom>
            <a:noFill/>
            <a:ln w="0" algn="ctr">
              <a:solidFill>
                <a:srgbClr val="FE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9" name="Straight Connector 57"/>
            <p:cNvCxnSpPr>
              <a:cxnSpLocks noChangeShapeType="1"/>
            </p:cNvCxnSpPr>
            <p:nvPr/>
          </p:nvCxnSpPr>
          <p:spPr bwMode="auto">
            <a:xfrm>
              <a:off x="0" y="0"/>
              <a:ext cx="0" cy="457200"/>
            </a:xfrm>
            <a:prstGeom prst="line">
              <a:avLst/>
            </a:prstGeom>
            <a:noFill/>
            <a:ln w="0" algn="ctr">
              <a:solidFill>
                <a:srgbClr val="FDFF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100" name="Picture 3" descr="C:\Users\jmenard\Desktop\Picture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038" y="4495800"/>
              <a:ext cx="3078162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1" name="Picture 48" descr="ppi221.tmp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09800"/>
              <a:ext cx="12954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2" name="Text Box 152"/>
            <p:cNvSpPr txBox="1">
              <a:spLocks noChangeArrowheads="1"/>
            </p:cNvSpPr>
            <p:nvPr/>
          </p:nvSpPr>
          <p:spPr bwMode="auto">
            <a:xfrm>
              <a:off x="152400" y="2209800"/>
              <a:ext cx="1257300" cy="451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2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rgbClr val="FF0000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009999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Coll of Wm &amp; Mary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Columbia 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CompX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General Atomics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FIU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INL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Johns Hopkins 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LANL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LLNL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Lodestar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MIT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Lehigh 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Nova Photonics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ORNL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PPPL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Princeton 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Purdue U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SNL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Think Tank, Inc.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UC Davis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UC Irvine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UCLA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UCSD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Colorado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Illinois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Maryland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Rochester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Tennessee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Tulsa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Washington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U Wisconsin</a:t>
              </a:r>
            </a:p>
            <a:p>
              <a:pPr>
                <a:lnSpc>
                  <a:spcPct val="90000"/>
                </a:lnSpc>
                <a:spcBef>
                  <a:spcPct val="5000"/>
                </a:spcBef>
                <a:spcAft>
                  <a:spcPct val="5000"/>
                </a:spcAft>
                <a:buFontTx/>
                <a:buNone/>
              </a:pPr>
              <a:r>
                <a:rPr lang="en-US" altLang="en-US" sz="900">
                  <a:solidFill>
                    <a:srgbClr val="0000FF"/>
                  </a:solidFill>
                </a:rPr>
                <a:t>X Science LLC</a:t>
              </a:r>
            </a:p>
          </p:txBody>
        </p:sp>
        <p:pic>
          <p:nvPicPr>
            <p:cNvPr id="2103" name="Picture 5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4343400"/>
              <a:ext cx="2274887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0" y="3352800"/>
            <a:ext cx="9144000" cy="3200400"/>
          </a:xfrm>
          <a:custGeom>
            <a:avLst/>
            <a:gdLst>
              <a:gd name="connsiteX0" fmla="*/ 9169400 w 9194800"/>
              <a:gd name="connsiteY0" fmla="*/ 0 h 3340100"/>
              <a:gd name="connsiteX1" fmla="*/ 5981700 w 9194800"/>
              <a:gd name="connsiteY1" fmla="*/ 0 h 3340100"/>
              <a:gd name="connsiteX2" fmla="*/ 5981700 w 9194800"/>
              <a:gd name="connsiteY2" fmla="*/ 1104900 h 3340100"/>
              <a:gd name="connsiteX3" fmla="*/ 0 w 9194800"/>
              <a:gd name="connsiteY3" fmla="*/ 1104900 h 3340100"/>
              <a:gd name="connsiteX4" fmla="*/ 0 w 9194800"/>
              <a:gd name="connsiteY4" fmla="*/ 3340100 h 3340100"/>
              <a:gd name="connsiteX5" fmla="*/ 9194800 w 9194800"/>
              <a:gd name="connsiteY5" fmla="*/ 3340100 h 3340100"/>
              <a:gd name="connsiteX6" fmla="*/ 9194800 w 9194800"/>
              <a:gd name="connsiteY6" fmla="*/ 3327400 h 33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4800" h="3340100">
                <a:moveTo>
                  <a:pt x="9169400" y="0"/>
                </a:moveTo>
                <a:lnTo>
                  <a:pt x="5981700" y="0"/>
                </a:lnTo>
                <a:lnTo>
                  <a:pt x="5981700" y="1104900"/>
                </a:lnTo>
                <a:lnTo>
                  <a:pt x="0" y="1104900"/>
                </a:lnTo>
                <a:lnTo>
                  <a:pt x="0" y="3340100"/>
                </a:lnTo>
                <a:lnTo>
                  <a:pt x="9194800" y="3340100"/>
                </a:lnTo>
                <a:lnTo>
                  <a:pt x="9194800" y="3327400"/>
                </a:lnTo>
              </a:path>
            </a:pathLst>
          </a:cu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799" y="3429000"/>
            <a:ext cx="25814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FY14 </a:t>
            </a:r>
            <a:r>
              <a:rPr lang="en-US" altLang="en-US" sz="2800" dirty="0"/>
              <a:t>status in preparation for </a:t>
            </a:r>
            <a:r>
              <a:rPr lang="en-US" altLang="en-US" sz="2800" dirty="0" smtClean="0"/>
              <a:t>FY15 operations (1)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New Core/Edge ME-SXR arrays (2x100 channels)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Detectors, port electronics, DAQ components ready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Mechanical and port integration design ready for FDR review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Installation end of this summer  </a:t>
            </a:r>
          </a:p>
          <a:p>
            <a:pPr lvl="2">
              <a:buClr>
                <a:srgbClr val="010000"/>
              </a:buClr>
            </a:pPr>
            <a:r>
              <a:rPr lang="en-US" altLang="en-US" dirty="0" smtClean="0"/>
              <a:t>Spatial calibrations after FY15 run (not needed with new NN analysis)</a:t>
            </a:r>
            <a:endParaRPr lang="en-US" altLang="en-US" dirty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Transmission Grating Imaging Spectrometer (TGIS)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Fast detector upgrade (from 400 to 20 </a:t>
            </a:r>
            <a:r>
              <a:rPr lang="en-US" altLang="en-US" dirty="0" err="1" smtClean="0"/>
              <a:t>ms</a:t>
            </a:r>
            <a:r>
              <a:rPr lang="en-US" altLang="en-US" dirty="0" smtClean="0"/>
              <a:t>)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T</a:t>
            </a:r>
            <a:r>
              <a:rPr lang="en-US" altLang="en-US" dirty="0" smtClean="0"/>
              <a:t>ested and calibrated in the lab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Installation before FY15 physics run  </a:t>
            </a:r>
          </a:p>
          <a:p>
            <a:pPr lvl="1">
              <a:buClr>
                <a:srgbClr val="010000"/>
              </a:buClr>
              <a:buNone/>
            </a:pPr>
            <a:endParaRPr lang="en-US" alt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8525" y="4495800"/>
            <a:ext cx="2686050" cy="208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57200" y="4495800"/>
            <a:ext cx="25908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NSTX-U ME-SXR system</a:t>
            </a:r>
          </a:p>
          <a:p>
            <a:pPr>
              <a:lnSpc>
                <a:spcPts val="1200"/>
              </a:lnSpc>
            </a:pPr>
            <a:endParaRPr lang="en-US" sz="1600" i="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core </a:t>
            </a:r>
            <a:r>
              <a:rPr lang="en-US" sz="1600" i="0" dirty="0" smtClean="0">
                <a:solidFill>
                  <a:schemeClr val="accent6"/>
                </a:solidFill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sz="1600" i="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3 cm</a:t>
            </a:r>
          </a:p>
          <a:p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edge </a:t>
            </a:r>
            <a:r>
              <a:rPr lang="en-US" sz="1600" i="0" dirty="0" smtClean="0">
                <a:solidFill>
                  <a:schemeClr val="accent6"/>
                </a:solidFill>
                <a:latin typeface="Symbol" panose="05050102010706020507" pitchFamily="18" charset="2"/>
                <a:cs typeface="Helvetica" panose="020B0604020202020204" pitchFamily="34" charset="0"/>
              </a:rPr>
              <a:t>D</a:t>
            </a:r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r:  1 cm</a:t>
            </a:r>
          </a:p>
          <a:p>
            <a:pPr>
              <a:lnSpc>
                <a:spcPts val="1200"/>
              </a:lnSpc>
            </a:pPr>
            <a:endParaRPr lang="en-US" sz="1600" i="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Speed:    10 kHz</a:t>
            </a:r>
          </a:p>
          <a:p>
            <a:pPr>
              <a:lnSpc>
                <a:spcPts val="1200"/>
              </a:lnSpc>
            </a:pPr>
            <a:endParaRPr lang="en-US" sz="1600" i="0" dirty="0" smtClean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i="0" dirty="0" smtClean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 energy bands</a:t>
            </a:r>
            <a:endParaRPr lang="en-US" sz="1600" i="0" dirty="0">
              <a:solidFill>
                <a:schemeClr val="accent6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FY14 </a:t>
            </a:r>
            <a:r>
              <a:rPr lang="en-US" altLang="en-US" sz="2800" dirty="0"/>
              <a:t>status in preparation for </a:t>
            </a:r>
            <a:r>
              <a:rPr lang="en-US" altLang="en-US" sz="2800" dirty="0" smtClean="0"/>
              <a:t>FY15 operations (2)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9067800" cy="31242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Poloidal USXR arrays operational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S</a:t>
            </a:r>
            <a:r>
              <a:rPr lang="en-US" altLang="en-US" dirty="0" smtClean="0"/>
              <a:t>haring D-</a:t>
            </a:r>
            <a:r>
              <a:rPr lang="en-US" altLang="en-US" dirty="0" err="1" smtClean="0"/>
              <a:t>tacq</a:t>
            </a:r>
            <a:r>
              <a:rPr lang="en-US" altLang="en-US" dirty="0" smtClean="0"/>
              <a:t> DAQ system with ME-SXR</a:t>
            </a:r>
          </a:p>
          <a:p>
            <a:pPr lvl="1">
              <a:lnSpc>
                <a:spcPts val="1500"/>
              </a:lnSpc>
              <a:buClr>
                <a:srgbClr val="010000"/>
              </a:buClr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Partnering with LLNL to implement impurity LBO system</a:t>
            </a:r>
          </a:p>
          <a:p>
            <a:pPr>
              <a:lnSpc>
                <a:spcPts val="1500"/>
              </a:lnSpc>
              <a:buClr>
                <a:srgbClr val="010000"/>
              </a:buClr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TG Imaging Radiometer (TGIR) successfully tested on LTX</a:t>
            </a:r>
          </a:p>
          <a:p>
            <a:pPr lvl="1">
              <a:buClr>
                <a:srgbClr val="010000"/>
              </a:buClr>
            </a:pPr>
            <a:r>
              <a:rPr lang="en-US" altLang="en-US" spc="-200" dirty="0" smtClean="0">
                <a:solidFill>
                  <a:srgbClr val="FF33CC"/>
                </a:solidFill>
              </a:rPr>
              <a:t>Developed  under Advanced Diagnostics program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Ready for further testing on NSTX upper </a:t>
            </a:r>
            <a:r>
              <a:rPr lang="en-US" altLang="en-US" dirty="0" err="1" smtClean="0"/>
              <a:t>divertor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191000"/>
            <a:ext cx="2790825" cy="23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505200"/>
            <a:ext cx="27717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144000" cy="914400"/>
          </a:xfrm>
        </p:spPr>
        <p:txBody>
          <a:bodyPr/>
          <a:lstStyle/>
          <a:p>
            <a:r>
              <a:rPr lang="en-US" dirty="0" smtClean="0"/>
              <a:t>TGIR on LTX reveals </a:t>
            </a:r>
            <a:r>
              <a:rPr lang="en-US" dirty="0"/>
              <a:t>effects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solid/liquid </a:t>
            </a:r>
            <a:r>
              <a:rPr lang="en-US" dirty="0"/>
              <a:t>lithium PFC on oxygen </a:t>
            </a:r>
            <a:r>
              <a:rPr lang="en-US" dirty="0" smtClean="0"/>
              <a:t>impurity</a:t>
            </a:r>
            <a:endParaRPr lang="en-US" dirty="0"/>
          </a:p>
        </p:txBody>
      </p:sp>
      <p:pic>
        <p:nvPicPr>
          <p:cNvPr id="6" name="Picture 5" descr="rati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1128" y="2021121"/>
            <a:ext cx="4061872" cy="3241363"/>
          </a:xfrm>
          <a:prstGeom prst="rect">
            <a:avLst/>
          </a:prstGeom>
        </p:spPr>
      </p:pic>
      <p:pic>
        <p:nvPicPr>
          <p:cNvPr id="8" name="Picture 7" descr="aps2013_ktrit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74902"/>
            <a:ext cx="4263679" cy="3733800"/>
          </a:xfrm>
          <a:prstGeom prst="rect">
            <a:avLst/>
          </a:prstGeom>
        </p:spPr>
      </p:pic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</p:spPr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791200"/>
            <a:ext cx="2937535" cy="369332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</a:rPr>
              <a:t>K. 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Tritz</a:t>
            </a:r>
            <a:r>
              <a:rPr lang="en-US" sz="1800" b="0" i="0" dirty="0" smtClean="0">
                <a:solidFill>
                  <a:schemeClr val="accent2"/>
                </a:solidFill>
              </a:rPr>
              <a:t> et al, in preparation</a:t>
            </a:r>
            <a:endParaRPr lang="en-US" sz="1800" b="0" i="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043" y="119219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 VI / Li III Ratio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217020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TGIR space resolved XUV spectrum 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43197" y="2783122"/>
            <a:ext cx="1095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Cold shells</a:t>
            </a: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olid lithium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5129" y="4006787"/>
            <a:ext cx="11480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Hot shells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liquid lithium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6532" y="2031420"/>
            <a:ext cx="107343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‘Old’ lithium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691010" y="914400"/>
            <a:ext cx="4452990" cy="5631626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for </a:t>
            </a:r>
            <a:r>
              <a:rPr lang="en-US" altLang="en-US" sz="2800" dirty="0"/>
              <a:t>FY2015 and </a:t>
            </a:r>
            <a:r>
              <a:rPr lang="en-US" altLang="en-US" sz="2800" dirty="0" smtClean="0"/>
              <a:t>FY2016 (1)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1460"/>
            <a:ext cx="4495800" cy="5623465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Provide routine fast ME-SXR T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profiles</a:t>
            </a:r>
            <a:endParaRPr lang="en-US" altLang="en-US" dirty="0"/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10 kHz T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(r) diagnostic 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[1]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Neural network analysis: </a:t>
            </a:r>
          </a:p>
          <a:p>
            <a:pPr marL="457200" lvl="1" indent="0">
              <a:buClr>
                <a:srgbClr val="010000"/>
              </a:buClr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ME-SXR +  MPTS</a:t>
            </a:r>
            <a:r>
              <a:rPr lang="en-US" altLang="en-US" dirty="0"/>
              <a:t> </a:t>
            </a:r>
            <a:r>
              <a:rPr lang="en-US" altLang="en-US" dirty="0" smtClean="0"/>
              <a:t>+ TGIS    </a:t>
            </a:r>
            <a:endParaRPr lang="en-US" altLang="en-US" dirty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Rebase NSTX ME-SXR edge and core transport results</a:t>
            </a:r>
          </a:p>
          <a:p>
            <a:pPr lvl="1">
              <a:buClr>
                <a:srgbClr val="010000"/>
              </a:buClr>
            </a:pPr>
            <a:r>
              <a:rPr lang="en-US" altLang="en-US" dirty="0"/>
              <a:t>I</a:t>
            </a:r>
            <a:r>
              <a:rPr lang="en-US" altLang="en-US" dirty="0" smtClean="0"/>
              <a:t>mpurity transport using Neon gas puffs [2-4]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Perturbative electron transport using ELMs [5]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GAE intermittent electron transport using new fast T</a:t>
            </a:r>
            <a:r>
              <a:rPr lang="en-US" altLang="en-US" baseline="-25000" dirty="0" smtClean="0"/>
              <a:t>e</a:t>
            </a:r>
            <a:r>
              <a:rPr lang="en-US" altLang="en-US" dirty="0" smtClean="0"/>
              <a:t> capability [6]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5453010" y="926068"/>
            <a:ext cx="3462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</a:rPr>
              <a:t>D. Clayton et al PPCF 2014</a:t>
            </a:r>
            <a:endParaRPr lang="en-US" sz="1800" b="0" i="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332105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248400" y="1571625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ME-SXR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 bwMode="auto">
          <a:xfrm rot="5400000">
            <a:off x="6477280" y="1928953"/>
            <a:ext cx="280574" cy="243027"/>
          </a:xfrm>
          <a:prstGeom prst="straightConnector1">
            <a:avLst/>
          </a:prstGeom>
          <a:noFill/>
          <a:ln w="158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72225" y="2524125"/>
            <a:ext cx="1231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Thompson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115300" y="1504950"/>
            <a:ext cx="200025" cy="2000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105775" y="4200525"/>
            <a:ext cx="200025" cy="20002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771" y="3561826"/>
            <a:ext cx="4655829" cy="2915174"/>
            <a:chOff x="373371" y="971026"/>
            <a:chExt cx="4655829" cy="2915174"/>
          </a:xfrm>
        </p:grpSpPr>
        <p:pic>
          <p:nvPicPr>
            <p:cNvPr id="11" name="Picture 10" descr="boundar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71" y="971026"/>
              <a:ext cx="4655829" cy="2915174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19200" y="1143000"/>
              <a:ext cx="11416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Core 1/1 kink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4200" y="1143000"/>
              <a:ext cx="18618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n=1 external kink/RWM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2853685" y="3429000"/>
            <a:ext cx="2327915" cy="3124200"/>
          </a:xfrm>
          <a:prstGeom prst="rect">
            <a:avLst/>
          </a:prstGeom>
          <a:solidFill>
            <a:srgbClr val="DDDDDD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6" name="Picture 15" descr="di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0606" y="3962400"/>
            <a:ext cx="5909564" cy="2120444"/>
          </a:xfrm>
          <a:prstGeom prst="rect">
            <a:avLst/>
          </a:prstGeom>
        </p:spPr>
      </p:pic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Research Plans for </a:t>
            </a:r>
            <a:r>
              <a:rPr lang="en-US" altLang="en-US" sz="2800" dirty="0"/>
              <a:t>FY2015 and </a:t>
            </a:r>
            <a:r>
              <a:rPr lang="en-US" altLang="en-US" sz="2800" dirty="0" smtClean="0"/>
              <a:t>FY2016 (2)</a:t>
            </a:r>
            <a:endParaRPr lang="en-US" altLang="en-US" sz="20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991600" cy="27432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ME-SXR with repetitive LBO for multi-channel transport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Evaluate neural networks for transport analysis (STRAHL/TRANSP)</a:t>
            </a:r>
          </a:p>
          <a:p>
            <a:pPr>
              <a:buClr>
                <a:srgbClr val="010000"/>
              </a:buClr>
            </a:pPr>
            <a:r>
              <a:rPr lang="en-US" altLang="en-US" dirty="0" smtClean="0"/>
              <a:t>ME-SXR boundary diagnostic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MHD radial displacements [7], ELM and RWM dynamics [8]</a:t>
            </a:r>
          </a:p>
          <a:p>
            <a:pPr>
              <a:buClr>
                <a:srgbClr val="010000"/>
              </a:buClr>
            </a:pPr>
            <a:r>
              <a:rPr lang="en-US" altLang="en-US" dirty="0" smtClean="0"/>
              <a:t>Computational study of TGIR based </a:t>
            </a:r>
            <a:r>
              <a:rPr lang="en-US" altLang="en-US" dirty="0" err="1" smtClean="0"/>
              <a:t>divertor</a:t>
            </a:r>
            <a:r>
              <a:rPr lang="en-US" altLang="en-US" dirty="0" smtClean="0"/>
              <a:t>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e</a:t>
            </a:r>
            <a:r>
              <a:rPr lang="en-US" altLang="en-US" dirty="0"/>
              <a:t> and </a:t>
            </a:r>
            <a:r>
              <a:rPr lang="en-US" altLang="en-US" dirty="0" smtClean="0"/>
              <a:t>impurity diagnostic using neural networks</a:t>
            </a:r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391400" y="6032956"/>
            <a:ext cx="1295399" cy="215444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800" b="0" i="0" dirty="0" smtClean="0">
                <a:solidFill>
                  <a:schemeClr val="tx1"/>
                </a:solidFill>
              </a:rPr>
              <a:t>Wavelength (Å)</a:t>
            </a:r>
            <a:endParaRPr lang="en-US" sz="800" b="0" i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070" y="6477000"/>
            <a:ext cx="8940930" cy="369332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1800" b="0" i="0" dirty="0" smtClean="0">
                <a:solidFill>
                  <a:schemeClr val="accent2"/>
                </a:solidFill>
              </a:rPr>
              <a:t>K. </a:t>
            </a:r>
            <a:r>
              <a:rPr lang="en-US" sz="1800" b="0" i="0" dirty="0" err="1" smtClean="0">
                <a:solidFill>
                  <a:schemeClr val="accent2"/>
                </a:solidFill>
              </a:rPr>
              <a:t>Tritz</a:t>
            </a:r>
            <a:r>
              <a:rPr lang="en-US" sz="1800" b="0" i="0" dirty="0" smtClean="0">
                <a:solidFill>
                  <a:schemeClr val="accent2"/>
                </a:solidFill>
              </a:rPr>
              <a:t> et al, in preparation                             D. Clayton et al RSI 2012</a:t>
            </a:r>
            <a:endParaRPr lang="en-US" sz="1800" b="0" i="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561826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err="1"/>
              <a:t>D</a:t>
            </a:r>
            <a:r>
              <a:rPr lang="en-US" sz="1400" i="0" dirty="0" err="1" smtClean="0"/>
              <a:t>ivertor</a:t>
            </a:r>
            <a:r>
              <a:rPr lang="en-US" sz="1400" i="0" dirty="0" smtClean="0"/>
              <a:t> TGIR concept</a:t>
            </a:r>
            <a:endParaRPr lang="en-US" sz="1400" i="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172200" y="4572000"/>
            <a:ext cx="381000" cy="3429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3429000"/>
            <a:ext cx="3289300" cy="307777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en-US" sz="1400" i="0" dirty="0" smtClean="0"/>
              <a:t>ME-SXR boundary displacement</a:t>
            </a:r>
            <a:endParaRPr lang="en-US" sz="1400" i="0" dirty="0"/>
          </a:p>
        </p:txBody>
      </p:sp>
    </p:spTree>
    <p:extLst>
      <p:ext uri="{BB962C8B-B14F-4D97-AF65-F5344CB8AC3E}">
        <p14:creationId xmlns="" xmlns:p14="http://schemas.microsoft.com/office/powerpoint/2010/main" val="81334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dirty="0"/>
              <a:t>I</a:t>
            </a:r>
            <a:r>
              <a:rPr lang="en-US" altLang="en-US" dirty="0" smtClean="0"/>
              <a:t>deas to enhance participation in NSTX-U research/program by U.S. Universities, early-career researchers, and students</a:t>
            </a:r>
            <a:endParaRPr lang="en-US" altLang="en-US" sz="1800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endParaRPr lang="en-US" altLang="en-US" sz="2800" dirty="0" smtClean="0"/>
          </a:p>
          <a:p>
            <a:pPr>
              <a:buClr>
                <a:srgbClr val="010000"/>
              </a:buClr>
            </a:pPr>
            <a:endParaRPr lang="en-US" altLang="en-US" sz="2800" dirty="0"/>
          </a:p>
          <a:p>
            <a:pPr>
              <a:buClr>
                <a:srgbClr val="010000"/>
              </a:buClr>
            </a:pPr>
            <a:endParaRPr lang="en-US" altLang="en-US" sz="2800" dirty="0" smtClean="0"/>
          </a:p>
          <a:p>
            <a:pPr>
              <a:buClr>
                <a:srgbClr val="010000"/>
              </a:buClr>
            </a:pPr>
            <a:endParaRPr lang="en-US" altLang="en-US" sz="2800" dirty="0"/>
          </a:p>
          <a:p>
            <a:pPr>
              <a:buClr>
                <a:srgbClr val="010000"/>
              </a:buClr>
            </a:pPr>
            <a:r>
              <a:rPr lang="en-US" altLang="en-US" sz="2800" dirty="0" smtClean="0"/>
              <a:t>Stabilize funding to </a:t>
            </a:r>
            <a:r>
              <a:rPr lang="en-US" altLang="en-US" sz="2800" dirty="0"/>
              <a:t>prevent loss of </a:t>
            </a:r>
            <a:r>
              <a:rPr lang="en-US" altLang="en-US" sz="2800" dirty="0" smtClean="0"/>
              <a:t>personnel and </a:t>
            </a:r>
          </a:p>
          <a:p>
            <a:pPr marL="0" indent="0">
              <a:buClr>
                <a:srgbClr val="010000"/>
              </a:buClr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to enable engaging graduate students in research</a:t>
            </a:r>
          </a:p>
          <a:p>
            <a:pPr>
              <a:buClr>
                <a:srgbClr val="010000"/>
              </a:buClr>
            </a:pPr>
            <a:endParaRPr lang="en-US" altLang="en-US" sz="2800" dirty="0"/>
          </a:p>
          <a:p>
            <a:pPr>
              <a:buClr>
                <a:srgbClr val="010000"/>
              </a:buClr>
            </a:pPr>
            <a:endParaRPr lang="en-US" altLang="en-US" sz="2800" dirty="0" smtClean="0"/>
          </a:p>
          <a:p>
            <a:pPr marL="0" indent="0">
              <a:buClr>
                <a:srgbClr val="010000"/>
              </a:buClr>
              <a:buNone/>
            </a:pPr>
            <a:endParaRPr lang="en-US" altLang="en-US" sz="28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4274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2800" dirty="0" smtClean="0"/>
              <a:t>Highest-priority incremental measurement capability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 smtClean="0"/>
              <a:t>(For diagnostic solicitation grantees funded for 2012-2015)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5626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altLang="en-US" dirty="0" smtClean="0"/>
              <a:t>Additional D-</a:t>
            </a:r>
            <a:r>
              <a:rPr lang="en-US" altLang="en-US" dirty="0" err="1" smtClean="0"/>
              <a:t>Tacq</a:t>
            </a:r>
            <a:r>
              <a:rPr lang="en-US" altLang="en-US" dirty="0" smtClean="0"/>
              <a:t> DAQ system to enable simultaneous operation of core/edge ME-SXR and poloidal USXR arrays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At present we can run only 2 of 3 systems simultaneously</a:t>
            </a:r>
          </a:p>
          <a:p>
            <a:pPr>
              <a:buClr>
                <a:srgbClr val="010000"/>
              </a:buClr>
            </a:pPr>
            <a:endParaRPr lang="en-US" altLang="en-US" dirty="0" smtClean="0"/>
          </a:p>
          <a:p>
            <a:pPr>
              <a:buClr>
                <a:srgbClr val="010000"/>
              </a:buClr>
            </a:pPr>
            <a:r>
              <a:rPr lang="en-US" altLang="en-US" dirty="0" smtClean="0"/>
              <a:t>XUV CCD detector for core TGIS spectrometer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Eliminate complex differential pumping system 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Significantly improve measurement linearity and SNR</a:t>
            </a:r>
          </a:p>
          <a:p>
            <a:pPr lvl="1">
              <a:buClr>
                <a:srgbClr val="010000"/>
              </a:buClr>
            </a:pPr>
            <a:r>
              <a:rPr lang="en-US" altLang="en-US" dirty="0" smtClean="0"/>
              <a:t>Enable synchrotron absolute calibration</a:t>
            </a:r>
          </a:p>
          <a:p>
            <a:pPr marL="0" indent="0">
              <a:buClr>
                <a:srgbClr val="010000"/>
              </a:buClr>
              <a:buNone/>
            </a:pPr>
            <a:endParaRPr lang="en-US" altLang="en-US" dirty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F7602-AF56-4F75-9236-A3B7901523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4763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066801"/>
            <a:ext cx="8534400" cy="54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“Electron temperature profile reconstructions from multi-energy SXR measurements using neural networks” D.J. Clayton, K. Tritz,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R.E. Bell, A.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Diallo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B.P. LeBlanc,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Podesta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Plasma Phys. Contr.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095015 (2013)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“Multi-energy Soft-x-ray Technique for Impurity Transport Measurements in the Fusion Plasma Edge” D.J. Clayton, K. Tritz,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S.M. Kaye, D. Kumar, B.P. LeBlanc, S. Paul, S.A.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Sabbagh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Plasma Phys. Contr.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105022 (2012)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“Impurity Transport Experiments and Effects on MHD in the National Spherical Torus Experiment (NSTX)” L. Delgado-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Aparicio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Tritz, F. Volpe, K.L. Wong, R.E. Bell,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Fredrickson, S.P. Gerhardt, S.M. Kaye, B.P. LeBlanc,  J.E Menard, S. Paul, L.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Roquemore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083047 (2011)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Impurity transport measurements in beam heated low-confinement mode discharges in the National Spherical Torus Experiment”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R.E. Bell, S.M. Kaye, B.P. LeBlanc,  J.E Menard, E.J.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Synakowski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D.S Darrow, V.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Soukhanovskii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Bourdelle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Plasmas,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4387 (2003)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“Relationship between edge localized mode severity and electron transport in the National Spherical Torus Experiment” K. Tritz, S.M. Kaye, R.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Maingi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Sabbah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R.E. Bell, L. Delgado-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Aparicio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C.W.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Somier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B.P. LeBlanc, W. Lee, N.C.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Luhmann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Mazzucato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H. Park, D.R. Smith,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Plasmas,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056119 (2008) 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“Correlation between electron transport and shear Alfven activity in the national spherical torus experiment”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L. Delgado-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Aparicio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Gorelenkov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E. Fredrickson, S.M. Kaye, E.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Mazzucato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Tritz, K.,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Phys. Rev. Let., 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115002 (2009)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“Three dimensional distortions of the tokamak plasma boundary: I. Boundary displacements in the presence of saturated MHD instabilities” I.T. Chapman,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Brunetti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Buratti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W.A. Cooper, J.P. Graves, J.R. Harrison, J. Holgate, S.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Jardin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Sabbagh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Tritz,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submitted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(2014)</a:t>
            </a:r>
          </a:p>
          <a:p>
            <a:pPr marL="228600" indent="-228600">
              <a:buFont typeface="+mj-lt"/>
              <a:buAutoNum type="arabicParenR"/>
            </a:pPr>
            <a:endParaRPr lang="en-US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arenR"/>
            </a:pP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“Soft X-ray Measurements of Resistive wall mode Behavior in NSTX” L. Delgado-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Aparicio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Stutman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S.A.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Sabbagh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R.E. Bell, J.W.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Berkery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K. Tritz, S.P. Gerhardt, B.P. LeBlanc, M.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Finkenthal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J.P. Levesque, K.C. Lee, J.E. Menard, S. Paul, L. </a:t>
            </a:r>
            <a:r>
              <a:rPr lang="en-US" b="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Roquemore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Plasma Phys. Contr. </a:t>
            </a:r>
            <a:r>
              <a:rPr lang="en-US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Fus</a:t>
            </a:r>
            <a:r>
              <a:rPr lang="en-US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b="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035005 (2011)</a:t>
            </a:r>
          </a:p>
        </p:txBody>
      </p:sp>
    </p:spTree>
    <p:extLst>
      <p:ext uri="{BB962C8B-B14F-4D97-AF65-F5344CB8AC3E}">
        <p14:creationId xmlns="" xmlns:p14="http://schemas.microsoft.com/office/powerpoint/2010/main" val="103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70123</TotalTime>
  <Words>666</Words>
  <Application>Microsoft Office PowerPoint</Application>
  <PresentationFormat>On-screen Show (4:3)</PresentationFormat>
  <Paragraphs>176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Slide 1</vt:lpstr>
      <vt:lpstr>FY14 status in preparation for FY15 operations (1)</vt:lpstr>
      <vt:lpstr>FY14 status in preparation for FY15 operations (2)</vt:lpstr>
      <vt:lpstr>TGIR on LTX reveals effects of  solid/liquid lithium PFC on oxygen impurity</vt:lpstr>
      <vt:lpstr>Research Plans for FY2015 and FY2016 (1)</vt:lpstr>
      <vt:lpstr>Research Plans for FY2015 and FY2016 (2)</vt:lpstr>
      <vt:lpstr>Ideas to enhance participation in NSTX-U research/program by U.S. Universities, early-career researchers, and students</vt:lpstr>
      <vt:lpstr>Highest-priority incremental measurement capability (For diagnostic solicitation grantees funded for 2012-2015)</vt:lpstr>
      <vt:lpstr>References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Kevin Tritz</cp:lastModifiedBy>
  <cp:revision>12421</cp:revision>
  <dcterms:created xsi:type="dcterms:W3CDTF">2003-10-01T16:23:57Z</dcterms:created>
  <dcterms:modified xsi:type="dcterms:W3CDTF">2014-05-05T13:56:07Z</dcterms:modified>
</cp:coreProperties>
</file>