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8" r:id="rId2"/>
    <p:sldId id="287" r:id="rId3"/>
    <p:sldId id="286" r:id="rId4"/>
    <p:sldId id="288" r:id="rId5"/>
    <p:sldId id="291" r:id="rId6"/>
    <p:sldId id="289" r:id="rId7"/>
    <p:sldId id="301" r:id="rId8"/>
    <p:sldId id="294" r:id="rId9"/>
    <p:sldId id="295" r:id="rId10"/>
    <p:sldId id="304" r:id="rId11"/>
    <p:sldId id="299" r:id="rId12"/>
    <p:sldId id="315" r:id="rId13"/>
    <p:sldId id="309" r:id="rId14"/>
    <p:sldId id="316" r:id="rId15"/>
    <p:sldId id="318" r:id="rId16"/>
    <p:sldId id="317" r:id="rId17"/>
    <p:sldId id="300" r:id="rId18"/>
    <p:sldId id="307" r:id="rId19"/>
    <p:sldId id="305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36699"/>
    <a:srgbClr val="92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30" autoAdjust="0"/>
  </p:normalViewPr>
  <p:slideViewPr>
    <p:cSldViewPr>
      <p:cViewPr varScale="1">
        <p:scale>
          <a:sx n="126" d="100"/>
          <a:sy n="126" d="100"/>
        </p:scale>
        <p:origin x="-11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46C3C-6671-4B05-8C04-A564177E6221}" type="datetimeFigureOut">
              <a:rPr lang="en-US" smtClean="0"/>
              <a:t>5/17/16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7322-5B01-4894-A3A3-56232F48B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31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353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3622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400" y="4844896"/>
            <a:ext cx="4831200" cy="189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5052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pic>
        <p:nvPicPr>
          <p:cNvPr id="29" name="Picture 6" descr="http://nstx.pppl.gov/DragNDrop/Presentation_Template/NSTX-U_cutaway_low_res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53000"/>
            <a:ext cx="166867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53400" y="48768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61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N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2667000"/>
            <a:ext cx="8077200" cy="1066800"/>
          </a:xfrm>
        </p:spPr>
        <p:txBody>
          <a:bodyPr lIns="0" rIns="0" anchor="ctr" anchorCtr="1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author list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52400" y="1143000"/>
            <a:ext cx="8839200" cy="1143000"/>
          </a:xfrm>
          <a:prstGeom prst="rect">
            <a:avLst/>
          </a:prstGeom>
        </p:spPr>
        <p:txBody>
          <a:bodyPr lIns="0" rIns="0" anchor="ctr" anchorCtr="1"/>
          <a:lstStyle>
            <a:lvl1pPr>
              <a:defRPr/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pic>
        <p:nvPicPr>
          <p:cNvPr id="1026" name="Picture 2" descr="C:\Users\jmenard\My Files\PPPL\Projects\NSTX-U\Presentation template\2015 - New template\logo and banner source\Gray_banner_red_line_with_SC_NSTXU_logos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1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038600"/>
            <a:ext cx="7315200" cy="1219200"/>
          </a:xfrm>
        </p:spPr>
        <p:txBody>
          <a:bodyPr lIns="0" rIns="0" anchor="ctr" anchorCtr="1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rgbClr val="920000"/>
                </a:solidFill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 smtClean="0">
                <a:solidFill>
                  <a:srgbClr val="C00000"/>
                </a:solidFill>
              </a:rPr>
              <a:t>Click to edit meeting name, location, and date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76200" y="5562600"/>
            <a:ext cx="2080200" cy="6096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 smtClean="0"/>
              <a:t>Place your institutional logo(s) here: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994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 descr="lab_icon_rgb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" y="6611112"/>
            <a:ext cx="222374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7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0" hasCustomPrompt="1"/>
          </p:nvPr>
        </p:nvSpPr>
        <p:spPr>
          <a:xfrm>
            <a:off x="4648200" y="1066800"/>
            <a:ext cx="4419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92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5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409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800"/>
              </a:lnSpc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826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718649" y="1566863"/>
            <a:ext cx="3968496" cy="4751357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47257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066800"/>
            <a:ext cx="89916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C:\Users\jmenard\My Files\PPPL\Projects\NSTX-U\Presentation template\2015 - New template\logo and banner source\Gray_banner_red_line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0120"/>
          </a:xfrm>
          <a:prstGeom prst="rect">
            <a:avLst/>
          </a:prstGeom>
        </p:spPr>
        <p:txBody>
          <a:bodyPr vert="horz" lIns="45720" tIns="45720" rIns="45720" bIns="45720" rtlCol="0" anchor="ctr" anchorCtr="1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052" name="Picture 4" descr="C:\Users\jmenard\My Files\PPPL\Projects\NSTX-U\Presentation template\2015 - New template\logo and banner source\Gray_banner_red_line_bottom_NSTXU_log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5100"/>
            <a:ext cx="9144000" cy="3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8458224" y="6583439"/>
            <a:ext cx="609576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r"/>
            <a:fld id="{F117DE82-C9A9-43C8-BFFE-CF607F10B2C3}" type="slidenum">
              <a:rPr lang="en-US" sz="1000" b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10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914400" y="6583439"/>
            <a:ext cx="7315200" cy="246221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A. Soukhanovskii, LLNL Diagnostics on NSTX-U</a:t>
            </a:r>
            <a:r>
              <a:rPr lang="en-US" sz="1000" b="1" baseline="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17 May 2016</a:t>
            </a:r>
            <a:endParaRPr lang="en-US" sz="10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20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64" r:id="rId4"/>
    <p:sldLayoutId id="2147483665" r:id="rId5"/>
    <p:sldLayoutId id="2147483666" r:id="rId6"/>
    <p:sldLayoutId id="2147483668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kern="1200">
          <a:solidFill>
            <a:srgbClr val="3366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33669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2000" kern="1200">
          <a:solidFill>
            <a:srgbClr val="92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5725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00808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28700" indent="-17145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jpe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Relationship Id="rId3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://nstx.pppl.gov/DragNDrop/Operations/Diagnostics_&amp;_Support_Sys/EIES/" TargetMode="Externa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04800" y="2362200"/>
            <a:ext cx="8458200" cy="1066800"/>
          </a:xfrm>
        </p:spPr>
        <p:txBody>
          <a:bodyPr/>
          <a:lstStyle/>
          <a:p>
            <a:r>
              <a:rPr lang="en-US" dirty="0" smtClean="0"/>
              <a:t>V. A. Soukhanovskii, F. Scotti, M. Weller, </a:t>
            </a:r>
          </a:p>
          <a:p>
            <a:r>
              <a:rPr lang="en-US" dirty="0" smtClean="0"/>
              <a:t>P. Beiersdorfer, E. Magee, T. Rognlien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LLNL-operated diagnostics in support of NSTX-U Research Program</a:t>
            </a:r>
            <a:endParaRPr lang="en-US" sz="32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85000"/>
              </a:lnSpc>
            </a:pPr>
            <a:r>
              <a:rPr lang="en-US" dirty="0"/>
              <a:t>NSTX-U diagnostic collaborator research plan </a:t>
            </a:r>
            <a:r>
              <a:rPr lang="en-US" dirty="0" smtClean="0"/>
              <a:t>meeting</a:t>
            </a:r>
          </a:p>
          <a:p>
            <a:pPr>
              <a:lnSpc>
                <a:spcPct val="85000"/>
              </a:lnSpc>
            </a:pPr>
            <a:r>
              <a:rPr lang="en-US" dirty="0" smtClean="0"/>
              <a:t>PPPL</a:t>
            </a:r>
            <a:endParaRPr lang="en-US" dirty="0"/>
          </a:p>
          <a:p>
            <a:pPr>
              <a:lnSpc>
                <a:spcPct val="85000"/>
              </a:lnSpc>
            </a:pPr>
            <a:r>
              <a:rPr lang="en-US" dirty="0" smtClean="0"/>
              <a:t>17 May 2016</a:t>
            </a:r>
            <a:endParaRPr lang="en-US" dirty="0"/>
          </a:p>
        </p:txBody>
      </p:sp>
      <p:pic>
        <p:nvPicPr>
          <p:cNvPr id="6" name="Picture 4" descr="PPPL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31" y="5975812"/>
            <a:ext cx="996538" cy="34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ab_logo_blue_rgb_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290012"/>
            <a:ext cx="2057400" cy="39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0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72200" y="1143000"/>
            <a:ext cx="2895600" cy="35814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26</a:t>
            </a:r>
            <a:r>
              <a:rPr lang="en-US" dirty="0"/>
              <a:t>-fiber </a:t>
            </a:r>
            <a:r>
              <a:rPr lang="en-US" dirty="0" smtClean="0"/>
              <a:t>bundle (Radiation resistant Molex FVP 200 um)</a:t>
            </a:r>
          </a:p>
          <a:p>
            <a:r>
              <a:rPr lang="en-US" dirty="0" smtClean="0"/>
              <a:t>10-fiber bundle (Molex FBP 200 um)</a:t>
            </a:r>
          </a:p>
          <a:p>
            <a:r>
              <a:rPr lang="en-US" dirty="0" smtClean="0"/>
              <a:t>30 m length</a:t>
            </a:r>
          </a:p>
          <a:p>
            <a:r>
              <a:rPr lang="en-US" dirty="0" smtClean="0"/>
              <a:t>Kogaku 8 or 12 mm imaging UV lens</a:t>
            </a:r>
          </a:p>
          <a:p>
            <a:r>
              <a:rPr lang="en-US" dirty="0" smtClean="0"/>
              <a:t>Fiber projection spot size 2-6 </a:t>
            </a:r>
            <a:r>
              <a:rPr lang="en-US" dirty="0"/>
              <a:t>mm </a:t>
            </a:r>
            <a:endParaRPr lang="en-US" dirty="0" smtClean="0"/>
          </a:p>
          <a:p>
            <a:r>
              <a:rPr lang="en-US" dirty="0" smtClean="0"/>
              <a:t>SCT </a:t>
            </a:r>
            <a:r>
              <a:rPr lang="en-US" dirty="0"/>
              <a:t>320 Czerny-Turner-Schmitt spectrograph</a:t>
            </a:r>
          </a:p>
          <a:p>
            <a:pPr lvl="1"/>
            <a:r>
              <a:rPr lang="en-US" dirty="0"/>
              <a:t>600, 1200, 1800 gr/mm UV-VIS 68 mm gratings</a:t>
            </a:r>
          </a:p>
          <a:p>
            <a:r>
              <a:rPr lang="en-US" dirty="0"/>
              <a:t>CCD camera PI ProEM 1600x400</a:t>
            </a:r>
          </a:p>
          <a:p>
            <a:r>
              <a:rPr lang="en-US" dirty="0"/>
              <a:t>Real-time DAQ via WinSpec32 (pvcam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700" dirty="0" smtClean="0"/>
              <a:t>7. Divertor </a:t>
            </a:r>
            <a:r>
              <a:rPr lang="en-US" sz="2700" dirty="0"/>
              <a:t>Imaging Balmer Spectrometer (DIBS) enables fast line and continua </a:t>
            </a:r>
            <a:r>
              <a:rPr lang="en-US" sz="2700" dirty="0" err="1" smtClean="0"/>
              <a:t>meas’ts</a:t>
            </a:r>
            <a:r>
              <a:rPr lang="en-US" sz="2700" dirty="0" smtClean="0"/>
              <a:t> for  radiative divertor control</a:t>
            </a:r>
            <a:endParaRPr lang="en-US" sz="2700" dirty="0"/>
          </a:p>
        </p:txBody>
      </p:sp>
      <p:pic>
        <p:nvPicPr>
          <p:cNvPr id="5" name="Picture 4" descr="Screen Shot 2015-11-12 at 11.14.16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6" y="1143000"/>
            <a:ext cx="3077756" cy="2362200"/>
          </a:xfrm>
          <a:prstGeom prst="rect">
            <a:avLst/>
          </a:prstGeom>
        </p:spPr>
      </p:pic>
      <p:pic>
        <p:nvPicPr>
          <p:cNvPr id="12" name="Picture 11" descr="dib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00200"/>
            <a:ext cx="2971800" cy="1789684"/>
          </a:xfrm>
          <a:prstGeom prst="rect">
            <a:avLst/>
          </a:prstGeom>
        </p:spPr>
      </p:pic>
      <p:sp>
        <p:nvSpPr>
          <p:cNvPr id="14" name="Content Placeholder 1"/>
          <p:cNvSpPr txBox="1">
            <a:spLocks/>
          </p:cNvSpPr>
          <p:nvPr/>
        </p:nvSpPr>
        <p:spPr>
          <a:xfrm>
            <a:off x="228600" y="3733800"/>
            <a:ext cx="5562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92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5725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80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028700" indent="-1714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-285750">
              <a:buFont typeface="Arial"/>
              <a:buChar char="•"/>
            </a:pPr>
            <a:r>
              <a:rPr lang="en-US" sz="1800" dirty="0"/>
              <a:t>Described in V. A. Soukhanovskii, APS DPP 2015; HTPD 2016 poster, RSI paper to be </a:t>
            </a:r>
            <a:r>
              <a:rPr lang="en-US" sz="1800" dirty="0" smtClean="0"/>
              <a:t>submitted</a:t>
            </a:r>
          </a:p>
          <a:p>
            <a:pPr marL="346075" indent="-285750">
              <a:buFont typeface="Arial"/>
              <a:buChar char="•"/>
            </a:pPr>
            <a:r>
              <a:rPr lang="en-US" sz="1800" dirty="0" smtClean="0"/>
              <a:t>Multi-</a:t>
            </a:r>
            <a:r>
              <a:rPr lang="en-US" sz="1800" dirty="0" err="1" smtClean="0"/>
              <a:t>chordal</a:t>
            </a:r>
            <a:r>
              <a:rPr lang="en-US" sz="1800" dirty="0"/>
              <a:t> </a:t>
            </a:r>
            <a:r>
              <a:rPr lang="en-US" sz="1800" dirty="0" smtClean="0"/>
              <a:t>deuterium and impurity measurements for </a:t>
            </a:r>
          </a:p>
          <a:p>
            <a:pPr marL="746125" lvl="1" indent="-457200">
              <a:buFont typeface="+mj-lt"/>
              <a:buAutoNum type="arabicPeriod"/>
            </a:pPr>
            <a:r>
              <a:rPr lang="en-US" sz="1600" dirty="0"/>
              <a:t>R</a:t>
            </a:r>
            <a:r>
              <a:rPr lang="en-US" sz="1600" dirty="0" smtClean="0"/>
              <a:t>adiative divertor control via T</a:t>
            </a:r>
            <a:r>
              <a:rPr lang="en-US" sz="1600" baseline="-25000" dirty="0" smtClean="0"/>
              <a:t>e</a:t>
            </a:r>
          </a:p>
          <a:p>
            <a:pPr marL="746125" lvl="1" indent="-457200">
              <a:buFont typeface="+mj-lt"/>
              <a:buAutoNum type="arabicPeriod"/>
            </a:pPr>
            <a:r>
              <a:rPr lang="en-US" sz="1600" dirty="0" smtClean="0"/>
              <a:t>Recombination front studies</a:t>
            </a:r>
          </a:p>
          <a:p>
            <a:pPr marL="746125" lvl="1" indent="-457200">
              <a:buFont typeface="+mj-lt"/>
              <a:buAutoNum type="arabicPeriod"/>
            </a:pPr>
            <a:r>
              <a:rPr lang="en-US" sz="1600" dirty="0" smtClean="0"/>
              <a:t>Divertor C, N, Ar, Mo, .. distribution </a:t>
            </a:r>
          </a:p>
        </p:txBody>
      </p:sp>
      <p:pic>
        <p:nvPicPr>
          <p:cNvPr id="7" name="Picture 6" descr="aps15-balm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644" y="4742310"/>
            <a:ext cx="2909156" cy="12774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6000" y="6096000"/>
            <a:ext cx="2971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4080"/>
                </a:solidFill>
              </a:rPr>
              <a:t>Simulated DIBS Balmer series spectra</a:t>
            </a:r>
          </a:p>
        </p:txBody>
      </p:sp>
    </p:spTree>
    <p:extLst>
      <p:ext uri="{BB962C8B-B14F-4D97-AF65-F5344CB8AC3E}">
        <p14:creationId xmlns:p14="http://schemas.microsoft.com/office/powerpoint/2010/main" val="2643167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8. Near-Infrared Spectrometer (NIRS) to be used for divertor impurity and detachment studies</a:t>
            </a:r>
            <a:endParaRPr lang="en-US" sz="32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521" y="1137194"/>
            <a:ext cx="6188279" cy="5376092"/>
          </a:xfrm>
        </p:spPr>
        <p:txBody>
          <a:bodyPr>
            <a:normAutofit fontScale="92500"/>
          </a:bodyPr>
          <a:lstStyle/>
          <a:p>
            <a:pPr marL="228600"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Described in 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/>
            <a:r>
              <a:rPr lang="is-IS" sz="1600" dirty="0">
                <a:solidFill>
                  <a:schemeClr val="tx1"/>
                </a:solidFill>
              </a:rPr>
              <a:t>V. A. Soukhanovskii et. </a:t>
            </a:r>
            <a:r>
              <a:rPr lang="en-US" sz="1600" dirty="0">
                <a:solidFill>
                  <a:schemeClr val="tx1"/>
                </a:solidFill>
              </a:rPr>
              <a:t>a</a:t>
            </a:r>
            <a:r>
              <a:rPr lang="is-IS" sz="1600" dirty="0">
                <a:solidFill>
                  <a:schemeClr val="tx1"/>
                </a:solidFill>
              </a:rPr>
              <a:t>l. Rev. Sci. Instrum. 77, 10127 (2006)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fi-FI" sz="1600" dirty="0">
                <a:solidFill>
                  <a:schemeClr val="tx1"/>
                </a:solidFill>
              </a:rPr>
              <a:t>V. A. Soukhanovskii, </a:t>
            </a:r>
            <a:r>
              <a:rPr lang="fi-FI" sz="1600" dirty="0" err="1">
                <a:solidFill>
                  <a:schemeClr val="tx1"/>
                </a:solidFill>
              </a:rPr>
              <a:t>Rev</a:t>
            </a:r>
            <a:r>
              <a:rPr lang="fi-FI" sz="1600" dirty="0">
                <a:solidFill>
                  <a:schemeClr val="tx1"/>
                </a:solidFill>
              </a:rPr>
              <a:t>. </a:t>
            </a:r>
            <a:r>
              <a:rPr lang="fi-FI" sz="1600" dirty="0" err="1">
                <a:solidFill>
                  <a:schemeClr val="tx1"/>
                </a:solidFill>
              </a:rPr>
              <a:t>Sci</a:t>
            </a:r>
            <a:r>
              <a:rPr lang="fi-FI" sz="1600" dirty="0">
                <a:solidFill>
                  <a:schemeClr val="tx1"/>
                </a:solidFill>
              </a:rPr>
              <a:t>. Instrum. 79, 10539 (2008)</a:t>
            </a:r>
            <a:endParaRPr lang="en-US" sz="1600" dirty="0">
              <a:solidFill>
                <a:schemeClr val="tx1"/>
              </a:solidFill>
            </a:endParaRPr>
          </a:p>
          <a:p>
            <a:pPr marL="457200" lvl="2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V</a:t>
            </a:r>
            <a:r>
              <a:rPr lang="en-US" sz="1600" dirty="0">
                <a:solidFill>
                  <a:schemeClr val="tx1"/>
                </a:solidFill>
              </a:rPr>
              <a:t>. A. Soukhanovskii, RSI </a:t>
            </a:r>
            <a:r>
              <a:rPr lang="is-IS" sz="1600" dirty="0" smtClean="0">
                <a:solidFill>
                  <a:schemeClr val="tx1"/>
                </a:solidFill>
              </a:rPr>
              <a:t>85</a:t>
            </a:r>
            <a:r>
              <a:rPr lang="is-IS" sz="1600" dirty="0">
                <a:solidFill>
                  <a:schemeClr val="tx1"/>
                </a:solidFill>
              </a:rPr>
              <a:t>, 11E418 (2014</a:t>
            </a:r>
            <a:r>
              <a:rPr lang="is-IS" sz="1600" dirty="0" smtClean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  <a:p>
            <a:pPr marL="457200" lvl="2"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chemeClr val="tx1"/>
                </a:solidFill>
              </a:rPr>
              <a:t>ICAPiP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2016 Invited </a:t>
            </a:r>
            <a:r>
              <a:rPr lang="en-US" sz="1600" dirty="0" smtClean="0">
                <a:solidFill>
                  <a:schemeClr val="tx1"/>
                </a:solidFill>
              </a:rPr>
              <a:t>Talk</a:t>
            </a:r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</a:rPr>
              <a:t>Measurement goals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Evaluate </a:t>
            </a:r>
            <a:r>
              <a:rPr lang="en-US" sz="1600" dirty="0">
                <a:solidFill>
                  <a:srgbClr val="000000"/>
                </a:solidFill>
              </a:rPr>
              <a:t>NIR spectroscopy </a:t>
            </a:r>
            <a:r>
              <a:rPr lang="en-US" sz="1600" dirty="0" smtClean="0">
                <a:solidFill>
                  <a:srgbClr val="000000"/>
                </a:solidFill>
              </a:rPr>
              <a:t>application for ITER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Paschen series and Brackett series lines in DIII-D divertor </a:t>
            </a:r>
            <a:r>
              <a:rPr lang="en-US" sz="1600" dirty="0" smtClean="0">
                <a:solidFill>
                  <a:srgbClr val="000000"/>
                </a:solidFill>
              </a:rPr>
              <a:t>for T</a:t>
            </a:r>
            <a:r>
              <a:rPr lang="en-US" sz="1600" baseline="-25000" dirty="0" smtClean="0">
                <a:solidFill>
                  <a:srgbClr val="000000"/>
                </a:solidFill>
              </a:rPr>
              <a:t>e</a:t>
            </a:r>
            <a:r>
              <a:rPr lang="en-US" sz="1600" dirty="0" smtClean="0">
                <a:solidFill>
                  <a:srgbClr val="000000"/>
                </a:solidFill>
              </a:rPr>
              <a:t> and n</a:t>
            </a:r>
            <a:r>
              <a:rPr lang="en-US" sz="1600" baseline="-25000" dirty="0" smtClean="0">
                <a:solidFill>
                  <a:srgbClr val="000000"/>
                </a:solidFill>
              </a:rPr>
              <a:t>e</a:t>
            </a:r>
            <a:endParaRPr lang="en-US" sz="1600" baseline="-25000" dirty="0">
              <a:solidFill>
                <a:srgbClr val="000000"/>
              </a:solidFill>
            </a:endParaRPr>
          </a:p>
          <a:p>
            <a:pPr marL="228600" lvl="1" indent="0"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/>
              <a:t>NIRS is currently operating at DIII-D</a:t>
            </a:r>
          </a:p>
          <a:p>
            <a:pPr lvl="1"/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/>
              <a:t>NIRS includes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Princeton </a:t>
            </a:r>
            <a:r>
              <a:rPr lang="en-US" sz="1600" dirty="0">
                <a:solidFill>
                  <a:schemeClr val="tx1"/>
                </a:solidFill>
              </a:rPr>
              <a:t>Instruments </a:t>
            </a:r>
            <a:r>
              <a:rPr lang="en-US" sz="1600" dirty="0" smtClean="0">
                <a:solidFill>
                  <a:schemeClr val="tx1"/>
                </a:solidFill>
              </a:rPr>
              <a:t>OMA </a:t>
            </a:r>
            <a:r>
              <a:rPr lang="en-US" sz="1600" dirty="0">
                <a:solidFill>
                  <a:schemeClr val="tx1"/>
                </a:solidFill>
              </a:rPr>
              <a:t>V 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228600" lvl="1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1024</a:t>
            </a:r>
            <a:r>
              <a:rPr lang="en-US" sz="1600" dirty="0">
                <a:solidFill>
                  <a:schemeClr val="tx1"/>
                </a:solidFill>
              </a:rPr>
              <a:t>-</a:t>
            </a:r>
            <a:r>
              <a:rPr lang="en-US" sz="1600" dirty="0" smtClean="0">
                <a:solidFill>
                  <a:schemeClr val="tx1"/>
                </a:solidFill>
              </a:rPr>
              <a:t>2.2 detector (LLNL)</a:t>
            </a:r>
            <a:endParaRPr lang="en-US" sz="1600" dirty="0">
              <a:solidFill>
                <a:schemeClr val="tx1"/>
              </a:solidFill>
            </a:endParaRP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Acton SP2500 spectrometer </a:t>
            </a:r>
          </a:p>
          <a:p>
            <a:pPr marL="457200" lvl="2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(previously SP300i)</a:t>
            </a:r>
          </a:p>
          <a:p>
            <a:pPr lvl="2"/>
            <a:r>
              <a:rPr lang="en-US" sz="1400" dirty="0" smtClean="0">
                <a:solidFill>
                  <a:schemeClr val="tx1"/>
                </a:solidFill>
              </a:rPr>
              <a:t>Focal length 500 mm</a:t>
            </a:r>
          </a:p>
          <a:p>
            <a:pPr lvl="2"/>
            <a:r>
              <a:rPr lang="en-US" sz="1400" dirty="0">
                <a:solidFill>
                  <a:schemeClr val="tx1"/>
                </a:solidFill>
              </a:rPr>
              <a:t>Three </a:t>
            </a:r>
            <a:r>
              <a:rPr lang="en-US" sz="1400" dirty="0" smtClean="0">
                <a:solidFill>
                  <a:schemeClr val="tx1"/>
                </a:solidFill>
              </a:rPr>
              <a:t>NIR-blazed gratings on a turret</a:t>
            </a:r>
            <a:endParaRPr lang="en-US" sz="1400" dirty="0">
              <a:solidFill>
                <a:schemeClr val="tx1"/>
              </a:solidFill>
            </a:endParaRPr>
          </a:p>
          <a:p>
            <a:pPr lvl="3"/>
            <a:endParaRPr lang="en-US" sz="1200" dirty="0" smtClean="0"/>
          </a:p>
          <a:p>
            <a:pPr lvl="2"/>
            <a:endParaRPr lang="en-US" sz="1600" dirty="0">
              <a:solidFill>
                <a:schemeClr val="tx1"/>
              </a:solidFill>
            </a:endParaRPr>
          </a:p>
          <a:p>
            <a:pPr lvl="1"/>
            <a:endParaRPr lang="en-US" sz="2100" dirty="0">
              <a:solidFill>
                <a:schemeClr val="tx1"/>
              </a:solidFill>
            </a:endParaRPr>
          </a:p>
        </p:txBody>
      </p:sp>
      <p:pic>
        <p:nvPicPr>
          <p:cNvPr id="9" name="Picture 4" descr="co6038r-fig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43000"/>
            <a:ext cx="2513246" cy="19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htpd14-nirs-survey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943" y="4572000"/>
            <a:ext cx="5323857" cy="18570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29400" y="2971800"/>
            <a:ext cx="2476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4080"/>
                </a:solidFill>
              </a:rPr>
              <a:t>NSTX divertor density from Paschen line Stark broadening</a:t>
            </a:r>
            <a:endParaRPr lang="en-US" sz="1200" b="1" dirty="0">
              <a:solidFill>
                <a:srgbClr val="00408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00800" y="4267200"/>
            <a:ext cx="24766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4080"/>
                </a:solidFill>
              </a:rPr>
              <a:t>DIII-D divertor spectrum</a:t>
            </a:r>
            <a:endParaRPr lang="en-US" sz="1200" b="1" dirty="0">
              <a:solidFill>
                <a:srgbClr val="004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53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42532"/>
            <a:ext cx="9144000" cy="871868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000" b="0" dirty="0" smtClean="0"/>
              <a:t>9. Photometrically-calibrated, fast cameras with wide angle view provide full toroidal divertor imaging</a:t>
            </a:r>
            <a:endParaRPr lang="en-US" sz="3000" b="0" dirty="0">
              <a:effectLst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0" y="1150884"/>
            <a:ext cx="8610600" cy="2486396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Described in F. Scotti, RSI 83, 10E532 (2012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ameras </a:t>
            </a:r>
            <a:r>
              <a:rPr lang="en-US" dirty="0">
                <a:solidFill>
                  <a:srgbClr val="000000"/>
                </a:solidFill>
              </a:rPr>
              <a:t>Phantom v710, </a:t>
            </a:r>
            <a:r>
              <a:rPr lang="en-US" dirty="0">
                <a:solidFill>
                  <a:srgbClr val="000000"/>
                </a:solidFill>
              </a:rPr>
              <a:t>Phantom </a:t>
            </a:r>
            <a:r>
              <a:rPr lang="en-US" dirty="0" smtClean="0">
                <a:solidFill>
                  <a:srgbClr val="000000"/>
                </a:solidFill>
              </a:rPr>
              <a:t>v7.3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Miro</a:t>
            </a:r>
            <a:r>
              <a:rPr lang="en-US" dirty="0" smtClean="0">
                <a:solidFill>
                  <a:srgbClr val="000000"/>
                </a:solidFill>
              </a:rPr>
              <a:t> 4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altLang="en-US" dirty="0" smtClean="0">
                <a:solidFill>
                  <a:srgbClr val="000000"/>
                </a:solidFill>
              </a:rPr>
              <a:t>Spatial </a:t>
            </a:r>
            <a:r>
              <a:rPr lang="en-US" altLang="en-US" dirty="0">
                <a:solidFill>
                  <a:srgbClr val="000000"/>
                </a:solidFill>
              </a:rPr>
              <a:t>resolution </a:t>
            </a:r>
            <a:r>
              <a:rPr lang="en-US" altLang="en-US" dirty="0" smtClean="0">
                <a:solidFill>
                  <a:srgbClr val="000000"/>
                </a:solidFill>
              </a:rPr>
              <a:t>better than 1cm/pixel, framing 10-100kHz w/o cropping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Fast optics</a:t>
            </a:r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</a:rPr>
              <a:t>and </a:t>
            </a:r>
            <a:r>
              <a:rPr lang="en-US" altLang="en-US" dirty="0">
                <a:solidFill>
                  <a:srgbClr val="000000"/>
                </a:solidFill>
              </a:rPr>
              <a:t>narrow bandpass filters </a:t>
            </a:r>
            <a:r>
              <a:rPr lang="en-US" altLang="en-US" dirty="0" smtClean="0">
                <a:solidFill>
                  <a:srgbClr val="000000"/>
                </a:solidFill>
              </a:rPr>
              <a:t>allow studies </a:t>
            </a:r>
            <a:r>
              <a:rPr lang="en-US" altLang="en-US" dirty="0">
                <a:solidFill>
                  <a:srgbClr val="000000"/>
                </a:solidFill>
              </a:rPr>
              <a:t>of impurity </a:t>
            </a:r>
            <a:r>
              <a:rPr lang="en-US" altLang="en-US" dirty="0" smtClean="0">
                <a:solidFill>
                  <a:srgbClr val="000000"/>
                </a:solidFill>
              </a:rPr>
              <a:t>emission, non-axisymmetric effects, turbulence</a:t>
            </a:r>
          </a:p>
          <a:p>
            <a:r>
              <a:rPr lang="en-US" altLang="en-US" dirty="0" smtClean="0">
                <a:solidFill>
                  <a:srgbClr val="000000"/>
                </a:solidFill>
              </a:rPr>
              <a:t>Available filters: C I, C II, C III, C IV, B III, Li I, Li II, D-</a:t>
            </a:r>
            <a:r>
              <a:rPr lang="el-GR" altLang="en-US" dirty="0" smtClean="0">
                <a:solidFill>
                  <a:srgbClr val="000000"/>
                </a:solidFill>
              </a:rPr>
              <a:t>α</a:t>
            </a:r>
            <a:r>
              <a:rPr lang="en-US" altLang="en-US" dirty="0" smtClean="0">
                <a:solidFill>
                  <a:srgbClr val="000000"/>
                </a:solidFill>
              </a:rPr>
              <a:t>, D-</a:t>
            </a:r>
            <a:r>
              <a:rPr lang="el-GR" altLang="en-US" dirty="0" smtClean="0">
                <a:solidFill>
                  <a:srgbClr val="000000"/>
                </a:solidFill>
              </a:rPr>
              <a:t>γ</a:t>
            </a:r>
            <a:r>
              <a:rPr lang="en-US" altLang="en-US" dirty="0" smtClean="0">
                <a:solidFill>
                  <a:srgbClr val="000000"/>
                </a:solidFill>
              </a:rPr>
              <a:t>, </a:t>
            </a:r>
            <a:r>
              <a:rPr lang="en-US" altLang="en-US" dirty="0" err="1" smtClean="0">
                <a:solidFill>
                  <a:srgbClr val="000000"/>
                </a:solidFill>
              </a:rPr>
              <a:t>Gero</a:t>
            </a:r>
            <a:r>
              <a:rPr lang="en-US" altLang="en-US" dirty="0" smtClean="0">
                <a:solidFill>
                  <a:srgbClr val="000000"/>
                </a:solidFill>
              </a:rPr>
              <a:t> band (CD), O II on remotely controlled filter wheels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53495" y="3543954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rgbClr val="0F4F97"/>
                </a:solidFill>
              </a:rPr>
              <a:t>Upper </a:t>
            </a:r>
            <a:r>
              <a:rPr lang="en-US" altLang="en-US" dirty="0" err="1" smtClean="0">
                <a:solidFill>
                  <a:srgbClr val="0F4F97"/>
                </a:solidFill>
              </a:rPr>
              <a:t>divertor</a:t>
            </a:r>
            <a:r>
              <a:rPr lang="en-US" altLang="en-US" dirty="0" smtClean="0">
                <a:solidFill>
                  <a:srgbClr val="0F4F97"/>
                </a:solidFill>
              </a:rPr>
              <a:t> view (Bay H) </a:t>
            </a:r>
            <a:endParaRPr lang="en-US" dirty="0">
              <a:solidFill>
                <a:srgbClr val="0F4F97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21241" y="3560430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rgbClr val="0F4F97"/>
                </a:solidFill>
              </a:rPr>
              <a:t>Lower </a:t>
            </a:r>
            <a:r>
              <a:rPr lang="en-US" altLang="en-US" dirty="0" err="1" smtClean="0">
                <a:solidFill>
                  <a:srgbClr val="0F4F97"/>
                </a:solidFill>
              </a:rPr>
              <a:t>divertor</a:t>
            </a:r>
            <a:r>
              <a:rPr lang="en-US" altLang="en-US" dirty="0" smtClean="0">
                <a:solidFill>
                  <a:srgbClr val="0F4F97"/>
                </a:solidFill>
              </a:rPr>
              <a:t> view (Bay J) </a:t>
            </a:r>
            <a:endParaRPr lang="en-US" dirty="0">
              <a:solidFill>
                <a:srgbClr val="0F4F97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302" y="3567023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rgbClr val="0F4F97"/>
                </a:solidFill>
              </a:rPr>
              <a:t>Lower </a:t>
            </a:r>
            <a:r>
              <a:rPr lang="en-US" altLang="en-US" dirty="0" err="1" smtClean="0">
                <a:solidFill>
                  <a:srgbClr val="0F4F97"/>
                </a:solidFill>
              </a:rPr>
              <a:t>divertor</a:t>
            </a:r>
            <a:r>
              <a:rPr lang="en-US" altLang="en-US" dirty="0" smtClean="0">
                <a:solidFill>
                  <a:srgbClr val="0F4F97"/>
                </a:solidFill>
              </a:rPr>
              <a:t> view (Bay E)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33" y="3913286"/>
            <a:ext cx="3017520" cy="2414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04668" y="3875804"/>
            <a:ext cx="3108960" cy="2487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8" y="3926800"/>
            <a:ext cx="3084576" cy="238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32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42532"/>
            <a:ext cx="9144000" cy="871868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3200" b="0" dirty="0" smtClean="0"/>
              <a:t>10. New </a:t>
            </a:r>
            <a:r>
              <a:rPr lang="en-US" sz="3200" b="0" dirty="0"/>
              <a:t>LLNL Phantom </a:t>
            </a:r>
            <a:r>
              <a:rPr lang="en-US" sz="3200" b="0" dirty="0" smtClean="0"/>
              <a:t>camera </a:t>
            </a:r>
            <a:r>
              <a:rPr lang="en-US" sz="3200" b="0" dirty="0"/>
              <a:t>dedicated to </a:t>
            </a:r>
            <a:r>
              <a:rPr lang="en-US" sz="3200" b="0" dirty="0" smtClean="0"/>
              <a:t>divertor turbulence, divertor control, LGI imaging</a:t>
            </a:r>
            <a:endParaRPr lang="en-US" sz="3200" b="0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1219200"/>
            <a:ext cx="1930400" cy="1447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63124" y="942201"/>
            <a:ext cx="23466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1200" dirty="0" smtClean="0">
                <a:solidFill>
                  <a:srgbClr val="FF0000"/>
                </a:solidFill>
              </a:rPr>
              <a:t>Lower </a:t>
            </a:r>
            <a:r>
              <a:rPr lang="en-US" sz="1200" dirty="0" err="1" smtClean="0">
                <a:solidFill>
                  <a:srgbClr val="FF0000"/>
                </a:solidFill>
              </a:rPr>
              <a:t>divertor</a:t>
            </a:r>
            <a:r>
              <a:rPr lang="en-US" sz="1200" dirty="0" smtClean="0">
                <a:solidFill>
                  <a:srgbClr val="FF0000"/>
                </a:solidFill>
              </a:rPr>
              <a:t> from Bay J mid</a:t>
            </a:r>
          </a:p>
        </p:txBody>
      </p:sp>
      <p:sp>
        <p:nvSpPr>
          <p:cNvPr id="7" name="Rectangle 6"/>
          <p:cNvSpPr/>
          <p:nvPr/>
        </p:nvSpPr>
        <p:spPr>
          <a:xfrm>
            <a:off x="7772400" y="2362200"/>
            <a:ext cx="914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POV-Ray</a:t>
            </a:r>
            <a:endParaRPr lang="en-US" sz="1200" dirty="0"/>
          </a:p>
        </p:txBody>
      </p:sp>
      <p:pic>
        <p:nvPicPr>
          <p:cNvPr id="11" name="Picture 2" descr="C:\Users\Filippo Scotti\Desktop\LGI_rerndering\Bay_J_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800600"/>
            <a:ext cx="1239520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57800" y="5791201"/>
            <a:ext cx="2300914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Rendered field of view (POV-Ray) with imaging bundle and 50 mm lens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19800" y="4876800"/>
            <a:ext cx="1743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3 granules:</a:t>
            </a:r>
          </a:p>
          <a:p>
            <a:pPr lvl="1"/>
            <a:r>
              <a:rPr lang="en-US" sz="1200" dirty="0" smtClean="0">
                <a:solidFill>
                  <a:srgbClr val="0000FF"/>
                </a:solidFill>
                <a:sym typeface="Symbol"/>
              </a:rPr>
              <a:t></a:t>
            </a:r>
            <a:r>
              <a:rPr lang="en-US" sz="1200" baseline="-25000" dirty="0" smtClean="0">
                <a:solidFill>
                  <a:srgbClr val="0000FF"/>
                </a:solidFill>
                <a:sym typeface="Symbol"/>
              </a:rPr>
              <a:t>N</a:t>
            </a:r>
            <a:r>
              <a:rPr lang="en-US" sz="1200" dirty="0" smtClean="0">
                <a:solidFill>
                  <a:srgbClr val="0000FF"/>
                </a:solidFill>
              </a:rPr>
              <a:t>=0.6</a:t>
            </a:r>
          </a:p>
          <a:p>
            <a:pPr lvl="1"/>
            <a:r>
              <a:rPr lang="en-US" sz="1200" dirty="0">
                <a:solidFill>
                  <a:srgbClr val="00B050"/>
                </a:solidFill>
              </a:rPr>
              <a:t>Separatrix</a:t>
            </a:r>
          </a:p>
          <a:p>
            <a:pPr lvl="1"/>
            <a:r>
              <a:rPr lang="en-US" sz="1200" dirty="0" smtClean="0">
                <a:solidFill>
                  <a:srgbClr val="FF0000"/>
                </a:solidFill>
              </a:rPr>
              <a:t>Limiter</a:t>
            </a:r>
            <a:r>
              <a:rPr lang="en-US" sz="1200" dirty="0" smtClean="0"/>
              <a:t> </a:t>
            </a:r>
            <a:endParaRPr lang="en-US" sz="12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953944"/>
            <a:ext cx="3508647" cy="184665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066800"/>
            <a:ext cx="5562600" cy="57912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</a:rPr>
              <a:t>Described in F. Scotti, APS 2015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rgbClr val="000000"/>
                </a:solidFill>
              </a:rPr>
              <a:t>Physics goals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</a:rPr>
              <a:t>Support divertor turbulent filaments </a:t>
            </a:r>
            <a:r>
              <a:rPr lang="en-US" dirty="0" smtClean="0">
                <a:solidFill>
                  <a:srgbClr val="000000"/>
                </a:solidFill>
              </a:rPr>
              <a:t>measurements </a:t>
            </a:r>
          </a:p>
          <a:p>
            <a:pPr lvl="2">
              <a:lnSpc>
                <a:spcPct val="80000"/>
              </a:lnSpc>
            </a:pPr>
            <a:r>
              <a:rPr lang="en-US" dirty="0" smtClean="0">
                <a:solidFill>
                  <a:srgbClr val="000000"/>
                </a:solidFill>
              </a:rPr>
              <a:t>Cross </a:t>
            </a:r>
            <a:r>
              <a:rPr lang="en-US" dirty="0">
                <a:solidFill>
                  <a:srgbClr val="000000"/>
                </a:solidFill>
              </a:rPr>
              <a:t>correlation with midplane blobs (GPI)</a:t>
            </a:r>
          </a:p>
          <a:p>
            <a:pPr lvl="2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</a:rPr>
              <a:t>Churning mode studies in snowflake configurations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Support radiative divertor control via imaging of </a:t>
            </a:r>
            <a:r>
              <a:rPr lang="en-US" dirty="0" smtClean="0">
                <a:solidFill>
                  <a:srgbClr val="000000"/>
                </a:solidFill>
              </a:rPr>
              <a:t>carbon radiation front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LGI granule emission imaging</a:t>
            </a:r>
          </a:p>
          <a:p>
            <a:r>
              <a:rPr lang="en-US" dirty="0">
                <a:solidFill>
                  <a:srgbClr val="000000"/>
                </a:solidFill>
              </a:rPr>
              <a:t>Two setups will be used for turbulence studies and radiative divertor control 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</a:rPr>
              <a:t>Midplane port (6” flange) on Bay J port cover 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</a:rPr>
              <a:t>Radial divertor port (2” window) on Bay B lower dome 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</a:rPr>
              <a:t>New Vision Research Phantom v1211 camera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000000"/>
                </a:solidFill>
              </a:rPr>
              <a:t>Coherent </a:t>
            </a:r>
            <a:r>
              <a:rPr lang="en-US" dirty="0">
                <a:solidFill>
                  <a:srgbClr val="000000"/>
                </a:solidFill>
              </a:rPr>
              <a:t>fiber bundle 1000x800 10 </a:t>
            </a:r>
            <a:r>
              <a:rPr lang="en-US" dirty="0">
                <a:solidFill>
                  <a:srgbClr val="000000"/>
                </a:solidFill>
                <a:sym typeface="Symbol"/>
              </a:rPr>
              <a:t>m </a:t>
            </a:r>
            <a:r>
              <a:rPr lang="en-US" dirty="0">
                <a:solidFill>
                  <a:srgbClr val="000000"/>
                </a:solidFill>
              </a:rPr>
              <a:t>fibers, 15’ long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</a:rPr>
              <a:t>1:1 imaging on </a:t>
            </a:r>
            <a:r>
              <a:rPr lang="en-US" dirty="0" smtClean="0">
                <a:solidFill>
                  <a:srgbClr val="000000"/>
                </a:solidFill>
              </a:rPr>
              <a:t>detector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dirty="0" smtClean="0">
                <a:solidFill>
                  <a:srgbClr val="000000"/>
                </a:solidFill>
              </a:rPr>
              <a:t>Resolution: 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>
                <a:solidFill>
                  <a:srgbClr val="000000"/>
                </a:solidFill>
              </a:rPr>
              <a:t>360x288 pixels (crop 360x100)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</a:rPr>
              <a:t>Max fps: </a:t>
            </a:r>
            <a:r>
              <a:rPr lang="en-US" sz="2200" dirty="0" smtClean="0">
                <a:solidFill>
                  <a:srgbClr val="000000"/>
                </a:solidFill>
              </a:rPr>
              <a:t>76.6kHz </a:t>
            </a:r>
            <a:r>
              <a:rPr lang="en-US" sz="2200" dirty="0">
                <a:solidFill>
                  <a:srgbClr val="000000"/>
                </a:solidFill>
              </a:rPr>
              <a:t>(crop 182.7kHz), </a:t>
            </a:r>
          </a:p>
          <a:p>
            <a:pPr lvl="1">
              <a:lnSpc>
                <a:spcPct val="80000"/>
              </a:lnSpc>
            </a:pPr>
            <a:r>
              <a:rPr lang="en-US" dirty="0">
                <a:solidFill>
                  <a:srgbClr val="000000"/>
                </a:solidFill>
              </a:rPr>
              <a:t>Max. recording time: </a:t>
            </a:r>
            <a:r>
              <a:rPr lang="en-US" dirty="0" smtClean="0">
                <a:solidFill>
                  <a:srgbClr val="000000"/>
                </a:solidFill>
              </a:rPr>
              <a:t>2s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7" name="Picture 3" descr="C:\Users\Filippo Scotti\Desktop\V1211-frontleft-NEW_6.27.1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638800"/>
            <a:ext cx="1075248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19200"/>
            <a:ext cx="1828800" cy="1447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77000" y="2743200"/>
            <a:ext cx="2667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1200" dirty="0" smtClean="0">
                <a:solidFill>
                  <a:srgbClr val="FF0000"/>
                </a:solidFill>
              </a:rPr>
              <a:t>Lower divertor from Bay </a:t>
            </a:r>
            <a:r>
              <a:rPr lang="en-US" sz="1200" dirty="0" smtClean="0">
                <a:solidFill>
                  <a:srgbClr val="FF0000"/>
                </a:solidFill>
              </a:rPr>
              <a:t>B </a:t>
            </a:r>
            <a:r>
              <a:rPr lang="en-US" sz="1200" dirty="0" err="1" smtClean="0">
                <a:solidFill>
                  <a:srgbClr val="FF0000"/>
                </a:solidFill>
              </a:rPr>
              <a:t>H.Div</a:t>
            </a:r>
            <a:r>
              <a:rPr lang="en-US" sz="1200" dirty="0" smtClean="0">
                <a:solidFill>
                  <a:srgbClr val="FF0000"/>
                </a:solidFill>
              </a:rPr>
              <a:t>.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0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71868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700" b="0" dirty="0" smtClean="0"/>
              <a:t>11. Duo-chromatic intensified camera systems (TWICE-1,2) for mixed material plasma surface interaction studies</a:t>
            </a:r>
            <a:endParaRPr lang="en-US" sz="2700" b="0" dirty="0">
              <a:effectLst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-2969" y="1146018"/>
            <a:ext cx="6022769" cy="525478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010000"/>
              </a:buClr>
            </a:pPr>
            <a:r>
              <a:rPr lang="en-US" sz="1800" dirty="0" smtClean="0">
                <a:solidFill>
                  <a:srgbClr val="000000"/>
                </a:solidFill>
              </a:rPr>
              <a:t>Described in F. Scotti, RSI </a:t>
            </a:r>
            <a:r>
              <a:rPr lang="cs-CZ" sz="1800" dirty="0">
                <a:solidFill>
                  <a:srgbClr val="000000"/>
                </a:solidFill>
              </a:rPr>
              <a:t> 86, 123103 (2015)</a:t>
            </a:r>
            <a:r>
              <a:rPr lang="cs-CZ" sz="1800" dirty="0" smtClean="0">
                <a:solidFill>
                  <a:srgbClr val="000000"/>
                </a:solidFill>
              </a:rPr>
              <a:t>;</a:t>
            </a:r>
          </a:p>
          <a:p>
            <a:pPr lvl="1">
              <a:lnSpc>
                <a:spcPct val="80000"/>
              </a:lnSpc>
              <a:buClr>
                <a:srgbClr val="010000"/>
              </a:buClr>
            </a:pPr>
            <a:r>
              <a:rPr lang="en-US" sz="1600" dirty="0" smtClean="0">
                <a:solidFill>
                  <a:srgbClr val="000000"/>
                </a:solidFill>
              </a:rPr>
              <a:t>Single filtered cameras described in </a:t>
            </a:r>
          </a:p>
          <a:p>
            <a:pPr lvl="2">
              <a:lnSpc>
                <a:spcPct val="80000"/>
              </a:lnSpc>
              <a:buClr>
                <a:srgbClr val="010000"/>
              </a:buClr>
            </a:pPr>
            <a:r>
              <a:rPr lang="en-US" sz="1500" dirty="0" smtClean="0">
                <a:solidFill>
                  <a:srgbClr val="000000"/>
                </a:solidFill>
              </a:rPr>
              <a:t>M</a:t>
            </a:r>
            <a:r>
              <a:rPr lang="en-US" sz="1500" dirty="0">
                <a:solidFill>
                  <a:srgbClr val="000000"/>
                </a:solidFill>
              </a:rPr>
              <a:t>. E. </a:t>
            </a:r>
            <a:r>
              <a:rPr lang="en-US" sz="1500" dirty="0" err="1">
                <a:solidFill>
                  <a:srgbClr val="000000"/>
                </a:solidFill>
              </a:rPr>
              <a:t>Fenstermacher,W</a:t>
            </a:r>
            <a:r>
              <a:rPr lang="en-US" sz="1500" dirty="0">
                <a:solidFill>
                  <a:srgbClr val="000000"/>
                </a:solidFill>
              </a:rPr>
              <a:t>. H. Meyer, R. </a:t>
            </a:r>
            <a:r>
              <a:rPr lang="en-US" sz="1500" dirty="0" err="1">
                <a:solidFill>
                  <a:srgbClr val="000000"/>
                </a:solidFill>
              </a:rPr>
              <a:t>D.Wood</a:t>
            </a:r>
            <a:r>
              <a:rPr lang="en-US" sz="1500" dirty="0">
                <a:solidFill>
                  <a:srgbClr val="000000"/>
                </a:solidFill>
              </a:rPr>
              <a:t>, D. G. </a:t>
            </a:r>
            <a:r>
              <a:rPr lang="en-US" sz="1500" dirty="0" err="1">
                <a:solidFill>
                  <a:srgbClr val="000000"/>
                </a:solidFill>
              </a:rPr>
              <a:t>Nilson</a:t>
            </a:r>
            <a:r>
              <a:rPr lang="en-US" sz="1500" dirty="0">
                <a:solidFill>
                  <a:srgbClr val="000000"/>
                </a:solidFill>
              </a:rPr>
              <a:t>, R. Ellis, </a:t>
            </a:r>
            <a:r>
              <a:rPr lang="en-US" sz="1500" dirty="0" smtClean="0">
                <a:solidFill>
                  <a:srgbClr val="000000"/>
                </a:solidFill>
              </a:rPr>
              <a:t>and </a:t>
            </a:r>
            <a:r>
              <a:rPr lang="it-IT" sz="1500" dirty="0" smtClean="0">
                <a:solidFill>
                  <a:srgbClr val="000000"/>
                </a:solidFill>
              </a:rPr>
              <a:t>N</a:t>
            </a:r>
            <a:r>
              <a:rPr lang="it-IT" sz="1500" dirty="0">
                <a:solidFill>
                  <a:srgbClr val="000000"/>
                </a:solidFill>
              </a:rPr>
              <a:t>. H. Brooks, Rev. Sci. Instrum. 68, 974 (1997</a:t>
            </a:r>
            <a:r>
              <a:rPr lang="it-IT" sz="1500" dirty="0" smtClean="0">
                <a:solidFill>
                  <a:srgbClr val="000000"/>
                </a:solidFill>
              </a:rPr>
              <a:t>)</a:t>
            </a:r>
          </a:p>
          <a:p>
            <a:pPr lvl="2">
              <a:lnSpc>
                <a:spcPct val="80000"/>
              </a:lnSpc>
              <a:buClr>
                <a:srgbClr val="010000"/>
              </a:buClr>
            </a:pPr>
            <a:r>
              <a:rPr lang="en-US" sz="1500" dirty="0" smtClean="0">
                <a:solidFill>
                  <a:srgbClr val="000000"/>
                </a:solidFill>
              </a:rPr>
              <a:t>A</a:t>
            </a:r>
            <a:r>
              <a:rPr lang="en-US" sz="1500" dirty="0">
                <a:solidFill>
                  <a:srgbClr val="000000"/>
                </a:solidFill>
              </a:rPr>
              <a:t>. </a:t>
            </a:r>
            <a:r>
              <a:rPr lang="en-US" sz="1500" dirty="0" smtClean="0">
                <a:solidFill>
                  <a:srgbClr val="000000"/>
                </a:solidFill>
              </a:rPr>
              <a:t>James et.al.,, </a:t>
            </a:r>
            <a:r>
              <a:rPr lang="en-US" sz="1500" dirty="0">
                <a:solidFill>
                  <a:srgbClr val="000000"/>
                </a:solidFill>
              </a:rPr>
              <a:t>Plasma Phys. Control. Fusion 55, 125010 (2013) </a:t>
            </a:r>
            <a:endParaRPr lang="en-US" sz="15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Clr>
                <a:srgbClr val="010000"/>
              </a:buClr>
            </a:pPr>
            <a:r>
              <a:rPr lang="en-US" sz="1800" dirty="0" smtClean="0">
                <a:solidFill>
                  <a:srgbClr val="000000"/>
                </a:solidFill>
              </a:rPr>
              <a:t>Duo-chromatic imaging with rad-hardened intensified cameras</a:t>
            </a:r>
          </a:p>
          <a:p>
            <a:pPr lvl="1">
              <a:lnSpc>
                <a:spcPct val="80000"/>
              </a:lnSpc>
              <a:buClr>
                <a:srgbClr val="010000"/>
              </a:buClr>
            </a:pPr>
            <a:r>
              <a:rPr lang="en-US" sz="1400" dirty="0" err="1" smtClean="0">
                <a:solidFill>
                  <a:srgbClr val="000000"/>
                </a:solidFill>
              </a:rPr>
              <a:t>ThermoScientific</a:t>
            </a:r>
            <a:r>
              <a:rPr lang="en-US" sz="1400" dirty="0" smtClean="0">
                <a:solidFill>
                  <a:srgbClr val="000000"/>
                </a:solidFill>
              </a:rPr>
              <a:t> CIDTEC cameras CID8710, CID 3710</a:t>
            </a:r>
          </a:p>
          <a:p>
            <a:pPr lvl="1">
              <a:lnSpc>
                <a:spcPct val="80000"/>
              </a:lnSpc>
              <a:buClr>
                <a:srgbClr val="010000"/>
              </a:buClr>
            </a:pPr>
            <a:r>
              <a:rPr lang="en-US" sz="1400" dirty="0" smtClean="0">
                <a:solidFill>
                  <a:srgbClr val="000000"/>
                </a:solidFill>
              </a:rPr>
              <a:t>VGA resolution (720x480) – 8 bit, 30 Hz interlaced</a:t>
            </a:r>
          </a:p>
          <a:p>
            <a:pPr>
              <a:lnSpc>
                <a:spcPct val="80000"/>
              </a:lnSpc>
              <a:buClr>
                <a:srgbClr val="010000"/>
              </a:buClr>
            </a:pPr>
            <a:r>
              <a:rPr lang="en-US" sz="1800" dirty="0" smtClean="0">
                <a:solidFill>
                  <a:srgbClr val="000000"/>
                </a:solidFill>
              </a:rPr>
              <a:t>TWICE-I </a:t>
            </a:r>
          </a:p>
          <a:p>
            <a:pPr lvl="1">
              <a:lnSpc>
                <a:spcPct val="80000"/>
              </a:lnSpc>
              <a:buClr>
                <a:srgbClr val="010000"/>
              </a:buClr>
            </a:pPr>
            <a:r>
              <a:rPr lang="en-US" sz="1400" dirty="0" smtClean="0">
                <a:solidFill>
                  <a:srgbClr val="000000"/>
                </a:solidFill>
              </a:rPr>
              <a:t>Beam splitter for simultaneous 2-color imaging on same detector</a:t>
            </a:r>
          </a:p>
          <a:p>
            <a:pPr lvl="1">
              <a:lnSpc>
                <a:spcPct val="80000"/>
              </a:lnSpc>
              <a:buClr>
                <a:srgbClr val="010000"/>
              </a:buClr>
            </a:pPr>
            <a:r>
              <a:rPr lang="en-US" sz="1400" dirty="0" smtClean="0">
                <a:solidFill>
                  <a:srgbClr val="000000"/>
                </a:solidFill>
              </a:rPr>
              <a:t>Four filter wheels (2 for bandpass filters, 2 for neutral density filters)</a:t>
            </a:r>
          </a:p>
          <a:p>
            <a:pPr lvl="1">
              <a:lnSpc>
                <a:spcPct val="80000"/>
              </a:lnSpc>
              <a:buClr>
                <a:srgbClr val="010000"/>
              </a:buClr>
            </a:pPr>
            <a:r>
              <a:rPr lang="en-US" sz="1400" dirty="0" smtClean="0">
                <a:solidFill>
                  <a:srgbClr val="000000"/>
                </a:solidFill>
              </a:rPr>
              <a:t>B I, B II, Li I, D-</a:t>
            </a:r>
            <a:r>
              <a:rPr lang="el-GR" altLang="en-US" sz="800" dirty="0">
                <a:solidFill>
                  <a:srgbClr val="000000"/>
                </a:solidFill>
              </a:rPr>
              <a:t> </a:t>
            </a:r>
            <a:r>
              <a:rPr lang="el-GR" altLang="en-US" sz="1400" dirty="0" smtClean="0">
                <a:solidFill>
                  <a:srgbClr val="000000"/>
                </a:solidFill>
              </a:rPr>
              <a:t>γ</a:t>
            </a:r>
            <a:r>
              <a:rPr lang="en-US" altLang="en-US" sz="1400" dirty="0" smtClean="0">
                <a:solidFill>
                  <a:srgbClr val="000000"/>
                </a:solidFill>
              </a:rPr>
              <a:t>, CD, O-II</a:t>
            </a:r>
            <a:endParaRPr lang="en-US" sz="14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Clr>
                <a:srgbClr val="010000"/>
              </a:buClr>
            </a:pPr>
            <a:r>
              <a:rPr lang="en-US" sz="1800" dirty="0" smtClean="0">
                <a:solidFill>
                  <a:srgbClr val="000000"/>
                </a:solidFill>
              </a:rPr>
              <a:t>TWICE-II </a:t>
            </a:r>
          </a:p>
          <a:p>
            <a:pPr lvl="1">
              <a:lnSpc>
                <a:spcPct val="80000"/>
              </a:lnSpc>
              <a:buClr>
                <a:srgbClr val="010000"/>
              </a:buClr>
            </a:pPr>
            <a:r>
              <a:rPr lang="en-US" sz="1400" smtClean="0">
                <a:solidFill>
                  <a:srgbClr val="000000"/>
                </a:solidFill>
              </a:rPr>
              <a:t>2.5</a:t>
            </a:r>
            <a:r>
              <a:rPr lang="en-US" sz="1400" smtClean="0">
                <a:solidFill>
                  <a:srgbClr val="000000"/>
                </a:solidFill>
              </a:rPr>
              <a:t>x </a:t>
            </a:r>
            <a:r>
              <a:rPr lang="en-US" sz="1400" dirty="0" smtClean="0">
                <a:solidFill>
                  <a:srgbClr val="000000"/>
                </a:solidFill>
              </a:rPr>
              <a:t>higher light throughput, 2 orders of magnitude higher intensifier</a:t>
            </a:r>
          </a:p>
          <a:p>
            <a:pPr lvl="1">
              <a:lnSpc>
                <a:spcPct val="80000"/>
              </a:lnSpc>
              <a:buClr>
                <a:srgbClr val="010000"/>
              </a:buClr>
            </a:pPr>
            <a:r>
              <a:rPr lang="en-US" sz="1400" dirty="0" smtClean="0">
                <a:solidFill>
                  <a:srgbClr val="000000"/>
                </a:solidFill>
              </a:rPr>
              <a:t>Fixed filters, currently dedicated to CD/D</a:t>
            </a:r>
            <a:r>
              <a:rPr lang="el-GR" altLang="en-US" sz="1050" dirty="0">
                <a:solidFill>
                  <a:srgbClr val="000000"/>
                </a:solidFill>
              </a:rPr>
              <a:t> </a:t>
            </a:r>
            <a:r>
              <a:rPr lang="el-GR" altLang="en-US" sz="1600" dirty="0">
                <a:solidFill>
                  <a:srgbClr val="000000"/>
                </a:solidFill>
              </a:rPr>
              <a:t>γ</a:t>
            </a:r>
            <a:endParaRPr lang="en-US" sz="1600" dirty="0" smtClean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66" y="1524000"/>
            <a:ext cx="3086100" cy="2057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943600" y="3810000"/>
            <a:ext cx="3086100" cy="2057400"/>
            <a:chOff x="672692" y="4057969"/>
            <a:chExt cx="3429000" cy="2286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92" y="4057969"/>
              <a:ext cx="3429000" cy="2286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1851854" y="4078942"/>
              <a:ext cx="1197420" cy="2206152"/>
            </a:xfrm>
            <a:prstGeom prst="rect">
              <a:avLst/>
            </a:prstGeom>
            <a:solidFill>
              <a:srgbClr val="FF0000">
                <a:alpha val="14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45353" y="4078942"/>
              <a:ext cx="1106501" cy="226502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25400">
              <a:solidFill>
                <a:srgbClr val="00B05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3049273" y="4069978"/>
              <a:ext cx="1052419" cy="226502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 w="25400">
              <a:solidFill>
                <a:srgbClr val="00B050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b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610749" y="1165357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rgbClr val="0F4F97"/>
                </a:solidFill>
              </a:rPr>
              <a:t>TWICE-I (Bay J) </a:t>
            </a:r>
            <a:endParaRPr lang="en-US" dirty="0">
              <a:solidFill>
                <a:srgbClr val="0F4F97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29400" y="6019800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rgbClr val="0F4F97"/>
                </a:solidFill>
              </a:rPr>
              <a:t>TWICE-II (Bay I) </a:t>
            </a:r>
            <a:endParaRPr lang="en-US" dirty="0">
              <a:solidFill>
                <a:srgbClr val="0F4F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53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0" y="42532"/>
            <a:ext cx="9144000" cy="871868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 b="0" dirty="0" smtClean="0"/>
              <a:t>12. ENDD diagnostic updated with imaging bundle and new view aimed at NBI dump</a:t>
            </a:r>
            <a:endParaRPr lang="en-US" sz="3200" b="0" dirty="0">
              <a:effectLst/>
            </a:endParaRPr>
          </a:p>
        </p:txBody>
      </p:sp>
      <p:sp>
        <p:nvSpPr>
          <p:cNvPr id="3" name="Content Placeholder 13"/>
          <p:cNvSpPr>
            <a:spLocks noGrp="1"/>
          </p:cNvSpPr>
          <p:nvPr>
            <p:ph idx="1"/>
          </p:nvPr>
        </p:nvSpPr>
        <p:spPr>
          <a:xfrm>
            <a:off x="0" y="1150303"/>
            <a:ext cx="5510213" cy="2735897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en-US" dirty="0" smtClean="0">
                <a:solidFill>
                  <a:srgbClr val="000000"/>
                </a:solidFill>
              </a:rPr>
              <a:t>Described in </a:t>
            </a:r>
            <a:r>
              <a:rPr lang="en-US" dirty="0">
                <a:solidFill>
                  <a:srgbClr val="000000"/>
                </a:solidFill>
              </a:rPr>
              <a:t>D. Stotler, F. Scotti, R. Bell, A. Diallo, B. LeBlanc, M. Podesta, A. Roquemore, and P. Ross, Phys. Plasmas 22, 082506 (2015).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Dedicated to carbon sources monitoring and edge neutral density studies via DEGAS2</a:t>
            </a:r>
          </a:p>
          <a:p>
            <a:r>
              <a:rPr lang="en-US" dirty="0">
                <a:solidFill>
                  <a:srgbClr val="000000"/>
                </a:solidFill>
              </a:rPr>
              <a:t>DALSA D256T camera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128x128 pixels, up to </a:t>
            </a:r>
            <a:r>
              <a:rPr lang="en-US" dirty="0" smtClean="0">
                <a:solidFill>
                  <a:srgbClr val="000000"/>
                </a:solidFill>
              </a:rPr>
              <a:t>250 </a:t>
            </a:r>
            <a:r>
              <a:rPr lang="en-US" dirty="0">
                <a:solidFill>
                  <a:srgbClr val="000000"/>
                </a:solidFill>
              </a:rPr>
              <a:t>Hz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Schott imaging bundle, 4 ft 1000x800 fibers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3521936"/>
            <a:ext cx="2971800" cy="26454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7687" y="1219200"/>
            <a:ext cx="2982913" cy="198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 rot="2583562">
            <a:off x="6931585" y="3740037"/>
            <a:ext cx="410045" cy="2165350"/>
          </a:xfrm>
          <a:prstGeom prst="triangle">
            <a:avLst>
              <a:gd name="adj" fmla="val 50176"/>
            </a:avLst>
          </a:prstGeom>
          <a:solidFill>
            <a:srgbClr val="00B050">
              <a:alpha val="47058"/>
            </a:srgbClr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95" y="4038599"/>
            <a:ext cx="2275247" cy="227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67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74" y="1563011"/>
            <a:ext cx="1828649" cy="4714867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-13490" y="0"/>
            <a:ext cx="9144000" cy="871868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2600" b="0" dirty="0" smtClean="0"/>
              <a:t>LLNL diagnostics provide full poloidal and toroidal coverage of SOL and divertor impurity emission at multiple wavelengths</a:t>
            </a:r>
            <a:endParaRPr lang="en-US" sz="2600" b="0" dirty="0"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933" y="1757657"/>
            <a:ext cx="4120556" cy="4143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0" y="1747019"/>
            <a:ext cx="4120556" cy="41434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47202" y="1281995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Upper divertor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816236" y="1144419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Center Stack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02179" y="1281995"/>
            <a:ext cx="1646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Lower divertor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90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60753">
            <a:off x="6937874" y="3947797"/>
            <a:ext cx="1935144" cy="18943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750300" cy="1143000"/>
          </a:xfrm>
        </p:spPr>
        <p:txBody>
          <a:bodyPr>
            <a:noAutofit/>
          </a:bodyPr>
          <a:lstStyle/>
          <a:p>
            <a:r>
              <a:rPr lang="en-US" sz="2700" dirty="0" smtClean="0"/>
              <a:t>13. Optical Penning Gauge to be used for divertor and wall conditioning studies</a:t>
            </a:r>
            <a:br>
              <a:rPr lang="en-US" sz="2700" dirty="0" smtClean="0"/>
            </a:br>
            <a:r>
              <a:rPr lang="en-US" sz="2700" dirty="0" smtClean="0"/>
              <a:t> 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443" y="1273628"/>
            <a:ext cx="6444343" cy="4114800"/>
          </a:xfrm>
        </p:spPr>
        <p:txBody>
          <a:bodyPr/>
          <a:lstStyle/>
          <a:p>
            <a:r>
              <a:rPr lang="en-US" sz="2000" dirty="0" smtClean="0">
                <a:solidFill>
                  <a:srgbClr val="000000"/>
                </a:solidFill>
              </a:rPr>
              <a:t>Potential applications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Divertor seeding gas pressure</a:t>
            </a:r>
          </a:p>
          <a:p>
            <a:pPr lvl="1"/>
            <a:r>
              <a:rPr lang="en-US" sz="1600" dirty="0" err="1" smtClean="0">
                <a:solidFill>
                  <a:srgbClr val="000000"/>
                </a:solidFill>
              </a:rPr>
              <a:t>HeGDC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product analysis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Gaseous molecular impurity analysis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Project started on NSTX as collaboration between PPPL, LLNL and U Washington (R. Raman)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Potential for collaboration with U Wisconsin (Prof. O. Schmitz)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One Optical Penning gauge installed on NSTX-U at Bay H lower divertor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EIES or spectrometers (VIPS2, DIMS) to be used for emission monitoring and analysis</a:t>
            </a: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4" name="Picture 3" descr="Picture 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40067" y="1255429"/>
            <a:ext cx="1915305" cy="15174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34200" y="3022937"/>
            <a:ext cx="2057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4080"/>
                </a:solidFill>
              </a:rPr>
              <a:t>Color-camera image of Penning gauge operated during helium glow discharge cleaning on NSTX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62800" y="6019800"/>
            <a:ext cx="16865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kern="0" dirty="0" smtClean="0">
                <a:solidFill>
                  <a:srgbClr val="0F4F97"/>
                </a:solidFill>
              </a:rPr>
              <a:t>NSTX-U Penning gauge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70964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905000"/>
            <a:ext cx="1363484" cy="1524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13-15. Three EUV spectrometers provide simultaneous measurements of all low Z, medium-Z, and high-</a:t>
            </a:r>
            <a:r>
              <a:rPr lang="en-US" sz="2600" smtClean="0"/>
              <a:t>Z impurities</a:t>
            </a:r>
            <a:endParaRPr lang="en-US" sz="2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143000"/>
            <a:ext cx="3114042" cy="23355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06965" y="3472190"/>
            <a:ext cx="3184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LLNL EUV Spectrometers Mounted on NSTX-U</a:t>
            </a:r>
            <a:endParaRPr lang="en-US" sz="1050" b="1" dirty="0"/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84938" y="1167273"/>
            <a:ext cx="5758662" cy="4923758"/>
          </a:xfrm>
        </p:spPr>
        <p:txBody>
          <a:bodyPr>
            <a:normAutofit/>
          </a:bodyPr>
          <a:lstStyle/>
          <a:p>
            <a:r>
              <a:rPr lang="en-US" sz="1800" dirty="0" smtClean="0"/>
              <a:t>Described in 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  <a:latin typeface="+mn-lt"/>
              </a:rPr>
              <a:t>J. K. </a:t>
            </a:r>
            <a:r>
              <a:rPr lang="en-US" sz="1600" dirty="0" err="1" smtClean="0">
                <a:solidFill>
                  <a:schemeClr val="tx1"/>
                </a:solidFill>
                <a:latin typeface="+mn-lt"/>
              </a:rPr>
              <a:t>Lepson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J. Phys. B: At. Mol. Opt. Phys.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43, 144018 (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2010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)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J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  <a:r>
              <a:rPr lang="en-US" sz="1600" dirty="0" err="1" smtClean="0">
                <a:solidFill>
                  <a:schemeClr val="tx1"/>
                </a:solidFill>
              </a:rPr>
              <a:t>Clementson</a:t>
            </a:r>
            <a:r>
              <a:rPr lang="en-US" sz="1600" dirty="0" smtClean="0">
                <a:solidFill>
                  <a:schemeClr val="tx1"/>
                </a:solidFill>
              </a:rPr>
              <a:t>, RSI 81</a:t>
            </a:r>
            <a:r>
              <a:rPr lang="en-US" sz="1600" dirty="0">
                <a:solidFill>
                  <a:schemeClr val="tx1"/>
                </a:solidFill>
              </a:rPr>
              <a:t>, 10E326 </a:t>
            </a:r>
            <a:r>
              <a:rPr lang="en-US" sz="1600" dirty="0" smtClean="0">
                <a:solidFill>
                  <a:schemeClr val="tx1"/>
                </a:solidFill>
              </a:rPr>
              <a:t>(2010)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J</a:t>
            </a:r>
            <a:r>
              <a:rPr lang="en-US" sz="1600" dirty="0">
                <a:solidFill>
                  <a:schemeClr val="tx1"/>
                </a:solidFill>
              </a:rPr>
              <a:t>. K. </a:t>
            </a:r>
            <a:r>
              <a:rPr lang="en-US" sz="1600" dirty="0" err="1">
                <a:solidFill>
                  <a:schemeClr val="tx1"/>
                </a:solidFill>
              </a:rPr>
              <a:t>Lepson</a:t>
            </a:r>
            <a:r>
              <a:rPr lang="en-US" sz="1600" dirty="0" smtClean="0">
                <a:solidFill>
                  <a:schemeClr val="tx1"/>
                </a:solidFill>
              </a:rPr>
              <a:t>, RSI </a:t>
            </a:r>
            <a:r>
              <a:rPr lang="en-US" sz="1600" dirty="0">
                <a:solidFill>
                  <a:schemeClr val="tx1"/>
                </a:solidFill>
              </a:rPr>
              <a:t>83, 10D520 (2012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M. Weller, APS 2015, HTPD 2016, to be </a:t>
            </a:r>
          </a:p>
          <a:p>
            <a:pPr marL="228600" lvl="1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	</a:t>
            </a:r>
            <a:r>
              <a:rPr lang="en-US" sz="1600" dirty="0" smtClean="0">
                <a:solidFill>
                  <a:schemeClr val="tx1"/>
                </a:solidFill>
              </a:rPr>
              <a:t>submitted to RSI</a:t>
            </a:r>
          </a:p>
          <a:p>
            <a:r>
              <a:rPr lang="en-US" sz="1800" dirty="0" smtClean="0"/>
              <a:t>Midplane sightlines</a:t>
            </a:r>
          </a:p>
          <a:p>
            <a:r>
              <a:rPr lang="en-US" sz="1800" dirty="0" smtClean="0"/>
              <a:t>Two upgraded NSTX spectrometers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XEUS, </a:t>
            </a:r>
            <a:r>
              <a:rPr lang="en-US" sz="1600" dirty="0">
                <a:solidFill>
                  <a:schemeClr val="tx1"/>
                </a:solidFill>
              </a:rPr>
              <a:t>5 to </a:t>
            </a:r>
            <a:r>
              <a:rPr lang="en-US" sz="1600" dirty="0" smtClean="0">
                <a:solidFill>
                  <a:schemeClr val="tx1"/>
                </a:solidFill>
              </a:rPr>
              <a:t>60 </a:t>
            </a:r>
            <a:r>
              <a:rPr lang="en-US" sz="1600" dirty="0" err="1">
                <a:solidFill>
                  <a:schemeClr val="tx1"/>
                </a:solidFill>
              </a:rPr>
              <a:t>Å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region, 2400 gr/mm grating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LoWEUS, 200 </a:t>
            </a:r>
            <a:r>
              <a:rPr lang="en-US" sz="1600" dirty="0">
                <a:solidFill>
                  <a:schemeClr val="tx1"/>
                </a:solidFill>
              </a:rPr>
              <a:t>to </a:t>
            </a:r>
            <a:r>
              <a:rPr lang="en-US" sz="1600" dirty="0" smtClean="0">
                <a:solidFill>
                  <a:schemeClr val="tx1"/>
                </a:solidFill>
              </a:rPr>
              <a:t>400 </a:t>
            </a:r>
            <a:r>
              <a:rPr lang="en-US" sz="1600" dirty="0" err="1">
                <a:solidFill>
                  <a:schemeClr val="tx1"/>
                </a:solidFill>
              </a:rPr>
              <a:t>Å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region, 1200 </a:t>
            </a:r>
            <a:r>
              <a:rPr lang="en-US" sz="1600" dirty="0">
                <a:solidFill>
                  <a:schemeClr val="tx1"/>
                </a:solidFill>
              </a:rPr>
              <a:t>l/</a:t>
            </a:r>
            <a:r>
              <a:rPr lang="en-US" sz="1600" dirty="0" smtClean="0">
                <a:solidFill>
                  <a:schemeClr val="tx1"/>
                </a:solidFill>
              </a:rPr>
              <a:t>mm grating</a:t>
            </a:r>
          </a:p>
          <a:p>
            <a:pPr lvl="1"/>
            <a:r>
              <a:rPr lang="en-US" sz="1600" dirty="0">
                <a:solidFill>
                  <a:schemeClr val="tx1"/>
                </a:solidFill>
              </a:rPr>
              <a:t>Princeton Instruments PIXIS XO 100B CCD </a:t>
            </a:r>
            <a:r>
              <a:rPr lang="en-US" sz="1600" dirty="0" smtClean="0">
                <a:solidFill>
                  <a:schemeClr val="tx1"/>
                </a:solidFill>
              </a:rPr>
              <a:t>detector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800" dirty="0" smtClean="0"/>
              <a:t>New MonaLisa </a:t>
            </a:r>
            <a:r>
              <a:rPr lang="en-US" sz="1800" dirty="0"/>
              <a:t>(Metal Monitor and Lithium Spectrometer </a:t>
            </a:r>
            <a:r>
              <a:rPr lang="en-US" sz="1800" dirty="0" smtClean="0"/>
              <a:t>Assembly) spectrometer, 60 </a:t>
            </a:r>
            <a:r>
              <a:rPr lang="en-US" sz="1800" dirty="0"/>
              <a:t>to </a:t>
            </a:r>
            <a:r>
              <a:rPr lang="en-US" sz="1800" dirty="0" smtClean="0"/>
              <a:t>220 </a:t>
            </a:r>
            <a:r>
              <a:rPr lang="en-US" sz="1800" dirty="0" err="1" smtClean="0"/>
              <a:t>Å</a:t>
            </a:r>
            <a:endParaRPr lang="en-US" sz="1800" dirty="0"/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0.23 m, 1200 </a:t>
            </a:r>
            <a:r>
              <a:rPr lang="en-US" sz="1600" dirty="0">
                <a:solidFill>
                  <a:schemeClr val="tx1"/>
                </a:solidFill>
              </a:rPr>
              <a:t>l/mm </a:t>
            </a:r>
            <a:r>
              <a:rPr lang="en-US" sz="1600" dirty="0" smtClean="0">
                <a:solidFill>
                  <a:schemeClr val="tx1"/>
                </a:solidFill>
              </a:rPr>
              <a:t>grating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Princeton Instruments PIXIS XO 100B CCD detector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324600" y="5486400"/>
            <a:ext cx="2819400" cy="2063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2200" y="5715000"/>
            <a:ext cx="3184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First </a:t>
            </a:r>
            <a:r>
              <a:rPr lang="en-US" sz="1050" b="1" dirty="0" err="1" smtClean="0"/>
              <a:t>Loweus</a:t>
            </a:r>
            <a:r>
              <a:rPr lang="en-US" sz="1050" b="1" dirty="0" smtClean="0"/>
              <a:t> spectrum</a:t>
            </a:r>
            <a:endParaRPr lang="en-US" sz="105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0" y="5105400"/>
            <a:ext cx="3184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First </a:t>
            </a:r>
            <a:r>
              <a:rPr lang="en-US" sz="1050" b="1" dirty="0" err="1" smtClean="0"/>
              <a:t>Xeus</a:t>
            </a:r>
            <a:r>
              <a:rPr lang="en-US" sz="1050" b="1" dirty="0" smtClean="0"/>
              <a:t> spectrum</a:t>
            </a:r>
            <a:endParaRPr lang="en-US" sz="1050" b="1" dirty="0"/>
          </a:p>
        </p:txBody>
      </p:sp>
      <p:pic>
        <p:nvPicPr>
          <p:cNvPr id="2" name="Picture 1" descr="Unknow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810000"/>
            <a:ext cx="2501411" cy="13886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48400" y="6248400"/>
            <a:ext cx="31846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/>
              <a:t>First MonaLisa spectrum</a:t>
            </a:r>
            <a:endParaRPr lang="en-US" sz="105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6019800"/>
            <a:ext cx="2819400" cy="2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68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16. New Laser Blow-Off System for impurity transport and atomic spectroscopy studies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1" y="3886200"/>
            <a:ext cx="1651606" cy="23389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6248400"/>
            <a:ext cx="2906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LBO Laser and Optic System</a:t>
            </a:r>
            <a:endParaRPr lang="en-US" sz="1200" b="1" dirty="0"/>
          </a:p>
        </p:txBody>
      </p:sp>
      <p:pic>
        <p:nvPicPr>
          <p:cNvPr id="9" name="Picture 8" descr="Screen Shot 2016-05-16 at 4.22.02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90599"/>
            <a:ext cx="4114801" cy="2599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6800" y="3505200"/>
            <a:ext cx="2906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LBO Target Chamber</a:t>
            </a:r>
            <a:endParaRPr lang="en-US" sz="1200" b="1" dirty="0"/>
          </a:p>
        </p:txBody>
      </p:sp>
      <p:sp>
        <p:nvSpPr>
          <p:cNvPr id="11" name="Rectangle 10"/>
          <p:cNvSpPr/>
          <p:nvPr/>
        </p:nvSpPr>
        <p:spPr>
          <a:xfrm>
            <a:off x="23505" y="1066800"/>
            <a:ext cx="5234296" cy="5539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dirty="0"/>
              <a:t>Laser Blow-Off physics goals:</a:t>
            </a:r>
            <a:endParaRPr lang="en-US" sz="1050" dirty="0"/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Study edge and core </a:t>
            </a:r>
            <a:r>
              <a:rPr lang="en-US" sz="1600" dirty="0" smtClean="0"/>
              <a:t>impurity transport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Transport and turbulence code </a:t>
            </a:r>
            <a:r>
              <a:rPr lang="en-US" sz="1600" dirty="0"/>
              <a:t>development and </a:t>
            </a:r>
            <a:r>
              <a:rPr lang="en-US" sz="1600" dirty="0" smtClean="0"/>
              <a:t>benchmarking</a:t>
            </a: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Time-dependent ionization studies for astrophysics</a:t>
            </a:r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NSTX-U User </a:t>
            </a:r>
            <a:r>
              <a:rPr lang="en-US" dirty="0"/>
              <a:t>Facility </a:t>
            </a:r>
            <a:endParaRPr lang="en-US" dirty="0" smtClean="0"/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Injection </a:t>
            </a:r>
            <a:r>
              <a:rPr lang="en-US" dirty="0"/>
              <a:t>material is evaporated from glass </a:t>
            </a:r>
            <a:r>
              <a:rPr lang="en-US" dirty="0" smtClean="0"/>
              <a:t>slide</a:t>
            </a:r>
            <a:endParaRPr lang="en-US" sz="1050" dirty="0"/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Injection </a:t>
            </a:r>
            <a:r>
              <a:rPr lang="en-US" dirty="0"/>
              <a:t>amount per shot is </a:t>
            </a:r>
            <a:r>
              <a:rPr lang="en-US" dirty="0" smtClean="0"/>
              <a:t>variable</a:t>
            </a:r>
            <a:endParaRPr lang="en-US" sz="1050" dirty="0"/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10 </a:t>
            </a:r>
            <a:r>
              <a:rPr lang="en-US" dirty="0"/>
              <a:t>Hz laser, allowing single and multiple injections at </a:t>
            </a:r>
            <a:r>
              <a:rPr lang="el-GR" dirty="0"/>
              <a:t>Δ</a:t>
            </a:r>
            <a:r>
              <a:rPr lang="en-US" dirty="0"/>
              <a:t>t 100 </a:t>
            </a:r>
            <a:r>
              <a:rPr lang="en-US" dirty="0" err="1"/>
              <a:t>ms</a:t>
            </a:r>
            <a:r>
              <a:rPr lang="en-US" dirty="0"/>
              <a:t> between </a:t>
            </a:r>
            <a:r>
              <a:rPr lang="en-US" dirty="0" smtClean="0"/>
              <a:t>injections</a:t>
            </a:r>
            <a:endParaRPr lang="en-US" sz="1050" dirty="0"/>
          </a:p>
          <a:p>
            <a:pPr marL="285750" lvl="0" indent="-285750">
              <a:buFont typeface="Arial"/>
              <a:buChar char="•"/>
            </a:pPr>
            <a:r>
              <a:rPr lang="en-US" dirty="0" smtClean="0"/>
              <a:t>LLNL Q-</a:t>
            </a:r>
            <a:r>
              <a:rPr lang="en-US" dirty="0"/>
              <a:t>switched </a:t>
            </a:r>
            <a:r>
              <a:rPr lang="en-US" dirty="0" err="1"/>
              <a:t>Nd</a:t>
            </a:r>
            <a:r>
              <a:rPr lang="en-US" dirty="0"/>
              <a:t>-YAG </a:t>
            </a:r>
            <a:r>
              <a:rPr lang="en-US" dirty="0" smtClean="0"/>
              <a:t>laser Continuum </a:t>
            </a:r>
            <a:r>
              <a:rPr lang="en-US" dirty="0"/>
              <a:t>model NY82-</a:t>
            </a:r>
            <a:r>
              <a:rPr lang="en-US" dirty="0" smtClean="0"/>
              <a:t>10</a:t>
            </a:r>
            <a:endParaRPr lang="en-US" sz="1050" dirty="0"/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Infrared </a:t>
            </a:r>
            <a:r>
              <a:rPr lang="en-US" sz="1600" dirty="0"/>
              <a:t>beam at 1064 </a:t>
            </a:r>
            <a:r>
              <a:rPr lang="en-US" sz="1600" dirty="0" smtClean="0"/>
              <a:t>µm</a:t>
            </a: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16 </a:t>
            </a:r>
            <a:r>
              <a:rPr lang="en-US" sz="1600" dirty="0"/>
              <a:t>ns pulse </a:t>
            </a:r>
            <a:r>
              <a:rPr lang="en-US" sz="1600" dirty="0" smtClean="0"/>
              <a:t>duration</a:t>
            </a: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12 </a:t>
            </a:r>
            <a:r>
              <a:rPr lang="en-US" sz="1600" dirty="0"/>
              <a:t>mm beam </a:t>
            </a:r>
            <a:r>
              <a:rPr lang="en-US" sz="1600" dirty="0" smtClean="0"/>
              <a:t>diameter</a:t>
            </a: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Linearly polarized</a:t>
            </a:r>
            <a:endParaRPr lang="en-US" sz="1600" dirty="0"/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1.4 </a:t>
            </a:r>
            <a:r>
              <a:rPr lang="en-US" sz="1600" dirty="0"/>
              <a:t>J output energy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/>
              <a:t>Previously used as LBO system on LLNL EBIT (Niles 2006)</a:t>
            </a:r>
          </a:p>
        </p:txBody>
      </p:sp>
    </p:spTree>
    <p:extLst>
      <p:ext uri="{BB962C8B-B14F-4D97-AF65-F5344CB8AC3E}">
        <p14:creationId xmlns:p14="http://schemas.microsoft.com/office/powerpoint/2010/main" val="2712073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"/>
            <a:ext cx="9144000" cy="960120"/>
          </a:xfrm>
        </p:spPr>
        <p:txBody>
          <a:bodyPr lIns="0" tIns="0" rIns="0" bIns="0" anchor="ctr" anchorCtr="1">
            <a:normAutofit/>
          </a:bodyPr>
          <a:lstStyle/>
          <a:p>
            <a:r>
              <a:rPr lang="en-US" sz="3200" dirty="0" smtClean="0"/>
              <a:t>LLNL Collaboration Research Focus Areas support NSTX-U priorities in </a:t>
            </a:r>
            <a:r>
              <a:rPr lang="en-US" sz="3200" dirty="0"/>
              <a:t>FY2016-</a:t>
            </a:r>
            <a:r>
              <a:rPr lang="en-US" sz="3200" dirty="0" smtClean="0"/>
              <a:t>2018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1" y="1421207"/>
            <a:ext cx="8577316" cy="4219753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 smtClean="0">
                <a:solidFill>
                  <a:srgbClr val="000000"/>
                </a:solidFill>
              </a:rPr>
              <a:t>Scrape-off Layer </a:t>
            </a:r>
            <a:r>
              <a:rPr lang="en-US" b="1" dirty="0">
                <a:solidFill>
                  <a:srgbClr val="000000"/>
                </a:solidFill>
              </a:rPr>
              <a:t>and Divertor </a:t>
            </a:r>
            <a:r>
              <a:rPr lang="en-US" b="1" dirty="0" smtClean="0">
                <a:solidFill>
                  <a:srgbClr val="000000"/>
                </a:solidFill>
              </a:rPr>
              <a:t>physics</a:t>
            </a:r>
          </a:p>
          <a:p>
            <a:pPr marL="800100" lvl="1"/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US" dirty="0" smtClean="0">
                <a:solidFill>
                  <a:srgbClr val="000000"/>
                </a:solidFill>
              </a:rPr>
              <a:t>nowflake  divertor transport, turbulence and radiation</a:t>
            </a:r>
            <a:endParaRPr lang="en-US" dirty="0">
              <a:solidFill>
                <a:srgbClr val="000000"/>
              </a:solidFill>
            </a:endParaRPr>
          </a:p>
          <a:p>
            <a:pPr marL="800100" lvl="1"/>
            <a:r>
              <a:rPr lang="en-US" dirty="0">
                <a:solidFill>
                  <a:srgbClr val="000000"/>
                </a:solidFill>
              </a:rPr>
              <a:t>Radiative (detached) divertor and </a:t>
            </a:r>
            <a:r>
              <a:rPr lang="en-US" dirty="0" smtClean="0">
                <a:solidFill>
                  <a:srgbClr val="000000"/>
                </a:solidFill>
              </a:rPr>
              <a:t>detachment front </a:t>
            </a:r>
            <a:r>
              <a:rPr lang="en-US" dirty="0">
                <a:solidFill>
                  <a:srgbClr val="000000"/>
                </a:solidFill>
              </a:rPr>
              <a:t>control </a:t>
            </a:r>
          </a:p>
          <a:p>
            <a:pPr marL="800100" lvl="1"/>
            <a:r>
              <a:rPr lang="en-US" dirty="0" smtClean="0">
                <a:solidFill>
                  <a:srgbClr val="000000"/>
                </a:solidFill>
              </a:rPr>
              <a:t>Experiment support for cryo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dirty="0" smtClean="0">
                <a:solidFill>
                  <a:srgbClr val="000000"/>
                </a:solidFill>
              </a:rPr>
              <a:t>pump design</a:t>
            </a:r>
            <a:endParaRPr lang="en-US" b="1" dirty="0" smtClean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Plasma-surface interactions and material </a:t>
            </a:r>
            <a:r>
              <a:rPr lang="en-US" b="1" dirty="0" smtClean="0">
                <a:solidFill>
                  <a:srgbClr val="000000"/>
                </a:solidFill>
              </a:rPr>
              <a:t>migration</a:t>
            </a:r>
          </a:p>
          <a:p>
            <a:pPr marL="800045" lvl="1"/>
            <a:r>
              <a:rPr lang="en-US" dirty="0">
                <a:solidFill>
                  <a:srgbClr val="000000"/>
                </a:solidFill>
              </a:rPr>
              <a:t>Divertor and wall </a:t>
            </a:r>
            <a:r>
              <a:rPr lang="en-US" dirty="0" smtClean="0">
                <a:solidFill>
                  <a:srgbClr val="000000"/>
                </a:solidFill>
              </a:rPr>
              <a:t>recycling with lithium</a:t>
            </a:r>
            <a:endParaRPr lang="en-US" dirty="0">
              <a:solidFill>
                <a:srgbClr val="000000"/>
              </a:solidFill>
            </a:endParaRPr>
          </a:p>
          <a:p>
            <a:pPr marL="800045" lvl="1"/>
            <a:r>
              <a:rPr lang="en-US" dirty="0">
                <a:solidFill>
                  <a:srgbClr val="000000"/>
                </a:solidFill>
              </a:rPr>
              <a:t>Divertor and wall </a:t>
            </a:r>
            <a:r>
              <a:rPr lang="en-US" dirty="0" smtClean="0">
                <a:solidFill>
                  <a:srgbClr val="000000"/>
                </a:solidFill>
              </a:rPr>
              <a:t>material erosion 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dirty="0" smtClean="0">
                <a:solidFill>
                  <a:srgbClr val="000000"/>
                </a:solidFill>
              </a:rPr>
              <a:t>migration</a:t>
            </a:r>
          </a:p>
          <a:p>
            <a:pPr marL="800045" lvl="1"/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ixed</a:t>
            </a:r>
            <a:r>
              <a:rPr lang="en-US" dirty="0">
                <a:solidFill>
                  <a:srgbClr val="000000"/>
                </a:solidFill>
              </a:rPr>
              <a:t>-material interactions (Li, B, C, O, Mo, W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b="1" dirty="0" smtClean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>
                <a:solidFill>
                  <a:srgbClr val="000000"/>
                </a:solidFill>
              </a:rPr>
              <a:t>Core impurity </a:t>
            </a:r>
            <a:r>
              <a:rPr lang="en-US" b="1" dirty="0" smtClean="0">
                <a:solidFill>
                  <a:srgbClr val="000000"/>
                </a:solidFill>
              </a:rPr>
              <a:t>studies</a:t>
            </a:r>
          </a:p>
          <a:p>
            <a:pPr marL="800045" lvl="1"/>
            <a:r>
              <a:rPr lang="en-US" dirty="0">
                <a:solidFill>
                  <a:srgbClr val="000000"/>
                </a:solidFill>
              </a:rPr>
              <a:t>Low and high-Z impurity transport </a:t>
            </a:r>
            <a:endParaRPr lang="en-US" dirty="0" smtClean="0">
              <a:solidFill>
                <a:srgbClr val="000000"/>
              </a:solidFill>
            </a:endParaRPr>
          </a:p>
          <a:p>
            <a:pPr marL="800045" lvl="1"/>
            <a:r>
              <a:rPr lang="en-US" dirty="0" smtClean="0">
                <a:solidFill>
                  <a:srgbClr val="000000"/>
                </a:solidFill>
              </a:rPr>
              <a:t>Laser </a:t>
            </a:r>
            <a:r>
              <a:rPr lang="en-US" dirty="0">
                <a:solidFill>
                  <a:srgbClr val="000000"/>
                </a:solidFill>
              </a:rPr>
              <a:t>blow-off impurity </a:t>
            </a:r>
            <a:r>
              <a:rPr lang="en-US" dirty="0" smtClean="0">
                <a:solidFill>
                  <a:srgbClr val="000000"/>
                </a:solidFill>
              </a:rPr>
              <a:t>injector for impurity transport experiments</a:t>
            </a:r>
          </a:p>
          <a:p>
            <a:pPr marL="800045" lvl="1"/>
            <a:r>
              <a:rPr lang="en-US" dirty="0" smtClean="0">
                <a:solidFill>
                  <a:srgbClr val="000000"/>
                </a:solidFill>
              </a:rPr>
              <a:t>Impurity spectroscopy and Atomic physics</a:t>
            </a:r>
          </a:p>
          <a:p>
            <a:pPr marL="403225" indent="-403225">
              <a:buFont typeface="+mj-lt"/>
              <a:buAutoNum type="arabicPeriod"/>
            </a:pPr>
            <a:r>
              <a:rPr lang="en-US" b="1" dirty="0" smtClean="0">
                <a:solidFill>
                  <a:srgbClr val="000000"/>
                </a:solidFill>
              </a:rPr>
              <a:t>Coaxial helicity injection (CHI) modeling</a:t>
            </a:r>
          </a:p>
          <a:p>
            <a:pPr marL="796925" lvl="1" indent="-279400"/>
            <a:r>
              <a:rPr lang="en-US" dirty="0" smtClean="0">
                <a:solidFill>
                  <a:srgbClr val="000000"/>
                </a:solidFill>
              </a:rPr>
              <a:t>NIMROD modeling of MHD effects on CHI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380" y="5706844"/>
            <a:ext cx="901847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b" anchorCtr="0">
            <a:spAutoFit/>
          </a:bodyPr>
          <a:lstStyle/>
          <a:p>
            <a:pPr algn="ctr" eaLnBrk="0" hangingPunct="0"/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LLNL leads experiments, diagnostic development and operation, and edge modeling in these areas on NSTX-U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46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0"/>
            <a:ext cx="8810296" cy="91440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Arial"/>
                <a:cs typeface="Arial"/>
              </a:rPr>
              <a:t>LLNL collaboration supports a number of edge and core diagnostics on NSTX-U to enable divertor, plasma-surface interaction and impurity transport studies</a:t>
            </a:r>
            <a:endParaRPr lang="en-US" sz="2400" dirty="0">
              <a:latin typeface="Arial"/>
              <a:cs typeface="Arial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5605361"/>
              </p:ext>
            </p:extLst>
          </p:nvPr>
        </p:nvGraphicFramePr>
        <p:xfrm>
          <a:off x="381000" y="1066801"/>
          <a:ext cx="7931361" cy="5486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31361"/>
              </a:tblGrid>
              <a:tr h="26554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Diagnostic</a:t>
                      </a:r>
                      <a:endParaRPr lang="en-US" sz="1400" dirty="0"/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1. EIES (Edge Impurity Emission Spectroscopy, aka Filterscopes)</a:t>
                      </a:r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 smtClean="0"/>
                        <a:t>2. LADA (Lower divertor radiometer </a:t>
                      </a:r>
                      <a:r>
                        <a:rPr lang="en-US" sz="1400" baseline="0" dirty="0" smtClean="0"/>
                        <a:t>AXUV diode array)</a:t>
                      </a:r>
                      <a:endParaRPr lang="en-US" sz="1400" dirty="0" smtClean="0"/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 smtClean="0"/>
                        <a:t>3. 1D CCD arrays (Lower divertor, Upper</a:t>
                      </a:r>
                      <a:r>
                        <a:rPr lang="en-US" sz="1400" baseline="0" dirty="0" smtClean="0"/>
                        <a:t> divertor, Center Stack)</a:t>
                      </a:r>
                      <a:endParaRPr lang="en-US" sz="1400" dirty="0" smtClean="0"/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4. Divertor SPRED (VUV</a:t>
                      </a:r>
                      <a:r>
                        <a:rPr lang="en-US" sz="1400" baseline="0" dirty="0" smtClean="0"/>
                        <a:t> spectrometer)</a:t>
                      </a:r>
                      <a:endParaRPr lang="en-US" sz="1400" dirty="0"/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5. UV-VIS survey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spectrometer VIPS2</a:t>
                      </a:r>
                      <a:endParaRPr lang="en-US" sz="1400" dirty="0"/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6. UV-VIS imaging divertor spectrometer DIMS</a:t>
                      </a:r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 smtClean="0"/>
                        <a:t>7. Divertor Control Spectrometer DIBS (Lower divertor)</a:t>
                      </a:r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 smtClean="0"/>
                        <a:t>8.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NIRS (Near-Infrared Spectrometer, 800 – 2200</a:t>
                      </a:r>
                      <a:r>
                        <a:rPr lang="en-US" sz="1400" baseline="0" dirty="0" smtClean="0"/>
                        <a:t> nm</a:t>
                      </a:r>
                      <a:r>
                        <a:rPr lang="en-US" sz="1400" dirty="0" smtClean="0"/>
                        <a:t>)</a:t>
                      </a:r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9. Divertor imaging </a:t>
                      </a:r>
                      <a:r>
                        <a:rPr lang="en-US" sz="1400" baseline="0" dirty="0" smtClean="0"/>
                        <a:t>cameras (three </a:t>
                      </a:r>
                      <a:r>
                        <a:rPr lang="en-US" sz="1400" dirty="0" smtClean="0"/>
                        <a:t>Phantom, Lower divertor and Upper divertor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 smtClean="0"/>
                        <a:t>10. Divertor Turbulence and Control Camera (Phantom, lower divertor)</a:t>
                      </a:r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11. Duo-chromatic divertor</a:t>
                      </a:r>
                      <a:r>
                        <a:rPr lang="en-US" sz="1400" baseline="0" dirty="0" smtClean="0"/>
                        <a:t> imaging radiation-hardened cameras TWICE (two CIDTEC cameras )</a:t>
                      </a:r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baseline="0" dirty="0" smtClean="0"/>
                        <a:t>12. ENDD (Edge Neutral Density Diagnostic) camera</a:t>
                      </a:r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13. Optical Penning Gauge</a:t>
                      </a:r>
                      <a:endParaRPr lang="en-US" sz="1400" dirty="0"/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14. EUV spectrometer (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MonaLisa,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60-220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Å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region)</a:t>
                      </a:r>
                      <a:endParaRPr lang="en-US" sz="1400" dirty="0"/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15. EUV spectrometer (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LoWEUS,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22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0 - 400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Å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region)</a:t>
                      </a:r>
                      <a:endParaRPr lang="en-US" sz="1400" dirty="0"/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1400" dirty="0" smtClean="0"/>
                        <a:t>16. EUV spectrometer (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XEUS,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5 - 60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Å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region)</a:t>
                      </a:r>
                      <a:endParaRPr lang="en-US" sz="1400" dirty="0"/>
                    </a:p>
                  </a:txBody>
                  <a:tcPr/>
                </a:tc>
              </a:tr>
              <a:tr h="265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400" dirty="0" smtClean="0"/>
                        <a:t>17. Laser Blow-Off system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342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15399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1. EIES (aka filterscopes): monitoring of edge recycling and impurity emissions for operations </a:t>
            </a:r>
            <a:r>
              <a:rPr lang="en-US" sz="2800" dirty="0"/>
              <a:t>and </a:t>
            </a:r>
            <a:r>
              <a:rPr lang="en-US" sz="2800" dirty="0" smtClean="0"/>
              <a:t>protection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143000"/>
            <a:ext cx="6248399" cy="5562599"/>
          </a:xfrm>
        </p:spPr>
        <p:txBody>
          <a:bodyPr>
            <a:normAutofit fontScale="85000" lnSpcReduction="20000"/>
          </a:bodyPr>
          <a:lstStyle/>
          <a:p>
            <a:r>
              <a:rPr lang="en-US" sz="2100" dirty="0" smtClean="0"/>
              <a:t>NSTX and NSTX-U system summary at</a:t>
            </a:r>
          </a:p>
          <a:p>
            <a:pPr marL="400050" lvl="1" indent="0">
              <a:buNone/>
            </a:pPr>
            <a:r>
              <a:rPr lang="en-US" sz="1000" dirty="0" smtClean="0">
                <a:hlinkClick r:id="rId2"/>
              </a:rPr>
              <a:t>http</a:t>
            </a:r>
            <a:r>
              <a:rPr lang="en-US" sz="1000" dirty="0">
                <a:hlinkClick r:id="rId2"/>
              </a:rPr>
              <a:t>://nstx.pppl.gov/DragNDrop/Operations/Diagnostics_&amp;_Support_Sys/EIES</a:t>
            </a:r>
            <a:r>
              <a:rPr lang="en-US" sz="1000" dirty="0" smtClean="0">
                <a:hlinkClick r:id="rId2"/>
              </a:rPr>
              <a:t>/</a:t>
            </a:r>
            <a:endParaRPr lang="en-US" sz="1000" dirty="0" smtClean="0"/>
          </a:p>
          <a:p>
            <a:r>
              <a:rPr lang="en-US" sz="2100" dirty="0" smtClean="0"/>
              <a:t>EIES - about 32 channels, each includes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TFTR-age </a:t>
            </a:r>
            <a:r>
              <a:rPr lang="en-US" sz="1900" dirty="0" smtClean="0">
                <a:solidFill>
                  <a:schemeClr val="tx1"/>
                </a:solidFill>
              </a:rPr>
              <a:t>high voltage power supply</a:t>
            </a:r>
            <a:endParaRPr lang="en-US" sz="1900" dirty="0">
              <a:solidFill>
                <a:schemeClr val="tx1"/>
              </a:solidFill>
            </a:endParaRP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TFTR-age PMT in shielded housing 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New 1” narrow band-pass interference filter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2 kHz amplifiers</a:t>
            </a:r>
          </a:p>
          <a:p>
            <a:r>
              <a:rPr lang="en-US" sz="2100" dirty="0"/>
              <a:t>One tunable EIES channel</a:t>
            </a:r>
          </a:p>
          <a:p>
            <a:pPr lvl="1"/>
            <a:r>
              <a:rPr lang="en-US" sz="1900" dirty="0">
                <a:solidFill>
                  <a:schemeClr val="tx1"/>
                </a:solidFill>
              </a:rPr>
              <a:t>0.3 m </a:t>
            </a:r>
            <a:r>
              <a:rPr lang="en-US" sz="1900" dirty="0" err="1">
                <a:solidFill>
                  <a:schemeClr val="tx1"/>
                </a:solidFill>
              </a:rPr>
              <a:t>monochromator</a:t>
            </a:r>
            <a:r>
              <a:rPr lang="en-US" sz="1900" dirty="0">
                <a:solidFill>
                  <a:schemeClr val="tx1"/>
                </a:solidFill>
              </a:rPr>
              <a:t> with accurate wavelength calibration and PMT </a:t>
            </a:r>
            <a:r>
              <a:rPr lang="en-US" sz="1900" dirty="0" smtClean="0">
                <a:solidFill>
                  <a:schemeClr val="tx1"/>
                </a:solidFill>
              </a:rPr>
              <a:t>detector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Can be tuned to any line 400-700 nm, any sightline</a:t>
            </a:r>
          </a:p>
          <a:p>
            <a:r>
              <a:rPr lang="en-US" sz="2100" dirty="0" smtClean="0"/>
              <a:t>Fast EIES – 5 channels (20 kHz) for IGI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B II, B III, Li I, Li III, C II, CIII ,C IV filters to monitor granule penetration</a:t>
            </a:r>
          </a:p>
          <a:p>
            <a:r>
              <a:rPr lang="en-US" sz="2100" dirty="0" smtClean="0"/>
              <a:t>ORNL fast (&lt;50 kHz?) filterscopes for ELM detection</a:t>
            </a:r>
          </a:p>
          <a:p>
            <a:pPr lvl="1"/>
            <a:r>
              <a:rPr lang="en-US" sz="1900" dirty="0" smtClean="0">
                <a:solidFill>
                  <a:schemeClr val="tx1"/>
                </a:solidFill>
              </a:rPr>
              <a:t>4-channel module being installed</a:t>
            </a:r>
          </a:p>
          <a:p>
            <a:r>
              <a:rPr lang="en-US" sz="2100" dirty="0" smtClean="0"/>
              <a:t>Main sightlines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Bay D top, viewing entire lower divertor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Bay E bottom, viewing entire upper divertor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Bay I midplane, viewing CS (spot 2 cm diameter)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Bay G tangential midplane, VB monitor view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Bay L midplane (CHERS fiber mount), edge views</a:t>
            </a:r>
          </a:p>
        </p:txBody>
      </p:sp>
      <p:pic>
        <p:nvPicPr>
          <p:cNvPr id="4" name="Picture 3" descr="eq-2041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85" y="1295400"/>
            <a:ext cx="2824515" cy="5202183"/>
          </a:xfrm>
          <a:prstGeom prst="rect">
            <a:avLst/>
          </a:prstGeom>
        </p:spPr>
      </p:pic>
      <p:cxnSp>
        <p:nvCxnSpPr>
          <p:cNvPr id="46" name="Straight Connector 45"/>
          <p:cNvCxnSpPr/>
          <p:nvPr/>
        </p:nvCxnSpPr>
        <p:spPr>
          <a:xfrm>
            <a:off x="6934200" y="3733800"/>
            <a:ext cx="1981200" cy="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Isosceles Triangle 48"/>
          <p:cNvSpPr/>
          <p:nvPr/>
        </p:nvSpPr>
        <p:spPr>
          <a:xfrm rot="487554">
            <a:off x="7178979" y="1435433"/>
            <a:ext cx="1153065" cy="4602177"/>
          </a:xfrm>
          <a:prstGeom prst="triangl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18000"/>
                </a:schemeClr>
              </a:gs>
              <a:gs pos="80000">
                <a:schemeClr val="accent1">
                  <a:shade val="93000"/>
                  <a:satMod val="130000"/>
                  <a:alpha val="18000"/>
                </a:schemeClr>
              </a:gs>
              <a:gs pos="100000">
                <a:schemeClr val="accent1">
                  <a:shade val="94000"/>
                  <a:satMod val="135000"/>
                  <a:alpha val="1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 rot="2333814">
            <a:off x="7144138" y="2797087"/>
            <a:ext cx="1609302" cy="2799176"/>
          </a:xfrm>
          <a:prstGeom prst="triangl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18000"/>
                </a:schemeClr>
              </a:gs>
              <a:gs pos="80000">
                <a:schemeClr val="accent1">
                  <a:shade val="93000"/>
                  <a:satMod val="130000"/>
                  <a:alpha val="18000"/>
                </a:schemeClr>
              </a:gs>
              <a:gs pos="100000">
                <a:schemeClr val="accent1">
                  <a:shade val="94000"/>
                  <a:satMod val="135000"/>
                  <a:alpha val="1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10440767">
            <a:off x="7144461" y="1363290"/>
            <a:ext cx="1153065" cy="4602177"/>
          </a:xfrm>
          <a:prstGeom prst="triangl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18000"/>
                </a:schemeClr>
              </a:gs>
              <a:gs pos="80000">
                <a:schemeClr val="accent1">
                  <a:shade val="93000"/>
                  <a:satMod val="130000"/>
                  <a:alpha val="18000"/>
                </a:schemeClr>
              </a:gs>
              <a:gs pos="100000">
                <a:schemeClr val="accent1">
                  <a:shade val="94000"/>
                  <a:satMod val="135000"/>
                  <a:alpha val="1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0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2. LADA: Lyman-</a:t>
            </a:r>
            <a:r>
              <a:rPr lang="en-US" sz="3200" dirty="0" smtClean="0">
                <a:latin typeface="Symbol" charset="2"/>
                <a:cs typeface="Symbol" charset="2"/>
              </a:rPr>
              <a:t>a</a:t>
            </a:r>
            <a:r>
              <a:rPr lang="en-US" sz="3200" dirty="0" smtClean="0"/>
              <a:t> AXUV diode array is used as divertor radiometer in NSTX-U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4575941" cy="4713717"/>
          </a:xfrm>
        </p:spPr>
        <p:txBody>
          <a:bodyPr>
            <a:norm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</a:rPr>
              <a:t>Described in V. A. Soukhanovskii, RSI </a:t>
            </a:r>
            <a:r>
              <a:rPr lang="en-US" sz="2000" dirty="0" smtClean="0"/>
              <a:t>81</a:t>
            </a:r>
            <a:r>
              <a:rPr lang="en-US" sz="2000" dirty="0"/>
              <a:t>, 10D723 </a:t>
            </a:r>
            <a:r>
              <a:rPr lang="en-US" sz="2000" dirty="0" smtClean="0"/>
              <a:t>(2010)</a:t>
            </a:r>
          </a:p>
          <a:p>
            <a:pPr algn="just"/>
            <a:r>
              <a:rPr lang="en-US" sz="2000" dirty="0" smtClean="0"/>
              <a:t>LADA </a:t>
            </a:r>
            <a:r>
              <a:rPr lang="en-US" sz="2000" dirty="0"/>
              <a:t>– Lyman Alpha (</a:t>
            </a:r>
            <a:r>
              <a:rPr lang="en-US" sz="2000" dirty="0" err="1"/>
              <a:t>Ly</a:t>
            </a:r>
            <a:r>
              <a:rPr lang="en-US" sz="2000" baseline="-25000" dirty="0" err="1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sz="2000" dirty="0"/>
              <a:t>) Diode </a:t>
            </a:r>
            <a:r>
              <a:rPr lang="en-US" sz="2000" dirty="0" smtClean="0"/>
              <a:t>Array</a:t>
            </a:r>
            <a:endParaRPr lang="en-US" sz="2000" dirty="0"/>
          </a:p>
          <a:p>
            <a:pPr lvl="1" algn="just"/>
            <a:r>
              <a:rPr lang="en-US" sz="1800" dirty="0" smtClean="0">
                <a:solidFill>
                  <a:schemeClr val="tx1"/>
                </a:solidFill>
              </a:rPr>
              <a:t>Operated without Ly-alpha filter (2016)</a:t>
            </a:r>
          </a:p>
          <a:p>
            <a:pPr lvl="1" algn="just"/>
            <a:r>
              <a:rPr lang="en-US" sz="1800" dirty="0" smtClean="0">
                <a:solidFill>
                  <a:schemeClr val="tx1"/>
                </a:solidFill>
              </a:rPr>
              <a:t>20</a:t>
            </a:r>
            <a:r>
              <a:rPr lang="en-US" sz="1800" dirty="0">
                <a:solidFill>
                  <a:schemeClr val="tx1"/>
                </a:solidFill>
              </a:rPr>
              <a:t>-channel AXUV-20EL diode array from </a:t>
            </a:r>
            <a:r>
              <a:rPr lang="en-US" sz="1800" dirty="0" smtClean="0">
                <a:solidFill>
                  <a:schemeClr val="tx1"/>
                </a:solidFill>
              </a:rPr>
              <a:t>IRD</a:t>
            </a:r>
          </a:p>
          <a:p>
            <a:pPr lvl="1" algn="just"/>
            <a:r>
              <a:rPr lang="en-US" sz="1800" dirty="0" smtClean="0">
                <a:solidFill>
                  <a:schemeClr val="tx1"/>
                </a:solidFill>
              </a:rPr>
              <a:t>20</a:t>
            </a:r>
            <a:r>
              <a:rPr lang="en-US" sz="1800" dirty="0">
                <a:solidFill>
                  <a:schemeClr val="tx1"/>
                </a:solidFill>
              </a:rPr>
              <a:t>-channel </a:t>
            </a:r>
            <a:r>
              <a:rPr lang="en-US" sz="1800" dirty="0" smtClean="0">
                <a:solidFill>
                  <a:schemeClr val="tx1"/>
                </a:solidFill>
              </a:rPr>
              <a:t>10 kHz trans</a:t>
            </a:r>
            <a:r>
              <a:rPr lang="en-US" sz="1800" dirty="0">
                <a:solidFill>
                  <a:schemeClr val="tx1"/>
                </a:solidFill>
              </a:rPr>
              <a:t>-impedance amplifier from Clear-Pulse, Inc. </a:t>
            </a:r>
          </a:p>
          <a:p>
            <a:pPr lvl="1" algn="just"/>
            <a:r>
              <a:rPr lang="en-US" sz="1800" dirty="0">
                <a:solidFill>
                  <a:schemeClr val="tx1"/>
                </a:solidFill>
              </a:rPr>
              <a:t>D-</a:t>
            </a:r>
            <a:r>
              <a:rPr lang="en-US" sz="1800" dirty="0" err="1">
                <a:solidFill>
                  <a:schemeClr val="tx1"/>
                </a:solidFill>
              </a:rPr>
              <a:t>tacq</a:t>
            </a:r>
            <a:r>
              <a:rPr lang="en-US" sz="1800" dirty="0">
                <a:solidFill>
                  <a:schemeClr val="tx1"/>
                </a:solidFill>
              </a:rPr>
              <a:t> data acquisition module </a:t>
            </a:r>
            <a:endParaRPr lang="en-US" sz="1800" dirty="0" smtClean="0">
              <a:solidFill>
                <a:schemeClr val="tx1"/>
              </a:solidFill>
            </a:endParaRPr>
          </a:p>
          <a:p>
            <a:pPr lvl="1" algn="just"/>
            <a:r>
              <a:rPr lang="en-US" sz="1800" dirty="0" smtClean="0">
                <a:solidFill>
                  <a:schemeClr val="tx1"/>
                </a:solidFill>
              </a:rPr>
              <a:t>cm</a:t>
            </a:r>
            <a:r>
              <a:rPr lang="en-US" sz="1800" dirty="0">
                <a:solidFill>
                  <a:schemeClr val="tx1"/>
                </a:solidFill>
              </a:rPr>
              <a:t>-scale resolution in lower </a:t>
            </a:r>
            <a:r>
              <a:rPr lang="en-US" sz="1800" dirty="0" smtClean="0">
                <a:solidFill>
                  <a:schemeClr val="tx1"/>
                </a:solidFill>
              </a:rPr>
              <a:t>divertor</a:t>
            </a:r>
            <a:endParaRPr lang="en-US" sz="1800" dirty="0">
              <a:solidFill>
                <a:schemeClr val="tx1"/>
              </a:solidFill>
            </a:endParaRPr>
          </a:p>
          <a:p>
            <a:pPr lvl="1" algn="just"/>
            <a:endParaRPr lang="en-US" sz="1800" dirty="0" smtClean="0">
              <a:solidFill>
                <a:schemeClr val="tx1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219200"/>
            <a:ext cx="2665454" cy="191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791200" y="3276600"/>
            <a:ext cx="32041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4080"/>
                </a:solidFill>
              </a:rPr>
              <a:t>LADA placement on NSTX (and NSTX-U).</a:t>
            </a:r>
          </a:p>
        </p:txBody>
      </p:sp>
      <p:pic>
        <p:nvPicPr>
          <p:cNvPr id="6" name="Picture 5" descr="ladage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1143000"/>
            <a:ext cx="1121681" cy="2164310"/>
          </a:xfrm>
          <a:prstGeom prst="rect">
            <a:avLst/>
          </a:prstGeom>
        </p:spPr>
      </p:pic>
      <p:pic>
        <p:nvPicPr>
          <p:cNvPr id="9" name="Picture 8" descr="lada-2041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581400"/>
            <a:ext cx="3657600" cy="293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07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07720"/>
          </a:xfrm>
        </p:spPr>
        <p:txBody>
          <a:bodyPr>
            <a:noAutofit/>
          </a:bodyPr>
          <a:lstStyle/>
          <a:p>
            <a:r>
              <a:rPr lang="en-US" sz="2600" dirty="0" smtClean="0"/>
              <a:t>3. 1D CCD arrays: high spatial and temporal resolution recycling and impurity emission profiles for physics analysis</a:t>
            </a:r>
            <a:br>
              <a:rPr lang="en-US" sz="2600" dirty="0" smtClean="0"/>
            </a:b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660" y="1179151"/>
            <a:ext cx="6211339" cy="5046044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 smtClean="0">
                <a:solidFill>
                  <a:srgbClr val="000000"/>
                </a:solidFill>
              </a:rPr>
              <a:t>Described in V. A. Soukhanovskii, RSI 74, 2093 (2003)</a:t>
            </a:r>
          </a:p>
          <a:p>
            <a:pPr lvl="1"/>
            <a:r>
              <a:rPr lang="en-US" sz="1700" dirty="0" smtClean="0">
                <a:solidFill>
                  <a:srgbClr val="000000"/>
                </a:solidFill>
              </a:rPr>
              <a:t>New DALSA Spider </a:t>
            </a:r>
            <a:r>
              <a:rPr lang="en-US" sz="1700" dirty="0">
                <a:solidFill>
                  <a:srgbClr val="000000"/>
                </a:solidFill>
              </a:rPr>
              <a:t>3 SG-14 </a:t>
            </a:r>
            <a:r>
              <a:rPr lang="en-US" sz="1700" dirty="0" smtClean="0">
                <a:solidFill>
                  <a:srgbClr val="000000"/>
                </a:solidFill>
              </a:rPr>
              <a:t>cameras (</a:t>
            </a:r>
            <a:r>
              <a:rPr lang="en-US" sz="1700" dirty="0">
                <a:solidFill>
                  <a:srgbClr val="000000"/>
                </a:solidFill>
              </a:rPr>
              <a:t>36 kHz, 1024 pixels, </a:t>
            </a:r>
            <a:r>
              <a:rPr lang="en-US" sz="1700" dirty="0" smtClean="0">
                <a:solidFill>
                  <a:srgbClr val="000000"/>
                </a:solidFill>
              </a:rPr>
              <a:t>GigE)</a:t>
            </a:r>
          </a:p>
          <a:p>
            <a:pPr lvl="1"/>
            <a:r>
              <a:rPr lang="en-US" sz="1700" dirty="0" smtClean="0">
                <a:solidFill>
                  <a:srgbClr val="000000"/>
                </a:solidFill>
              </a:rPr>
              <a:t>Primary data for edge transport code comparisons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</a:rPr>
              <a:t>U</a:t>
            </a:r>
            <a:r>
              <a:rPr lang="en-US" sz="1700" dirty="0" smtClean="0">
                <a:solidFill>
                  <a:srgbClr val="000000"/>
                </a:solidFill>
              </a:rPr>
              <a:t>sed for recycling, ELM, impurity analysis</a:t>
            </a:r>
          </a:p>
          <a:p>
            <a:r>
              <a:rPr lang="en-US" sz="1900" dirty="0" smtClean="0">
                <a:solidFill>
                  <a:srgbClr val="000000"/>
                </a:solidFill>
              </a:rPr>
              <a:t>NSTX-U system includes 3 views at 3 wavelengths </a:t>
            </a:r>
          </a:p>
          <a:p>
            <a:pPr lvl="1"/>
            <a:r>
              <a:rPr lang="en-US" sz="1700" dirty="0" smtClean="0">
                <a:solidFill>
                  <a:srgbClr val="000000"/>
                </a:solidFill>
              </a:rPr>
              <a:t>Bay D top, viewing lower divertor (3 cameras)</a:t>
            </a:r>
          </a:p>
          <a:p>
            <a:pPr lvl="1"/>
            <a:r>
              <a:rPr lang="en-US" sz="1700" dirty="0" smtClean="0">
                <a:solidFill>
                  <a:srgbClr val="000000"/>
                </a:solidFill>
              </a:rPr>
              <a:t>Bay E bottom, viewing upper </a:t>
            </a:r>
            <a:r>
              <a:rPr lang="en-US" sz="1700" dirty="0">
                <a:solidFill>
                  <a:srgbClr val="000000"/>
                </a:solidFill>
              </a:rPr>
              <a:t>divertor (3 cameras</a:t>
            </a:r>
            <a:r>
              <a:rPr lang="en-US" sz="1700" dirty="0" smtClean="0">
                <a:solidFill>
                  <a:srgbClr val="000000"/>
                </a:solidFill>
              </a:rPr>
              <a:t>)</a:t>
            </a:r>
          </a:p>
          <a:p>
            <a:pPr lvl="1"/>
            <a:r>
              <a:rPr lang="en-US" sz="1700" dirty="0" smtClean="0">
                <a:solidFill>
                  <a:srgbClr val="000000"/>
                </a:solidFill>
              </a:rPr>
              <a:t>Bay B midplane, viewing </a:t>
            </a:r>
            <a:r>
              <a:rPr lang="en-US" sz="1700" dirty="0">
                <a:solidFill>
                  <a:srgbClr val="000000"/>
                </a:solidFill>
              </a:rPr>
              <a:t>CS (3 cameras</a:t>
            </a:r>
            <a:r>
              <a:rPr lang="en-US" sz="17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1900" dirty="0" smtClean="0">
                <a:solidFill>
                  <a:srgbClr val="000000"/>
                </a:solidFill>
              </a:rPr>
              <a:t>Redesigned </a:t>
            </a:r>
            <a:r>
              <a:rPr lang="en-US" sz="1900" dirty="0">
                <a:solidFill>
                  <a:srgbClr val="000000"/>
                </a:solidFill>
              </a:rPr>
              <a:t>optics and detector system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</a:rPr>
              <a:t>Imaging lens on port</a:t>
            </a:r>
          </a:p>
          <a:p>
            <a:pPr lvl="1"/>
            <a:r>
              <a:rPr lang="en-US" sz="1700" dirty="0" smtClean="0">
                <a:solidFill>
                  <a:srgbClr val="000000"/>
                </a:solidFill>
              </a:rPr>
              <a:t>Schott 15 ft fiberoptic </a:t>
            </a:r>
            <a:r>
              <a:rPr lang="en-US" sz="1700" dirty="0">
                <a:solidFill>
                  <a:srgbClr val="000000"/>
                </a:solidFill>
              </a:rPr>
              <a:t>bundle </a:t>
            </a:r>
          </a:p>
          <a:p>
            <a:pPr lvl="1"/>
            <a:r>
              <a:rPr lang="en-US" sz="1700" dirty="0" smtClean="0">
                <a:solidFill>
                  <a:srgbClr val="000000"/>
                </a:solidFill>
              </a:rPr>
              <a:t>Detector </a:t>
            </a:r>
            <a:r>
              <a:rPr lang="en-US" sz="1700" dirty="0">
                <a:solidFill>
                  <a:srgbClr val="000000"/>
                </a:solidFill>
              </a:rPr>
              <a:t>box with image splitter, lenses, filters and 3 cameras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</a:rPr>
              <a:t>Candidate filters </a:t>
            </a:r>
            <a:r>
              <a:rPr lang="en-US" sz="1700" dirty="0" err="1">
                <a:solidFill>
                  <a:srgbClr val="000000"/>
                </a:solidFill>
              </a:rPr>
              <a:t>D</a:t>
            </a:r>
            <a:r>
              <a:rPr lang="en-US" sz="1700" baseline="-25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b</a:t>
            </a:r>
            <a:r>
              <a:rPr lang="en-US" sz="1700" dirty="0">
                <a:solidFill>
                  <a:srgbClr val="000000"/>
                </a:solidFill>
              </a:rPr>
              <a:t>, C II, and Li </a:t>
            </a:r>
            <a:r>
              <a:rPr lang="en-US" sz="1700" dirty="0" smtClean="0">
                <a:solidFill>
                  <a:srgbClr val="000000"/>
                </a:solidFill>
              </a:rPr>
              <a:t>I, possible </a:t>
            </a:r>
            <a:r>
              <a:rPr lang="en-US" sz="1700" dirty="0">
                <a:solidFill>
                  <a:srgbClr val="000000"/>
                </a:solidFill>
              </a:rPr>
              <a:t>filter wheel</a:t>
            </a:r>
          </a:p>
          <a:p>
            <a:r>
              <a:rPr lang="en-US" sz="1900" dirty="0" smtClean="0">
                <a:solidFill>
                  <a:srgbClr val="000000"/>
                </a:solidFill>
              </a:rPr>
              <a:t>Need to develop </a:t>
            </a:r>
            <a:r>
              <a:rPr lang="en-US" sz="1900" dirty="0">
                <a:solidFill>
                  <a:srgbClr val="000000"/>
                </a:solidFill>
              </a:rPr>
              <a:t>data acquisition system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</a:rPr>
              <a:t>Looking into options, 1 PC per </a:t>
            </a:r>
            <a:r>
              <a:rPr lang="en-US" sz="1700" dirty="0" smtClean="0">
                <a:solidFill>
                  <a:srgbClr val="000000"/>
                </a:solidFill>
              </a:rPr>
              <a:t>three </a:t>
            </a:r>
            <a:r>
              <a:rPr lang="en-US" sz="1700" dirty="0">
                <a:solidFill>
                  <a:srgbClr val="000000"/>
                </a:solidFill>
              </a:rPr>
              <a:t>cameras</a:t>
            </a:r>
          </a:p>
          <a:p>
            <a:pPr lvl="1"/>
            <a:r>
              <a:rPr lang="en-US" sz="1700" dirty="0">
                <a:solidFill>
                  <a:srgbClr val="000000"/>
                </a:solidFill>
              </a:rPr>
              <a:t>Considering Linux and Python based solution</a:t>
            </a:r>
          </a:p>
          <a:p>
            <a:pPr lvl="1"/>
            <a:endParaRPr lang="en-US" sz="1800" dirty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4" name="Picture 10" descr="nstx-1dccd-view.JPG                                            00001CCEthree                          B6C43A1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193" y="1253308"/>
            <a:ext cx="240823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529188" y="5790904"/>
            <a:ext cx="2144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004080"/>
                </a:solidFill>
              </a:rPr>
              <a:t>1D CCD views.</a:t>
            </a:r>
          </a:p>
          <a:p>
            <a:r>
              <a:rPr lang="en-US" sz="1200" b="1" dirty="0" smtClean="0">
                <a:solidFill>
                  <a:srgbClr val="004080"/>
                </a:solidFill>
              </a:rPr>
              <a:t>A DALSA Spider 3 camera.</a:t>
            </a:r>
            <a:endParaRPr lang="en-US" sz="1200" b="1" dirty="0">
              <a:solidFill>
                <a:srgbClr val="004080"/>
              </a:solidFill>
            </a:endParaRPr>
          </a:p>
        </p:txBody>
      </p:sp>
      <p:pic>
        <p:nvPicPr>
          <p:cNvPr id="7" name="Picture 6" descr="Screen Shot 2014-02-19 at 3.23.1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953000"/>
            <a:ext cx="997857" cy="106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8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43400" y="3657600"/>
            <a:ext cx="4648200" cy="2743200"/>
          </a:xfrm>
        </p:spPr>
        <p:txBody>
          <a:bodyPr>
            <a:normAutofit fontScale="92500" lnSpcReduction="20000"/>
          </a:bodyPr>
          <a:lstStyle/>
          <a:p>
            <a:pPr marL="258763" indent="-198438"/>
            <a:r>
              <a:rPr lang="en-US" sz="1900" dirty="0" smtClean="0"/>
              <a:t>Divertor SPRED </a:t>
            </a:r>
            <a:r>
              <a:rPr lang="en-US" sz="1900" dirty="0"/>
              <a:t>spectrometer</a:t>
            </a:r>
          </a:p>
          <a:p>
            <a:pPr marL="512763" lvl="1" indent="-223838"/>
            <a:r>
              <a:rPr lang="en-US" sz="1700" dirty="0">
                <a:solidFill>
                  <a:srgbClr val="000000"/>
                </a:solidFill>
              </a:rPr>
              <a:t>McPherson Model 251 flat-field 0.3 m spectrograph (Weight: 250 lb)</a:t>
            </a:r>
          </a:p>
          <a:p>
            <a:pPr marL="512763" lvl="1" indent="-223838"/>
            <a:r>
              <a:rPr lang="en-US" sz="1700" dirty="0">
                <a:solidFill>
                  <a:srgbClr val="000000"/>
                </a:solidFill>
              </a:rPr>
              <a:t>Two-grating </a:t>
            </a:r>
            <a:r>
              <a:rPr lang="en-US" sz="1700" dirty="0" smtClean="0">
                <a:solidFill>
                  <a:srgbClr val="000000"/>
                </a:solidFill>
              </a:rPr>
              <a:t>turret with </a:t>
            </a:r>
            <a:r>
              <a:rPr lang="en-US" sz="1700" dirty="0">
                <a:solidFill>
                  <a:srgbClr val="000000"/>
                </a:solidFill>
              </a:rPr>
              <a:t>Au-coated </a:t>
            </a:r>
            <a:r>
              <a:rPr lang="en-US" sz="1700" dirty="0" smtClean="0">
                <a:solidFill>
                  <a:srgbClr val="000000"/>
                </a:solidFill>
              </a:rPr>
              <a:t>gratings 290 and </a:t>
            </a:r>
            <a:r>
              <a:rPr lang="en-US" sz="1700" dirty="0">
                <a:solidFill>
                  <a:srgbClr val="000000"/>
                </a:solidFill>
              </a:rPr>
              <a:t>2105 </a:t>
            </a:r>
            <a:r>
              <a:rPr lang="en-US" sz="1700" dirty="0" smtClean="0">
                <a:solidFill>
                  <a:srgbClr val="000000"/>
                </a:solidFill>
              </a:rPr>
              <a:t>l/</a:t>
            </a:r>
            <a:r>
              <a:rPr lang="en-US" sz="1700" dirty="0">
                <a:solidFill>
                  <a:srgbClr val="000000"/>
                </a:solidFill>
              </a:rPr>
              <a:t>mm</a:t>
            </a:r>
          </a:p>
          <a:p>
            <a:pPr marL="512763" lvl="1" indent="-223838"/>
            <a:r>
              <a:rPr lang="en-US" sz="1700" dirty="0">
                <a:solidFill>
                  <a:srgbClr val="000000"/>
                </a:solidFill>
              </a:rPr>
              <a:t>MCP-based detector with CsI-coated photocathode and </a:t>
            </a:r>
            <a:r>
              <a:rPr lang="en-US" sz="1700" dirty="0" smtClean="0">
                <a:solidFill>
                  <a:srgbClr val="000000"/>
                </a:solidFill>
              </a:rPr>
              <a:t>P46 </a:t>
            </a:r>
            <a:r>
              <a:rPr lang="en-US" sz="1700" dirty="0">
                <a:solidFill>
                  <a:srgbClr val="000000"/>
                </a:solidFill>
              </a:rPr>
              <a:t>phosphor</a:t>
            </a:r>
          </a:p>
          <a:p>
            <a:pPr marL="512763" lvl="1" indent="-223838"/>
            <a:r>
              <a:rPr lang="en-US" sz="1700" dirty="0" smtClean="0">
                <a:solidFill>
                  <a:srgbClr val="000000"/>
                </a:solidFill>
              </a:rPr>
              <a:t>Ion </a:t>
            </a:r>
            <a:r>
              <a:rPr lang="en-US" sz="1700" dirty="0">
                <a:solidFill>
                  <a:srgbClr val="000000"/>
                </a:solidFill>
              </a:rPr>
              <a:t>pump with </a:t>
            </a:r>
            <a:r>
              <a:rPr lang="en-US" sz="1700" dirty="0" smtClean="0">
                <a:solidFill>
                  <a:srgbClr val="000000"/>
                </a:solidFill>
              </a:rPr>
              <a:t>controller</a:t>
            </a:r>
          </a:p>
          <a:p>
            <a:pPr marL="512763" lvl="1" indent="-223838"/>
            <a:r>
              <a:rPr lang="en-US" sz="1700" dirty="0">
                <a:solidFill>
                  <a:srgbClr val="000000"/>
                </a:solidFill>
              </a:rPr>
              <a:t>Schott 12 ft </a:t>
            </a:r>
            <a:r>
              <a:rPr lang="en-US" sz="1700" dirty="0" smtClean="0">
                <a:solidFill>
                  <a:srgbClr val="000000"/>
                </a:solidFill>
              </a:rPr>
              <a:t>imaging bundle 25x4 mm</a:t>
            </a:r>
            <a:endParaRPr lang="en-US" sz="1700" dirty="0">
              <a:solidFill>
                <a:srgbClr val="000000"/>
              </a:solidFill>
            </a:endParaRPr>
          </a:p>
          <a:p>
            <a:pPr marL="512763" lvl="1" indent="-223838"/>
            <a:r>
              <a:rPr lang="en-US" sz="1700" dirty="0">
                <a:solidFill>
                  <a:srgbClr val="000000"/>
                </a:solidFill>
              </a:rPr>
              <a:t>Princeton Instruments Pro-EM 1600x200 camera</a:t>
            </a:r>
          </a:p>
          <a:p>
            <a:pPr marL="512763" lvl="1" indent="-223838"/>
            <a:endParaRPr lang="en-US" sz="1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4. Divertor SPRED VUV spectrometer for impurity emission measurement in outer divertor leg, real-time T</a:t>
            </a:r>
            <a:r>
              <a:rPr lang="en-US" sz="2800" baseline="-25000" dirty="0" smtClean="0"/>
              <a:t>e</a:t>
            </a:r>
            <a:endParaRPr lang="en-US" sz="2800" baseline="-25000" dirty="0"/>
          </a:p>
        </p:txBody>
      </p:sp>
      <p:pic>
        <p:nvPicPr>
          <p:cNvPr id="31" name="Picture 30" descr="Screen Shot 2015-11-15 at 11.06.15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4182819" cy="4275002"/>
          </a:xfrm>
          <a:prstGeom prst="rect">
            <a:avLst/>
          </a:prstGeom>
        </p:spPr>
      </p:pic>
      <p:cxnSp>
        <p:nvCxnSpPr>
          <p:cNvPr id="32" name="Curved Connector 31"/>
          <p:cNvCxnSpPr/>
          <p:nvPr/>
        </p:nvCxnSpPr>
        <p:spPr>
          <a:xfrm>
            <a:off x="4038600" y="2819400"/>
            <a:ext cx="1103868" cy="462938"/>
          </a:xfrm>
          <a:prstGeom prst="curvedConnector3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105400" y="3276600"/>
            <a:ext cx="946194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019800" y="3124200"/>
            <a:ext cx="510391" cy="23740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629400" y="3200400"/>
            <a:ext cx="1762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Shielded CCD detector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6553200" y="2895600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12.5’ fiberoptic imaging bundle</a:t>
            </a:r>
            <a:endParaRPr lang="en-US" sz="1200" dirty="0"/>
          </a:p>
        </p:txBody>
      </p:sp>
      <p:cxnSp>
        <p:nvCxnSpPr>
          <p:cNvPr id="37" name="Straight Arrow Connector 36"/>
          <p:cNvCxnSpPr>
            <a:stCxn id="36" idx="1"/>
          </p:cNvCxnSpPr>
          <p:nvPr/>
        </p:nvCxnSpPr>
        <p:spPr>
          <a:xfrm flipH="1">
            <a:off x="4953002" y="3034100"/>
            <a:ext cx="1600198" cy="1663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3200400" y="3352800"/>
            <a:ext cx="228599" cy="1066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590800" y="449580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Divertor SPRED</a:t>
            </a:r>
            <a:endParaRPr lang="en-US" dirty="0"/>
          </a:p>
        </p:txBody>
      </p:sp>
      <p:pic>
        <p:nvPicPr>
          <p:cNvPr id="40" name="Picture 39" descr="Picture 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0"/>
            <a:ext cx="1143000" cy="9812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43400" y="1143000"/>
            <a:ext cx="42672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Steady-state and transient divertor impurity </a:t>
            </a:r>
            <a:r>
              <a:rPr lang="en-US" dirty="0" smtClean="0"/>
              <a:t>measurements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Li </a:t>
            </a:r>
            <a:r>
              <a:rPr lang="en-US" sz="1600" dirty="0"/>
              <a:t>II-III, C II-IV, N II-V, Ne, Ar, Mo, W line </a:t>
            </a:r>
            <a:r>
              <a:rPr lang="en-US" sz="1600" dirty="0" smtClean="0"/>
              <a:t>emission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/>
              <a:t>Radiative divertor control via </a:t>
            </a:r>
            <a:r>
              <a:rPr lang="en-US" sz="1600" i="1" dirty="0" smtClean="0"/>
              <a:t>T</a:t>
            </a:r>
            <a:r>
              <a:rPr lang="en-US" sz="1600" i="1" baseline="-25000" dirty="0" smtClean="0"/>
              <a:t>e</a:t>
            </a:r>
            <a:r>
              <a:rPr lang="en-US" sz="1600" dirty="0" smtClean="0"/>
              <a:t> analysis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152400" y="5562600"/>
            <a:ext cx="4191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6075" indent="-285750">
              <a:buFont typeface="Arial"/>
              <a:buChar char="•"/>
            </a:pPr>
            <a:r>
              <a:rPr lang="en-US" dirty="0" smtClean="0"/>
              <a:t>Described in V. A. Soukhanovskii, APS DPP 2015; </a:t>
            </a:r>
            <a:r>
              <a:rPr lang="en-US" dirty="0"/>
              <a:t>HTPD 2016 </a:t>
            </a:r>
            <a:r>
              <a:rPr lang="en-US" dirty="0" smtClean="0"/>
              <a:t>poster, RSI paper to be submitted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876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199" y="0"/>
            <a:ext cx="8351157" cy="914400"/>
          </a:xfrm>
        </p:spPr>
        <p:txBody>
          <a:bodyPr>
            <a:noAutofit/>
          </a:bodyPr>
          <a:lstStyle/>
          <a:p>
            <a:r>
              <a:rPr lang="en-US" sz="3200" dirty="0" smtClean="0"/>
              <a:t>5. UV-VIS spectrometer VIPS2: general purpose surveys for wall conditioning studies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324" y="1131500"/>
            <a:ext cx="6041275" cy="5245747"/>
          </a:xfrm>
        </p:spPr>
        <p:txBody>
          <a:bodyPr/>
          <a:lstStyle/>
          <a:p>
            <a:r>
              <a:rPr lang="en-US" sz="1800" dirty="0">
                <a:solidFill>
                  <a:srgbClr val="000000"/>
                </a:solidFill>
              </a:rPr>
              <a:t>Described in V. A. Soukhanovskii, </a:t>
            </a:r>
            <a:r>
              <a:rPr lang="en-US" sz="1800" dirty="0" smtClean="0">
                <a:solidFill>
                  <a:srgbClr val="000000"/>
                </a:solidFill>
              </a:rPr>
              <a:t>RSI </a:t>
            </a:r>
            <a:r>
              <a:rPr lang="en-US" sz="1800" dirty="0"/>
              <a:t>77, 10F127 </a:t>
            </a:r>
            <a:r>
              <a:rPr lang="en-US" sz="1800" dirty="0" smtClean="0"/>
              <a:t>(2006)</a:t>
            </a:r>
          </a:p>
          <a:p>
            <a:pPr>
              <a:buFont typeface="Times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Applications on NSTX-U</a:t>
            </a:r>
          </a:p>
          <a:p>
            <a:pPr lvl="1">
              <a:buFont typeface="Times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H/D ratio monitoring </a:t>
            </a:r>
            <a:endParaRPr lang="en-US" sz="1600" dirty="0">
              <a:solidFill>
                <a:srgbClr val="000000"/>
              </a:solidFill>
            </a:endParaRPr>
          </a:p>
          <a:p>
            <a:pPr lvl="1">
              <a:buFont typeface="Times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Survey of impurity </a:t>
            </a:r>
            <a:r>
              <a:rPr lang="en-US" sz="1600" dirty="0" smtClean="0">
                <a:solidFill>
                  <a:srgbClr val="000000"/>
                </a:solidFill>
              </a:rPr>
              <a:t>emissions</a:t>
            </a:r>
          </a:p>
          <a:p>
            <a:pPr lvl="1">
              <a:buFont typeface="Times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Penning, GDC emission studies</a:t>
            </a:r>
          </a:p>
          <a:p>
            <a:pPr lvl="1">
              <a:buFont typeface="Times" charset="0"/>
              <a:buChar char="•"/>
            </a:pPr>
            <a:endParaRPr lang="en-US" sz="1800" dirty="0" smtClean="0"/>
          </a:p>
          <a:p>
            <a:pPr>
              <a:buFont typeface="Times" charset="0"/>
              <a:buChar char="•"/>
            </a:pPr>
            <a:r>
              <a:rPr lang="en-US" sz="1800" dirty="0" smtClean="0"/>
              <a:t>VIPS 2 spectrometer</a:t>
            </a:r>
          </a:p>
          <a:p>
            <a:pPr lvl="1">
              <a:buFont typeface="Times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Acton </a:t>
            </a:r>
            <a:r>
              <a:rPr lang="en-US" sz="1600" dirty="0">
                <a:solidFill>
                  <a:srgbClr val="000000"/>
                </a:solidFill>
              </a:rPr>
              <a:t>Research </a:t>
            </a:r>
            <a:r>
              <a:rPr lang="en-US" sz="1600" dirty="0" err="1">
                <a:solidFill>
                  <a:srgbClr val="000000"/>
                </a:solidFill>
              </a:rPr>
              <a:t>SpectraPro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500i, 0.5 </a:t>
            </a:r>
            <a:r>
              <a:rPr lang="en-US" sz="1600" dirty="0">
                <a:solidFill>
                  <a:srgbClr val="000000"/>
                </a:solidFill>
              </a:rPr>
              <a:t>m, </a:t>
            </a:r>
            <a:r>
              <a:rPr lang="en-US" sz="1600" i="1" dirty="0">
                <a:solidFill>
                  <a:srgbClr val="000000"/>
                </a:solidFill>
              </a:rPr>
              <a:t>f</a:t>
            </a:r>
            <a:r>
              <a:rPr lang="en-US" sz="1600" dirty="0">
                <a:solidFill>
                  <a:srgbClr val="000000"/>
                </a:solidFill>
              </a:rPr>
              <a:t> / 6.5 Czerny-Turner </a:t>
            </a:r>
            <a:r>
              <a:rPr lang="en-US" sz="1600" dirty="0" smtClean="0">
                <a:solidFill>
                  <a:srgbClr val="000000"/>
                </a:solidFill>
              </a:rPr>
              <a:t>scheme</a:t>
            </a:r>
          </a:p>
          <a:p>
            <a:pPr lvl="1">
              <a:buFont typeface="Times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Three </a:t>
            </a:r>
            <a:r>
              <a:rPr lang="en-US" sz="1600" dirty="0">
                <a:solidFill>
                  <a:srgbClr val="000000"/>
                </a:solidFill>
              </a:rPr>
              <a:t>gratings: 600, 1200, 2400 l/</a:t>
            </a:r>
            <a:r>
              <a:rPr lang="en-US" sz="1600" dirty="0" smtClean="0">
                <a:solidFill>
                  <a:srgbClr val="000000"/>
                </a:solidFill>
              </a:rPr>
              <a:t>mm</a:t>
            </a:r>
          </a:p>
          <a:p>
            <a:pPr lvl="1">
              <a:buFont typeface="Times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CCD </a:t>
            </a:r>
            <a:r>
              <a:rPr lang="en-US" sz="1600" dirty="0">
                <a:solidFill>
                  <a:srgbClr val="000000"/>
                </a:solidFill>
              </a:rPr>
              <a:t>detector - 1340 x 100 pixel  Princeton Instruments Model Spec-10:</a:t>
            </a:r>
            <a:r>
              <a:rPr lang="en-US" sz="1600" dirty="0" smtClean="0">
                <a:solidFill>
                  <a:srgbClr val="000000"/>
                </a:solidFill>
              </a:rPr>
              <a:t>100B</a:t>
            </a:r>
          </a:p>
          <a:p>
            <a:pPr lvl="1">
              <a:buFont typeface="Times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4-fiber input interface</a:t>
            </a:r>
          </a:p>
          <a:p>
            <a:pPr lvl="1">
              <a:buFont typeface="Times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Presently connected to Bay D Lower divertor, Bay E upper divertor, Bay B midplane EIES sightlines</a:t>
            </a:r>
          </a:p>
          <a:p>
            <a:pPr lvl="1">
              <a:buFont typeface="Times" charset="0"/>
              <a:buChar char="•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Rectangle 6"/>
          <p:cNvSpPr/>
          <p:nvPr/>
        </p:nvSpPr>
        <p:spPr>
          <a:xfrm>
            <a:off x="6629400" y="6248400"/>
            <a:ext cx="24520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4080"/>
                </a:solidFill>
              </a:rPr>
              <a:t>VIPS2 divertor lines of sight</a:t>
            </a:r>
          </a:p>
        </p:txBody>
      </p:sp>
      <p:pic>
        <p:nvPicPr>
          <p:cNvPr id="14" name="Picture 13" descr="eq-2041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85" y="1066800"/>
            <a:ext cx="2824515" cy="520218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6934200" y="3505200"/>
            <a:ext cx="1981200" cy="0"/>
          </a:xfrm>
          <a:prstGeom prst="lin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Isosceles Triangle 15"/>
          <p:cNvSpPr/>
          <p:nvPr/>
        </p:nvSpPr>
        <p:spPr>
          <a:xfrm rot="487554">
            <a:off x="7178979" y="1206833"/>
            <a:ext cx="1153065" cy="4602177"/>
          </a:xfrm>
          <a:prstGeom prst="triangl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18000"/>
                </a:schemeClr>
              </a:gs>
              <a:gs pos="80000">
                <a:schemeClr val="accent1">
                  <a:shade val="93000"/>
                  <a:satMod val="130000"/>
                  <a:alpha val="18000"/>
                </a:schemeClr>
              </a:gs>
              <a:gs pos="100000">
                <a:schemeClr val="accent1">
                  <a:shade val="94000"/>
                  <a:satMod val="135000"/>
                  <a:alpha val="1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rot="10440767">
            <a:off x="7144461" y="1363290"/>
            <a:ext cx="1153065" cy="4602177"/>
          </a:xfrm>
          <a:prstGeom prst="triangle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18000"/>
                </a:schemeClr>
              </a:gs>
              <a:gs pos="80000">
                <a:schemeClr val="accent1">
                  <a:shade val="93000"/>
                  <a:satMod val="130000"/>
                  <a:alpha val="18000"/>
                </a:schemeClr>
              </a:gs>
              <a:gs pos="100000">
                <a:schemeClr val="accent1">
                  <a:shade val="94000"/>
                  <a:satMod val="135000"/>
                  <a:alpha val="1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3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28600"/>
            <a:ext cx="8925992" cy="762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6. UV-VIS-NIR DIMS divertor imaging spectrometer designed for impurity profile and T</a:t>
            </a:r>
            <a:r>
              <a:rPr lang="en-US" sz="2800" baseline="-25000" dirty="0" smtClean="0"/>
              <a:t>i</a:t>
            </a:r>
            <a:r>
              <a:rPr lang="en-US" sz="2800" dirty="0" smtClean="0"/>
              <a:t> measurements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549" y="1194106"/>
            <a:ext cx="5109836" cy="5206693"/>
          </a:xfrm>
        </p:spPr>
        <p:txBody>
          <a:bodyPr/>
          <a:lstStyle/>
          <a:p>
            <a:pPr algn="just"/>
            <a:r>
              <a:rPr lang="en-US" sz="1800" dirty="0">
                <a:solidFill>
                  <a:srgbClr val="000000"/>
                </a:solidFill>
              </a:rPr>
              <a:t>Described in V. A. Soukhanovskii, RSI </a:t>
            </a:r>
            <a:r>
              <a:rPr lang="en-US" sz="1800" dirty="0"/>
              <a:t>81, 10D723 (2010)</a:t>
            </a:r>
          </a:p>
          <a:p>
            <a:pPr algn="just"/>
            <a:r>
              <a:rPr lang="en-US" sz="1800" dirty="0" smtClean="0">
                <a:solidFill>
                  <a:srgbClr val="000000"/>
                </a:solidFill>
              </a:rPr>
              <a:t>DIMS </a:t>
            </a:r>
            <a:r>
              <a:rPr lang="en-US" sz="1800" dirty="0">
                <a:solidFill>
                  <a:srgbClr val="000000"/>
                </a:solidFill>
              </a:rPr>
              <a:t>– Divertor Imaging Spectrometer</a:t>
            </a:r>
          </a:p>
          <a:p>
            <a:pPr lvl="1" algn="just"/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high</a:t>
            </a:r>
            <a:r>
              <a:rPr lang="en-US" sz="1600" dirty="0">
                <a:solidFill>
                  <a:srgbClr val="000000"/>
                </a:solidFill>
                <a:latin typeface="+mn-lt"/>
              </a:rPr>
              <a:t>-resolution imaging spectroscopy from 250 nm to 1100 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nm</a:t>
            </a:r>
          </a:p>
          <a:p>
            <a:pPr lvl="1" algn="just"/>
            <a:r>
              <a:rPr lang="en-US" sz="1600" dirty="0">
                <a:solidFill>
                  <a:srgbClr val="000000"/>
                </a:solidFill>
              </a:rPr>
              <a:t>18</a:t>
            </a:r>
            <a:r>
              <a:rPr lang="en-US" sz="1600" dirty="0" smtClean="0">
                <a:solidFill>
                  <a:srgbClr val="000000"/>
                </a:solidFill>
              </a:rPr>
              <a:t>-chord divertor </a:t>
            </a:r>
            <a:r>
              <a:rPr lang="en-US" sz="1600" dirty="0">
                <a:solidFill>
                  <a:srgbClr val="000000"/>
                </a:solidFill>
              </a:rPr>
              <a:t>profiles with 1 cm spatial resolution, 1-10 </a:t>
            </a:r>
            <a:r>
              <a:rPr lang="en-US" sz="1600" dirty="0" err="1">
                <a:solidFill>
                  <a:srgbClr val="000000"/>
                </a:solidFill>
              </a:rPr>
              <a:t>ms</a:t>
            </a:r>
            <a:r>
              <a:rPr lang="en-US" sz="1600" dirty="0">
                <a:solidFill>
                  <a:srgbClr val="000000"/>
                </a:solidFill>
              </a:rPr>
              <a:t> time </a:t>
            </a:r>
            <a:r>
              <a:rPr lang="en-US" sz="1600" dirty="0" smtClean="0">
                <a:solidFill>
                  <a:srgbClr val="000000"/>
                </a:solidFill>
              </a:rPr>
              <a:t>resolution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  <a:p>
            <a:pPr lvl="1" algn="just"/>
            <a:r>
              <a:rPr lang="en-US" sz="1600" dirty="0">
                <a:solidFill>
                  <a:srgbClr val="000000"/>
                </a:solidFill>
                <a:latin typeface="+mn-lt"/>
              </a:rPr>
              <a:t>Tochigi Nikon UV 105mm f/4.5 imaging </a:t>
            </a: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lens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4" name="Picture 4" descr="DIMS-nstx-geom-01191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1750" y="1308990"/>
            <a:ext cx="3479554" cy="267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3581400"/>
            <a:ext cx="511909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073D"/>
                </a:solidFill>
                <a:latin typeface="+mj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j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j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1" algn="just"/>
            <a:r>
              <a:rPr lang="en-US" sz="1600" i="0" dirty="0">
                <a:solidFill>
                  <a:srgbClr val="000000"/>
                </a:solidFill>
                <a:latin typeface="+mn-lt"/>
              </a:rPr>
              <a:t>50-fiber optical relay bundle, 400-um FBP400 broadband fibers from </a:t>
            </a:r>
            <a:r>
              <a:rPr lang="en-US" sz="1600" i="0" dirty="0" err="1">
                <a:solidFill>
                  <a:srgbClr val="000000"/>
                </a:solidFill>
                <a:latin typeface="+mn-lt"/>
              </a:rPr>
              <a:t>Polymicro</a:t>
            </a:r>
            <a:r>
              <a:rPr lang="en-US" sz="1600" i="0" dirty="0">
                <a:solidFill>
                  <a:srgbClr val="000000"/>
                </a:solidFill>
                <a:latin typeface="+mn-lt"/>
              </a:rPr>
              <a:t>, Inc.</a:t>
            </a:r>
          </a:p>
          <a:p>
            <a:pPr lvl="1" algn="just"/>
            <a:r>
              <a:rPr lang="en-US" sz="1600" i="0" dirty="0" smtClean="0">
                <a:solidFill>
                  <a:srgbClr val="000000"/>
                </a:solidFill>
                <a:latin typeface="+mn-lt"/>
              </a:rPr>
              <a:t>McPherson Model 207 R=0.67 m f/4.7 spectrograph </a:t>
            </a:r>
          </a:p>
          <a:p>
            <a:pPr lvl="1" algn="just"/>
            <a:r>
              <a:rPr lang="en-US" sz="1600" i="0" dirty="0" smtClean="0">
                <a:solidFill>
                  <a:srgbClr val="000000"/>
                </a:solidFill>
                <a:latin typeface="+mn-lt"/>
              </a:rPr>
              <a:t>Three gratings (3600, 2400, 1800 lines/mm) for ultraviolet, visible, and near-infrared line spectra</a:t>
            </a:r>
          </a:p>
          <a:p>
            <a:pPr lvl="1" algn="just"/>
            <a:r>
              <a:rPr lang="en-US" sz="1600" i="0" dirty="0" smtClean="0">
                <a:solidFill>
                  <a:srgbClr val="000000"/>
                </a:solidFill>
                <a:latin typeface="+mn-lt"/>
              </a:rPr>
              <a:t>Princeton Instruments Pro EM 512 CCD camera</a:t>
            </a:r>
          </a:p>
          <a:p>
            <a:endParaRPr lang="en-US" sz="1800" i="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2284" y="4194332"/>
            <a:ext cx="24520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4080"/>
                </a:solidFill>
              </a:rPr>
              <a:t>DIMS lines of sight and layout</a:t>
            </a:r>
          </a:p>
        </p:txBody>
      </p:sp>
    </p:spTree>
    <p:extLst>
      <p:ext uri="{BB962C8B-B14F-4D97-AF65-F5344CB8AC3E}">
        <p14:creationId xmlns:p14="http://schemas.microsoft.com/office/powerpoint/2010/main" val="144271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theme/theme1.xml><?xml version="1.0" encoding="utf-8"?>
<a:theme xmlns:a="http://schemas.openxmlformats.org/drawingml/2006/main" name="NSTX Upgra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1831</TotalTime>
  <Words>2577</Words>
  <Application>Microsoft Macintosh PowerPoint</Application>
  <PresentationFormat>On-screen Show (4:3)</PresentationFormat>
  <Paragraphs>278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NSTX Upgrade</vt:lpstr>
      <vt:lpstr>LLNL-operated diagnostics in support of NSTX-U Research Program</vt:lpstr>
      <vt:lpstr>LLNL Collaboration Research Focus Areas support NSTX-U priorities in FY2016-2018</vt:lpstr>
      <vt:lpstr>LLNL collaboration supports a number of edge and core diagnostics on NSTX-U to enable divertor, plasma-surface interaction and impurity transport studies</vt:lpstr>
      <vt:lpstr>1. EIES (aka filterscopes): monitoring of edge recycling and impurity emissions for operations and protection  </vt:lpstr>
      <vt:lpstr>2. LADA: Lyman-a AXUV diode array is used as divertor radiometer in NSTX-U</vt:lpstr>
      <vt:lpstr>3. 1D CCD arrays: high spatial and temporal resolution recycling and impurity emission profiles for physics analysis </vt:lpstr>
      <vt:lpstr>4. Divertor SPRED VUV spectrometer for impurity emission measurement in outer divertor leg, real-time Te</vt:lpstr>
      <vt:lpstr>5. UV-VIS spectrometer VIPS2: general purpose surveys for wall conditioning studies</vt:lpstr>
      <vt:lpstr>6. UV-VIS-NIR DIMS divertor imaging spectrometer designed for impurity profile and Ti measurements </vt:lpstr>
      <vt:lpstr>7. Divertor Imaging Balmer Spectrometer (DIBS) enables fast line and continua meas’ts for  radiative divertor control</vt:lpstr>
      <vt:lpstr>8. Near-Infrared Spectrometer (NIRS) to be used for divertor impurity and detachment studies</vt:lpstr>
      <vt:lpstr>9. Photometrically-calibrated, fast cameras with wide angle view provide full toroidal divertor imaging</vt:lpstr>
      <vt:lpstr>10. New LLNL Phantom camera dedicated to divertor turbulence, divertor control, LGI imaging</vt:lpstr>
      <vt:lpstr>11. Duo-chromatic intensified camera systems (TWICE-1,2) for mixed material plasma surface interaction studies</vt:lpstr>
      <vt:lpstr>12. ENDD diagnostic updated with imaging bundle and new view aimed at NBI dump</vt:lpstr>
      <vt:lpstr>LLNL diagnostics provide full poloidal and toroidal coverage of SOL and divertor impurity emission at multiple wavelengths</vt:lpstr>
      <vt:lpstr>13. Optical Penning Gauge to be used for divertor and wall conditioning studies  </vt:lpstr>
      <vt:lpstr>13-15. Three EUV spectrometers provide simultaneous measurements of all low Z, medium-Z, and high-Z impurities</vt:lpstr>
      <vt:lpstr>16. New Laser Blow-Off System for impurity transport and atomic spectroscopy studies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E. Menard</dc:creator>
  <cp:lastModifiedBy>Vlad Soukhanovskii</cp:lastModifiedBy>
  <cp:revision>412</cp:revision>
  <cp:lastPrinted>2016-05-17T15:11:57Z</cp:lastPrinted>
  <dcterms:created xsi:type="dcterms:W3CDTF">2015-07-16T16:59:24Z</dcterms:created>
  <dcterms:modified xsi:type="dcterms:W3CDTF">2016-05-17T17:15:50Z</dcterms:modified>
</cp:coreProperties>
</file>