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gi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19"/>
  </p:notesMasterIdLst>
  <p:handoutMasterIdLst>
    <p:handoutMasterId r:id="rId20"/>
  </p:handoutMasterIdLst>
  <p:sldIdLst>
    <p:sldId id="1217" r:id="rId2"/>
    <p:sldId id="1225" r:id="rId3"/>
    <p:sldId id="1242" r:id="rId4"/>
    <p:sldId id="1244" r:id="rId5"/>
    <p:sldId id="1245" r:id="rId6"/>
    <p:sldId id="1246" r:id="rId7"/>
    <p:sldId id="1243" r:id="rId8"/>
    <p:sldId id="1231" r:id="rId9"/>
    <p:sldId id="1233" r:id="rId10"/>
    <p:sldId id="1234" r:id="rId11"/>
    <p:sldId id="1235" r:id="rId12"/>
    <p:sldId id="1236" r:id="rId13"/>
    <p:sldId id="1237" r:id="rId14"/>
    <p:sldId id="1238" r:id="rId15"/>
    <p:sldId id="1239" r:id="rId16"/>
    <p:sldId id="1241" r:id="rId17"/>
    <p:sldId id="1230" r:id="rId18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-8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-8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-8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-8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-8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b="1" i="1" kern="1200">
        <a:solidFill>
          <a:srgbClr val="1822CD"/>
        </a:solidFill>
        <a:latin typeface="Helvetica" pitchFamily="-84" charset="0"/>
        <a:ea typeface="+mn-ea"/>
        <a:cs typeface="Arial" pitchFamily="34" charset="0"/>
      </a:defRPr>
    </a:lvl6pPr>
    <a:lvl7pPr marL="2743200" algn="l" defTabSz="914400" rtl="0" eaLnBrk="1" latinLnBrk="0" hangingPunct="1">
      <a:defRPr sz="1200" b="1" i="1" kern="1200">
        <a:solidFill>
          <a:srgbClr val="1822CD"/>
        </a:solidFill>
        <a:latin typeface="Helvetica" pitchFamily="-84" charset="0"/>
        <a:ea typeface="+mn-ea"/>
        <a:cs typeface="Arial" pitchFamily="34" charset="0"/>
      </a:defRPr>
    </a:lvl7pPr>
    <a:lvl8pPr marL="3200400" algn="l" defTabSz="914400" rtl="0" eaLnBrk="1" latinLnBrk="0" hangingPunct="1">
      <a:defRPr sz="1200" b="1" i="1" kern="1200">
        <a:solidFill>
          <a:srgbClr val="1822CD"/>
        </a:solidFill>
        <a:latin typeface="Helvetica" pitchFamily="-84" charset="0"/>
        <a:ea typeface="+mn-ea"/>
        <a:cs typeface="Arial" pitchFamily="34" charset="0"/>
      </a:defRPr>
    </a:lvl8pPr>
    <a:lvl9pPr marL="3657600" algn="l" defTabSz="914400" rtl="0" eaLnBrk="1" latinLnBrk="0" hangingPunct="1">
      <a:defRPr sz="1200" b="1" i="1" kern="1200">
        <a:solidFill>
          <a:srgbClr val="1822CD"/>
        </a:solidFill>
        <a:latin typeface="Helvetica" pitchFamily="-8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8000"/>
    <a:srgbClr val="9999FF"/>
    <a:srgbClr val="FF0000"/>
    <a:srgbClr val="00CC66"/>
    <a:srgbClr val="FF9933"/>
    <a:srgbClr val="FFCC00"/>
    <a:srgbClr val="FF33C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4558" autoAdjust="0"/>
  </p:normalViewPr>
  <p:slideViewPr>
    <p:cSldViewPr>
      <p:cViewPr>
        <p:scale>
          <a:sx n="152" d="100"/>
          <a:sy n="152" d="100"/>
        </p:scale>
        <p:origin x="-704" y="280"/>
      </p:cViewPr>
      <p:guideLst>
        <p:guide orient="horz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420" y="-114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58238"/>
            <a:ext cx="3005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4E639276-1FD2-448F-9084-6011C0F00B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648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3475" y="684213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413250"/>
            <a:ext cx="5102225" cy="41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3E31965B-0B64-48A2-A00F-991BD8F47F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7476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CD454F-1A0D-4C03-A9B1-8239559D6484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38799A-FB87-4C13-9D31-4F50004B8D3F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38799A-FB87-4C13-9D31-4F50004B8D3F}" type="slidenum">
              <a:rPr lang="en-US" smtClean="0"/>
              <a:pPr>
                <a:defRPr/>
              </a:pPr>
              <a:t>3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38799A-FB87-4C13-9D31-4F50004B8D3F}" type="slidenum">
              <a:rPr lang="en-US" smtClean="0"/>
              <a:pPr>
                <a:defRPr/>
              </a:pPr>
              <a:t>4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38799A-FB87-4C13-9D31-4F50004B8D3F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38799A-FB87-4C13-9D31-4F50004B8D3F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38799A-FB87-4C13-9D31-4F50004B8D3F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2A348-2F6E-466B-9C1F-DC52DB1D73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28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27" name="Picture 1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1029" name="Picture 19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8600"/>
            <a:ext cx="9144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5415" name="Text Box 199"/>
          <p:cNvSpPr txBox="1">
            <a:spLocks noChangeArrowheads="1"/>
          </p:cNvSpPr>
          <p:nvPr/>
        </p:nvSpPr>
        <p:spPr bwMode="auto">
          <a:xfrm>
            <a:off x="273050" y="6635750"/>
            <a:ext cx="793750" cy="184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  <a:cs typeface="+mn-cs"/>
              </a:rPr>
              <a:t>NSTX-U</a:t>
            </a:r>
          </a:p>
        </p:txBody>
      </p:sp>
      <p:sp>
        <p:nvSpPr>
          <p:cNvPr id="12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29400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900" i="0">
                <a:solidFill>
                  <a:schemeClr val="accent2"/>
                </a:solidFill>
                <a:latin typeface="+mn-lt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fld id="{7EA84AE4-B984-40A0-A343-A4C6BC889B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828800" y="6629400"/>
            <a:ext cx="5486400" cy="203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800" i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</a:rPr>
              <a:t>NSTX-U Collaboration Status and Plans  - </a:t>
            </a:r>
            <a:r>
              <a:rPr lang="en-US" sz="800" i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</a:rPr>
              <a:t>May 2016</a:t>
            </a:r>
            <a:endParaRPr lang="en-US" sz="800" i="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-128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7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0" name="Straight Connector 58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1" name="Straight Connector 2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2" name="Line 150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3" name="Straight Connector 2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4" name="Line 131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5" name="Straight Connector 2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25762" name="Rectangle 2"/>
          <p:cNvSpPr>
            <a:spLocks noChangeArrowheads="1"/>
          </p:cNvSpPr>
          <p:nvPr/>
        </p:nvSpPr>
        <p:spPr bwMode="auto">
          <a:xfrm>
            <a:off x="152400" y="990600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3200" i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  <a:cs typeface="+mn-cs"/>
              </a:rPr>
              <a:t>NSTX-U Collaboration Status and Plans </a:t>
            </a:r>
            <a:r>
              <a:rPr lang="en-US" sz="3200" i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  <a:cs typeface="+mn-cs"/>
              </a:rPr>
              <a:t>for</a:t>
            </a:r>
            <a:endParaRPr lang="en-US" sz="3200" i="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-128" charset="-128"/>
              <a:cs typeface="+mn-cs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US" sz="3200" i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  <a:cs typeface="+mn-cs"/>
              </a:rPr>
              <a:t>University of Tennessee, Knoxville</a:t>
            </a:r>
            <a:endParaRPr lang="en-US" sz="3200" i="0" dirty="0">
              <a:solidFill>
                <a:schemeClr val="accent2"/>
              </a:solidFill>
              <a:latin typeface="Arial" charset="0"/>
              <a:cs typeface="+mn-cs"/>
            </a:endParaRPr>
          </a:p>
        </p:txBody>
      </p:sp>
      <p:cxnSp>
        <p:nvCxnSpPr>
          <p:cNvPr id="2057" name="Straight Connector 2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8" name="Line 13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9" name="Straight Connector 2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0" name="Text Box 9"/>
          <p:cNvSpPr txBox="1">
            <a:spLocks noChangeArrowheads="1"/>
          </p:cNvSpPr>
          <p:nvPr/>
        </p:nvSpPr>
        <p:spPr bwMode="auto">
          <a:xfrm>
            <a:off x="1524000" y="2362200"/>
            <a:ext cx="60198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i="0" dirty="0" smtClean="0"/>
              <a:t>Brian D. Wirth (UTK)</a:t>
            </a:r>
            <a:endParaRPr lang="en-US" altLang="en-US" sz="2000" i="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 smtClean="0"/>
              <a:t>R. </a:t>
            </a:r>
            <a:r>
              <a:rPr lang="en-US" altLang="en-US" sz="1800" b="0" dirty="0" err="1" smtClean="0"/>
              <a:t>Maingi</a:t>
            </a:r>
            <a:r>
              <a:rPr lang="en-US" altLang="en-US" sz="1800" b="0" dirty="0" smtClean="0"/>
              <a:t> (PPPL/UTK), </a:t>
            </a:r>
            <a:r>
              <a:rPr lang="en-US" altLang="en-US" sz="1800" b="0" dirty="0" smtClean="0"/>
              <a:t>K. </a:t>
            </a:r>
            <a:r>
              <a:rPr lang="en-US" altLang="en-US" sz="1800" b="0" dirty="0" err="1" smtClean="0"/>
              <a:t>Gan</a:t>
            </a:r>
            <a:r>
              <a:rPr lang="en-US" altLang="en-US" sz="1800" b="0" dirty="0" smtClean="0"/>
              <a:t> </a:t>
            </a:r>
            <a:r>
              <a:rPr lang="en-US" altLang="en-US" sz="1800" b="0" dirty="0" smtClean="0"/>
              <a:t>(UTK)</a:t>
            </a:r>
            <a:endParaRPr lang="en-US" altLang="en-US" sz="1200" b="0" dirty="0"/>
          </a:p>
        </p:txBody>
      </p:sp>
      <p:cxnSp>
        <p:nvCxnSpPr>
          <p:cNvPr id="2061" name="Straight Connector 3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2" name="Line 13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3" name="Straight Connector 3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4" name="Text Box 10"/>
          <p:cNvSpPr txBox="1">
            <a:spLocks noChangeArrowheads="1"/>
          </p:cNvSpPr>
          <p:nvPr/>
        </p:nvSpPr>
        <p:spPr bwMode="auto">
          <a:xfrm>
            <a:off x="1676400" y="3352800"/>
            <a:ext cx="5715000" cy="40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buFontTx/>
              <a:buNone/>
            </a:pPr>
            <a:r>
              <a:rPr lang="en-US" altLang="en-US" sz="1600" i="0" dirty="0">
                <a:solidFill>
                  <a:srgbClr val="FF0000"/>
                </a:solidFill>
                <a:latin typeface="Helvetica" pitchFamily="-84" charset="0"/>
              </a:rPr>
              <a:t>NSTX-U Collaborator Research Plan Meetings</a:t>
            </a:r>
          </a:p>
          <a:p>
            <a:pPr algn="ctr" eaLnBrk="1" hangingPunct="1">
              <a:lnSpc>
                <a:spcPct val="70000"/>
              </a:lnSpc>
              <a:buFontTx/>
              <a:buNone/>
            </a:pPr>
            <a:r>
              <a:rPr lang="en-US" altLang="en-US" sz="1600" i="0" dirty="0" smtClean="0">
                <a:solidFill>
                  <a:srgbClr val="FF0000"/>
                </a:solidFill>
                <a:latin typeface="Helvetica" pitchFamily="-84" charset="0"/>
              </a:rPr>
              <a:t>PPPL, May 16, 2016</a:t>
            </a:r>
            <a:endParaRPr lang="en-US" altLang="en-US" sz="1600" i="0" dirty="0">
              <a:solidFill>
                <a:srgbClr val="FF0000"/>
              </a:solidFill>
              <a:latin typeface="Helvetica" pitchFamily="-84" charset="0"/>
            </a:endParaRPr>
          </a:p>
        </p:txBody>
      </p:sp>
      <p:cxnSp>
        <p:nvCxnSpPr>
          <p:cNvPr id="2065" name="Straight Connector 3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6" name="Line 13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7" name="Straight Connector 3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8" name="Line 13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9" name="Straight Connector 3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0" name="Line 139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1" name="Straight Connector 3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2" name="Line 14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3" name="Straight Connector 3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4" name="Line 14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5" name="Straight Connector 3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6" name="Line 14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7" name="Straight Connector 3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8" name="Line 14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9" name="Straight Connector 3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80" name="Picture 1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81" name="Straight Connector 4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82" name="Line 14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83" name="Straight Connector 4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25888" name="Text Box 128"/>
          <p:cNvSpPr txBox="1">
            <a:spLocks noChangeArrowheads="1"/>
          </p:cNvSpPr>
          <p:nvPr/>
        </p:nvSpPr>
        <p:spPr bwMode="auto">
          <a:xfrm>
            <a:off x="838200" y="109538"/>
            <a:ext cx="1905000" cy="55403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600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NSTX-U</a:t>
            </a:r>
          </a:p>
        </p:txBody>
      </p:sp>
      <p:cxnSp>
        <p:nvCxnSpPr>
          <p:cNvPr id="2085" name="Straight Connector 4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86" name="Line 14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87" name="Straight Connector 4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88" name="Rectangle 129"/>
          <p:cNvSpPr>
            <a:spLocks noChangeArrowheads="1"/>
          </p:cNvSpPr>
          <p:nvPr/>
        </p:nvSpPr>
        <p:spPr bwMode="auto">
          <a:xfrm>
            <a:off x="3651250" y="228600"/>
            <a:ext cx="15303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Supported by   </a:t>
            </a:r>
          </a:p>
        </p:txBody>
      </p:sp>
      <p:cxnSp>
        <p:nvCxnSpPr>
          <p:cNvPr id="2089" name="Straight Connector 4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90" name="Line 149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91" name="Straight Connector 4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2" name="Straight Connector 4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3" name="Straight Connector 5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94" name="Picture 53" descr="ppi224.tmp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86000"/>
            <a:ext cx="1295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95" name="Straight Connector 5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96" name="Text Box 153"/>
          <p:cNvSpPr txBox="1">
            <a:spLocks noChangeArrowheads="1"/>
          </p:cNvSpPr>
          <p:nvPr/>
        </p:nvSpPr>
        <p:spPr bwMode="auto">
          <a:xfrm>
            <a:off x="7696200" y="2317750"/>
            <a:ext cx="1295400" cy="43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b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Culham Sci Ctr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York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Chubu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Fukui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Hiroshima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Hyogo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Kyoto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Kyushu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Kyushu Tokai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NIFS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Niigata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U Tokyo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JAEA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800">
                <a:solidFill>
                  <a:srgbClr val="FF0000"/>
                </a:solidFill>
              </a:rPr>
              <a:t>Inst for Nucl Res, Kiev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Ioffe Inst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TRINITI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Chonbuk Natl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NFRI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KAIST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POSTECH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Seoul Natl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ASIPP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CIEMAT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FOM Inst DIFFER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ENEA, Frascati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CEA, Cadarache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IPP, Jülich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IPP, Garching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ASCR, Czech Rep</a:t>
            </a:r>
          </a:p>
        </p:txBody>
      </p:sp>
      <p:cxnSp>
        <p:nvCxnSpPr>
          <p:cNvPr id="2097" name="Straight Connector 5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8" name="Straight Connector 5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9" name="Straight Connector 57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100" name="Picture 3" descr="C:\Users\jmenard\Desktop\Picture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4495800"/>
            <a:ext cx="307816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1" name="Picture 48" descr="ppi221.tmp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9800"/>
            <a:ext cx="1295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2" name="Text Box 152"/>
          <p:cNvSpPr txBox="1">
            <a:spLocks noChangeArrowheads="1"/>
          </p:cNvSpPr>
          <p:nvPr/>
        </p:nvSpPr>
        <p:spPr bwMode="auto">
          <a:xfrm>
            <a:off x="152400" y="2209800"/>
            <a:ext cx="1257300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Coll of Wm &amp; Mary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Columbia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CompX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General Atomics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FIU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INL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Johns Hopkins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LANL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LLNL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Lodestar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MIT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Lehigh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Nova Photonics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ORNL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PPPL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Princeton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Purdue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SNL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Think Tank, Inc.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UC Davis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UC Irvine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UCLA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UCSD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U Colorado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U Illinois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U Maryland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U Rochester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U Tennessee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U Tulsa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U Washington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U Wisconsin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X Science LLC</a:t>
            </a:r>
          </a:p>
        </p:txBody>
      </p:sp>
      <p:pic>
        <p:nvPicPr>
          <p:cNvPr id="2103" name="Picture 5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343400"/>
            <a:ext cx="227488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 divertor was well diagnosed on NSTX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609" y="1076458"/>
            <a:ext cx="4211392" cy="3083418"/>
          </a:xfrm>
        </p:spPr>
        <p:txBody>
          <a:bodyPr>
            <a:normAutofit fontScale="85000" lnSpcReduction="10000"/>
          </a:bodyPr>
          <a:lstStyle/>
          <a:p>
            <a:r>
              <a:rPr lang="en-US" sz="2000" dirty="0" smtClean="0"/>
              <a:t>Multi channel spectrometers (DIMS/VIPS2, LLNL/PPPL)</a:t>
            </a:r>
          </a:p>
          <a:p>
            <a:pPr lvl="1"/>
            <a:r>
              <a:rPr lang="en-US" sz="1800" dirty="0" smtClean="0"/>
              <a:t>UV-VIS-NIR range, high resolution</a:t>
            </a:r>
          </a:p>
          <a:p>
            <a:pPr lvl="1"/>
            <a:r>
              <a:rPr lang="en-US" sz="1800" dirty="0" smtClean="0"/>
              <a:t>48 chords (30 simultaneously)</a:t>
            </a:r>
          </a:p>
          <a:p>
            <a:r>
              <a:rPr lang="en-US" sz="2000" dirty="0" smtClean="0"/>
              <a:t>Single channel spectrometers (ORNL)</a:t>
            </a:r>
          </a:p>
          <a:p>
            <a:pPr lvl="1"/>
            <a:r>
              <a:rPr lang="en-US" sz="1800" dirty="0" smtClean="0"/>
              <a:t>4X, VIS-UV, low resolution</a:t>
            </a:r>
          </a:p>
          <a:p>
            <a:r>
              <a:rPr lang="en-US" sz="2000" dirty="0" smtClean="0"/>
              <a:t>Diodes array (LADA/filter-scopes)</a:t>
            </a:r>
          </a:p>
          <a:p>
            <a:pPr lvl="1"/>
            <a:r>
              <a:rPr lang="en-US" sz="1800" dirty="0"/>
              <a:t>Ly</a:t>
            </a:r>
            <a:r>
              <a:rPr lang="el-GR" sz="1800" dirty="0"/>
              <a:t>α</a:t>
            </a:r>
            <a:r>
              <a:rPr lang="en-US" sz="1800" dirty="0"/>
              <a:t>, </a:t>
            </a:r>
            <a:r>
              <a:rPr lang="en-US" sz="1800" dirty="0" smtClean="0"/>
              <a:t>D</a:t>
            </a:r>
            <a:r>
              <a:rPr lang="el-GR" sz="1800" dirty="0" smtClean="0">
                <a:latin typeface="Calibri"/>
              </a:rPr>
              <a:t>α</a:t>
            </a:r>
            <a:r>
              <a:rPr lang="en-US" sz="1800" dirty="0" smtClean="0">
                <a:latin typeface="Calibri"/>
              </a:rPr>
              <a:t>, </a:t>
            </a:r>
            <a:r>
              <a:rPr lang="en-US" sz="1800" dirty="0" smtClean="0"/>
              <a:t>C III, Li I</a:t>
            </a:r>
          </a:p>
          <a:p>
            <a:r>
              <a:rPr lang="en-US" sz="2000" dirty="0" smtClean="0"/>
              <a:t>Visible cameras (1D/2D)</a:t>
            </a:r>
          </a:p>
          <a:p>
            <a:pPr lvl="1"/>
            <a:r>
              <a:rPr lang="en-US" sz="1800" dirty="0" smtClean="0"/>
              <a:t>Li I, </a:t>
            </a:r>
            <a:r>
              <a:rPr lang="en-US" sz="1800" dirty="0"/>
              <a:t>Li </a:t>
            </a:r>
            <a:r>
              <a:rPr lang="en-US" sz="1800" dirty="0" smtClean="0"/>
              <a:t>II, </a:t>
            </a:r>
            <a:r>
              <a:rPr lang="en-US" sz="1800" dirty="0"/>
              <a:t>C </a:t>
            </a:r>
            <a:r>
              <a:rPr lang="en-US" sz="1800" dirty="0" smtClean="0"/>
              <a:t>II, C III</a:t>
            </a:r>
            <a:endParaRPr lang="en-US" sz="18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769517" y="5964944"/>
            <a:ext cx="77949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Poor coverage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central stack and upper divertor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953000" y="4365942"/>
            <a:ext cx="4114801" cy="14005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IR cameras (</a:t>
            </a:r>
            <a:r>
              <a:rPr lang="en-US" sz="1800" dirty="0"/>
              <a:t>ORNL)</a:t>
            </a:r>
            <a:endParaRPr lang="en-US" sz="1800" dirty="0" smtClean="0"/>
          </a:p>
          <a:p>
            <a:pPr lvl="1"/>
            <a:r>
              <a:rPr lang="en-US" sz="1600" dirty="0" smtClean="0"/>
              <a:t>Fast dual band (L/MWIR, 1.6 kHz)</a:t>
            </a:r>
          </a:p>
          <a:p>
            <a:pPr lvl="1"/>
            <a:r>
              <a:rPr lang="en-US" sz="1600" dirty="0" smtClean="0"/>
              <a:t>Wide angle (180</a:t>
            </a:r>
            <a:r>
              <a:rPr lang="en-US" sz="1600" dirty="0" smtClean="0">
                <a:latin typeface="Calibri"/>
              </a:rPr>
              <a:t>° divertor coverage</a:t>
            </a:r>
            <a:r>
              <a:rPr lang="en-US" sz="1600" dirty="0" smtClean="0"/>
              <a:t>)</a:t>
            </a:r>
            <a:endParaRPr lang="en-US" sz="2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228599" y="973426"/>
            <a:ext cx="4876800" cy="4741574"/>
            <a:chOff x="228599" y="973426"/>
            <a:chExt cx="4876800" cy="4741574"/>
          </a:xfrm>
        </p:grpSpPr>
        <p:pic>
          <p:nvPicPr>
            <p:cNvPr id="4" name="Picture 3" descr="LADA-DIMS-nstx-geom-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599" y="1076458"/>
              <a:ext cx="4577347" cy="4638542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876540" y="973426"/>
              <a:ext cx="1228859" cy="6621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DIMS</a:t>
              </a:r>
              <a:br>
                <a:rPr lang="en-US" sz="1400" b="1" dirty="0" smtClean="0">
                  <a:solidFill>
                    <a:schemeClr val="tx1"/>
                  </a:solidFill>
                </a:rPr>
              </a:br>
              <a:r>
                <a:rPr lang="en-US" sz="1400" b="1" dirty="0" smtClean="0">
                  <a:solidFill>
                    <a:schemeClr val="tx1"/>
                  </a:solidFill>
                </a:rPr>
                <a:t>VIPS2</a:t>
              </a:r>
            </a:p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CAMERAS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863662" y="2825837"/>
              <a:ext cx="1165538" cy="6128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LADA</a:t>
              </a:r>
              <a:br>
                <a:rPr lang="en-US" sz="1400" b="1" dirty="0" smtClean="0">
                  <a:solidFill>
                    <a:schemeClr val="tx1"/>
                  </a:solidFill>
                </a:rPr>
              </a:br>
              <a:r>
                <a:rPr lang="en-US" sz="1400" b="1" dirty="0" err="1" smtClean="0">
                  <a:solidFill>
                    <a:schemeClr val="tx1"/>
                  </a:solidFill>
                </a:rPr>
                <a:t>Bolometry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752004" y="4080456"/>
              <a:ext cx="1056068" cy="6128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430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UTK-PPPL collaboration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90586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Scope of the collaboration: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>
                <a:solidFill>
                  <a:srgbClr val="C00000"/>
                </a:solidFill>
              </a:rPr>
              <a:t>Evaluation of the dependence of the </a:t>
            </a:r>
            <a:r>
              <a:rPr lang="en-US" b="1" i="1" u="sng" dirty="0" smtClean="0">
                <a:solidFill>
                  <a:srgbClr val="C00000"/>
                </a:solidFill>
              </a:rPr>
              <a:t>effectiveness</a:t>
            </a:r>
            <a:r>
              <a:rPr lang="en-US" i="1" dirty="0" smtClean="0">
                <a:solidFill>
                  <a:srgbClr val="C00000"/>
                </a:solidFill>
              </a:rPr>
              <a:t> of Lithium evaporation on the </a:t>
            </a:r>
            <a:r>
              <a:rPr lang="en-US" b="1" i="1" u="sng" dirty="0" smtClean="0">
                <a:solidFill>
                  <a:srgbClr val="C00000"/>
                </a:solidFill>
              </a:rPr>
              <a:t>spatial asymmetries </a:t>
            </a:r>
            <a:r>
              <a:rPr lang="en-US" i="1" dirty="0" smtClean="0">
                <a:solidFill>
                  <a:srgbClr val="C00000"/>
                </a:solidFill>
              </a:rPr>
              <a:t>in the coatings, on NSTX-Upgrade</a:t>
            </a:r>
          </a:p>
          <a:p>
            <a:endParaRPr lang="en-US" dirty="0"/>
          </a:p>
          <a:p>
            <a:r>
              <a:rPr lang="en-US" dirty="0" smtClean="0"/>
              <a:t>Experimental part:</a:t>
            </a:r>
          </a:p>
          <a:p>
            <a:pPr lvl="1"/>
            <a:r>
              <a:rPr lang="en-US" dirty="0" smtClean="0"/>
              <a:t>Spatially resolved spectroscopic measurements of the upper divertor and central stack regions</a:t>
            </a:r>
          </a:p>
          <a:p>
            <a:pPr lvl="1"/>
            <a:r>
              <a:rPr lang="en-US" dirty="0" smtClean="0"/>
              <a:t>IR imaging of the same regions</a:t>
            </a:r>
          </a:p>
          <a:p>
            <a:r>
              <a:rPr lang="en-US" dirty="0" smtClean="0"/>
              <a:t>Modeling part (supported by measurements)</a:t>
            </a:r>
          </a:p>
          <a:p>
            <a:pPr lvl="1"/>
            <a:r>
              <a:rPr lang="en-US" dirty="0" smtClean="0"/>
              <a:t>Boundary/SOL transport (SOLPS-B2, EIRENE)</a:t>
            </a:r>
          </a:p>
          <a:p>
            <a:pPr lvl="1"/>
            <a:r>
              <a:rPr lang="en-US" dirty="0" smtClean="0"/>
              <a:t>Evolution of material morphology/composition (TRIM, LAMMPS)</a:t>
            </a:r>
          </a:p>
        </p:txBody>
      </p:sp>
    </p:spTree>
    <p:extLst>
      <p:ext uri="{BB962C8B-B14F-4D97-AF65-F5344CB8AC3E}">
        <p14:creationId xmlns:p14="http://schemas.microsoft.com/office/powerpoint/2010/main" val="415907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smtClean="0"/>
              <a:t>project </a:t>
            </a:r>
            <a:r>
              <a:rPr lang="en-US" dirty="0"/>
              <a:t>fits the NSTX-U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534400" cy="51687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NSTX-Upgrade operation scenario</a:t>
            </a:r>
          </a:p>
          <a:p>
            <a:pPr lvl="1"/>
            <a:r>
              <a:rPr lang="en-US" dirty="0" smtClean="0"/>
              <a:t>Additional off-axis NBI sources (6→12 MW)</a:t>
            </a:r>
          </a:p>
          <a:p>
            <a:pPr lvl="1"/>
            <a:r>
              <a:rPr lang="en-US" dirty="0" smtClean="0"/>
              <a:t>Increased </a:t>
            </a:r>
            <a:r>
              <a:rPr lang="en-US" dirty="0" err="1" smtClean="0"/>
              <a:t>B</a:t>
            </a:r>
            <a:r>
              <a:rPr lang="en-US" baseline="-25000" dirty="0" err="1" smtClean="0"/>
              <a:t>tor</a:t>
            </a:r>
            <a:r>
              <a:rPr lang="en-US" baseline="-25000" dirty="0" smtClean="0"/>
              <a:t> </a:t>
            </a:r>
            <a:r>
              <a:rPr lang="en-US" dirty="0" smtClean="0"/>
              <a:t> and achievable </a:t>
            </a:r>
            <a:r>
              <a:rPr lang="en-US" dirty="0" err="1" smtClean="0"/>
              <a:t>I</a:t>
            </a:r>
            <a:r>
              <a:rPr lang="en-US" baseline="-25000" dirty="0" err="1" smtClean="0"/>
              <a:t>p</a:t>
            </a:r>
            <a:r>
              <a:rPr lang="en-US" baseline="-25000" dirty="0" smtClean="0"/>
              <a:t>  </a:t>
            </a:r>
            <a:r>
              <a:rPr lang="en-US" dirty="0" smtClean="0"/>
              <a:t> (</a:t>
            </a:r>
            <a:r>
              <a:rPr lang="en-US" dirty="0"/>
              <a:t>0.5 → 1T</a:t>
            </a:r>
            <a:r>
              <a:rPr lang="en-US" dirty="0" smtClean="0"/>
              <a:t>, </a:t>
            </a:r>
            <a:r>
              <a:rPr lang="en-US" dirty="0"/>
              <a:t>1 → 2MA</a:t>
            </a:r>
            <a:r>
              <a:rPr lang="en-US" dirty="0" smtClean="0"/>
              <a:t>)</a:t>
            </a:r>
            <a:endParaRPr lang="en-US" baseline="-25000" dirty="0" smtClean="0"/>
          </a:p>
          <a:p>
            <a:pPr lvl="1"/>
            <a:r>
              <a:rPr lang="en-US" dirty="0" smtClean="0"/>
              <a:t>Longer discharge duration (</a:t>
            </a:r>
            <a:r>
              <a:rPr lang="en-US" dirty="0"/>
              <a:t>1 </a:t>
            </a:r>
            <a:r>
              <a:rPr lang="en-US" dirty="0" smtClean="0"/>
              <a:t>→ 2 s)</a:t>
            </a:r>
          </a:p>
          <a:p>
            <a:pPr lvl="1"/>
            <a:endParaRPr lang="en-US" dirty="0"/>
          </a:p>
          <a:p>
            <a:r>
              <a:rPr lang="en-US" dirty="0" smtClean="0"/>
              <a:t>Challenging </a:t>
            </a:r>
            <a:r>
              <a:rPr lang="en-US" dirty="0"/>
              <a:t>power handling and conditioning</a:t>
            </a:r>
          </a:p>
          <a:p>
            <a:pPr lvl="1"/>
            <a:r>
              <a:rPr lang="en-US" dirty="0"/>
              <a:t>Larger </a:t>
            </a:r>
            <a:r>
              <a:rPr lang="en-US" dirty="0" smtClean="0"/>
              <a:t>exhausted power to PFC</a:t>
            </a:r>
            <a:endParaRPr lang="en-US" dirty="0"/>
          </a:p>
          <a:p>
            <a:pPr lvl="1"/>
            <a:r>
              <a:rPr lang="en-US" dirty="0"/>
              <a:t>Smaller area of deposition (strike-point footprint</a:t>
            </a:r>
            <a:r>
              <a:rPr lang="en-US" dirty="0" smtClean="0"/>
              <a:t>) as </a:t>
            </a:r>
            <a:r>
              <a:rPr lang="en-US" dirty="0" err="1" smtClean="0"/>
              <a:t>I</a:t>
            </a:r>
            <a:r>
              <a:rPr lang="en-US" baseline="-25000" dirty="0" err="1" smtClean="0"/>
              <a:t>p</a:t>
            </a:r>
            <a:r>
              <a:rPr lang="en-US" dirty="0" smtClean="0"/>
              <a:t> increases</a:t>
            </a:r>
            <a:endParaRPr lang="en-US" baseline="-25000" dirty="0"/>
          </a:p>
          <a:p>
            <a:pPr lvl="1"/>
            <a:r>
              <a:rPr lang="en-US" dirty="0" smtClean="0"/>
              <a:t>Time evolution of coating efficiency over discharge time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Graphite PFC on upper and lower divertor</a:t>
            </a:r>
          </a:p>
          <a:p>
            <a:pPr lvl="1"/>
            <a:r>
              <a:rPr lang="en-US" dirty="0" smtClean="0"/>
              <a:t>Double-Null as standard operation configuration (snowflake)</a:t>
            </a:r>
          </a:p>
          <a:p>
            <a:pPr lvl="1"/>
            <a:r>
              <a:rPr lang="en-US" dirty="0" smtClean="0"/>
              <a:t>Li evaporation as baseline procedure for wall conditioning</a:t>
            </a:r>
          </a:p>
          <a:p>
            <a:pPr lvl="1"/>
            <a:r>
              <a:rPr lang="en-US" dirty="0" smtClean="0"/>
              <a:t>New Li evaporator for coating of the upper divertor foreseen</a:t>
            </a:r>
          </a:p>
        </p:txBody>
      </p:sp>
    </p:spTree>
    <p:extLst>
      <p:ext uri="{BB962C8B-B14F-4D97-AF65-F5344CB8AC3E}">
        <p14:creationId xmlns:p14="http://schemas.microsoft.com/office/powerpoint/2010/main" val="162141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PFC spectroscopy of upper divertor and central stack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1066800"/>
            <a:ext cx="4800600" cy="4495800"/>
          </a:xfrm>
        </p:spPr>
        <p:txBody>
          <a:bodyPr>
            <a:normAutofit fontScale="92500"/>
          </a:bodyPr>
          <a:lstStyle/>
          <a:p>
            <a:r>
              <a:rPr lang="en-US" sz="2000" dirty="0" smtClean="0"/>
              <a:t>2 light collection lenses</a:t>
            </a:r>
          </a:p>
          <a:p>
            <a:pPr lvl="1"/>
            <a:r>
              <a:rPr lang="en-US" sz="1800" dirty="0" smtClean="0"/>
              <a:t>105mm (UD), 60mm (CS), F/4.5,</a:t>
            </a:r>
          </a:p>
          <a:p>
            <a:pPr lvl="1"/>
            <a:r>
              <a:rPr lang="en-US" sz="1800" dirty="0" smtClean="0"/>
              <a:t>transmission UV-VIS-NIR</a:t>
            </a:r>
          </a:p>
          <a:p>
            <a:r>
              <a:rPr lang="en-US" sz="2000" dirty="0" smtClean="0"/>
              <a:t>2 bundles of optic fibers (16x)</a:t>
            </a:r>
          </a:p>
          <a:p>
            <a:pPr lvl="1"/>
            <a:r>
              <a:rPr lang="en-US" sz="1800" dirty="0" smtClean="0"/>
              <a:t>400 um core, high OH (UV transmission)</a:t>
            </a:r>
          </a:p>
          <a:p>
            <a:r>
              <a:rPr lang="en-US" sz="2000" dirty="0" smtClean="0"/>
              <a:t>Patch panel to relay with spectrometer</a:t>
            </a:r>
          </a:p>
          <a:p>
            <a:r>
              <a:rPr lang="en-US" sz="2000" dirty="0" smtClean="0"/>
              <a:t>High resolution spectrometer</a:t>
            </a:r>
          </a:p>
          <a:p>
            <a:pPr lvl="1"/>
            <a:r>
              <a:rPr lang="en-US" sz="1800" dirty="0" smtClean="0"/>
              <a:t>f=0.32 m, F/4.7, </a:t>
            </a:r>
          </a:p>
          <a:p>
            <a:pPr lvl="1"/>
            <a:r>
              <a:rPr lang="en-US" sz="1800" dirty="0" smtClean="0"/>
              <a:t>3600</a:t>
            </a:r>
            <a:r>
              <a:rPr lang="en-US" sz="1800" dirty="0"/>
              <a:t>, 2400, 1800 </a:t>
            </a:r>
            <a:r>
              <a:rPr lang="en-US" sz="1800" dirty="0" smtClean="0"/>
              <a:t>G/mm </a:t>
            </a:r>
            <a:r>
              <a:rPr lang="en-US" sz="1800" dirty="0"/>
              <a:t>for </a:t>
            </a:r>
            <a:r>
              <a:rPr lang="en-US" sz="1800" dirty="0" smtClean="0"/>
              <a:t>UV, VIS, </a:t>
            </a:r>
            <a:r>
              <a:rPr lang="en-US" sz="1800" dirty="0"/>
              <a:t>and </a:t>
            </a:r>
            <a:r>
              <a:rPr lang="en-US" sz="1800" dirty="0" smtClean="0"/>
              <a:t>near-infrared</a:t>
            </a:r>
            <a:endParaRPr lang="en-US" sz="1800" dirty="0"/>
          </a:p>
          <a:p>
            <a:r>
              <a:rPr lang="en-US" sz="2000" dirty="0" smtClean="0"/>
              <a:t>CCD detector (multichannel acquisition)</a:t>
            </a:r>
          </a:p>
          <a:p>
            <a:pPr lvl="1"/>
            <a:r>
              <a:rPr lang="en-US" sz="1800" dirty="0" smtClean="0"/>
              <a:t>512x512, 8.2x8.2mm, back illuminated</a:t>
            </a:r>
          </a:p>
          <a:p>
            <a:pPr lvl="1"/>
            <a:r>
              <a:rPr lang="en-US" sz="1800" dirty="0" smtClean="0"/>
              <a:t>Borrowed from ORNL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6" t="13382" r="12493" b="16034"/>
          <a:stretch/>
        </p:blipFill>
        <p:spPr bwMode="auto">
          <a:xfrm>
            <a:off x="335345" y="1219200"/>
            <a:ext cx="1553553" cy="3466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>
            <a:stCxn id="12" idx="0"/>
          </p:cNvCxnSpPr>
          <p:nvPr/>
        </p:nvCxnSpPr>
        <p:spPr>
          <a:xfrm flipH="1" flipV="1">
            <a:off x="699748" y="1449921"/>
            <a:ext cx="231678" cy="330138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12" idx="0"/>
          </p:cNvCxnSpPr>
          <p:nvPr/>
        </p:nvCxnSpPr>
        <p:spPr>
          <a:xfrm flipV="1">
            <a:off x="931426" y="1539795"/>
            <a:ext cx="317161" cy="32115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2478230" y="5044864"/>
            <a:ext cx="1737989" cy="898736"/>
          </a:xfrm>
          <a:prstGeom prst="roundRect">
            <a:avLst>
              <a:gd name="adj" fmla="val 7202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9" name="Straight Connector 8"/>
          <p:cNvCxnSpPr>
            <a:stCxn id="11" idx="0"/>
          </p:cNvCxnSpPr>
          <p:nvPr/>
        </p:nvCxnSpPr>
        <p:spPr>
          <a:xfrm flipH="1" flipV="1">
            <a:off x="608275" y="1719542"/>
            <a:ext cx="1571215" cy="131712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11" idx="0"/>
          </p:cNvCxnSpPr>
          <p:nvPr/>
        </p:nvCxnSpPr>
        <p:spPr>
          <a:xfrm flipH="1">
            <a:off x="516803" y="3036664"/>
            <a:ext cx="1662687" cy="12085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Can 10"/>
          <p:cNvSpPr/>
          <p:nvPr/>
        </p:nvSpPr>
        <p:spPr>
          <a:xfrm rot="17287337">
            <a:off x="2149069" y="2892151"/>
            <a:ext cx="269036" cy="355972"/>
          </a:xfrm>
          <a:prstGeom prst="ca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" name="Can 11"/>
          <p:cNvSpPr/>
          <p:nvPr/>
        </p:nvSpPr>
        <p:spPr>
          <a:xfrm>
            <a:off x="797211" y="4685370"/>
            <a:ext cx="268429" cy="349747"/>
          </a:xfrm>
          <a:prstGeom prst="ca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13" name="Curved Connector 12"/>
          <p:cNvCxnSpPr>
            <a:stCxn id="11" idx="3"/>
            <a:endCxn id="24" idx="1"/>
          </p:cNvCxnSpPr>
          <p:nvPr/>
        </p:nvCxnSpPr>
        <p:spPr>
          <a:xfrm flipH="1">
            <a:off x="1797425" y="3124530"/>
            <a:ext cx="655318" cy="2145018"/>
          </a:xfrm>
          <a:prstGeom prst="curvedConnector5">
            <a:avLst>
              <a:gd name="adj1" fmla="val -41876"/>
              <a:gd name="adj2" fmla="val 47571"/>
              <a:gd name="adj3" fmla="val 141876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>
            <a:stCxn id="12" idx="3"/>
            <a:endCxn id="23" idx="1"/>
          </p:cNvCxnSpPr>
          <p:nvPr/>
        </p:nvCxnSpPr>
        <p:spPr>
          <a:xfrm rot="16200000" flipH="1">
            <a:off x="1022525" y="4944016"/>
            <a:ext cx="683799" cy="865999"/>
          </a:xfrm>
          <a:prstGeom prst="curvedConnector2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>
            <a:stCxn id="25" idx="3"/>
            <a:endCxn id="8" idx="1"/>
          </p:cNvCxnSpPr>
          <p:nvPr/>
        </p:nvCxnSpPr>
        <p:spPr>
          <a:xfrm>
            <a:off x="1980371" y="5494232"/>
            <a:ext cx="497859" cy="12700"/>
          </a:xfrm>
          <a:prstGeom prst="curvedConnector3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3678013" y="4595496"/>
            <a:ext cx="365892" cy="4493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17" name="Group 16"/>
          <p:cNvGrpSpPr/>
          <p:nvPr/>
        </p:nvGrpSpPr>
        <p:grpSpPr>
          <a:xfrm>
            <a:off x="1797425" y="5044864"/>
            <a:ext cx="182946" cy="898736"/>
            <a:chOff x="3124200" y="5334000"/>
            <a:chExt cx="152400" cy="762000"/>
          </a:xfrm>
          <a:solidFill>
            <a:schemeClr val="bg1">
              <a:lumMod val="95000"/>
            </a:schemeClr>
          </a:solidFill>
        </p:grpSpPr>
        <p:sp>
          <p:nvSpPr>
            <p:cNvPr id="23" name="Rounded Rectangle 22"/>
            <p:cNvSpPr/>
            <p:nvPr/>
          </p:nvSpPr>
          <p:spPr>
            <a:xfrm>
              <a:off x="3124200" y="5715000"/>
              <a:ext cx="152400" cy="381000"/>
            </a:xfrm>
            <a:prstGeom prst="roundRect">
              <a:avLst/>
            </a:prstGeom>
            <a:grpFill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3124200" y="5334000"/>
              <a:ext cx="152400" cy="381000"/>
            </a:xfrm>
            <a:prstGeom prst="roundRect">
              <a:avLst/>
            </a:prstGeom>
            <a:grpFill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3124200" y="5334000"/>
              <a:ext cx="152400" cy="762000"/>
            </a:xfrm>
            <a:prstGeom prst="roundRect">
              <a:avLst/>
            </a:prstGeom>
            <a:grpFill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372818" y="2607648"/>
            <a:ext cx="920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chemeClr val="accent2">
                    <a:lumMod val="75000"/>
                  </a:schemeClr>
                </a:solidFill>
              </a:rPr>
              <a:t>Collection</a:t>
            </a:r>
          </a:p>
          <a:p>
            <a:pPr algn="ctr"/>
            <a:r>
              <a:rPr lang="en-US" sz="1400" b="1" i="1" dirty="0" smtClean="0">
                <a:solidFill>
                  <a:schemeClr val="accent2">
                    <a:lumMod val="75000"/>
                  </a:schemeClr>
                </a:solidFill>
              </a:rPr>
              <a:t>lens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47588" y="3427140"/>
            <a:ext cx="1006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00B050"/>
                </a:solidFill>
              </a:rPr>
              <a:t>Fiber optic </a:t>
            </a:r>
            <a:br>
              <a:rPr lang="en-US" sz="1400" b="1" i="1" dirty="0" smtClean="0">
                <a:solidFill>
                  <a:srgbClr val="00B050"/>
                </a:solidFill>
              </a:rPr>
            </a:br>
            <a:r>
              <a:rPr lang="en-US" sz="1400" b="1" i="1" dirty="0" smtClean="0">
                <a:solidFill>
                  <a:srgbClr val="00B050"/>
                </a:solidFill>
              </a:rPr>
              <a:t>bundle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43884" y="5269548"/>
            <a:ext cx="1623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err="1" smtClean="0">
                <a:solidFill>
                  <a:srgbClr val="002060"/>
                </a:solidFill>
              </a:rPr>
              <a:t>Monocrhomator</a:t>
            </a:r>
            <a:endParaRPr lang="en-US" sz="1400" b="1" i="1" dirty="0" smtClean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28109" y="4650508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chemeClr val="accent3"/>
                </a:solidFill>
              </a:rPr>
              <a:t>CCD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05952" y="1539795"/>
            <a:ext cx="743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chemeClr val="accent1"/>
                </a:solidFill>
              </a:rPr>
              <a:t>NSTX-U</a:t>
            </a:r>
            <a:br>
              <a:rPr lang="en-US" sz="1400" b="1" i="1" dirty="0" smtClean="0">
                <a:solidFill>
                  <a:schemeClr val="accent1"/>
                </a:solidFill>
              </a:rPr>
            </a:br>
            <a:r>
              <a:rPr lang="en-US" sz="1400" b="1" i="1" dirty="0" smtClean="0">
                <a:solidFill>
                  <a:schemeClr val="accent1"/>
                </a:solidFill>
              </a:rPr>
              <a:t>Limiter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742090" y="4519629"/>
            <a:ext cx="642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002060"/>
                </a:solidFill>
              </a:rPr>
              <a:t>Patch </a:t>
            </a:r>
          </a:p>
          <a:p>
            <a:r>
              <a:rPr lang="en-US" sz="1400" b="1" i="1" dirty="0" smtClean="0">
                <a:solidFill>
                  <a:srgbClr val="002060"/>
                </a:solidFill>
              </a:rPr>
              <a:t>panel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5449" y="5044864"/>
            <a:ext cx="920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chemeClr val="accent2">
                    <a:lumMod val="75000"/>
                  </a:schemeClr>
                </a:solidFill>
              </a:rPr>
              <a:t>Collection</a:t>
            </a:r>
            <a:br>
              <a:rPr lang="en-US" sz="14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1400" b="1" i="1" dirty="0" smtClean="0">
                <a:solidFill>
                  <a:schemeClr val="accent2">
                    <a:lumMod val="75000"/>
                  </a:schemeClr>
                </a:solidFill>
              </a:rPr>
              <a:t>lens</a:t>
            </a:r>
          </a:p>
        </p:txBody>
      </p:sp>
    </p:spTree>
    <p:extLst>
      <p:ext uri="{BB962C8B-B14F-4D97-AF65-F5344CB8AC3E}">
        <p14:creationId xmlns:p14="http://schemas.microsoft.com/office/powerpoint/2010/main" val="196469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resolution spectroscopy provides key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Spatially resolved, photometrically </a:t>
            </a:r>
            <a:r>
              <a:rPr lang="en-US" dirty="0"/>
              <a:t>calibrated measurement of emission from PFC</a:t>
            </a:r>
          </a:p>
          <a:p>
            <a:pPr lvl="1"/>
            <a:r>
              <a:rPr lang="en-US" dirty="0" smtClean="0"/>
              <a:t>Low </a:t>
            </a:r>
            <a:r>
              <a:rPr lang="en-US" dirty="0"/>
              <a:t>charge states of from Li, C (350-800 nm)</a:t>
            </a:r>
          </a:p>
          <a:p>
            <a:pPr lvl="1"/>
            <a:r>
              <a:rPr lang="en-US" dirty="0"/>
              <a:t>Molecular bands (</a:t>
            </a:r>
            <a:r>
              <a:rPr lang="en-US" dirty="0" err="1"/>
              <a:t>LiD</a:t>
            </a:r>
            <a:r>
              <a:rPr lang="en-US" dirty="0"/>
              <a:t>, CD, Li</a:t>
            </a:r>
            <a:r>
              <a:rPr lang="en-US" baseline="-25000" dirty="0"/>
              <a:t>2</a:t>
            </a:r>
            <a:r>
              <a:rPr lang="en-US" dirty="0"/>
              <a:t>, etc.)</a:t>
            </a:r>
          </a:p>
          <a:p>
            <a:pPr lvl="1"/>
            <a:r>
              <a:rPr lang="en-US" dirty="0"/>
              <a:t>Deuterium (Balmer, Paschen series)</a:t>
            </a:r>
          </a:p>
          <a:p>
            <a:r>
              <a:rPr lang="en-US" dirty="0" smtClean="0"/>
              <a:t>Assess </a:t>
            </a:r>
            <a:r>
              <a:rPr lang="en-US" dirty="0"/>
              <a:t>ability of affecting erosion of </a:t>
            </a:r>
            <a:r>
              <a:rPr lang="en-US" dirty="0" smtClean="0"/>
              <a:t>graphite</a:t>
            </a:r>
          </a:p>
          <a:p>
            <a:pPr lvl="1"/>
            <a:r>
              <a:rPr lang="en-US" dirty="0" smtClean="0"/>
              <a:t>Monitor </a:t>
            </a:r>
            <a:r>
              <a:rPr lang="en-US" dirty="0"/>
              <a:t>ration of </a:t>
            </a:r>
            <a:r>
              <a:rPr lang="en-US" dirty="0" smtClean="0"/>
              <a:t>spectrally close C an Li lines</a:t>
            </a:r>
            <a:br>
              <a:rPr lang="en-US" dirty="0" smtClean="0"/>
            </a:br>
            <a:r>
              <a:rPr lang="en-US" dirty="0" smtClean="0"/>
              <a:t>e.g. CI / Li I :  493/497nm, 601/610nm 805/812nm</a:t>
            </a:r>
          </a:p>
          <a:p>
            <a:r>
              <a:rPr lang="en-US" dirty="0" smtClean="0"/>
              <a:t>Document </a:t>
            </a:r>
            <a:r>
              <a:rPr lang="en-US" dirty="0"/>
              <a:t>the evolution of </a:t>
            </a:r>
            <a:r>
              <a:rPr lang="en-US" dirty="0" smtClean="0"/>
              <a:t>PFC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Influxes of impurities </a:t>
            </a:r>
            <a:br>
              <a:rPr lang="en-US" dirty="0" smtClean="0"/>
            </a:br>
            <a:r>
              <a:rPr lang="en-US" dirty="0" smtClean="0"/>
              <a:t>(from S/XB, but local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e</a:t>
            </a:r>
            <a:r>
              <a:rPr lang="en-US" dirty="0" smtClean="0"/>
              <a:t>, n</a:t>
            </a:r>
            <a:r>
              <a:rPr lang="en-US" baseline="-25000" dirty="0" smtClean="0"/>
              <a:t>e </a:t>
            </a:r>
            <a:r>
              <a:rPr lang="en-US" dirty="0" smtClean="0"/>
              <a:t>are required)</a:t>
            </a:r>
          </a:p>
          <a:p>
            <a:r>
              <a:rPr lang="en-US" dirty="0" smtClean="0"/>
              <a:t>Ion temperature (Doppler broadening)</a:t>
            </a:r>
          </a:p>
          <a:p>
            <a:r>
              <a:rPr lang="en-US" dirty="0" smtClean="0"/>
              <a:t>Estimate of n</a:t>
            </a:r>
            <a:r>
              <a:rPr lang="en-US" baseline="-25000" dirty="0" smtClean="0"/>
              <a:t>e</a:t>
            </a:r>
            <a:r>
              <a:rPr lang="en-US" dirty="0"/>
              <a:t> </a:t>
            </a:r>
            <a:r>
              <a:rPr lang="en-US" dirty="0" smtClean="0"/>
              <a:t>from Stark broadening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51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 band thermography for UD and 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89" y="1142999"/>
            <a:ext cx="8862811" cy="279793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Plasma heat flux to the PFC serves input and data constraints to modeling of surface physics (morphology, sputtering)</a:t>
            </a:r>
          </a:p>
          <a:p>
            <a:r>
              <a:rPr lang="en-US" sz="2000" dirty="0" smtClean="0"/>
              <a:t>Emissivity of Li coated PFC can vary significantly with temperature and morphology (under ion and impurity flux)</a:t>
            </a:r>
          </a:p>
          <a:p>
            <a:r>
              <a:rPr lang="en-US" sz="2000" dirty="0" smtClean="0"/>
              <a:t>Dual band approach: PFC temperature from ratio of signal in 2 wavelength ranges (e.g. 7-10</a:t>
            </a:r>
            <a:r>
              <a:rPr lang="el-GR" sz="2000" dirty="0" smtClean="0"/>
              <a:t>μ</a:t>
            </a:r>
            <a:r>
              <a:rPr lang="en-US" sz="2000" dirty="0" smtClean="0"/>
              <a:t>m LWIR, 4-6 </a:t>
            </a:r>
            <a:r>
              <a:rPr lang="el-GR" sz="2000" dirty="0" smtClean="0"/>
              <a:t>μ</a:t>
            </a:r>
            <a:r>
              <a:rPr lang="en-US" sz="2000" dirty="0" smtClean="0"/>
              <a:t>m MWIR): </a:t>
            </a:r>
          </a:p>
          <a:p>
            <a:pPr lvl="1"/>
            <a:r>
              <a:rPr lang="en-US" sz="1800" dirty="0" smtClean="0"/>
              <a:t>Greatly reduced effect of variation of PFC emissivity and optic transmission </a:t>
            </a:r>
          </a:p>
          <a:p>
            <a:pPr lvl="1"/>
            <a:r>
              <a:rPr lang="en-US" sz="1800" dirty="0" smtClean="0"/>
              <a:t>Successfully implemented and exploited on NSTX [McLean RSI 2012]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16" y="4193148"/>
            <a:ext cx="4073236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648200" y="4172761"/>
            <a:ext cx="4343400" cy="1618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Dual band adapter</a:t>
            </a:r>
          </a:p>
          <a:p>
            <a:pPr lvl="1"/>
            <a:r>
              <a:rPr lang="en-US" sz="2000" dirty="0"/>
              <a:t>D</a:t>
            </a:r>
            <a:r>
              <a:rPr lang="en-US" sz="2000" dirty="0" smtClean="0"/>
              <a:t>ichroic beam splitter</a:t>
            </a:r>
          </a:p>
          <a:p>
            <a:pPr lvl="1"/>
            <a:r>
              <a:rPr lang="en-US" sz="2000" dirty="0" smtClean="0"/>
              <a:t>MWIR and LWIR filters</a:t>
            </a:r>
          </a:p>
        </p:txBody>
      </p:sp>
    </p:spTree>
    <p:extLst>
      <p:ext uri="{BB962C8B-B14F-4D97-AF65-F5344CB8AC3E}">
        <p14:creationId xmlns:p14="http://schemas.microsoft.com/office/powerpoint/2010/main" val="149729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Schematic of observation 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1219200"/>
            <a:ext cx="5297675" cy="2822811"/>
          </a:xfrm>
        </p:spPr>
        <p:txBody>
          <a:bodyPr>
            <a:normAutofit/>
          </a:bodyPr>
          <a:lstStyle/>
          <a:p>
            <a:r>
              <a:rPr lang="en-US" sz="1800" dirty="0" smtClean="0"/>
              <a:t>Upper divertor  spectroscopy</a:t>
            </a:r>
          </a:p>
          <a:p>
            <a:pPr lvl="1"/>
            <a:r>
              <a:rPr lang="en-US" sz="1800" dirty="0" smtClean="0"/>
              <a:t>16 LOS, FOV 30deg</a:t>
            </a:r>
          </a:p>
          <a:p>
            <a:pPr lvl="1"/>
            <a:r>
              <a:rPr lang="en-US" sz="1800" dirty="0" smtClean="0"/>
              <a:t>Radial resolution 4 cm, spot size 1.3 cm</a:t>
            </a:r>
          </a:p>
          <a:p>
            <a:r>
              <a:rPr lang="en-US" sz="1800" dirty="0" smtClean="0"/>
              <a:t>Central stack </a:t>
            </a:r>
            <a:r>
              <a:rPr lang="en-US" sz="1800" dirty="0"/>
              <a:t>spectroscopy</a:t>
            </a:r>
          </a:p>
          <a:p>
            <a:pPr lvl="1"/>
            <a:r>
              <a:rPr lang="en-US" sz="1800" dirty="0" smtClean="0"/>
              <a:t>16 </a:t>
            </a:r>
            <a:r>
              <a:rPr lang="en-US" sz="1800" dirty="0"/>
              <a:t>LOS, FOV 30deg</a:t>
            </a:r>
          </a:p>
          <a:p>
            <a:pPr lvl="1"/>
            <a:r>
              <a:rPr lang="en-US" sz="1800" dirty="0" smtClean="0"/>
              <a:t>Vertical resolution 8 cm, </a:t>
            </a:r>
            <a:r>
              <a:rPr lang="en-US" sz="1800" dirty="0"/>
              <a:t>spot size </a:t>
            </a:r>
            <a:r>
              <a:rPr lang="en-US" sz="1800" dirty="0" smtClean="0"/>
              <a:t>0.6 cm</a:t>
            </a:r>
          </a:p>
          <a:p>
            <a:r>
              <a:rPr lang="en-US" sz="1800" dirty="0" smtClean="0"/>
              <a:t>Upper divertor infrared camera</a:t>
            </a:r>
            <a:endParaRPr lang="en-US" sz="1800" dirty="0"/>
          </a:p>
          <a:p>
            <a:pPr lvl="1"/>
            <a:r>
              <a:rPr lang="en-US" sz="1800" dirty="0" smtClean="0"/>
              <a:t>Radial coverage R=0.6-1.2 m</a:t>
            </a:r>
            <a:endParaRPr lang="en-US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4"/>
          <a:stretch/>
        </p:blipFill>
        <p:spPr bwMode="auto">
          <a:xfrm>
            <a:off x="103032" y="1081825"/>
            <a:ext cx="3326536" cy="546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965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Molecular radiation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534400" cy="4953000"/>
          </a:xfrm>
        </p:spPr>
        <p:txBody>
          <a:bodyPr/>
          <a:lstStyle/>
          <a:p>
            <a:pPr lvl="0"/>
            <a:r>
              <a:rPr lang="en-US" sz="1600" dirty="0"/>
              <a:t>D</a:t>
            </a:r>
            <a:r>
              <a:rPr lang="en-US" sz="1600" baseline="-25000" dirty="0"/>
              <a:t>2</a:t>
            </a:r>
            <a:r>
              <a:rPr lang="en-US" sz="1600" dirty="0"/>
              <a:t>, revealing the molecular hydrogen flux near the surface, its rotational and vibrational excitation, and its prevalence for recombination and subsequent chemical decomposition and/or surface </a:t>
            </a:r>
            <a:r>
              <a:rPr lang="en-US" sz="1600" dirty="0" smtClean="0"/>
              <a:t>reaction</a:t>
            </a:r>
            <a:endParaRPr lang="en-US" sz="1600" dirty="0"/>
          </a:p>
          <a:p>
            <a:pPr lvl="0"/>
            <a:r>
              <a:rPr lang="en-US" sz="1600" dirty="0" smtClean="0"/>
              <a:t>the </a:t>
            </a:r>
            <a:r>
              <a:rPr lang="en-US" sz="1600" dirty="0"/>
              <a:t>bands of CD (A-X at 425-431 nm, B-X at 386-400 </a:t>
            </a:r>
            <a:r>
              <a:rPr lang="en-US" sz="1600" dirty="0" smtClean="0"/>
              <a:t>nm, the </a:t>
            </a:r>
            <a:r>
              <a:rPr lang="en-US" sz="1600" dirty="0"/>
              <a:t>primary signature of chemical </a:t>
            </a:r>
            <a:r>
              <a:rPr lang="en-US" sz="1600" dirty="0" smtClean="0"/>
              <a:t>erosion</a:t>
            </a:r>
            <a:endParaRPr lang="en-US" sz="1600" dirty="0"/>
          </a:p>
          <a:p>
            <a:pPr lvl="0"/>
            <a:r>
              <a:rPr lang="en-US" sz="1600" dirty="0"/>
              <a:t>Li</a:t>
            </a:r>
            <a:r>
              <a:rPr lang="en-US" sz="1600" baseline="-25000" dirty="0"/>
              <a:t>2</a:t>
            </a:r>
            <a:r>
              <a:rPr lang="en-US" sz="1600" dirty="0"/>
              <a:t> (lithium molecule</a:t>
            </a:r>
            <a:r>
              <a:rPr lang="en-US" sz="1600" dirty="0" smtClean="0"/>
              <a:t>). (</a:t>
            </a:r>
            <a:r>
              <a:rPr lang="en-US" sz="1600" dirty="0"/>
              <a:t>A-X) and (B-X) bands emit in the red and blue-green portions of the visible spectrum, and </a:t>
            </a:r>
            <a:r>
              <a:rPr lang="en-US" sz="1600" dirty="0" smtClean="0"/>
              <a:t>provide </a:t>
            </a:r>
            <a:r>
              <a:rPr lang="en-US" sz="1600" dirty="0"/>
              <a:t>information about the nature of </a:t>
            </a:r>
            <a:r>
              <a:rPr lang="en-US" sz="1600" dirty="0" smtClean="0"/>
              <a:t>Li.</a:t>
            </a:r>
            <a:endParaRPr lang="en-US" sz="1600" dirty="0"/>
          </a:p>
          <a:p>
            <a:pPr lvl="0"/>
            <a:r>
              <a:rPr lang="en-US" sz="1600" dirty="0" err="1"/>
              <a:t>LiH</a:t>
            </a:r>
            <a:r>
              <a:rPr lang="en-US" sz="1600" dirty="0"/>
              <a:t>, </a:t>
            </a:r>
            <a:r>
              <a:rPr lang="en-US" sz="1600" dirty="0" err="1"/>
              <a:t>LiD</a:t>
            </a:r>
            <a:r>
              <a:rPr lang="en-US" sz="1600" dirty="0"/>
              <a:t>, </a:t>
            </a:r>
            <a:r>
              <a:rPr lang="en-US" sz="1600" dirty="0" err="1"/>
              <a:t>LiT</a:t>
            </a:r>
            <a:r>
              <a:rPr lang="en-US" sz="1600" dirty="0"/>
              <a:t> (isotopic Lithium hydrides</a:t>
            </a:r>
            <a:r>
              <a:rPr lang="en-US" sz="1600" dirty="0" smtClean="0"/>
              <a:t>), A-X </a:t>
            </a:r>
            <a:r>
              <a:rPr lang="en-US" sz="1600" dirty="0"/>
              <a:t>band emit throughout the 300-500 nm </a:t>
            </a:r>
            <a:endParaRPr lang="en-US" sz="1600" dirty="0" smtClean="0"/>
          </a:p>
          <a:p>
            <a:pPr lvl="0"/>
            <a:r>
              <a:rPr lang="en-US" sz="1600" dirty="0" smtClean="0"/>
              <a:t>Li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C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</a:t>
            </a:r>
            <a:r>
              <a:rPr lang="en-US" sz="1600" dirty="0"/>
              <a:t>(lithium carbide, Li</a:t>
            </a:r>
            <a:r>
              <a:rPr lang="en-US" sz="1600" baseline="30000" dirty="0"/>
              <a:t>+</a:t>
            </a:r>
            <a:r>
              <a:rPr lang="en-US" sz="1600" dirty="0"/>
              <a:t> </a:t>
            </a:r>
            <a:r>
              <a:rPr lang="en-US" sz="1600" baseline="30000" dirty="0"/>
              <a:t>-</a:t>
            </a:r>
            <a:r>
              <a:rPr lang="en-US" sz="1600" dirty="0"/>
              <a:t>C triple bond C</a:t>
            </a:r>
            <a:r>
              <a:rPr lang="en-US" sz="1600" baseline="30000" dirty="0"/>
              <a:t>-</a:t>
            </a:r>
            <a:r>
              <a:rPr lang="en-US" sz="1600" dirty="0"/>
              <a:t> Li</a:t>
            </a:r>
            <a:r>
              <a:rPr lang="en-US" sz="1600" baseline="30000" dirty="0"/>
              <a:t>+</a:t>
            </a:r>
            <a:r>
              <a:rPr lang="en-US" sz="1600" dirty="0"/>
              <a:t>), </a:t>
            </a:r>
            <a:r>
              <a:rPr lang="en-US" sz="1600" dirty="0" smtClean="0"/>
              <a:t>LiC</a:t>
            </a:r>
            <a:r>
              <a:rPr lang="en-US" sz="1600" baseline="-25000" dirty="0" smtClean="0"/>
              <a:t>6</a:t>
            </a:r>
            <a:r>
              <a:rPr lang="en-US" sz="1600" dirty="0"/>
              <a:t>, Li</a:t>
            </a:r>
            <a:r>
              <a:rPr lang="en-US" sz="1600" baseline="-25000" dirty="0"/>
              <a:t>2</a:t>
            </a:r>
            <a:r>
              <a:rPr lang="en-US" sz="1600" dirty="0"/>
              <a:t>O (lithium oxide), Li</a:t>
            </a:r>
            <a:r>
              <a:rPr lang="en-US" sz="1600" baseline="-25000" dirty="0"/>
              <a:t>2</a:t>
            </a:r>
            <a:r>
              <a:rPr lang="en-US" sz="1600" dirty="0"/>
              <a:t>O</a:t>
            </a:r>
            <a:r>
              <a:rPr lang="en-US" sz="1600" baseline="-25000" dirty="0"/>
              <a:t>2</a:t>
            </a:r>
            <a:r>
              <a:rPr lang="en-US" sz="1600" dirty="0"/>
              <a:t> (lithium peroxide), </a:t>
            </a:r>
            <a:r>
              <a:rPr lang="en-US" sz="1600" dirty="0" err="1"/>
              <a:t>LiOH</a:t>
            </a:r>
            <a:r>
              <a:rPr lang="en-US" sz="1600" dirty="0"/>
              <a:t> (lithium hydroxide), Li</a:t>
            </a:r>
            <a:r>
              <a:rPr lang="en-US" sz="1600" baseline="-25000" dirty="0"/>
              <a:t>2</a:t>
            </a:r>
            <a:r>
              <a:rPr lang="en-US" sz="1600" dirty="0"/>
              <a:t>CO</a:t>
            </a:r>
            <a:r>
              <a:rPr lang="en-US" sz="1600" baseline="-25000" dirty="0"/>
              <a:t>3</a:t>
            </a:r>
            <a:r>
              <a:rPr lang="en-US" sz="1600" dirty="0"/>
              <a:t> (lithium carbonate), LiBH</a:t>
            </a:r>
            <a:r>
              <a:rPr lang="en-US" sz="1600" baseline="-25000" dirty="0"/>
              <a:t>4</a:t>
            </a:r>
            <a:r>
              <a:rPr lang="en-US" sz="1600" dirty="0"/>
              <a:t> (lithium </a:t>
            </a:r>
            <a:r>
              <a:rPr lang="en-US" sz="1600" dirty="0" err="1"/>
              <a:t>borohydride</a:t>
            </a:r>
            <a:r>
              <a:rPr lang="en-US" sz="1600" dirty="0"/>
              <a:t>), and CO</a:t>
            </a:r>
            <a:r>
              <a:rPr lang="en-US" sz="1600" baseline="-25000" dirty="0"/>
              <a:t>2</a:t>
            </a:r>
            <a:r>
              <a:rPr lang="en-US" sz="1600" dirty="0"/>
              <a:t> (carbon dioxide).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3748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creen Shot 2016-05-13 at 1.47.4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384" y="2516068"/>
            <a:ext cx="3743616" cy="4037132"/>
          </a:xfrm>
          <a:prstGeom prst="rect">
            <a:avLst/>
          </a:prstGeom>
        </p:spPr>
      </p:pic>
      <p:cxnSp>
        <p:nvCxnSpPr>
          <p:cNvPr id="3074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5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altLang="en-US" sz="2800" dirty="0"/>
              <a:t>Development of spectroscopic and IR views of central stack and upper divertor of NSTX-U</a:t>
            </a:r>
            <a:endParaRPr lang="en-US" altLang="en-US" sz="2800" dirty="0" smtClean="0"/>
          </a:p>
        </p:txBody>
      </p:sp>
      <p:cxnSp>
        <p:nvCxnSpPr>
          <p:cNvPr id="3077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8763000" cy="1905000"/>
          </a:xfrm>
        </p:spPr>
        <p:txBody>
          <a:bodyPr/>
          <a:lstStyle/>
          <a:p>
            <a:pPr>
              <a:buClr>
                <a:srgbClr val="010000"/>
              </a:buClr>
            </a:pPr>
            <a:r>
              <a:rPr lang="en-US" altLang="en-US" dirty="0" smtClean="0"/>
              <a:t>Extend diagnostic coverage to support Li program</a:t>
            </a:r>
          </a:p>
          <a:p>
            <a:pPr lvl="1">
              <a:buClr>
                <a:srgbClr val="010000"/>
              </a:buClr>
            </a:pPr>
            <a:r>
              <a:rPr lang="en-US" altLang="en-US" dirty="0" smtClean="0"/>
              <a:t>Effectiveness of Li evaporation</a:t>
            </a:r>
          </a:p>
          <a:p>
            <a:pPr lvl="1">
              <a:buClr>
                <a:srgbClr val="010000"/>
              </a:buClr>
            </a:pPr>
            <a:r>
              <a:rPr lang="en-US" altLang="en-US" dirty="0" smtClean="0"/>
              <a:t>Studies of material evolution and migration</a:t>
            </a:r>
          </a:p>
          <a:p>
            <a:pPr lvl="1">
              <a:buClr>
                <a:srgbClr val="010000"/>
              </a:buClr>
            </a:pPr>
            <a:r>
              <a:rPr lang="en-US" altLang="en-US" dirty="0" smtClean="0"/>
              <a:t>Tight collaboration with ORNL </a:t>
            </a:r>
            <a:r>
              <a:rPr lang="en-US" altLang="en-US" dirty="0" smtClean="0"/>
              <a:t>researchers</a:t>
            </a:r>
            <a:r>
              <a:rPr lang="en-US" altLang="en-US" dirty="0" smtClean="0"/>
              <a:t> </a:t>
            </a:r>
            <a:r>
              <a:rPr lang="en-US" altLang="en-US" dirty="0" smtClean="0"/>
              <a:t>on NSTX</a:t>
            </a:r>
          </a:p>
          <a:p>
            <a:pPr>
              <a:buClr>
                <a:srgbClr val="010000"/>
              </a:buClr>
            </a:pPr>
            <a:endParaRPr lang="en-US" altLang="en-US" dirty="0" smtClean="0"/>
          </a:p>
        </p:txBody>
      </p:sp>
      <p:cxnSp>
        <p:nvCxnSpPr>
          <p:cNvPr id="3079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0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8F7602-AF56-4F75-9236-A3B79015233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cxnSp>
        <p:nvCxnSpPr>
          <p:cNvPr id="3082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0" y="2667000"/>
            <a:ext cx="7010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10000"/>
              </a:buClr>
            </a:pPr>
            <a:r>
              <a:rPr lang="en-US" altLang="en-US" sz="2600" b="0" i="0" kern="0" dirty="0" smtClean="0"/>
              <a:t>Upper divertor views (Bay G bot)</a:t>
            </a:r>
          </a:p>
          <a:p>
            <a:pPr lvl="1">
              <a:buClr>
                <a:srgbClr val="010000"/>
              </a:buClr>
            </a:pPr>
            <a:r>
              <a:rPr lang="en-US" altLang="en-US" b="0" i="0" kern="0" dirty="0" smtClean="0">
                <a:solidFill>
                  <a:srgbClr val="008000"/>
                </a:solidFill>
              </a:rPr>
              <a:t>16 LOS</a:t>
            </a:r>
            <a:r>
              <a:rPr lang="en-US" altLang="en-US" b="0" i="0" kern="0" dirty="0">
                <a:solidFill>
                  <a:srgbClr val="008000"/>
                </a:solidFill>
              </a:rPr>
              <a:t> </a:t>
            </a:r>
            <a:r>
              <a:rPr lang="en-US" altLang="en-US" b="0" i="0" kern="0" dirty="0" smtClean="0">
                <a:solidFill>
                  <a:srgbClr val="008000"/>
                </a:solidFill>
              </a:rPr>
              <a:t>for UV-NIR spectroscopy</a:t>
            </a:r>
            <a:endParaRPr lang="en-US" altLang="en-US" b="0" i="0" kern="0" dirty="0">
              <a:solidFill>
                <a:srgbClr val="008000"/>
              </a:solidFill>
            </a:endParaRPr>
          </a:p>
          <a:p>
            <a:pPr lvl="1">
              <a:buClr>
                <a:srgbClr val="010000"/>
              </a:buClr>
            </a:pPr>
            <a:r>
              <a:rPr lang="en-US" altLang="en-US" b="0" i="0" kern="0" dirty="0" smtClean="0">
                <a:solidFill>
                  <a:srgbClr val="FF0000"/>
                </a:solidFill>
              </a:rPr>
              <a:t>“Fast” (1.6kHz) IR camera (ORNL)</a:t>
            </a:r>
            <a:endParaRPr lang="en-US" altLang="en-US" b="0" i="0" kern="0" dirty="0">
              <a:solidFill>
                <a:srgbClr val="FF0000"/>
              </a:solidFill>
            </a:endParaRPr>
          </a:p>
          <a:p>
            <a:pPr>
              <a:buClr>
                <a:srgbClr val="010000"/>
              </a:buClr>
            </a:pPr>
            <a:r>
              <a:rPr lang="en-US" altLang="en-US" sz="2600" b="0" i="0" kern="0" dirty="0"/>
              <a:t>Central </a:t>
            </a:r>
            <a:r>
              <a:rPr lang="en-US" altLang="en-US" sz="2600" b="0" i="0" kern="0" dirty="0" smtClean="0"/>
              <a:t>stack view (Bay J mid)</a:t>
            </a:r>
            <a:endParaRPr lang="en-US" altLang="en-US" sz="2600" b="0" i="0" kern="0" dirty="0"/>
          </a:p>
          <a:p>
            <a:pPr lvl="1">
              <a:buClr>
                <a:srgbClr val="010000"/>
              </a:buClr>
            </a:pPr>
            <a:r>
              <a:rPr lang="en-US" altLang="en-US" b="0" i="0" kern="0" dirty="0">
                <a:solidFill>
                  <a:srgbClr val="008000"/>
                </a:solidFill>
              </a:rPr>
              <a:t>16 LOS, </a:t>
            </a:r>
            <a:r>
              <a:rPr lang="en-US" altLang="en-US" b="0" i="0" kern="0" dirty="0" smtClean="0">
                <a:solidFill>
                  <a:srgbClr val="008000"/>
                </a:solidFill>
              </a:rPr>
              <a:t>for UV-NIR spectroscopy</a:t>
            </a:r>
            <a:endParaRPr lang="en-US" altLang="en-US" b="0" i="0" kern="0" dirty="0">
              <a:solidFill>
                <a:srgbClr val="008000"/>
              </a:solidFill>
            </a:endParaRPr>
          </a:p>
          <a:p>
            <a:pPr lvl="1">
              <a:buClr>
                <a:srgbClr val="010000"/>
              </a:buClr>
            </a:pPr>
            <a:r>
              <a:rPr lang="en-US" altLang="en-US" b="0" i="0" kern="0" dirty="0" smtClean="0">
                <a:solidFill>
                  <a:srgbClr val="FF3300"/>
                </a:solidFill>
              </a:rPr>
              <a:t>“Slow” (30Hz) IR camera</a:t>
            </a:r>
          </a:p>
          <a:p>
            <a:pPr>
              <a:buClr>
                <a:srgbClr val="010000"/>
              </a:buClr>
            </a:pPr>
            <a:r>
              <a:rPr lang="en-US" altLang="en-US" sz="2600" b="0" i="0" kern="0" dirty="0" err="1" smtClean="0"/>
              <a:t>ProEM</a:t>
            </a:r>
            <a:r>
              <a:rPr lang="en-US" altLang="en-US" sz="2600" b="0" i="0" kern="0" dirty="0" smtClean="0"/>
              <a:t>-HS 512 camera with </a:t>
            </a:r>
          </a:p>
          <a:p>
            <a:pPr marL="0" indent="0">
              <a:buClr>
                <a:srgbClr val="010000"/>
              </a:buClr>
              <a:buNone/>
            </a:pPr>
            <a:r>
              <a:rPr lang="en-US" altLang="en-US" sz="2600" b="0" i="0" kern="0" dirty="0"/>
              <a:t> </a:t>
            </a:r>
            <a:r>
              <a:rPr lang="en-US" altLang="en-US" sz="2600" b="0" i="0" kern="0" dirty="0" smtClean="0"/>
              <a:t>  </a:t>
            </a:r>
            <a:r>
              <a:rPr lang="en-US" altLang="en-US" sz="2600" b="0" i="0" kern="0" dirty="0" err="1" smtClean="0"/>
              <a:t>IsoPlane</a:t>
            </a:r>
            <a:r>
              <a:rPr lang="en-US" altLang="en-US" sz="2600" b="0" i="0" kern="0" dirty="0" smtClean="0"/>
              <a:t> SCT320 spectrometer in                    </a:t>
            </a:r>
          </a:p>
          <a:p>
            <a:pPr marL="0" indent="0">
              <a:buClr>
                <a:srgbClr val="010000"/>
              </a:buClr>
              <a:buNone/>
            </a:pPr>
            <a:r>
              <a:rPr lang="en-US" altLang="en-US" sz="2600" b="0" i="0" kern="0" dirty="0"/>
              <a:t> </a:t>
            </a:r>
            <a:r>
              <a:rPr lang="en-US" altLang="en-US" sz="2600" b="0" i="0" kern="0" dirty="0" smtClean="0"/>
              <a:t> </a:t>
            </a:r>
            <a:r>
              <a:rPr lang="en-US" altLang="en-US" sz="2600" b="0" i="0" kern="0" dirty="0" smtClean="0"/>
              <a:t> DARM, with 16 fibers input to spectrometer</a:t>
            </a:r>
            <a:endParaRPr lang="en-US" altLang="en-US" sz="2600" b="0" i="0" kern="0" dirty="0"/>
          </a:p>
          <a:p>
            <a:pPr>
              <a:buClr>
                <a:srgbClr val="010000"/>
              </a:buClr>
            </a:pPr>
            <a:endParaRPr lang="en-US" altLang="en-US" b="0" i="0" kern="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4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5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altLang="en-US" sz="2800" dirty="0" smtClean="0"/>
              <a:t>Spectrometer and camera</a:t>
            </a:r>
            <a:endParaRPr lang="en-US" altLang="en-US" sz="2800" dirty="0" smtClean="0"/>
          </a:p>
        </p:txBody>
      </p:sp>
      <p:cxnSp>
        <p:nvCxnSpPr>
          <p:cNvPr id="3077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5562600"/>
          </a:xfrm>
        </p:spPr>
        <p:txBody>
          <a:bodyPr/>
          <a:lstStyle/>
          <a:p>
            <a:pPr>
              <a:buClr>
                <a:srgbClr val="010000"/>
              </a:buClr>
            </a:pPr>
            <a:r>
              <a:rPr lang="en-US" altLang="en-US" dirty="0" smtClean="0"/>
              <a:t>Present </a:t>
            </a:r>
            <a:r>
              <a:rPr lang="en-US" altLang="en-US" dirty="0" smtClean="0"/>
              <a:t>status</a:t>
            </a:r>
            <a:endParaRPr lang="en-US" altLang="en-US" dirty="0"/>
          </a:p>
        </p:txBody>
      </p:sp>
      <p:cxnSp>
        <p:nvCxnSpPr>
          <p:cNvPr id="3079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0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8F7602-AF56-4F75-9236-A3B79015233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cxnSp>
        <p:nvCxnSpPr>
          <p:cNvPr id="3082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1" name="Picture 10" descr="20151106_16141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71600"/>
            <a:ext cx="6858000" cy="3505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3400" y="4800600"/>
            <a:ext cx="62255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Spectrometer: </a:t>
            </a:r>
            <a:r>
              <a:rPr lang="en-US" sz="2000" dirty="0" err="1" smtClean="0">
                <a:latin typeface="Arial"/>
                <a:cs typeface="Arial"/>
              </a:rPr>
              <a:t>IsoPlane</a:t>
            </a:r>
            <a:r>
              <a:rPr lang="en-US" sz="2000" dirty="0" smtClean="0">
                <a:latin typeface="Arial"/>
                <a:cs typeface="Arial"/>
              </a:rPr>
              <a:t> SCT320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Grating: 600g/mm, 2400g/mm and 3600/mm</a:t>
            </a:r>
          </a:p>
          <a:p>
            <a:endParaRPr lang="en-US" sz="2000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5486400"/>
            <a:ext cx="480209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Camera: </a:t>
            </a:r>
            <a:r>
              <a:rPr lang="en-US" sz="2000" dirty="0" err="1" smtClean="0">
                <a:latin typeface="Arial"/>
                <a:cs typeface="Arial"/>
              </a:rPr>
              <a:t>ProEM</a:t>
            </a:r>
            <a:r>
              <a:rPr lang="en-US" sz="2000" dirty="0" smtClean="0">
                <a:latin typeface="Arial"/>
                <a:cs typeface="Arial"/>
              </a:rPr>
              <a:t> HS 512 camera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CCD, back illuminated, 512x512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frame rate: ~600hz (512x16)</a:t>
            </a:r>
          </a:p>
          <a:p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   </a:t>
            </a:r>
          </a:p>
          <a:p>
            <a:endParaRPr lang="en-US" sz="2000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52600" y="2713672"/>
            <a:ext cx="954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camera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38600" y="2027872"/>
            <a:ext cx="1531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spectrometer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297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4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5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altLang="en-US" sz="2800" dirty="0" smtClean="0"/>
              <a:t>Central stack spectroscopy diagnostic</a:t>
            </a:r>
            <a:endParaRPr lang="en-US" altLang="en-US" sz="2800" dirty="0" smtClean="0"/>
          </a:p>
        </p:txBody>
      </p:sp>
      <p:cxnSp>
        <p:nvCxnSpPr>
          <p:cNvPr id="3077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9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0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2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7" name="Picture 16" descr="Screen Shot 2016-05-13 at 1.57.1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05986" y="776705"/>
            <a:ext cx="2286000" cy="3475789"/>
          </a:xfrm>
          <a:prstGeom prst="rect">
            <a:avLst/>
          </a:prstGeom>
        </p:spPr>
      </p:pic>
      <p:pic>
        <p:nvPicPr>
          <p:cNvPr id="18" name="Picture 17" descr="Screen Shot 2016-05-13 at 2.00.5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091" y="3733800"/>
            <a:ext cx="3505200" cy="237147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-76200" y="1371600"/>
            <a:ext cx="5486400" cy="5878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16 </a:t>
            </a:r>
            <a:r>
              <a:rPr lang="en-US" sz="2400" dirty="0" smtClean="0">
                <a:solidFill>
                  <a:srgbClr val="0000FF"/>
                </a:solidFill>
              </a:rPr>
              <a:t>sightlines</a:t>
            </a:r>
          </a:p>
          <a:p>
            <a:pPr marL="800100" lvl="1" indent="-342900">
              <a:buFont typeface="Arial"/>
              <a:buChar char="•"/>
            </a:pPr>
            <a:endParaRPr lang="en-US" sz="2400" dirty="0">
              <a:solidFill>
                <a:srgbClr val="0000FF"/>
              </a:solidFill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 field of view: </a:t>
            </a:r>
            <a:r>
              <a:rPr lang="en-US" sz="2400" dirty="0" smtClean="0">
                <a:solidFill>
                  <a:srgbClr val="0000FF"/>
                </a:solidFill>
              </a:rPr>
              <a:t>40</a:t>
            </a:r>
            <a:r>
              <a:rPr lang="en-US" sz="2400" baseline="30000" dirty="0" smtClean="0">
                <a:solidFill>
                  <a:srgbClr val="0000FF"/>
                </a:solidFill>
              </a:rPr>
              <a:t>o</a:t>
            </a:r>
          </a:p>
          <a:p>
            <a:pPr marL="800100" lvl="1" indent="-342900">
              <a:buFont typeface="Arial"/>
              <a:buChar char="•"/>
            </a:pPr>
            <a:endParaRPr lang="en-US" sz="2400" baseline="30000" dirty="0">
              <a:solidFill>
                <a:srgbClr val="0000FF"/>
              </a:solidFill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400" baseline="30000" dirty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10cm </a:t>
            </a:r>
            <a:r>
              <a:rPr lang="en-US" sz="2400" dirty="0">
                <a:solidFill>
                  <a:srgbClr val="0000FF"/>
                </a:solidFill>
              </a:rPr>
              <a:t>radial resolution, spots size </a:t>
            </a:r>
            <a:r>
              <a:rPr lang="en-US" sz="2400" dirty="0" smtClean="0">
                <a:solidFill>
                  <a:srgbClr val="0000FF"/>
                </a:solidFill>
              </a:rPr>
              <a:t>1.3mm</a:t>
            </a:r>
          </a:p>
          <a:p>
            <a:pPr marL="800100" lvl="1" indent="-342900">
              <a:buFont typeface="Arial"/>
              <a:buChar char="•"/>
            </a:pPr>
            <a:endParaRPr lang="en-US" sz="2400" dirty="0" smtClean="0">
              <a:solidFill>
                <a:srgbClr val="0000FF"/>
              </a:solidFill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Nikon 105mm </a:t>
            </a:r>
            <a:r>
              <a:rPr lang="en-US" sz="2400" dirty="0">
                <a:solidFill>
                  <a:srgbClr val="0000FF"/>
                </a:solidFill>
              </a:rPr>
              <a:t>UV-VIS-NIR </a:t>
            </a:r>
            <a:r>
              <a:rPr lang="en-US" sz="2400" dirty="0" smtClean="0">
                <a:solidFill>
                  <a:srgbClr val="0000FF"/>
                </a:solidFill>
              </a:rPr>
              <a:t>lens</a:t>
            </a:r>
          </a:p>
          <a:p>
            <a:pPr marL="1257300" lvl="2" indent="-342900">
              <a:buFont typeface="Arial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wavelength 315-1100nm</a:t>
            </a:r>
          </a:p>
          <a:p>
            <a:pPr lvl="1"/>
            <a:endParaRPr lang="en-US" sz="2400" dirty="0">
              <a:solidFill>
                <a:srgbClr val="0000FF"/>
              </a:solidFill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Fiber: Polymacro FBP400440480</a:t>
            </a:r>
          </a:p>
          <a:p>
            <a:pPr lvl="1"/>
            <a:endParaRPr lang="en-US" sz="2400" dirty="0" smtClean="0">
              <a:solidFill>
                <a:srgbClr val="0000FF"/>
              </a:solidFill>
            </a:endParaRPr>
          </a:p>
          <a:p>
            <a:pPr marL="800100" lvl="1" indent="-342900">
              <a:buFont typeface="Arial"/>
              <a:buChar char="•"/>
            </a:pPr>
            <a:endParaRPr lang="en-US" sz="2400" dirty="0">
              <a:solidFill>
                <a:srgbClr val="0000FF"/>
              </a:solidFill>
            </a:endParaRPr>
          </a:p>
          <a:p>
            <a:pPr marL="800100" lvl="1" indent="-342900">
              <a:buFont typeface="Arial"/>
              <a:buChar char="•"/>
            </a:pPr>
            <a:endParaRPr lang="en-US" sz="2400" dirty="0" smtClean="0">
              <a:solidFill>
                <a:srgbClr val="0000FF"/>
              </a:solidFill>
            </a:endParaRPr>
          </a:p>
          <a:p>
            <a:pPr lvl="1"/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    </a:t>
            </a:r>
            <a:endParaRPr lang="en-US" sz="2400" dirty="0">
              <a:solidFill>
                <a:srgbClr val="0000FF"/>
              </a:solidFill>
            </a:endParaRPr>
          </a:p>
          <a:p>
            <a:pPr marL="800100" lvl="1" indent="-342900">
              <a:buFont typeface="Arial"/>
              <a:buChar char="•"/>
            </a:pP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073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4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5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altLang="en-US" sz="2800" dirty="0" smtClean="0"/>
              <a:t>Upper </a:t>
            </a:r>
            <a:r>
              <a:rPr lang="en-US" altLang="en-US" sz="2800" dirty="0" err="1" smtClean="0"/>
              <a:t>divertor</a:t>
            </a:r>
            <a:r>
              <a:rPr lang="en-US" altLang="en-US" sz="2800" dirty="0" smtClean="0"/>
              <a:t> spectroscopy diagnostic</a:t>
            </a:r>
            <a:endParaRPr lang="en-US" altLang="en-US" sz="2800" dirty="0" smtClean="0"/>
          </a:p>
        </p:txBody>
      </p:sp>
      <p:cxnSp>
        <p:nvCxnSpPr>
          <p:cNvPr id="3077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9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0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2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2" name="Picture 11" descr="20160219_10483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029200" y="3962400"/>
            <a:ext cx="3962400" cy="2228850"/>
          </a:xfrm>
          <a:prstGeom prst="rect">
            <a:avLst/>
          </a:prstGeom>
        </p:spPr>
      </p:pic>
      <p:pic>
        <p:nvPicPr>
          <p:cNvPr id="13" name="Picture 12" descr="20160219_104646-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029200" y="1447800"/>
            <a:ext cx="3962400" cy="222885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-21306" y="1295400"/>
            <a:ext cx="5029200" cy="5878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16 </a:t>
            </a:r>
            <a:r>
              <a:rPr lang="en-US" sz="2400" dirty="0" smtClean="0">
                <a:solidFill>
                  <a:srgbClr val="0000FF"/>
                </a:solidFill>
              </a:rPr>
              <a:t>sightlines</a:t>
            </a:r>
          </a:p>
          <a:p>
            <a:pPr marL="800100" lvl="1" indent="-342900">
              <a:buFont typeface="Arial"/>
              <a:buChar char="•"/>
            </a:pPr>
            <a:endParaRPr lang="en-US" sz="2400" dirty="0">
              <a:solidFill>
                <a:srgbClr val="0000FF"/>
              </a:solidFill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 field of view: </a:t>
            </a:r>
            <a:r>
              <a:rPr lang="en-US" sz="2400" dirty="0" smtClean="0">
                <a:solidFill>
                  <a:srgbClr val="0000FF"/>
                </a:solidFill>
              </a:rPr>
              <a:t>8</a:t>
            </a:r>
            <a:r>
              <a:rPr lang="en-US" sz="2400" baseline="30000" dirty="0" smtClean="0">
                <a:solidFill>
                  <a:srgbClr val="0000FF"/>
                </a:solidFill>
              </a:rPr>
              <a:t>o</a:t>
            </a:r>
          </a:p>
          <a:p>
            <a:pPr marL="800100" lvl="1" indent="-342900">
              <a:buFont typeface="Arial"/>
              <a:buChar char="•"/>
            </a:pPr>
            <a:endParaRPr lang="en-US" sz="2400" baseline="30000" dirty="0">
              <a:solidFill>
                <a:srgbClr val="0000FF"/>
              </a:solidFill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400" baseline="30000" dirty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5cm radial resolution, spots size </a:t>
            </a:r>
            <a:r>
              <a:rPr lang="en-US" sz="2400" dirty="0" smtClean="0">
                <a:solidFill>
                  <a:srgbClr val="0000FF"/>
                </a:solidFill>
              </a:rPr>
              <a:t>9mm</a:t>
            </a:r>
          </a:p>
          <a:p>
            <a:pPr marL="800100" lvl="1" indent="-342900">
              <a:buFont typeface="Arial"/>
              <a:buChar char="•"/>
            </a:pPr>
            <a:endParaRPr lang="en-US" sz="2400" dirty="0" smtClean="0">
              <a:solidFill>
                <a:srgbClr val="0000FF"/>
              </a:solidFill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Nikon 105mm </a:t>
            </a:r>
            <a:r>
              <a:rPr lang="en-US" sz="2400" dirty="0">
                <a:solidFill>
                  <a:srgbClr val="0000FF"/>
                </a:solidFill>
              </a:rPr>
              <a:t>UV-VIS-NIR </a:t>
            </a:r>
            <a:r>
              <a:rPr lang="en-US" sz="2400" dirty="0" smtClean="0">
                <a:solidFill>
                  <a:srgbClr val="0000FF"/>
                </a:solidFill>
              </a:rPr>
              <a:t>lens</a:t>
            </a:r>
          </a:p>
          <a:p>
            <a:pPr marL="1257300" lvl="2" indent="-342900">
              <a:buFont typeface="Arial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wavelength 220-900nm</a:t>
            </a:r>
          </a:p>
          <a:p>
            <a:pPr lvl="1"/>
            <a:endParaRPr lang="en-US" sz="2400" dirty="0" smtClean="0">
              <a:solidFill>
                <a:srgbClr val="0000FF"/>
              </a:solidFill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 45</a:t>
            </a:r>
            <a:r>
              <a:rPr lang="en-US" sz="2400" baseline="30000" dirty="0" smtClean="0">
                <a:solidFill>
                  <a:srgbClr val="0000FF"/>
                </a:solidFill>
              </a:rPr>
              <a:t>o</a:t>
            </a:r>
            <a:r>
              <a:rPr lang="en-US" sz="2400" dirty="0" smtClean="0">
                <a:solidFill>
                  <a:srgbClr val="0000FF"/>
                </a:solidFill>
              </a:rPr>
              <a:t> UV enhanced mirror</a:t>
            </a:r>
          </a:p>
          <a:p>
            <a:pPr marL="800100" lvl="1" indent="-342900">
              <a:buFont typeface="Arial"/>
              <a:buChar char="•"/>
            </a:pPr>
            <a:endParaRPr lang="en-US" sz="2400" dirty="0">
              <a:solidFill>
                <a:srgbClr val="0000FF"/>
              </a:solidFill>
            </a:endParaRPr>
          </a:p>
          <a:p>
            <a:pPr marL="800100" lvl="1" indent="-342900">
              <a:buFont typeface="Arial"/>
              <a:buChar char="•"/>
            </a:pPr>
            <a:endParaRPr lang="en-US" sz="2400" dirty="0" smtClean="0">
              <a:solidFill>
                <a:srgbClr val="0000FF"/>
              </a:solidFill>
            </a:endParaRPr>
          </a:p>
          <a:p>
            <a:pPr lvl="1"/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    </a:t>
            </a:r>
            <a:endParaRPr lang="en-US" sz="2400" dirty="0">
              <a:solidFill>
                <a:srgbClr val="0000FF"/>
              </a:solidFill>
            </a:endParaRPr>
          </a:p>
          <a:p>
            <a:pPr marL="800100" lvl="1" indent="-342900">
              <a:buFont typeface="Arial"/>
              <a:buChar char="•"/>
            </a:pP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281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4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5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altLang="en-US" sz="2800" dirty="0" smtClean="0"/>
              <a:t>Resolution test</a:t>
            </a:r>
            <a:endParaRPr lang="en-US" altLang="en-US" sz="2800" dirty="0" smtClean="0"/>
          </a:p>
        </p:txBody>
      </p:sp>
      <p:cxnSp>
        <p:nvCxnSpPr>
          <p:cNvPr id="3077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9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0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2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5" name="Picture 14" descr="width-fiber 3600grat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4422098" cy="4495800"/>
          </a:xfrm>
          <a:prstGeom prst="rect">
            <a:avLst/>
          </a:prstGeom>
        </p:spPr>
      </p:pic>
      <p:pic>
        <p:nvPicPr>
          <p:cNvPr id="16" name="Picture 15" descr="111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143001"/>
            <a:ext cx="4039054" cy="4495799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H="1">
            <a:off x="5486400" y="4495800"/>
            <a:ext cx="1981200" cy="1295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581400" y="5867400"/>
            <a:ext cx="4975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313.155, 313.184nm mercury spectral line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985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4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5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altLang="en-US" sz="2800" dirty="0" smtClean="0"/>
              <a:t>Research activity in </a:t>
            </a:r>
            <a:r>
              <a:rPr lang="en-US" altLang="en-US" sz="2800" dirty="0" smtClean="0"/>
              <a:t>FY2016 </a:t>
            </a:r>
            <a:r>
              <a:rPr lang="en-US" altLang="en-US" sz="2800" dirty="0" smtClean="0"/>
              <a:t>focused on diagnostic commissioning and analysis of initial data</a:t>
            </a:r>
          </a:p>
        </p:txBody>
      </p:sp>
      <p:cxnSp>
        <p:nvCxnSpPr>
          <p:cNvPr id="3077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4191000"/>
          </a:xfrm>
        </p:spPr>
        <p:txBody>
          <a:bodyPr/>
          <a:lstStyle/>
          <a:p>
            <a:pPr>
              <a:buClr>
                <a:srgbClr val="010000"/>
              </a:buClr>
            </a:pPr>
            <a:r>
              <a:rPr lang="en-US" altLang="en-US" dirty="0" smtClean="0"/>
              <a:t>Research </a:t>
            </a:r>
            <a:r>
              <a:rPr lang="en-US" altLang="en-US" dirty="0"/>
              <a:t>Plans for </a:t>
            </a:r>
            <a:r>
              <a:rPr lang="en-US" altLang="en-US" dirty="0" smtClean="0"/>
              <a:t>FY2016</a:t>
            </a:r>
            <a:endParaRPr lang="en-US" altLang="en-US" dirty="0" smtClean="0"/>
          </a:p>
          <a:p>
            <a:pPr lvl="1">
              <a:buClr>
                <a:srgbClr val="010000"/>
              </a:buClr>
            </a:pPr>
            <a:r>
              <a:rPr lang="en-US" altLang="en-US" dirty="0"/>
              <a:t>Commissioning of spectroscopy and </a:t>
            </a:r>
            <a:r>
              <a:rPr lang="en-US" altLang="en-US" dirty="0" smtClean="0"/>
              <a:t>IR thermography</a:t>
            </a:r>
            <a:endParaRPr lang="en-US" altLang="en-US" dirty="0"/>
          </a:p>
          <a:p>
            <a:pPr lvl="1">
              <a:buClr>
                <a:srgbClr val="010000"/>
              </a:buClr>
            </a:pPr>
            <a:r>
              <a:rPr lang="en-US" dirty="0"/>
              <a:t>Monitor evolution of </a:t>
            </a:r>
            <a:r>
              <a:rPr lang="en-US" dirty="0" smtClean="0"/>
              <a:t>PFC </a:t>
            </a:r>
            <a:r>
              <a:rPr lang="en-US" dirty="0"/>
              <a:t>observing ratio of spectrally close C an Li lines (e.g. CI / Li I :  493/497nm, </a:t>
            </a:r>
            <a:r>
              <a:rPr lang="en-US" dirty="0" smtClean="0"/>
              <a:t>601/610nm, </a:t>
            </a:r>
            <a:r>
              <a:rPr lang="en-US" dirty="0"/>
              <a:t>805/812nm)</a:t>
            </a:r>
          </a:p>
          <a:p>
            <a:pPr lvl="1">
              <a:buClr>
                <a:srgbClr val="010000"/>
              </a:buClr>
            </a:pPr>
            <a:r>
              <a:rPr lang="en-US" altLang="en-US" dirty="0" smtClean="0"/>
              <a:t>Acquire </a:t>
            </a:r>
            <a:r>
              <a:rPr lang="en-US" altLang="en-US" dirty="0"/>
              <a:t>and install “slow” IR for CS view </a:t>
            </a:r>
            <a:r>
              <a:rPr lang="en-US" altLang="en-US" dirty="0" smtClean="0"/>
              <a:t>(</a:t>
            </a:r>
            <a:r>
              <a:rPr lang="en-US" altLang="en-US" dirty="0"/>
              <a:t>from Bay J </a:t>
            </a:r>
            <a:r>
              <a:rPr lang="en-US" altLang="en-US" dirty="0" smtClean="0"/>
              <a:t>mid-plane</a:t>
            </a:r>
            <a:r>
              <a:rPr lang="en-US" altLang="en-US" dirty="0" smtClean="0"/>
              <a:t>) – subject to continual discussion with PPPL &amp; ORNL colleagues (but some funds remain for equipment)</a:t>
            </a:r>
            <a:endParaRPr lang="en-US" altLang="en-US" dirty="0"/>
          </a:p>
          <a:p>
            <a:pPr lvl="1">
              <a:buClr>
                <a:srgbClr val="010000"/>
              </a:buClr>
            </a:pPr>
            <a:endParaRPr lang="en-US" altLang="en-US" dirty="0" smtClean="0"/>
          </a:p>
          <a:p>
            <a:pPr>
              <a:buClr>
                <a:srgbClr val="010000"/>
              </a:buClr>
            </a:pPr>
            <a:r>
              <a:rPr lang="en-US" altLang="en-US" dirty="0" smtClean="0"/>
              <a:t>FY2017-</a:t>
            </a:r>
            <a:r>
              <a:rPr lang="en-US" altLang="en-US" dirty="0" smtClean="0"/>
              <a:t>[…] </a:t>
            </a:r>
          </a:p>
          <a:p>
            <a:pPr lvl="1">
              <a:buClr>
                <a:srgbClr val="010000"/>
              </a:buClr>
            </a:pPr>
            <a:r>
              <a:rPr lang="en-US" altLang="en-US" dirty="0" smtClean="0"/>
              <a:t>plan and perform experiments to address specific aspects of effectiveness of Lithium evaporation, enabled by the extended coverage</a:t>
            </a:r>
            <a:endParaRPr lang="en-US" altLang="en-US" dirty="0"/>
          </a:p>
          <a:p>
            <a:pPr lvl="1">
              <a:buClr>
                <a:srgbClr val="010000"/>
              </a:buClr>
            </a:pPr>
            <a:r>
              <a:rPr lang="en-US" altLang="en-US" dirty="0"/>
              <a:t>I</a:t>
            </a:r>
            <a:r>
              <a:rPr lang="en-US" altLang="en-US" dirty="0" smtClean="0"/>
              <a:t>nitiate modeling of observations in terms of transport (SOLPS, EIRENE)</a:t>
            </a:r>
          </a:p>
          <a:p>
            <a:pPr lvl="1">
              <a:buClr>
                <a:srgbClr val="010000"/>
              </a:buClr>
            </a:pPr>
            <a:r>
              <a:rPr lang="en-US" dirty="0" smtClean="0"/>
              <a:t>and evolution of material </a:t>
            </a:r>
            <a:r>
              <a:rPr lang="en-US" dirty="0"/>
              <a:t>morphology/composition </a:t>
            </a:r>
            <a:r>
              <a:rPr lang="en-US" dirty="0" smtClean="0"/>
              <a:t>(leverage </a:t>
            </a:r>
            <a:r>
              <a:rPr lang="en-US" dirty="0" err="1" smtClean="0"/>
              <a:t>SciDAC</a:t>
            </a:r>
            <a:r>
              <a:rPr lang="en-US" dirty="0" smtClean="0"/>
              <a:t>–</a:t>
            </a:r>
            <a:r>
              <a:rPr lang="en-US" dirty="0" err="1" smtClean="0"/>
              <a:t>Xolotl</a:t>
            </a:r>
            <a:r>
              <a:rPr lang="en-US" dirty="0" smtClean="0"/>
              <a:t> -</a:t>
            </a:r>
            <a:r>
              <a:rPr lang="en-US" dirty="0"/>
              <a:t>PSI and </a:t>
            </a:r>
            <a:r>
              <a:rPr lang="en-US" dirty="0" smtClean="0"/>
              <a:t>joint </a:t>
            </a:r>
            <a:r>
              <a:rPr lang="en-US" dirty="0"/>
              <a:t>UIUC/UTK project) </a:t>
            </a:r>
            <a:endParaRPr lang="en-US" dirty="0" smtClean="0"/>
          </a:p>
          <a:p>
            <a:pPr lvl="1">
              <a:buClr>
                <a:srgbClr val="010000"/>
              </a:buClr>
            </a:pPr>
            <a:r>
              <a:rPr lang="en-US" dirty="0" smtClean="0"/>
              <a:t>New graduate student expected to begin in Aug 2016</a:t>
            </a:r>
            <a:endParaRPr lang="en-US" dirty="0" smtClean="0"/>
          </a:p>
          <a:p>
            <a:pPr lvl="1">
              <a:buClr>
                <a:srgbClr val="010000"/>
              </a:buClr>
            </a:pPr>
            <a:endParaRPr lang="en-US" altLang="en-US" dirty="0" smtClean="0"/>
          </a:p>
          <a:p>
            <a:pPr lvl="1">
              <a:buClr>
                <a:srgbClr val="010000"/>
              </a:buClr>
            </a:pPr>
            <a:endParaRPr lang="en-US" altLang="en-US" dirty="0" smtClean="0"/>
          </a:p>
          <a:p>
            <a:pPr lvl="1">
              <a:buClr>
                <a:srgbClr val="010000"/>
              </a:buClr>
            </a:pPr>
            <a:endParaRPr lang="en-US" altLang="en-US" dirty="0" smtClean="0"/>
          </a:p>
          <a:p>
            <a:pPr>
              <a:buClr>
                <a:srgbClr val="010000"/>
              </a:buClr>
            </a:pPr>
            <a:endParaRPr lang="en-US" altLang="en-US" dirty="0" smtClean="0"/>
          </a:p>
        </p:txBody>
      </p:sp>
      <p:cxnSp>
        <p:nvCxnSpPr>
          <p:cNvPr id="3079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0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8F7602-AF56-4F75-9236-A3B79015233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cxnSp>
        <p:nvCxnSpPr>
          <p:cNvPr id="3082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15016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Backup slides follow, </a:t>
            </a:r>
            <a:r>
              <a:rPr lang="en-US" smtClean="0"/>
              <a:t>if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601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Motivation: understanding Li coating effectiveness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5148"/>
            <a:ext cx="8686800" cy="5126865"/>
          </a:xfrm>
        </p:spPr>
        <p:txBody>
          <a:bodyPr>
            <a:normAutofit/>
          </a:bodyPr>
          <a:lstStyle/>
          <a:p>
            <a:r>
              <a:rPr lang="en-US" dirty="0" smtClean="0"/>
              <a:t>Li proved to be focal point in NSTX experiments</a:t>
            </a:r>
          </a:p>
          <a:p>
            <a:pPr lvl="1"/>
            <a:r>
              <a:rPr lang="en-US" dirty="0" smtClean="0"/>
              <a:t>Improved energy confinement, profile peaking ,ELM stabilization</a:t>
            </a:r>
          </a:p>
          <a:p>
            <a:r>
              <a:rPr lang="en-US" dirty="0" smtClean="0"/>
              <a:t>Open question</a:t>
            </a:r>
          </a:p>
          <a:p>
            <a:pPr lvl="1"/>
            <a:r>
              <a:rPr lang="en-US" dirty="0" smtClean="0"/>
              <a:t>Improvement increases linearly with pre-discharge evaporation</a:t>
            </a:r>
          </a:p>
          <a:p>
            <a:pPr lvl="1"/>
            <a:r>
              <a:rPr lang="en-US" dirty="0" smtClean="0"/>
              <a:t>But… Nominal coating thickness &gt;&gt; ion implantation</a:t>
            </a:r>
          </a:p>
          <a:p>
            <a:pPr lvl="1"/>
            <a:r>
              <a:rPr lang="en-US" dirty="0" smtClean="0"/>
              <a:t>What governs the effectiveness of Li deposition?</a:t>
            </a:r>
          </a:p>
          <a:p>
            <a:r>
              <a:rPr lang="en-US" dirty="0" smtClean="0"/>
              <a:t>Possible mechanism at play:</a:t>
            </a:r>
          </a:p>
          <a:p>
            <a:pPr lvl="1"/>
            <a:r>
              <a:rPr lang="en-US" dirty="0" smtClean="0"/>
              <a:t>Role of regions low Li coverage</a:t>
            </a:r>
          </a:p>
          <a:p>
            <a:pPr lvl="1"/>
            <a:r>
              <a:rPr lang="en-US" dirty="0" smtClean="0"/>
              <a:t>Erosion and re-deposition</a:t>
            </a:r>
          </a:p>
          <a:p>
            <a:pPr lvl="1"/>
            <a:r>
              <a:rPr lang="en-US" dirty="0" smtClean="0"/>
              <a:t>Deposition of carbon-rich films during discharge</a:t>
            </a:r>
          </a:p>
          <a:p>
            <a:pPr lvl="1"/>
            <a:r>
              <a:rPr lang="en-US" dirty="0" smtClean="0"/>
              <a:t>Lithium-Carbon chemistry</a:t>
            </a:r>
          </a:p>
          <a:p>
            <a:r>
              <a:rPr lang="en-US" dirty="0" smtClean="0"/>
              <a:t>Spatial distribution of Li coating is a key element</a:t>
            </a:r>
          </a:p>
        </p:txBody>
      </p:sp>
    </p:spTree>
    <p:extLst>
      <p:ext uri="{BB962C8B-B14F-4D97-AF65-F5344CB8AC3E}">
        <p14:creationId xmlns:p14="http://schemas.microsoft.com/office/powerpoint/2010/main" val="154605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72019</TotalTime>
  <Words>1437</Words>
  <Application>Microsoft Macintosh PowerPoint</Application>
  <PresentationFormat>On-screen Show (4:3)</PresentationFormat>
  <Paragraphs>259</Paragraphs>
  <Slides>17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Blank Presentation</vt:lpstr>
      <vt:lpstr>PowerPoint Presentation</vt:lpstr>
      <vt:lpstr>Development of spectroscopic and IR views of central stack and upper divertor of NSTX-U</vt:lpstr>
      <vt:lpstr>Spectrometer and camera</vt:lpstr>
      <vt:lpstr>Central stack spectroscopy diagnostic</vt:lpstr>
      <vt:lpstr>Upper divertor spectroscopy diagnostic</vt:lpstr>
      <vt:lpstr>Resolution test</vt:lpstr>
      <vt:lpstr>Research activity in FY2016 focused on diagnostic commissioning and analysis of initial data</vt:lpstr>
      <vt:lpstr>PowerPoint Presentation</vt:lpstr>
      <vt:lpstr>Motivation: understanding Li coating effectiveness</vt:lpstr>
      <vt:lpstr>Lower divertor was well diagnosed on NSTX</vt:lpstr>
      <vt:lpstr>UTK-PPPL collaboration</vt:lpstr>
      <vt:lpstr>The project fits the NSTX-U program</vt:lpstr>
      <vt:lpstr>PFC spectroscopy of upper divertor and central stack</vt:lpstr>
      <vt:lpstr>High resolution spectroscopy provides key information</vt:lpstr>
      <vt:lpstr>Dual band thermography for UD and CS</vt:lpstr>
      <vt:lpstr>Schematic of observation configuration</vt:lpstr>
      <vt:lpstr>Molecular radiation</vt:lpstr>
    </vt:vector>
  </TitlesOfParts>
  <Company>Princeton Plasma Physics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NSTX presentation</dc:title>
  <dc:creator>NSTX team member</dc:creator>
  <cp:lastModifiedBy>Brian Wirth</cp:lastModifiedBy>
  <cp:revision>12551</cp:revision>
  <dcterms:created xsi:type="dcterms:W3CDTF">2003-10-01T16:23:57Z</dcterms:created>
  <dcterms:modified xsi:type="dcterms:W3CDTF">2016-05-17T03:20:47Z</dcterms:modified>
</cp:coreProperties>
</file>