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6"/>
  </p:sldMasterIdLst>
  <p:notesMasterIdLst>
    <p:notesMasterId r:id="rId32"/>
  </p:notesMasterIdLst>
  <p:sldIdLst>
    <p:sldId id="831" r:id="rId7"/>
    <p:sldId id="931" r:id="rId8"/>
    <p:sldId id="932" r:id="rId9"/>
    <p:sldId id="928" r:id="rId10"/>
    <p:sldId id="929" r:id="rId11"/>
    <p:sldId id="930" r:id="rId12"/>
    <p:sldId id="934" r:id="rId13"/>
    <p:sldId id="933" r:id="rId14"/>
    <p:sldId id="926" r:id="rId15"/>
    <p:sldId id="908" r:id="rId16"/>
    <p:sldId id="937" r:id="rId17"/>
    <p:sldId id="940" r:id="rId18"/>
    <p:sldId id="935" r:id="rId19"/>
    <p:sldId id="936" r:id="rId20"/>
    <p:sldId id="943" r:id="rId21"/>
    <p:sldId id="938" r:id="rId22"/>
    <p:sldId id="909" r:id="rId23"/>
    <p:sldId id="942" r:id="rId24"/>
    <p:sldId id="941" r:id="rId25"/>
    <p:sldId id="903" r:id="rId26"/>
    <p:sldId id="895" r:id="rId27"/>
    <p:sldId id="907" r:id="rId28"/>
    <p:sldId id="906" r:id="rId29"/>
    <p:sldId id="916" r:id="rId30"/>
    <p:sldId id="889" r:id="rId3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21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38" autoAdjust="0"/>
  </p:normalViewPr>
  <p:slideViewPr>
    <p:cSldViewPr snapToGrid="0" snapToObjects="1">
      <p:cViewPr varScale="1">
        <p:scale>
          <a:sx n="116" d="100"/>
          <a:sy n="116" d="100"/>
        </p:scale>
        <p:origin x="-12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customXml" Target="../customXml/item5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3.xml"/><Relationship Id="rId6" Type="http://schemas.openxmlformats.org/officeDocument/2006/relationships/slideMaster" Target="slideMasters/slide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E87115F4-21D9-F64A-BDB0-1A8CD91F9C2A}" type="datetime1">
              <a:rPr lang="en-US"/>
              <a:pPr>
                <a:defRPr/>
              </a:pPr>
              <a:t>5/27/16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F7A59AD-8190-214C-94E5-F245236FE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125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DB3193-41E4-A14C-9E0E-333BC4C8EF3E}" type="slidenum">
              <a:rPr lang="en-GB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DB3193-41E4-A14C-9E0E-333BC4C8EF3E}" type="slidenum">
              <a:rPr lang="en-GB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0FB84E-6531-FB4B-ACF9-43FFDBD40299}" type="slidenum">
              <a:rPr lang="en-US"/>
              <a:pPr/>
              <a:t>18</a:t>
            </a:fld>
            <a:endParaRPr lang="en-US"/>
          </a:p>
        </p:txBody>
      </p:sp>
      <p:sp>
        <p:nvSpPr>
          <p:cNvPr id="6031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DB3193-41E4-A14C-9E0E-333BC4C8EF3E}" type="slidenum">
              <a:rPr lang="en-GB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0FB84E-6531-FB4B-ACF9-43FFDBD40299}" type="slidenum">
              <a:rPr lang="en-US"/>
              <a:pPr/>
              <a:t>20</a:t>
            </a:fld>
            <a:endParaRPr lang="en-US"/>
          </a:p>
        </p:txBody>
      </p:sp>
      <p:sp>
        <p:nvSpPr>
          <p:cNvPr id="6031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0FB84E-6531-FB4B-ACF9-43FFDBD40299}" type="slidenum">
              <a:rPr lang="en-US"/>
              <a:pPr/>
              <a:t>24</a:t>
            </a:fld>
            <a:endParaRPr lang="en-US"/>
          </a:p>
        </p:txBody>
      </p:sp>
      <p:sp>
        <p:nvSpPr>
          <p:cNvPr id="6031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DB3193-41E4-A14C-9E0E-333BC4C8EF3E}" type="slidenum">
              <a:rPr lang="en-GB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0FB84E-6531-FB4B-ACF9-43FFDBD40299}" type="slidenum">
              <a:rPr lang="en-US"/>
              <a:pPr/>
              <a:t>3</a:t>
            </a:fld>
            <a:endParaRPr lang="en-US"/>
          </a:p>
        </p:txBody>
      </p:sp>
      <p:sp>
        <p:nvSpPr>
          <p:cNvPr id="6031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0FB84E-6531-FB4B-ACF9-43FFDBD40299}" type="slidenum">
              <a:rPr lang="en-US"/>
              <a:pPr/>
              <a:t>7</a:t>
            </a:fld>
            <a:endParaRPr lang="en-US"/>
          </a:p>
        </p:txBody>
      </p:sp>
      <p:sp>
        <p:nvSpPr>
          <p:cNvPr id="6031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DB3193-41E4-A14C-9E0E-333BC4C8EF3E}" type="slidenum">
              <a:rPr lang="en-GB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DB3193-41E4-A14C-9E0E-333BC4C8EF3E}" type="slidenum">
              <a:rPr lang="en-GB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DB3193-41E4-A14C-9E0E-333BC4C8EF3E}" type="slidenum">
              <a:rPr lang="en-GB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0FB84E-6531-FB4B-ACF9-43FFDBD40299}" type="slidenum">
              <a:rPr lang="en-US"/>
              <a:pPr/>
              <a:t>11</a:t>
            </a:fld>
            <a:endParaRPr lang="en-US"/>
          </a:p>
        </p:txBody>
      </p:sp>
      <p:sp>
        <p:nvSpPr>
          <p:cNvPr id="6031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DB3193-41E4-A14C-9E0E-333BC4C8EF3E}" type="slidenum">
              <a:rPr lang="en-GB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0FB84E-6531-FB4B-ACF9-43FFDBD40299}" type="slidenum">
              <a:rPr lang="en-US"/>
              <a:pPr/>
              <a:t>16</a:t>
            </a:fld>
            <a:endParaRPr lang="en-US"/>
          </a:p>
        </p:txBody>
      </p:sp>
      <p:sp>
        <p:nvSpPr>
          <p:cNvPr id="6031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/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4" name="Text Box 14"/>
          <p:cNvSpPr txBox="1">
            <a:spLocks noChangeArrowheads="1"/>
          </p:cNvSpPr>
          <p:nvPr userDrawn="1"/>
        </p:nvSpPr>
        <p:spPr bwMode="auto">
          <a:xfrm>
            <a:off x="2890838" y="6376988"/>
            <a:ext cx="33591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b="1" dirty="0" smtClean="0">
                <a:solidFill>
                  <a:srgbClr val="000090"/>
                </a:solidFill>
                <a:ea typeface="Century Gothic" charset="0"/>
                <a:cs typeface="Century Gothic" charset="0"/>
              </a:rPr>
              <a:t>E. Kolemen / PPPL / </a:t>
            </a:r>
            <a:r>
              <a:rPr lang="en-US" sz="800" b="1" dirty="0" smtClean="0">
                <a:solidFill>
                  <a:srgbClr val="000090"/>
                </a:solidFill>
                <a:ea typeface="Century Gothic" charset="0"/>
                <a:cs typeface="Century Gothic" charset="0"/>
              </a:rPr>
              <a:t>May 2016</a:t>
            </a:r>
            <a:endParaRPr lang="en-US" sz="800" b="1" dirty="0">
              <a:solidFill>
                <a:srgbClr val="000090"/>
              </a:solidFill>
              <a:ea typeface="Century Gothic" charset="0"/>
              <a:cs typeface="Century Gothic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33929"/>
            <a:ext cx="2057400" cy="499223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33929"/>
            <a:ext cx="6019800" cy="4992234"/>
          </a:xfrm>
        </p:spPr>
        <p:txBody>
          <a:bodyPr vert="eaVert"/>
          <a:lstStyle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Box 14"/>
          <p:cNvSpPr txBox="1">
            <a:spLocks noChangeArrowheads="1"/>
          </p:cNvSpPr>
          <p:nvPr userDrawn="1"/>
        </p:nvSpPr>
        <p:spPr bwMode="auto">
          <a:xfrm>
            <a:off x="2890838" y="6642100"/>
            <a:ext cx="33591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b="1" dirty="0" smtClean="0">
                <a:solidFill>
                  <a:srgbClr val="000090"/>
                </a:solidFill>
                <a:ea typeface="Century Gothic" charset="0"/>
                <a:cs typeface="Century Gothic" charset="0"/>
              </a:rPr>
              <a:t>E. Kolemen / PPPL / Nov 2015</a:t>
            </a:r>
            <a:endParaRPr lang="en-US" sz="800" b="1" dirty="0">
              <a:solidFill>
                <a:srgbClr val="000090"/>
              </a:solidFill>
              <a:ea typeface="Century Gothic" charset="0"/>
              <a:cs typeface="Century Gothic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"/>
            <a:ext cx="9144000" cy="914400"/>
          </a:xfrm>
          <a:prstGeom prst="rect">
            <a:avLst/>
          </a:prstGeom>
        </p:spPr>
        <p:txBody>
          <a:bodyPr/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5645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/>
            </a:lvl1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457199" y="217256"/>
            <a:ext cx="8229601" cy="492991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</p:txBody>
      </p:sp>
      <p:sp>
        <p:nvSpPr>
          <p:cNvPr id="5" name="Text Box 14"/>
          <p:cNvSpPr txBox="1">
            <a:spLocks noChangeArrowheads="1"/>
          </p:cNvSpPr>
          <p:nvPr userDrawn="1"/>
        </p:nvSpPr>
        <p:spPr bwMode="auto">
          <a:xfrm>
            <a:off x="2890838" y="6642100"/>
            <a:ext cx="33591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b="1" dirty="0" smtClean="0">
                <a:solidFill>
                  <a:srgbClr val="000090"/>
                </a:solidFill>
                <a:ea typeface="Century Gothic" charset="0"/>
                <a:cs typeface="Century Gothic" charset="0"/>
              </a:rPr>
              <a:t>E. Kolemen / PPPL / Nov 2015</a:t>
            </a:r>
            <a:endParaRPr lang="en-US" sz="800" b="1" dirty="0">
              <a:solidFill>
                <a:srgbClr val="000090"/>
              </a:solidFill>
              <a:ea typeface="Century Gothic" charset="0"/>
              <a:cs typeface="Century Gothic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000">
                <a:solidFill>
                  <a:schemeClr val="tx1"/>
                </a:solidFill>
              </a:defRPr>
            </a:lvl1pPr>
            <a:lvl2pPr marL="800100" indent="-342900">
              <a:buFont typeface="Lucida Grande"/>
              <a:buChar char="−"/>
              <a:defRPr sz="1800">
                <a:solidFill>
                  <a:srgbClr val="000000"/>
                </a:solidFill>
              </a:defRPr>
            </a:lvl2pPr>
            <a:lvl3pPr marL="1371600" indent="-457200">
              <a:buFont typeface="Arial"/>
              <a:buChar char="•"/>
              <a:defRPr sz="1600">
                <a:solidFill>
                  <a:srgbClr val="000000"/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Text Box 14"/>
          <p:cNvSpPr txBox="1">
            <a:spLocks noChangeArrowheads="1"/>
          </p:cNvSpPr>
          <p:nvPr userDrawn="1"/>
        </p:nvSpPr>
        <p:spPr bwMode="auto">
          <a:xfrm>
            <a:off x="2890838" y="6642100"/>
            <a:ext cx="33591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b="1" dirty="0" smtClean="0">
                <a:solidFill>
                  <a:srgbClr val="000090"/>
                </a:solidFill>
                <a:ea typeface="Century Gothic" charset="0"/>
                <a:cs typeface="Century Gothic" charset="0"/>
              </a:rPr>
              <a:t>E. Kolemen / PPPL / Nov 2015</a:t>
            </a:r>
            <a:endParaRPr lang="en-US" sz="800" b="1" dirty="0">
              <a:solidFill>
                <a:srgbClr val="000090"/>
              </a:solidFill>
              <a:ea typeface="Century Gothic" charset="0"/>
              <a:cs typeface="Century Gothic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000"/>
            </a:lvl1pPr>
            <a:lvl2pPr>
              <a:defRPr sz="1800"/>
            </a:lvl2pPr>
            <a:lvl3pPr>
              <a:defRPr sz="1600"/>
            </a:lvl3pPr>
            <a:lvl4pPr>
              <a:buClr>
                <a:schemeClr val="tx2"/>
              </a:buClr>
              <a:defRPr sz="1400"/>
            </a:lvl4pPr>
            <a:lvl5pPr>
              <a:buClr>
                <a:schemeClr val="tx2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000"/>
            </a:lvl1pPr>
            <a:lvl2pPr>
              <a:defRPr sz="1800"/>
            </a:lvl2pPr>
            <a:lvl3pPr marL="1257300" indent="-342900">
              <a:buFont typeface="Arial"/>
              <a:buChar char="•"/>
              <a:defRPr lang="en-US" dirty="0" smtClean="0"/>
            </a:lvl3pPr>
            <a:lvl4pPr>
              <a:buClr>
                <a:schemeClr val="tx2"/>
              </a:buClr>
              <a:defRPr sz="1400"/>
            </a:lvl4pPr>
            <a:lvl5pPr>
              <a:buClr>
                <a:schemeClr val="tx2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17256"/>
            <a:ext cx="8229600" cy="492991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</p:txBody>
      </p:sp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2890838" y="6642100"/>
            <a:ext cx="33591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b="1" dirty="0" smtClean="0">
                <a:solidFill>
                  <a:srgbClr val="000090"/>
                </a:solidFill>
                <a:ea typeface="Century Gothic" charset="0"/>
                <a:cs typeface="Century Gothic" charset="0"/>
              </a:rPr>
              <a:t>E. Kolemen / PPPL / Nov 2015</a:t>
            </a:r>
            <a:endParaRPr lang="en-US" sz="800" b="1" dirty="0">
              <a:solidFill>
                <a:srgbClr val="000090"/>
              </a:solidFill>
              <a:ea typeface="Century Gothic" charset="0"/>
              <a:cs typeface="Century Gothic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000"/>
            </a:lvl1pPr>
            <a:lvl2pPr>
              <a:defRPr sz="1800"/>
            </a:lvl2pPr>
            <a:lvl3pPr>
              <a:defRPr sz="1600"/>
            </a:lvl3pPr>
            <a:lvl4pPr>
              <a:buClr>
                <a:schemeClr val="tx2"/>
              </a:buClr>
              <a:defRPr sz="1400"/>
            </a:lvl4pPr>
            <a:lvl5pPr>
              <a:buClr>
                <a:schemeClr val="tx2"/>
              </a:buCl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Font typeface="Arial"/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000"/>
            </a:lvl1pPr>
            <a:lvl2pPr>
              <a:defRPr sz="1800"/>
            </a:lvl2pPr>
            <a:lvl3pPr>
              <a:defRPr sz="1600"/>
            </a:lvl3pPr>
            <a:lvl4pPr>
              <a:buClr>
                <a:schemeClr val="tx2"/>
              </a:buClr>
              <a:defRPr sz="1400"/>
            </a:lvl4pPr>
            <a:lvl5pPr>
              <a:buClr>
                <a:schemeClr val="tx2"/>
              </a:buCl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457199" y="217256"/>
            <a:ext cx="8229601" cy="492991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</p:txBody>
      </p:sp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2890838" y="6668845"/>
            <a:ext cx="33591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b="1" dirty="0" smtClean="0">
                <a:solidFill>
                  <a:srgbClr val="000090"/>
                </a:solidFill>
                <a:ea typeface="Century Gothic" charset="0"/>
                <a:cs typeface="Century Gothic" charset="0"/>
              </a:rPr>
              <a:t>E. Kolemen / PPPL / Nov 2015</a:t>
            </a:r>
            <a:endParaRPr lang="en-US" sz="800" b="1" dirty="0">
              <a:solidFill>
                <a:srgbClr val="000090"/>
              </a:solidFill>
              <a:ea typeface="Century Gothic" charset="0"/>
              <a:cs typeface="Century Gothic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457199" y="217256"/>
            <a:ext cx="8229601" cy="492991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</p:txBody>
      </p:sp>
      <p:sp>
        <p:nvSpPr>
          <p:cNvPr id="3" name="Text Box 14"/>
          <p:cNvSpPr txBox="1">
            <a:spLocks noChangeArrowheads="1"/>
          </p:cNvSpPr>
          <p:nvPr userDrawn="1"/>
        </p:nvSpPr>
        <p:spPr bwMode="auto">
          <a:xfrm>
            <a:off x="2890838" y="6647852"/>
            <a:ext cx="33591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b="1" dirty="0" smtClean="0">
                <a:solidFill>
                  <a:srgbClr val="000090"/>
                </a:solidFill>
                <a:ea typeface="Century Gothic" charset="0"/>
                <a:cs typeface="Century Gothic" charset="0"/>
              </a:rPr>
              <a:t>E. Kolemen / PPPL / Nov 2015</a:t>
            </a:r>
            <a:endParaRPr lang="en-US" sz="800" b="1" dirty="0">
              <a:solidFill>
                <a:srgbClr val="000090"/>
              </a:solidFill>
              <a:ea typeface="Century Gothic" charset="0"/>
              <a:cs typeface="Century Gothic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7429"/>
            <a:ext cx="3008313" cy="1006927"/>
          </a:xfr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97429"/>
            <a:ext cx="5111750" cy="4928734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04357"/>
            <a:ext cx="3008313" cy="392180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Box 14"/>
          <p:cNvSpPr txBox="1">
            <a:spLocks noChangeArrowheads="1"/>
          </p:cNvSpPr>
          <p:nvPr userDrawn="1"/>
        </p:nvSpPr>
        <p:spPr bwMode="auto">
          <a:xfrm>
            <a:off x="2890838" y="6642100"/>
            <a:ext cx="33591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b="1" dirty="0" smtClean="0">
                <a:solidFill>
                  <a:srgbClr val="000090"/>
                </a:solidFill>
                <a:ea typeface="Century Gothic" charset="0"/>
                <a:cs typeface="Century Gothic" charset="0"/>
              </a:rPr>
              <a:t>E. Kolemen / PPPL / Nov 2015</a:t>
            </a:r>
            <a:endParaRPr lang="en-US" sz="800" b="1" dirty="0">
              <a:solidFill>
                <a:srgbClr val="000090"/>
              </a:solidFill>
              <a:ea typeface="Century Gothic" charset="0"/>
              <a:cs typeface="Century Gothic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70213"/>
            <a:ext cx="5486400" cy="3557361"/>
          </a:xfrm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Box 14"/>
          <p:cNvSpPr txBox="1">
            <a:spLocks noChangeArrowheads="1"/>
          </p:cNvSpPr>
          <p:nvPr userDrawn="1"/>
        </p:nvSpPr>
        <p:spPr bwMode="auto">
          <a:xfrm>
            <a:off x="2890838" y="6642100"/>
            <a:ext cx="33591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b="1" dirty="0" smtClean="0">
                <a:solidFill>
                  <a:srgbClr val="000090"/>
                </a:solidFill>
                <a:ea typeface="Century Gothic" charset="0"/>
                <a:cs typeface="Century Gothic" charset="0"/>
              </a:rPr>
              <a:t>E. Kolemen / PPPL / Nov 2015</a:t>
            </a:r>
            <a:endParaRPr lang="en-US" sz="800" b="1" dirty="0">
              <a:solidFill>
                <a:srgbClr val="000090"/>
              </a:solidFill>
              <a:ea typeface="Century Gothic" charset="0"/>
              <a:cs typeface="Century Gothic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457199" y="217256"/>
            <a:ext cx="8229601" cy="492991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Text Box 14"/>
          <p:cNvSpPr txBox="1">
            <a:spLocks noChangeArrowheads="1"/>
          </p:cNvSpPr>
          <p:nvPr userDrawn="1"/>
        </p:nvSpPr>
        <p:spPr bwMode="auto">
          <a:xfrm>
            <a:off x="2890838" y="6642100"/>
            <a:ext cx="33591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b="1" dirty="0" smtClean="0">
                <a:solidFill>
                  <a:srgbClr val="000090"/>
                </a:solidFill>
                <a:ea typeface="Century Gothic" charset="0"/>
                <a:cs typeface="Century Gothic" charset="0"/>
              </a:rPr>
              <a:t>E. Kolemen / PPPL / Nov 2015</a:t>
            </a:r>
            <a:endParaRPr lang="en-US" sz="800" b="1" dirty="0">
              <a:solidFill>
                <a:srgbClr val="000090"/>
              </a:solidFill>
              <a:ea typeface="Century Gothic" charset="0"/>
              <a:cs typeface="Century Gothic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owerPoint_Template_Cover_2012_white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20800"/>
            <a:ext cx="82296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Century gothic 20 bold</a:t>
            </a:r>
          </a:p>
          <a:p>
            <a:pPr lvl="0"/>
            <a:r>
              <a:rPr lang="en-US"/>
              <a:t>Century gothic 20 bold</a:t>
            </a:r>
          </a:p>
          <a:p>
            <a:pPr lvl="1"/>
            <a:r>
              <a:rPr lang="en-US"/>
              <a:t>Century gothic 18</a:t>
            </a:r>
          </a:p>
          <a:p>
            <a:pPr lvl="1"/>
            <a:r>
              <a:rPr lang="en-US"/>
              <a:t>Century gothic 18</a:t>
            </a:r>
          </a:p>
          <a:p>
            <a:pPr lvl="2"/>
            <a:r>
              <a:rPr lang="en-US"/>
              <a:t>Century gothic 16</a:t>
            </a:r>
          </a:p>
          <a:p>
            <a:pPr lvl="2"/>
            <a:r>
              <a:rPr lang="en-US"/>
              <a:t>Century gothic 16</a:t>
            </a:r>
          </a:p>
          <a:p>
            <a:pPr lvl="0"/>
            <a:r>
              <a:rPr lang="en-US"/>
              <a:t>Century gothic 20 bold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2"/>
            <a:endParaRPr lang="en-US"/>
          </a:p>
          <a:p>
            <a:pPr lvl="0"/>
            <a:endParaRPr lang="en-US"/>
          </a:p>
        </p:txBody>
      </p:sp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0" y="6484938"/>
            <a:ext cx="8382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defRPr/>
            </a:pPr>
            <a:fld id="{FE5F306A-C2FF-1B4F-B8FD-9B8A1336F88B}" type="slidenum">
              <a:rPr lang="en-US" sz="1000">
                <a:solidFill>
                  <a:srgbClr val="000090"/>
                </a:solidFill>
                <a:latin typeface="Century Gothic" pitchFamily="-112" charset="0"/>
                <a:ea typeface="ＭＳ Ｐゴシック" pitchFamily="-112" charset="-128"/>
                <a:cs typeface="ＭＳ Ｐゴシック" pitchFamily="-112" charset="-128"/>
              </a:rPr>
              <a:pPr algn="ctr">
                <a:defRPr/>
              </a:pPr>
              <a:t>‹#›</a:t>
            </a:fld>
            <a:endParaRPr lang="en-US" sz="1000" dirty="0">
              <a:solidFill>
                <a:srgbClr val="000090"/>
              </a:solidFill>
              <a:latin typeface="Century Gothic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588" r:id="rId1"/>
    <p:sldLayoutId id="2147493589" r:id="rId2"/>
    <p:sldLayoutId id="2147493590" r:id="rId3"/>
    <p:sldLayoutId id="2147493591" r:id="rId4"/>
    <p:sldLayoutId id="2147493592" r:id="rId5"/>
    <p:sldLayoutId id="2147493593" r:id="rId6"/>
    <p:sldLayoutId id="2147493594" r:id="rId7"/>
    <p:sldLayoutId id="2147493595" r:id="rId8"/>
    <p:sldLayoutId id="2147493596" r:id="rId9"/>
    <p:sldLayoutId id="2147493597" r:id="rId10"/>
    <p:sldLayoutId id="2147493604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FFFFFF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b="1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257300" indent="-3429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 descr="PowerPoint_Template_Cover_2012_white.jpg"/>
          <p:cNvPicPr>
            <a:picLocks noChangeAspect="1"/>
          </p:cNvPicPr>
          <p:nvPr/>
        </p:nvPicPr>
        <p:blipFill rotWithShape="1">
          <a:blip r:embed="rId2"/>
          <a:srcRect b="86729"/>
          <a:stretch/>
        </p:blipFill>
        <p:spPr bwMode="auto">
          <a:xfrm>
            <a:off x="0" y="12"/>
            <a:ext cx="9144000" cy="1460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ubtitle 1"/>
          <p:cNvSpPr txBox="1">
            <a:spLocks/>
          </p:cNvSpPr>
          <p:nvPr/>
        </p:nvSpPr>
        <p:spPr bwMode="auto">
          <a:xfrm>
            <a:off x="0" y="1899226"/>
            <a:ext cx="5709206" cy="3902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11" tIns="45656" rIns="91311" bIns="45656">
            <a:prstTxWarp prst="textNoShape">
              <a:avLst/>
            </a:prstTxWarp>
          </a:bodyPr>
          <a:lstStyle/>
          <a:p>
            <a:pPr eaLnBrk="0" hangingPunct="0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2000" b="1" dirty="0">
                <a:solidFill>
                  <a:srgbClr val="00217B"/>
                </a:solidFill>
              </a:rPr>
              <a:t/>
            </a:r>
            <a:br>
              <a:rPr lang="en-US" sz="2000" b="1" dirty="0">
                <a:solidFill>
                  <a:srgbClr val="00217B"/>
                </a:solidFill>
              </a:rPr>
            </a:br>
            <a:r>
              <a:rPr lang="en-US" sz="2800" b="1" dirty="0">
                <a:solidFill>
                  <a:srgbClr val="00217B"/>
                </a:solidFill>
              </a:rPr>
              <a:t>Egemen </a:t>
            </a:r>
            <a:r>
              <a:rPr lang="en-US" sz="2800" b="1" dirty="0" smtClean="0">
                <a:solidFill>
                  <a:srgbClr val="00217B"/>
                </a:solidFill>
              </a:rPr>
              <a:t>Kolemen</a:t>
            </a:r>
          </a:p>
          <a:p>
            <a:pPr eaLnBrk="0" hangingPunct="0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2000" b="1" dirty="0" smtClean="0">
                <a:solidFill>
                  <a:srgbClr val="00217B"/>
                </a:solidFill>
              </a:rPr>
              <a:t>Ahmed </a:t>
            </a:r>
            <a:r>
              <a:rPr lang="en-US" sz="2000" b="1" dirty="0" err="1" smtClean="0">
                <a:solidFill>
                  <a:srgbClr val="00217B"/>
                </a:solidFill>
              </a:rPr>
              <a:t>Diallo</a:t>
            </a:r>
            <a:r>
              <a:rPr lang="en-US" sz="2000" b="1" dirty="0" smtClean="0">
                <a:solidFill>
                  <a:srgbClr val="00217B"/>
                </a:solidFill>
              </a:rPr>
              <a:t>, </a:t>
            </a:r>
            <a:r>
              <a:rPr lang="en-US" sz="2000" b="1" dirty="0">
                <a:solidFill>
                  <a:srgbClr val="00217B"/>
                </a:solidFill>
              </a:rPr>
              <a:t>Greg </a:t>
            </a:r>
            <a:r>
              <a:rPr lang="en-US" sz="2000" b="1" dirty="0" err="1" smtClean="0">
                <a:solidFill>
                  <a:srgbClr val="00217B"/>
                </a:solidFill>
              </a:rPr>
              <a:t>Tchilinguirian</a:t>
            </a:r>
            <a:endParaRPr lang="en-US" sz="2000" b="1" dirty="0" smtClean="0">
              <a:solidFill>
                <a:srgbClr val="00217B"/>
              </a:solidFill>
            </a:endParaRPr>
          </a:p>
          <a:p>
            <a:pPr eaLnBrk="0" hangingPunct="0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defRPr/>
            </a:pPr>
            <a:endParaRPr lang="en-US" sz="2000" b="1" dirty="0">
              <a:solidFill>
                <a:srgbClr val="00217B"/>
              </a:solidFill>
            </a:endParaRPr>
          </a:p>
          <a:p>
            <a:pPr eaLnBrk="0" hangingPunct="0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defRPr/>
            </a:pPr>
            <a:endParaRPr lang="en-US" sz="1600" b="1" dirty="0">
              <a:solidFill>
                <a:srgbClr val="00217B"/>
              </a:solidFill>
            </a:endParaRPr>
          </a:p>
          <a:p>
            <a:pPr eaLnBrk="0" hangingPunct="0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1600" b="1" dirty="0">
                <a:solidFill>
                  <a:srgbClr val="00217B"/>
                </a:solidFill>
              </a:rPr>
              <a:t>Mechanical &amp; Aerospace Engineering</a:t>
            </a:r>
          </a:p>
          <a:p>
            <a:pPr eaLnBrk="0" hangingPunct="0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1600" b="1" dirty="0">
                <a:solidFill>
                  <a:srgbClr val="00217B"/>
                </a:solidFill>
              </a:rPr>
              <a:t>Jointly appointed </a:t>
            </a:r>
            <a:r>
              <a:rPr lang="en-US" sz="1600" b="1" dirty="0" smtClean="0">
                <a:solidFill>
                  <a:srgbClr val="00217B"/>
                </a:solidFill>
              </a:rPr>
              <a:t>with the </a:t>
            </a:r>
            <a:r>
              <a:rPr lang="en-US" sz="1600" b="1" dirty="0" err="1">
                <a:solidFill>
                  <a:srgbClr val="00217B"/>
                </a:solidFill>
              </a:rPr>
              <a:t>Andlinger</a:t>
            </a:r>
            <a:r>
              <a:rPr lang="en-US" sz="1600" b="1" dirty="0">
                <a:solidFill>
                  <a:srgbClr val="00217B"/>
                </a:solidFill>
              </a:rPr>
              <a:t> Center for Energy and the Environment </a:t>
            </a:r>
          </a:p>
          <a:p>
            <a:pPr eaLnBrk="0" hangingPunct="0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1600" b="1" dirty="0">
                <a:solidFill>
                  <a:srgbClr val="00217B"/>
                </a:solidFill>
              </a:rPr>
              <a:t>and the </a:t>
            </a:r>
            <a:r>
              <a:rPr lang="en-US" sz="1600" b="1" dirty="0" smtClean="0">
                <a:solidFill>
                  <a:srgbClr val="00217B"/>
                </a:solidFill>
              </a:rPr>
              <a:t>Plasma </a:t>
            </a:r>
            <a:r>
              <a:rPr lang="en-US" sz="1600" b="1" dirty="0">
                <a:solidFill>
                  <a:srgbClr val="00217B"/>
                </a:solidFill>
              </a:rPr>
              <a:t>Physics Laboratory (PPPL</a:t>
            </a:r>
            <a:r>
              <a:rPr lang="en-US" sz="1600" b="1" dirty="0" smtClean="0">
                <a:solidFill>
                  <a:srgbClr val="00217B"/>
                </a:solidFill>
              </a:rPr>
              <a:t>)</a:t>
            </a:r>
          </a:p>
          <a:p>
            <a:pPr eaLnBrk="0" hangingPunct="0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defRPr/>
            </a:pPr>
            <a:endParaRPr lang="en-US" sz="1600" b="1" dirty="0">
              <a:solidFill>
                <a:srgbClr val="00217B"/>
              </a:solidFill>
            </a:endParaRPr>
          </a:p>
          <a:p>
            <a:pPr eaLnBrk="0" hangingPunct="0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defRPr/>
            </a:pPr>
            <a:endParaRPr lang="en-US" sz="1600" b="1" dirty="0">
              <a:solidFill>
                <a:srgbClr val="00217B"/>
              </a:solidFill>
            </a:endParaRPr>
          </a:p>
          <a:p>
            <a:pPr eaLnBrk="0" hangingPunct="0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defRPr/>
            </a:pPr>
            <a:endParaRPr lang="en-US" sz="1400" dirty="0">
              <a:solidFill>
                <a:srgbClr val="00217B"/>
              </a:solidFill>
            </a:endParaRPr>
          </a:p>
          <a:p>
            <a:pPr eaLnBrk="0" hangingPunct="0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defRPr/>
            </a:pPr>
            <a:endParaRPr lang="en-US" sz="1400" dirty="0">
              <a:solidFill>
                <a:srgbClr val="00217B"/>
              </a:solidFill>
            </a:endParaRPr>
          </a:p>
        </p:txBody>
      </p:sp>
      <p:sp>
        <p:nvSpPr>
          <p:cNvPr id="14340" name="Title 2"/>
          <p:cNvSpPr>
            <a:spLocks noGrp="1"/>
          </p:cNvSpPr>
          <p:nvPr>
            <p:ph type="ctrTitle"/>
          </p:nvPr>
        </p:nvSpPr>
        <p:spPr>
          <a:xfrm>
            <a:off x="33960" y="88301"/>
            <a:ext cx="9087122" cy="1283646"/>
          </a:xfrm>
          <a:noFill/>
        </p:spPr>
        <p:txBody>
          <a:bodyPr>
            <a:normAutofit/>
          </a:bodyPr>
          <a:lstStyle/>
          <a:p>
            <a:r>
              <a:rPr lang="en-US" sz="2800" dirty="0"/>
              <a:t>Real-time Electron Temperature and Density Profile Measurements for NSTX-U</a:t>
            </a:r>
          </a:p>
        </p:txBody>
      </p:sp>
      <p:pic>
        <p:nvPicPr>
          <p:cNvPr id="14344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0697" y="4829412"/>
            <a:ext cx="2025830" cy="111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1421" y="3435733"/>
            <a:ext cx="1659953" cy="12182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27624" y="5946632"/>
            <a:ext cx="2916376" cy="91136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564108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0" y="0"/>
            <a:ext cx="91440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2600" b="1" kern="0" dirty="0" smtClean="0">
                <a:solidFill>
                  <a:schemeClr val="bg1"/>
                </a:solidFill>
              </a:rPr>
              <a:t>Pedestal Control with 3D Coils: Real</a:t>
            </a:r>
            <a:r>
              <a:rPr lang="en-US" sz="2600" b="1" kern="0" dirty="0">
                <a:solidFill>
                  <a:schemeClr val="bg1"/>
                </a:solidFill>
              </a:rPr>
              <a:t>-</a:t>
            </a:r>
            <a:r>
              <a:rPr lang="en-US" sz="2600" b="1" kern="0" dirty="0" smtClean="0">
                <a:solidFill>
                  <a:schemeClr val="bg1"/>
                </a:solidFill>
              </a:rPr>
              <a:t>time Thomson </a:t>
            </a:r>
            <a:endParaRPr lang="en-US" sz="2600" b="1" kern="0" dirty="0">
              <a:solidFill>
                <a:schemeClr val="bg1"/>
              </a:solidFill>
            </a:endParaRPr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-76634" y="4269998"/>
            <a:ext cx="9143999" cy="6168232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ea typeface="ＭＳ 明朝"/>
                <a:cs typeface="Times New Roman"/>
              </a:rPr>
              <a:t>3D </a:t>
            </a:r>
            <a:r>
              <a:rPr lang="en-US" sz="2400" dirty="0">
                <a:solidFill>
                  <a:srgbClr val="000000"/>
                </a:solidFill>
                <a:ea typeface="ＭＳ 明朝"/>
                <a:cs typeface="Times New Roman"/>
              </a:rPr>
              <a:t>coils for pedestal control: </a:t>
            </a:r>
            <a:endParaRPr lang="en-US" sz="2400" dirty="0" smtClean="0">
              <a:solidFill>
                <a:srgbClr val="000000"/>
              </a:solidFill>
              <a:ea typeface="ＭＳ 明朝"/>
              <a:cs typeface="Times New Roman"/>
            </a:endParaRPr>
          </a:p>
          <a:p>
            <a:r>
              <a:rPr lang="en-US" sz="2400" dirty="0" smtClean="0">
                <a:solidFill>
                  <a:srgbClr val="FF0000"/>
                </a:solidFill>
                <a:ea typeface="ＭＳ 明朝"/>
                <a:cs typeface="Times New Roman"/>
              </a:rPr>
              <a:t>Left) </a:t>
            </a:r>
            <a:r>
              <a:rPr lang="en-US" sz="2400" dirty="0">
                <a:solidFill>
                  <a:srgbClr val="000000"/>
                </a:solidFill>
                <a:ea typeface="ＭＳ 明朝"/>
                <a:cs typeface="Times New Roman"/>
              </a:rPr>
              <a:t>Effect of the n=3 RMP at DIII-D on the pedestal electron pressure (the blue line shows the undisturbed flattop pedestal electron pressure). </a:t>
            </a:r>
            <a:endParaRPr lang="en-US" sz="2400" dirty="0" smtClean="0">
              <a:solidFill>
                <a:srgbClr val="000000"/>
              </a:solidFill>
              <a:ea typeface="ＭＳ 明朝"/>
              <a:cs typeface="Times New Roman"/>
            </a:endParaRPr>
          </a:p>
          <a:p>
            <a:r>
              <a:rPr lang="en-US" sz="2400" dirty="0" smtClean="0">
                <a:solidFill>
                  <a:srgbClr val="FF0000"/>
                </a:solidFill>
                <a:ea typeface="ＭＳ 明朝"/>
                <a:cs typeface="Times New Roman"/>
              </a:rPr>
              <a:t>Right) </a:t>
            </a:r>
            <a:r>
              <a:rPr lang="en-US" sz="2400" dirty="0">
                <a:solidFill>
                  <a:srgbClr val="000000"/>
                </a:solidFill>
                <a:ea typeface="ＭＳ 明朝"/>
                <a:cs typeface="Times New Roman"/>
              </a:rPr>
              <a:t>Pedestal electron pressure in RMP regulation</a:t>
            </a:r>
            <a:endParaRPr lang="en-US" sz="2400" dirty="0">
              <a:ea typeface="ＭＳ 明朝"/>
              <a:cs typeface="Times New Roman"/>
            </a:endParaRPr>
          </a:p>
        </p:txBody>
      </p:sp>
      <p:pic>
        <p:nvPicPr>
          <p:cNvPr id="35" name="Picture 3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8"/>
          <a:stretch/>
        </p:blipFill>
        <p:spPr bwMode="auto">
          <a:xfrm>
            <a:off x="123513" y="901537"/>
            <a:ext cx="3335935" cy="3138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4"/>
          <a:srcRect l="10996" t="6421" r="9394" b="8109"/>
          <a:stretch/>
        </p:blipFill>
        <p:spPr>
          <a:xfrm>
            <a:off x="4907803" y="1043870"/>
            <a:ext cx="3433915" cy="2846723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>
            <a:off x="5846353" y="2788326"/>
            <a:ext cx="193740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971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974435"/>
            <a:ext cx="8248650" cy="5781964"/>
          </a:xfrm>
        </p:spPr>
        <p:txBody>
          <a:bodyPr/>
          <a:lstStyle/>
          <a:p>
            <a:pPr marL="457200" indent="-457200">
              <a:lnSpc>
                <a:spcPct val="120000"/>
              </a:lnSpc>
              <a:buFont typeface="Arial" charset="0"/>
              <a:buAutoNum type="arabicPeriod"/>
            </a:pPr>
            <a:endParaRPr lang="en-US" sz="2400" dirty="0" smtClean="0"/>
          </a:p>
          <a:p>
            <a:pPr marL="457200" indent="-457200">
              <a:lnSpc>
                <a:spcPct val="120000"/>
              </a:lnSpc>
              <a:buFont typeface="Arial" charset="0"/>
              <a:buAutoNum type="arabicPeriod"/>
            </a:pPr>
            <a:r>
              <a:rPr lang="en-US" sz="2400" dirty="0" smtClean="0">
                <a:solidFill>
                  <a:schemeClr val="tx2"/>
                </a:solidFill>
              </a:rPr>
              <a:t>RT-</a:t>
            </a:r>
            <a:r>
              <a:rPr lang="en-US" sz="2400" dirty="0">
                <a:solidFill>
                  <a:schemeClr val="tx2"/>
                </a:solidFill>
              </a:rPr>
              <a:t>K</a:t>
            </a:r>
            <a:r>
              <a:rPr lang="en-US" sz="2400" dirty="0" smtClean="0">
                <a:solidFill>
                  <a:schemeClr val="tx2"/>
                </a:solidFill>
              </a:rPr>
              <a:t>inetic </a:t>
            </a:r>
            <a:r>
              <a:rPr lang="en-US" sz="2400" dirty="0" smtClean="0">
                <a:solidFill>
                  <a:schemeClr val="tx2"/>
                </a:solidFill>
              </a:rPr>
              <a:t>EFIT</a:t>
            </a:r>
            <a:endParaRPr lang="en-US" sz="2400" dirty="0" smtClean="0">
              <a:solidFill>
                <a:schemeClr val="tx2"/>
              </a:solidFill>
            </a:endParaRPr>
          </a:p>
          <a:p>
            <a:pPr marL="457200" indent="-457200">
              <a:lnSpc>
                <a:spcPct val="120000"/>
              </a:lnSpc>
              <a:buFont typeface="Arial" charset="0"/>
              <a:buAutoNum type="arabicPeriod"/>
            </a:pPr>
            <a:r>
              <a:rPr lang="en-US" sz="2400" dirty="0" smtClean="0">
                <a:solidFill>
                  <a:srgbClr val="1F497D"/>
                </a:solidFill>
              </a:rPr>
              <a:t>ITER </a:t>
            </a:r>
            <a:r>
              <a:rPr lang="en-US" sz="2400" dirty="0" smtClean="0">
                <a:solidFill>
                  <a:srgbClr val="1F497D"/>
                </a:solidFill>
              </a:rPr>
              <a:t>RT-Control Development:</a:t>
            </a:r>
          </a:p>
          <a:p>
            <a:pPr marL="857250" lvl="1" indent="-457200">
              <a:lnSpc>
                <a:spcPct val="120000"/>
              </a:lnSpc>
              <a:buFont typeface="Arial" charset="0"/>
              <a:buAutoNum type="arabicPeriod"/>
            </a:pPr>
            <a:r>
              <a:rPr lang="en-US" sz="2200" dirty="0" smtClean="0">
                <a:solidFill>
                  <a:srgbClr val="1F497D"/>
                </a:solidFill>
              </a:rPr>
              <a:t>Pedestal Control</a:t>
            </a:r>
            <a:endParaRPr lang="en-US" sz="2200" dirty="0" smtClean="0">
              <a:solidFill>
                <a:srgbClr val="1F497D"/>
              </a:solidFill>
            </a:endParaRPr>
          </a:p>
          <a:p>
            <a:pPr marL="857250" lvl="1" indent="-457200">
              <a:lnSpc>
                <a:spcPct val="120000"/>
              </a:lnSpc>
              <a:buFont typeface="Arial" charset="0"/>
              <a:buAutoNum type="arabicPeriod"/>
            </a:pPr>
            <a:r>
              <a:rPr lang="en-US" sz="2200" dirty="0" smtClean="0">
                <a:solidFill>
                  <a:srgbClr val="1F497D"/>
                </a:solidFill>
              </a:rPr>
              <a:t>ELM </a:t>
            </a:r>
            <a:r>
              <a:rPr lang="en-US" sz="2200" dirty="0" smtClean="0">
                <a:solidFill>
                  <a:srgbClr val="1F497D"/>
                </a:solidFill>
              </a:rPr>
              <a:t>Stability/Control</a:t>
            </a:r>
            <a:endParaRPr lang="en-US" sz="2200" dirty="0" smtClean="0">
              <a:solidFill>
                <a:srgbClr val="1F497D"/>
              </a:solidFill>
            </a:endParaRPr>
          </a:p>
          <a:p>
            <a:pPr marL="457200" indent="-457200">
              <a:lnSpc>
                <a:spcPct val="120000"/>
              </a:lnSpc>
              <a:buFont typeface="Arial" charset="0"/>
              <a:buAutoNum type="arabicPeriod"/>
            </a:pPr>
            <a:r>
              <a:rPr lang="en-US" sz="2400" dirty="0" smtClean="0">
                <a:solidFill>
                  <a:srgbClr val="1F497D"/>
                </a:solidFill>
              </a:rPr>
              <a:t>Achieve Advanced Regimes</a:t>
            </a:r>
          </a:p>
          <a:p>
            <a:pPr marL="857250" lvl="1" indent="-457200">
              <a:lnSpc>
                <a:spcPct val="120000"/>
              </a:lnSpc>
              <a:buFont typeface="Arial" charset="0"/>
              <a:buAutoNum type="arabicPeriod"/>
            </a:pPr>
            <a:r>
              <a:rPr lang="en-US" sz="2200" dirty="0" smtClean="0">
                <a:solidFill>
                  <a:srgbClr val="1F497D"/>
                </a:solidFill>
              </a:rPr>
              <a:t>Lithium ELM Free Scenario</a:t>
            </a:r>
          </a:p>
          <a:p>
            <a:pPr marL="857250" lvl="1" indent="-457200">
              <a:lnSpc>
                <a:spcPct val="120000"/>
              </a:lnSpc>
              <a:buFont typeface="Arial" charset="0"/>
              <a:buAutoNum type="arabicPeriod"/>
            </a:pPr>
            <a:r>
              <a:rPr lang="en-US" sz="2200" dirty="0" smtClean="0">
                <a:solidFill>
                  <a:srgbClr val="1F497D"/>
                </a:solidFill>
              </a:rPr>
              <a:t>Enhanced Pedestal </a:t>
            </a:r>
            <a:r>
              <a:rPr lang="en-US" sz="2200" dirty="0">
                <a:solidFill>
                  <a:srgbClr val="1F497D"/>
                </a:solidFill>
              </a:rPr>
              <a:t>H mode </a:t>
            </a:r>
            <a:endParaRPr lang="en-US" sz="22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378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412"/>
            <a:ext cx="9144000" cy="914519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Adaptive ELM Control Implemented and Tested on DIII-</a:t>
            </a:r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1699254" y="1890179"/>
            <a:ext cx="1173124" cy="912814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 lIns="91131" tIns="45567" rIns="91131" bIns="45567">
            <a:prstTxWarp prst="textNoShape">
              <a:avLst/>
            </a:prstTxWarp>
            <a:spAutoFit/>
          </a:bodyPr>
          <a:lstStyle/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400" b="1" dirty="0">
              <a:solidFill>
                <a:prstClr val="black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err="1">
                <a:solidFill>
                  <a:prstClr val="black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Rt</a:t>
            </a:r>
            <a:r>
              <a:rPr lang="en-US" sz="1400" b="1" dirty="0">
                <a:solidFill>
                  <a:prstClr val="black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-EFIT</a:t>
            </a:r>
            <a:br>
              <a:rPr lang="en-US" sz="1400" b="1" dirty="0">
                <a:solidFill>
                  <a:prstClr val="black"/>
                </a:solidFill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400" b="1" dirty="0">
                <a:solidFill>
                  <a:prstClr val="black"/>
                </a:solidFill>
                <a:latin typeface="Century Gothic" charset="0"/>
                <a:ea typeface="ＭＳ Ｐゴシック" charset="0"/>
                <a:cs typeface="ＭＳ Ｐゴシック" charset="0"/>
                <a:sym typeface="Wingdings"/>
              </a:rPr>
              <a:t>(</a:t>
            </a:r>
            <a:r>
              <a:rPr lang="en-US" sz="1400" b="1" i="1" dirty="0" err="1">
                <a:solidFill>
                  <a:prstClr val="black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q</a:t>
            </a:r>
            <a:r>
              <a:rPr lang="en-US" sz="1400" b="1" i="1" baseline="-25000" dirty="0" err="1">
                <a:solidFill>
                  <a:prstClr val="black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R,Z</a:t>
            </a:r>
            <a:r>
              <a:rPr lang="en-US" sz="1400" b="1" dirty="0" err="1">
                <a:solidFill>
                  <a:prstClr val="black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,</a:t>
            </a:r>
            <a:r>
              <a:rPr lang="en-US" sz="1400" b="1" i="1" dirty="0" err="1">
                <a:solidFill>
                  <a:prstClr val="black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Ψ</a:t>
            </a:r>
            <a:r>
              <a:rPr lang="en-US" sz="1400" b="1" i="1" baseline="-25000" dirty="0" err="1">
                <a:solidFill>
                  <a:prstClr val="black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R,Z</a:t>
            </a:r>
            <a:r>
              <a:rPr lang="en-US" sz="1400" b="1" i="1" baseline="-25000" dirty="0">
                <a:solidFill>
                  <a:prstClr val="black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)</a:t>
            </a:r>
            <a:endParaRPr lang="en-US" sz="1400" b="1" dirty="0">
              <a:solidFill>
                <a:prstClr val="black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400" b="1" dirty="0">
              <a:solidFill>
                <a:prstClr val="black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Rectangle 35"/>
          <p:cNvSpPr>
            <a:spLocks noChangeArrowheads="1"/>
          </p:cNvSpPr>
          <p:nvPr/>
        </p:nvSpPr>
        <p:spPr bwMode="auto">
          <a:xfrm>
            <a:off x="5345113" y="3676022"/>
            <a:ext cx="614362" cy="387350"/>
          </a:xfrm>
          <a:prstGeom prst="rect">
            <a:avLst/>
          </a:prstGeom>
          <a:solidFill>
            <a:srgbClr val="FFFFFF"/>
          </a:solidFill>
          <a:ln w="28575">
            <a:noFill/>
            <a:round/>
            <a:headEnd/>
            <a:tailEnd/>
          </a:ln>
        </p:spPr>
        <p:txBody>
          <a:bodyPr lIns="91131" tIns="45567" rIns="91131" bIns="45567" anchor="ctr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253830" y="1890179"/>
            <a:ext cx="1208889" cy="912814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 lIns="91131" tIns="45567" rIns="91131" bIns="45567">
            <a:prstTxWarp prst="textNoShape">
              <a:avLst/>
            </a:prstTxWarp>
            <a:spAutoFit/>
          </a:bodyPr>
          <a:lstStyle/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400" b="1" dirty="0">
              <a:solidFill>
                <a:prstClr val="black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3D coil </a:t>
            </a:r>
          </a:p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currents</a:t>
            </a:r>
          </a:p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400" b="1" dirty="0">
              <a:solidFill>
                <a:prstClr val="black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396299" y="3477534"/>
            <a:ext cx="2173288" cy="70814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lIns="91131" tIns="45567" rIns="91131" bIns="45567">
            <a:prstTxWarp prst="textNoShape">
              <a:avLst/>
            </a:prstTxWarp>
            <a:spAutoFit/>
          </a:bodyPr>
          <a:lstStyle/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400" b="1" dirty="0">
              <a:solidFill>
                <a:prstClr val="black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algn="ctr">
              <a:lnSpc>
                <a:spcPct val="95000"/>
              </a:lnSpc>
              <a:defRPr/>
            </a:pPr>
            <a:r>
              <a:rPr lang="en-US" sz="1400" b="1" dirty="0" err="1">
                <a:solidFill>
                  <a:prstClr val="black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Biot-Savart</a:t>
            </a:r>
            <a:r>
              <a:rPr lang="en-US" sz="1400" b="1" dirty="0">
                <a:solidFill>
                  <a:prstClr val="black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400" b="1" dirty="0">
                <a:solidFill>
                  <a:prstClr val="black"/>
                </a:solidFill>
                <a:latin typeface="Century Gothic" charset="0"/>
                <a:ea typeface="ＭＳ Ｐゴシック" charset="0"/>
                <a:cs typeface="ＭＳ Ｐゴシック" charset="0"/>
                <a:sym typeface="Wingdings"/>
              </a:rPr>
              <a:t> </a:t>
            </a:r>
            <a:r>
              <a:rPr lang="en-US" sz="1400" b="1" dirty="0" err="1">
                <a:solidFill>
                  <a:prstClr val="black"/>
                </a:solidFill>
                <a:latin typeface="Lucida Grande"/>
                <a:ea typeface="Lucida Grande"/>
                <a:cs typeface="Lucida Grande"/>
                <a:sym typeface="Wingdings"/>
              </a:rPr>
              <a:t>δ</a:t>
            </a:r>
            <a:r>
              <a:rPr lang="en-US" sz="1400" b="1" dirty="0" err="1">
                <a:solidFill>
                  <a:prstClr val="black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B</a:t>
            </a:r>
            <a:r>
              <a:rPr lang="en-US" sz="1400" b="1" baseline="-25000" dirty="0" err="1">
                <a:solidFill>
                  <a:prstClr val="black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Ped</a:t>
            </a:r>
            <a:r>
              <a:rPr lang="en-US" sz="1400" b="1" baseline="-25000" dirty="0">
                <a:solidFill>
                  <a:prstClr val="black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-Top</a:t>
            </a:r>
          </a:p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400" b="1" dirty="0">
              <a:solidFill>
                <a:prstClr val="black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20" name="Elbow Connector 53"/>
          <p:cNvCxnSpPr>
            <a:cxnSpLocks noChangeShapeType="1"/>
            <a:stCxn id="18" idx="2"/>
            <a:endCxn id="19" idx="0"/>
          </p:cNvCxnSpPr>
          <p:nvPr/>
        </p:nvCxnSpPr>
        <p:spPr bwMode="auto">
          <a:xfrm rot="16200000" flipH="1">
            <a:off x="833352" y="2827935"/>
            <a:ext cx="674537" cy="624687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cxnSp>
        <p:nvCxnSpPr>
          <p:cNvPr id="27" name="Elbow Connector 53"/>
          <p:cNvCxnSpPr>
            <a:cxnSpLocks noChangeShapeType="1"/>
            <a:stCxn id="19" idx="2"/>
            <a:endCxn id="32" idx="0"/>
          </p:cNvCxnSpPr>
          <p:nvPr/>
        </p:nvCxnSpPr>
        <p:spPr bwMode="auto">
          <a:xfrm rot="5400000">
            <a:off x="1343078" y="4325538"/>
            <a:ext cx="279726" cy="4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sp>
        <p:nvSpPr>
          <p:cNvPr id="32" name="TextBox 31"/>
          <p:cNvSpPr txBox="1"/>
          <p:nvPr/>
        </p:nvSpPr>
        <p:spPr bwMode="auto">
          <a:xfrm>
            <a:off x="314937" y="4465403"/>
            <a:ext cx="2336004" cy="1310669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 lIns="91131" tIns="45567" rIns="91131" bIns="45567">
            <a:prstTxWarp prst="textNoShape">
              <a:avLst/>
            </a:prstTxWarp>
            <a:spAutoFit/>
          </a:bodyPr>
          <a:lstStyle/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400" b="1" dirty="0">
              <a:solidFill>
                <a:prstClr val="black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algn="ctr">
              <a:lnSpc>
                <a:spcPct val="95000"/>
              </a:lnSpc>
              <a:defRPr/>
            </a:pPr>
            <a:r>
              <a:rPr lang="en-US" sz="1400" b="1" dirty="0">
                <a:solidFill>
                  <a:prstClr val="black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Straight-line field </a:t>
            </a:r>
            <a:r>
              <a:rPr lang="en-US" sz="1400" b="1" dirty="0" err="1">
                <a:solidFill>
                  <a:prstClr val="black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coords</a:t>
            </a:r>
            <a:r>
              <a:rPr lang="en-US" sz="1400" b="1" dirty="0">
                <a:solidFill>
                  <a:prstClr val="black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1400" b="1" dirty="0">
                <a:solidFill>
                  <a:prstClr val="black"/>
                </a:solidFill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400" b="1" dirty="0">
                <a:solidFill>
                  <a:prstClr val="black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SURFMN (Schaffer).</a:t>
            </a:r>
          </a:p>
          <a:p>
            <a:pPr algn="ctr">
              <a:lnSpc>
                <a:spcPct val="95000"/>
              </a:lnSpc>
              <a:defRPr/>
            </a:pPr>
            <a:r>
              <a:rPr lang="en-US" sz="1400" b="1" dirty="0">
                <a:solidFill>
                  <a:prstClr val="black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 Find response for all modes </a:t>
            </a:r>
          </a:p>
          <a:p>
            <a:pPr algn="ctr">
              <a:lnSpc>
                <a:spcPct val="95000"/>
              </a:lnSpc>
              <a:defRPr/>
            </a:pPr>
            <a:r>
              <a:rPr lang="en-US" sz="1400" b="1" dirty="0">
                <a:solidFill>
                  <a:prstClr val="black"/>
                </a:solidFill>
                <a:latin typeface="Century Gothic" charset="0"/>
                <a:ea typeface="ＭＳ Ｐゴシック" charset="0"/>
                <a:cs typeface="ＭＳ Ｐゴシック" charset="0"/>
                <a:sym typeface="Wingdings"/>
              </a:rPr>
              <a:t></a:t>
            </a:r>
            <a:r>
              <a:rPr lang="en-US" sz="1400" b="1" dirty="0">
                <a:solidFill>
                  <a:prstClr val="black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B</a:t>
            </a:r>
            <a:r>
              <a:rPr lang="en-US" sz="1400" b="1" baseline="-25000" dirty="0">
                <a:solidFill>
                  <a:prstClr val="black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r(</a:t>
            </a:r>
            <a:r>
              <a:rPr lang="en-US" sz="1400" b="1" baseline="-25000" dirty="0" err="1">
                <a:solidFill>
                  <a:prstClr val="black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m,n</a:t>
            </a:r>
            <a:r>
              <a:rPr lang="en-US" sz="1400" b="1" baseline="-25000" dirty="0">
                <a:solidFill>
                  <a:prstClr val="black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)</a:t>
            </a:r>
            <a:endParaRPr lang="en-US" sz="1400" b="1" dirty="0">
              <a:solidFill>
                <a:prstClr val="black"/>
              </a:solidFill>
              <a:latin typeface="Century Gothic" charset="0"/>
              <a:ea typeface="ＭＳ Ｐゴシック" charset="0"/>
              <a:cs typeface="ＭＳ Ｐゴシック" charset="0"/>
              <a:sym typeface="Wingdings"/>
            </a:endParaRPr>
          </a:p>
        </p:txBody>
      </p:sp>
      <p:cxnSp>
        <p:nvCxnSpPr>
          <p:cNvPr id="100" name="Elbow Connector 122"/>
          <p:cNvCxnSpPr>
            <a:cxnSpLocks noChangeShapeType="1"/>
            <a:stCxn id="5" idx="2"/>
            <a:endCxn id="19" idx="0"/>
          </p:cNvCxnSpPr>
          <p:nvPr/>
        </p:nvCxnSpPr>
        <p:spPr bwMode="auto">
          <a:xfrm rot="5400000">
            <a:off x="1547125" y="2738850"/>
            <a:ext cx="674539" cy="802877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sp>
        <p:nvSpPr>
          <p:cNvPr id="41" name="TextBox 40"/>
          <p:cNvSpPr txBox="1"/>
          <p:nvPr/>
        </p:nvSpPr>
        <p:spPr bwMode="auto">
          <a:xfrm>
            <a:off x="3767484" y="2201352"/>
            <a:ext cx="1627452" cy="1310669"/>
          </a:xfrm>
          <a:prstGeom prst="rect">
            <a:avLst/>
          </a:prstGeom>
          <a:noFill/>
          <a:ln w="25400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 wrap="square" lIns="91131" tIns="45567" rIns="91131" bIns="45567">
            <a:prstTxWarp prst="textNoShape">
              <a:avLst/>
            </a:prstTxWarp>
            <a:spAutoFit/>
          </a:bodyPr>
          <a:lstStyle/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err="1" smtClean="0">
                <a:solidFill>
                  <a:prstClr val="black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W</a:t>
            </a:r>
            <a:r>
              <a:rPr lang="en-US" sz="1400" b="1" baseline="-25000" dirty="0" err="1" smtClean="0">
                <a:solidFill>
                  <a:prstClr val="black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1400" b="1" dirty="0" smtClean="0">
                <a:solidFill>
                  <a:prstClr val="black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400" b="1" dirty="0">
                <a:solidFill>
                  <a:prstClr val="black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matrix:</a:t>
            </a:r>
          </a:p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Vacuum to Full Plasma Response Conversion Matrix</a:t>
            </a:r>
          </a:p>
        </p:txBody>
      </p:sp>
      <p:sp>
        <p:nvSpPr>
          <p:cNvPr id="62" name="Content Placeholder 5"/>
          <p:cNvSpPr>
            <a:spLocks noGrp="1"/>
          </p:cNvSpPr>
          <p:nvPr>
            <p:ph idx="1"/>
          </p:nvPr>
        </p:nvSpPr>
        <p:spPr>
          <a:xfrm>
            <a:off x="2753455" y="4781560"/>
            <a:ext cx="6390545" cy="207644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341936" lvl="1" indent="-341936" defTabSz="455908" eaLnBrk="1" fontAlgn="auto" hangingPunct="1">
              <a:spcAft>
                <a:spcPts val="0"/>
              </a:spcAft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Tested the control at DIII-D </a:t>
            </a:r>
            <a:r>
              <a:rPr lang="en-US" dirty="0" smtClean="0"/>
              <a:t>(kink-resonance, n=2, I coil) </a:t>
            </a:r>
            <a:r>
              <a:rPr lang="en-US" dirty="0" smtClean="0">
                <a:sym typeface="Wingdings"/>
              </a:rPr>
              <a:t> 20-100 </a:t>
            </a:r>
            <a:r>
              <a:rPr lang="en-US" dirty="0" err="1" smtClean="0">
                <a:sym typeface="Wingdings"/>
              </a:rPr>
              <a:t>ms</a:t>
            </a:r>
            <a:endParaRPr lang="en-US" dirty="0" smtClean="0"/>
          </a:p>
          <a:p>
            <a:pPr marL="341936" lvl="1" indent="-341936" defTabSz="455908" eaLnBrk="1" fontAlgn="auto" hangingPunct="1">
              <a:spcAft>
                <a:spcPts val="0"/>
              </a:spcAft>
              <a:buFont typeface="Arial"/>
              <a:buChar char="•"/>
            </a:pPr>
            <a:r>
              <a:rPr lang="en-US" dirty="0" smtClean="0"/>
              <a:t>Results ~ good correspondence with offline prediction with q </a:t>
            </a:r>
            <a:r>
              <a:rPr lang="en-US" dirty="0" smtClean="0"/>
              <a:t>variation</a:t>
            </a:r>
            <a:endParaRPr lang="en-US" dirty="0" smtClean="0"/>
          </a:p>
        </p:txBody>
      </p:sp>
      <p:cxnSp>
        <p:nvCxnSpPr>
          <p:cNvPr id="38" name="Straight Arrow Connector 37"/>
          <p:cNvCxnSpPr>
            <a:stCxn id="33" idx="2"/>
            <a:endCxn id="30" idx="0"/>
          </p:cNvCxnSpPr>
          <p:nvPr/>
        </p:nvCxnSpPr>
        <p:spPr>
          <a:xfrm flipH="1">
            <a:off x="7608556" y="3835452"/>
            <a:ext cx="880" cy="17017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 bwMode="auto">
          <a:xfrm>
            <a:off x="255601" y="1274713"/>
            <a:ext cx="2739728" cy="298642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 lIns="91131" tIns="45567" rIns="91131" bIns="45567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Vacuum Calculation Online</a:t>
            </a:r>
          </a:p>
        </p:txBody>
      </p:sp>
      <p:sp>
        <p:nvSpPr>
          <p:cNvPr id="23" name="TextBox 22"/>
          <p:cNvSpPr txBox="1"/>
          <p:nvPr/>
        </p:nvSpPr>
        <p:spPr bwMode="auto">
          <a:xfrm>
            <a:off x="3424347" y="1183583"/>
            <a:ext cx="2279556" cy="701580"/>
          </a:xfrm>
          <a:prstGeom prst="rect">
            <a:avLst/>
          </a:prstGeom>
          <a:noFill/>
          <a:ln w="25400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 wrap="square" lIns="91131" tIns="45567" rIns="91131" bIns="45567">
            <a:prstTxWarp prst="textNoShape">
              <a:avLst/>
            </a:prstTxWarp>
            <a:spAutoFit/>
          </a:bodyPr>
          <a:lstStyle/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Plasma Response Calculations Offline</a:t>
            </a:r>
          </a:p>
          <a:p>
            <a:pPr algn="ctr">
              <a:lnSpc>
                <a:spcPct val="95000"/>
              </a:lnSpc>
              <a:defRPr/>
            </a:pPr>
            <a:r>
              <a:rPr lang="en-US" sz="1400" b="1" dirty="0">
                <a:solidFill>
                  <a:prstClr val="black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(Jong-</a:t>
            </a:r>
            <a:r>
              <a:rPr lang="en-US" sz="1400" b="1" dirty="0" err="1">
                <a:solidFill>
                  <a:prstClr val="black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Kyu</a:t>
            </a:r>
            <a:r>
              <a:rPr lang="en-US" sz="1400" b="1" dirty="0">
                <a:solidFill>
                  <a:prstClr val="black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, Paz-Sol)</a:t>
            </a:r>
          </a:p>
        </p:txBody>
      </p:sp>
      <p:sp>
        <p:nvSpPr>
          <p:cNvPr id="29" name="TextBox 28"/>
          <p:cNvSpPr txBox="1"/>
          <p:nvPr/>
        </p:nvSpPr>
        <p:spPr bwMode="auto">
          <a:xfrm>
            <a:off x="6193424" y="1297152"/>
            <a:ext cx="2739728" cy="29864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lIns="91131" tIns="45567" rIns="91131" bIns="45567">
            <a:prstTxWarp prst="textNoShape">
              <a:avLst/>
            </a:prstTxWarp>
            <a:spAutoFit/>
          </a:bodyPr>
          <a:lstStyle/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RT-ELM Control Algorithm</a:t>
            </a:r>
          </a:p>
        </p:txBody>
      </p:sp>
      <p:sp>
        <p:nvSpPr>
          <p:cNvPr id="30" name="TextBox 29"/>
          <p:cNvSpPr txBox="1"/>
          <p:nvPr/>
        </p:nvSpPr>
        <p:spPr bwMode="auto">
          <a:xfrm>
            <a:off x="6238692" y="4005620"/>
            <a:ext cx="2739728" cy="70154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lIns="91131" tIns="45567" rIns="91131" bIns="45567">
            <a:prstTxWarp prst="textNoShape">
              <a:avLst/>
            </a:prstTxWarp>
            <a:spAutoFit/>
          </a:bodyPr>
          <a:lstStyle/>
          <a:p>
            <a:pPr algn="ctr">
              <a:lnSpc>
                <a:spcPct val="95000"/>
              </a:lnSpc>
              <a:defRPr/>
            </a:pPr>
            <a:r>
              <a:rPr lang="en-US" sz="1400" b="1" dirty="0" err="1">
                <a:solidFill>
                  <a:prstClr val="black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I_coil</a:t>
            </a:r>
            <a:r>
              <a:rPr lang="en-US" sz="1400" b="1" dirty="0">
                <a:solidFill>
                  <a:prstClr val="black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 = Find I Coil Direction Current </a:t>
            </a:r>
            <a:r>
              <a:rPr lang="en-US" sz="1400" b="1" dirty="0" smtClean="0">
                <a:solidFill>
                  <a:prstClr val="black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to </a:t>
            </a:r>
            <a:r>
              <a:rPr lang="en-US" sz="1400" b="1" dirty="0">
                <a:solidFill>
                  <a:prstClr val="black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Max(</a:t>
            </a:r>
            <a:r>
              <a:rPr lang="en-US" sz="1400" b="1" dirty="0" err="1">
                <a:solidFill>
                  <a:prstClr val="black"/>
                </a:solidFill>
                <a:latin typeface="Lucida Grande"/>
                <a:ea typeface="Lucida Grande"/>
                <a:cs typeface="Lucida Grande"/>
              </a:rPr>
              <a:t>σ</a:t>
            </a:r>
            <a:r>
              <a:rPr lang="en-US" sz="1400" b="1" baseline="-25000" dirty="0" err="1">
                <a:solidFill>
                  <a:prstClr val="black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chir</a:t>
            </a:r>
            <a:r>
              <a:rPr lang="en-US" sz="1400" b="1" dirty="0">
                <a:solidFill>
                  <a:prstClr val="black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)</a:t>
            </a:r>
            <a:r>
              <a:rPr lang="en-US" sz="1400" b="1" dirty="0"/>
              <a:t> or Max(kink-resonant)</a:t>
            </a:r>
          </a:p>
        </p:txBody>
      </p:sp>
      <p:sp>
        <p:nvSpPr>
          <p:cNvPr id="33" name="TextBox 32"/>
          <p:cNvSpPr txBox="1"/>
          <p:nvPr/>
        </p:nvSpPr>
        <p:spPr bwMode="auto">
          <a:xfrm>
            <a:off x="6239572" y="2118713"/>
            <a:ext cx="2739728" cy="171672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lIns="91131" tIns="45567" rIns="91131" bIns="45567">
            <a:prstTxWarp prst="textNoShape">
              <a:avLst/>
            </a:prstTxWarp>
            <a:spAutoFit/>
          </a:bodyPr>
          <a:lstStyle/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Find Island sizes (</a:t>
            </a:r>
            <a:r>
              <a:rPr lang="en-US" sz="1400" b="1" dirty="0" err="1">
                <a:solidFill>
                  <a:prstClr val="black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w</a:t>
            </a:r>
            <a:r>
              <a:rPr lang="en-US" sz="1400" b="1" baseline="-25000" dirty="0" err="1">
                <a:solidFill>
                  <a:prstClr val="black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1400" b="1" dirty="0">
                <a:solidFill>
                  <a:prstClr val="black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) and </a:t>
            </a:r>
            <a:r>
              <a:rPr lang="en-US" sz="1400" b="1" dirty="0" err="1">
                <a:solidFill>
                  <a:prstClr val="black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Chirikov</a:t>
            </a:r>
            <a:r>
              <a:rPr lang="en-US" sz="1400" b="1" dirty="0">
                <a:solidFill>
                  <a:prstClr val="black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 island over lap parameter (</a:t>
            </a:r>
            <a:r>
              <a:rPr lang="en-US" sz="1400" b="1" dirty="0" err="1">
                <a:solidFill>
                  <a:prstClr val="black"/>
                </a:solidFill>
                <a:latin typeface="Lucida Grande"/>
                <a:ea typeface="Lucida Grande"/>
                <a:cs typeface="Lucida Grande"/>
              </a:rPr>
              <a:t>σ</a:t>
            </a:r>
            <a:r>
              <a:rPr lang="en-US" sz="1400" b="1" baseline="-25000" dirty="0" err="1">
                <a:solidFill>
                  <a:prstClr val="black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chir</a:t>
            </a:r>
            <a:r>
              <a:rPr lang="en-US" sz="1400" b="1" dirty="0">
                <a:solidFill>
                  <a:prstClr val="black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) in pedestal </a:t>
            </a:r>
          </a:p>
          <a:p>
            <a:pPr algn="ctr">
              <a:lnSpc>
                <a:spcPct val="95000"/>
              </a:lnSpc>
              <a:defRPr/>
            </a:pPr>
            <a:r>
              <a:rPr lang="en-US" sz="1400" b="1" dirty="0">
                <a:solidFill>
                  <a:prstClr val="black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For </a:t>
            </a:r>
            <a:r>
              <a:rPr lang="en-US" sz="1400" b="1" dirty="0" err="1">
                <a:solidFill>
                  <a:prstClr val="black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Vacuum+Plasma</a:t>
            </a:r>
            <a:endParaRPr lang="en-US" sz="1400" b="1" dirty="0">
              <a:solidFill>
                <a:prstClr val="black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algn="ctr">
              <a:lnSpc>
                <a:spcPct val="95000"/>
              </a:lnSpc>
              <a:defRPr/>
            </a:pPr>
            <a:endParaRPr lang="en-US" sz="1400" b="1" dirty="0">
              <a:solidFill>
                <a:prstClr val="black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algn="ctr">
              <a:lnSpc>
                <a:spcPct val="95000"/>
              </a:lnSpc>
              <a:defRPr/>
            </a:pPr>
            <a:endParaRPr lang="en-US" sz="1400" b="1" dirty="0">
              <a:solidFill>
                <a:prstClr val="black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algn="ctr">
              <a:lnSpc>
                <a:spcPct val="95000"/>
              </a:lnSpc>
              <a:defRPr/>
            </a:pPr>
            <a:endParaRPr lang="en-US" sz="1400" b="1" dirty="0">
              <a:solidFill>
                <a:prstClr val="black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400" b="1" dirty="0">
              <a:solidFill>
                <a:prstClr val="black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43802" y="3111819"/>
            <a:ext cx="1834246" cy="524070"/>
          </a:xfrm>
          <a:prstGeom prst="rect">
            <a:avLst/>
          </a:prstGeom>
          <a:effectLst/>
        </p:spPr>
      </p:pic>
      <p:sp>
        <p:nvSpPr>
          <p:cNvPr id="26" name="Rectangle 25"/>
          <p:cNvSpPr/>
          <p:nvPr/>
        </p:nvSpPr>
        <p:spPr>
          <a:xfrm>
            <a:off x="3034893" y="1255066"/>
            <a:ext cx="406144" cy="348335"/>
          </a:xfrm>
          <a:prstGeom prst="rect">
            <a:avLst/>
          </a:prstGeom>
        </p:spPr>
        <p:txBody>
          <a:bodyPr wrap="none" lIns="85884" tIns="42943" rIns="85884" bIns="42943">
            <a:spAutoFit/>
          </a:bodyPr>
          <a:lstStyle/>
          <a:p>
            <a:r>
              <a:rPr lang="en-US" sz="1700" b="1" dirty="0">
                <a:solidFill>
                  <a:prstClr val="black"/>
                </a:solidFill>
                <a:latin typeface="Century Gothic" charset="0"/>
                <a:ea typeface="ＭＳ Ｐゴシック" charset="0"/>
                <a:cs typeface="ＭＳ Ｐゴシック" charset="0"/>
                <a:sym typeface="Wingdings"/>
              </a:rPr>
              <a:t>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5732366" y="1266718"/>
            <a:ext cx="406144" cy="348335"/>
          </a:xfrm>
          <a:prstGeom prst="rect">
            <a:avLst/>
          </a:prstGeom>
        </p:spPr>
        <p:txBody>
          <a:bodyPr wrap="none" lIns="85884" tIns="42943" rIns="85884" bIns="42943">
            <a:spAutoFit/>
          </a:bodyPr>
          <a:lstStyle/>
          <a:p>
            <a:r>
              <a:rPr lang="en-US" sz="1700" b="1" dirty="0">
                <a:solidFill>
                  <a:prstClr val="black"/>
                </a:solidFill>
                <a:latin typeface="Century Gothic" charset="0"/>
                <a:ea typeface="ＭＳ Ｐゴシック" charset="0"/>
                <a:cs typeface="ＭＳ Ｐゴシック" charset="0"/>
                <a:sym typeface="Wingdings"/>
              </a:rPr>
              <a:t>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275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-1" y="2"/>
            <a:ext cx="9144001" cy="914400"/>
          </a:xfrm>
        </p:spPr>
        <p:txBody>
          <a:bodyPr/>
          <a:lstStyle/>
          <a:p>
            <a:pPr algn="ctr"/>
            <a:r>
              <a:rPr lang="en-US" dirty="0"/>
              <a:t>Adaptive ELM Control Implemented and Tested on DIII-</a:t>
            </a:r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62" name="Content Placeholder 5"/>
          <p:cNvSpPr>
            <a:spLocks noGrp="1"/>
          </p:cNvSpPr>
          <p:nvPr>
            <p:ph idx="1"/>
          </p:nvPr>
        </p:nvSpPr>
        <p:spPr>
          <a:xfrm>
            <a:off x="3525135" y="1337324"/>
            <a:ext cx="5618872" cy="5132334"/>
          </a:xfrm>
        </p:spPr>
        <p:txBody>
          <a:bodyPr>
            <a:noAutofit/>
          </a:bodyPr>
          <a:lstStyle/>
          <a:p>
            <a:r>
              <a:rPr lang="en-US" sz="2200" dirty="0" smtClean="0"/>
              <a:t>Adaptive ELM Control Algorithm reduces the coil current down while maintaining ELM Suppression</a:t>
            </a:r>
          </a:p>
          <a:p>
            <a:endParaRPr lang="en-US" sz="2200" dirty="0" smtClean="0"/>
          </a:p>
          <a:p>
            <a:r>
              <a:rPr lang="en-US" sz="2200" dirty="0" smtClean="0"/>
              <a:t>Suppression with 1.9 kA I coil current</a:t>
            </a:r>
          </a:p>
          <a:p>
            <a:endParaRPr lang="en-US" sz="2200" dirty="0" smtClean="0"/>
          </a:p>
          <a:p>
            <a:r>
              <a:rPr lang="en-US" sz="2200" dirty="0" smtClean="0"/>
              <a:t>~ H98 recovered</a:t>
            </a:r>
          </a:p>
          <a:p>
            <a:endParaRPr lang="en-US" sz="2200" dirty="0" smtClean="0"/>
          </a:p>
          <a:p>
            <a:r>
              <a:rPr lang="en-US" sz="2200" dirty="0" err="1" smtClean="0"/>
              <a:t>BetaN</a:t>
            </a:r>
            <a:r>
              <a:rPr lang="en-US" sz="2200" dirty="0" smtClean="0"/>
              <a:t> increased (not fully recovered)</a:t>
            </a:r>
          </a:p>
          <a:p>
            <a:endParaRPr lang="en-US" sz="2200" dirty="0" smtClean="0"/>
          </a:p>
          <a:p>
            <a:r>
              <a:rPr lang="en-US" sz="2200" dirty="0" smtClean="0"/>
              <a:t>H98 and </a:t>
            </a:r>
            <a:r>
              <a:rPr lang="en-US" sz="2200" dirty="0" err="1" smtClean="0"/>
              <a:t>BetaN</a:t>
            </a:r>
            <a:r>
              <a:rPr lang="en-US" sz="2200" dirty="0" smtClean="0"/>
              <a:t> recovery dependent on the </a:t>
            </a:r>
            <a:r>
              <a:rPr lang="en-US" sz="2200" i="1" dirty="0" smtClean="0"/>
              <a:t>initial coil currents</a:t>
            </a:r>
          </a:p>
          <a:p>
            <a:endParaRPr lang="en-US" sz="22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341" t="15988" r="62263" b="11118"/>
          <a:stretch/>
        </p:blipFill>
        <p:spPr>
          <a:xfrm>
            <a:off x="255234" y="2026652"/>
            <a:ext cx="2986381" cy="4831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8582" t="15831" r="27540" b="47169"/>
          <a:stretch/>
        </p:blipFill>
        <p:spPr>
          <a:xfrm>
            <a:off x="299621" y="914402"/>
            <a:ext cx="3029506" cy="245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349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-1" y="2"/>
            <a:ext cx="9144001" cy="914400"/>
          </a:xfrm>
        </p:spPr>
        <p:txBody>
          <a:bodyPr/>
          <a:lstStyle/>
          <a:p>
            <a:pPr algn="ctr"/>
            <a:r>
              <a:rPr lang="en-US" dirty="0" smtClean="0"/>
              <a:t>RT-ELM Stability </a:t>
            </a:r>
            <a:r>
              <a:rPr lang="en-US" dirty="0"/>
              <a:t>U</a:t>
            </a:r>
            <a:r>
              <a:rPr lang="en-US" dirty="0" smtClean="0"/>
              <a:t>sing NEUPED for NSTX-U</a:t>
            </a:r>
            <a:endParaRPr lang="en-US" dirty="0"/>
          </a:p>
        </p:txBody>
      </p:sp>
      <p:sp>
        <p:nvSpPr>
          <p:cNvPr id="62" name="Content Placeholder 5"/>
          <p:cNvSpPr>
            <a:spLocks noGrp="1"/>
          </p:cNvSpPr>
          <p:nvPr>
            <p:ph idx="1"/>
          </p:nvPr>
        </p:nvSpPr>
        <p:spPr>
          <a:xfrm>
            <a:off x="-1" y="4358052"/>
            <a:ext cx="9144001" cy="2111605"/>
          </a:xfrm>
        </p:spPr>
        <p:txBody>
          <a:bodyPr>
            <a:noAutofit/>
          </a:bodyPr>
          <a:lstStyle/>
          <a:p>
            <a:r>
              <a:rPr lang="en-US" dirty="0" smtClean="0"/>
              <a:t>Train neural </a:t>
            </a:r>
            <a:r>
              <a:rPr lang="en-US" dirty="0"/>
              <a:t>network based fit to EPED1 simulations </a:t>
            </a:r>
            <a:r>
              <a:rPr lang="en-US" dirty="0" smtClean="0"/>
              <a:t>– </a:t>
            </a:r>
            <a:r>
              <a:rPr lang="en-US" dirty="0" err="1" smtClean="0"/>
              <a:t>nueped</a:t>
            </a:r>
            <a:r>
              <a:rPr lang="en-US" dirty="0" smtClean="0"/>
              <a:t> (with O. </a:t>
            </a:r>
            <a:r>
              <a:rPr lang="en-US" dirty="0" err="1" smtClean="0"/>
              <a:t>Meneghini</a:t>
            </a:r>
            <a:r>
              <a:rPr lang="en-US" dirty="0" smtClean="0"/>
              <a:t>)</a:t>
            </a:r>
          </a:p>
          <a:p>
            <a:r>
              <a:rPr lang="en-US" dirty="0" smtClean="0"/>
              <a:t>RT capable </a:t>
            </a:r>
            <a:r>
              <a:rPr lang="en-US" dirty="0"/>
              <a:t>simplified model with </a:t>
            </a:r>
            <a:r>
              <a:rPr lang="en-US" dirty="0" smtClean="0"/>
              <a:t>regression </a:t>
            </a:r>
            <a:r>
              <a:rPr lang="en-US" dirty="0"/>
              <a:t>fit </a:t>
            </a:r>
            <a:r>
              <a:rPr lang="en-US" dirty="0" smtClean="0"/>
              <a:t>to </a:t>
            </a:r>
            <a:r>
              <a:rPr lang="en-US" dirty="0"/>
              <a:t>EPED1 </a:t>
            </a:r>
            <a:r>
              <a:rPr lang="en-US" dirty="0" smtClean="0"/>
              <a:t>simulations </a:t>
            </a:r>
            <a:endParaRPr lang="en-US" dirty="0"/>
          </a:p>
          <a:p>
            <a:r>
              <a:rPr lang="en-US" dirty="0" smtClean="0"/>
              <a:t>10 input parameters: </a:t>
            </a:r>
            <a:r>
              <a:rPr lang="en-US" sz="2800" baseline="30000" dirty="0" err="1" smtClean="0"/>
              <a:t>n</a:t>
            </a:r>
            <a:r>
              <a:rPr lang="en-US" sz="2800" baseline="-25000" dirty="0" err="1" smtClean="0"/>
              <a:t>e,ped</a:t>
            </a:r>
            <a:r>
              <a:rPr lang="en-US" sz="2800" baseline="30000" dirty="0" smtClean="0"/>
              <a:t>, </a:t>
            </a:r>
            <a:r>
              <a:rPr lang="en-US" sz="2800" baseline="30000" dirty="0" err="1" smtClean="0"/>
              <a:t>Z</a:t>
            </a:r>
            <a:r>
              <a:rPr lang="en-US" sz="2800" baseline="-25000" dirty="0" err="1" smtClean="0"/>
              <a:t>eff,ped</a:t>
            </a:r>
            <a:r>
              <a:rPr lang="en-US" sz="2800" baseline="30000" dirty="0" smtClean="0"/>
              <a:t>, β</a:t>
            </a:r>
            <a:r>
              <a:rPr lang="en-US" sz="2800" baseline="-25000" dirty="0" smtClean="0"/>
              <a:t>N </a:t>
            </a:r>
            <a:r>
              <a:rPr lang="en-US" sz="2800" baseline="30000" dirty="0" smtClean="0"/>
              <a:t>, </a:t>
            </a:r>
            <a:r>
              <a:rPr lang="en-US" sz="2800" baseline="30000" dirty="0" err="1" smtClean="0"/>
              <a:t>I</a:t>
            </a:r>
            <a:r>
              <a:rPr lang="en-US" sz="2800" baseline="-25000" dirty="0" err="1" smtClean="0"/>
              <a:t>p</a:t>
            </a:r>
            <a:r>
              <a:rPr lang="en-US" sz="2800" baseline="30000" dirty="0" smtClean="0"/>
              <a:t>, B</a:t>
            </a:r>
            <a:r>
              <a:rPr lang="en-US" sz="2800" baseline="-25000" dirty="0" smtClean="0"/>
              <a:t>T </a:t>
            </a:r>
            <a:r>
              <a:rPr lang="en-US" sz="2800" baseline="30000" dirty="0" smtClean="0"/>
              <a:t>, a, R, </a:t>
            </a:r>
            <a:r>
              <a:rPr lang="en-US" sz="2800" baseline="30000" dirty="0" err="1" smtClean="0"/>
              <a:t>κ</a:t>
            </a:r>
            <a:r>
              <a:rPr lang="en-US" sz="2800" baseline="30000" dirty="0" smtClean="0"/>
              <a:t>, </a:t>
            </a:r>
            <a:r>
              <a:rPr lang="en-US" sz="2800" baseline="30000" dirty="0" err="1" smtClean="0"/>
              <a:t>δ</a:t>
            </a:r>
            <a:r>
              <a:rPr lang="en-US" sz="2800" baseline="30000" dirty="0" smtClean="0"/>
              <a:t>, m</a:t>
            </a:r>
            <a:r>
              <a:rPr lang="en-US" sz="2800" baseline="-25000" dirty="0" smtClean="0"/>
              <a:t>i </a:t>
            </a:r>
            <a:endParaRPr lang="en-US" sz="2800" baseline="30000" dirty="0" smtClean="0"/>
          </a:p>
          <a:p>
            <a:pPr marL="0" indent="0">
              <a:buNone/>
            </a:pPr>
            <a:endParaRPr lang="en-US" sz="2800" baseline="30000" dirty="0" smtClean="0"/>
          </a:p>
          <a:p>
            <a:r>
              <a:rPr lang="en-US" dirty="0" smtClean="0">
                <a:solidFill>
                  <a:prstClr val="black"/>
                </a:solidFill>
              </a:rPr>
              <a:t>4 </a:t>
            </a:r>
            <a:r>
              <a:rPr lang="en-US" dirty="0">
                <a:solidFill>
                  <a:prstClr val="black"/>
                </a:solidFill>
              </a:rPr>
              <a:t>input parameters: </a:t>
            </a:r>
            <a:r>
              <a:rPr lang="en-US" sz="2800" baseline="30000" dirty="0" err="1" smtClean="0"/>
              <a:t>p</a:t>
            </a:r>
            <a:r>
              <a:rPr lang="en-US" sz="2800" baseline="-25000" dirty="0" err="1" smtClean="0"/>
              <a:t>ped</a:t>
            </a:r>
            <a:r>
              <a:rPr lang="en-US" sz="2800" baseline="30000" dirty="0"/>
              <a:t>, </a:t>
            </a:r>
            <a:r>
              <a:rPr lang="en-US" sz="2800" baseline="30000" dirty="0" err="1"/>
              <a:t>p</a:t>
            </a:r>
            <a:r>
              <a:rPr lang="en-US" sz="2800" baseline="-25000" dirty="0" err="1"/>
              <a:t>top</a:t>
            </a:r>
            <a:r>
              <a:rPr lang="en-US" sz="2800" baseline="30000" dirty="0"/>
              <a:t>, </a:t>
            </a:r>
            <a:r>
              <a:rPr lang="en-US" sz="2800" baseline="30000" dirty="0" err="1"/>
              <a:t>w</a:t>
            </a:r>
            <a:r>
              <a:rPr lang="en-US" sz="2800" baseline="-25000" dirty="0" err="1"/>
              <a:t>ped</a:t>
            </a:r>
            <a:r>
              <a:rPr lang="en-US" sz="2800" baseline="30000" dirty="0"/>
              <a:t>, </a:t>
            </a:r>
            <a:r>
              <a:rPr lang="en-US" sz="2800" baseline="30000" dirty="0" err="1"/>
              <a:t>w</a:t>
            </a:r>
            <a:r>
              <a:rPr lang="en-US" sz="2800" baseline="-25000" dirty="0" err="1"/>
              <a:t>top</a:t>
            </a:r>
            <a:endParaRPr lang="en-US" sz="2800" dirty="0"/>
          </a:p>
          <a:p>
            <a:endParaRPr lang="en-US" dirty="0" smtClean="0"/>
          </a:p>
          <a:p>
            <a:endParaRPr lang="en-US" dirty="0"/>
          </a:p>
          <a:p>
            <a:endParaRPr lang="en-US" sz="2200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4937376" y="1450048"/>
            <a:ext cx="4206624" cy="2908004"/>
            <a:chOff x="-1" y="0"/>
            <a:chExt cx="3333024" cy="2242185"/>
          </a:xfrm>
        </p:grpSpPr>
        <p:pic>
          <p:nvPicPr>
            <p:cNvPr id="9" name="Picture 8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864"/>
            <a:stretch/>
          </p:blipFill>
          <p:spPr bwMode="auto">
            <a:xfrm>
              <a:off x="0" y="0"/>
              <a:ext cx="2602230" cy="17665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Text Box 46"/>
            <p:cNvSpPr txBox="1"/>
            <p:nvPr/>
          </p:nvSpPr>
          <p:spPr>
            <a:xfrm>
              <a:off x="-1" y="1778042"/>
              <a:ext cx="3333024" cy="464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kern="1200" dirty="0" smtClean="0">
                  <a:solidFill>
                    <a:srgbClr val="000000"/>
                  </a:solidFill>
                  <a:effectLst/>
                  <a:ea typeface="ＭＳ 明朝"/>
                  <a:cs typeface="Times New Roman"/>
                </a:rPr>
                <a:t>Simplified </a:t>
              </a:r>
              <a:r>
                <a:rPr lang="en-US" sz="1400" b="1" kern="1200" dirty="0">
                  <a:solidFill>
                    <a:srgbClr val="000000"/>
                  </a:solidFill>
                  <a:effectLst/>
                  <a:ea typeface="ＭＳ 明朝"/>
                  <a:cs typeface="Times New Roman"/>
                </a:rPr>
                <a:t>model of small and large ELM </a:t>
              </a:r>
              <a:r>
                <a:rPr lang="en-US" sz="1400" b="1" kern="1200" dirty="0" smtClean="0">
                  <a:solidFill>
                    <a:srgbClr val="000000"/>
                  </a:solidFill>
                  <a:effectLst/>
                  <a:ea typeface="ＭＳ 明朝"/>
                  <a:cs typeface="Times New Roman"/>
                </a:rPr>
                <a:t>cycles</a:t>
              </a:r>
              <a:endParaRPr lang="en-US" sz="1100" dirty="0">
                <a:effectLst/>
                <a:ea typeface="ＭＳ 明朝"/>
                <a:cs typeface="Times New Roman"/>
              </a:endParaRPr>
            </a:p>
          </p:txBody>
        </p:sp>
      </p:grpSp>
      <p:pic>
        <p:nvPicPr>
          <p:cNvPr id="11" name="Picture 10" descr="epe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82" y="1616698"/>
            <a:ext cx="3058656" cy="274135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110970" y="882184"/>
            <a:ext cx="4572000" cy="779363"/>
          </a:xfrm>
          <a:prstGeom prst="rect">
            <a:avLst/>
          </a:prstGeom>
        </p:spPr>
        <p:txBody>
          <a:bodyPr lIns="85986" tIns="42993" rIns="85986" bIns="42993">
            <a:spAutoFit/>
          </a:bodyPr>
          <a:lstStyle/>
          <a:p>
            <a:pPr defTabSz="859964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Normalized pedestal beta (vertical axis) </a:t>
            </a:r>
            <a:r>
              <a:rPr lang="en-US" sz="1500" dirty="0" err="1">
                <a:solidFill>
                  <a:prstClr val="black"/>
                </a:solidFill>
                <a:latin typeface="Helvetica" pitchFamily="34" charset="0"/>
                <a:cs typeface="Arial" charset="0"/>
              </a:rPr>
              <a:t>vs</a:t>
            </a:r>
            <a:r>
              <a:rPr lang="en-US" sz="1500" dirty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 the EPED prediction for the DIII-D ELM experiments. (</a:t>
            </a:r>
            <a:r>
              <a:rPr lang="en-US" sz="1500" dirty="0" err="1">
                <a:solidFill>
                  <a:prstClr val="black"/>
                </a:solidFill>
                <a:latin typeface="Helvetica" pitchFamily="34" charset="0"/>
                <a:cs typeface="Arial" charset="0"/>
              </a:rPr>
              <a:t>Nazikian</a:t>
            </a:r>
            <a:r>
              <a:rPr lang="en-US" sz="1500" dirty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 2014)</a:t>
            </a:r>
          </a:p>
        </p:txBody>
      </p:sp>
    </p:spTree>
    <p:extLst>
      <p:ext uri="{BB962C8B-B14F-4D97-AF65-F5344CB8AC3E}">
        <p14:creationId xmlns:p14="http://schemas.microsoft.com/office/powerpoint/2010/main" val="1808403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0" y="0"/>
            <a:ext cx="91440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2600" b="1" kern="0" dirty="0">
                <a:solidFill>
                  <a:schemeClr val="bg1"/>
                </a:solidFill>
              </a:rPr>
              <a:t>RT-ELM </a:t>
            </a:r>
            <a:r>
              <a:rPr lang="en-US" sz="2600" b="1" kern="0" dirty="0" smtClean="0">
                <a:solidFill>
                  <a:schemeClr val="bg1"/>
                </a:solidFill>
              </a:rPr>
              <a:t>Control Using </a:t>
            </a:r>
            <a:r>
              <a:rPr lang="en-US" sz="2600" b="1" kern="0" dirty="0" err="1" smtClean="0">
                <a:solidFill>
                  <a:schemeClr val="bg1"/>
                </a:solidFill>
              </a:rPr>
              <a:t>rt</a:t>
            </a:r>
            <a:r>
              <a:rPr lang="en-US" sz="2600" b="1" kern="0" dirty="0" smtClean="0">
                <a:solidFill>
                  <a:schemeClr val="bg1"/>
                </a:solidFill>
              </a:rPr>
              <a:t>-LGI for </a:t>
            </a:r>
            <a:r>
              <a:rPr lang="en-US" sz="2600" b="1" kern="0" dirty="0">
                <a:solidFill>
                  <a:schemeClr val="bg1"/>
                </a:solidFill>
              </a:rPr>
              <a:t>NSTX-U</a:t>
            </a:r>
            <a:endParaRPr lang="en-US" sz="2600" b="1" kern="0" dirty="0">
              <a:solidFill>
                <a:schemeClr val="bg1"/>
              </a:solidFill>
            </a:endParaRPr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-76634" y="4926920"/>
            <a:ext cx="9143999" cy="5511309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ea typeface="ＭＳ 明朝"/>
                <a:cs typeface="Times New Roman"/>
              </a:rPr>
              <a:t>LGI is ready for experiments!</a:t>
            </a:r>
          </a:p>
          <a:p>
            <a:r>
              <a:rPr lang="en-US" sz="2400" dirty="0" smtClean="0">
                <a:solidFill>
                  <a:srgbClr val="000000"/>
                </a:solidFill>
                <a:ea typeface="ＭＳ 明朝"/>
                <a:cs typeface="Times New Roman"/>
              </a:rPr>
              <a:t>Turn on/off and change the frequency of LGI based on the </a:t>
            </a:r>
            <a:r>
              <a:rPr lang="en-US" sz="2400" dirty="0" err="1" smtClean="0">
                <a:solidFill>
                  <a:srgbClr val="000000"/>
                </a:solidFill>
                <a:ea typeface="ＭＳ 明朝"/>
                <a:cs typeface="Times New Roman"/>
              </a:rPr>
              <a:t>rt</a:t>
            </a:r>
            <a:r>
              <a:rPr lang="en-US" sz="2400" dirty="0" smtClean="0">
                <a:solidFill>
                  <a:srgbClr val="000000"/>
                </a:solidFill>
                <a:ea typeface="ＭＳ 明朝"/>
                <a:cs typeface="Times New Roman"/>
              </a:rPr>
              <a:t>-ELM-stability calculations</a:t>
            </a:r>
            <a:endParaRPr lang="en-US" sz="2400" dirty="0">
              <a:ea typeface="ＭＳ 明朝"/>
              <a:cs typeface="Times New Roman"/>
            </a:endParaRPr>
          </a:p>
        </p:txBody>
      </p:sp>
      <p:pic>
        <p:nvPicPr>
          <p:cNvPr id="38" name="Picture 3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9"/>
          <a:stretch/>
        </p:blipFill>
        <p:spPr bwMode="auto">
          <a:xfrm>
            <a:off x="2266156" y="890588"/>
            <a:ext cx="4302415" cy="39509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990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974435"/>
            <a:ext cx="8248650" cy="5781964"/>
          </a:xfrm>
        </p:spPr>
        <p:txBody>
          <a:bodyPr/>
          <a:lstStyle/>
          <a:p>
            <a:pPr marL="457200" indent="-457200">
              <a:lnSpc>
                <a:spcPct val="120000"/>
              </a:lnSpc>
              <a:buFont typeface="Arial" charset="0"/>
              <a:buAutoNum type="arabicPeriod"/>
            </a:pPr>
            <a:endParaRPr lang="en-US" sz="2400" dirty="0" smtClean="0"/>
          </a:p>
          <a:p>
            <a:pPr marL="457200" indent="-457200">
              <a:lnSpc>
                <a:spcPct val="120000"/>
              </a:lnSpc>
              <a:buFont typeface="Arial" charset="0"/>
              <a:buAutoNum type="arabicPeriod"/>
            </a:pPr>
            <a:r>
              <a:rPr lang="en-US" sz="2400" dirty="0" smtClean="0">
                <a:solidFill>
                  <a:schemeClr val="tx2"/>
                </a:solidFill>
              </a:rPr>
              <a:t>RT-</a:t>
            </a:r>
            <a:r>
              <a:rPr lang="en-US" sz="2400" dirty="0">
                <a:solidFill>
                  <a:schemeClr val="tx2"/>
                </a:solidFill>
              </a:rPr>
              <a:t>K</a:t>
            </a:r>
            <a:r>
              <a:rPr lang="en-US" sz="2400" dirty="0" smtClean="0">
                <a:solidFill>
                  <a:schemeClr val="tx2"/>
                </a:solidFill>
              </a:rPr>
              <a:t>inetic </a:t>
            </a:r>
            <a:r>
              <a:rPr lang="en-US" sz="2400" dirty="0" smtClean="0">
                <a:solidFill>
                  <a:schemeClr val="tx2"/>
                </a:solidFill>
              </a:rPr>
              <a:t>EFIT</a:t>
            </a:r>
            <a:endParaRPr lang="en-US" sz="2400" dirty="0" smtClean="0">
              <a:solidFill>
                <a:schemeClr val="tx2"/>
              </a:solidFill>
            </a:endParaRPr>
          </a:p>
          <a:p>
            <a:pPr marL="457200" indent="-457200">
              <a:lnSpc>
                <a:spcPct val="120000"/>
              </a:lnSpc>
              <a:buFont typeface="Arial" charset="0"/>
              <a:buAutoNum type="arabicPeriod"/>
            </a:pPr>
            <a:r>
              <a:rPr lang="en-US" sz="2400" dirty="0" smtClean="0">
                <a:solidFill>
                  <a:srgbClr val="1F497D"/>
                </a:solidFill>
              </a:rPr>
              <a:t>ITER </a:t>
            </a:r>
            <a:r>
              <a:rPr lang="en-US" sz="2400" dirty="0" smtClean="0">
                <a:solidFill>
                  <a:srgbClr val="1F497D"/>
                </a:solidFill>
              </a:rPr>
              <a:t>RT-Control Development:</a:t>
            </a:r>
          </a:p>
          <a:p>
            <a:pPr marL="857250" lvl="1" indent="-457200">
              <a:lnSpc>
                <a:spcPct val="120000"/>
              </a:lnSpc>
              <a:buFont typeface="Arial" charset="0"/>
              <a:buAutoNum type="arabicPeriod"/>
            </a:pPr>
            <a:r>
              <a:rPr lang="en-US" sz="2200" dirty="0" smtClean="0">
                <a:solidFill>
                  <a:srgbClr val="1F497D"/>
                </a:solidFill>
              </a:rPr>
              <a:t>Pedestal Control</a:t>
            </a:r>
            <a:endParaRPr lang="en-US" sz="2200" dirty="0" smtClean="0">
              <a:solidFill>
                <a:srgbClr val="1F497D"/>
              </a:solidFill>
            </a:endParaRPr>
          </a:p>
          <a:p>
            <a:pPr marL="857250" lvl="1" indent="-457200">
              <a:lnSpc>
                <a:spcPct val="120000"/>
              </a:lnSpc>
              <a:buFont typeface="Arial" charset="0"/>
              <a:buAutoNum type="arabicPeriod"/>
            </a:pPr>
            <a:r>
              <a:rPr lang="en-US" sz="2200" dirty="0" smtClean="0">
                <a:solidFill>
                  <a:srgbClr val="1F497D"/>
                </a:solidFill>
              </a:rPr>
              <a:t>ELM </a:t>
            </a:r>
            <a:r>
              <a:rPr lang="en-US" sz="2200" dirty="0" smtClean="0">
                <a:solidFill>
                  <a:srgbClr val="1F497D"/>
                </a:solidFill>
              </a:rPr>
              <a:t>Stability/Control</a:t>
            </a:r>
            <a:endParaRPr lang="en-US" sz="2200" dirty="0" smtClean="0">
              <a:solidFill>
                <a:srgbClr val="1F497D"/>
              </a:solidFill>
            </a:endParaRPr>
          </a:p>
          <a:p>
            <a:pPr marL="457200" indent="-457200">
              <a:lnSpc>
                <a:spcPct val="120000"/>
              </a:lnSpc>
              <a:buFont typeface="Arial" charset="0"/>
              <a:buAutoNum type="arabicPeriod"/>
            </a:pPr>
            <a:r>
              <a:rPr lang="en-US" sz="2400" dirty="0" smtClean="0">
                <a:solidFill>
                  <a:srgbClr val="1F497D"/>
                </a:solidFill>
              </a:rPr>
              <a:t>Achieve Advanced Regimes</a:t>
            </a:r>
          </a:p>
          <a:p>
            <a:pPr marL="857250" lvl="1" indent="-457200">
              <a:lnSpc>
                <a:spcPct val="120000"/>
              </a:lnSpc>
              <a:buFont typeface="Arial" charset="0"/>
              <a:buAutoNum type="arabicPeriod"/>
            </a:pPr>
            <a:r>
              <a:rPr lang="en-US" sz="2200" dirty="0" smtClean="0">
                <a:solidFill>
                  <a:srgbClr val="1F497D"/>
                </a:solidFill>
              </a:rPr>
              <a:t>Lithium ELM Free Scenario</a:t>
            </a:r>
          </a:p>
          <a:p>
            <a:pPr marL="857250" lvl="1" indent="-457200">
              <a:lnSpc>
                <a:spcPct val="120000"/>
              </a:lnSpc>
              <a:buFont typeface="Arial" charset="0"/>
              <a:buAutoNum type="arabicPeriod"/>
            </a:pPr>
            <a:r>
              <a:rPr lang="en-US" sz="2200" dirty="0" smtClean="0">
                <a:solidFill>
                  <a:srgbClr val="1F497D"/>
                </a:solidFill>
              </a:rPr>
              <a:t>Enhanced Pedestal </a:t>
            </a:r>
            <a:r>
              <a:rPr lang="en-US" sz="2200" dirty="0">
                <a:solidFill>
                  <a:srgbClr val="1F497D"/>
                </a:solidFill>
              </a:rPr>
              <a:t>H mode </a:t>
            </a:r>
            <a:endParaRPr lang="en-US" sz="22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262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0" y="0"/>
            <a:ext cx="91440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2600" b="1" kern="0" dirty="0">
                <a:solidFill>
                  <a:schemeClr val="bg1"/>
                </a:solidFill>
              </a:rPr>
              <a:t>Control </a:t>
            </a:r>
            <a:r>
              <a:rPr lang="en-US" sz="2600" b="1" kern="0" dirty="0" smtClean="0">
                <a:solidFill>
                  <a:schemeClr val="bg1"/>
                </a:solidFill>
              </a:rPr>
              <a:t>of ELM Free Regimes </a:t>
            </a:r>
            <a:r>
              <a:rPr lang="en-US" sz="2600" b="1" kern="0" dirty="0">
                <a:solidFill>
                  <a:schemeClr val="bg1"/>
                </a:solidFill>
              </a:rPr>
              <a:t>in Lithium C</a:t>
            </a:r>
            <a:r>
              <a:rPr lang="en-US" sz="2600" b="1" kern="0" dirty="0" smtClean="0">
                <a:solidFill>
                  <a:schemeClr val="bg1"/>
                </a:solidFill>
              </a:rPr>
              <a:t>onditions</a:t>
            </a:r>
            <a:endParaRPr lang="en-US" sz="2600" b="1" kern="0" dirty="0">
              <a:solidFill>
                <a:schemeClr val="bg1"/>
              </a:solidFill>
            </a:endParaRPr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3963039" y="1361383"/>
            <a:ext cx="5180960" cy="5010224"/>
          </a:xfrm>
        </p:spPr>
        <p:txBody>
          <a:bodyPr>
            <a:noAutofit/>
          </a:bodyPr>
          <a:lstStyle/>
          <a:p>
            <a:r>
              <a:rPr lang="en-US" sz="2200" dirty="0" smtClean="0"/>
              <a:t>Core </a:t>
            </a:r>
            <a:r>
              <a:rPr lang="en-US" sz="2200" dirty="0"/>
              <a:t>d</a:t>
            </a:r>
            <a:r>
              <a:rPr lang="en-US" sz="2200" dirty="0" smtClean="0"/>
              <a:t>ensity accumulation in </a:t>
            </a:r>
            <a:r>
              <a:rPr lang="en-US" sz="2200" dirty="0" err="1" smtClean="0"/>
              <a:t>Lithiated</a:t>
            </a:r>
            <a:r>
              <a:rPr lang="en-US" sz="2200" dirty="0" smtClean="0"/>
              <a:t> conditions will be a challenge for NSTX-U</a:t>
            </a:r>
          </a:p>
          <a:p>
            <a:endParaRPr lang="en-US" sz="2200" dirty="0"/>
          </a:p>
          <a:p>
            <a:r>
              <a:rPr lang="en-US" sz="2200" dirty="0" smtClean="0"/>
              <a:t>Calculation of the ELM stability and control using the </a:t>
            </a:r>
            <a:r>
              <a:rPr lang="en-US" sz="2200" dirty="0" err="1" smtClean="0"/>
              <a:t>rt</a:t>
            </a:r>
            <a:r>
              <a:rPr lang="en-US" sz="2200" dirty="0" smtClean="0"/>
              <a:t>-LGI to trigger ELMs</a:t>
            </a:r>
          </a:p>
          <a:p>
            <a:endParaRPr lang="en-US" sz="2200" dirty="0"/>
          </a:p>
          <a:p>
            <a:r>
              <a:rPr lang="en-US" sz="2200" dirty="0" smtClean="0"/>
              <a:t>Gas, HHFW and shape change etc. can be incorporated when the stability is knows</a:t>
            </a:r>
            <a:endParaRPr lang="en-US" sz="2200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18" y="890588"/>
            <a:ext cx="3568925" cy="47670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-1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Figure 4. Comparison of pre-lithium </a:t>
            </a:r>
            <a:r>
              <a:rPr lang="en-US" b="1" dirty="0" err="1"/>
              <a:t>ELMy</a:t>
            </a:r>
            <a:r>
              <a:rPr lang="en-US" b="1" dirty="0"/>
              <a:t> discharge (black), and two post-lithium discharges with different NBI power (blue, red</a:t>
            </a:r>
            <a:r>
              <a:rPr lang="en-US" b="1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581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974435"/>
            <a:ext cx="8248650" cy="5781964"/>
          </a:xfrm>
        </p:spPr>
        <p:txBody>
          <a:bodyPr/>
          <a:lstStyle/>
          <a:p>
            <a:pPr marL="457200" indent="-457200">
              <a:lnSpc>
                <a:spcPct val="120000"/>
              </a:lnSpc>
              <a:buFont typeface="Arial" charset="0"/>
              <a:buAutoNum type="arabicPeriod"/>
            </a:pPr>
            <a:endParaRPr lang="en-US" sz="2400" dirty="0" smtClean="0"/>
          </a:p>
          <a:p>
            <a:pPr marL="457200" indent="-457200">
              <a:lnSpc>
                <a:spcPct val="120000"/>
              </a:lnSpc>
              <a:buFont typeface="Arial" charset="0"/>
              <a:buAutoNum type="arabicPeriod"/>
            </a:pPr>
            <a:r>
              <a:rPr lang="en-US" sz="2400" dirty="0" smtClean="0">
                <a:solidFill>
                  <a:schemeClr val="tx2"/>
                </a:solidFill>
              </a:rPr>
              <a:t>RT-</a:t>
            </a:r>
            <a:r>
              <a:rPr lang="en-US" sz="2400" dirty="0">
                <a:solidFill>
                  <a:schemeClr val="tx2"/>
                </a:solidFill>
              </a:rPr>
              <a:t>K</a:t>
            </a:r>
            <a:r>
              <a:rPr lang="en-US" sz="2400" dirty="0" smtClean="0">
                <a:solidFill>
                  <a:schemeClr val="tx2"/>
                </a:solidFill>
              </a:rPr>
              <a:t>inetic </a:t>
            </a:r>
            <a:r>
              <a:rPr lang="en-US" sz="2400" dirty="0" smtClean="0">
                <a:solidFill>
                  <a:schemeClr val="tx2"/>
                </a:solidFill>
              </a:rPr>
              <a:t>EFIT</a:t>
            </a:r>
            <a:endParaRPr lang="en-US" sz="2400" dirty="0" smtClean="0">
              <a:solidFill>
                <a:schemeClr val="tx2"/>
              </a:solidFill>
            </a:endParaRPr>
          </a:p>
          <a:p>
            <a:pPr marL="457200" indent="-457200">
              <a:lnSpc>
                <a:spcPct val="120000"/>
              </a:lnSpc>
              <a:buFont typeface="Arial" charset="0"/>
              <a:buAutoNum type="arabicPeriod"/>
            </a:pPr>
            <a:r>
              <a:rPr lang="en-US" sz="2400" dirty="0" smtClean="0">
                <a:solidFill>
                  <a:srgbClr val="1F497D"/>
                </a:solidFill>
              </a:rPr>
              <a:t>ITER </a:t>
            </a:r>
            <a:r>
              <a:rPr lang="en-US" sz="2400" dirty="0" smtClean="0">
                <a:solidFill>
                  <a:srgbClr val="1F497D"/>
                </a:solidFill>
              </a:rPr>
              <a:t>RT-Control Development:</a:t>
            </a:r>
          </a:p>
          <a:p>
            <a:pPr marL="857250" lvl="1" indent="-457200">
              <a:lnSpc>
                <a:spcPct val="120000"/>
              </a:lnSpc>
              <a:buFont typeface="Arial" charset="0"/>
              <a:buAutoNum type="arabicPeriod"/>
            </a:pPr>
            <a:r>
              <a:rPr lang="en-US" sz="2200" dirty="0" smtClean="0">
                <a:solidFill>
                  <a:srgbClr val="1F497D"/>
                </a:solidFill>
              </a:rPr>
              <a:t>Pedestal Control</a:t>
            </a:r>
            <a:endParaRPr lang="en-US" sz="2200" dirty="0" smtClean="0">
              <a:solidFill>
                <a:srgbClr val="1F497D"/>
              </a:solidFill>
            </a:endParaRPr>
          </a:p>
          <a:p>
            <a:pPr marL="857250" lvl="1" indent="-457200">
              <a:lnSpc>
                <a:spcPct val="120000"/>
              </a:lnSpc>
              <a:buFont typeface="Arial" charset="0"/>
              <a:buAutoNum type="arabicPeriod"/>
            </a:pPr>
            <a:r>
              <a:rPr lang="en-US" sz="2200" dirty="0" smtClean="0">
                <a:solidFill>
                  <a:srgbClr val="1F497D"/>
                </a:solidFill>
              </a:rPr>
              <a:t>ELM </a:t>
            </a:r>
            <a:r>
              <a:rPr lang="en-US" sz="2200" dirty="0" smtClean="0">
                <a:solidFill>
                  <a:srgbClr val="1F497D"/>
                </a:solidFill>
              </a:rPr>
              <a:t>Stability/Control</a:t>
            </a:r>
            <a:endParaRPr lang="en-US" sz="2200" dirty="0" smtClean="0">
              <a:solidFill>
                <a:srgbClr val="1F497D"/>
              </a:solidFill>
            </a:endParaRPr>
          </a:p>
          <a:p>
            <a:pPr marL="457200" indent="-457200">
              <a:lnSpc>
                <a:spcPct val="120000"/>
              </a:lnSpc>
              <a:buFont typeface="Arial" charset="0"/>
              <a:buAutoNum type="arabicPeriod"/>
            </a:pPr>
            <a:r>
              <a:rPr lang="en-US" sz="2400" dirty="0" smtClean="0">
                <a:solidFill>
                  <a:srgbClr val="1F497D"/>
                </a:solidFill>
              </a:rPr>
              <a:t>Achieve Advanced Regimes</a:t>
            </a:r>
          </a:p>
          <a:p>
            <a:pPr marL="857250" lvl="1" indent="-457200">
              <a:lnSpc>
                <a:spcPct val="120000"/>
              </a:lnSpc>
              <a:buFont typeface="Arial" charset="0"/>
              <a:buAutoNum type="arabicPeriod"/>
            </a:pPr>
            <a:r>
              <a:rPr lang="en-US" sz="2200" dirty="0" smtClean="0">
                <a:solidFill>
                  <a:srgbClr val="1F497D"/>
                </a:solidFill>
              </a:rPr>
              <a:t>Lithium ELM Free Scenario</a:t>
            </a:r>
          </a:p>
          <a:p>
            <a:pPr marL="857250" lvl="1" indent="-457200">
              <a:lnSpc>
                <a:spcPct val="120000"/>
              </a:lnSpc>
              <a:buFont typeface="Arial" charset="0"/>
              <a:buAutoNum type="arabicPeriod"/>
            </a:pPr>
            <a:r>
              <a:rPr lang="en-US" sz="2200" dirty="0" smtClean="0">
                <a:solidFill>
                  <a:srgbClr val="1F497D"/>
                </a:solidFill>
              </a:rPr>
              <a:t>Enhanced Pedestal </a:t>
            </a:r>
            <a:r>
              <a:rPr lang="en-US" sz="2200" dirty="0">
                <a:solidFill>
                  <a:srgbClr val="1F497D"/>
                </a:solidFill>
              </a:rPr>
              <a:t>H mode </a:t>
            </a:r>
            <a:endParaRPr lang="en-US" sz="22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087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0" y="0"/>
            <a:ext cx="91440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2600" b="1" kern="0" dirty="0">
                <a:solidFill>
                  <a:schemeClr val="bg1"/>
                </a:solidFill>
              </a:rPr>
              <a:t>Control </a:t>
            </a:r>
            <a:r>
              <a:rPr lang="en-US" sz="2600" b="1" kern="0" dirty="0" smtClean="0">
                <a:solidFill>
                  <a:schemeClr val="bg1"/>
                </a:solidFill>
              </a:rPr>
              <a:t>of Enhanced Pedestal H-mode</a:t>
            </a:r>
            <a:endParaRPr lang="en-US" sz="2600" b="1" kern="0" dirty="0">
              <a:solidFill>
                <a:schemeClr val="bg1"/>
              </a:solidFill>
            </a:endParaRPr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4083461" y="985748"/>
            <a:ext cx="5060537" cy="5385859"/>
          </a:xfrm>
        </p:spPr>
        <p:txBody>
          <a:bodyPr>
            <a:noAutofit/>
          </a:bodyPr>
          <a:lstStyle/>
          <a:p>
            <a:r>
              <a:rPr lang="en-US" sz="2400" dirty="0" smtClean="0"/>
              <a:t>EP </a:t>
            </a:r>
            <a:r>
              <a:rPr lang="en-US" sz="2400" dirty="0"/>
              <a:t>H-</a:t>
            </a:r>
            <a:r>
              <a:rPr lang="en-US" sz="2400" dirty="0" smtClean="0"/>
              <a:t>mode is a new </a:t>
            </a:r>
            <a:r>
              <a:rPr lang="en-US" sz="2400" dirty="0"/>
              <a:t>high performance regime has been observed in </a:t>
            </a:r>
            <a:r>
              <a:rPr lang="en-US" sz="2400" dirty="0" smtClean="0"/>
              <a:t>NSTX</a:t>
            </a:r>
          </a:p>
          <a:p>
            <a:r>
              <a:rPr lang="en-US" sz="2400" dirty="0" smtClean="0"/>
              <a:t>EP </a:t>
            </a:r>
            <a:r>
              <a:rPr lang="en-US" sz="2400" dirty="0"/>
              <a:t>H-mode can be generated </a:t>
            </a:r>
            <a:r>
              <a:rPr lang="en-US" sz="2400" dirty="0" smtClean="0"/>
              <a:t>reliably</a:t>
            </a:r>
            <a:endParaRPr lang="en-US" sz="2400" dirty="0"/>
          </a:p>
          <a:p>
            <a:r>
              <a:rPr lang="en-US" sz="2400" dirty="0" smtClean="0"/>
              <a:t>But it can not be maintained </a:t>
            </a:r>
          </a:p>
          <a:p>
            <a:r>
              <a:rPr lang="en-US" sz="2400" dirty="0" smtClean="0"/>
              <a:t>We </a:t>
            </a:r>
            <a:r>
              <a:rPr lang="en-US" sz="2400" dirty="0"/>
              <a:t>will test the monitoring of the pedestal parameters in real-time and take action when the plasma comes close to EP H-mode drop threshold with the pedestal and ELM control techniques mentioned.  </a:t>
            </a: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85748"/>
            <a:ext cx="3963039" cy="429092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0" y="537521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Time </a:t>
            </a:r>
            <a:r>
              <a:rPr lang="en-US" b="1" dirty="0"/>
              <a:t>evolution of discharge with transition to the enhanced pedestal </a:t>
            </a:r>
            <a:endParaRPr lang="en-US" b="1" dirty="0" smtClean="0"/>
          </a:p>
          <a:p>
            <a:r>
              <a:rPr lang="en-US" b="1" dirty="0" smtClean="0"/>
              <a:t>H-mode. The H-mode </a:t>
            </a:r>
            <a:r>
              <a:rPr lang="en-US" b="1" dirty="0"/>
              <a:t>to EP H-mode transition is indicated by an </a:t>
            </a:r>
            <a:r>
              <a:rPr lang="en-US" b="1" dirty="0" smtClean="0"/>
              <a:t>arrow.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520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0" y="0"/>
            <a:ext cx="91440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2600" b="1" kern="0" dirty="0" smtClean="0">
                <a:solidFill>
                  <a:schemeClr val="bg1"/>
                </a:solidFill>
              </a:rPr>
              <a:t>Technical Aim: </a:t>
            </a:r>
            <a:r>
              <a:rPr lang="en-US" sz="2600" b="1" kern="0" dirty="0">
                <a:solidFill>
                  <a:schemeClr val="bg1"/>
                </a:solidFill>
              </a:rPr>
              <a:t>Real-time </a:t>
            </a:r>
            <a:r>
              <a:rPr lang="en-US" sz="2600" b="1" kern="0" dirty="0" smtClean="0">
                <a:solidFill>
                  <a:schemeClr val="bg1"/>
                </a:solidFill>
              </a:rPr>
              <a:t>Thomson Diagnostics </a:t>
            </a:r>
            <a:endParaRPr lang="en-US" sz="2600" b="1" kern="0" dirty="0">
              <a:solidFill>
                <a:schemeClr val="bg1"/>
              </a:solidFill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 bwMode="auto">
          <a:xfrm>
            <a:off x="-76634" y="4675099"/>
            <a:ext cx="9220634" cy="191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000" b="1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2573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ヒラギノ角ゴ Pro W3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We want to acquire the Thomson (MPTS) data in real-time.</a:t>
            </a:r>
          </a:p>
          <a:p>
            <a:r>
              <a:rPr lang="en-US" sz="2400" dirty="0" smtClean="0"/>
              <a:t>Share with PCS. Calibrate and fit it. </a:t>
            </a:r>
          </a:p>
          <a:p>
            <a:pPr marL="0" indent="0">
              <a:buNone/>
            </a:pPr>
            <a:r>
              <a:rPr lang="en-US" sz="2400" dirty="0" smtClean="0">
                <a:sym typeface="Wingdings"/>
              </a:rPr>
              <a:t> Use during the shot for better control</a:t>
            </a:r>
            <a:r>
              <a:rPr lang="en-US" sz="2400" dirty="0">
                <a:sym typeface="Wingdings"/>
              </a:rPr>
              <a:t> </a:t>
            </a:r>
            <a:r>
              <a:rPr lang="en-US" sz="2400" dirty="0" smtClean="0">
                <a:sym typeface="Wingdings"/>
              </a:rPr>
              <a:t>to achieve physics 	goals</a:t>
            </a:r>
            <a:endParaRPr lang="en-US" sz="2200" dirty="0"/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81" y="1171512"/>
            <a:ext cx="8090292" cy="3503587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340720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974435"/>
            <a:ext cx="8248650" cy="5781964"/>
          </a:xfrm>
        </p:spPr>
        <p:txBody>
          <a:bodyPr/>
          <a:lstStyle/>
          <a:p>
            <a:pPr marL="457200" indent="-457200">
              <a:lnSpc>
                <a:spcPct val="120000"/>
              </a:lnSpc>
              <a:buFont typeface="Arial" charset="0"/>
              <a:buAutoNum type="arabicPeriod"/>
            </a:pPr>
            <a:endParaRPr lang="en-US" sz="2400" dirty="0" smtClean="0"/>
          </a:p>
          <a:p>
            <a:pPr marL="457200" indent="-457200">
              <a:lnSpc>
                <a:spcPct val="120000"/>
              </a:lnSpc>
              <a:buFont typeface="Arial" charset="0"/>
              <a:buAutoNum type="arabicPeriod"/>
            </a:pPr>
            <a:r>
              <a:rPr lang="en-US" sz="2400" dirty="0" smtClean="0">
                <a:solidFill>
                  <a:srgbClr val="FF0000"/>
                </a:solidFill>
              </a:rPr>
              <a:t>RT-</a:t>
            </a:r>
            <a:r>
              <a:rPr lang="en-US" sz="2400" dirty="0">
                <a:solidFill>
                  <a:srgbClr val="FF0000"/>
                </a:solidFill>
              </a:rPr>
              <a:t>K</a:t>
            </a:r>
            <a:r>
              <a:rPr lang="en-US" sz="2400" dirty="0" smtClean="0">
                <a:solidFill>
                  <a:srgbClr val="FF0000"/>
                </a:solidFill>
              </a:rPr>
              <a:t>inetic EFIT</a:t>
            </a:r>
          </a:p>
          <a:p>
            <a:pPr marL="457200" indent="-457200">
              <a:lnSpc>
                <a:spcPct val="120000"/>
              </a:lnSpc>
              <a:buFont typeface="Arial" charset="0"/>
              <a:buAutoNum type="arabicPeriod"/>
            </a:pPr>
            <a:r>
              <a:rPr lang="en-US" sz="2400" dirty="0" smtClean="0">
                <a:solidFill>
                  <a:srgbClr val="FF0000"/>
                </a:solidFill>
              </a:rPr>
              <a:t>RT-DCON</a:t>
            </a:r>
          </a:p>
          <a:p>
            <a:pPr marL="457200" indent="-457200">
              <a:lnSpc>
                <a:spcPct val="120000"/>
              </a:lnSpc>
              <a:buFont typeface="Arial" charset="0"/>
              <a:buAutoNum type="arabicPeriod"/>
            </a:pPr>
            <a:r>
              <a:rPr lang="en-US" sz="2400" dirty="0" smtClean="0">
                <a:solidFill>
                  <a:srgbClr val="FF0000"/>
                </a:solidFill>
              </a:rPr>
              <a:t>ITER RT-Control Development:</a:t>
            </a:r>
          </a:p>
          <a:p>
            <a:pPr marL="857250" lvl="1" indent="-457200">
              <a:lnSpc>
                <a:spcPct val="120000"/>
              </a:lnSpc>
              <a:buFont typeface="Arial" charset="0"/>
              <a:buAutoNum type="arabicPeriod"/>
            </a:pPr>
            <a:r>
              <a:rPr lang="en-US" sz="2200" dirty="0" smtClean="0">
                <a:solidFill>
                  <a:srgbClr val="FF0000"/>
                </a:solidFill>
              </a:rPr>
              <a:t>EFC</a:t>
            </a:r>
          </a:p>
          <a:p>
            <a:pPr marL="857250" lvl="1" indent="-457200">
              <a:lnSpc>
                <a:spcPct val="120000"/>
              </a:lnSpc>
              <a:buFont typeface="Arial" charset="0"/>
              <a:buAutoNum type="arabicPeriod"/>
            </a:pPr>
            <a:r>
              <a:rPr lang="en-US" sz="2200" dirty="0" smtClean="0">
                <a:solidFill>
                  <a:srgbClr val="FF0000"/>
                </a:solidFill>
              </a:rPr>
              <a:t>ELM Control</a:t>
            </a:r>
          </a:p>
          <a:p>
            <a:pPr marL="857250" lvl="1" indent="-457200">
              <a:lnSpc>
                <a:spcPct val="120000"/>
              </a:lnSpc>
              <a:buFont typeface="Arial" charset="0"/>
              <a:buAutoNum type="arabicPeriod"/>
            </a:pPr>
            <a:r>
              <a:rPr lang="en-US" sz="2200" dirty="0" smtClean="0">
                <a:solidFill>
                  <a:srgbClr val="FF0000"/>
                </a:solidFill>
              </a:rPr>
              <a:t>Rotation Control</a:t>
            </a:r>
          </a:p>
          <a:p>
            <a:pPr marL="857250" lvl="1" indent="-457200">
              <a:lnSpc>
                <a:spcPct val="120000"/>
              </a:lnSpc>
              <a:buFont typeface="Arial" charset="0"/>
              <a:buAutoNum type="arabicPeriod"/>
            </a:pPr>
            <a:r>
              <a:rPr lang="en-US" sz="2200" dirty="0" smtClean="0">
                <a:solidFill>
                  <a:srgbClr val="FF0000"/>
                </a:solidFill>
              </a:rPr>
              <a:t>RWM Control</a:t>
            </a:r>
          </a:p>
          <a:p>
            <a:pPr marL="457200" indent="-457200">
              <a:lnSpc>
                <a:spcPct val="120000"/>
              </a:lnSpc>
              <a:buFont typeface="Arial" charset="0"/>
              <a:buAutoNum type="arabicPeriod"/>
            </a:pPr>
            <a:r>
              <a:rPr lang="en-US" sz="2400" dirty="0" smtClean="0">
                <a:solidFill>
                  <a:srgbClr val="FF0000"/>
                </a:solidFill>
              </a:rPr>
              <a:t>ITER Stability Control Vision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649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10067"/>
            <a:ext cx="8227640" cy="762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Real Time Kinetic Equilibrium Reconstruction Will be Implemented by Adding P and J Constraints to EFIT </a:t>
            </a:r>
            <a:endParaRPr lang="en-US" dirty="0">
              <a:effectLst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34" y="978901"/>
            <a:ext cx="7893234" cy="454711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811486" y="5864834"/>
            <a:ext cx="66181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With </a:t>
            </a:r>
            <a:r>
              <a:rPr lang="en-US" sz="2400" b="1" dirty="0" smtClean="0">
                <a:solidFill>
                  <a:srgbClr val="FF0000"/>
                </a:solidFill>
              </a:rPr>
              <a:t>David Eldon </a:t>
            </a:r>
            <a:r>
              <a:rPr lang="en-US" sz="2400" b="1" dirty="0"/>
              <a:t>and </a:t>
            </a:r>
            <a:r>
              <a:rPr lang="en-US" sz="2400" b="1" dirty="0" smtClean="0">
                <a:solidFill>
                  <a:srgbClr val="FF0000"/>
                </a:solidFill>
              </a:rPr>
              <a:t>John </a:t>
            </a:r>
            <a:r>
              <a:rPr lang="en-US" sz="2400" b="1" dirty="0" err="1" smtClean="0">
                <a:solidFill>
                  <a:srgbClr val="FF0000"/>
                </a:solidFill>
              </a:rPr>
              <a:t>Ferron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5385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Real Time Kinetic Equilibrium Reconstruction </a:t>
            </a:r>
            <a:r>
              <a:rPr lang="en-US" dirty="0" smtClean="0"/>
              <a:t>Difference between regular versus kinetic-EFIT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6" y="1218758"/>
            <a:ext cx="4677731" cy="4094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0" y="1308070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+mn-lt"/>
                <a:ea typeface="ＭＳ 明朝"/>
                <a:cs typeface="Times New Roman"/>
              </a:rPr>
              <a:t>Example </a:t>
            </a:r>
            <a:r>
              <a:rPr lang="en-US" sz="2000" b="1" dirty="0">
                <a:solidFill>
                  <a:srgbClr val="000000"/>
                </a:solidFill>
                <a:latin typeface="+mn-lt"/>
                <a:ea typeface="ＭＳ 明朝"/>
                <a:cs typeface="Times New Roman"/>
              </a:rPr>
              <a:t>profiles of parallel current density and total pressure for a kinetic EFIT (black) and a basic, magnetics-only EFIT (magenta). </a:t>
            </a:r>
            <a:endParaRPr lang="en-US" sz="2000" b="1" dirty="0" smtClean="0">
              <a:solidFill>
                <a:srgbClr val="000000"/>
              </a:solidFill>
              <a:latin typeface="+mn-lt"/>
              <a:ea typeface="ＭＳ 明朝"/>
              <a:cs typeface="Times New Roman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endParaRPr lang="en-US" sz="2000" b="1" dirty="0" smtClean="0">
              <a:solidFill>
                <a:srgbClr val="000000"/>
              </a:solidFill>
              <a:latin typeface="+mn-lt"/>
              <a:ea typeface="ＭＳ 明朝"/>
              <a:cs typeface="Times New Roman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+mn-lt"/>
                <a:ea typeface="ＭＳ 明朝"/>
                <a:cs typeface="Times New Roman"/>
              </a:rPr>
              <a:t>Failure </a:t>
            </a:r>
            <a:r>
              <a:rPr lang="en-US" sz="2000" b="1" dirty="0">
                <a:solidFill>
                  <a:srgbClr val="000000"/>
                </a:solidFill>
                <a:latin typeface="+mn-lt"/>
                <a:ea typeface="ＭＳ 明朝"/>
                <a:cs typeface="Times New Roman"/>
              </a:rPr>
              <a:t>to properly account for the pedestal pressure gradient and the resulting bootstrap current introduces errors throughout the profiles. </a:t>
            </a:r>
            <a:endParaRPr lang="en-US" sz="2000" b="1" dirty="0" smtClean="0">
              <a:solidFill>
                <a:srgbClr val="000000"/>
              </a:solidFill>
              <a:latin typeface="+mn-lt"/>
              <a:ea typeface="ＭＳ 明朝"/>
              <a:cs typeface="Times New Roman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endParaRPr lang="en-US" sz="2000" b="1" dirty="0">
              <a:solidFill>
                <a:srgbClr val="000000"/>
              </a:solidFill>
              <a:latin typeface="+mn-lt"/>
              <a:ea typeface="ＭＳ 明朝"/>
              <a:cs typeface="Times New Roman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+mn-lt"/>
                <a:ea typeface="ＭＳ 明朝"/>
                <a:cs typeface="Times New Roman"/>
              </a:rPr>
              <a:t>Thus</a:t>
            </a:r>
            <a:r>
              <a:rPr lang="en-US" sz="2000" b="1" dirty="0">
                <a:solidFill>
                  <a:srgbClr val="000000"/>
                </a:solidFill>
                <a:latin typeface="+mn-lt"/>
                <a:ea typeface="ＭＳ 明朝"/>
                <a:cs typeface="Times New Roman"/>
              </a:rPr>
              <a:t>, it is critical that pressure constraints be used when constructing </a:t>
            </a:r>
            <a:r>
              <a:rPr lang="en-US" sz="2000" b="1" dirty="0" err="1">
                <a:solidFill>
                  <a:srgbClr val="000000"/>
                </a:solidFill>
                <a:latin typeface="+mn-lt"/>
                <a:ea typeface="ＭＳ 明朝"/>
                <a:cs typeface="Times New Roman"/>
              </a:rPr>
              <a:t>equilibria</a:t>
            </a:r>
            <a:r>
              <a:rPr lang="en-US" sz="2000" b="1" dirty="0">
                <a:solidFill>
                  <a:srgbClr val="000000"/>
                </a:solidFill>
                <a:latin typeface="+mn-lt"/>
                <a:ea typeface="ＭＳ 明朝"/>
                <a:cs typeface="Times New Roman"/>
              </a:rPr>
              <a:t> for stability analysis.</a:t>
            </a:r>
            <a:endParaRPr lang="en-US" sz="2000" dirty="0">
              <a:latin typeface="+mn-lt"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569830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 bwMode="auto">
          <a:xfrm>
            <a:off x="4713247" y="2289435"/>
            <a:ext cx="2919781" cy="2795245"/>
          </a:xfrm>
          <a:custGeom>
            <a:avLst/>
            <a:gdLst>
              <a:gd name="connsiteX0" fmla="*/ 0 w 620396"/>
              <a:gd name="connsiteY0" fmla="*/ 1189804 h 1594001"/>
              <a:gd name="connsiteX1" fmla="*/ 156117 w 620396"/>
              <a:gd name="connsiteY1" fmla="*/ 1137765 h 1594001"/>
              <a:gd name="connsiteX2" fmla="*/ 319668 w 620396"/>
              <a:gd name="connsiteY2" fmla="*/ 341 h 1594001"/>
              <a:gd name="connsiteX3" fmla="*/ 557561 w 620396"/>
              <a:gd name="connsiteY3" fmla="*/ 1264146 h 1594001"/>
              <a:gd name="connsiteX4" fmla="*/ 617034 w 620396"/>
              <a:gd name="connsiteY4" fmla="*/ 1576380 h 1594001"/>
              <a:gd name="connsiteX5" fmla="*/ 483220 w 620396"/>
              <a:gd name="connsiteY5" fmla="*/ 1427697 h 1594001"/>
              <a:gd name="connsiteX6" fmla="*/ 371707 w 620396"/>
              <a:gd name="connsiteY6" fmla="*/ 386916 h 1594001"/>
              <a:gd name="connsiteX7" fmla="*/ 200722 w 620396"/>
              <a:gd name="connsiteY7" fmla="*/ 1375658 h 1594001"/>
              <a:gd name="connsiteX8" fmla="*/ 14868 w 620396"/>
              <a:gd name="connsiteY8" fmla="*/ 1554077 h 1594001"/>
              <a:gd name="connsiteX9" fmla="*/ 29737 w 620396"/>
              <a:gd name="connsiteY9" fmla="*/ 1546643 h 1594001"/>
              <a:gd name="connsiteX0" fmla="*/ 0 w 619656"/>
              <a:gd name="connsiteY0" fmla="*/ 1189804 h 1594001"/>
              <a:gd name="connsiteX1" fmla="*/ 156117 w 619656"/>
              <a:gd name="connsiteY1" fmla="*/ 1137765 h 1594001"/>
              <a:gd name="connsiteX2" fmla="*/ 386576 w 619656"/>
              <a:gd name="connsiteY2" fmla="*/ 341 h 1594001"/>
              <a:gd name="connsiteX3" fmla="*/ 557561 w 619656"/>
              <a:gd name="connsiteY3" fmla="*/ 1264146 h 1594001"/>
              <a:gd name="connsiteX4" fmla="*/ 617034 w 619656"/>
              <a:gd name="connsiteY4" fmla="*/ 1576380 h 1594001"/>
              <a:gd name="connsiteX5" fmla="*/ 483220 w 619656"/>
              <a:gd name="connsiteY5" fmla="*/ 1427697 h 1594001"/>
              <a:gd name="connsiteX6" fmla="*/ 371707 w 619656"/>
              <a:gd name="connsiteY6" fmla="*/ 386916 h 1594001"/>
              <a:gd name="connsiteX7" fmla="*/ 200722 w 619656"/>
              <a:gd name="connsiteY7" fmla="*/ 1375658 h 1594001"/>
              <a:gd name="connsiteX8" fmla="*/ 14868 w 619656"/>
              <a:gd name="connsiteY8" fmla="*/ 1554077 h 1594001"/>
              <a:gd name="connsiteX9" fmla="*/ 29737 w 619656"/>
              <a:gd name="connsiteY9" fmla="*/ 1546643 h 1594001"/>
              <a:gd name="connsiteX0" fmla="*/ 0 w 619656"/>
              <a:gd name="connsiteY0" fmla="*/ 1189804 h 1591907"/>
              <a:gd name="connsiteX1" fmla="*/ 156117 w 619656"/>
              <a:gd name="connsiteY1" fmla="*/ 1137765 h 1591907"/>
              <a:gd name="connsiteX2" fmla="*/ 386576 w 619656"/>
              <a:gd name="connsiteY2" fmla="*/ 341 h 1591907"/>
              <a:gd name="connsiteX3" fmla="*/ 557561 w 619656"/>
              <a:gd name="connsiteY3" fmla="*/ 1264146 h 1591907"/>
              <a:gd name="connsiteX4" fmla="*/ 617034 w 619656"/>
              <a:gd name="connsiteY4" fmla="*/ 1576380 h 1591907"/>
              <a:gd name="connsiteX5" fmla="*/ 483220 w 619656"/>
              <a:gd name="connsiteY5" fmla="*/ 1427697 h 1591907"/>
              <a:gd name="connsiteX6" fmla="*/ 386575 w 619656"/>
              <a:gd name="connsiteY6" fmla="*/ 446390 h 1591907"/>
              <a:gd name="connsiteX7" fmla="*/ 200722 w 619656"/>
              <a:gd name="connsiteY7" fmla="*/ 1375658 h 1591907"/>
              <a:gd name="connsiteX8" fmla="*/ 14868 w 619656"/>
              <a:gd name="connsiteY8" fmla="*/ 1554077 h 1591907"/>
              <a:gd name="connsiteX9" fmla="*/ 29737 w 619656"/>
              <a:gd name="connsiteY9" fmla="*/ 1546643 h 1591907"/>
              <a:gd name="connsiteX0" fmla="*/ 0 w 619869"/>
              <a:gd name="connsiteY0" fmla="*/ 1189804 h 1591907"/>
              <a:gd name="connsiteX1" fmla="*/ 156117 w 619869"/>
              <a:gd name="connsiteY1" fmla="*/ 1137765 h 1591907"/>
              <a:gd name="connsiteX2" fmla="*/ 364273 w 619869"/>
              <a:gd name="connsiteY2" fmla="*/ 341 h 1591907"/>
              <a:gd name="connsiteX3" fmla="*/ 557561 w 619869"/>
              <a:gd name="connsiteY3" fmla="*/ 1264146 h 1591907"/>
              <a:gd name="connsiteX4" fmla="*/ 617034 w 619869"/>
              <a:gd name="connsiteY4" fmla="*/ 1576380 h 1591907"/>
              <a:gd name="connsiteX5" fmla="*/ 483220 w 619869"/>
              <a:gd name="connsiteY5" fmla="*/ 1427697 h 1591907"/>
              <a:gd name="connsiteX6" fmla="*/ 386575 w 619869"/>
              <a:gd name="connsiteY6" fmla="*/ 446390 h 1591907"/>
              <a:gd name="connsiteX7" fmla="*/ 200722 w 619869"/>
              <a:gd name="connsiteY7" fmla="*/ 1375658 h 1591907"/>
              <a:gd name="connsiteX8" fmla="*/ 14868 w 619869"/>
              <a:gd name="connsiteY8" fmla="*/ 1554077 h 1591907"/>
              <a:gd name="connsiteX9" fmla="*/ 29737 w 619869"/>
              <a:gd name="connsiteY9" fmla="*/ 1546643 h 1591907"/>
              <a:gd name="connsiteX0" fmla="*/ 0 w 619869"/>
              <a:gd name="connsiteY0" fmla="*/ 1189465 h 1591568"/>
              <a:gd name="connsiteX1" fmla="*/ 156117 w 619869"/>
              <a:gd name="connsiteY1" fmla="*/ 1137426 h 1591568"/>
              <a:gd name="connsiteX2" fmla="*/ 364273 w 619869"/>
              <a:gd name="connsiteY2" fmla="*/ 2 h 1591568"/>
              <a:gd name="connsiteX3" fmla="*/ 557561 w 619869"/>
              <a:gd name="connsiteY3" fmla="*/ 1263807 h 1591568"/>
              <a:gd name="connsiteX4" fmla="*/ 617034 w 619869"/>
              <a:gd name="connsiteY4" fmla="*/ 1576041 h 1591568"/>
              <a:gd name="connsiteX5" fmla="*/ 483220 w 619869"/>
              <a:gd name="connsiteY5" fmla="*/ 1427358 h 1591568"/>
              <a:gd name="connsiteX6" fmla="*/ 386575 w 619869"/>
              <a:gd name="connsiteY6" fmla="*/ 446051 h 1591568"/>
              <a:gd name="connsiteX7" fmla="*/ 200722 w 619869"/>
              <a:gd name="connsiteY7" fmla="*/ 1375319 h 1591568"/>
              <a:gd name="connsiteX8" fmla="*/ 14868 w 619869"/>
              <a:gd name="connsiteY8" fmla="*/ 1553738 h 1591568"/>
              <a:gd name="connsiteX9" fmla="*/ 29737 w 619869"/>
              <a:gd name="connsiteY9" fmla="*/ 1546304 h 1591568"/>
              <a:gd name="connsiteX0" fmla="*/ 0 w 619869"/>
              <a:gd name="connsiteY0" fmla="*/ 1189465 h 1591568"/>
              <a:gd name="connsiteX1" fmla="*/ 156117 w 619869"/>
              <a:gd name="connsiteY1" fmla="*/ 1137426 h 1591568"/>
              <a:gd name="connsiteX2" fmla="*/ 364273 w 619869"/>
              <a:gd name="connsiteY2" fmla="*/ 2 h 1591568"/>
              <a:gd name="connsiteX3" fmla="*/ 557561 w 619869"/>
              <a:gd name="connsiteY3" fmla="*/ 1263807 h 1591568"/>
              <a:gd name="connsiteX4" fmla="*/ 617034 w 619869"/>
              <a:gd name="connsiteY4" fmla="*/ 1576041 h 1591568"/>
              <a:gd name="connsiteX5" fmla="*/ 483220 w 619869"/>
              <a:gd name="connsiteY5" fmla="*/ 1427358 h 1591568"/>
              <a:gd name="connsiteX6" fmla="*/ 386575 w 619869"/>
              <a:gd name="connsiteY6" fmla="*/ 446051 h 1591568"/>
              <a:gd name="connsiteX7" fmla="*/ 200722 w 619869"/>
              <a:gd name="connsiteY7" fmla="*/ 1375319 h 1591568"/>
              <a:gd name="connsiteX8" fmla="*/ 14868 w 619869"/>
              <a:gd name="connsiteY8" fmla="*/ 1553738 h 1591568"/>
              <a:gd name="connsiteX9" fmla="*/ 29737 w 619869"/>
              <a:gd name="connsiteY9" fmla="*/ 1546304 h 1591568"/>
              <a:gd name="connsiteX0" fmla="*/ 0 w 619869"/>
              <a:gd name="connsiteY0" fmla="*/ 1256372 h 1591568"/>
              <a:gd name="connsiteX1" fmla="*/ 156117 w 619869"/>
              <a:gd name="connsiteY1" fmla="*/ 1137426 h 1591568"/>
              <a:gd name="connsiteX2" fmla="*/ 364273 w 619869"/>
              <a:gd name="connsiteY2" fmla="*/ 2 h 1591568"/>
              <a:gd name="connsiteX3" fmla="*/ 557561 w 619869"/>
              <a:gd name="connsiteY3" fmla="*/ 1263807 h 1591568"/>
              <a:gd name="connsiteX4" fmla="*/ 617034 w 619869"/>
              <a:gd name="connsiteY4" fmla="*/ 1576041 h 1591568"/>
              <a:gd name="connsiteX5" fmla="*/ 483220 w 619869"/>
              <a:gd name="connsiteY5" fmla="*/ 1427358 h 1591568"/>
              <a:gd name="connsiteX6" fmla="*/ 386575 w 619869"/>
              <a:gd name="connsiteY6" fmla="*/ 446051 h 1591568"/>
              <a:gd name="connsiteX7" fmla="*/ 200722 w 619869"/>
              <a:gd name="connsiteY7" fmla="*/ 1375319 h 1591568"/>
              <a:gd name="connsiteX8" fmla="*/ 14868 w 619869"/>
              <a:gd name="connsiteY8" fmla="*/ 1553738 h 1591568"/>
              <a:gd name="connsiteX9" fmla="*/ 29737 w 619869"/>
              <a:gd name="connsiteY9" fmla="*/ 1546304 h 1591568"/>
              <a:gd name="connsiteX0" fmla="*/ 0 w 619869"/>
              <a:gd name="connsiteY0" fmla="*/ 1256372 h 1591568"/>
              <a:gd name="connsiteX1" fmla="*/ 156117 w 619869"/>
              <a:gd name="connsiteY1" fmla="*/ 1137426 h 1591568"/>
              <a:gd name="connsiteX2" fmla="*/ 364273 w 619869"/>
              <a:gd name="connsiteY2" fmla="*/ 2 h 1591568"/>
              <a:gd name="connsiteX3" fmla="*/ 557561 w 619869"/>
              <a:gd name="connsiteY3" fmla="*/ 1263807 h 1591568"/>
              <a:gd name="connsiteX4" fmla="*/ 617034 w 619869"/>
              <a:gd name="connsiteY4" fmla="*/ 1576041 h 1591568"/>
              <a:gd name="connsiteX5" fmla="*/ 483220 w 619869"/>
              <a:gd name="connsiteY5" fmla="*/ 1427358 h 1591568"/>
              <a:gd name="connsiteX6" fmla="*/ 386575 w 619869"/>
              <a:gd name="connsiteY6" fmla="*/ 446051 h 1591568"/>
              <a:gd name="connsiteX7" fmla="*/ 200722 w 619869"/>
              <a:gd name="connsiteY7" fmla="*/ 1375319 h 1591568"/>
              <a:gd name="connsiteX8" fmla="*/ 14868 w 619869"/>
              <a:gd name="connsiteY8" fmla="*/ 1553738 h 1591568"/>
              <a:gd name="connsiteX9" fmla="*/ 29737 w 619869"/>
              <a:gd name="connsiteY9" fmla="*/ 1546304 h 1591568"/>
              <a:gd name="connsiteX0" fmla="*/ 0 w 619869"/>
              <a:gd name="connsiteY0" fmla="*/ 1256372 h 1591568"/>
              <a:gd name="connsiteX1" fmla="*/ 156117 w 619869"/>
              <a:gd name="connsiteY1" fmla="*/ 1137426 h 1591568"/>
              <a:gd name="connsiteX2" fmla="*/ 364273 w 619869"/>
              <a:gd name="connsiteY2" fmla="*/ 2 h 1591568"/>
              <a:gd name="connsiteX3" fmla="*/ 557561 w 619869"/>
              <a:gd name="connsiteY3" fmla="*/ 1263807 h 1591568"/>
              <a:gd name="connsiteX4" fmla="*/ 617034 w 619869"/>
              <a:gd name="connsiteY4" fmla="*/ 1576041 h 1591568"/>
              <a:gd name="connsiteX5" fmla="*/ 483220 w 619869"/>
              <a:gd name="connsiteY5" fmla="*/ 1427358 h 1591568"/>
              <a:gd name="connsiteX6" fmla="*/ 386575 w 619869"/>
              <a:gd name="connsiteY6" fmla="*/ 446051 h 1591568"/>
              <a:gd name="connsiteX7" fmla="*/ 200722 w 619869"/>
              <a:gd name="connsiteY7" fmla="*/ 1375319 h 1591568"/>
              <a:gd name="connsiteX8" fmla="*/ 14868 w 619869"/>
              <a:gd name="connsiteY8" fmla="*/ 1553738 h 1591568"/>
              <a:gd name="connsiteX9" fmla="*/ 29737 w 619869"/>
              <a:gd name="connsiteY9" fmla="*/ 1546304 h 1591568"/>
              <a:gd name="connsiteX0" fmla="*/ 18248 w 638117"/>
              <a:gd name="connsiteY0" fmla="*/ 1256372 h 1591568"/>
              <a:gd name="connsiteX1" fmla="*/ 174365 w 638117"/>
              <a:gd name="connsiteY1" fmla="*/ 1137426 h 1591568"/>
              <a:gd name="connsiteX2" fmla="*/ 382521 w 638117"/>
              <a:gd name="connsiteY2" fmla="*/ 2 h 1591568"/>
              <a:gd name="connsiteX3" fmla="*/ 575809 w 638117"/>
              <a:gd name="connsiteY3" fmla="*/ 1263807 h 1591568"/>
              <a:gd name="connsiteX4" fmla="*/ 635282 w 638117"/>
              <a:gd name="connsiteY4" fmla="*/ 1576041 h 1591568"/>
              <a:gd name="connsiteX5" fmla="*/ 501468 w 638117"/>
              <a:gd name="connsiteY5" fmla="*/ 1427358 h 1591568"/>
              <a:gd name="connsiteX6" fmla="*/ 404823 w 638117"/>
              <a:gd name="connsiteY6" fmla="*/ 446051 h 1591568"/>
              <a:gd name="connsiteX7" fmla="*/ 218970 w 638117"/>
              <a:gd name="connsiteY7" fmla="*/ 1375319 h 1591568"/>
              <a:gd name="connsiteX8" fmla="*/ 33116 w 638117"/>
              <a:gd name="connsiteY8" fmla="*/ 1553738 h 1591568"/>
              <a:gd name="connsiteX9" fmla="*/ 47985 w 638117"/>
              <a:gd name="connsiteY9" fmla="*/ 1546304 h 1591568"/>
              <a:gd name="connsiteX0" fmla="*/ 20406 w 640275"/>
              <a:gd name="connsiteY0" fmla="*/ 1257555 h 1592751"/>
              <a:gd name="connsiteX1" fmla="*/ 146786 w 640275"/>
              <a:gd name="connsiteY1" fmla="*/ 1027097 h 1592751"/>
              <a:gd name="connsiteX2" fmla="*/ 384679 w 640275"/>
              <a:gd name="connsiteY2" fmla="*/ 1185 h 1592751"/>
              <a:gd name="connsiteX3" fmla="*/ 577967 w 640275"/>
              <a:gd name="connsiteY3" fmla="*/ 1264990 h 1592751"/>
              <a:gd name="connsiteX4" fmla="*/ 637440 w 640275"/>
              <a:gd name="connsiteY4" fmla="*/ 1577224 h 1592751"/>
              <a:gd name="connsiteX5" fmla="*/ 503626 w 640275"/>
              <a:gd name="connsiteY5" fmla="*/ 1428541 h 1592751"/>
              <a:gd name="connsiteX6" fmla="*/ 406981 w 640275"/>
              <a:gd name="connsiteY6" fmla="*/ 447234 h 1592751"/>
              <a:gd name="connsiteX7" fmla="*/ 221128 w 640275"/>
              <a:gd name="connsiteY7" fmla="*/ 1376502 h 1592751"/>
              <a:gd name="connsiteX8" fmla="*/ 35274 w 640275"/>
              <a:gd name="connsiteY8" fmla="*/ 1554921 h 1592751"/>
              <a:gd name="connsiteX9" fmla="*/ 50143 w 640275"/>
              <a:gd name="connsiteY9" fmla="*/ 1547487 h 1592751"/>
              <a:gd name="connsiteX0" fmla="*/ 22903 w 642772"/>
              <a:gd name="connsiteY0" fmla="*/ 1257547 h 1592743"/>
              <a:gd name="connsiteX1" fmla="*/ 149283 w 642772"/>
              <a:gd name="connsiteY1" fmla="*/ 1027089 h 1592743"/>
              <a:gd name="connsiteX2" fmla="*/ 387176 w 642772"/>
              <a:gd name="connsiteY2" fmla="*/ 1177 h 1592743"/>
              <a:gd name="connsiteX3" fmla="*/ 580464 w 642772"/>
              <a:gd name="connsiteY3" fmla="*/ 1264982 h 1592743"/>
              <a:gd name="connsiteX4" fmla="*/ 639937 w 642772"/>
              <a:gd name="connsiteY4" fmla="*/ 1577216 h 1592743"/>
              <a:gd name="connsiteX5" fmla="*/ 506123 w 642772"/>
              <a:gd name="connsiteY5" fmla="*/ 1428533 h 1592743"/>
              <a:gd name="connsiteX6" fmla="*/ 409478 w 642772"/>
              <a:gd name="connsiteY6" fmla="*/ 447226 h 1592743"/>
              <a:gd name="connsiteX7" fmla="*/ 223625 w 642772"/>
              <a:gd name="connsiteY7" fmla="*/ 1376494 h 1592743"/>
              <a:gd name="connsiteX8" fmla="*/ 37771 w 642772"/>
              <a:gd name="connsiteY8" fmla="*/ 1554913 h 1592743"/>
              <a:gd name="connsiteX9" fmla="*/ 52640 w 642772"/>
              <a:gd name="connsiteY9" fmla="*/ 1547479 h 1592743"/>
              <a:gd name="connsiteX0" fmla="*/ 0 w 619869"/>
              <a:gd name="connsiteY0" fmla="*/ 1257547 h 1592743"/>
              <a:gd name="connsiteX1" fmla="*/ 126380 w 619869"/>
              <a:gd name="connsiteY1" fmla="*/ 1027089 h 1592743"/>
              <a:gd name="connsiteX2" fmla="*/ 364273 w 619869"/>
              <a:gd name="connsiteY2" fmla="*/ 1177 h 1592743"/>
              <a:gd name="connsiteX3" fmla="*/ 557561 w 619869"/>
              <a:gd name="connsiteY3" fmla="*/ 1264982 h 1592743"/>
              <a:gd name="connsiteX4" fmla="*/ 617034 w 619869"/>
              <a:gd name="connsiteY4" fmla="*/ 1577216 h 1592743"/>
              <a:gd name="connsiteX5" fmla="*/ 483220 w 619869"/>
              <a:gd name="connsiteY5" fmla="*/ 1428533 h 1592743"/>
              <a:gd name="connsiteX6" fmla="*/ 386575 w 619869"/>
              <a:gd name="connsiteY6" fmla="*/ 447226 h 1592743"/>
              <a:gd name="connsiteX7" fmla="*/ 200722 w 619869"/>
              <a:gd name="connsiteY7" fmla="*/ 1376494 h 1592743"/>
              <a:gd name="connsiteX8" fmla="*/ 14868 w 619869"/>
              <a:gd name="connsiteY8" fmla="*/ 1554913 h 1592743"/>
              <a:gd name="connsiteX9" fmla="*/ 29737 w 619869"/>
              <a:gd name="connsiteY9" fmla="*/ 1547479 h 1592743"/>
              <a:gd name="connsiteX0" fmla="*/ 0 w 619869"/>
              <a:gd name="connsiteY0" fmla="*/ 1257547 h 1590228"/>
              <a:gd name="connsiteX1" fmla="*/ 126380 w 619869"/>
              <a:gd name="connsiteY1" fmla="*/ 1027089 h 1590228"/>
              <a:gd name="connsiteX2" fmla="*/ 364273 w 619869"/>
              <a:gd name="connsiteY2" fmla="*/ 1177 h 1590228"/>
              <a:gd name="connsiteX3" fmla="*/ 557561 w 619869"/>
              <a:gd name="connsiteY3" fmla="*/ 1264982 h 1590228"/>
              <a:gd name="connsiteX4" fmla="*/ 617034 w 619869"/>
              <a:gd name="connsiteY4" fmla="*/ 1577216 h 1590228"/>
              <a:gd name="connsiteX5" fmla="*/ 483220 w 619869"/>
              <a:gd name="connsiteY5" fmla="*/ 1428533 h 1590228"/>
              <a:gd name="connsiteX6" fmla="*/ 371707 w 619869"/>
              <a:gd name="connsiteY6" fmla="*/ 529001 h 1590228"/>
              <a:gd name="connsiteX7" fmla="*/ 200722 w 619869"/>
              <a:gd name="connsiteY7" fmla="*/ 1376494 h 1590228"/>
              <a:gd name="connsiteX8" fmla="*/ 14868 w 619869"/>
              <a:gd name="connsiteY8" fmla="*/ 1554913 h 1590228"/>
              <a:gd name="connsiteX9" fmla="*/ 29737 w 619869"/>
              <a:gd name="connsiteY9" fmla="*/ 1547479 h 1590228"/>
              <a:gd name="connsiteX0" fmla="*/ 0 w 622518"/>
              <a:gd name="connsiteY0" fmla="*/ 1257547 h 1577515"/>
              <a:gd name="connsiteX1" fmla="*/ 126380 w 622518"/>
              <a:gd name="connsiteY1" fmla="*/ 1027089 h 1577515"/>
              <a:gd name="connsiteX2" fmla="*/ 364273 w 622518"/>
              <a:gd name="connsiteY2" fmla="*/ 1177 h 1577515"/>
              <a:gd name="connsiteX3" fmla="*/ 557561 w 622518"/>
              <a:gd name="connsiteY3" fmla="*/ 1264982 h 1577515"/>
              <a:gd name="connsiteX4" fmla="*/ 617034 w 622518"/>
              <a:gd name="connsiteY4" fmla="*/ 1577216 h 1577515"/>
              <a:gd name="connsiteX5" fmla="*/ 438615 w 622518"/>
              <a:gd name="connsiteY5" fmla="*/ 1235245 h 1577515"/>
              <a:gd name="connsiteX6" fmla="*/ 371707 w 622518"/>
              <a:gd name="connsiteY6" fmla="*/ 529001 h 1577515"/>
              <a:gd name="connsiteX7" fmla="*/ 200722 w 622518"/>
              <a:gd name="connsiteY7" fmla="*/ 1376494 h 1577515"/>
              <a:gd name="connsiteX8" fmla="*/ 14868 w 622518"/>
              <a:gd name="connsiteY8" fmla="*/ 1554913 h 1577515"/>
              <a:gd name="connsiteX9" fmla="*/ 29737 w 622518"/>
              <a:gd name="connsiteY9" fmla="*/ 1547479 h 1577515"/>
              <a:gd name="connsiteX0" fmla="*/ 971 w 623489"/>
              <a:gd name="connsiteY0" fmla="*/ 1257547 h 1577515"/>
              <a:gd name="connsiteX1" fmla="*/ 127351 w 623489"/>
              <a:gd name="connsiteY1" fmla="*/ 1027089 h 1577515"/>
              <a:gd name="connsiteX2" fmla="*/ 365244 w 623489"/>
              <a:gd name="connsiteY2" fmla="*/ 1177 h 1577515"/>
              <a:gd name="connsiteX3" fmla="*/ 558532 w 623489"/>
              <a:gd name="connsiteY3" fmla="*/ 1264982 h 1577515"/>
              <a:gd name="connsiteX4" fmla="*/ 618005 w 623489"/>
              <a:gd name="connsiteY4" fmla="*/ 1577216 h 1577515"/>
              <a:gd name="connsiteX5" fmla="*/ 439586 w 623489"/>
              <a:gd name="connsiteY5" fmla="*/ 1235245 h 1577515"/>
              <a:gd name="connsiteX6" fmla="*/ 372678 w 623489"/>
              <a:gd name="connsiteY6" fmla="*/ 529001 h 1577515"/>
              <a:gd name="connsiteX7" fmla="*/ 231429 w 623489"/>
              <a:gd name="connsiteY7" fmla="*/ 1287284 h 1577515"/>
              <a:gd name="connsiteX8" fmla="*/ 15839 w 623489"/>
              <a:gd name="connsiteY8" fmla="*/ 1554913 h 1577515"/>
              <a:gd name="connsiteX9" fmla="*/ 30708 w 623489"/>
              <a:gd name="connsiteY9" fmla="*/ 1547479 h 1577515"/>
              <a:gd name="connsiteX0" fmla="*/ 971 w 623489"/>
              <a:gd name="connsiteY0" fmla="*/ 1257217 h 1576892"/>
              <a:gd name="connsiteX1" fmla="*/ 127351 w 623489"/>
              <a:gd name="connsiteY1" fmla="*/ 1026759 h 1576892"/>
              <a:gd name="connsiteX2" fmla="*/ 365244 w 623489"/>
              <a:gd name="connsiteY2" fmla="*/ 847 h 1576892"/>
              <a:gd name="connsiteX3" fmla="*/ 558532 w 623489"/>
              <a:gd name="connsiteY3" fmla="*/ 1227481 h 1576892"/>
              <a:gd name="connsiteX4" fmla="*/ 618005 w 623489"/>
              <a:gd name="connsiteY4" fmla="*/ 1576886 h 1576892"/>
              <a:gd name="connsiteX5" fmla="*/ 439586 w 623489"/>
              <a:gd name="connsiteY5" fmla="*/ 1234915 h 1576892"/>
              <a:gd name="connsiteX6" fmla="*/ 372678 w 623489"/>
              <a:gd name="connsiteY6" fmla="*/ 528671 h 1576892"/>
              <a:gd name="connsiteX7" fmla="*/ 231429 w 623489"/>
              <a:gd name="connsiteY7" fmla="*/ 1286954 h 1576892"/>
              <a:gd name="connsiteX8" fmla="*/ 15839 w 623489"/>
              <a:gd name="connsiteY8" fmla="*/ 1554583 h 1576892"/>
              <a:gd name="connsiteX9" fmla="*/ 30708 w 623489"/>
              <a:gd name="connsiteY9" fmla="*/ 1547149 h 1576892"/>
              <a:gd name="connsiteX0" fmla="*/ 971 w 623489"/>
              <a:gd name="connsiteY0" fmla="*/ 1256465 h 1576140"/>
              <a:gd name="connsiteX1" fmla="*/ 127351 w 623489"/>
              <a:gd name="connsiteY1" fmla="*/ 1026007 h 1576140"/>
              <a:gd name="connsiteX2" fmla="*/ 365244 w 623489"/>
              <a:gd name="connsiteY2" fmla="*/ 95 h 1576140"/>
              <a:gd name="connsiteX3" fmla="*/ 558532 w 623489"/>
              <a:gd name="connsiteY3" fmla="*/ 1226729 h 1576140"/>
              <a:gd name="connsiteX4" fmla="*/ 618005 w 623489"/>
              <a:gd name="connsiteY4" fmla="*/ 1576134 h 1576140"/>
              <a:gd name="connsiteX5" fmla="*/ 439586 w 623489"/>
              <a:gd name="connsiteY5" fmla="*/ 1234163 h 1576140"/>
              <a:gd name="connsiteX6" fmla="*/ 372678 w 623489"/>
              <a:gd name="connsiteY6" fmla="*/ 527919 h 1576140"/>
              <a:gd name="connsiteX7" fmla="*/ 231429 w 623489"/>
              <a:gd name="connsiteY7" fmla="*/ 1286202 h 1576140"/>
              <a:gd name="connsiteX8" fmla="*/ 15839 w 623489"/>
              <a:gd name="connsiteY8" fmla="*/ 1553831 h 1576140"/>
              <a:gd name="connsiteX9" fmla="*/ 30708 w 623489"/>
              <a:gd name="connsiteY9" fmla="*/ 1546397 h 1576140"/>
              <a:gd name="connsiteX0" fmla="*/ 971 w 623489"/>
              <a:gd name="connsiteY0" fmla="*/ 1256465 h 1576140"/>
              <a:gd name="connsiteX1" fmla="*/ 127351 w 623489"/>
              <a:gd name="connsiteY1" fmla="*/ 1026007 h 1576140"/>
              <a:gd name="connsiteX2" fmla="*/ 365244 w 623489"/>
              <a:gd name="connsiteY2" fmla="*/ 95 h 1576140"/>
              <a:gd name="connsiteX3" fmla="*/ 558532 w 623489"/>
              <a:gd name="connsiteY3" fmla="*/ 1226729 h 1576140"/>
              <a:gd name="connsiteX4" fmla="*/ 618005 w 623489"/>
              <a:gd name="connsiteY4" fmla="*/ 1576134 h 1576140"/>
              <a:gd name="connsiteX5" fmla="*/ 439586 w 623489"/>
              <a:gd name="connsiteY5" fmla="*/ 1234163 h 1576140"/>
              <a:gd name="connsiteX6" fmla="*/ 372678 w 623489"/>
              <a:gd name="connsiteY6" fmla="*/ 639431 h 1576140"/>
              <a:gd name="connsiteX7" fmla="*/ 231429 w 623489"/>
              <a:gd name="connsiteY7" fmla="*/ 1286202 h 1576140"/>
              <a:gd name="connsiteX8" fmla="*/ 15839 w 623489"/>
              <a:gd name="connsiteY8" fmla="*/ 1553831 h 1576140"/>
              <a:gd name="connsiteX9" fmla="*/ 30708 w 623489"/>
              <a:gd name="connsiteY9" fmla="*/ 1546397 h 1576140"/>
              <a:gd name="connsiteX0" fmla="*/ 971 w 623277"/>
              <a:gd name="connsiteY0" fmla="*/ 1338234 h 1657909"/>
              <a:gd name="connsiteX1" fmla="*/ 127351 w 623277"/>
              <a:gd name="connsiteY1" fmla="*/ 1107776 h 1657909"/>
              <a:gd name="connsiteX2" fmla="*/ 380112 w 623277"/>
              <a:gd name="connsiteY2" fmla="*/ 88 h 1657909"/>
              <a:gd name="connsiteX3" fmla="*/ 558532 w 623277"/>
              <a:gd name="connsiteY3" fmla="*/ 1308498 h 1657909"/>
              <a:gd name="connsiteX4" fmla="*/ 618005 w 623277"/>
              <a:gd name="connsiteY4" fmla="*/ 1657903 h 1657909"/>
              <a:gd name="connsiteX5" fmla="*/ 439586 w 623277"/>
              <a:gd name="connsiteY5" fmla="*/ 1315932 h 1657909"/>
              <a:gd name="connsiteX6" fmla="*/ 372678 w 623277"/>
              <a:gd name="connsiteY6" fmla="*/ 721200 h 1657909"/>
              <a:gd name="connsiteX7" fmla="*/ 231429 w 623277"/>
              <a:gd name="connsiteY7" fmla="*/ 1367971 h 1657909"/>
              <a:gd name="connsiteX8" fmla="*/ 15839 w 623277"/>
              <a:gd name="connsiteY8" fmla="*/ 1635600 h 1657909"/>
              <a:gd name="connsiteX9" fmla="*/ 30708 w 623277"/>
              <a:gd name="connsiteY9" fmla="*/ 1628166 h 1657909"/>
              <a:gd name="connsiteX0" fmla="*/ 971 w 623600"/>
              <a:gd name="connsiteY0" fmla="*/ 1367968 h 1687643"/>
              <a:gd name="connsiteX1" fmla="*/ 127351 w 623600"/>
              <a:gd name="connsiteY1" fmla="*/ 1137510 h 1687643"/>
              <a:gd name="connsiteX2" fmla="*/ 357810 w 623600"/>
              <a:gd name="connsiteY2" fmla="*/ 86 h 1687643"/>
              <a:gd name="connsiteX3" fmla="*/ 558532 w 623600"/>
              <a:gd name="connsiteY3" fmla="*/ 1338232 h 1687643"/>
              <a:gd name="connsiteX4" fmla="*/ 618005 w 623600"/>
              <a:gd name="connsiteY4" fmla="*/ 1687637 h 1687643"/>
              <a:gd name="connsiteX5" fmla="*/ 439586 w 623600"/>
              <a:gd name="connsiteY5" fmla="*/ 1345666 h 1687643"/>
              <a:gd name="connsiteX6" fmla="*/ 372678 w 623600"/>
              <a:gd name="connsiteY6" fmla="*/ 750934 h 1687643"/>
              <a:gd name="connsiteX7" fmla="*/ 231429 w 623600"/>
              <a:gd name="connsiteY7" fmla="*/ 1397705 h 1687643"/>
              <a:gd name="connsiteX8" fmla="*/ 15839 w 623600"/>
              <a:gd name="connsiteY8" fmla="*/ 1665334 h 1687643"/>
              <a:gd name="connsiteX9" fmla="*/ 30708 w 623600"/>
              <a:gd name="connsiteY9" fmla="*/ 1657900 h 1687643"/>
              <a:gd name="connsiteX0" fmla="*/ 100332 w 722961"/>
              <a:gd name="connsiteY0" fmla="*/ 1367968 h 1697161"/>
              <a:gd name="connsiteX1" fmla="*/ 226712 w 722961"/>
              <a:gd name="connsiteY1" fmla="*/ 1137510 h 1697161"/>
              <a:gd name="connsiteX2" fmla="*/ 457171 w 722961"/>
              <a:gd name="connsiteY2" fmla="*/ 86 h 1697161"/>
              <a:gd name="connsiteX3" fmla="*/ 657893 w 722961"/>
              <a:gd name="connsiteY3" fmla="*/ 1338232 h 1697161"/>
              <a:gd name="connsiteX4" fmla="*/ 717366 w 722961"/>
              <a:gd name="connsiteY4" fmla="*/ 1687637 h 1697161"/>
              <a:gd name="connsiteX5" fmla="*/ 538947 w 722961"/>
              <a:gd name="connsiteY5" fmla="*/ 1345666 h 1697161"/>
              <a:gd name="connsiteX6" fmla="*/ 472039 w 722961"/>
              <a:gd name="connsiteY6" fmla="*/ 750934 h 1697161"/>
              <a:gd name="connsiteX7" fmla="*/ 330790 w 722961"/>
              <a:gd name="connsiteY7" fmla="*/ 1397705 h 1697161"/>
              <a:gd name="connsiteX8" fmla="*/ 115200 w 722961"/>
              <a:gd name="connsiteY8" fmla="*/ 1665334 h 1697161"/>
              <a:gd name="connsiteX9" fmla="*/ 3688 w 722961"/>
              <a:gd name="connsiteY9" fmla="*/ 1680202 h 1697161"/>
              <a:gd name="connsiteX0" fmla="*/ 0 w 763878"/>
              <a:gd name="connsiteY0" fmla="*/ 1367968 h 1697161"/>
              <a:gd name="connsiteX1" fmla="*/ 267629 w 763878"/>
              <a:gd name="connsiteY1" fmla="*/ 1137510 h 1697161"/>
              <a:gd name="connsiteX2" fmla="*/ 498088 w 763878"/>
              <a:gd name="connsiteY2" fmla="*/ 86 h 1697161"/>
              <a:gd name="connsiteX3" fmla="*/ 698810 w 763878"/>
              <a:gd name="connsiteY3" fmla="*/ 1338232 h 1697161"/>
              <a:gd name="connsiteX4" fmla="*/ 758283 w 763878"/>
              <a:gd name="connsiteY4" fmla="*/ 1687637 h 1697161"/>
              <a:gd name="connsiteX5" fmla="*/ 579864 w 763878"/>
              <a:gd name="connsiteY5" fmla="*/ 1345666 h 1697161"/>
              <a:gd name="connsiteX6" fmla="*/ 512956 w 763878"/>
              <a:gd name="connsiteY6" fmla="*/ 750934 h 1697161"/>
              <a:gd name="connsiteX7" fmla="*/ 371707 w 763878"/>
              <a:gd name="connsiteY7" fmla="*/ 1397705 h 1697161"/>
              <a:gd name="connsiteX8" fmla="*/ 156117 w 763878"/>
              <a:gd name="connsiteY8" fmla="*/ 1665334 h 1697161"/>
              <a:gd name="connsiteX9" fmla="*/ 44605 w 763878"/>
              <a:gd name="connsiteY9" fmla="*/ 1680202 h 1697161"/>
              <a:gd name="connsiteX0" fmla="*/ 0 w 2934649"/>
              <a:gd name="connsiteY0" fmla="*/ 2606 h 2547174"/>
              <a:gd name="connsiteX1" fmla="*/ 2438400 w 2934649"/>
              <a:gd name="connsiteY1" fmla="*/ 1987523 h 2547174"/>
              <a:gd name="connsiteX2" fmla="*/ 2668859 w 2934649"/>
              <a:gd name="connsiteY2" fmla="*/ 850099 h 2547174"/>
              <a:gd name="connsiteX3" fmla="*/ 2869581 w 2934649"/>
              <a:gd name="connsiteY3" fmla="*/ 2188245 h 2547174"/>
              <a:gd name="connsiteX4" fmla="*/ 2929054 w 2934649"/>
              <a:gd name="connsiteY4" fmla="*/ 2537650 h 2547174"/>
              <a:gd name="connsiteX5" fmla="*/ 2750635 w 2934649"/>
              <a:gd name="connsiteY5" fmla="*/ 2195679 h 2547174"/>
              <a:gd name="connsiteX6" fmla="*/ 2683727 w 2934649"/>
              <a:gd name="connsiteY6" fmla="*/ 1600947 h 2547174"/>
              <a:gd name="connsiteX7" fmla="*/ 2542478 w 2934649"/>
              <a:gd name="connsiteY7" fmla="*/ 2247718 h 2547174"/>
              <a:gd name="connsiteX8" fmla="*/ 2326888 w 2934649"/>
              <a:gd name="connsiteY8" fmla="*/ 2515347 h 2547174"/>
              <a:gd name="connsiteX9" fmla="*/ 2215376 w 2934649"/>
              <a:gd name="connsiteY9" fmla="*/ 2530215 h 2547174"/>
              <a:gd name="connsiteX0" fmla="*/ 0 w 2934649"/>
              <a:gd name="connsiteY0" fmla="*/ 0 h 2544568"/>
              <a:gd name="connsiteX1" fmla="*/ 1524001 w 2934649"/>
              <a:gd name="connsiteY1" fmla="*/ 892099 h 2544568"/>
              <a:gd name="connsiteX2" fmla="*/ 2438400 w 2934649"/>
              <a:gd name="connsiteY2" fmla="*/ 1984917 h 2544568"/>
              <a:gd name="connsiteX3" fmla="*/ 2668859 w 2934649"/>
              <a:gd name="connsiteY3" fmla="*/ 847493 h 2544568"/>
              <a:gd name="connsiteX4" fmla="*/ 2869581 w 2934649"/>
              <a:gd name="connsiteY4" fmla="*/ 2185639 h 2544568"/>
              <a:gd name="connsiteX5" fmla="*/ 2929054 w 2934649"/>
              <a:gd name="connsiteY5" fmla="*/ 2535044 h 2544568"/>
              <a:gd name="connsiteX6" fmla="*/ 2750635 w 2934649"/>
              <a:gd name="connsiteY6" fmla="*/ 2193073 h 2544568"/>
              <a:gd name="connsiteX7" fmla="*/ 2683727 w 2934649"/>
              <a:gd name="connsiteY7" fmla="*/ 1598341 h 2544568"/>
              <a:gd name="connsiteX8" fmla="*/ 2542478 w 2934649"/>
              <a:gd name="connsiteY8" fmla="*/ 2245112 h 2544568"/>
              <a:gd name="connsiteX9" fmla="*/ 2326888 w 2934649"/>
              <a:gd name="connsiteY9" fmla="*/ 2512741 h 2544568"/>
              <a:gd name="connsiteX10" fmla="*/ 2215376 w 2934649"/>
              <a:gd name="connsiteY10" fmla="*/ 2527609 h 2544568"/>
              <a:gd name="connsiteX0" fmla="*/ 0 w 2934649"/>
              <a:gd name="connsiteY0" fmla="*/ 0 h 2544568"/>
              <a:gd name="connsiteX1" fmla="*/ 1129992 w 2934649"/>
              <a:gd name="connsiteY1" fmla="*/ 959006 h 2544568"/>
              <a:gd name="connsiteX2" fmla="*/ 2438400 w 2934649"/>
              <a:gd name="connsiteY2" fmla="*/ 1984917 h 2544568"/>
              <a:gd name="connsiteX3" fmla="*/ 2668859 w 2934649"/>
              <a:gd name="connsiteY3" fmla="*/ 847493 h 2544568"/>
              <a:gd name="connsiteX4" fmla="*/ 2869581 w 2934649"/>
              <a:gd name="connsiteY4" fmla="*/ 2185639 h 2544568"/>
              <a:gd name="connsiteX5" fmla="*/ 2929054 w 2934649"/>
              <a:gd name="connsiteY5" fmla="*/ 2535044 h 2544568"/>
              <a:gd name="connsiteX6" fmla="*/ 2750635 w 2934649"/>
              <a:gd name="connsiteY6" fmla="*/ 2193073 h 2544568"/>
              <a:gd name="connsiteX7" fmla="*/ 2683727 w 2934649"/>
              <a:gd name="connsiteY7" fmla="*/ 1598341 h 2544568"/>
              <a:gd name="connsiteX8" fmla="*/ 2542478 w 2934649"/>
              <a:gd name="connsiteY8" fmla="*/ 2245112 h 2544568"/>
              <a:gd name="connsiteX9" fmla="*/ 2326888 w 2934649"/>
              <a:gd name="connsiteY9" fmla="*/ 2512741 h 2544568"/>
              <a:gd name="connsiteX10" fmla="*/ 2215376 w 2934649"/>
              <a:gd name="connsiteY10" fmla="*/ 2527609 h 2544568"/>
              <a:gd name="connsiteX0" fmla="*/ 0 w 2934649"/>
              <a:gd name="connsiteY0" fmla="*/ 0 h 2544568"/>
              <a:gd name="connsiteX1" fmla="*/ 1129992 w 2934649"/>
              <a:gd name="connsiteY1" fmla="*/ 959006 h 2544568"/>
              <a:gd name="connsiteX2" fmla="*/ 1174597 w 2934649"/>
              <a:gd name="connsiteY2" fmla="*/ 936704 h 2544568"/>
              <a:gd name="connsiteX3" fmla="*/ 2438400 w 2934649"/>
              <a:gd name="connsiteY3" fmla="*/ 1984917 h 2544568"/>
              <a:gd name="connsiteX4" fmla="*/ 2668859 w 2934649"/>
              <a:gd name="connsiteY4" fmla="*/ 847493 h 2544568"/>
              <a:gd name="connsiteX5" fmla="*/ 2869581 w 2934649"/>
              <a:gd name="connsiteY5" fmla="*/ 2185639 h 2544568"/>
              <a:gd name="connsiteX6" fmla="*/ 2929054 w 2934649"/>
              <a:gd name="connsiteY6" fmla="*/ 2535044 h 2544568"/>
              <a:gd name="connsiteX7" fmla="*/ 2750635 w 2934649"/>
              <a:gd name="connsiteY7" fmla="*/ 2193073 h 2544568"/>
              <a:gd name="connsiteX8" fmla="*/ 2683727 w 2934649"/>
              <a:gd name="connsiteY8" fmla="*/ 1598341 h 2544568"/>
              <a:gd name="connsiteX9" fmla="*/ 2542478 w 2934649"/>
              <a:gd name="connsiteY9" fmla="*/ 2245112 h 2544568"/>
              <a:gd name="connsiteX10" fmla="*/ 2326888 w 2934649"/>
              <a:gd name="connsiteY10" fmla="*/ 2512741 h 2544568"/>
              <a:gd name="connsiteX11" fmla="*/ 2215376 w 2934649"/>
              <a:gd name="connsiteY11" fmla="*/ 2527609 h 2544568"/>
              <a:gd name="connsiteX0" fmla="*/ 180 w 2934829"/>
              <a:gd name="connsiteY0" fmla="*/ 0 h 2589755"/>
              <a:gd name="connsiteX1" fmla="*/ 1130172 w 2934829"/>
              <a:gd name="connsiteY1" fmla="*/ 959006 h 2589755"/>
              <a:gd name="connsiteX2" fmla="*/ 1174777 w 2934829"/>
              <a:gd name="connsiteY2" fmla="*/ 936704 h 2589755"/>
              <a:gd name="connsiteX3" fmla="*/ 2438580 w 2934829"/>
              <a:gd name="connsiteY3" fmla="*/ 1984917 h 2589755"/>
              <a:gd name="connsiteX4" fmla="*/ 2669039 w 2934829"/>
              <a:gd name="connsiteY4" fmla="*/ 847493 h 2589755"/>
              <a:gd name="connsiteX5" fmla="*/ 2869761 w 2934829"/>
              <a:gd name="connsiteY5" fmla="*/ 2185639 h 2589755"/>
              <a:gd name="connsiteX6" fmla="*/ 2929234 w 2934829"/>
              <a:gd name="connsiteY6" fmla="*/ 2535044 h 2589755"/>
              <a:gd name="connsiteX7" fmla="*/ 2750815 w 2934829"/>
              <a:gd name="connsiteY7" fmla="*/ 2193073 h 2589755"/>
              <a:gd name="connsiteX8" fmla="*/ 2683907 w 2934829"/>
              <a:gd name="connsiteY8" fmla="*/ 1598341 h 2589755"/>
              <a:gd name="connsiteX9" fmla="*/ 2542658 w 2934829"/>
              <a:gd name="connsiteY9" fmla="*/ 2245112 h 2589755"/>
              <a:gd name="connsiteX10" fmla="*/ 2327068 w 2934829"/>
              <a:gd name="connsiteY10" fmla="*/ 2512741 h 2589755"/>
              <a:gd name="connsiteX11" fmla="*/ 181 w 2934829"/>
              <a:gd name="connsiteY11" fmla="*/ 862360 h 2589755"/>
              <a:gd name="connsiteX0" fmla="*/ 725 w 2935374"/>
              <a:gd name="connsiteY0" fmla="*/ 0 h 2535050"/>
              <a:gd name="connsiteX1" fmla="*/ 1130717 w 2935374"/>
              <a:gd name="connsiteY1" fmla="*/ 959006 h 2535050"/>
              <a:gd name="connsiteX2" fmla="*/ 1175322 w 2935374"/>
              <a:gd name="connsiteY2" fmla="*/ 936704 h 2535050"/>
              <a:gd name="connsiteX3" fmla="*/ 2439125 w 2935374"/>
              <a:gd name="connsiteY3" fmla="*/ 1984917 h 2535050"/>
              <a:gd name="connsiteX4" fmla="*/ 2669584 w 2935374"/>
              <a:gd name="connsiteY4" fmla="*/ 847493 h 2535050"/>
              <a:gd name="connsiteX5" fmla="*/ 2870306 w 2935374"/>
              <a:gd name="connsiteY5" fmla="*/ 2185639 h 2535050"/>
              <a:gd name="connsiteX6" fmla="*/ 2929779 w 2935374"/>
              <a:gd name="connsiteY6" fmla="*/ 2535044 h 2535050"/>
              <a:gd name="connsiteX7" fmla="*/ 2751360 w 2935374"/>
              <a:gd name="connsiteY7" fmla="*/ 2193073 h 2535050"/>
              <a:gd name="connsiteX8" fmla="*/ 2684452 w 2935374"/>
              <a:gd name="connsiteY8" fmla="*/ 1598341 h 2535050"/>
              <a:gd name="connsiteX9" fmla="*/ 2543203 w 2935374"/>
              <a:gd name="connsiteY9" fmla="*/ 2245112 h 2535050"/>
              <a:gd name="connsiteX10" fmla="*/ 870521 w 2935374"/>
              <a:gd name="connsiteY10" fmla="*/ 1471961 h 2535050"/>
              <a:gd name="connsiteX11" fmla="*/ 726 w 2935374"/>
              <a:gd name="connsiteY11" fmla="*/ 862360 h 2535050"/>
              <a:gd name="connsiteX0" fmla="*/ 725 w 2935374"/>
              <a:gd name="connsiteY0" fmla="*/ 0 h 2535050"/>
              <a:gd name="connsiteX1" fmla="*/ 840786 w 2935374"/>
              <a:gd name="connsiteY1" fmla="*/ 661641 h 2535050"/>
              <a:gd name="connsiteX2" fmla="*/ 1175322 w 2935374"/>
              <a:gd name="connsiteY2" fmla="*/ 936704 h 2535050"/>
              <a:gd name="connsiteX3" fmla="*/ 2439125 w 2935374"/>
              <a:gd name="connsiteY3" fmla="*/ 1984917 h 2535050"/>
              <a:gd name="connsiteX4" fmla="*/ 2669584 w 2935374"/>
              <a:gd name="connsiteY4" fmla="*/ 847493 h 2535050"/>
              <a:gd name="connsiteX5" fmla="*/ 2870306 w 2935374"/>
              <a:gd name="connsiteY5" fmla="*/ 2185639 h 2535050"/>
              <a:gd name="connsiteX6" fmla="*/ 2929779 w 2935374"/>
              <a:gd name="connsiteY6" fmla="*/ 2535044 h 2535050"/>
              <a:gd name="connsiteX7" fmla="*/ 2751360 w 2935374"/>
              <a:gd name="connsiteY7" fmla="*/ 2193073 h 2535050"/>
              <a:gd name="connsiteX8" fmla="*/ 2684452 w 2935374"/>
              <a:gd name="connsiteY8" fmla="*/ 1598341 h 2535050"/>
              <a:gd name="connsiteX9" fmla="*/ 2543203 w 2935374"/>
              <a:gd name="connsiteY9" fmla="*/ 2245112 h 2535050"/>
              <a:gd name="connsiteX10" fmla="*/ 870521 w 2935374"/>
              <a:gd name="connsiteY10" fmla="*/ 1471961 h 2535050"/>
              <a:gd name="connsiteX11" fmla="*/ 726 w 2935374"/>
              <a:gd name="connsiteY11" fmla="*/ 862360 h 2535050"/>
              <a:gd name="connsiteX0" fmla="*/ 725 w 2935374"/>
              <a:gd name="connsiteY0" fmla="*/ 0 h 2535050"/>
              <a:gd name="connsiteX1" fmla="*/ 840786 w 2935374"/>
              <a:gd name="connsiteY1" fmla="*/ 661641 h 2535050"/>
              <a:gd name="connsiteX2" fmla="*/ 1435517 w 2935374"/>
              <a:gd name="connsiteY2" fmla="*/ 1211768 h 2535050"/>
              <a:gd name="connsiteX3" fmla="*/ 2439125 w 2935374"/>
              <a:gd name="connsiteY3" fmla="*/ 1984917 h 2535050"/>
              <a:gd name="connsiteX4" fmla="*/ 2669584 w 2935374"/>
              <a:gd name="connsiteY4" fmla="*/ 847493 h 2535050"/>
              <a:gd name="connsiteX5" fmla="*/ 2870306 w 2935374"/>
              <a:gd name="connsiteY5" fmla="*/ 2185639 h 2535050"/>
              <a:gd name="connsiteX6" fmla="*/ 2929779 w 2935374"/>
              <a:gd name="connsiteY6" fmla="*/ 2535044 h 2535050"/>
              <a:gd name="connsiteX7" fmla="*/ 2751360 w 2935374"/>
              <a:gd name="connsiteY7" fmla="*/ 2193073 h 2535050"/>
              <a:gd name="connsiteX8" fmla="*/ 2684452 w 2935374"/>
              <a:gd name="connsiteY8" fmla="*/ 1598341 h 2535050"/>
              <a:gd name="connsiteX9" fmla="*/ 2543203 w 2935374"/>
              <a:gd name="connsiteY9" fmla="*/ 2245112 h 2535050"/>
              <a:gd name="connsiteX10" fmla="*/ 870521 w 2935374"/>
              <a:gd name="connsiteY10" fmla="*/ 1471961 h 2535050"/>
              <a:gd name="connsiteX11" fmla="*/ 726 w 2935374"/>
              <a:gd name="connsiteY11" fmla="*/ 862360 h 2535050"/>
              <a:gd name="connsiteX0" fmla="*/ 582 w 2935231"/>
              <a:gd name="connsiteY0" fmla="*/ 0 h 2535050"/>
              <a:gd name="connsiteX1" fmla="*/ 840643 w 2935231"/>
              <a:gd name="connsiteY1" fmla="*/ 661641 h 2535050"/>
              <a:gd name="connsiteX2" fmla="*/ 1435374 w 2935231"/>
              <a:gd name="connsiteY2" fmla="*/ 1211768 h 2535050"/>
              <a:gd name="connsiteX3" fmla="*/ 2438982 w 2935231"/>
              <a:gd name="connsiteY3" fmla="*/ 1984917 h 2535050"/>
              <a:gd name="connsiteX4" fmla="*/ 2669441 w 2935231"/>
              <a:gd name="connsiteY4" fmla="*/ 847493 h 2535050"/>
              <a:gd name="connsiteX5" fmla="*/ 2870163 w 2935231"/>
              <a:gd name="connsiteY5" fmla="*/ 2185639 h 2535050"/>
              <a:gd name="connsiteX6" fmla="*/ 2929636 w 2935231"/>
              <a:gd name="connsiteY6" fmla="*/ 2535044 h 2535050"/>
              <a:gd name="connsiteX7" fmla="*/ 2751217 w 2935231"/>
              <a:gd name="connsiteY7" fmla="*/ 2193073 h 2535050"/>
              <a:gd name="connsiteX8" fmla="*/ 2684309 w 2935231"/>
              <a:gd name="connsiteY8" fmla="*/ 1598341 h 2535050"/>
              <a:gd name="connsiteX9" fmla="*/ 1814513 w 2935231"/>
              <a:gd name="connsiteY9" fmla="*/ 2252546 h 2535050"/>
              <a:gd name="connsiteX10" fmla="*/ 870378 w 2935231"/>
              <a:gd name="connsiteY10" fmla="*/ 1471961 h 2535050"/>
              <a:gd name="connsiteX11" fmla="*/ 583 w 2935231"/>
              <a:gd name="connsiteY11" fmla="*/ 862360 h 2535050"/>
              <a:gd name="connsiteX0" fmla="*/ 582 w 2935231"/>
              <a:gd name="connsiteY0" fmla="*/ 0 h 2535050"/>
              <a:gd name="connsiteX1" fmla="*/ 840643 w 2935231"/>
              <a:gd name="connsiteY1" fmla="*/ 661641 h 2535050"/>
              <a:gd name="connsiteX2" fmla="*/ 1435374 w 2935231"/>
              <a:gd name="connsiteY2" fmla="*/ 1211768 h 2535050"/>
              <a:gd name="connsiteX3" fmla="*/ 2438982 w 2935231"/>
              <a:gd name="connsiteY3" fmla="*/ 1984917 h 2535050"/>
              <a:gd name="connsiteX4" fmla="*/ 2669441 w 2935231"/>
              <a:gd name="connsiteY4" fmla="*/ 847493 h 2535050"/>
              <a:gd name="connsiteX5" fmla="*/ 2870163 w 2935231"/>
              <a:gd name="connsiteY5" fmla="*/ 2185639 h 2535050"/>
              <a:gd name="connsiteX6" fmla="*/ 2929636 w 2935231"/>
              <a:gd name="connsiteY6" fmla="*/ 2535044 h 2535050"/>
              <a:gd name="connsiteX7" fmla="*/ 2751217 w 2935231"/>
              <a:gd name="connsiteY7" fmla="*/ 2193073 h 2535050"/>
              <a:gd name="connsiteX8" fmla="*/ 2684309 w 2935231"/>
              <a:gd name="connsiteY8" fmla="*/ 1598341 h 2535050"/>
              <a:gd name="connsiteX9" fmla="*/ 2476154 w 2935231"/>
              <a:gd name="connsiteY9" fmla="*/ 2371495 h 2535050"/>
              <a:gd name="connsiteX10" fmla="*/ 1814513 w 2935231"/>
              <a:gd name="connsiteY10" fmla="*/ 2252546 h 2535050"/>
              <a:gd name="connsiteX11" fmla="*/ 870378 w 2935231"/>
              <a:gd name="connsiteY11" fmla="*/ 1471961 h 2535050"/>
              <a:gd name="connsiteX12" fmla="*/ 583 w 2935231"/>
              <a:gd name="connsiteY12" fmla="*/ 862360 h 2535050"/>
              <a:gd name="connsiteX0" fmla="*/ 582 w 2935231"/>
              <a:gd name="connsiteY0" fmla="*/ 0 h 2535050"/>
              <a:gd name="connsiteX1" fmla="*/ 840643 w 2935231"/>
              <a:gd name="connsiteY1" fmla="*/ 661641 h 2535050"/>
              <a:gd name="connsiteX2" fmla="*/ 1435374 w 2935231"/>
              <a:gd name="connsiteY2" fmla="*/ 1211768 h 2535050"/>
              <a:gd name="connsiteX3" fmla="*/ 2349773 w 2935231"/>
              <a:gd name="connsiteY3" fmla="*/ 1984917 h 2535050"/>
              <a:gd name="connsiteX4" fmla="*/ 2669441 w 2935231"/>
              <a:gd name="connsiteY4" fmla="*/ 847493 h 2535050"/>
              <a:gd name="connsiteX5" fmla="*/ 2870163 w 2935231"/>
              <a:gd name="connsiteY5" fmla="*/ 2185639 h 2535050"/>
              <a:gd name="connsiteX6" fmla="*/ 2929636 w 2935231"/>
              <a:gd name="connsiteY6" fmla="*/ 2535044 h 2535050"/>
              <a:gd name="connsiteX7" fmla="*/ 2751217 w 2935231"/>
              <a:gd name="connsiteY7" fmla="*/ 2193073 h 2535050"/>
              <a:gd name="connsiteX8" fmla="*/ 2684309 w 2935231"/>
              <a:gd name="connsiteY8" fmla="*/ 1598341 h 2535050"/>
              <a:gd name="connsiteX9" fmla="*/ 2476154 w 2935231"/>
              <a:gd name="connsiteY9" fmla="*/ 2371495 h 2535050"/>
              <a:gd name="connsiteX10" fmla="*/ 1814513 w 2935231"/>
              <a:gd name="connsiteY10" fmla="*/ 2252546 h 2535050"/>
              <a:gd name="connsiteX11" fmla="*/ 870378 w 2935231"/>
              <a:gd name="connsiteY11" fmla="*/ 1471961 h 2535050"/>
              <a:gd name="connsiteX12" fmla="*/ 583 w 2935231"/>
              <a:gd name="connsiteY12" fmla="*/ 862360 h 2535050"/>
              <a:gd name="connsiteX0" fmla="*/ 582 w 2935231"/>
              <a:gd name="connsiteY0" fmla="*/ 0 h 2535050"/>
              <a:gd name="connsiteX1" fmla="*/ 840643 w 2935231"/>
              <a:gd name="connsiteY1" fmla="*/ 661641 h 2535050"/>
              <a:gd name="connsiteX2" fmla="*/ 1435374 w 2935231"/>
              <a:gd name="connsiteY2" fmla="*/ 1211768 h 2535050"/>
              <a:gd name="connsiteX3" fmla="*/ 2349773 w 2935231"/>
              <a:gd name="connsiteY3" fmla="*/ 1984917 h 2535050"/>
              <a:gd name="connsiteX4" fmla="*/ 2669441 w 2935231"/>
              <a:gd name="connsiteY4" fmla="*/ 847493 h 2535050"/>
              <a:gd name="connsiteX5" fmla="*/ 2870163 w 2935231"/>
              <a:gd name="connsiteY5" fmla="*/ 2185639 h 2535050"/>
              <a:gd name="connsiteX6" fmla="*/ 2929636 w 2935231"/>
              <a:gd name="connsiteY6" fmla="*/ 2535044 h 2535050"/>
              <a:gd name="connsiteX7" fmla="*/ 2751217 w 2935231"/>
              <a:gd name="connsiteY7" fmla="*/ 2193073 h 2535050"/>
              <a:gd name="connsiteX8" fmla="*/ 2684309 w 2935231"/>
              <a:gd name="connsiteY8" fmla="*/ 1598341 h 2535050"/>
              <a:gd name="connsiteX9" fmla="*/ 2476154 w 2935231"/>
              <a:gd name="connsiteY9" fmla="*/ 2371495 h 2535050"/>
              <a:gd name="connsiteX10" fmla="*/ 1814513 w 2935231"/>
              <a:gd name="connsiteY10" fmla="*/ 2252546 h 2535050"/>
              <a:gd name="connsiteX11" fmla="*/ 870378 w 2935231"/>
              <a:gd name="connsiteY11" fmla="*/ 1471961 h 2535050"/>
              <a:gd name="connsiteX12" fmla="*/ 583 w 2935231"/>
              <a:gd name="connsiteY12" fmla="*/ 862360 h 2535050"/>
              <a:gd name="connsiteX0" fmla="*/ 582 w 2935231"/>
              <a:gd name="connsiteY0" fmla="*/ 0 h 2535050"/>
              <a:gd name="connsiteX1" fmla="*/ 996760 w 2935231"/>
              <a:gd name="connsiteY1" fmla="*/ 349407 h 2535050"/>
              <a:gd name="connsiteX2" fmla="*/ 1435374 w 2935231"/>
              <a:gd name="connsiteY2" fmla="*/ 1211768 h 2535050"/>
              <a:gd name="connsiteX3" fmla="*/ 2349773 w 2935231"/>
              <a:gd name="connsiteY3" fmla="*/ 1984917 h 2535050"/>
              <a:gd name="connsiteX4" fmla="*/ 2669441 w 2935231"/>
              <a:gd name="connsiteY4" fmla="*/ 847493 h 2535050"/>
              <a:gd name="connsiteX5" fmla="*/ 2870163 w 2935231"/>
              <a:gd name="connsiteY5" fmla="*/ 2185639 h 2535050"/>
              <a:gd name="connsiteX6" fmla="*/ 2929636 w 2935231"/>
              <a:gd name="connsiteY6" fmla="*/ 2535044 h 2535050"/>
              <a:gd name="connsiteX7" fmla="*/ 2751217 w 2935231"/>
              <a:gd name="connsiteY7" fmla="*/ 2193073 h 2535050"/>
              <a:gd name="connsiteX8" fmla="*/ 2684309 w 2935231"/>
              <a:gd name="connsiteY8" fmla="*/ 1598341 h 2535050"/>
              <a:gd name="connsiteX9" fmla="*/ 2476154 w 2935231"/>
              <a:gd name="connsiteY9" fmla="*/ 2371495 h 2535050"/>
              <a:gd name="connsiteX10" fmla="*/ 1814513 w 2935231"/>
              <a:gd name="connsiteY10" fmla="*/ 2252546 h 2535050"/>
              <a:gd name="connsiteX11" fmla="*/ 870378 w 2935231"/>
              <a:gd name="connsiteY11" fmla="*/ 1471961 h 2535050"/>
              <a:gd name="connsiteX12" fmla="*/ 583 w 2935231"/>
              <a:gd name="connsiteY12" fmla="*/ 862360 h 2535050"/>
              <a:gd name="connsiteX0" fmla="*/ 582 w 2935231"/>
              <a:gd name="connsiteY0" fmla="*/ 0 h 2535050"/>
              <a:gd name="connsiteX1" fmla="*/ 996760 w 2935231"/>
              <a:gd name="connsiteY1" fmla="*/ 349407 h 2535050"/>
              <a:gd name="connsiteX2" fmla="*/ 1643530 w 2935231"/>
              <a:gd name="connsiteY2" fmla="*/ 869797 h 2535050"/>
              <a:gd name="connsiteX3" fmla="*/ 2349773 w 2935231"/>
              <a:gd name="connsiteY3" fmla="*/ 1984917 h 2535050"/>
              <a:gd name="connsiteX4" fmla="*/ 2669441 w 2935231"/>
              <a:gd name="connsiteY4" fmla="*/ 847493 h 2535050"/>
              <a:gd name="connsiteX5" fmla="*/ 2870163 w 2935231"/>
              <a:gd name="connsiteY5" fmla="*/ 2185639 h 2535050"/>
              <a:gd name="connsiteX6" fmla="*/ 2929636 w 2935231"/>
              <a:gd name="connsiteY6" fmla="*/ 2535044 h 2535050"/>
              <a:gd name="connsiteX7" fmla="*/ 2751217 w 2935231"/>
              <a:gd name="connsiteY7" fmla="*/ 2193073 h 2535050"/>
              <a:gd name="connsiteX8" fmla="*/ 2684309 w 2935231"/>
              <a:gd name="connsiteY8" fmla="*/ 1598341 h 2535050"/>
              <a:gd name="connsiteX9" fmla="*/ 2476154 w 2935231"/>
              <a:gd name="connsiteY9" fmla="*/ 2371495 h 2535050"/>
              <a:gd name="connsiteX10" fmla="*/ 1814513 w 2935231"/>
              <a:gd name="connsiteY10" fmla="*/ 2252546 h 2535050"/>
              <a:gd name="connsiteX11" fmla="*/ 870378 w 2935231"/>
              <a:gd name="connsiteY11" fmla="*/ 1471961 h 2535050"/>
              <a:gd name="connsiteX12" fmla="*/ 583 w 2935231"/>
              <a:gd name="connsiteY12" fmla="*/ 862360 h 2535050"/>
              <a:gd name="connsiteX0" fmla="*/ 15450 w 2935231"/>
              <a:gd name="connsiteY0" fmla="*/ 0 h 2795245"/>
              <a:gd name="connsiteX1" fmla="*/ 996760 w 2935231"/>
              <a:gd name="connsiteY1" fmla="*/ 609602 h 2795245"/>
              <a:gd name="connsiteX2" fmla="*/ 1643530 w 2935231"/>
              <a:gd name="connsiteY2" fmla="*/ 1129992 h 2795245"/>
              <a:gd name="connsiteX3" fmla="*/ 2349773 w 2935231"/>
              <a:gd name="connsiteY3" fmla="*/ 2245112 h 2795245"/>
              <a:gd name="connsiteX4" fmla="*/ 2669441 w 2935231"/>
              <a:gd name="connsiteY4" fmla="*/ 1107688 h 2795245"/>
              <a:gd name="connsiteX5" fmla="*/ 2870163 w 2935231"/>
              <a:gd name="connsiteY5" fmla="*/ 2445834 h 2795245"/>
              <a:gd name="connsiteX6" fmla="*/ 2929636 w 2935231"/>
              <a:gd name="connsiteY6" fmla="*/ 2795239 h 2795245"/>
              <a:gd name="connsiteX7" fmla="*/ 2751217 w 2935231"/>
              <a:gd name="connsiteY7" fmla="*/ 2453268 h 2795245"/>
              <a:gd name="connsiteX8" fmla="*/ 2684309 w 2935231"/>
              <a:gd name="connsiteY8" fmla="*/ 1858536 h 2795245"/>
              <a:gd name="connsiteX9" fmla="*/ 2476154 w 2935231"/>
              <a:gd name="connsiteY9" fmla="*/ 2631690 h 2795245"/>
              <a:gd name="connsiteX10" fmla="*/ 1814513 w 2935231"/>
              <a:gd name="connsiteY10" fmla="*/ 2512741 h 2795245"/>
              <a:gd name="connsiteX11" fmla="*/ 870378 w 2935231"/>
              <a:gd name="connsiteY11" fmla="*/ 1732156 h 2795245"/>
              <a:gd name="connsiteX12" fmla="*/ 583 w 2935231"/>
              <a:gd name="connsiteY12" fmla="*/ 1122555 h 2795245"/>
              <a:gd name="connsiteX0" fmla="*/ 15450 w 2935231"/>
              <a:gd name="connsiteY0" fmla="*/ 0 h 2795245"/>
              <a:gd name="connsiteX1" fmla="*/ 996760 w 2935231"/>
              <a:gd name="connsiteY1" fmla="*/ 609602 h 2795245"/>
              <a:gd name="connsiteX2" fmla="*/ 1584057 w 2935231"/>
              <a:gd name="connsiteY2" fmla="*/ 1167163 h 2795245"/>
              <a:gd name="connsiteX3" fmla="*/ 2349773 w 2935231"/>
              <a:gd name="connsiteY3" fmla="*/ 2245112 h 2795245"/>
              <a:gd name="connsiteX4" fmla="*/ 2669441 w 2935231"/>
              <a:gd name="connsiteY4" fmla="*/ 1107688 h 2795245"/>
              <a:gd name="connsiteX5" fmla="*/ 2870163 w 2935231"/>
              <a:gd name="connsiteY5" fmla="*/ 2445834 h 2795245"/>
              <a:gd name="connsiteX6" fmla="*/ 2929636 w 2935231"/>
              <a:gd name="connsiteY6" fmla="*/ 2795239 h 2795245"/>
              <a:gd name="connsiteX7" fmla="*/ 2751217 w 2935231"/>
              <a:gd name="connsiteY7" fmla="*/ 2453268 h 2795245"/>
              <a:gd name="connsiteX8" fmla="*/ 2684309 w 2935231"/>
              <a:gd name="connsiteY8" fmla="*/ 1858536 h 2795245"/>
              <a:gd name="connsiteX9" fmla="*/ 2476154 w 2935231"/>
              <a:gd name="connsiteY9" fmla="*/ 2631690 h 2795245"/>
              <a:gd name="connsiteX10" fmla="*/ 1814513 w 2935231"/>
              <a:gd name="connsiteY10" fmla="*/ 2512741 h 2795245"/>
              <a:gd name="connsiteX11" fmla="*/ 870378 w 2935231"/>
              <a:gd name="connsiteY11" fmla="*/ 1732156 h 2795245"/>
              <a:gd name="connsiteX12" fmla="*/ 583 w 2935231"/>
              <a:gd name="connsiteY12" fmla="*/ 1122555 h 2795245"/>
              <a:gd name="connsiteX0" fmla="*/ 15450 w 2935231"/>
              <a:gd name="connsiteY0" fmla="*/ 0 h 2795245"/>
              <a:gd name="connsiteX1" fmla="*/ 996760 w 2935231"/>
              <a:gd name="connsiteY1" fmla="*/ 609602 h 2795245"/>
              <a:gd name="connsiteX2" fmla="*/ 1584057 w 2935231"/>
              <a:gd name="connsiteY2" fmla="*/ 1167163 h 2795245"/>
              <a:gd name="connsiteX3" fmla="*/ 2349773 w 2935231"/>
              <a:gd name="connsiteY3" fmla="*/ 2245112 h 2795245"/>
              <a:gd name="connsiteX4" fmla="*/ 2669441 w 2935231"/>
              <a:gd name="connsiteY4" fmla="*/ 1107688 h 2795245"/>
              <a:gd name="connsiteX5" fmla="*/ 2870163 w 2935231"/>
              <a:gd name="connsiteY5" fmla="*/ 2445834 h 2795245"/>
              <a:gd name="connsiteX6" fmla="*/ 2929636 w 2935231"/>
              <a:gd name="connsiteY6" fmla="*/ 2795239 h 2795245"/>
              <a:gd name="connsiteX7" fmla="*/ 2751217 w 2935231"/>
              <a:gd name="connsiteY7" fmla="*/ 2453268 h 2795245"/>
              <a:gd name="connsiteX8" fmla="*/ 2684309 w 2935231"/>
              <a:gd name="connsiteY8" fmla="*/ 1858536 h 2795245"/>
              <a:gd name="connsiteX9" fmla="*/ 2476154 w 2935231"/>
              <a:gd name="connsiteY9" fmla="*/ 2631690 h 2795245"/>
              <a:gd name="connsiteX10" fmla="*/ 1814513 w 2935231"/>
              <a:gd name="connsiteY10" fmla="*/ 2512741 h 2795245"/>
              <a:gd name="connsiteX11" fmla="*/ 870378 w 2935231"/>
              <a:gd name="connsiteY11" fmla="*/ 1732156 h 2795245"/>
              <a:gd name="connsiteX12" fmla="*/ 583 w 2935231"/>
              <a:gd name="connsiteY12" fmla="*/ 1122555 h 2795245"/>
              <a:gd name="connsiteX0" fmla="*/ 15471 w 2935252"/>
              <a:gd name="connsiteY0" fmla="*/ 0 h 2795245"/>
              <a:gd name="connsiteX1" fmla="*/ 996781 w 2935252"/>
              <a:gd name="connsiteY1" fmla="*/ 609602 h 2795245"/>
              <a:gd name="connsiteX2" fmla="*/ 1584078 w 2935252"/>
              <a:gd name="connsiteY2" fmla="*/ 1167163 h 2795245"/>
              <a:gd name="connsiteX3" fmla="*/ 2349794 w 2935252"/>
              <a:gd name="connsiteY3" fmla="*/ 2245112 h 2795245"/>
              <a:gd name="connsiteX4" fmla="*/ 2669462 w 2935252"/>
              <a:gd name="connsiteY4" fmla="*/ 1107688 h 2795245"/>
              <a:gd name="connsiteX5" fmla="*/ 2870184 w 2935252"/>
              <a:gd name="connsiteY5" fmla="*/ 2445834 h 2795245"/>
              <a:gd name="connsiteX6" fmla="*/ 2929657 w 2935252"/>
              <a:gd name="connsiteY6" fmla="*/ 2795239 h 2795245"/>
              <a:gd name="connsiteX7" fmla="*/ 2751238 w 2935252"/>
              <a:gd name="connsiteY7" fmla="*/ 2453268 h 2795245"/>
              <a:gd name="connsiteX8" fmla="*/ 2684330 w 2935252"/>
              <a:gd name="connsiteY8" fmla="*/ 1858536 h 2795245"/>
              <a:gd name="connsiteX9" fmla="*/ 2476175 w 2935252"/>
              <a:gd name="connsiteY9" fmla="*/ 2631690 h 2795245"/>
              <a:gd name="connsiteX10" fmla="*/ 1814534 w 2935252"/>
              <a:gd name="connsiteY10" fmla="*/ 2512741 h 2795245"/>
              <a:gd name="connsiteX11" fmla="*/ 848097 w 2935252"/>
              <a:gd name="connsiteY11" fmla="*/ 1813932 h 2795245"/>
              <a:gd name="connsiteX12" fmla="*/ 604 w 2935252"/>
              <a:gd name="connsiteY12" fmla="*/ 1122555 h 2795245"/>
              <a:gd name="connsiteX0" fmla="*/ 0 w 2919781"/>
              <a:gd name="connsiteY0" fmla="*/ 0 h 2795245"/>
              <a:gd name="connsiteX1" fmla="*/ 981310 w 2919781"/>
              <a:gd name="connsiteY1" fmla="*/ 609602 h 2795245"/>
              <a:gd name="connsiteX2" fmla="*/ 1568607 w 2919781"/>
              <a:gd name="connsiteY2" fmla="*/ 1167163 h 2795245"/>
              <a:gd name="connsiteX3" fmla="*/ 2334323 w 2919781"/>
              <a:gd name="connsiteY3" fmla="*/ 2245112 h 2795245"/>
              <a:gd name="connsiteX4" fmla="*/ 2653991 w 2919781"/>
              <a:gd name="connsiteY4" fmla="*/ 1107688 h 2795245"/>
              <a:gd name="connsiteX5" fmla="*/ 2854713 w 2919781"/>
              <a:gd name="connsiteY5" fmla="*/ 2445834 h 2795245"/>
              <a:gd name="connsiteX6" fmla="*/ 2914186 w 2919781"/>
              <a:gd name="connsiteY6" fmla="*/ 2795239 h 2795245"/>
              <a:gd name="connsiteX7" fmla="*/ 2735767 w 2919781"/>
              <a:gd name="connsiteY7" fmla="*/ 2453268 h 2795245"/>
              <a:gd name="connsiteX8" fmla="*/ 2668859 w 2919781"/>
              <a:gd name="connsiteY8" fmla="*/ 1858536 h 2795245"/>
              <a:gd name="connsiteX9" fmla="*/ 2460704 w 2919781"/>
              <a:gd name="connsiteY9" fmla="*/ 2631690 h 2795245"/>
              <a:gd name="connsiteX10" fmla="*/ 1799063 w 2919781"/>
              <a:gd name="connsiteY10" fmla="*/ 2512741 h 2795245"/>
              <a:gd name="connsiteX11" fmla="*/ 832626 w 2919781"/>
              <a:gd name="connsiteY11" fmla="*/ 1813932 h 2795245"/>
              <a:gd name="connsiteX12" fmla="*/ 22304 w 2919781"/>
              <a:gd name="connsiteY12" fmla="*/ 1204331 h 2795245"/>
              <a:gd name="connsiteX0" fmla="*/ 0 w 2919781"/>
              <a:gd name="connsiteY0" fmla="*/ 0 h 2795245"/>
              <a:gd name="connsiteX1" fmla="*/ 981310 w 2919781"/>
              <a:gd name="connsiteY1" fmla="*/ 609602 h 2795245"/>
              <a:gd name="connsiteX2" fmla="*/ 1367885 w 2919781"/>
              <a:gd name="connsiteY2" fmla="*/ 1189466 h 2795245"/>
              <a:gd name="connsiteX3" fmla="*/ 2334323 w 2919781"/>
              <a:gd name="connsiteY3" fmla="*/ 2245112 h 2795245"/>
              <a:gd name="connsiteX4" fmla="*/ 2653991 w 2919781"/>
              <a:gd name="connsiteY4" fmla="*/ 1107688 h 2795245"/>
              <a:gd name="connsiteX5" fmla="*/ 2854713 w 2919781"/>
              <a:gd name="connsiteY5" fmla="*/ 2445834 h 2795245"/>
              <a:gd name="connsiteX6" fmla="*/ 2914186 w 2919781"/>
              <a:gd name="connsiteY6" fmla="*/ 2795239 h 2795245"/>
              <a:gd name="connsiteX7" fmla="*/ 2735767 w 2919781"/>
              <a:gd name="connsiteY7" fmla="*/ 2453268 h 2795245"/>
              <a:gd name="connsiteX8" fmla="*/ 2668859 w 2919781"/>
              <a:gd name="connsiteY8" fmla="*/ 1858536 h 2795245"/>
              <a:gd name="connsiteX9" fmla="*/ 2460704 w 2919781"/>
              <a:gd name="connsiteY9" fmla="*/ 2631690 h 2795245"/>
              <a:gd name="connsiteX10" fmla="*/ 1799063 w 2919781"/>
              <a:gd name="connsiteY10" fmla="*/ 2512741 h 2795245"/>
              <a:gd name="connsiteX11" fmla="*/ 832626 w 2919781"/>
              <a:gd name="connsiteY11" fmla="*/ 1813932 h 2795245"/>
              <a:gd name="connsiteX12" fmla="*/ 22304 w 2919781"/>
              <a:gd name="connsiteY12" fmla="*/ 1204331 h 2795245"/>
              <a:gd name="connsiteX0" fmla="*/ 0 w 2919781"/>
              <a:gd name="connsiteY0" fmla="*/ 0 h 2795245"/>
              <a:gd name="connsiteX1" fmla="*/ 884666 w 2919781"/>
              <a:gd name="connsiteY1" fmla="*/ 661641 h 2795245"/>
              <a:gd name="connsiteX2" fmla="*/ 1367885 w 2919781"/>
              <a:gd name="connsiteY2" fmla="*/ 1189466 h 2795245"/>
              <a:gd name="connsiteX3" fmla="*/ 2334323 w 2919781"/>
              <a:gd name="connsiteY3" fmla="*/ 2245112 h 2795245"/>
              <a:gd name="connsiteX4" fmla="*/ 2653991 w 2919781"/>
              <a:gd name="connsiteY4" fmla="*/ 1107688 h 2795245"/>
              <a:gd name="connsiteX5" fmla="*/ 2854713 w 2919781"/>
              <a:gd name="connsiteY5" fmla="*/ 2445834 h 2795245"/>
              <a:gd name="connsiteX6" fmla="*/ 2914186 w 2919781"/>
              <a:gd name="connsiteY6" fmla="*/ 2795239 h 2795245"/>
              <a:gd name="connsiteX7" fmla="*/ 2735767 w 2919781"/>
              <a:gd name="connsiteY7" fmla="*/ 2453268 h 2795245"/>
              <a:gd name="connsiteX8" fmla="*/ 2668859 w 2919781"/>
              <a:gd name="connsiteY8" fmla="*/ 1858536 h 2795245"/>
              <a:gd name="connsiteX9" fmla="*/ 2460704 w 2919781"/>
              <a:gd name="connsiteY9" fmla="*/ 2631690 h 2795245"/>
              <a:gd name="connsiteX10" fmla="*/ 1799063 w 2919781"/>
              <a:gd name="connsiteY10" fmla="*/ 2512741 h 2795245"/>
              <a:gd name="connsiteX11" fmla="*/ 832626 w 2919781"/>
              <a:gd name="connsiteY11" fmla="*/ 1813932 h 2795245"/>
              <a:gd name="connsiteX12" fmla="*/ 22304 w 2919781"/>
              <a:gd name="connsiteY12" fmla="*/ 1204331 h 2795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19781" h="2795245">
                <a:moveTo>
                  <a:pt x="0" y="0"/>
                </a:moveTo>
                <a:cubicBezTo>
                  <a:pt x="225503" y="190810"/>
                  <a:pt x="478266" y="330822"/>
                  <a:pt x="884666" y="661641"/>
                </a:cubicBezTo>
                <a:cubicBezTo>
                  <a:pt x="1074237" y="826432"/>
                  <a:pt x="1149817" y="1018481"/>
                  <a:pt x="1367885" y="1189466"/>
                </a:cubicBezTo>
                <a:cubicBezTo>
                  <a:pt x="1541348" y="1501699"/>
                  <a:pt x="2119972" y="2258742"/>
                  <a:pt x="2334323" y="2245112"/>
                </a:cubicBezTo>
                <a:cubicBezTo>
                  <a:pt x="2548674" y="2231482"/>
                  <a:pt x="2478049" y="1074234"/>
                  <a:pt x="2653991" y="1107688"/>
                </a:cubicBezTo>
                <a:cubicBezTo>
                  <a:pt x="2829933" y="1141142"/>
                  <a:pt x="2811347" y="2164576"/>
                  <a:pt x="2854713" y="2445834"/>
                </a:cubicBezTo>
                <a:cubicBezTo>
                  <a:pt x="2898079" y="2727092"/>
                  <a:pt x="2934010" y="2794000"/>
                  <a:pt x="2914186" y="2795239"/>
                </a:cubicBezTo>
                <a:cubicBezTo>
                  <a:pt x="2894362" y="2796478"/>
                  <a:pt x="2776655" y="2609385"/>
                  <a:pt x="2735767" y="2453268"/>
                </a:cubicBezTo>
                <a:cubicBezTo>
                  <a:pt x="2694879" y="2297151"/>
                  <a:pt x="2714703" y="1828799"/>
                  <a:pt x="2668859" y="1858536"/>
                </a:cubicBezTo>
                <a:cubicBezTo>
                  <a:pt x="2623015" y="1888273"/>
                  <a:pt x="2605670" y="2522656"/>
                  <a:pt x="2460704" y="2631690"/>
                </a:cubicBezTo>
                <a:cubicBezTo>
                  <a:pt x="2315738" y="2740724"/>
                  <a:pt x="2070409" y="2649034"/>
                  <a:pt x="1799063" y="2512741"/>
                </a:cubicBezTo>
                <a:cubicBezTo>
                  <a:pt x="1527717" y="2376448"/>
                  <a:pt x="1128753" y="2032000"/>
                  <a:pt x="832626" y="1813932"/>
                </a:cubicBezTo>
                <a:cubicBezTo>
                  <a:pt x="536499" y="1595864"/>
                  <a:pt x="621" y="1222296"/>
                  <a:pt x="22304" y="1204331"/>
                </a:cubicBezTo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4716016" y="3746923"/>
            <a:ext cx="2929053" cy="1368094"/>
          </a:xfrm>
          <a:custGeom>
            <a:avLst/>
            <a:gdLst>
              <a:gd name="connsiteX0" fmla="*/ 2929053 w 2929053"/>
              <a:gd name="connsiteY0" fmla="*/ 1368129 h 1368129"/>
              <a:gd name="connsiteX1" fmla="*/ 2787805 w 2929053"/>
              <a:gd name="connsiteY1" fmla="*/ 988988 h 1368129"/>
              <a:gd name="connsiteX2" fmla="*/ 2661424 w 2929053"/>
              <a:gd name="connsiteY2" fmla="*/ 246 h 1368129"/>
              <a:gd name="connsiteX3" fmla="*/ 2549912 w 2929053"/>
              <a:gd name="connsiteY3" fmla="*/ 1085632 h 1368129"/>
              <a:gd name="connsiteX4" fmla="*/ 1739590 w 2929053"/>
              <a:gd name="connsiteY4" fmla="*/ 1286354 h 1368129"/>
              <a:gd name="connsiteX5" fmla="*/ 0 w 2929053"/>
              <a:gd name="connsiteY5" fmla="*/ 1219446 h 1368129"/>
              <a:gd name="connsiteX0" fmla="*/ 2929053 w 2929053"/>
              <a:gd name="connsiteY0" fmla="*/ 1368094 h 1368094"/>
              <a:gd name="connsiteX1" fmla="*/ 2787805 w 2929053"/>
              <a:gd name="connsiteY1" fmla="*/ 988953 h 1368094"/>
              <a:gd name="connsiteX2" fmla="*/ 2661424 w 2929053"/>
              <a:gd name="connsiteY2" fmla="*/ 211 h 1368094"/>
              <a:gd name="connsiteX3" fmla="*/ 2430965 w 2929053"/>
              <a:gd name="connsiteY3" fmla="*/ 1078163 h 1368094"/>
              <a:gd name="connsiteX4" fmla="*/ 1739590 w 2929053"/>
              <a:gd name="connsiteY4" fmla="*/ 1286319 h 1368094"/>
              <a:gd name="connsiteX5" fmla="*/ 0 w 2929053"/>
              <a:gd name="connsiteY5" fmla="*/ 1219411 h 1368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29053" h="1368094">
                <a:moveTo>
                  <a:pt x="2929053" y="1368094"/>
                </a:moveTo>
                <a:cubicBezTo>
                  <a:pt x="2880731" y="1292513"/>
                  <a:pt x="2832410" y="1216933"/>
                  <a:pt x="2787805" y="988953"/>
                </a:cubicBezTo>
                <a:cubicBezTo>
                  <a:pt x="2743200" y="760973"/>
                  <a:pt x="2720897" y="-14657"/>
                  <a:pt x="2661424" y="211"/>
                </a:cubicBezTo>
                <a:cubicBezTo>
                  <a:pt x="2601951" y="15079"/>
                  <a:pt x="2584604" y="863812"/>
                  <a:pt x="2430965" y="1078163"/>
                </a:cubicBezTo>
                <a:cubicBezTo>
                  <a:pt x="2277326" y="1292514"/>
                  <a:pt x="2144751" y="1262778"/>
                  <a:pt x="1739590" y="1286319"/>
                </a:cubicBezTo>
                <a:cubicBezTo>
                  <a:pt x="1334429" y="1309860"/>
                  <a:pt x="657302" y="1264016"/>
                  <a:pt x="0" y="1219411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52869" y="1586683"/>
            <a:ext cx="3024336" cy="3528391"/>
            <a:chOff x="752869" y="1047924"/>
            <a:chExt cx="3024336" cy="3539233"/>
          </a:xfrm>
        </p:grpSpPr>
        <p:sp>
          <p:nvSpPr>
            <p:cNvPr id="15" name="Freeform 14"/>
            <p:cNvSpPr/>
            <p:nvPr/>
          </p:nvSpPr>
          <p:spPr bwMode="auto">
            <a:xfrm>
              <a:off x="763010" y="2068991"/>
              <a:ext cx="2772962" cy="2511607"/>
            </a:xfrm>
            <a:custGeom>
              <a:avLst/>
              <a:gdLst>
                <a:gd name="connsiteX0" fmla="*/ 0 w 2780397"/>
                <a:gd name="connsiteY0" fmla="*/ 0 h 3167822"/>
                <a:gd name="connsiteX1" fmla="*/ 959005 w 2780397"/>
                <a:gd name="connsiteY1" fmla="*/ 1196898 h 3167822"/>
                <a:gd name="connsiteX2" fmla="*/ 1821366 w 2780397"/>
                <a:gd name="connsiteY2" fmla="*/ 1925444 h 3167822"/>
                <a:gd name="connsiteX3" fmla="*/ 2356624 w 2780397"/>
                <a:gd name="connsiteY3" fmla="*/ 2185640 h 3167822"/>
                <a:gd name="connsiteX4" fmla="*/ 2668858 w 2780397"/>
                <a:gd name="connsiteY4" fmla="*/ 2505308 h 3167822"/>
                <a:gd name="connsiteX5" fmla="*/ 2780371 w 2780397"/>
                <a:gd name="connsiteY5" fmla="*/ 3166947 h 3167822"/>
                <a:gd name="connsiteX6" fmla="*/ 2661424 w 2780397"/>
                <a:gd name="connsiteY6" fmla="*/ 2639122 h 3167822"/>
                <a:gd name="connsiteX7" fmla="*/ 2371493 w 2780397"/>
                <a:gd name="connsiteY7" fmla="*/ 2326888 h 3167822"/>
                <a:gd name="connsiteX8" fmla="*/ 1516566 w 2780397"/>
                <a:gd name="connsiteY8" fmla="*/ 2312020 h 3167822"/>
                <a:gd name="connsiteX9" fmla="*/ 854927 w 2780397"/>
                <a:gd name="connsiteY9" fmla="*/ 2282283 h 3167822"/>
                <a:gd name="connsiteX10" fmla="*/ 7434 w 2780397"/>
                <a:gd name="connsiteY10" fmla="*/ 2163337 h 3167822"/>
                <a:gd name="connsiteX0" fmla="*/ 0 w 2817568"/>
                <a:gd name="connsiteY0" fmla="*/ 0 h 2511607"/>
                <a:gd name="connsiteX1" fmla="*/ 996176 w 2817568"/>
                <a:gd name="connsiteY1" fmla="*/ 540683 h 2511607"/>
                <a:gd name="connsiteX2" fmla="*/ 1858537 w 2817568"/>
                <a:gd name="connsiteY2" fmla="*/ 1269229 h 2511607"/>
                <a:gd name="connsiteX3" fmla="*/ 2393795 w 2817568"/>
                <a:gd name="connsiteY3" fmla="*/ 1529425 h 2511607"/>
                <a:gd name="connsiteX4" fmla="*/ 2706029 w 2817568"/>
                <a:gd name="connsiteY4" fmla="*/ 1849093 h 2511607"/>
                <a:gd name="connsiteX5" fmla="*/ 2817542 w 2817568"/>
                <a:gd name="connsiteY5" fmla="*/ 2510732 h 2511607"/>
                <a:gd name="connsiteX6" fmla="*/ 2698595 w 2817568"/>
                <a:gd name="connsiteY6" fmla="*/ 1982907 h 2511607"/>
                <a:gd name="connsiteX7" fmla="*/ 2408664 w 2817568"/>
                <a:gd name="connsiteY7" fmla="*/ 1670673 h 2511607"/>
                <a:gd name="connsiteX8" fmla="*/ 1553737 w 2817568"/>
                <a:gd name="connsiteY8" fmla="*/ 1655805 h 2511607"/>
                <a:gd name="connsiteX9" fmla="*/ 892098 w 2817568"/>
                <a:gd name="connsiteY9" fmla="*/ 1626068 h 2511607"/>
                <a:gd name="connsiteX10" fmla="*/ 44605 w 2817568"/>
                <a:gd name="connsiteY10" fmla="*/ 1507122 h 2511607"/>
                <a:gd name="connsiteX0" fmla="*/ 0 w 2817568"/>
                <a:gd name="connsiteY0" fmla="*/ 0 h 2511607"/>
                <a:gd name="connsiteX1" fmla="*/ 877229 w 2817568"/>
                <a:gd name="connsiteY1" fmla="*/ 756936 h 2511607"/>
                <a:gd name="connsiteX2" fmla="*/ 1858537 w 2817568"/>
                <a:gd name="connsiteY2" fmla="*/ 1269229 h 2511607"/>
                <a:gd name="connsiteX3" fmla="*/ 2393795 w 2817568"/>
                <a:gd name="connsiteY3" fmla="*/ 1529425 h 2511607"/>
                <a:gd name="connsiteX4" fmla="*/ 2706029 w 2817568"/>
                <a:gd name="connsiteY4" fmla="*/ 1849093 h 2511607"/>
                <a:gd name="connsiteX5" fmla="*/ 2817542 w 2817568"/>
                <a:gd name="connsiteY5" fmla="*/ 2510732 h 2511607"/>
                <a:gd name="connsiteX6" fmla="*/ 2698595 w 2817568"/>
                <a:gd name="connsiteY6" fmla="*/ 1982907 h 2511607"/>
                <a:gd name="connsiteX7" fmla="*/ 2408664 w 2817568"/>
                <a:gd name="connsiteY7" fmla="*/ 1670673 h 2511607"/>
                <a:gd name="connsiteX8" fmla="*/ 1553737 w 2817568"/>
                <a:gd name="connsiteY8" fmla="*/ 1655805 h 2511607"/>
                <a:gd name="connsiteX9" fmla="*/ 892098 w 2817568"/>
                <a:gd name="connsiteY9" fmla="*/ 1626068 h 2511607"/>
                <a:gd name="connsiteX10" fmla="*/ 44605 w 2817568"/>
                <a:gd name="connsiteY10" fmla="*/ 1507122 h 2511607"/>
                <a:gd name="connsiteX0" fmla="*/ 0 w 2817568"/>
                <a:gd name="connsiteY0" fmla="*/ 0 h 2511607"/>
                <a:gd name="connsiteX1" fmla="*/ 899532 w 2817568"/>
                <a:gd name="connsiteY1" fmla="*/ 712194 h 2511607"/>
                <a:gd name="connsiteX2" fmla="*/ 1858537 w 2817568"/>
                <a:gd name="connsiteY2" fmla="*/ 1269229 h 2511607"/>
                <a:gd name="connsiteX3" fmla="*/ 2393795 w 2817568"/>
                <a:gd name="connsiteY3" fmla="*/ 1529425 h 2511607"/>
                <a:gd name="connsiteX4" fmla="*/ 2706029 w 2817568"/>
                <a:gd name="connsiteY4" fmla="*/ 1849093 h 2511607"/>
                <a:gd name="connsiteX5" fmla="*/ 2817542 w 2817568"/>
                <a:gd name="connsiteY5" fmla="*/ 2510732 h 2511607"/>
                <a:gd name="connsiteX6" fmla="*/ 2698595 w 2817568"/>
                <a:gd name="connsiteY6" fmla="*/ 1982907 h 2511607"/>
                <a:gd name="connsiteX7" fmla="*/ 2408664 w 2817568"/>
                <a:gd name="connsiteY7" fmla="*/ 1670673 h 2511607"/>
                <a:gd name="connsiteX8" fmla="*/ 1553737 w 2817568"/>
                <a:gd name="connsiteY8" fmla="*/ 1655805 h 2511607"/>
                <a:gd name="connsiteX9" fmla="*/ 892098 w 2817568"/>
                <a:gd name="connsiteY9" fmla="*/ 1626068 h 2511607"/>
                <a:gd name="connsiteX10" fmla="*/ 44605 w 2817568"/>
                <a:gd name="connsiteY10" fmla="*/ 1507122 h 2511607"/>
                <a:gd name="connsiteX0" fmla="*/ 0 w 2772963"/>
                <a:gd name="connsiteY0" fmla="*/ 0 h 2511607"/>
                <a:gd name="connsiteX1" fmla="*/ 854927 w 2772963"/>
                <a:gd name="connsiteY1" fmla="*/ 712194 h 2511607"/>
                <a:gd name="connsiteX2" fmla="*/ 1813932 w 2772963"/>
                <a:gd name="connsiteY2" fmla="*/ 1269229 h 2511607"/>
                <a:gd name="connsiteX3" fmla="*/ 2349190 w 2772963"/>
                <a:gd name="connsiteY3" fmla="*/ 1529425 h 2511607"/>
                <a:gd name="connsiteX4" fmla="*/ 2661424 w 2772963"/>
                <a:gd name="connsiteY4" fmla="*/ 1849093 h 2511607"/>
                <a:gd name="connsiteX5" fmla="*/ 2772937 w 2772963"/>
                <a:gd name="connsiteY5" fmla="*/ 2510732 h 2511607"/>
                <a:gd name="connsiteX6" fmla="*/ 2653990 w 2772963"/>
                <a:gd name="connsiteY6" fmla="*/ 1982907 h 2511607"/>
                <a:gd name="connsiteX7" fmla="*/ 2364059 w 2772963"/>
                <a:gd name="connsiteY7" fmla="*/ 1670673 h 2511607"/>
                <a:gd name="connsiteX8" fmla="*/ 1509132 w 2772963"/>
                <a:gd name="connsiteY8" fmla="*/ 1655805 h 2511607"/>
                <a:gd name="connsiteX9" fmla="*/ 847493 w 2772963"/>
                <a:gd name="connsiteY9" fmla="*/ 1626068 h 2511607"/>
                <a:gd name="connsiteX10" fmla="*/ 0 w 2772963"/>
                <a:gd name="connsiteY10" fmla="*/ 1507122 h 2511607"/>
                <a:gd name="connsiteX0" fmla="*/ 0 w 2772963"/>
                <a:gd name="connsiteY0" fmla="*/ 0 h 2511607"/>
                <a:gd name="connsiteX1" fmla="*/ 854927 w 2772963"/>
                <a:gd name="connsiteY1" fmla="*/ 712194 h 2511607"/>
                <a:gd name="connsiteX2" fmla="*/ 1813932 w 2772963"/>
                <a:gd name="connsiteY2" fmla="*/ 1269229 h 2511607"/>
                <a:gd name="connsiteX3" fmla="*/ 2349190 w 2772963"/>
                <a:gd name="connsiteY3" fmla="*/ 1529425 h 2511607"/>
                <a:gd name="connsiteX4" fmla="*/ 2661424 w 2772963"/>
                <a:gd name="connsiteY4" fmla="*/ 1849093 h 2511607"/>
                <a:gd name="connsiteX5" fmla="*/ 2772937 w 2772963"/>
                <a:gd name="connsiteY5" fmla="*/ 2510732 h 2511607"/>
                <a:gd name="connsiteX6" fmla="*/ 2653990 w 2772963"/>
                <a:gd name="connsiteY6" fmla="*/ 1982907 h 2511607"/>
                <a:gd name="connsiteX7" fmla="*/ 2364059 w 2772963"/>
                <a:gd name="connsiteY7" fmla="*/ 1670673 h 2511607"/>
                <a:gd name="connsiteX8" fmla="*/ 1509132 w 2772963"/>
                <a:gd name="connsiteY8" fmla="*/ 1655805 h 2511607"/>
                <a:gd name="connsiteX9" fmla="*/ 847493 w 2772963"/>
                <a:gd name="connsiteY9" fmla="*/ 1626068 h 2511607"/>
                <a:gd name="connsiteX10" fmla="*/ 7434 w 2772963"/>
                <a:gd name="connsiteY10" fmla="*/ 1156643 h 2511607"/>
                <a:gd name="connsiteX0" fmla="*/ 0 w 2772963"/>
                <a:gd name="connsiteY0" fmla="*/ 0 h 2511607"/>
                <a:gd name="connsiteX1" fmla="*/ 854927 w 2772963"/>
                <a:gd name="connsiteY1" fmla="*/ 712194 h 2511607"/>
                <a:gd name="connsiteX2" fmla="*/ 1813932 w 2772963"/>
                <a:gd name="connsiteY2" fmla="*/ 1269229 h 2511607"/>
                <a:gd name="connsiteX3" fmla="*/ 2349190 w 2772963"/>
                <a:gd name="connsiteY3" fmla="*/ 1529425 h 2511607"/>
                <a:gd name="connsiteX4" fmla="*/ 2661424 w 2772963"/>
                <a:gd name="connsiteY4" fmla="*/ 1849093 h 2511607"/>
                <a:gd name="connsiteX5" fmla="*/ 2772937 w 2772963"/>
                <a:gd name="connsiteY5" fmla="*/ 2510732 h 2511607"/>
                <a:gd name="connsiteX6" fmla="*/ 2653990 w 2772963"/>
                <a:gd name="connsiteY6" fmla="*/ 1982907 h 2511607"/>
                <a:gd name="connsiteX7" fmla="*/ 2364059 w 2772963"/>
                <a:gd name="connsiteY7" fmla="*/ 1670673 h 2511607"/>
                <a:gd name="connsiteX8" fmla="*/ 1509132 w 2772963"/>
                <a:gd name="connsiteY8" fmla="*/ 1655805 h 2511607"/>
                <a:gd name="connsiteX9" fmla="*/ 847493 w 2772963"/>
                <a:gd name="connsiteY9" fmla="*/ 1350160 h 2511607"/>
                <a:gd name="connsiteX10" fmla="*/ 7434 w 2772963"/>
                <a:gd name="connsiteY10" fmla="*/ 1156643 h 2511607"/>
                <a:gd name="connsiteX0" fmla="*/ 0 w 2772963"/>
                <a:gd name="connsiteY0" fmla="*/ 0 h 2511607"/>
                <a:gd name="connsiteX1" fmla="*/ 854927 w 2772963"/>
                <a:gd name="connsiteY1" fmla="*/ 712194 h 2511607"/>
                <a:gd name="connsiteX2" fmla="*/ 1813932 w 2772963"/>
                <a:gd name="connsiteY2" fmla="*/ 1269229 h 2511607"/>
                <a:gd name="connsiteX3" fmla="*/ 2349190 w 2772963"/>
                <a:gd name="connsiteY3" fmla="*/ 1529425 h 2511607"/>
                <a:gd name="connsiteX4" fmla="*/ 2661424 w 2772963"/>
                <a:gd name="connsiteY4" fmla="*/ 1849093 h 2511607"/>
                <a:gd name="connsiteX5" fmla="*/ 2772937 w 2772963"/>
                <a:gd name="connsiteY5" fmla="*/ 2510732 h 2511607"/>
                <a:gd name="connsiteX6" fmla="*/ 2653990 w 2772963"/>
                <a:gd name="connsiteY6" fmla="*/ 1982907 h 2511607"/>
                <a:gd name="connsiteX7" fmla="*/ 2364059 w 2772963"/>
                <a:gd name="connsiteY7" fmla="*/ 1670673 h 2511607"/>
                <a:gd name="connsiteX8" fmla="*/ 1516566 w 2772963"/>
                <a:gd name="connsiteY8" fmla="*/ 1566322 h 2511607"/>
                <a:gd name="connsiteX9" fmla="*/ 847493 w 2772963"/>
                <a:gd name="connsiteY9" fmla="*/ 1350160 h 2511607"/>
                <a:gd name="connsiteX10" fmla="*/ 7434 w 2772963"/>
                <a:gd name="connsiteY10" fmla="*/ 1156643 h 2511607"/>
                <a:gd name="connsiteX0" fmla="*/ 0 w 2772962"/>
                <a:gd name="connsiteY0" fmla="*/ 0 h 2511607"/>
                <a:gd name="connsiteX1" fmla="*/ 854927 w 2772962"/>
                <a:gd name="connsiteY1" fmla="*/ 712194 h 2511607"/>
                <a:gd name="connsiteX2" fmla="*/ 1813932 w 2772962"/>
                <a:gd name="connsiteY2" fmla="*/ 1269229 h 2511607"/>
                <a:gd name="connsiteX3" fmla="*/ 2364059 w 2772962"/>
                <a:gd name="connsiteY3" fmla="*/ 1499597 h 2511607"/>
                <a:gd name="connsiteX4" fmla="*/ 2661424 w 2772962"/>
                <a:gd name="connsiteY4" fmla="*/ 1849093 h 2511607"/>
                <a:gd name="connsiteX5" fmla="*/ 2772937 w 2772962"/>
                <a:gd name="connsiteY5" fmla="*/ 2510732 h 2511607"/>
                <a:gd name="connsiteX6" fmla="*/ 2653990 w 2772962"/>
                <a:gd name="connsiteY6" fmla="*/ 1982907 h 2511607"/>
                <a:gd name="connsiteX7" fmla="*/ 2364059 w 2772962"/>
                <a:gd name="connsiteY7" fmla="*/ 1670673 h 2511607"/>
                <a:gd name="connsiteX8" fmla="*/ 1516566 w 2772962"/>
                <a:gd name="connsiteY8" fmla="*/ 1566322 h 2511607"/>
                <a:gd name="connsiteX9" fmla="*/ 847493 w 2772962"/>
                <a:gd name="connsiteY9" fmla="*/ 1350160 h 2511607"/>
                <a:gd name="connsiteX10" fmla="*/ 7434 w 2772962"/>
                <a:gd name="connsiteY10" fmla="*/ 1156643 h 251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72962" h="2511607">
                  <a:moveTo>
                    <a:pt x="0" y="0"/>
                  </a:moveTo>
                  <a:cubicBezTo>
                    <a:pt x="327722" y="437995"/>
                    <a:pt x="552605" y="500656"/>
                    <a:pt x="854927" y="712194"/>
                  </a:cubicBezTo>
                  <a:cubicBezTo>
                    <a:pt x="1157249" y="923732"/>
                    <a:pt x="1562410" y="1137995"/>
                    <a:pt x="1813932" y="1269229"/>
                  </a:cubicBezTo>
                  <a:cubicBezTo>
                    <a:pt x="2065454" y="1400463"/>
                    <a:pt x="2222810" y="1402953"/>
                    <a:pt x="2364059" y="1499597"/>
                  </a:cubicBezTo>
                  <a:cubicBezTo>
                    <a:pt x="2505308" y="1596241"/>
                    <a:pt x="2593278" y="1680570"/>
                    <a:pt x="2661424" y="1849093"/>
                  </a:cubicBezTo>
                  <a:cubicBezTo>
                    <a:pt x="2729570" y="2017616"/>
                    <a:pt x="2774176" y="2488430"/>
                    <a:pt x="2772937" y="2510732"/>
                  </a:cubicBezTo>
                  <a:cubicBezTo>
                    <a:pt x="2771698" y="2533034"/>
                    <a:pt x="2722136" y="2122917"/>
                    <a:pt x="2653990" y="1982907"/>
                  </a:cubicBezTo>
                  <a:cubicBezTo>
                    <a:pt x="2585844" y="1842897"/>
                    <a:pt x="2553630" y="1740104"/>
                    <a:pt x="2364059" y="1670673"/>
                  </a:cubicBezTo>
                  <a:cubicBezTo>
                    <a:pt x="2174488" y="1601242"/>
                    <a:pt x="1769327" y="1619741"/>
                    <a:pt x="1516566" y="1566322"/>
                  </a:cubicBezTo>
                  <a:cubicBezTo>
                    <a:pt x="1263805" y="1512903"/>
                    <a:pt x="1099015" y="1418440"/>
                    <a:pt x="847493" y="1350160"/>
                  </a:cubicBezTo>
                  <a:cubicBezTo>
                    <a:pt x="595971" y="1281880"/>
                    <a:pt x="305419" y="1203726"/>
                    <a:pt x="7434" y="1156643"/>
                  </a:cubicBezTo>
                </a:path>
              </a:pathLst>
            </a:cu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>
              <a:off x="752869" y="1047924"/>
              <a:ext cx="0" cy="352839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752869" y="4576316"/>
              <a:ext cx="302433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" name="Freeform 7"/>
            <p:cNvSpPr/>
            <p:nvPr/>
          </p:nvSpPr>
          <p:spPr bwMode="auto">
            <a:xfrm>
              <a:off x="755576" y="2560092"/>
              <a:ext cx="2772937" cy="2027065"/>
            </a:xfrm>
            <a:custGeom>
              <a:avLst/>
              <a:gdLst>
                <a:gd name="connsiteX0" fmla="*/ 2772937 w 2772937"/>
                <a:gd name="connsiteY0" fmla="*/ 1955181 h 1955181"/>
                <a:gd name="connsiteX1" fmla="*/ 2653990 w 2772937"/>
                <a:gd name="connsiteY1" fmla="*/ 1360449 h 1955181"/>
                <a:gd name="connsiteX2" fmla="*/ 2364058 w 2772937"/>
                <a:gd name="connsiteY2" fmla="*/ 1048215 h 1955181"/>
                <a:gd name="connsiteX3" fmla="*/ 1769327 w 2772937"/>
                <a:gd name="connsiteY3" fmla="*/ 951571 h 1955181"/>
                <a:gd name="connsiteX4" fmla="*/ 899532 w 2772937"/>
                <a:gd name="connsiteY4" fmla="*/ 572430 h 1955181"/>
                <a:gd name="connsiteX5" fmla="*/ 0 w 2772937"/>
                <a:gd name="connsiteY5" fmla="*/ 0 h 1955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72937" h="1955181">
                  <a:moveTo>
                    <a:pt x="2772937" y="1955181"/>
                  </a:moveTo>
                  <a:cubicBezTo>
                    <a:pt x="2747536" y="1733395"/>
                    <a:pt x="2722136" y="1511610"/>
                    <a:pt x="2653990" y="1360449"/>
                  </a:cubicBezTo>
                  <a:cubicBezTo>
                    <a:pt x="2585844" y="1209288"/>
                    <a:pt x="2511502" y="1116361"/>
                    <a:pt x="2364058" y="1048215"/>
                  </a:cubicBezTo>
                  <a:cubicBezTo>
                    <a:pt x="2216614" y="980069"/>
                    <a:pt x="2013415" y="1030868"/>
                    <a:pt x="1769327" y="951571"/>
                  </a:cubicBezTo>
                  <a:cubicBezTo>
                    <a:pt x="1525239" y="872274"/>
                    <a:pt x="1194420" y="731025"/>
                    <a:pt x="899532" y="572430"/>
                  </a:cubicBezTo>
                  <a:cubicBezTo>
                    <a:pt x="604644" y="413835"/>
                    <a:pt x="302322" y="206917"/>
                    <a:pt x="0" y="0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23528" y="3242867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985168" y="5177791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latin typeface="Calibri"/>
              </a:rPr>
              <a:t>ψ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259632" y="1946723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Constraint from TS, CER Measurements</a:t>
            </a:r>
            <a:endParaRPr lang="en-US" sz="1400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4716016" y="1586683"/>
            <a:ext cx="3024336" cy="3517583"/>
            <a:chOff x="752869" y="1047924"/>
            <a:chExt cx="3024336" cy="3528392"/>
          </a:xfrm>
        </p:grpSpPr>
        <p:cxnSp>
          <p:nvCxnSpPr>
            <p:cNvPr id="16" name="Straight Connector 15"/>
            <p:cNvCxnSpPr/>
            <p:nvPr/>
          </p:nvCxnSpPr>
          <p:spPr bwMode="auto">
            <a:xfrm>
              <a:off x="752869" y="1047924"/>
              <a:ext cx="0" cy="352839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752869" y="4576316"/>
              <a:ext cx="302433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0" name="TextBox 19"/>
          <p:cNvSpPr txBox="1"/>
          <p:nvPr/>
        </p:nvSpPr>
        <p:spPr>
          <a:xfrm>
            <a:off x="4286675" y="3242867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948315" y="5177791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latin typeface="Calibri"/>
              </a:rPr>
              <a:t>ψ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948264" y="2162747"/>
            <a:ext cx="19807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Constraint from TS, CER Measurements (J</a:t>
            </a:r>
            <a:r>
              <a:rPr lang="en-US" sz="1400" b="1" baseline="-25000" dirty="0" smtClean="0"/>
              <a:t>BS</a:t>
            </a:r>
            <a:r>
              <a:rPr lang="en-US" sz="1400" b="1" dirty="0" smtClean="0"/>
              <a:t>+J</a:t>
            </a:r>
            <a:r>
              <a:rPr lang="en-US" sz="1400" b="1" baseline="-25000" dirty="0" smtClean="0"/>
              <a:t>OH</a:t>
            </a:r>
            <a:r>
              <a:rPr lang="en-US" sz="1400" b="1" dirty="0" smtClean="0"/>
              <a:t>)</a:t>
            </a:r>
            <a:endParaRPr lang="en-US" sz="1400" b="1" dirty="0"/>
          </a:p>
        </p:txBody>
      </p:sp>
      <p:sp>
        <p:nvSpPr>
          <p:cNvPr id="6" name="Freeform 5"/>
          <p:cNvSpPr/>
          <p:nvPr/>
        </p:nvSpPr>
        <p:spPr bwMode="auto">
          <a:xfrm>
            <a:off x="4698381" y="3017984"/>
            <a:ext cx="2943921" cy="2088995"/>
          </a:xfrm>
          <a:custGeom>
            <a:avLst/>
            <a:gdLst>
              <a:gd name="connsiteX0" fmla="*/ 2929053 w 2929053"/>
              <a:gd name="connsiteY0" fmla="*/ 1368129 h 1368129"/>
              <a:gd name="connsiteX1" fmla="*/ 2787805 w 2929053"/>
              <a:gd name="connsiteY1" fmla="*/ 988988 h 1368129"/>
              <a:gd name="connsiteX2" fmla="*/ 2661424 w 2929053"/>
              <a:gd name="connsiteY2" fmla="*/ 246 h 1368129"/>
              <a:gd name="connsiteX3" fmla="*/ 2549912 w 2929053"/>
              <a:gd name="connsiteY3" fmla="*/ 1085632 h 1368129"/>
              <a:gd name="connsiteX4" fmla="*/ 1739590 w 2929053"/>
              <a:gd name="connsiteY4" fmla="*/ 1286354 h 1368129"/>
              <a:gd name="connsiteX5" fmla="*/ 0 w 2929053"/>
              <a:gd name="connsiteY5" fmla="*/ 1219446 h 1368129"/>
              <a:gd name="connsiteX0" fmla="*/ 2929053 w 2929053"/>
              <a:gd name="connsiteY0" fmla="*/ 1368094 h 1368094"/>
              <a:gd name="connsiteX1" fmla="*/ 2787805 w 2929053"/>
              <a:gd name="connsiteY1" fmla="*/ 988953 h 1368094"/>
              <a:gd name="connsiteX2" fmla="*/ 2661424 w 2929053"/>
              <a:gd name="connsiteY2" fmla="*/ 211 h 1368094"/>
              <a:gd name="connsiteX3" fmla="*/ 2430965 w 2929053"/>
              <a:gd name="connsiteY3" fmla="*/ 1078163 h 1368094"/>
              <a:gd name="connsiteX4" fmla="*/ 1739590 w 2929053"/>
              <a:gd name="connsiteY4" fmla="*/ 1286319 h 1368094"/>
              <a:gd name="connsiteX5" fmla="*/ 0 w 2929053"/>
              <a:gd name="connsiteY5" fmla="*/ 1219411 h 1368094"/>
              <a:gd name="connsiteX0" fmla="*/ 2943921 w 2943921"/>
              <a:gd name="connsiteY0" fmla="*/ 2088995 h 2135037"/>
              <a:gd name="connsiteX1" fmla="*/ 2802673 w 2943921"/>
              <a:gd name="connsiteY1" fmla="*/ 1709854 h 2135037"/>
              <a:gd name="connsiteX2" fmla="*/ 2676292 w 2943921"/>
              <a:gd name="connsiteY2" fmla="*/ 721112 h 2135037"/>
              <a:gd name="connsiteX3" fmla="*/ 2445833 w 2943921"/>
              <a:gd name="connsiteY3" fmla="*/ 1799064 h 2135037"/>
              <a:gd name="connsiteX4" fmla="*/ 1754458 w 2943921"/>
              <a:gd name="connsiteY4" fmla="*/ 2007220 h 2135037"/>
              <a:gd name="connsiteX5" fmla="*/ 0 w 2943921"/>
              <a:gd name="connsiteY5" fmla="*/ 0 h 2135037"/>
              <a:gd name="connsiteX0" fmla="*/ 2943921 w 2943921"/>
              <a:gd name="connsiteY0" fmla="*/ 2088995 h 2088995"/>
              <a:gd name="connsiteX1" fmla="*/ 2802673 w 2943921"/>
              <a:gd name="connsiteY1" fmla="*/ 1709854 h 2088995"/>
              <a:gd name="connsiteX2" fmla="*/ 2676292 w 2943921"/>
              <a:gd name="connsiteY2" fmla="*/ 721112 h 2088995"/>
              <a:gd name="connsiteX3" fmla="*/ 2445833 w 2943921"/>
              <a:gd name="connsiteY3" fmla="*/ 1799064 h 2088995"/>
              <a:gd name="connsiteX4" fmla="*/ 1791629 w 2943921"/>
              <a:gd name="connsiteY4" fmla="*/ 1457093 h 2088995"/>
              <a:gd name="connsiteX5" fmla="*/ 0 w 2943921"/>
              <a:gd name="connsiteY5" fmla="*/ 0 h 2088995"/>
              <a:gd name="connsiteX0" fmla="*/ 2943921 w 2943921"/>
              <a:gd name="connsiteY0" fmla="*/ 2088995 h 2088995"/>
              <a:gd name="connsiteX1" fmla="*/ 2802673 w 2943921"/>
              <a:gd name="connsiteY1" fmla="*/ 1709854 h 2088995"/>
              <a:gd name="connsiteX2" fmla="*/ 2676292 w 2943921"/>
              <a:gd name="connsiteY2" fmla="*/ 721112 h 2088995"/>
              <a:gd name="connsiteX3" fmla="*/ 2393794 w 2943921"/>
              <a:gd name="connsiteY3" fmla="*/ 1687552 h 2088995"/>
              <a:gd name="connsiteX4" fmla="*/ 1791629 w 2943921"/>
              <a:gd name="connsiteY4" fmla="*/ 1457093 h 2088995"/>
              <a:gd name="connsiteX5" fmla="*/ 0 w 2943921"/>
              <a:gd name="connsiteY5" fmla="*/ 0 h 2088995"/>
              <a:gd name="connsiteX0" fmla="*/ 2943921 w 2943921"/>
              <a:gd name="connsiteY0" fmla="*/ 2088995 h 2088995"/>
              <a:gd name="connsiteX1" fmla="*/ 2802673 w 2943921"/>
              <a:gd name="connsiteY1" fmla="*/ 1709854 h 2088995"/>
              <a:gd name="connsiteX2" fmla="*/ 2683726 w 2943921"/>
              <a:gd name="connsiteY2" fmla="*/ 639337 h 2088995"/>
              <a:gd name="connsiteX3" fmla="*/ 2393794 w 2943921"/>
              <a:gd name="connsiteY3" fmla="*/ 1687552 h 2088995"/>
              <a:gd name="connsiteX4" fmla="*/ 1791629 w 2943921"/>
              <a:gd name="connsiteY4" fmla="*/ 1457093 h 2088995"/>
              <a:gd name="connsiteX5" fmla="*/ 0 w 2943921"/>
              <a:gd name="connsiteY5" fmla="*/ 0 h 2088995"/>
              <a:gd name="connsiteX0" fmla="*/ 2943921 w 2943921"/>
              <a:gd name="connsiteY0" fmla="*/ 2088995 h 2088995"/>
              <a:gd name="connsiteX1" fmla="*/ 2802673 w 2943921"/>
              <a:gd name="connsiteY1" fmla="*/ 1709854 h 2088995"/>
              <a:gd name="connsiteX2" fmla="*/ 2683726 w 2943921"/>
              <a:gd name="connsiteY2" fmla="*/ 639337 h 2088995"/>
              <a:gd name="connsiteX3" fmla="*/ 2393794 w 2943921"/>
              <a:gd name="connsiteY3" fmla="*/ 1657815 h 2088995"/>
              <a:gd name="connsiteX4" fmla="*/ 1791629 w 2943921"/>
              <a:gd name="connsiteY4" fmla="*/ 1457093 h 2088995"/>
              <a:gd name="connsiteX5" fmla="*/ 0 w 2943921"/>
              <a:gd name="connsiteY5" fmla="*/ 0 h 2088995"/>
              <a:gd name="connsiteX0" fmla="*/ 2943921 w 2943921"/>
              <a:gd name="connsiteY0" fmla="*/ 2088995 h 2088995"/>
              <a:gd name="connsiteX1" fmla="*/ 2802673 w 2943921"/>
              <a:gd name="connsiteY1" fmla="*/ 1709854 h 2088995"/>
              <a:gd name="connsiteX2" fmla="*/ 2683726 w 2943921"/>
              <a:gd name="connsiteY2" fmla="*/ 639337 h 2088995"/>
              <a:gd name="connsiteX3" fmla="*/ 2393794 w 2943921"/>
              <a:gd name="connsiteY3" fmla="*/ 1657815 h 2088995"/>
              <a:gd name="connsiteX4" fmla="*/ 1776760 w 2943921"/>
              <a:gd name="connsiteY4" fmla="*/ 1397620 h 2088995"/>
              <a:gd name="connsiteX5" fmla="*/ 0 w 2943921"/>
              <a:gd name="connsiteY5" fmla="*/ 0 h 2088995"/>
              <a:gd name="connsiteX0" fmla="*/ 2943921 w 2943921"/>
              <a:gd name="connsiteY0" fmla="*/ 2088995 h 2088995"/>
              <a:gd name="connsiteX1" fmla="*/ 2802673 w 2943921"/>
              <a:gd name="connsiteY1" fmla="*/ 1709854 h 2088995"/>
              <a:gd name="connsiteX2" fmla="*/ 2683726 w 2943921"/>
              <a:gd name="connsiteY2" fmla="*/ 639337 h 2088995"/>
              <a:gd name="connsiteX3" fmla="*/ 2386360 w 2943921"/>
              <a:gd name="connsiteY3" fmla="*/ 1553737 h 2088995"/>
              <a:gd name="connsiteX4" fmla="*/ 1776760 w 2943921"/>
              <a:gd name="connsiteY4" fmla="*/ 1397620 h 2088995"/>
              <a:gd name="connsiteX5" fmla="*/ 0 w 2943921"/>
              <a:gd name="connsiteY5" fmla="*/ 0 h 2088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43921" h="2088995">
                <a:moveTo>
                  <a:pt x="2943921" y="2088995"/>
                </a:moveTo>
                <a:cubicBezTo>
                  <a:pt x="2895599" y="2013414"/>
                  <a:pt x="2846039" y="1951464"/>
                  <a:pt x="2802673" y="1709854"/>
                </a:cubicBezTo>
                <a:cubicBezTo>
                  <a:pt x="2759307" y="1468244"/>
                  <a:pt x="2753112" y="665357"/>
                  <a:pt x="2683726" y="639337"/>
                </a:cubicBezTo>
                <a:cubicBezTo>
                  <a:pt x="2614341" y="613318"/>
                  <a:pt x="2537521" y="1427357"/>
                  <a:pt x="2386360" y="1553737"/>
                </a:cubicBezTo>
                <a:cubicBezTo>
                  <a:pt x="2235199" y="1680118"/>
                  <a:pt x="2174487" y="1656576"/>
                  <a:pt x="1776760" y="1397620"/>
                </a:cubicBezTo>
                <a:cubicBezTo>
                  <a:pt x="1379033" y="1138664"/>
                  <a:pt x="657302" y="44605"/>
                  <a:pt x="0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2" name="Plus 11"/>
          <p:cNvSpPr/>
          <p:nvPr/>
        </p:nvSpPr>
        <p:spPr bwMode="auto">
          <a:xfrm>
            <a:off x="4860032" y="2738811"/>
            <a:ext cx="216024" cy="432048"/>
          </a:xfrm>
          <a:prstGeom prst="mathPlus">
            <a:avLst>
              <a:gd name="adj1" fmla="val 0"/>
            </a:avLst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7" name="Plus 26"/>
          <p:cNvSpPr/>
          <p:nvPr/>
        </p:nvSpPr>
        <p:spPr bwMode="auto">
          <a:xfrm>
            <a:off x="5220072" y="3242867"/>
            <a:ext cx="216024" cy="360040"/>
          </a:xfrm>
          <a:prstGeom prst="mathPlus">
            <a:avLst>
              <a:gd name="adj1" fmla="val 0"/>
            </a:avLst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1" name="Plus 30"/>
          <p:cNvSpPr/>
          <p:nvPr/>
        </p:nvSpPr>
        <p:spPr bwMode="auto">
          <a:xfrm>
            <a:off x="5508104" y="3458891"/>
            <a:ext cx="216024" cy="720080"/>
          </a:xfrm>
          <a:prstGeom prst="mathPlus">
            <a:avLst>
              <a:gd name="adj1" fmla="val 0"/>
            </a:avLst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2" name="Plus 31"/>
          <p:cNvSpPr/>
          <p:nvPr/>
        </p:nvSpPr>
        <p:spPr bwMode="auto">
          <a:xfrm>
            <a:off x="5868144" y="4178971"/>
            <a:ext cx="216024" cy="216024"/>
          </a:xfrm>
          <a:prstGeom prst="mathPlus">
            <a:avLst>
              <a:gd name="adj1" fmla="val 0"/>
            </a:avLst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 flipH="1">
            <a:off x="7452320" y="2882827"/>
            <a:ext cx="216024" cy="432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H="1">
            <a:off x="1547664" y="2522787"/>
            <a:ext cx="360040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Plus 33"/>
          <p:cNvSpPr/>
          <p:nvPr/>
        </p:nvSpPr>
        <p:spPr bwMode="auto">
          <a:xfrm>
            <a:off x="6084168" y="4178971"/>
            <a:ext cx="216024" cy="432048"/>
          </a:xfrm>
          <a:prstGeom prst="mathPlus">
            <a:avLst>
              <a:gd name="adj1" fmla="val 0"/>
            </a:avLst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5" name="Plus 34"/>
          <p:cNvSpPr/>
          <p:nvPr/>
        </p:nvSpPr>
        <p:spPr bwMode="auto">
          <a:xfrm>
            <a:off x="4716016" y="2738811"/>
            <a:ext cx="216024" cy="216024"/>
          </a:xfrm>
          <a:prstGeom prst="mathPlus">
            <a:avLst>
              <a:gd name="adj1" fmla="val 0"/>
            </a:avLst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16016" y="2306763"/>
            <a:ext cx="1980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Constraints from MSE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 bwMode="auto">
          <a:xfrm>
            <a:off x="5796136" y="2666803"/>
            <a:ext cx="216024" cy="14401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flipH="1">
            <a:off x="5148064" y="2666803"/>
            <a:ext cx="288032" cy="2160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Plus 41"/>
          <p:cNvSpPr/>
          <p:nvPr/>
        </p:nvSpPr>
        <p:spPr bwMode="auto">
          <a:xfrm>
            <a:off x="6372200" y="4467003"/>
            <a:ext cx="216024" cy="216024"/>
          </a:xfrm>
          <a:prstGeom prst="mathPlus">
            <a:avLst>
              <a:gd name="adj1" fmla="val 0"/>
            </a:avLst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7" name="Freeform 36"/>
          <p:cNvSpPr/>
          <p:nvPr/>
        </p:nvSpPr>
        <p:spPr bwMode="auto">
          <a:xfrm>
            <a:off x="4716016" y="3026843"/>
            <a:ext cx="2943921" cy="2088995"/>
          </a:xfrm>
          <a:custGeom>
            <a:avLst/>
            <a:gdLst>
              <a:gd name="connsiteX0" fmla="*/ 2929053 w 2929053"/>
              <a:gd name="connsiteY0" fmla="*/ 1368129 h 1368129"/>
              <a:gd name="connsiteX1" fmla="*/ 2787805 w 2929053"/>
              <a:gd name="connsiteY1" fmla="*/ 988988 h 1368129"/>
              <a:gd name="connsiteX2" fmla="*/ 2661424 w 2929053"/>
              <a:gd name="connsiteY2" fmla="*/ 246 h 1368129"/>
              <a:gd name="connsiteX3" fmla="*/ 2549912 w 2929053"/>
              <a:gd name="connsiteY3" fmla="*/ 1085632 h 1368129"/>
              <a:gd name="connsiteX4" fmla="*/ 1739590 w 2929053"/>
              <a:gd name="connsiteY4" fmla="*/ 1286354 h 1368129"/>
              <a:gd name="connsiteX5" fmla="*/ 0 w 2929053"/>
              <a:gd name="connsiteY5" fmla="*/ 1219446 h 1368129"/>
              <a:gd name="connsiteX0" fmla="*/ 2929053 w 2929053"/>
              <a:gd name="connsiteY0" fmla="*/ 1368094 h 1368094"/>
              <a:gd name="connsiteX1" fmla="*/ 2787805 w 2929053"/>
              <a:gd name="connsiteY1" fmla="*/ 988953 h 1368094"/>
              <a:gd name="connsiteX2" fmla="*/ 2661424 w 2929053"/>
              <a:gd name="connsiteY2" fmla="*/ 211 h 1368094"/>
              <a:gd name="connsiteX3" fmla="*/ 2430965 w 2929053"/>
              <a:gd name="connsiteY3" fmla="*/ 1078163 h 1368094"/>
              <a:gd name="connsiteX4" fmla="*/ 1739590 w 2929053"/>
              <a:gd name="connsiteY4" fmla="*/ 1286319 h 1368094"/>
              <a:gd name="connsiteX5" fmla="*/ 0 w 2929053"/>
              <a:gd name="connsiteY5" fmla="*/ 1219411 h 1368094"/>
              <a:gd name="connsiteX0" fmla="*/ 2943921 w 2943921"/>
              <a:gd name="connsiteY0" fmla="*/ 2088995 h 2135037"/>
              <a:gd name="connsiteX1" fmla="*/ 2802673 w 2943921"/>
              <a:gd name="connsiteY1" fmla="*/ 1709854 h 2135037"/>
              <a:gd name="connsiteX2" fmla="*/ 2676292 w 2943921"/>
              <a:gd name="connsiteY2" fmla="*/ 721112 h 2135037"/>
              <a:gd name="connsiteX3" fmla="*/ 2445833 w 2943921"/>
              <a:gd name="connsiteY3" fmla="*/ 1799064 h 2135037"/>
              <a:gd name="connsiteX4" fmla="*/ 1754458 w 2943921"/>
              <a:gd name="connsiteY4" fmla="*/ 2007220 h 2135037"/>
              <a:gd name="connsiteX5" fmla="*/ 0 w 2943921"/>
              <a:gd name="connsiteY5" fmla="*/ 0 h 2135037"/>
              <a:gd name="connsiteX0" fmla="*/ 2943921 w 2943921"/>
              <a:gd name="connsiteY0" fmla="*/ 2088995 h 2088995"/>
              <a:gd name="connsiteX1" fmla="*/ 2802673 w 2943921"/>
              <a:gd name="connsiteY1" fmla="*/ 1709854 h 2088995"/>
              <a:gd name="connsiteX2" fmla="*/ 2676292 w 2943921"/>
              <a:gd name="connsiteY2" fmla="*/ 721112 h 2088995"/>
              <a:gd name="connsiteX3" fmla="*/ 2445833 w 2943921"/>
              <a:gd name="connsiteY3" fmla="*/ 1799064 h 2088995"/>
              <a:gd name="connsiteX4" fmla="*/ 1791629 w 2943921"/>
              <a:gd name="connsiteY4" fmla="*/ 1457093 h 2088995"/>
              <a:gd name="connsiteX5" fmla="*/ 0 w 2943921"/>
              <a:gd name="connsiteY5" fmla="*/ 0 h 2088995"/>
              <a:gd name="connsiteX0" fmla="*/ 2943921 w 2943921"/>
              <a:gd name="connsiteY0" fmla="*/ 2088995 h 2088995"/>
              <a:gd name="connsiteX1" fmla="*/ 2802673 w 2943921"/>
              <a:gd name="connsiteY1" fmla="*/ 1709854 h 2088995"/>
              <a:gd name="connsiteX2" fmla="*/ 2676292 w 2943921"/>
              <a:gd name="connsiteY2" fmla="*/ 721112 h 2088995"/>
              <a:gd name="connsiteX3" fmla="*/ 2393794 w 2943921"/>
              <a:gd name="connsiteY3" fmla="*/ 1687552 h 2088995"/>
              <a:gd name="connsiteX4" fmla="*/ 1791629 w 2943921"/>
              <a:gd name="connsiteY4" fmla="*/ 1457093 h 2088995"/>
              <a:gd name="connsiteX5" fmla="*/ 0 w 2943921"/>
              <a:gd name="connsiteY5" fmla="*/ 0 h 2088995"/>
              <a:gd name="connsiteX0" fmla="*/ 2943921 w 2943921"/>
              <a:gd name="connsiteY0" fmla="*/ 2088995 h 2088995"/>
              <a:gd name="connsiteX1" fmla="*/ 2802673 w 2943921"/>
              <a:gd name="connsiteY1" fmla="*/ 1709854 h 2088995"/>
              <a:gd name="connsiteX2" fmla="*/ 2683726 w 2943921"/>
              <a:gd name="connsiteY2" fmla="*/ 639337 h 2088995"/>
              <a:gd name="connsiteX3" fmla="*/ 2393794 w 2943921"/>
              <a:gd name="connsiteY3" fmla="*/ 1687552 h 2088995"/>
              <a:gd name="connsiteX4" fmla="*/ 1791629 w 2943921"/>
              <a:gd name="connsiteY4" fmla="*/ 1457093 h 2088995"/>
              <a:gd name="connsiteX5" fmla="*/ 0 w 2943921"/>
              <a:gd name="connsiteY5" fmla="*/ 0 h 2088995"/>
              <a:gd name="connsiteX0" fmla="*/ 2943921 w 2943921"/>
              <a:gd name="connsiteY0" fmla="*/ 2088995 h 2088995"/>
              <a:gd name="connsiteX1" fmla="*/ 2802673 w 2943921"/>
              <a:gd name="connsiteY1" fmla="*/ 1709854 h 2088995"/>
              <a:gd name="connsiteX2" fmla="*/ 2683726 w 2943921"/>
              <a:gd name="connsiteY2" fmla="*/ 639337 h 2088995"/>
              <a:gd name="connsiteX3" fmla="*/ 2393794 w 2943921"/>
              <a:gd name="connsiteY3" fmla="*/ 1657815 h 2088995"/>
              <a:gd name="connsiteX4" fmla="*/ 1791629 w 2943921"/>
              <a:gd name="connsiteY4" fmla="*/ 1457093 h 2088995"/>
              <a:gd name="connsiteX5" fmla="*/ 0 w 2943921"/>
              <a:gd name="connsiteY5" fmla="*/ 0 h 2088995"/>
              <a:gd name="connsiteX0" fmla="*/ 2943921 w 2943921"/>
              <a:gd name="connsiteY0" fmla="*/ 2088995 h 2088995"/>
              <a:gd name="connsiteX1" fmla="*/ 2802673 w 2943921"/>
              <a:gd name="connsiteY1" fmla="*/ 1709854 h 2088995"/>
              <a:gd name="connsiteX2" fmla="*/ 2683726 w 2943921"/>
              <a:gd name="connsiteY2" fmla="*/ 639337 h 2088995"/>
              <a:gd name="connsiteX3" fmla="*/ 2393794 w 2943921"/>
              <a:gd name="connsiteY3" fmla="*/ 1657815 h 2088995"/>
              <a:gd name="connsiteX4" fmla="*/ 1776760 w 2943921"/>
              <a:gd name="connsiteY4" fmla="*/ 1397620 h 2088995"/>
              <a:gd name="connsiteX5" fmla="*/ 0 w 2943921"/>
              <a:gd name="connsiteY5" fmla="*/ 0 h 2088995"/>
              <a:gd name="connsiteX0" fmla="*/ 2943921 w 2943921"/>
              <a:gd name="connsiteY0" fmla="*/ 2088995 h 2088995"/>
              <a:gd name="connsiteX1" fmla="*/ 2802673 w 2943921"/>
              <a:gd name="connsiteY1" fmla="*/ 1709854 h 2088995"/>
              <a:gd name="connsiteX2" fmla="*/ 2683726 w 2943921"/>
              <a:gd name="connsiteY2" fmla="*/ 639337 h 2088995"/>
              <a:gd name="connsiteX3" fmla="*/ 2386360 w 2943921"/>
              <a:gd name="connsiteY3" fmla="*/ 1553737 h 2088995"/>
              <a:gd name="connsiteX4" fmla="*/ 1776760 w 2943921"/>
              <a:gd name="connsiteY4" fmla="*/ 1397620 h 2088995"/>
              <a:gd name="connsiteX5" fmla="*/ 0 w 2943921"/>
              <a:gd name="connsiteY5" fmla="*/ 0 h 2088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43921" h="2088995">
                <a:moveTo>
                  <a:pt x="2943921" y="2088995"/>
                </a:moveTo>
                <a:cubicBezTo>
                  <a:pt x="2895599" y="2013414"/>
                  <a:pt x="2846039" y="1951464"/>
                  <a:pt x="2802673" y="1709854"/>
                </a:cubicBezTo>
                <a:cubicBezTo>
                  <a:pt x="2759307" y="1468244"/>
                  <a:pt x="2753112" y="665357"/>
                  <a:pt x="2683726" y="639337"/>
                </a:cubicBezTo>
                <a:cubicBezTo>
                  <a:pt x="2614341" y="613318"/>
                  <a:pt x="2537521" y="1427357"/>
                  <a:pt x="2386360" y="1553737"/>
                </a:cubicBezTo>
                <a:cubicBezTo>
                  <a:pt x="2235199" y="1680118"/>
                  <a:pt x="2174487" y="1656576"/>
                  <a:pt x="1776760" y="1397620"/>
                </a:cubicBezTo>
                <a:cubicBezTo>
                  <a:pt x="1379033" y="1138664"/>
                  <a:pt x="657302" y="44605"/>
                  <a:pt x="0" y="0"/>
                </a:cubicBezTo>
              </a:path>
            </a:pathLst>
          </a:cu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9" name="Title 2"/>
          <p:cNvSpPr>
            <a:spLocks noGrp="1"/>
          </p:cNvSpPr>
          <p:nvPr>
            <p:ph type="title" idx="4294967295"/>
          </p:nvPr>
        </p:nvSpPr>
        <p:spPr>
          <a:xfrm>
            <a:off x="0" y="131383"/>
            <a:ext cx="9143999" cy="678820"/>
          </a:xfrm>
        </p:spPr>
        <p:txBody>
          <a:bodyPr/>
          <a:lstStyle/>
          <a:p>
            <a:r>
              <a:rPr lang="en-US" dirty="0" smtClean="0"/>
              <a:t>Add constraints on the Current and Pressure to EFIT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0" y="574629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+mn-lt"/>
                <a:ea typeface="ＭＳ 明朝"/>
                <a:cs typeface="Times New Roman"/>
              </a:rPr>
              <a:t>RT-Thomson (two years ago), RT-CER (this year), Corrected MSE (</a:t>
            </a:r>
            <a:r>
              <a:rPr lang="en-US" sz="2000" b="1" dirty="0" err="1" smtClean="0">
                <a:solidFill>
                  <a:srgbClr val="000000"/>
                </a:solidFill>
                <a:latin typeface="+mn-lt"/>
                <a:ea typeface="ＭＳ 明朝"/>
                <a:cs typeface="Times New Roman"/>
              </a:rPr>
              <a:t>Er</a:t>
            </a:r>
            <a:r>
              <a:rPr lang="en-US" sz="2000" b="1" dirty="0" smtClean="0">
                <a:solidFill>
                  <a:srgbClr val="000000"/>
                </a:solidFill>
                <a:latin typeface="+mn-lt"/>
                <a:ea typeface="ＭＳ 明朝"/>
                <a:cs typeface="Times New Roman"/>
              </a:rPr>
              <a:t>)</a:t>
            </a:r>
            <a:endParaRPr lang="en-US" sz="2000" dirty="0">
              <a:latin typeface="+mn-lt"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1955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974435"/>
            <a:ext cx="8248650" cy="5781964"/>
          </a:xfrm>
        </p:spPr>
        <p:txBody>
          <a:bodyPr/>
          <a:lstStyle/>
          <a:p>
            <a:pPr marL="457200" indent="-457200">
              <a:lnSpc>
                <a:spcPct val="120000"/>
              </a:lnSpc>
              <a:buFont typeface="Arial" charset="0"/>
              <a:buAutoNum type="arabicPeriod"/>
            </a:pPr>
            <a:endParaRPr lang="en-US" sz="2400" dirty="0" smtClean="0"/>
          </a:p>
          <a:p>
            <a:pPr marL="457200" indent="-457200">
              <a:lnSpc>
                <a:spcPct val="120000"/>
              </a:lnSpc>
              <a:buFont typeface="Arial" charset="0"/>
              <a:buAutoNum type="arabicPeriod"/>
            </a:pPr>
            <a:r>
              <a:rPr lang="en-US" sz="2400" dirty="0" smtClean="0">
                <a:solidFill>
                  <a:schemeClr val="tx2"/>
                </a:solidFill>
              </a:rPr>
              <a:t>RT-</a:t>
            </a:r>
            <a:r>
              <a:rPr lang="en-US" sz="2400" dirty="0">
                <a:solidFill>
                  <a:schemeClr val="tx2"/>
                </a:solidFill>
              </a:rPr>
              <a:t>K</a:t>
            </a:r>
            <a:r>
              <a:rPr lang="en-US" sz="2400" dirty="0" smtClean="0">
                <a:solidFill>
                  <a:schemeClr val="tx2"/>
                </a:solidFill>
              </a:rPr>
              <a:t>inetic EFIT</a:t>
            </a:r>
          </a:p>
          <a:p>
            <a:pPr marL="457200" indent="-457200">
              <a:lnSpc>
                <a:spcPct val="120000"/>
              </a:lnSpc>
              <a:buFont typeface="Arial" charset="0"/>
              <a:buAutoNum type="arabicPeriod"/>
            </a:pPr>
            <a:r>
              <a:rPr lang="en-US" sz="2400" dirty="0" smtClean="0">
                <a:solidFill>
                  <a:srgbClr val="FF0000"/>
                </a:solidFill>
              </a:rPr>
              <a:t>RT-DCON</a:t>
            </a:r>
          </a:p>
          <a:p>
            <a:pPr marL="457200" indent="-457200">
              <a:lnSpc>
                <a:spcPct val="120000"/>
              </a:lnSpc>
              <a:buFont typeface="Arial" charset="0"/>
              <a:buAutoNum type="arabicPeriod"/>
            </a:pPr>
            <a:r>
              <a:rPr lang="en-US" sz="2400" dirty="0" smtClean="0">
                <a:solidFill>
                  <a:srgbClr val="1F497D"/>
                </a:solidFill>
              </a:rPr>
              <a:t>ITER RT-Control Development:</a:t>
            </a:r>
          </a:p>
          <a:p>
            <a:pPr marL="857250" lvl="1" indent="-457200">
              <a:lnSpc>
                <a:spcPct val="120000"/>
              </a:lnSpc>
              <a:buFont typeface="Arial" charset="0"/>
              <a:buAutoNum type="arabicPeriod"/>
            </a:pPr>
            <a:r>
              <a:rPr lang="en-US" sz="2200" dirty="0" smtClean="0">
                <a:solidFill>
                  <a:srgbClr val="1F497D"/>
                </a:solidFill>
              </a:rPr>
              <a:t>EFC</a:t>
            </a:r>
          </a:p>
          <a:p>
            <a:pPr marL="857250" lvl="1" indent="-457200">
              <a:lnSpc>
                <a:spcPct val="120000"/>
              </a:lnSpc>
              <a:buFont typeface="Arial" charset="0"/>
              <a:buAutoNum type="arabicPeriod"/>
            </a:pPr>
            <a:r>
              <a:rPr lang="en-US" sz="2200" dirty="0" smtClean="0">
                <a:solidFill>
                  <a:srgbClr val="1F497D"/>
                </a:solidFill>
              </a:rPr>
              <a:t>ELM Control</a:t>
            </a:r>
          </a:p>
          <a:p>
            <a:pPr marL="857250" lvl="1" indent="-457200">
              <a:lnSpc>
                <a:spcPct val="120000"/>
              </a:lnSpc>
              <a:buFont typeface="Arial" charset="0"/>
              <a:buAutoNum type="arabicPeriod"/>
            </a:pPr>
            <a:r>
              <a:rPr lang="en-US" sz="2200" dirty="0" smtClean="0">
                <a:solidFill>
                  <a:srgbClr val="1F497D"/>
                </a:solidFill>
              </a:rPr>
              <a:t>Rotation Control</a:t>
            </a:r>
          </a:p>
          <a:p>
            <a:pPr marL="857250" lvl="1" indent="-457200">
              <a:lnSpc>
                <a:spcPct val="120000"/>
              </a:lnSpc>
              <a:buFont typeface="Arial" charset="0"/>
              <a:buAutoNum type="arabicPeriod"/>
            </a:pPr>
            <a:r>
              <a:rPr lang="en-US" sz="2200" dirty="0" smtClean="0">
                <a:solidFill>
                  <a:srgbClr val="1F497D"/>
                </a:solidFill>
              </a:rPr>
              <a:t>RWM Control</a:t>
            </a:r>
          </a:p>
          <a:p>
            <a:pPr marL="457200" indent="-457200">
              <a:lnSpc>
                <a:spcPct val="120000"/>
              </a:lnSpc>
              <a:buFont typeface="Arial" charset="0"/>
              <a:buAutoNum type="arabicPeriod"/>
            </a:pPr>
            <a:r>
              <a:rPr lang="en-US" sz="2400" dirty="0" smtClean="0">
                <a:solidFill>
                  <a:srgbClr val="1F497D"/>
                </a:solidFill>
              </a:rPr>
              <a:t>ITER Stability Control Vision</a:t>
            </a:r>
            <a:endParaRPr lang="en-US" sz="24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98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0" y="0"/>
            <a:ext cx="91440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2600" b="1" kern="0" dirty="0">
                <a:solidFill>
                  <a:schemeClr val="bg1"/>
                </a:solidFill>
              </a:rPr>
              <a:t>Stability Analysis: </a:t>
            </a:r>
            <a:r>
              <a:rPr lang="en-US" sz="2600" b="1" kern="0" dirty="0" smtClean="0">
                <a:solidFill>
                  <a:schemeClr val="bg1"/>
                </a:solidFill>
                <a:latin typeface="+mj-lt"/>
              </a:rPr>
              <a:t>Using RT-EFIT + DCON</a:t>
            </a:r>
            <a:endParaRPr lang="en-US" sz="2600" b="1" kern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 bwMode="auto">
          <a:xfrm>
            <a:off x="0" y="890588"/>
            <a:ext cx="9143999" cy="5701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000" b="1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2573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ヒラギノ角ゴ Pro W3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Start with </a:t>
            </a:r>
            <a:r>
              <a:rPr lang="en-US" sz="2200" dirty="0" smtClean="0">
                <a:solidFill>
                  <a:srgbClr val="FF0000"/>
                </a:solidFill>
              </a:rPr>
              <a:t>non-resistive DCON </a:t>
            </a:r>
            <a:r>
              <a:rPr lang="en-US" sz="2200" dirty="0" smtClean="0"/>
              <a:t>with the wall </a:t>
            </a:r>
          </a:p>
          <a:p>
            <a:r>
              <a:rPr lang="en-US" sz="2200" dirty="0" smtClean="0"/>
              <a:t>Solves the ideal MHD</a:t>
            </a:r>
          </a:p>
          <a:p>
            <a:r>
              <a:rPr lang="en-US" sz="2200" dirty="0" smtClean="0"/>
              <a:t>Using the Energy Principle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r>
              <a:rPr lang="en-US" sz="2200" dirty="0" smtClean="0"/>
              <a:t>Find the total potential energy </a:t>
            </a:r>
            <a:br>
              <a:rPr lang="en-US" sz="2200" dirty="0" smtClean="0"/>
            </a:br>
            <a:r>
              <a:rPr lang="en-US" sz="2200" dirty="0" smtClean="0"/>
              <a:t>by adding the plasma and the vacuum (Vacuum code)</a:t>
            </a:r>
          </a:p>
          <a:p>
            <a:endParaRPr lang="en-US" sz="2200" dirty="0"/>
          </a:p>
          <a:p>
            <a:pPr marL="0" indent="0">
              <a:buNone/>
            </a:pPr>
            <a:endParaRPr lang="en-US" sz="2200" dirty="0" smtClean="0"/>
          </a:p>
          <a:p>
            <a:r>
              <a:rPr lang="en-US" sz="2200" dirty="0" smtClean="0"/>
              <a:t>Obtain the closeness to the stability boundary for low </a:t>
            </a:r>
            <a:r>
              <a:rPr lang="en-US" sz="2200" dirty="0" err="1" smtClean="0"/>
              <a:t>torodial</a:t>
            </a:r>
            <a:r>
              <a:rPr lang="en-US" sz="2200" dirty="0" smtClean="0"/>
              <a:t> numbers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i="1" dirty="0" smtClean="0"/>
              <a:t>More importantly obtain Plasma Response Matrix: </a:t>
            </a:r>
            <a:r>
              <a:rPr lang="en-US" sz="2200" i="1" dirty="0" err="1" smtClean="0"/>
              <a:t>W</a:t>
            </a:r>
            <a:r>
              <a:rPr lang="en-US" sz="2200" i="1" baseline="-25000" dirty="0" err="1" smtClean="0"/>
              <a:t>p</a:t>
            </a:r>
            <a:endParaRPr lang="en-US" sz="2200" i="1" baseline="-25000" dirty="0"/>
          </a:p>
          <a:p>
            <a:endParaRPr lang="en-US" sz="2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430" y="2350248"/>
            <a:ext cx="6937200" cy="7857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8147" y="4223582"/>
            <a:ext cx="27178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364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974435"/>
            <a:ext cx="8248650" cy="5781964"/>
          </a:xfrm>
        </p:spPr>
        <p:txBody>
          <a:bodyPr/>
          <a:lstStyle/>
          <a:p>
            <a:pPr marL="457200" indent="-457200">
              <a:lnSpc>
                <a:spcPct val="120000"/>
              </a:lnSpc>
              <a:buFont typeface="Arial" charset="0"/>
              <a:buAutoNum type="arabicPeriod"/>
            </a:pPr>
            <a:endParaRPr lang="en-US" sz="2400" dirty="0" smtClean="0"/>
          </a:p>
          <a:p>
            <a:pPr marL="457200" indent="-457200">
              <a:lnSpc>
                <a:spcPct val="120000"/>
              </a:lnSpc>
              <a:buFont typeface="Arial" charset="0"/>
              <a:buAutoNum type="arabicPeriod"/>
            </a:pPr>
            <a:r>
              <a:rPr lang="en-US" sz="2400" dirty="0" smtClean="0">
                <a:solidFill>
                  <a:schemeClr val="tx2"/>
                </a:solidFill>
              </a:rPr>
              <a:t>RT-</a:t>
            </a:r>
            <a:r>
              <a:rPr lang="en-US" sz="2400" dirty="0">
                <a:solidFill>
                  <a:schemeClr val="tx2"/>
                </a:solidFill>
              </a:rPr>
              <a:t>K</a:t>
            </a:r>
            <a:r>
              <a:rPr lang="en-US" sz="2400" dirty="0" smtClean="0">
                <a:solidFill>
                  <a:schemeClr val="tx2"/>
                </a:solidFill>
              </a:rPr>
              <a:t>inetic </a:t>
            </a:r>
            <a:r>
              <a:rPr lang="en-US" sz="2400" dirty="0" smtClean="0">
                <a:solidFill>
                  <a:schemeClr val="tx2"/>
                </a:solidFill>
              </a:rPr>
              <a:t>EFIT</a:t>
            </a:r>
            <a:endParaRPr lang="en-US" sz="2400" dirty="0" smtClean="0">
              <a:solidFill>
                <a:schemeClr val="tx2"/>
              </a:solidFill>
            </a:endParaRPr>
          </a:p>
          <a:p>
            <a:pPr marL="457200" indent="-457200">
              <a:lnSpc>
                <a:spcPct val="120000"/>
              </a:lnSpc>
              <a:buFont typeface="Arial" charset="0"/>
              <a:buAutoNum type="arabicPeriod"/>
            </a:pPr>
            <a:r>
              <a:rPr lang="en-US" sz="2400" dirty="0" smtClean="0">
                <a:solidFill>
                  <a:srgbClr val="1F497D"/>
                </a:solidFill>
              </a:rPr>
              <a:t>ITER </a:t>
            </a:r>
            <a:r>
              <a:rPr lang="en-US" sz="2400" dirty="0" smtClean="0">
                <a:solidFill>
                  <a:srgbClr val="1F497D"/>
                </a:solidFill>
              </a:rPr>
              <a:t>RT-Control Development:</a:t>
            </a:r>
          </a:p>
          <a:p>
            <a:pPr marL="857250" lvl="1" indent="-457200">
              <a:lnSpc>
                <a:spcPct val="120000"/>
              </a:lnSpc>
              <a:buFont typeface="Arial" charset="0"/>
              <a:buAutoNum type="arabicPeriod"/>
            </a:pPr>
            <a:r>
              <a:rPr lang="en-US" sz="2200" dirty="0" smtClean="0">
                <a:solidFill>
                  <a:srgbClr val="1F497D"/>
                </a:solidFill>
              </a:rPr>
              <a:t>Pedestal Control</a:t>
            </a:r>
            <a:endParaRPr lang="en-US" sz="2200" dirty="0" smtClean="0">
              <a:solidFill>
                <a:srgbClr val="1F497D"/>
              </a:solidFill>
            </a:endParaRPr>
          </a:p>
          <a:p>
            <a:pPr marL="857250" lvl="1" indent="-457200">
              <a:lnSpc>
                <a:spcPct val="120000"/>
              </a:lnSpc>
              <a:buFont typeface="Arial" charset="0"/>
              <a:buAutoNum type="arabicPeriod"/>
            </a:pPr>
            <a:r>
              <a:rPr lang="en-US" sz="2200" dirty="0" smtClean="0">
                <a:solidFill>
                  <a:srgbClr val="1F497D"/>
                </a:solidFill>
              </a:rPr>
              <a:t>ELM </a:t>
            </a:r>
            <a:r>
              <a:rPr lang="en-US" sz="2200" dirty="0" smtClean="0">
                <a:solidFill>
                  <a:srgbClr val="1F497D"/>
                </a:solidFill>
              </a:rPr>
              <a:t>Stability/Control</a:t>
            </a:r>
            <a:endParaRPr lang="en-US" sz="2200" dirty="0" smtClean="0">
              <a:solidFill>
                <a:srgbClr val="1F497D"/>
              </a:solidFill>
            </a:endParaRPr>
          </a:p>
          <a:p>
            <a:pPr marL="457200" indent="-457200">
              <a:lnSpc>
                <a:spcPct val="120000"/>
              </a:lnSpc>
              <a:buFont typeface="Arial" charset="0"/>
              <a:buAutoNum type="arabicPeriod"/>
            </a:pPr>
            <a:r>
              <a:rPr lang="en-US" sz="2400" dirty="0" smtClean="0">
                <a:solidFill>
                  <a:srgbClr val="1F497D"/>
                </a:solidFill>
              </a:rPr>
              <a:t>Achieve Advanced Regimes</a:t>
            </a:r>
          </a:p>
          <a:p>
            <a:pPr marL="857250" lvl="1" indent="-457200">
              <a:lnSpc>
                <a:spcPct val="120000"/>
              </a:lnSpc>
              <a:buFont typeface="Arial" charset="0"/>
              <a:buAutoNum type="arabicPeriod"/>
            </a:pPr>
            <a:r>
              <a:rPr lang="en-US" sz="2200" dirty="0" smtClean="0">
                <a:solidFill>
                  <a:srgbClr val="1F497D"/>
                </a:solidFill>
              </a:rPr>
              <a:t>Lithium ELM Free Scenario</a:t>
            </a:r>
          </a:p>
          <a:p>
            <a:pPr marL="857250" lvl="1" indent="-457200">
              <a:lnSpc>
                <a:spcPct val="120000"/>
              </a:lnSpc>
              <a:buFont typeface="Arial" charset="0"/>
              <a:buAutoNum type="arabicPeriod"/>
            </a:pPr>
            <a:r>
              <a:rPr lang="en-US" sz="2200" dirty="0" smtClean="0">
                <a:solidFill>
                  <a:srgbClr val="1F497D"/>
                </a:solidFill>
              </a:rPr>
              <a:t>Enhanced Pedestal </a:t>
            </a:r>
            <a:r>
              <a:rPr lang="en-US" sz="2200" dirty="0">
                <a:solidFill>
                  <a:srgbClr val="1F497D"/>
                </a:solidFill>
              </a:rPr>
              <a:t>H mode </a:t>
            </a:r>
            <a:endParaRPr lang="en-US" sz="22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415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10067"/>
            <a:ext cx="8227640" cy="7620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Real Time Kinetic Equilibrium Reconstruction </a:t>
            </a:r>
            <a:r>
              <a:rPr lang="en-US" dirty="0" smtClean="0"/>
              <a:t>Can be </a:t>
            </a:r>
            <a:r>
              <a:rPr lang="en-US" dirty="0"/>
              <a:t>Implemented by Adding P and J Constraints to EFIT </a:t>
            </a:r>
            <a:endParaRPr lang="en-US" dirty="0">
              <a:effectLst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34" y="978901"/>
            <a:ext cx="7893234" cy="454711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45910" y="5645860"/>
            <a:ext cx="7783758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First the Thomson Scattering only addition for kinetic EFITs</a:t>
            </a:r>
          </a:p>
          <a:p>
            <a:r>
              <a:rPr lang="en-US" sz="2400" b="1" dirty="0" smtClean="0"/>
              <a:t>With </a:t>
            </a:r>
            <a:r>
              <a:rPr lang="en-US" sz="2400" b="1" dirty="0" smtClean="0">
                <a:solidFill>
                  <a:srgbClr val="FF0000"/>
                </a:solidFill>
              </a:rPr>
              <a:t>Steve </a:t>
            </a:r>
            <a:r>
              <a:rPr lang="en-US" sz="2400" b="1" dirty="0" err="1" smtClean="0">
                <a:solidFill>
                  <a:srgbClr val="FF0000"/>
                </a:solidFill>
              </a:rPr>
              <a:t>Sabbagh</a:t>
            </a:r>
            <a:r>
              <a:rPr lang="en-US" sz="2400" b="1" dirty="0" smtClean="0">
                <a:solidFill>
                  <a:srgbClr val="FF0000"/>
                </a:solidFill>
              </a:rPr>
              <a:t>, Keith Ericsson, Dan Boyer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5587" t="80343"/>
          <a:stretch/>
        </p:blipFill>
        <p:spPr>
          <a:xfrm>
            <a:off x="4225782" y="3890760"/>
            <a:ext cx="2517951" cy="8938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85587" t="80343"/>
          <a:stretch/>
        </p:blipFill>
        <p:spPr>
          <a:xfrm>
            <a:off x="6261175" y="4632188"/>
            <a:ext cx="1237946" cy="89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06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Real Time Kinetic Equilibrium Reconstruction </a:t>
            </a:r>
            <a:r>
              <a:rPr lang="en-US" dirty="0" smtClean="0"/>
              <a:t>Difference between regular versus kinetic-EFIT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6" y="1218758"/>
            <a:ext cx="4677731" cy="4094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0" y="1308070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+mn-lt"/>
                <a:ea typeface="ＭＳ 明朝"/>
                <a:cs typeface="Times New Roman"/>
              </a:rPr>
              <a:t>Example </a:t>
            </a:r>
            <a:r>
              <a:rPr lang="en-US" sz="2000" b="1" dirty="0">
                <a:solidFill>
                  <a:srgbClr val="000000"/>
                </a:solidFill>
                <a:latin typeface="+mn-lt"/>
                <a:ea typeface="ＭＳ 明朝"/>
                <a:cs typeface="Times New Roman"/>
              </a:rPr>
              <a:t>profiles of parallel current density and total pressure for a kinetic EFIT (black) and a basic, magnetics-only EFIT (magenta). </a:t>
            </a:r>
            <a:endParaRPr lang="en-US" sz="2000" b="1" dirty="0" smtClean="0">
              <a:solidFill>
                <a:srgbClr val="000000"/>
              </a:solidFill>
              <a:latin typeface="+mn-lt"/>
              <a:ea typeface="ＭＳ 明朝"/>
              <a:cs typeface="Times New Roman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endParaRPr lang="en-US" sz="2000" b="1" dirty="0" smtClean="0">
              <a:solidFill>
                <a:srgbClr val="000000"/>
              </a:solidFill>
              <a:latin typeface="+mn-lt"/>
              <a:ea typeface="ＭＳ 明朝"/>
              <a:cs typeface="Times New Roman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+mn-lt"/>
                <a:ea typeface="ＭＳ 明朝"/>
                <a:cs typeface="Times New Roman"/>
              </a:rPr>
              <a:t>Failure </a:t>
            </a:r>
            <a:r>
              <a:rPr lang="en-US" sz="2000" b="1" dirty="0">
                <a:solidFill>
                  <a:srgbClr val="000000"/>
                </a:solidFill>
                <a:latin typeface="+mn-lt"/>
                <a:ea typeface="ＭＳ 明朝"/>
                <a:cs typeface="Times New Roman"/>
              </a:rPr>
              <a:t>to properly account for the pedestal pressure gradient and the resulting bootstrap current introduces errors throughout the profiles. </a:t>
            </a:r>
            <a:endParaRPr lang="en-US" sz="2000" b="1" dirty="0" smtClean="0">
              <a:solidFill>
                <a:srgbClr val="000000"/>
              </a:solidFill>
              <a:latin typeface="+mn-lt"/>
              <a:ea typeface="ＭＳ 明朝"/>
              <a:cs typeface="Times New Roman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endParaRPr lang="en-US" sz="2000" b="1" dirty="0">
              <a:solidFill>
                <a:srgbClr val="000000"/>
              </a:solidFill>
              <a:latin typeface="+mn-lt"/>
              <a:ea typeface="ＭＳ 明朝"/>
              <a:cs typeface="Times New Roman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+mn-lt"/>
                <a:ea typeface="ＭＳ 明朝"/>
                <a:cs typeface="Times New Roman"/>
              </a:rPr>
              <a:t>Thus</a:t>
            </a:r>
            <a:r>
              <a:rPr lang="en-US" sz="2000" b="1" dirty="0">
                <a:solidFill>
                  <a:srgbClr val="000000"/>
                </a:solidFill>
                <a:latin typeface="+mn-lt"/>
                <a:ea typeface="ＭＳ 明朝"/>
                <a:cs typeface="Times New Roman"/>
              </a:rPr>
              <a:t>, it is critical that pressure constraints be used when constructing </a:t>
            </a:r>
            <a:r>
              <a:rPr lang="en-US" sz="2000" b="1" dirty="0" err="1">
                <a:solidFill>
                  <a:srgbClr val="000000"/>
                </a:solidFill>
                <a:latin typeface="+mn-lt"/>
                <a:ea typeface="ＭＳ 明朝"/>
                <a:cs typeface="Times New Roman"/>
              </a:rPr>
              <a:t>equilibria</a:t>
            </a:r>
            <a:r>
              <a:rPr lang="en-US" sz="2000" b="1" dirty="0">
                <a:solidFill>
                  <a:srgbClr val="000000"/>
                </a:solidFill>
                <a:latin typeface="+mn-lt"/>
                <a:ea typeface="ＭＳ 明朝"/>
                <a:cs typeface="Times New Roman"/>
              </a:rPr>
              <a:t> for stability analysis.</a:t>
            </a:r>
            <a:endParaRPr lang="en-US" sz="2000" dirty="0">
              <a:latin typeface="+mn-lt"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8177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 bwMode="auto">
          <a:xfrm>
            <a:off x="4713247" y="2289435"/>
            <a:ext cx="2919781" cy="2795245"/>
          </a:xfrm>
          <a:custGeom>
            <a:avLst/>
            <a:gdLst>
              <a:gd name="connsiteX0" fmla="*/ 0 w 620396"/>
              <a:gd name="connsiteY0" fmla="*/ 1189804 h 1594001"/>
              <a:gd name="connsiteX1" fmla="*/ 156117 w 620396"/>
              <a:gd name="connsiteY1" fmla="*/ 1137765 h 1594001"/>
              <a:gd name="connsiteX2" fmla="*/ 319668 w 620396"/>
              <a:gd name="connsiteY2" fmla="*/ 341 h 1594001"/>
              <a:gd name="connsiteX3" fmla="*/ 557561 w 620396"/>
              <a:gd name="connsiteY3" fmla="*/ 1264146 h 1594001"/>
              <a:gd name="connsiteX4" fmla="*/ 617034 w 620396"/>
              <a:gd name="connsiteY4" fmla="*/ 1576380 h 1594001"/>
              <a:gd name="connsiteX5" fmla="*/ 483220 w 620396"/>
              <a:gd name="connsiteY5" fmla="*/ 1427697 h 1594001"/>
              <a:gd name="connsiteX6" fmla="*/ 371707 w 620396"/>
              <a:gd name="connsiteY6" fmla="*/ 386916 h 1594001"/>
              <a:gd name="connsiteX7" fmla="*/ 200722 w 620396"/>
              <a:gd name="connsiteY7" fmla="*/ 1375658 h 1594001"/>
              <a:gd name="connsiteX8" fmla="*/ 14868 w 620396"/>
              <a:gd name="connsiteY8" fmla="*/ 1554077 h 1594001"/>
              <a:gd name="connsiteX9" fmla="*/ 29737 w 620396"/>
              <a:gd name="connsiteY9" fmla="*/ 1546643 h 1594001"/>
              <a:gd name="connsiteX0" fmla="*/ 0 w 619656"/>
              <a:gd name="connsiteY0" fmla="*/ 1189804 h 1594001"/>
              <a:gd name="connsiteX1" fmla="*/ 156117 w 619656"/>
              <a:gd name="connsiteY1" fmla="*/ 1137765 h 1594001"/>
              <a:gd name="connsiteX2" fmla="*/ 386576 w 619656"/>
              <a:gd name="connsiteY2" fmla="*/ 341 h 1594001"/>
              <a:gd name="connsiteX3" fmla="*/ 557561 w 619656"/>
              <a:gd name="connsiteY3" fmla="*/ 1264146 h 1594001"/>
              <a:gd name="connsiteX4" fmla="*/ 617034 w 619656"/>
              <a:gd name="connsiteY4" fmla="*/ 1576380 h 1594001"/>
              <a:gd name="connsiteX5" fmla="*/ 483220 w 619656"/>
              <a:gd name="connsiteY5" fmla="*/ 1427697 h 1594001"/>
              <a:gd name="connsiteX6" fmla="*/ 371707 w 619656"/>
              <a:gd name="connsiteY6" fmla="*/ 386916 h 1594001"/>
              <a:gd name="connsiteX7" fmla="*/ 200722 w 619656"/>
              <a:gd name="connsiteY7" fmla="*/ 1375658 h 1594001"/>
              <a:gd name="connsiteX8" fmla="*/ 14868 w 619656"/>
              <a:gd name="connsiteY8" fmla="*/ 1554077 h 1594001"/>
              <a:gd name="connsiteX9" fmla="*/ 29737 w 619656"/>
              <a:gd name="connsiteY9" fmla="*/ 1546643 h 1594001"/>
              <a:gd name="connsiteX0" fmla="*/ 0 w 619656"/>
              <a:gd name="connsiteY0" fmla="*/ 1189804 h 1591907"/>
              <a:gd name="connsiteX1" fmla="*/ 156117 w 619656"/>
              <a:gd name="connsiteY1" fmla="*/ 1137765 h 1591907"/>
              <a:gd name="connsiteX2" fmla="*/ 386576 w 619656"/>
              <a:gd name="connsiteY2" fmla="*/ 341 h 1591907"/>
              <a:gd name="connsiteX3" fmla="*/ 557561 w 619656"/>
              <a:gd name="connsiteY3" fmla="*/ 1264146 h 1591907"/>
              <a:gd name="connsiteX4" fmla="*/ 617034 w 619656"/>
              <a:gd name="connsiteY4" fmla="*/ 1576380 h 1591907"/>
              <a:gd name="connsiteX5" fmla="*/ 483220 w 619656"/>
              <a:gd name="connsiteY5" fmla="*/ 1427697 h 1591907"/>
              <a:gd name="connsiteX6" fmla="*/ 386575 w 619656"/>
              <a:gd name="connsiteY6" fmla="*/ 446390 h 1591907"/>
              <a:gd name="connsiteX7" fmla="*/ 200722 w 619656"/>
              <a:gd name="connsiteY7" fmla="*/ 1375658 h 1591907"/>
              <a:gd name="connsiteX8" fmla="*/ 14868 w 619656"/>
              <a:gd name="connsiteY8" fmla="*/ 1554077 h 1591907"/>
              <a:gd name="connsiteX9" fmla="*/ 29737 w 619656"/>
              <a:gd name="connsiteY9" fmla="*/ 1546643 h 1591907"/>
              <a:gd name="connsiteX0" fmla="*/ 0 w 619869"/>
              <a:gd name="connsiteY0" fmla="*/ 1189804 h 1591907"/>
              <a:gd name="connsiteX1" fmla="*/ 156117 w 619869"/>
              <a:gd name="connsiteY1" fmla="*/ 1137765 h 1591907"/>
              <a:gd name="connsiteX2" fmla="*/ 364273 w 619869"/>
              <a:gd name="connsiteY2" fmla="*/ 341 h 1591907"/>
              <a:gd name="connsiteX3" fmla="*/ 557561 w 619869"/>
              <a:gd name="connsiteY3" fmla="*/ 1264146 h 1591907"/>
              <a:gd name="connsiteX4" fmla="*/ 617034 w 619869"/>
              <a:gd name="connsiteY4" fmla="*/ 1576380 h 1591907"/>
              <a:gd name="connsiteX5" fmla="*/ 483220 w 619869"/>
              <a:gd name="connsiteY5" fmla="*/ 1427697 h 1591907"/>
              <a:gd name="connsiteX6" fmla="*/ 386575 w 619869"/>
              <a:gd name="connsiteY6" fmla="*/ 446390 h 1591907"/>
              <a:gd name="connsiteX7" fmla="*/ 200722 w 619869"/>
              <a:gd name="connsiteY7" fmla="*/ 1375658 h 1591907"/>
              <a:gd name="connsiteX8" fmla="*/ 14868 w 619869"/>
              <a:gd name="connsiteY8" fmla="*/ 1554077 h 1591907"/>
              <a:gd name="connsiteX9" fmla="*/ 29737 w 619869"/>
              <a:gd name="connsiteY9" fmla="*/ 1546643 h 1591907"/>
              <a:gd name="connsiteX0" fmla="*/ 0 w 619869"/>
              <a:gd name="connsiteY0" fmla="*/ 1189465 h 1591568"/>
              <a:gd name="connsiteX1" fmla="*/ 156117 w 619869"/>
              <a:gd name="connsiteY1" fmla="*/ 1137426 h 1591568"/>
              <a:gd name="connsiteX2" fmla="*/ 364273 w 619869"/>
              <a:gd name="connsiteY2" fmla="*/ 2 h 1591568"/>
              <a:gd name="connsiteX3" fmla="*/ 557561 w 619869"/>
              <a:gd name="connsiteY3" fmla="*/ 1263807 h 1591568"/>
              <a:gd name="connsiteX4" fmla="*/ 617034 w 619869"/>
              <a:gd name="connsiteY4" fmla="*/ 1576041 h 1591568"/>
              <a:gd name="connsiteX5" fmla="*/ 483220 w 619869"/>
              <a:gd name="connsiteY5" fmla="*/ 1427358 h 1591568"/>
              <a:gd name="connsiteX6" fmla="*/ 386575 w 619869"/>
              <a:gd name="connsiteY6" fmla="*/ 446051 h 1591568"/>
              <a:gd name="connsiteX7" fmla="*/ 200722 w 619869"/>
              <a:gd name="connsiteY7" fmla="*/ 1375319 h 1591568"/>
              <a:gd name="connsiteX8" fmla="*/ 14868 w 619869"/>
              <a:gd name="connsiteY8" fmla="*/ 1553738 h 1591568"/>
              <a:gd name="connsiteX9" fmla="*/ 29737 w 619869"/>
              <a:gd name="connsiteY9" fmla="*/ 1546304 h 1591568"/>
              <a:gd name="connsiteX0" fmla="*/ 0 w 619869"/>
              <a:gd name="connsiteY0" fmla="*/ 1189465 h 1591568"/>
              <a:gd name="connsiteX1" fmla="*/ 156117 w 619869"/>
              <a:gd name="connsiteY1" fmla="*/ 1137426 h 1591568"/>
              <a:gd name="connsiteX2" fmla="*/ 364273 w 619869"/>
              <a:gd name="connsiteY2" fmla="*/ 2 h 1591568"/>
              <a:gd name="connsiteX3" fmla="*/ 557561 w 619869"/>
              <a:gd name="connsiteY3" fmla="*/ 1263807 h 1591568"/>
              <a:gd name="connsiteX4" fmla="*/ 617034 w 619869"/>
              <a:gd name="connsiteY4" fmla="*/ 1576041 h 1591568"/>
              <a:gd name="connsiteX5" fmla="*/ 483220 w 619869"/>
              <a:gd name="connsiteY5" fmla="*/ 1427358 h 1591568"/>
              <a:gd name="connsiteX6" fmla="*/ 386575 w 619869"/>
              <a:gd name="connsiteY6" fmla="*/ 446051 h 1591568"/>
              <a:gd name="connsiteX7" fmla="*/ 200722 w 619869"/>
              <a:gd name="connsiteY7" fmla="*/ 1375319 h 1591568"/>
              <a:gd name="connsiteX8" fmla="*/ 14868 w 619869"/>
              <a:gd name="connsiteY8" fmla="*/ 1553738 h 1591568"/>
              <a:gd name="connsiteX9" fmla="*/ 29737 w 619869"/>
              <a:gd name="connsiteY9" fmla="*/ 1546304 h 1591568"/>
              <a:gd name="connsiteX0" fmla="*/ 0 w 619869"/>
              <a:gd name="connsiteY0" fmla="*/ 1256372 h 1591568"/>
              <a:gd name="connsiteX1" fmla="*/ 156117 w 619869"/>
              <a:gd name="connsiteY1" fmla="*/ 1137426 h 1591568"/>
              <a:gd name="connsiteX2" fmla="*/ 364273 w 619869"/>
              <a:gd name="connsiteY2" fmla="*/ 2 h 1591568"/>
              <a:gd name="connsiteX3" fmla="*/ 557561 w 619869"/>
              <a:gd name="connsiteY3" fmla="*/ 1263807 h 1591568"/>
              <a:gd name="connsiteX4" fmla="*/ 617034 w 619869"/>
              <a:gd name="connsiteY4" fmla="*/ 1576041 h 1591568"/>
              <a:gd name="connsiteX5" fmla="*/ 483220 w 619869"/>
              <a:gd name="connsiteY5" fmla="*/ 1427358 h 1591568"/>
              <a:gd name="connsiteX6" fmla="*/ 386575 w 619869"/>
              <a:gd name="connsiteY6" fmla="*/ 446051 h 1591568"/>
              <a:gd name="connsiteX7" fmla="*/ 200722 w 619869"/>
              <a:gd name="connsiteY7" fmla="*/ 1375319 h 1591568"/>
              <a:gd name="connsiteX8" fmla="*/ 14868 w 619869"/>
              <a:gd name="connsiteY8" fmla="*/ 1553738 h 1591568"/>
              <a:gd name="connsiteX9" fmla="*/ 29737 w 619869"/>
              <a:gd name="connsiteY9" fmla="*/ 1546304 h 1591568"/>
              <a:gd name="connsiteX0" fmla="*/ 0 w 619869"/>
              <a:gd name="connsiteY0" fmla="*/ 1256372 h 1591568"/>
              <a:gd name="connsiteX1" fmla="*/ 156117 w 619869"/>
              <a:gd name="connsiteY1" fmla="*/ 1137426 h 1591568"/>
              <a:gd name="connsiteX2" fmla="*/ 364273 w 619869"/>
              <a:gd name="connsiteY2" fmla="*/ 2 h 1591568"/>
              <a:gd name="connsiteX3" fmla="*/ 557561 w 619869"/>
              <a:gd name="connsiteY3" fmla="*/ 1263807 h 1591568"/>
              <a:gd name="connsiteX4" fmla="*/ 617034 w 619869"/>
              <a:gd name="connsiteY4" fmla="*/ 1576041 h 1591568"/>
              <a:gd name="connsiteX5" fmla="*/ 483220 w 619869"/>
              <a:gd name="connsiteY5" fmla="*/ 1427358 h 1591568"/>
              <a:gd name="connsiteX6" fmla="*/ 386575 w 619869"/>
              <a:gd name="connsiteY6" fmla="*/ 446051 h 1591568"/>
              <a:gd name="connsiteX7" fmla="*/ 200722 w 619869"/>
              <a:gd name="connsiteY7" fmla="*/ 1375319 h 1591568"/>
              <a:gd name="connsiteX8" fmla="*/ 14868 w 619869"/>
              <a:gd name="connsiteY8" fmla="*/ 1553738 h 1591568"/>
              <a:gd name="connsiteX9" fmla="*/ 29737 w 619869"/>
              <a:gd name="connsiteY9" fmla="*/ 1546304 h 1591568"/>
              <a:gd name="connsiteX0" fmla="*/ 0 w 619869"/>
              <a:gd name="connsiteY0" fmla="*/ 1256372 h 1591568"/>
              <a:gd name="connsiteX1" fmla="*/ 156117 w 619869"/>
              <a:gd name="connsiteY1" fmla="*/ 1137426 h 1591568"/>
              <a:gd name="connsiteX2" fmla="*/ 364273 w 619869"/>
              <a:gd name="connsiteY2" fmla="*/ 2 h 1591568"/>
              <a:gd name="connsiteX3" fmla="*/ 557561 w 619869"/>
              <a:gd name="connsiteY3" fmla="*/ 1263807 h 1591568"/>
              <a:gd name="connsiteX4" fmla="*/ 617034 w 619869"/>
              <a:gd name="connsiteY4" fmla="*/ 1576041 h 1591568"/>
              <a:gd name="connsiteX5" fmla="*/ 483220 w 619869"/>
              <a:gd name="connsiteY5" fmla="*/ 1427358 h 1591568"/>
              <a:gd name="connsiteX6" fmla="*/ 386575 w 619869"/>
              <a:gd name="connsiteY6" fmla="*/ 446051 h 1591568"/>
              <a:gd name="connsiteX7" fmla="*/ 200722 w 619869"/>
              <a:gd name="connsiteY7" fmla="*/ 1375319 h 1591568"/>
              <a:gd name="connsiteX8" fmla="*/ 14868 w 619869"/>
              <a:gd name="connsiteY8" fmla="*/ 1553738 h 1591568"/>
              <a:gd name="connsiteX9" fmla="*/ 29737 w 619869"/>
              <a:gd name="connsiteY9" fmla="*/ 1546304 h 1591568"/>
              <a:gd name="connsiteX0" fmla="*/ 18248 w 638117"/>
              <a:gd name="connsiteY0" fmla="*/ 1256372 h 1591568"/>
              <a:gd name="connsiteX1" fmla="*/ 174365 w 638117"/>
              <a:gd name="connsiteY1" fmla="*/ 1137426 h 1591568"/>
              <a:gd name="connsiteX2" fmla="*/ 382521 w 638117"/>
              <a:gd name="connsiteY2" fmla="*/ 2 h 1591568"/>
              <a:gd name="connsiteX3" fmla="*/ 575809 w 638117"/>
              <a:gd name="connsiteY3" fmla="*/ 1263807 h 1591568"/>
              <a:gd name="connsiteX4" fmla="*/ 635282 w 638117"/>
              <a:gd name="connsiteY4" fmla="*/ 1576041 h 1591568"/>
              <a:gd name="connsiteX5" fmla="*/ 501468 w 638117"/>
              <a:gd name="connsiteY5" fmla="*/ 1427358 h 1591568"/>
              <a:gd name="connsiteX6" fmla="*/ 404823 w 638117"/>
              <a:gd name="connsiteY6" fmla="*/ 446051 h 1591568"/>
              <a:gd name="connsiteX7" fmla="*/ 218970 w 638117"/>
              <a:gd name="connsiteY7" fmla="*/ 1375319 h 1591568"/>
              <a:gd name="connsiteX8" fmla="*/ 33116 w 638117"/>
              <a:gd name="connsiteY8" fmla="*/ 1553738 h 1591568"/>
              <a:gd name="connsiteX9" fmla="*/ 47985 w 638117"/>
              <a:gd name="connsiteY9" fmla="*/ 1546304 h 1591568"/>
              <a:gd name="connsiteX0" fmla="*/ 20406 w 640275"/>
              <a:gd name="connsiteY0" fmla="*/ 1257555 h 1592751"/>
              <a:gd name="connsiteX1" fmla="*/ 146786 w 640275"/>
              <a:gd name="connsiteY1" fmla="*/ 1027097 h 1592751"/>
              <a:gd name="connsiteX2" fmla="*/ 384679 w 640275"/>
              <a:gd name="connsiteY2" fmla="*/ 1185 h 1592751"/>
              <a:gd name="connsiteX3" fmla="*/ 577967 w 640275"/>
              <a:gd name="connsiteY3" fmla="*/ 1264990 h 1592751"/>
              <a:gd name="connsiteX4" fmla="*/ 637440 w 640275"/>
              <a:gd name="connsiteY4" fmla="*/ 1577224 h 1592751"/>
              <a:gd name="connsiteX5" fmla="*/ 503626 w 640275"/>
              <a:gd name="connsiteY5" fmla="*/ 1428541 h 1592751"/>
              <a:gd name="connsiteX6" fmla="*/ 406981 w 640275"/>
              <a:gd name="connsiteY6" fmla="*/ 447234 h 1592751"/>
              <a:gd name="connsiteX7" fmla="*/ 221128 w 640275"/>
              <a:gd name="connsiteY7" fmla="*/ 1376502 h 1592751"/>
              <a:gd name="connsiteX8" fmla="*/ 35274 w 640275"/>
              <a:gd name="connsiteY8" fmla="*/ 1554921 h 1592751"/>
              <a:gd name="connsiteX9" fmla="*/ 50143 w 640275"/>
              <a:gd name="connsiteY9" fmla="*/ 1547487 h 1592751"/>
              <a:gd name="connsiteX0" fmla="*/ 22903 w 642772"/>
              <a:gd name="connsiteY0" fmla="*/ 1257547 h 1592743"/>
              <a:gd name="connsiteX1" fmla="*/ 149283 w 642772"/>
              <a:gd name="connsiteY1" fmla="*/ 1027089 h 1592743"/>
              <a:gd name="connsiteX2" fmla="*/ 387176 w 642772"/>
              <a:gd name="connsiteY2" fmla="*/ 1177 h 1592743"/>
              <a:gd name="connsiteX3" fmla="*/ 580464 w 642772"/>
              <a:gd name="connsiteY3" fmla="*/ 1264982 h 1592743"/>
              <a:gd name="connsiteX4" fmla="*/ 639937 w 642772"/>
              <a:gd name="connsiteY4" fmla="*/ 1577216 h 1592743"/>
              <a:gd name="connsiteX5" fmla="*/ 506123 w 642772"/>
              <a:gd name="connsiteY5" fmla="*/ 1428533 h 1592743"/>
              <a:gd name="connsiteX6" fmla="*/ 409478 w 642772"/>
              <a:gd name="connsiteY6" fmla="*/ 447226 h 1592743"/>
              <a:gd name="connsiteX7" fmla="*/ 223625 w 642772"/>
              <a:gd name="connsiteY7" fmla="*/ 1376494 h 1592743"/>
              <a:gd name="connsiteX8" fmla="*/ 37771 w 642772"/>
              <a:gd name="connsiteY8" fmla="*/ 1554913 h 1592743"/>
              <a:gd name="connsiteX9" fmla="*/ 52640 w 642772"/>
              <a:gd name="connsiteY9" fmla="*/ 1547479 h 1592743"/>
              <a:gd name="connsiteX0" fmla="*/ 0 w 619869"/>
              <a:gd name="connsiteY0" fmla="*/ 1257547 h 1592743"/>
              <a:gd name="connsiteX1" fmla="*/ 126380 w 619869"/>
              <a:gd name="connsiteY1" fmla="*/ 1027089 h 1592743"/>
              <a:gd name="connsiteX2" fmla="*/ 364273 w 619869"/>
              <a:gd name="connsiteY2" fmla="*/ 1177 h 1592743"/>
              <a:gd name="connsiteX3" fmla="*/ 557561 w 619869"/>
              <a:gd name="connsiteY3" fmla="*/ 1264982 h 1592743"/>
              <a:gd name="connsiteX4" fmla="*/ 617034 w 619869"/>
              <a:gd name="connsiteY4" fmla="*/ 1577216 h 1592743"/>
              <a:gd name="connsiteX5" fmla="*/ 483220 w 619869"/>
              <a:gd name="connsiteY5" fmla="*/ 1428533 h 1592743"/>
              <a:gd name="connsiteX6" fmla="*/ 386575 w 619869"/>
              <a:gd name="connsiteY6" fmla="*/ 447226 h 1592743"/>
              <a:gd name="connsiteX7" fmla="*/ 200722 w 619869"/>
              <a:gd name="connsiteY7" fmla="*/ 1376494 h 1592743"/>
              <a:gd name="connsiteX8" fmla="*/ 14868 w 619869"/>
              <a:gd name="connsiteY8" fmla="*/ 1554913 h 1592743"/>
              <a:gd name="connsiteX9" fmla="*/ 29737 w 619869"/>
              <a:gd name="connsiteY9" fmla="*/ 1547479 h 1592743"/>
              <a:gd name="connsiteX0" fmla="*/ 0 w 619869"/>
              <a:gd name="connsiteY0" fmla="*/ 1257547 h 1590228"/>
              <a:gd name="connsiteX1" fmla="*/ 126380 w 619869"/>
              <a:gd name="connsiteY1" fmla="*/ 1027089 h 1590228"/>
              <a:gd name="connsiteX2" fmla="*/ 364273 w 619869"/>
              <a:gd name="connsiteY2" fmla="*/ 1177 h 1590228"/>
              <a:gd name="connsiteX3" fmla="*/ 557561 w 619869"/>
              <a:gd name="connsiteY3" fmla="*/ 1264982 h 1590228"/>
              <a:gd name="connsiteX4" fmla="*/ 617034 w 619869"/>
              <a:gd name="connsiteY4" fmla="*/ 1577216 h 1590228"/>
              <a:gd name="connsiteX5" fmla="*/ 483220 w 619869"/>
              <a:gd name="connsiteY5" fmla="*/ 1428533 h 1590228"/>
              <a:gd name="connsiteX6" fmla="*/ 371707 w 619869"/>
              <a:gd name="connsiteY6" fmla="*/ 529001 h 1590228"/>
              <a:gd name="connsiteX7" fmla="*/ 200722 w 619869"/>
              <a:gd name="connsiteY7" fmla="*/ 1376494 h 1590228"/>
              <a:gd name="connsiteX8" fmla="*/ 14868 w 619869"/>
              <a:gd name="connsiteY8" fmla="*/ 1554913 h 1590228"/>
              <a:gd name="connsiteX9" fmla="*/ 29737 w 619869"/>
              <a:gd name="connsiteY9" fmla="*/ 1547479 h 1590228"/>
              <a:gd name="connsiteX0" fmla="*/ 0 w 622518"/>
              <a:gd name="connsiteY0" fmla="*/ 1257547 h 1577515"/>
              <a:gd name="connsiteX1" fmla="*/ 126380 w 622518"/>
              <a:gd name="connsiteY1" fmla="*/ 1027089 h 1577515"/>
              <a:gd name="connsiteX2" fmla="*/ 364273 w 622518"/>
              <a:gd name="connsiteY2" fmla="*/ 1177 h 1577515"/>
              <a:gd name="connsiteX3" fmla="*/ 557561 w 622518"/>
              <a:gd name="connsiteY3" fmla="*/ 1264982 h 1577515"/>
              <a:gd name="connsiteX4" fmla="*/ 617034 w 622518"/>
              <a:gd name="connsiteY4" fmla="*/ 1577216 h 1577515"/>
              <a:gd name="connsiteX5" fmla="*/ 438615 w 622518"/>
              <a:gd name="connsiteY5" fmla="*/ 1235245 h 1577515"/>
              <a:gd name="connsiteX6" fmla="*/ 371707 w 622518"/>
              <a:gd name="connsiteY6" fmla="*/ 529001 h 1577515"/>
              <a:gd name="connsiteX7" fmla="*/ 200722 w 622518"/>
              <a:gd name="connsiteY7" fmla="*/ 1376494 h 1577515"/>
              <a:gd name="connsiteX8" fmla="*/ 14868 w 622518"/>
              <a:gd name="connsiteY8" fmla="*/ 1554913 h 1577515"/>
              <a:gd name="connsiteX9" fmla="*/ 29737 w 622518"/>
              <a:gd name="connsiteY9" fmla="*/ 1547479 h 1577515"/>
              <a:gd name="connsiteX0" fmla="*/ 971 w 623489"/>
              <a:gd name="connsiteY0" fmla="*/ 1257547 h 1577515"/>
              <a:gd name="connsiteX1" fmla="*/ 127351 w 623489"/>
              <a:gd name="connsiteY1" fmla="*/ 1027089 h 1577515"/>
              <a:gd name="connsiteX2" fmla="*/ 365244 w 623489"/>
              <a:gd name="connsiteY2" fmla="*/ 1177 h 1577515"/>
              <a:gd name="connsiteX3" fmla="*/ 558532 w 623489"/>
              <a:gd name="connsiteY3" fmla="*/ 1264982 h 1577515"/>
              <a:gd name="connsiteX4" fmla="*/ 618005 w 623489"/>
              <a:gd name="connsiteY4" fmla="*/ 1577216 h 1577515"/>
              <a:gd name="connsiteX5" fmla="*/ 439586 w 623489"/>
              <a:gd name="connsiteY5" fmla="*/ 1235245 h 1577515"/>
              <a:gd name="connsiteX6" fmla="*/ 372678 w 623489"/>
              <a:gd name="connsiteY6" fmla="*/ 529001 h 1577515"/>
              <a:gd name="connsiteX7" fmla="*/ 231429 w 623489"/>
              <a:gd name="connsiteY7" fmla="*/ 1287284 h 1577515"/>
              <a:gd name="connsiteX8" fmla="*/ 15839 w 623489"/>
              <a:gd name="connsiteY8" fmla="*/ 1554913 h 1577515"/>
              <a:gd name="connsiteX9" fmla="*/ 30708 w 623489"/>
              <a:gd name="connsiteY9" fmla="*/ 1547479 h 1577515"/>
              <a:gd name="connsiteX0" fmla="*/ 971 w 623489"/>
              <a:gd name="connsiteY0" fmla="*/ 1257217 h 1576892"/>
              <a:gd name="connsiteX1" fmla="*/ 127351 w 623489"/>
              <a:gd name="connsiteY1" fmla="*/ 1026759 h 1576892"/>
              <a:gd name="connsiteX2" fmla="*/ 365244 w 623489"/>
              <a:gd name="connsiteY2" fmla="*/ 847 h 1576892"/>
              <a:gd name="connsiteX3" fmla="*/ 558532 w 623489"/>
              <a:gd name="connsiteY3" fmla="*/ 1227481 h 1576892"/>
              <a:gd name="connsiteX4" fmla="*/ 618005 w 623489"/>
              <a:gd name="connsiteY4" fmla="*/ 1576886 h 1576892"/>
              <a:gd name="connsiteX5" fmla="*/ 439586 w 623489"/>
              <a:gd name="connsiteY5" fmla="*/ 1234915 h 1576892"/>
              <a:gd name="connsiteX6" fmla="*/ 372678 w 623489"/>
              <a:gd name="connsiteY6" fmla="*/ 528671 h 1576892"/>
              <a:gd name="connsiteX7" fmla="*/ 231429 w 623489"/>
              <a:gd name="connsiteY7" fmla="*/ 1286954 h 1576892"/>
              <a:gd name="connsiteX8" fmla="*/ 15839 w 623489"/>
              <a:gd name="connsiteY8" fmla="*/ 1554583 h 1576892"/>
              <a:gd name="connsiteX9" fmla="*/ 30708 w 623489"/>
              <a:gd name="connsiteY9" fmla="*/ 1547149 h 1576892"/>
              <a:gd name="connsiteX0" fmla="*/ 971 w 623489"/>
              <a:gd name="connsiteY0" fmla="*/ 1256465 h 1576140"/>
              <a:gd name="connsiteX1" fmla="*/ 127351 w 623489"/>
              <a:gd name="connsiteY1" fmla="*/ 1026007 h 1576140"/>
              <a:gd name="connsiteX2" fmla="*/ 365244 w 623489"/>
              <a:gd name="connsiteY2" fmla="*/ 95 h 1576140"/>
              <a:gd name="connsiteX3" fmla="*/ 558532 w 623489"/>
              <a:gd name="connsiteY3" fmla="*/ 1226729 h 1576140"/>
              <a:gd name="connsiteX4" fmla="*/ 618005 w 623489"/>
              <a:gd name="connsiteY4" fmla="*/ 1576134 h 1576140"/>
              <a:gd name="connsiteX5" fmla="*/ 439586 w 623489"/>
              <a:gd name="connsiteY5" fmla="*/ 1234163 h 1576140"/>
              <a:gd name="connsiteX6" fmla="*/ 372678 w 623489"/>
              <a:gd name="connsiteY6" fmla="*/ 527919 h 1576140"/>
              <a:gd name="connsiteX7" fmla="*/ 231429 w 623489"/>
              <a:gd name="connsiteY7" fmla="*/ 1286202 h 1576140"/>
              <a:gd name="connsiteX8" fmla="*/ 15839 w 623489"/>
              <a:gd name="connsiteY8" fmla="*/ 1553831 h 1576140"/>
              <a:gd name="connsiteX9" fmla="*/ 30708 w 623489"/>
              <a:gd name="connsiteY9" fmla="*/ 1546397 h 1576140"/>
              <a:gd name="connsiteX0" fmla="*/ 971 w 623489"/>
              <a:gd name="connsiteY0" fmla="*/ 1256465 h 1576140"/>
              <a:gd name="connsiteX1" fmla="*/ 127351 w 623489"/>
              <a:gd name="connsiteY1" fmla="*/ 1026007 h 1576140"/>
              <a:gd name="connsiteX2" fmla="*/ 365244 w 623489"/>
              <a:gd name="connsiteY2" fmla="*/ 95 h 1576140"/>
              <a:gd name="connsiteX3" fmla="*/ 558532 w 623489"/>
              <a:gd name="connsiteY3" fmla="*/ 1226729 h 1576140"/>
              <a:gd name="connsiteX4" fmla="*/ 618005 w 623489"/>
              <a:gd name="connsiteY4" fmla="*/ 1576134 h 1576140"/>
              <a:gd name="connsiteX5" fmla="*/ 439586 w 623489"/>
              <a:gd name="connsiteY5" fmla="*/ 1234163 h 1576140"/>
              <a:gd name="connsiteX6" fmla="*/ 372678 w 623489"/>
              <a:gd name="connsiteY6" fmla="*/ 639431 h 1576140"/>
              <a:gd name="connsiteX7" fmla="*/ 231429 w 623489"/>
              <a:gd name="connsiteY7" fmla="*/ 1286202 h 1576140"/>
              <a:gd name="connsiteX8" fmla="*/ 15839 w 623489"/>
              <a:gd name="connsiteY8" fmla="*/ 1553831 h 1576140"/>
              <a:gd name="connsiteX9" fmla="*/ 30708 w 623489"/>
              <a:gd name="connsiteY9" fmla="*/ 1546397 h 1576140"/>
              <a:gd name="connsiteX0" fmla="*/ 971 w 623277"/>
              <a:gd name="connsiteY0" fmla="*/ 1338234 h 1657909"/>
              <a:gd name="connsiteX1" fmla="*/ 127351 w 623277"/>
              <a:gd name="connsiteY1" fmla="*/ 1107776 h 1657909"/>
              <a:gd name="connsiteX2" fmla="*/ 380112 w 623277"/>
              <a:gd name="connsiteY2" fmla="*/ 88 h 1657909"/>
              <a:gd name="connsiteX3" fmla="*/ 558532 w 623277"/>
              <a:gd name="connsiteY3" fmla="*/ 1308498 h 1657909"/>
              <a:gd name="connsiteX4" fmla="*/ 618005 w 623277"/>
              <a:gd name="connsiteY4" fmla="*/ 1657903 h 1657909"/>
              <a:gd name="connsiteX5" fmla="*/ 439586 w 623277"/>
              <a:gd name="connsiteY5" fmla="*/ 1315932 h 1657909"/>
              <a:gd name="connsiteX6" fmla="*/ 372678 w 623277"/>
              <a:gd name="connsiteY6" fmla="*/ 721200 h 1657909"/>
              <a:gd name="connsiteX7" fmla="*/ 231429 w 623277"/>
              <a:gd name="connsiteY7" fmla="*/ 1367971 h 1657909"/>
              <a:gd name="connsiteX8" fmla="*/ 15839 w 623277"/>
              <a:gd name="connsiteY8" fmla="*/ 1635600 h 1657909"/>
              <a:gd name="connsiteX9" fmla="*/ 30708 w 623277"/>
              <a:gd name="connsiteY9" fmla="*/ 1628166 h 1657909"/>
              <a:gd name="connsiteX0" fmla="*/ 971 w 623600"/>
              <a:gd name="connsiteY0" fmla="*/ 1367968 h 1687643"/>
              <a:gd name="connsiteX1" fmla="*/ 127351 w 623600"/>
              <a:gd name="connsiteY1" fmla="*/ 1137510 h 1687643"/>
              <a:gd name="connsiteX2" fmla="*/ 357810 w 623600"/>
              <a:gd name="connsiteY2" fmla="*/ 86 h 1687643"/>
              <a:gd name="connsiteX3" fmla="*/ 558532 w 623600"/>
              <a:gd name="connsiteY3" fmla="*/ 1338232 h 1687643"/>
              <a:gd name="connsiteX4" fmla="*/ 618005 w 623600"/>
              <a:gd name="connsiteY4" fmla="*/ 1687637 h 1687643"/>
              <a:gd name="connsiteX5" fmla="*/ 439586 w 623600"/>
              <a:gd name="connsiteY5" fmla="*/ 1345666 h 1687643"/>
              <a:gd name="connsiteX6" fmla="*/ 372678 w 623600"/>
              <a:gd name="connsiteY6" fmla="*/ 750934 h 1687643"/>
              <a:gd name="connsiteX7" fmla="*/ 231429 w 623600"/>
              <a:gd name="connsiteY7" fmla="*/ 1397705 h 1687643"/>
              <a:gd name="connsiteX8" fmla="*/ 15839 w 623600"/>
              <a:gd name="connsiteY8" fmla="*/ 1665334 h 1687643"/>
              <a:gd name="connsiteX9" fmla="*/ 30708 w 623600"/>
              <a:gd name="connsiteY9" fmla="*/ 1657900 h 1687643"/>
              <a:gd name="connsiteX0" fmla="*/ 100332 w 722961"/>
              <a:gd name="connsiteY0" fmla="*/ 1367968 h 1697161"/>
              <a:gd name="connsiteX1" fmla="*/ 226712 w 722961"/>
              <a:gd name="connsiteY1" fmla="*/ 1137510 h 1697161"/>
              <a:gd name="connsiteX2" fmla="*/ 457171 w 722961"/>
              <a:gd name="connsiteY2" fmla="*/ 86 h 1697161"/>
              <a:gd name="connsiteX3" fmla="*/ 657893 w 722961"/>
              <a:gd name="connsiteY3" fmla="*/ 1338232 h 1697161"/>
              <a:gd name="connsiteX4" fmla="*/ 717366 w 722961"/>
              <a:gd name="connsiteY4" fmla="*/ 1687637 h 1697161"/>
              <a:gd name="connsiteX5" fmla="*/ 538947 w 722961"/>
              <a:gd name="connsiteY5" fmla="*/ 1345666 h 1697161"/>
              <a:gd name="connsiteX6" fmla="*/ 472039 w 722961"/>
              <a:gd name="connsiteY6" fmla="*/ 750934 h 1697161"/>
              <a:gd name="connsiteX7" fmla="*/ 330790 w 722961"/>
              <a:gd name="connsiteY7" fmla="*/ 1397705 h 1697161"/>
              <a:gd name="connsiteX8" fmla="*/ 115200 w 722961"/>
              <a:gd name="connsiteY8" fmla="*/ 1665334 h 1697161"/>
              <a:gd name="connsiteX9" fmla="*/ 3688 w 722961"/>
              <a:gd name="connsiteY9" fmla="*/ 1680202 h 1697161"/>
              <a:gd name="connsiteX0" fmla="*/ 0 w 763878"/>
              <a:gd name="connsiteY0" fmla="*/ 1367968 h 1697161"/>
              <a:gd name="connsiteX1" fmla="*/ 267629 w 763878"/>
              <a:gd name="connsiteY1" fmla="*/ 1137510 h 1697161"/>
              <a:gd name="connsiteX2" fmla="*/ 498088 w 763878"/>
              <a:gd name="connsiteY2" fmla="*/ 86 h 1697161"/>
              <a:gd name="connsiteX3" fmla="*/ 698810 w 763878"/>
              <a:gd name="connsiteY3" fmla="*/ 1338232 h 1697161"/>
              <a:gd name="connsiteX4" fmla="*/ 758283 w 763878"/>
              <a:gd name="connsiteY4" fmla="*/ 1687637 h 1697161"/>
              <a:gd name="connsiteX5" fmla="*/ 579864 w 763878"/>
              <a:gd name="connsiteY5" fmla="*/ 1345666 h 1697161"/>
              <a:gd name="connsiteX6" fmla="*/ 512956 w 763878"/>
              <a:gd name="connsiteY6" fmla="*/ 750934 h 1697161"/>
              <a:gd name="connsiteX7" fmla="*/ 371707 w 763878"/>
              <a:gd name="connsiteY7" fmla="*/ 1397705 h 1697161"/>
              <a:gd name="connsiteX8" fmla="*/ 156117 w 763878"/>
              <a:gd name="connsiteY8" fmla="*/ 1665334 h 1697161"/>
              <a:gd name="connsiteX9" fmla="*/ 44605 w 763878"/>
              <a:gd name="connsiteY9" fmla="*/ 1680202 h 1697161"/>
              <a:gd name="connsiteX0" fmla="*/ 0 w 2934649"/>
              <a:gd name="connsiteY0" fmla="*/ 2606 h 2547174"/>
              <a:gd name="connsiteX1" fmla="*/ 2438400 w 2934649"/>
              <a:gd name="connsiteY1" fmla="*/ 1987523 h 2547174"/>
              <a:gd name="connsiteX2" fmla="*/ 2668859 w 2934649"/>
              <a:gd name="connsiteY2" fmla="*/ 850099 h 2547174"/>
              <a:gd name="connsiteX3" fmla="*/ 2869581 w 2934649"/>
              <a:gd name="connsiteY3" fmla="*/ 2188245 h 2547174"/>
              <a:gd name="connsiteX4" fmla="*/ 2929054 w 2934649"/>
              <a:gd name="connsiteY4" fmla="*/ 2537650 h 2547174"/>
              <a:gd name="connsiteX5" fmla="*/ 2750635 w 2934649"/>
              <a:gd name="connsiteY5" fmla="*/ 2195679 h 2547174"/>
              <a:gd name="connsiteX6" fmla="*/ 2683727 w 2934649"/>
              <a:gd name="connsiteY6" fmla="*/ 1600947 h 2547174"/>
              <a:gd name="connsiteX7" fmla="*/ 2542478 w 2934649"/>
              <a:gd name="connsiteY7" fmla="*/ 2247718 h 2547174"/>
              <a:gd name="connsiteX8" fmla="*/ 2326888 w 2934649"/>
              <a:gd name="connsiteY8" fmla="*/ 2515347 h 2547174"/>
              <a:gd name="connsiteX9" fmla="*/ 2215376 w 2934649"/>
              <a:gd name="connsiteY9" fmla="*/ 2530215 h 2547174"/>
              <a:gd name="connsiteX0" fmla="*/ 0 w 2934649"/>
              <a:gd name="connsiteY0" fmla="*/ 0 h 2544568"/>
              <a:gd name="connsiteX1" fmla="*/ 1524001 w 2934649"/>
              <a:gd name="connsiteY1" fmla="*/ 892099 h 2544568"/>
              <a:gd name="connsiteX2" fmla="*/ 2438400 w 2934649"/>
              <a:gd name="connsiteY2" fmla="*/ 1984917 h 2544568"/>
              <a:gd name="connsiteX3" fmla="*/ 2668859 w 2934649"/>
              <a:gd name="connsiteY3" fmla="*/ 847493 h 2544568"/>
              <a:gd name="connsiteX4" fmla="*/ 2869581 w 2934649"/>
              <a:gd name="connsiteY4" fmla="*/ 2185639 h 2544568"/>
              <a:gd name="connsiteX5" fmla="*/ 2929054 w 2934649"/>
              <a:gd name="connsiteY5" fmla="*/ 2535044 h 2544568"/>
              <a:gd name="connsiteX6" fmla="*/ 2750635 w 2934649"/>
              <a:gd name="connsiteY6" fmla="*/ 2193073 h 2544568"/>
              <a:gd name="connsiteX7" fmla="*/ 2683727 w 2934649"/>
              <a:gd name="connsiteY7" fmla="*/ 1598341 h 2544568"/>
              <a:gd name="connsiteX8" fmla="*/ 2542478 w 2934649"/>
              <a:gd name="connsiteY8" fmla="*/ 2245112 h 2544568"/>
              <a:gd name="connsiteX9" fmla="*/ 2326888 w 2934649"/>
              <a:gd name="connsiteY9" fmla="*/ 2512741 h 2544568"/>
              <a:gd name="connsiteX10" fmla="*/ 2215376 w 2934649"/>
              <a:gd name="connsiteY10" fmla="*/ 2527609 h 2544568"/>
              <a:gd name="connsiteX0" fmla="*/ 0 w 2934649"/>
              <a:gd name="connsiteY0" fmla="*/ 0 h 2544568"/>
              <a:gd name="connsiteX1" fmla="*/ 1129992 w 2934649"/>
              <a:gd name="connsiteY1" fmla="*/ 959006 h 2544568"/>
              <a:gd name="connsiteX2" fmla="*/ 2438400 w 2934649"/>
              <a:gd name="connsiteY2" fmla="*/ 1984917 h 2544568"/>
              <a:gd name="connsiteX3" fmla="*/ 2668859 w 2934649"/>
              <a:gd name="connsiteY3" fmla="*/ 847493 h 2544568"/>
              <a:gd name="connsiteX4" fmla="*/ 2869581 w 2934649"/>
              <a:gd name="connsiteY4" fmla="*/ 2185639 h 2544568"/>
              <a:gd name="connsiteX5" fmla="*/ 2929054 w 2934649"/>
              <a:gd name="connsiteY5" fmla="*/ 2535044 h 2544568"/>
              <a:gd name="connsiteX6" fmla="*/ 2750635 w 2934649"/>
              <a:gd name="connsiteY6" fmla="*/ 2193073 h 2544568"/>
              <a:gd name="connsiteX7" fmla="*/ 2683727 w 2934649"/>
              <a:gd name="connsiteY7" fmla="*/ 1598341 h 2544568"/>
              <a:gd name="connsiteX8" fmla="*/ 2542478 w 2934649"/>
              <a:gd name="connsiteY8" fmla="*/ 2245112 h 2544568"/>
              <a:gd name="connsiteX9" fmla="*/ 2326888 w 2934649"/>
              <a:gd name="connsiteY9" fmla="*/ 2512741 h 2544568"/>
              <a:gd name="connsiteX10" fmla="*/ 2215376 w 2934649"/>
              <a:gd name="connsiteY10" fmla="*/ 2527609 h 2544568"/>
              <a:gd name="connsiteX0" fmla="*/ 0 w 2934649"/>
              <a:gd name="connsiteY0" fmla="*/ 0 h 2544568"/>
              <a:gd name="connsiteX1" fmla="*/ 1129992 w 2934649"/>
              <a:gd name="connsiteY1" fmla="*/ 959006 h 2544568"/>
              <a:gd name="connsiteX2" fmla="*/ 1174597 w 2934649"/>
              <a:gd name="connsiteY2" fmla="*/ 936704 h 2544568"/>
              <a:gd name="connsiteX3" fmla="*/ 2438400 w 2934649"/>
              <a:gd name="connsiteY3" fmla="*/ 1984917 h 2544568"/>
              <a:gd name="connsiteX4" fmla="*/ 2668859 w 2934649"/>
              <a:gd name="connsiteY4" fmla="*/ 847493 h 2544568"/>
              <a:gd name="connsiteX5" fmla="*/ 2869581 w 2934649"/>
              <a:gd name="connsiteY5" fmla="*/ 2185639 h 2544568"/>
              <a:gd name="connsiteX6" fmla="*/ 2929054 w 2934649"/>
              <a:gd name="connsiteY6" fmla="*/ 2535044 h 2544568"/>
              <a:gd name="connsiteX7" fmla="*/ 2750635 w 2934649"/>
              <a:gd name="connsiteY7" fmla="*/ 2193073 h 2544568"/>
              <a:gd name="connsiteX8" fmla="*/ 2683727 w 2934649"/>
              <a:gd name="connsiteY8" fmla="*/ 1598341 h 2544568"/>
              <a:gd name="connsiteX9" fmla="*/ 2542478 w 2934649"/>
              <a:gd name="connsiteY9" fmla="*/ 2245112 h 2544568"/>
              <a:gd name="connsiteX10" fmla="*/ 2326888 w 2934649"/>
              <a:gd name="connsiteY10" fmla="*/ 2512741 h 2544568"/>
              <a:gd name="connsiteX11" fmla="*/ 2215376 w 2934649"/>
              <a:gd name="connsiteY11" fmla="*/ 2527609 h 2544568"/>
              <a:gd name="connsiteX0" fmla="*/ 180 w 2934829"/>
              <a:gd name="connsiteY0" fmla="*/ 0 h 2589755"/>
              <a:gd name="connsiteX1" fmla="*/ 1130172 w 2934829"/>
              <a:gd name="connsiteY1" fmla="*/ 959006 h 2589755"/>
              <a:gd name="connsiteX2" fmla="*/ 1174777 w 2934829"/>
              <a:gd name="connsiteY2" fmla="*/ 936704 h 2589755"/>
              <a:gd name="connsiteX3" fmla="*/ 2438580 w 2934829"/>
              <a:gd name="connsiteY3" fmla="*/ 1984917 h 2589755"/>
              <a:gd name="connsiteX4" fmla="*/ 2669039 w 2934829"/>
              <a:gd name="connsiteY4" fmla="*/ 847493 h 2589755"/>
              <a:gd name="connsiteX5" fmla="*/ 2869761 w 2934829"/>
              <a:gd name="connsiteY5" fmla="*/ 2185639 h 2589755"/>
              <a:gd name="connsiteX6" fmla="*/ 2929234 w 2934829"/>
              <a:gd name="connsiteY6" fmla="*/ 2535044 h 2589755"/>
              <a:gd name="connsiteX7" fmla="*/ 2750815 w 2934829"/>
              <a:gd name="connsiteY7" fmla="*/ 2193073 h 2589755"/>
              <a:gd name="connsiteX8" fmla="*/ 2683907 w 2934829"/>
              <a:gd name="connsiteY8" fmla="*/ 1598341 h 2589755"/>
              <a:gd name="connsiteX9" fmla="*/ 2542658 w 2934829"/>
              <a:gd name="connsiteY9" fmla="*/ 2245112 h 2589755"/>
              <a:gd name="connsiteX10" fmla="*/ 2327068 w 2934829"/>
              <a:gd name="connsiteY10" fmla="*/ 2512741 h 2589755"/>
              <a:gd name="connsiteX11" fmla="*/ 181 w 2934829"/>
              <a:gd name="connsiteY11" fmla="*/ 862360 h 2589755"/>
              <a:gd name="connsiteX0" fmla="*/ 725 w 2935374"/>
              <a:gd name="connsiteY0" fmla="*/ 0 h 2535050"/>
              <a:gd name="connsiteX1" fmla="*/ 1130717 w 2935374"/>
              <a:gd name="connsiteY1" fmla="*/ 959006 h 2535050"/>
              <a:gd name="connsiteX2" fmla="*/ 1175322 w 2935374"/>
              <a:gd name="connsiteY2" fmla="*/ 936704 h 2535050"/>
              <a:gd name="connsiteX3" fmla="*/ 2439125 w 2935374"/>
              <a:gd name="connsiteY3" fmla="*/ 1984917 h 2535050"/>
              <a:gd name="connsiteX4" fmla="*/ 2669584 w 2935374"/>
              <a:gd name="connsiteY4" fmla="*/ 847493 h 2535050"/>
              <a:gd name="connsiteX5" fmla="*/ 2870306 w 2935374"/>
              <a:gd name="connsiteY5" fmla="*/ 2185639 h 2535050"/>
              <a:gd name="connsiteX6" fmla="*/ 2929779 w 2935374"/>
              <a:gd name="connsiteY6" fmla="*/ 2535044 h 2535050"/>
              <a:gd name="connsiteX7" fmla="*/ 2751360 w 2935374"/>
              <a:gd name="connsiteY7" fmla="*/ 2193073 h 2535050"/>
              <a:gd name="connsiteX8" fmla="*/ 2684452 w 2935374"/>
              <a:gd name="connsiteY8" fmla="*/ 1598341 h 2535050"/>
              <a:gd name="connsiteX9" fmla="*/ 2543203 w 2935374"/>
              <a:gd name="connsiteY9" fmla="*/ 2245112 h 2535050"/>
              <a:gd name="connsiteX10" fmla="*/ 870521 w 2935374"/>
              <a:gd name="connsiteY10" fmla="*/ 1471961 h 2535050"/>
              <a:gd name="connsiteX11" fmla="*/ 726 w 2935374"/>
              <a:gd name="connsiteY11" fmla="*/ 862360 h 2535050"/>
              <a:gd name="connsiteX0" fmla="*/ 725 w 2935374"/>
              <a:gd name="connsiteY0" fmla="*/ 0 h 2535050"/>
              <a:gd name="connsiteX1" fmla="*/ 840786 w 2935374"/>
              <a:gd name="connsiteY1" fmla="*/ 661641 h 2535050"/>
              <a:gd name="connsiteX2" fmla="*/ 1175322 w 2935374"/>
              <a:gd name="connsiteY2" fmla="*/ 936704 h 2535050"/>
              <a:gd name="connsiteX3" fmla="*/ 2439125 w 2935374"/>
              <a:gd name="connsiteY3" fmla="*/ 1984917 h 2535050"/>
              <a:gd name="connsiteX4" fmla="*/ 2669584 w 2935374"/>
              <a:gd name="connsiteY4" fmla="*/ 847493 h 2535050"/>
              <a:gd name="connsiteX5" fmla="*/ 2870306 w 2935374"/>
              <a:gd name="connsiteY5" fmla="*/ 2185639 h 2535050"/>
              <a:gd name="connsiteX6" fmla="*/ 2929779 w 2935374"/>
              <a:gd name="connsiteY6" fmla="*/ 2535044 h 2535050"/>
              <a:gd name="connsiteX7" fmla="*/ 2751360 w 2935374"/>
              <a:gd name="connsiteY7" fmla="*/ 2193073 h 2535050"/>
              <a:gd name="connsiteX8" fmla="*/ 2684452 w 2935374"/>
              <a:gd name="connsiteY8" fmla="*/ 1598341 h 2535050"/>
              <a:gd name="connsiteX9" fmla="*/ 2543203 w 2935374"/>
              <a:gd name="connsiteY9" fmla="*/ 2245112 h 2535050"/>
              <a:gd name="connsiteX10" fmla="*/ 870521 w 2935374"/>
              <a:gd name="connsiteY10" fmla="*/ 1471961 h 2535050"/>
              <a:gd name="connsiteX11" fmla="*/ 726 w 2935374"/>
              <a:gd name="connsiteY11" fmla="*/ 862360 h 2535050"/>
              <a:gd name="connsiteX0" fmla="*/ 725 w 2935374"/>
              <a:gd name="connsiteY0" fmla="*/ 0 h 2535050"/>
              <a:gd name="connsiteX1" fmla="*/ 840786 w 2935374"/>
              <a:gd name="connsiteY1" fmla="*/ 661641 h 2535050"/>
              <a:gd name="connsiteX2" fmla="*/ 1435517 w 2935374"/>
              <a:gd name="connsiteY2" fmla="*/ 1211768 h 2535050"/>
              <a:gd name="connsiteX3" fmla="*/ 2439125 w 2935374"/>
              <a:gd name="connsiteY3" fmla="*/ 1984917 h 2535050"/>
              <a:gd name="connsiteX4" fmla="*/ 2669584 w 2935374"/>
              <a:gd name="connsiteY4" fmla="*/ 847493 h 2535050"/>
              <a:gd name="connsiteX5" fmla="*/ 2870306 w 2935374"/>
              <a:gd name="connsiteY5" fmla="*/ 2185639 h 2535050"/>
              <a:gd name="connsiteX6" fmla="*/ 2929779 w 2935374"/>
              <a:gd name="connsiteY6" fmla="*/ 2535044 h 2535050"/>
              <a:gd name="connsiteX7" fmla="*/ 2751360 w 2935374"/>
              <a:gd name="connsiteY7" fmla="*/ 2193073 h 2535050"/>
              <a:gd name="connsiteX8" fmla="*/ 2684452 w 2935374"/>
              <a:gd name="connsiteY8" fmla="*/ 1598341 h 2535050"/>
              <a:gd name="connsiteX9" fmla="*/ 2543203 w 2935374"/>
              <a:gd name="connsiteY9" fmla="*/ 2245112 h 2535050"/>
              <a:gd name="connsiteX10" fmla="*/ 870521 w 2935374"/>
              <a:gd name="connsiteY10" fmla="*/ 1471961 h 2535050"/>
              <a:gd name="connsiteX11" fmla="*/ 726 w 2935374"/>
              <a:gd name="connsiteY11" fmla="*/ 862360 h 2535050"/>
              <a:gd name="connsiteX0" fmla="*/ 582 w 2935231"/>
              <a:gd name="connsiteY0" fmla="*/ 0 h 2535050"/>
              <a:gd name="connsiteX1" fmla="*/ 840643 w 2935231"/>
              <a:gd name="connsiteY1" fmla="*/ 661641 h 2535050"/>
              <a:gd name="connsiteX2" fmla="*/ 1435374 w 2935231"/>
              <a:gd name="connsiteY2" fmla="*/ 1211768 h 2535050"/>
              <a:gd name="connsiteX3" fmla="*/ 2438982 w 2935231"/>
              <a:gd name="connsiteY3" fmla="*/ 1984917 h 2535050"/>
              <a:gd name="connsiteX4" fmla="*/ 2669441 w 2935231"/>
              <a:gd name="connsiteY4" fmla="*/ 847493 h 2535050"/>
              <a:gd name="connsiteX5" fmla="*/ 2870163 w 2935231"/>
              <a:gd name="connsiteY5" fmla="*/ 2185639 h 2535050"/>
              <a:gd name="connsiteX6" fmla="*/ 2929636 w 2935231"/>
              <a:gd name="connsiteY6" fmla="*/ 2535044 h 2535050"/>
              <a:gd name="connsiteX7" fmla="*/ 2751217 w 2935231"/>
              <a:gd name="connsiteY7" fmla="*/ 2193073 h 2535050"/>
              <a:gd name="connsiteX8" fmla="*/ 2684309 w 2935231"/>
              <a:gd name="connsiteY8" fmla="*/ 1598341 h 2535050"/>
              <a:gd name="connsiteX9" fmla="*/ 1814513 w 2935231"/>
              <a:gd name="connsiteY9" fmla="*/ 2252546 h 2535050"/>
              <a:gd name="connsiteX10" fmla="*/ 870378 w 2935231"/>
              <a:gd name="connsiteY10" fmla="*/ 1471961 h 2535050"/>
              <a:gd name="connsiteX11" fmla="*/ 583 w 2935231"/>
              <a:gd name="connsiteY11" fmla="*/ 862360 h 2535050"/>
              <a:gd name="connsiteX0" fmla="*/ 582 w 2935231"/>
              <a:gd name="connsiteY0" fmla="*/ 0 h 2535050"/>
              <a:gd name="connsiteX1" fmla="*/ 840643 w 2935231"/>
              <a:gd name="connsiteY1" fmla="*/ 661641 h 2535050"/>
              <a:gd name="connsiteX2" fmla="*/ 1435374 w 2935231"/>
              <a:gd name="connsiteY2" fmla="*/ 1211768 h 2535050"/>
              <a:gd name="connsiteX3" fmla="*/ 2438982 w 2935231"/>
              <a:gd name="connsiteY3" fmla="*/ 1984917 h 2535050"/>
              <a:gd name="connsiteX4" fmla="*/ 2669441 w 2935231"/>
              <a:gd name="connsiteY4" fmla="*/ 847493 h 2535050"/>
              <a:gd name="connsiteX5" fmla="*/ 2870163 w 2935231"/>
              <a:gd name="connsiteY5" fmla="*/ 2185639 h 2535050"/>
              <a:gd name="connsiteX6" fmla="*/ 2929636 w 2935231"/>
              <a:gd name="connsiteY6" fmla="*/ 2535044 h 2535050"/>
              <a:gd name="connsiteX7" fmla="*/ 2751217 w 2935231"/>
              <a:gd name="connsiteY7" fmla="*/ 2193073 h 2535050"/>
              <a:gd name="connsiteX8" fmla="*/ 2684309 w 2935231"/>
              <a:gd name="connsiteY8" fmla="*/ 1598341 h 2535050"/>
              <a:gd name="connsiteX9" fmla="*/ 2476154 w 2935231"/>
              <a:gd name="connsiteY9" fmla="*/ 2371495 h 2535050"/>
              <a:gd name="connsiteX10" fmla="*/ 1814513 w 2935231"/>
              <a:gd name="connsiteY10" fmla="*/ 2252546 h 2535050"/>
              <a:gd name="connsiteX11" fmla="*/ 870378 w 2935231"/>
              <a:gd name="connsiteY11" fmla="*/ 1471961 h 2535050"/>
              <a:gd name="connsiteX12" fmla="*/ 583 w 2935231"/>
              <a:gd name="connsiteY12" fmla="*/ 862360 h 2535050"/>
              <a:gd name="connsiteX0" fmla="*/ 582 w 2935231"/>
              <a:gd name="connsiteY0" fmla="*/ 0 h 2535050"/>
              <a:gd name="connsiteX1" fmla="*/ 840643 w 2935231"/>
              <a:gd name="connsiteY1" fmla="*/ 661641 h 2535050"/>
              <a:gd name="connsiteX2" fmla="*/ 1435374 w 2935231"/>
              <a:gd name="connsiteY2" fmla="*/ 1211768 h 2535050"/>
              <a:gd name="connsiteX3" fmla="*/ 2349773 w 2935231"/>
              <a:gd name="connsiteY3" fmla="*/ 1984917 h 2535050"/>
              <a:gd name="connsiteX4" fmla="*/ 2669441 w 2935231"/>
              <a:gd name="connsiteY4" fmla="*/ 847493 h 2535050"/>
              <a:gd name="connsiteX5" fmla="*/ 2870163 w 2935231"/>
              <a:gd name="connsiteY5" fmla="*/ 2185639 h 2535050"/>
              <a:gd name="connsiteX6" fmla="*/ 2929636 w 2935231"/>
              <a:gd name="connsiteY6" fmla="*/ 2535044 h 2535050"/>
              <a:gd name="connsiteX7" fmla="*/ 2751217 w 2935231"/>
              <a:gd name="connsiteY7" fmla="*/ 2193073 h 2535050"/>
              <a:gd name="connsiteX8" fmla="*/ 2684309 w 2935231"/>
              <a:gd name="connsiteY8" fmla="*/ 1598341 h 2535050"/>
              <a:gd name="connsiteX9" fmla="*/ 2476154 w 2935231"/>
              <a:gd name="connsiteY9" fmla="*/ 2371495 h 2535050"/>
              <a:gd name="connsiteX10" fmla="*/ 1814513 w 2935231"/>
              <a:gd name="connsiteY10" fmla="*/ 2252546 h 2535050"/>
              <a:gd name="connsiteX11" fmla="*/ 870378 w 2935231"/>
              <a:gd name="connsiteY11" fmla="*/ 1471961 h 2535050"/>
              <a:gd name="connsiteX12" fmla="*/ 583 w 2935231"/>
              <a:gd name="connsiteY12" fmla="*/ 862360 h 2535050"/>
              <a:gd name="connsiteX0" fmla="*/ 582 w 2935231"/>
              <a:gd name="connsiteY0" fmla="*/ 0 h 2535050"/>
              <a:gd name="connsiteX1" fmla="*/ 840643 w 2935231"/>
              <a:gd name="connsiteY1" fmla="*/ 661641 h 2535050"/>
              <a:gd name="connsiteX2" fmla="*/ 1435374 w 2935231"/>
              <a:gd name="connsiteY2" fmla="*/ 1211768 h 2535050"/>
              <a:gd name="connsiteX3" fmla="*/ 2349773 w 2935231"/>
              <a:gd name="connsiteY3" fmla="*/ 1984917 h 2535050"/>
              <a:gd name="connsiteX4" fmla="*/ 2669441 w 2935231"/>
              <a:gd name="connsiteY4" fmla="*/ 847493 h 2535050"/>
              <a:gd name="connsiteX5" fmla="*/ 2870163 w 2935231"/>
              <a:gd name="connsiteY5" fmla="*/ 2185639 h 2535050"/>
              <a:gd name="connsiteX6" fmla="*/ 2929636 w 2935231"/>
              <a:gd name="connsiteY6" fmla="*/ 2535044 h 2535050"/>
              <a:gd name="connsiteX7" fmla="*/ 2751217 w 2935231"/>
              <a:gd name="connsiteY7" fmla="*/ 2193073 h 2535050"/>
              <a:gd name="connsiteX8" fmla="*/ 2684309 w 2935231"/>
              <a:gd name="connsiteY8" fmla="*/ 1598341 h 2535050"/>
              <a:gd name="connsiteX9" fmla="*/ 2476154 w 2935231"/>
              <a:gd name="connsiteY9" fmla="*/ 2371495 h 2535050"/>
              <a:gd name="connsiteX10" fmla="*/ 1814513 w 2935231"/>
              <a:gd name="connsiteY10" fmla="*/ 2252546 h 2535050"/>
              <a:gd name="connsiteX11" fmla="*/ 870378 w 2935231"/>
              <a:gd name="connsiteY11" fmla="*/ 1471961 h 2535050"/>
              <a:gd name="connsiteX12" fmla="*/ 583 w 2935231"/>
              <a:gd name="connsiteY12" fmla="*/ 862360 h 2535050"/>
              <a:gd name="connsiteX0" fmla="*/ 582 w 2935231"/>
              <a:gd name="connsiteY0" fmla="*/ 0 h 2535050"/>
              <a:gd name="connsiteX1" fmla="*/ 996760 w 2935231"/>
              <a:gd name="connsiteY1" fmla="*/ 349407 h 2535050"/>
              <a:gd name="connsiteX2" fmla="*/ 1435374 w 2935231"/>
              <a:gd name="connsiteY2" fmla="*/ 1211768 h 2535050"/>
              <a:gd name="connsiteX3" fmla="*/ 2349773 w 2935231"/>
              <a:gd name="connsiteY3" fmla="*/ 1984917 h 2535050"/>
              <a:gd name="connsiteX4" fmla="*/ 2669441 w 2935231"/>
              <a:gd name="connsiteY4" fmla="*/ 847493 h 2535050"/>
              <a:gd name="connsiteX5" fmla="*/ 2870163 w 2935231"/>
              <a:gd name="connsiteY5" fmla="*/ 2185639 h 2535050"/>
              <a:gd name="connsiteX6" fmla="*/ 2929636 w 2935231"/>
              <a:gd name="connsiteY6" fmla="*/ 2535044 h 2535050"/>
              <a:gd name="connsiteX7" fmla="*/ 2751217 w 2935231"/>
              <a:gd name="connsiteY7" fmla="*/ 2193073 h 2535050"/>
              <a:gd name="connsiteX8" fmla="*/ 2684309 w 2935231"/>
              <a:gd name="connsiteY8" fmla="*/ 1598341 h 2535050"/>
              <a:gd name="connsiteX9" fmla="*/ 2476154 w 2935231"/>
              <a:gd name="connsiteY9" fmla="*/ 2371495 h 2535050"/>
              <a:gd name="connsiteX10" fmla="*/ 1814513 w 2935231"/>
              <a:gd name="connsiteY10" fmla="*/ 2252546 h 2535050"/>
              <a:gd name="connsiteX11" fmla="*/ 870378 w 2935231"/>
              <a:gd name="connsiteY11" fmla="*/ 1471961 h 2535050"/>
              <a:gd name="connsiteX12" fmla="*/ 583 w 2935231"/>
              <a:gd name="connsiteY12" fmla="*/ 862360 h 2535050"/>
              <a:gd name="connsiteX0" fmla="*/ 582 w 2935231"/>
              <a:gd name="connsiteY0" fmla="*/ 0 h 2535050"/>
              <a:gd name="connsiteX1" fmla="*/ 996760 w 2935231"/>
              <a:gd name="connsiteY1" fmla="*/ 349407 h 2535050"/>
              <a:gd name="connsiteX2" fmla="*/ 1643530 w 2935231"/>
              <a:gd name="connsiteY2" fmla="*/ 869797 h 2535050"/>
              <a:gd name="connsiteX3" fmla="*/ 2349773 w 2935231"/>
              <a:gd name="connsiteY3" fmla="*/ 1984917 h 2535050"/>
              <a:gd name="connsiteX4" fmla="*/ 2669441 w 2935231"/>
              <a:gd name="connsiteY4" fmla="*/ 847493 h 2535050"/>
              <a:gd name="connsiteX5" fmla="*/ 2870163 w 2935231"/>
              <a:gd name="connsiteY5" fmla="*/ 2185639 h 2535050"/>
              <a:gd name="connsiteX6" fmla="*/ 2929636 w 2935231"/>
              <a:gd name="connsiteY6" fmla="*/ 2535044 h 2535050"/>
              <a:gd name="connsiteX7" fmla="*/ 2751217 w 2935231"/>
              <a:gd name="connsiteY7" fmla="*/ 2193073 h 2535050"/>
              <a:gd name="connsiteX8" fmla="*/ 2684309 w 2935231"/>
              <a:gd name="connsiteY8" fmla="*/ 1598341 h 2535050"/>
              <a:gd name="connsiteX9" fmla="*/ 2476154 w 2935231"/>
              <a:gd name="connsiteY9" fmla="*/ 2371495 h 2535050"/>
              <a:gd name="connsiteX10" fmla="*/ 1814513 w 2935231"/>
              <a:gd name="connsiteY10" fmla="*/ 2252546 h 2535050"/>
              <a:gd name="connsiteX11" fmla="*/ 870378 w 2935231"/>
              <a:gd name="connsiteY11" fmla="*/ 1471961 h 2535050"/>
              <a:gd name="connsiteX12" fmla="*/ 583 w 2935231"/>
              <a:gd name="connsiteY12" fmla="*/ 862360 h 2535050"/>
              <a:gd name="connsiteX0" fmla="*/ 15450 w 2935231"/>
              <a:gd name="connsiteY0" fmla="*/ 0 h 2795245"/>
              <a:gd name="connsiteX1" fmla="*/ 996760 w 2935231"/>
              <a:gd name="connsiteY1" fmla="*/ 609602 h 2795245"/>
              <a:gd name="connsiteX2" fmla="*/ 1643530 w 2935231"/>
              <a:gd name="connsiteY2" fmla="*/ 1129992 h 2795245"/>
              <a:gd name="connsiteX3" fmla="*/ 2349773 w 2935231"/>
              <a:gd name="connsiteY3" fmla="*/ 2245112 h 2795245"/>
              <a:gd name="connsiteX4" fmla="*/ 2669441 w 2935231"/>
              <a:gd name="connsiteY4" fmla="*/ 1107688 h 2795245"/>
              <a:gd name="connsiteX5" fmla="*/ 2870163 w 2935231"/>
              <a:gd name="connsiteY5" fmla="*/ 2445834 h 2795245"/>
              <a:gd name="connsiteX6" fmla="*/ 2929636 w 2935231"/>
              <a:gd name="connsiteY6" fmla="*/ 2795239 h 2795245"/>
              <a:gd name="connsiteX7" fmla="*/ 2751217 w 2935231"/>
              <a:gd name="connsiteY7" fmla="*/ 2453268 h 2795245"/>
              <a:gd name="connsiteX8" fmla="*/ 2684309 w 2935231"/>
              <a:gd name="connsiteY8" fmla="*/ 1858536 h 2795245"/>
              <a:gd name="connsiteX9" fmla="*/ 2476154 w 2935231"/>
              <a:gd name="connsiteY9" fmla="*/ 2631690 h 2795245"/>
              <a:gd name="connsiteX10" fmla="*/ 1814513 w 2935231"/>
              <a:gd name="connsiteY10" fmla="*/ 2512741 h 2795245"/>
              <a:gd name="connsiteX11" fmla="*/ 870378 w 2935231"/>
              <a:gd name="connsiteY11" fmla="*/ 1732156 h 2795245"/>
              <a:gd name="connsiteX12" fmla="*/ 583 w 2935231"/>
              <a:gd name="connsiteY12" fmla="*/ 1122555 h 2795245"/>
              <a:gd name="connsiteX0" fmla="*/ 15450 w 2935231"/>
              <a:gd name="connsiteY0" fmla="*/ 0 h 2795245"/>
              <a:gd name="connsiteX1" fmla="*/ 996760 w 2935231"/>
              <a:gd name="connsiteY1" fmla="*/ 609602 h 2795245"/>
              <a:gd name="connsiteX2" fmla="*/ 1584057 w 2935231"/>
              <a:gd name="connsiteY2" fmla="*/ 1167163 h 2795245"/>
              <a:gd name="connsiteX3" fmla="*/ 2349773 w 2935231"/>
              <a:gd name="connsiteY3" fmla="*/ 2245112 h 2795245"/>
              <a:gd name="connsiteX4" fmla="*/ 2669441 w 2935231"/>
              <a:gd name="connsiteY4" fmla="*/ 1107688 h 2795245"/>
              <a:gd name="connsiteX5" fmla="*/ 2870163 w 2935231"/>
              <a:gd name="connsiteY5" fmla="*/ 2445834 h 2795245"/>
              <a:gd name="connsiteX6" fmla="*/ 2929636 w 2935231"/>
              <a:gd name="connsiteY6" fmla="*/ 2795239 h 2795245"/>
              <a:gd name="connsiteX7" fmla="*/ 2751217 w 2935231"/>
              <a:gd name="connsiteY7" fmla="*/ 2453268 h 2795245"/>
              <a:gd name="connsiteX8" fmla="*/ 2684309 w 2935231"/>
              <a:gd name="connsiteY8" fmla="*/ 1858536 h 2795245"/>
              <a:gd name="connsiteX9" fmla="*/ 2476154 w 2935231"/>
              <a:gd name="connsiteY9" fmla="*/ 2631690 h 2795245"/>
              <a:gd name="connsiteX10" fmla="*/ 1814513 w 2935231"/>
              <a:gd name="connsiteY10" fmla="*/ 2512741 h 2795245"/>
              <a:gd name="connsiteX11" fmla="*/ 870378 w 2935231"/>
              <a:gd name="connsiteY11" fmla="*/ 1732156 h 2795245"/>
              <a:gd name="connsiteX12" fmla="*/ 583 w 2935231"/>
              <a:gd name="connsiteY12" fmla="*/ 1122555 h 2795245"/>
              <a:gd name="connsiteX0" fmla="*/ 15450 w 2935231"/>
              <a:gd name="connsiteY0" fmla="*/ 0 h 2795245"/>
              <a:gd name="connsiteX1" fmla="*/ 996760 w 2935231"/>
              <a:gd name="connsiteY1" fmla="*/ 609602 h 2795245"/>
              <a:gd name="connsiteX2" fmla="*/ 1584057 w 2935231"/>
              <a:gd name="connsiteY2" fmla="*/ 1167163 h 2795245"/>
              <a:gd name="connsiteX3" fmla="*/ 2349773 w 2935231"/>
              <a:gd name="connsiteY3" fmla="*/ 2245112 h 2795245"/>
              <a:gd name="connsiteX4" fmla="*/ 2669441 w 2935231"/>
              <a:gd name="connsiteY4" fmla="*/ 1107688 h 2795245"/>
              <a:gd name="connsiteX5" fmla="*/ 2870163 w 2935231"/>
              <a:gd name="connsiteY5" fmla="*/ 2445834 h 2795245"/>
              <a:gd name="connsiteX6" fmla="*/ 2929636 w 2935231"/>
              <a:gd name="connsiteY6" fmla="*/ 2795239 h 2795245"/>
              <a:gd name="connsiteX7" fmla="*/ 2751217 w 2935231"/>
              <a:gd name="connsiteY7" fmla="*/ 2453268 h 2795245"/>
              <a:gd name="connsiteX8" fmla="*/ 2684309 w 2935231"/>
              <a:gd name="connsiteY8" fmla="*/ 1858536 h 2795245"/>
              <a:gd name="connsiteX9" fmla="*/ 2476154 w 2935231"/>
              <a:gd name="connsiteY9" fmla="*/ 2631690 h 2795245"/>
              <a:gd name="connsiteX10" fmla="*/ 1814513 w 2935231"/>
              <a:gd name="connsiteY10" fmla="*/ 2512741 h 2795245"/>
              <a:gd name="connsiteX11" fmla="*/ 870378 w 2935231"/>
              <a:gd name="connsiteY11" fmla="*/ 1732156 h 2795245"/>
              <a:gd name="connsiteX12" fmla="*/ 583 w 2935231"/>
              <a:gd name="connsiteY12" fmla="*/ 1122555 h 2795245"/>
              <a:gd name="connsiteX0" fmla="*/ 15471 w 2935252"/>
              <a:gd name="connsiteY0" fmla="*/ 0 h 2795245"/>
              <a:gd name="connsiteX1" fmla="*/ 996781 w 2935252"/>
              <a:gd name="connsiteY1" fmla="*/ 609602 h 2795245"/>
              <a:gd name="connsiteX2" fmla="*/ 1584078 w 2935252"/>
              <a:gd name="connsiteY2" fmla="*/ 1167163 h 2795245"/>
              <a:gd name="connsiteX3" fmla="*/ 2349794 w 2935252"/>
              <a:gd name="connsiteY3" fmla="*/ 2245112 h 2795245"/>
              <a:gd name="connsiteX4" fmla="*/ 2669462 w 2935252"/>
              <a:gd name="connsiteY4" fmla="*/ 1107688 h 2795245"/>
              <a:gd name="connsiteX5" fmla="*/ 2870184 w 2935252"/>
              <a:gd name="connsiteY5" fmla="*/ 2445834 h 2795245"/>
              <a:gd name="connsiteX6" fmla="*/ 2929657 w 2935252"/>
              <a:gd name="connsiteY6" fmla="*/ 2795239 h 2795245"/>
              <a:gd name="connsiteX7" fmla="*/ 2751238 w 2935252"/>
              <a:gd name="connsiteY7" fmla="*/ 2453268 h 2795245"/>
              <a:gd name="connsiteX8" fmla="*/ 2684330 w 2935252"/>
              <a:gd name="connsiteY8" fmla="*/ 1858536 h 2795245"/>
              <a:gd name="connsiteX9" fmla="*/ 2476175 w 2935252"/>
              <a:gd name="connsiteY9" fmla="*/ 2631690 h 2795245"/>
              <a:gd name="connsiteX10" fmla="*/ 1814534 w 2935252"/>
              <a:gd name="connsiteY10" fmla="*/ 2512741 h 2795245"/>
              <a:gd name="connsiteX11" fmla="*/ 848097 w 2935252"/>
              <a:gd name="connsiteY11" fmla="*/ 1813932 h 2795245"/>
              <a:gd name="connsiteX12" fmla="*/ 604 w 2935252"/>
              <a:gd name="connsiteY12" fmla="*/ 1122555 h 2795245"/>
              <a:gd name="connsiteX0" fmla="*/ 0 w 2919781"/>
              <a:gd name="connsiteY0" fmla="*/ 0 h 2795245"/>
              <a:gd name="connsiteX1" fmla="*/ 981310 w 2919781"/>
              <a:gd name="connsiteY1" fmla="*/ 609602 h 2795245"/>
              <a:gd name="connsiteX2" fmla="*/ 1568607 w 2919781"/>
              <a:gd name="connsiteY2" fmla="*/ 1167163 h 2795245"/>
              <a:gd name="connsiteX3" fmla="*/ 2334323 w 2919781"/>
              <a:gd name="connsiteY3" fmla="*/ 2245112 h 2795245"/>
              <a:gd name="connsiteX4" fmla="*/ 2653991 w 2919781"/>
              <a:gd name="connsiteY4" fmla="*/ 1107688 h 2795245"/>
              <a:gd name="connsiteX5" fmla="*/ 2854713 w 2919781"/>
              <a:gd name="connsiteY5" fmla="*/ 2445834 h 2795245"/>
              <a:gd name="connsiteX6" fmla="*/ 2914186 w 2919781"/>
              <a:gd name="connsiteY6" fmla="*/ 2795239 h 2795245"/>
              <a:gd name="connsiteX7" fmla="*/ 2735767 w 2919781"/>
              <a:gd name="connsiteY7" fmla="*/ 2453268 h 2795245"/>
              <a:gd name="connsiteX8" fmla="*/ 2668859 w 2919781"/>
              <a:gd name="connsiteY8" fmla="*/ 1858536 h 2795245"/>
              <a:gd name="connsiteX9" fmla="*/ 2460704 w 2919781"/>
              <a:gd name="connsiteY9" fmla="*/ 2631690 h 2795245"/>
              <a:gd name="connsiteX10" fmla="*/ 1799063 w 2919781"/>
              <a:gd name="connsiteY10" fmla="*/ 2512741 h 2795245"/>
              <a:gd name="connsiteX11" fmla="*/ 832626 w 2919781"/>
              <a:gd name="connsiteY11" fmla="*/ 1813932 h 2795245"/>
              <a:gd name="connsiteX12" fmla="*/ 22304 w 2919781"/>
              <a:gd name="connsiteY12" fmla="*/ 1204331 h 2795245"/>
              <a:gd name="connsiteX0" fmla="*/ 0 w 2919781"/>
              <a:gd name="connsiteY0" fmla="*/ 0 h 2795245"/>
              <a:gd name="connsiteX1" fmla="*/ 981310 w 2919781"/>
              <a:gd name="connsiteY1" fmla="*/ 609602 h 2795245"/>
              <a:gd name="connsiteX2" fmla="*/ 1367885 w 2919781"/>
              <a:gd name="connsiteY2" fmla="*/ 1189466 h 2795245"/>
              <a:gd name="connsiteX3" fmla="*/ 2334323 w 2919781"/>
              <a:gd name="connsiteY3" fmla="*/ 2245112 h 2795245"/>
              <a:gd name="connsiteX4" fmla="*/ 2653991 w 2919781"/>
              <a:gd name="connsiteY4" fmla="*/ 1107688 h 2795245"/>
              <a:gd name="connsiteX5" fmla="*/ 2854713 w 2919781"/>
              <a:gd name="connsiteY5" fmla="*/ 2445834 h 2795245"/>
              <a:gd name="connsiteX6" fmla="*/ 2914186 w 2919781"/>
              <a:gd name="connsiteY6" fmla="*/ 2795239 h 2795245"/>
              <a:gd name="connsiteX7" fmla="*/ 2735767 w 2919781"/>
              <a:gd name="connsiteY7" fmla="*/ 2453268 h 2795245"/>
              <a:gd name="connsiteX8" fmla="*/ 2668859 w 2919781"/>
              <a:gd name="connsiteY8" fmla="*/ 1858536 h 2795245"/>
              <a:gd name="connsiteX9" fmla="*/ 2460704 w 2919781"/>
              <a:gd name="connsiteY9" fmla="*/ 2631690 h 2795245"/>
              <a:gd name="connsiteX10" fmla="*/ 1799063 w 2919781"/>
              <a:gd name="connsiteY10" fmla="*/ 2512741 h 2795245"/>
              <a:gd name="connsiteX11" fmla="*/ 832626 w 2919781"/>
              <a:gd name="connsiteY11" fmla="*/ 1813932 h 2795245"/>
              <a:gd name="connsiteX12" fmla="*/ 22304 w 2919781"/>
              <a:gd name="connsiteY12" fmla="*/ 1204331 h 2795245"/>
              <a:gd name="connsiteX0" fmla="*/ 0 w 2919781"/>
              <a:gd name="connsiteY0" fmla="*/ 0 h 2795245"/>
              <a:gd name="connsiteX1" fmla="*/ 884666 w 2919781"/>
              <a:gd name="connsiteY1" fmla="*/ 661641 h 2795245"/>
              <a:gd name="connsiteX2" fmla="*/ 1367885 w 2919781"/>
              <a:gd name="connsiteY2" fmla="*/ 1189466 h 2795245"/>
              <a:gd name="connsiteX3" fmla="*/ 2334323 w 2919781"/>
              <a:gd name="connsiteY3" fmla="*/ 2245112 h 2795245"/>
              <a:gd name="connsiteX4" fmla="*/ 2653991 w 2919781"/>
              <a:gd name="connsiteY4" fmla="*/ 1107688 h 2795245"/>
              <a:gd name="connsiteX5" fmla="*/ 2854713 w 2919781"/>
              <a:gd name="connsiteY5" fmla="*/ 2445834 h 2795245"/>
              <a:gd name="connsiteX6" fmla="*/ 2914186 w 2919781"/>
              <a:gd name="connsiteY6" fmla="*/ 2795239 h 2795245"/>
              <a:gd name="connsiteX7" fmla="*/ 2735767 w 2919781"/>
              <a:gd name="connsiteY7" fmla="*/ 2453268 h 2795245"/>
              <a:gd name="connsiteX8" fmla="*/ 2668859 w 2919781"/>
              <a:gd name="connsiteY8" fmla="*/ 1858536 h 2795245"/>
              <a:gd name="connsiteX9" fmla="*/ 2460704 w 2919781"/>
              <a:gd name="connsiteY9" fmla="*/ 2631690 h 2795245"/>
              <a:gd name="connsiteX10" fmla="*/ 1799063 w 2919781"/>
              <a:gd name="connsiteY10" fmla="*/ 2512741 h 2795245"/>
              <a:gd name="connsiteX11" fmla="*/ 832626 w 2919781"/>
              <a:gd name="connsiteY11" fmla="*/ 1813932 h 2795245"/>
              <a:gd name="connsiteX12" fmla="*/ 22304 w 2919781"/>
              <a:gd name="connsiteY12" fmla="*/ 1204331 h 2795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19781" h="2795245">
                <a:moveTo>
                  <a:pt x="0" y="0"/>
                </a:moveTo>
                <a:cubicBezTo>
                  <a:pt x="225503" y="190810"/>
                  <a:pt x="478266" y="330822"/>
                  <a:pt x="884666" y="661641"/>
                </a:cubicBezTo>
                <a:cubicBezTo>
                  <a:pt x="1074237" y="826432"/>
                  <a:pt x="1149817" y="1018481"/>
                  <a:pt x="1367885" y="1189466"/>
                </a:cubicBezTo>
                <a:cubicBezTo>
                  <a:pt x="1541348" y="1501699"/>
                  <a:pt x="2119972" y="2258742"/>
                  <a:pt x="2334323" y="2245112"/>
                </a:cubicBezTo>
                <a:cubicBezTo>
                  <a:pt x="2548674" y="2231482"/>
                  <a:pt x="2478049" y="1074234"/>
                  <a:pt x="2653991" y="1107688"/>
                </a:cubicBezTo>
                <a:cubicBezTo>
                  <a:pt x="2829933" y="1141142"/>
                  <a:pt x="2811347" y="2164576"/>
                  <a:pt x="2854713" y="2445834"/>
                </a:cubicBezTo>
                <a:cubicBezTo>
                  <a:pt x="2898079" y="2727092"/>
                  <a:pt x="2934010" y="2794000"/>
                  <a:pt x="2914186" y="2795239"/>
                </a:cubicBezTo>
                <a:cubicBezTo>
                  <a:pt x="2894362" y="2796478"/>
                  <a:pt x="2776655" y="2609385"/>
                  <a:pt x="2735767" y="2453268"/>
                </a:cubicBezTo>
                <a:cubicBezTo>
                  <a:pt x="2694879" y="2297151"/>
                  <a:pt x="2714703" y="1828799"/>
                  <a:pt x="2668859" y="1858536"/>
                </a:cubicBezTo>
                <a:cubicBezTo>
                  <a:pt x="2623015" y="1888273"/>
                  <a:pt x="2605670" y="2522656"/>
                  <a:pt x="2460704" y="2631690"/>
                </a:cubicBezTo>
                <a:cubicBezTo>
                  <a:pt x="2315738" y="2740724"/>
                  <a:pt x="2070409" y="2649034"/>
                  <a:pt x="1799063" y="2512741"/>
                </a:cubicBezTo>
                <a:cubicBezTo>
                  <a:pt x="1527717" y="2376448"/>
                  <a:pt x="1128753" y="2032000"/>
                  <a:pt x="832626" y="1813932"/>
                </a:cubicBezTo>
                <a:cubicBezTo>
                  <a:pt x="536499" y="1595864"/>
                  <a:pt x="621" y="1222296"/>
                  <a:pt x="22304" y="1204331"/>
                </a:cubicBezTo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4716016" y="3746923"/>
            <a:ext cx="2929053" cy="1368094"/>
          </a:xfrm>
          <a:custGeom>
            <a:avLst/>
            <a:gdLst>
              <a:gd name="connsiteX0" fmla="*/ 2929053 w 2929053"/>
              <a:gd name="connsiteY0" fmla="*/ 1368129 h 1368129"/>
              <a:gd name="connsiteX1" fmla="*/ 2787805 w 2929053"/>
              <a:gd name="connsiteY1" fmla="*/ 988988 h 1368129"/>
              <a:gd name="connsiteX2" fmla="*/ 2661424 w 2929053"/>
              <a:gd name="connsiteY2" fmla="*/ 246 h 1368129"/>
              <a:gd name="connsiteX3" fmla="*/ 2549912 w 2929053"/>
              <a:gd name="connsiteY3" fmla="*/ 1085632 h 1368129"/>
              <a:gd name="connsiteX4" fmla="*/ 1739590 w 2929053"/>
              <a:gd name="connsiteY4" fmla="*/ 1286354 h 1368129"/>
              <a:gd name="connsiteX5" fmla="*/ 0 w 2929053"/>
              <a:gd name="connsiteY5" fmla="*/ 1219446 h 1368129"/>
              <a:gd name="connsiteX0" fmla="*/ 2929053 w 2929053"/>
              <a:gd name="connsiteY0" fmla="*/ 1368094 h 1368094"/>
              <a:gd name="connsiteX1" fmla="*/ 2787805 w 2929053"/>
              <a:gd name="connsiteY1" fmla="*/ 988953 h 1368094"/>
              <a:gd name="connsiteX2" fmla="*/ 2661424 w 2929053"/>
              <a:gd name="connsiteY2" fmla="*/ 211 h 1368094"/>
              <a:gd name="connsiteX3" fmla="*/ 2430965 w 2929053"/>
              <a:gd name="connsiteY3" fmla="*/ 1078163 h 1368094"/>
              <a:gd name="connsiteX4" fmla="*/ 1739590 w 2929053"/>
              <a:gd name="connsiteY4" fmla="*/ 1286319 h 1368094"/>
              <a:gd name="connsiteX5" fmla="*/ 0 w 2929053"/>
              <a:gd name="connsiteY5" fmla="*/ 1219411 h 1368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29053" h="1368094">
                <a:moveTo>
                  <a:pt x="2929053" y="1368094"/>
                </a:moveTo>
                <a:cubicBezTo>
                  <a:pt x="2880731" y="1292513"/>
                  <a:pt x="2832410" y="1216933"/>
                  <a:pt x="2787805" y="988953"/>
                </a:cubicBezTo>
                <a:cubicBezTo>
                  <a:pt x="2743200" y="760973"/>
                  <a:pt x="2720897" y="-14657"/>
                  <a:pt x="2661424" y="211"/>
                </a:cubicBezTo>
                <a:cubicBezTo>
                  <a:pt x="2601951" y="15079"/>
                  <a:pt x="2584604" y="863812"/>
                  <a:pt x="2430965" y="1078163"/>
                </a:cubicBezTo>
                <a:cubicBezTo>
                  <a:pt x="2277326" y="1292514"/>
                  <a:pt x="2144751" y="1262778"/>
                  <a:pt x="1739590" y="1286319"/>
                </a:cubicBezTo>
                <a:cubicBezTo>
                  <a:pt x="1334429" y="1309860"/>
                  <a:pt x="657302" y="1264016"/>
                  <a:pt x="0" y="1219411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52869" y="1586683"/>
            <a:ext cx="3024336" cy="3528391"/>
            <a:chOff x="752869" y="1047924"/>
            <a:chExt cx="3024336" cy="3539233"/>
          </a:xfrm>
        </p:grpSpPr>
        <p:sp>
          <p:nvSpPr>
            <p:cNvPr id="15" name="Freeform 14"/>
            <p:cNvSpPr/>
            <p:nvPr/>
          </p:nvSpPr>
          <p:spPr bwMode="auto">
            <a:xfrm>
              <a:off x="763010" y="2068991"/>
              <a:ext cx="2772962" cy="2511607"/>
            </a:xfrm>
            <a:custGeom>
              <a:avLst/>
              <a:gdLst>
                <a:gd name="connsiteX0" fmla="*/ 0 w 2780397"/>
                <a:gd name="connsiteY0" fmla="*/ 0 h 3167822"/>
                <a:gd name="connsiteX1" fmla="*/ 959005 w 2780397"/>
                <a:gd name="connsiteY1" fmla="*/ 1196898 h 3167822"/>
                <a:gd name="connsiteX2" fmla="*/ 1821366 w 2780397"/>
                <a:gd name="connsiteY2" fmla="*/ 1925444 h 3167822"/>
                <a:gd name="connsiteX3" fmla="*/ 2356624 w 2780397"/>
                <a:gd name="connsiteY3" fmla="*/ 2185640 h 3167822"/>
                <a:gd name="connsiteX4" fmla="*/ 2668858 w 2780397"/>
                <a:gd name="connsiteY4" fmla="*/ 2505308 h 3167822"/>
                <a:gd name="connsiteX5" fmla="*/ 2780371 w 2780397"/>
                <a:gd name="connsiteY5" fmla="*/ 3166947 h 3167822"/>
                <a:gd name="connsiteX6" fmla="*/ 2661424 w 2780397"/>
                <a:gd name="connsiteY6" fmla="*/ 2639122 h 3167822"/>
                <a:gd name="connsiteX7" fmla="*/ 2371493 w 2780397"/>
                <a:gd name="connsiteY7" fmla="*/ 2326888 h 3167822"/>
                <a:gd name="connsiteX8" fmla="*/ 1516566 w 2780397"/>
                <a:gd name="connsiteY8" fmla="*/ 2312020 h 3167822"/>
                <a:gd name="connsiteX9" fmla="*/ 854927 w 2780397"/>
                <a:gd name="connsiteY9" fmla="*/ 2282283 h 3167822"/>
                <a:gd name="connsiteX10" fmla="*/ 7434 w 2780397"/>
                <a:gd name="connsiteY10" fmla="*/ 2163337 h 3167822"/>
                <a:gd name="connsiteX0" fmla="*/ 0 w 2817568"/>
                <a:gd name="connsiteY0" fmla="*/ 0 h 2511607"/>
                <a:gd name="connsiteX1" fmla="*/ 996176 w 2817568"/>
                <a:gd name="connsiteY1" fmla="*/ 540683 h 2511607"/>
                <a:gd name="connsiteX2" fmla="*/ 1858537 w 2817568"/>
                <a:gd name="connsiteY2" fmla="*/ 1269229 h 2511607"/>
                <a:gd name="connsiteX3" fmla="*/ 2393795 w 2817568"/>
                <a:gd name="connsiteY3" fmla="*/ 1529425 h 2511607"/>
                <a:gd name="connsiteX4" fmla="*/ 2706029 w 2817568"/>
                <a:gd name="connsiteY4" fmla="*/ 1849093 h 2511607"/>
                <a:gd name="connsiteX5" fmla="*/ 2817542 w 2817568"/>
                <a:gd name="connsiteY5" fmla="*/ 2510732 h 2511607"/>
                <a:gd name="connsiteX6" fmla="*/ 2698595 w 2817568"/>
                <a:gd name="connsiteY6" fmla="*/ 1982907 h 2511607"/>
                <a:gd name="connsiteX7" fmla="*/ 2408664 w 2817568"/>
                <a:gd name="connsiteY7" fmla="*/ 1670673 h 2511607"/>
                <a:gd name="connsiteX8" fmla="*/ 1553737 w 2817568"/>
                <a:gd name="connsiteY8" fmla="*/ 1655805 h 2511607"/>
                <a:gd name="connsiteX9" fmla="*/ 892098 w 2817568"/>
                <a:gd name="connsiteY9" fmla="*/ 1626068 h 2511607"/>
                <a:gd name="connsiteX10" fmla="*/ 44605 w 2817568"/>
                <a:gd name="connsiteY10" fmla="*/ 1507122 h 2511607"/>
                <a:gd name="connsiteX0" fmla="*/ 0 w 2817568"/>
                <a:gd name="connsiteY0" fmla="*/ 0 h 2511607"/>
                <a:gd name="connsiteX1" fmla="*/ 877229 w 2817568"/>
                <a:gd name="connsiteY1" fmla="*/ 756936 h 2511607"/>
                <a:gd name="connsiteX2" fmla="*/ 1858537 w 2817568"/>
                <a:gd name="connsiteY2" fmla="*/ 1269229 h 2511607"/>
                <a:gd name="connsiteX3" fmla="*/ 2393795 w 2817568"/>
                <a:gd name="connsiteY3" fmla="*/ 1529425 h 2511607"/>
                <a:gd name="connsiteX4" fmla="*/ 2706029 w 2817568"/>
                <a:gd name="connsiteY4" fmla="*/ 1849093 h 2511607"/>
                <a:gd name="connsiteX5" fmla="*/ 2817542 w 2817568"/>
                <a:gd name="connsiteY5" fmla="*/ 2510732 h 2511607"/>
                <a:gd name="connsiteX6" fmla="*/ 2698595 w 2817568"/>
                <a:gd name="connsiteY6" fmla="*/ 1982907 h 2511607"/>
                <a:gd name="connsiteX7" fmla="*/ 2408664 w 2817568"/>
                <a:gd name="connsiteY7" fmla="*/ 1670673 h 2511607"/>
                <a:gd name="connsiteX8" fmla="*/ 1553737 w 2817568"/>
                <a:gd name="connsiteY8" fmla="*/ 1655805 h 2511607"/>
                <a:gd name="connsiteX9" fmla="*/ 892098 w 2817568"/>
                <a:gd name="connsiteY9" fmla="*/ 1626068 h 2511607"/>
                <a:gd name="connsiteX10" fmla="*/ 44605 w 2817568"/>
                <a:gd name="connsiteY10" fmla="*/ 1507122 h 2511607"/>
                <a:gd name="connsiteX0" fmla="*/ 0 w 2817568"/>
                <a:gd name="connsiteY0" fmla="*/ 0 h 2511607"/>
                <a:gd name="connsiteX1" fmla="*/ 899532 w 2817568"/>
                <a:gd name="connsiteY1" fmla="*/ 712194 h 2511607"/>
                <a:gd name="connsiteX2" fmla="*/ 1858537 w 2817568"/>
                <a:gd name="connsiteY2" fmla="*/ 1269229 h 2511607"/>
                <a:gd name="connsiteX3" fmla="*/ 2393795 w 2817568"/>
                <a:gd name="connsiteY3" fmla="*/ 1529425 h 2511607"/>
                <a:gd name="connsiteX4" fmla="*/ 2706029 w 2817568"/>
                <a:gd name="connsiteY4" fmla="*/ 1849093 h 2511607"/>
                <a:gd name="connsiteX5" fmla="*/ 2817542 w 2817568"/>
                <a:gd name="connsiteY5" fmla="*/ 2510732 h 2511607"/>
                <a:gd name="connsiteX6" fmla="*/ 2698595 w 2817568"/>
                <a:gd name="connsiteY6" fmla="*/ 1982907 h 2511607"/>
                <a:gd name="connsiteX7" fmla="*/ 2408664 w 2817568"/>
                <a:gd name="connsiteY7" fmla="*/ 1670673 h 2511607"/>
                <a:gd name="connsiteX8" fmla="*/ 1553737 w 2817568"/>
                <a:gd name="connsiteY8" fmla="*/ 1655805 h 2511607"/>
                <a:gd name="connsiteX9" fmla="*/ 892098 w 2817568"/>
                <a:gd name="connsiteY9" fmla="*/ 1626068 h 2511607"/>
                <a:gd name="connsiteX10" fmla="*/ 44605 w 2817568"/>
                <a:gd name="connsiteY10" fmla="*/ 1507122 h 2511607"/>
                <a:gd name="connsiteX0" fmla="*/ 0 w 2772963"/>
                <a:gd name="connsiteY0" fmla="*/ 0 h 2511607"/>
                <a:gd name="connsiteX1" fmla="*/ 854927 w 2772963"/>
                <a:gd name="connsiteY1" fmla="*/ 712194 h 2511607"/>
                <a:gd name="connsiteX2" fmla="*/ 1813932 w 2772963"/>
                <a:gd name="connsiteY2" fmla="*/ 1269229 h 2511607"/>
                <a:gd name="connsiteX3" fmla="*/ 2349190 w 2772963"/>
                <a:gd name="connsiteY3" fmla="*/ 1529425 h 2511607"/>
                <a:gd name="connsiteX4" fmla="*/ 2661424 w 2772963"/>
                <a:gd name="connsiteY4" fmla="*/ 1849093 h 2511607"/>
                <a:gd name="connsiteX5" fmla="*/ 2772937 w 2772963"/>
                <a:gd name="connsiteY5" fmla="*/ 2510732 h 2511607"/>
                <a:gd name="connsiteX6" fmla="*/ 2653990 w 2772963"/>
                <a:gd name="connsiteY6" fmla="*/ 1982907 h 2511607"/>
                <a:gd name="connsiteX7" fmla="*/ 2364059 w 2772963"/>
                <a:gd name="connsiteY7" fmla="*/ 1670673 h 2511607"/>
                <a:gd name="connsiteX8" fmla="*/ 1509132 w 2772963"/>
                <a:gd name="connsiteY8" fmla="*/ 1655805 h 2511607"/>
                <a:gd name="connsiteX9" fmla="*/ 847493 w 2772963"/>
                <a:gd name="connsiteY9" fmla="*/ 1626068 h 2511607"/>
                <a:gd name="connsiteX10" fmla="*/ 0 w 2772963"/>
                <a:gd name="connsiteY10" fmla="*/ 1507122 h 2511607"/>
                <a:gd name="connsiteX0" fmla="*/ 0 w 2772963"/>
                <a:gd name="connsiteY0" fmla="*/ 0 h 2511607"/>
                <a:gd name="connsiteX1" fmla="*/ 854927 w 2772963"/>
                <a:gd name="connsiteY1" fmla="*/ 712194 h 2511607"/>
                <a:gd name="connsiteX2" fmla="*/ 1813932 w 2772963"/>
                <a:gd name="connsiteY2" fmla="*/ 1269229 h 2511607"/>
                <a:gd name="connsiteX3" fmla="*/ 2349190 w 2772963"/>
                <a:gd name="connsiteY3" fmla="*/ 1529425 h 2511607"/>
                <a:gd name="connsiteX4" fmla="*/ 2661424 w 2772963"/>
                <a:gd name="connsiteY4" fmla="*/ 1849093 h 2511607"/>
                <a:gd name="connsiteX5" fmla="*/ 2772937 w 2772963"/>
                <a:gd name="connsiteY5" fmla="*/ 2510732 h 2511607"/>
                <a:gd name="connsiteX6" fmla="*/ 2653990 w 2772963"/>
                <a:gd name="connsiteY6" fmla="*/ 1982907 h 2511607"/>
                <a:gd name="connsiteX7" fmla="*/ 2364059 w 2772963"/>
                <a:gd name="connsiteY7" fmla="*/ 1670673 h 2511607"/>
                <a:gd name="connsiteX8" fmla="*/ 1509132 w 2772963"/>
                <a:gd name="connsiteY8" fmla="*/ 1655805 h 2511607"/>
                <a:gd name="connsiteX9" fmla="*/ 847493 w 2772963"/>
                <a:gd name="connsiteY9" fmla="*/ 1626068 h 2511607"/>
                <a:gd name="connsiteX10" fmla="*/ 7434 w 2772963"/>
                <a:gd name="connsiteY10" fmla="*/ 1156643 h 2511607"/>
                <a:gd name="connsiteX0" fmla="*/ 0 w 2772963"/>
                <a:gd name="connsiteY0" fmla="*/ 0 h 2511607"/>
                <a:gd name="connsiteX1" fmla="*/ 854927 w 2772963"/>
                <a:gd name="connsiteY1" fmla="*/ 712194 h 2511607"/>
                <a:gd name="connsiteX2" fmla="*/ 1813932 w 2772963"/>
                <a:gd name="connsiteY2" fmla="*/ 1269229 h 2511607"/>
                <a:gd name="connsiteX3" fmla="*/ 2349190 w 2772963"/>
                <a:gd name="connsiteY3" fmla="*/ 1529425 h 2511607"/>
                <a:gd name="connsiteX4" fmla="*/ 2661424 w 2772963"/>
                <a:gd name="connsiteY4" fmla="*/ 1849093 h 2511607"/>
                <a:gd name="connsiteX5" fmla="*/ 2772937 w 2772963"/>
                <a:gd name="connsiteY5" fmla="*/ 2510732 h 2511607"/>
                <a:gd name="connsiteX6" fmla="*/ 2653990 w 2772963"/>
                <a:gd name="connsiteY6" fmla="*/ 1982907 h 2511607"/>
                <a:gd name="connsiteX7" fmla="*/ 2364059 w 2772963"/>
                <a:gd name="connsiteY7" fmla="*/ 1670673 h 2511607"/>
                <a:gd name="connsiteX8" fmla="*/ 1509132 w 2772963"/>
                <a:gd name="connsiteY8" fmla="*/ 1655805 h 2511607"/>
                <a:gd name="connsiteX9" fmla="*/ 847493 w 2772963"/>
                <a:gd name="connsiteY9" fmla="*/ 1350160 h 2511607"/>
                <a:gd name="connsiteX10" fmla="*/ 7434 w 2772963"/>
                <a:gd name="connsiteY10" fmla="*/ 1156643 h 2511607"/>
                <a:gd name="connsiteX0" fmla="*/ 0 w 2772963"/>
                <a:gd name="connsiteY0" fmla="*/ 0 h 2511607"/>
                <a:gd name="connsiteX1" fmla="*/ 854927 w 2772963"/>
                <a:gd name="connsiteY1" fmla="*/ 712194 h 2511607"/>
                <a:gd name="connsiteX2" fmla="*/ 1813932 w 2772963"/>
                <a:gd name="connsiteY2" fmla="*/ 1269229 h 2511607"/>
                <a:gd name="connsiteX3" fmla="*/ 2349190 w 2772963"/>
                <a:gd name="connsiteY3" fmla="*/ 1529425 h 2511607"/>
                <a:gd name="connsiteX4" fmla="*/ 2661424 w 2772963"/>
                <a:gd name="connsiteY4" fmla="*/ 1849093 h 2511607"/>
                <a:gd name="connsiteX5" fmla="*/ 2772937 w 2772963"/>
                <a:gd name="connsiteY5" fmla="*/ 2510732 h 2511607"/>
                <a:gd name="connsiteX6" fmla="*/ 2653990 w 2772963"/>
                <a:gd name="connsiteY6" fmla="*/ 1982907 h 2511607"/>
                <a:gd name="connsiteX7" fmla="*/ 2364059 w 2772963"/>
                <a:gd name="connsiteY7" fmla="*/ 1670673 h 2511607"/>
                <a:gd name="connsiteX8" fmla="*/ 1516566 w 2772963"/>
                <a:gd name="connsiteY8" fmla="*/ 1566322 h 2511607"/>
                <a:gd name="connsiteX9" fmla="*/ 847493 w 2772963"/>
                <a:gd name="connsiteY9" fmla="*/ 1350160 h 2511607"/>
                <a:gd name="connsiteX10" fmla="*/ 7434 w 2772963"/>
                <a:gd name="connsiteY10" fmla="*/ 1156643 h 2511607"/>
                <a:gd name="connsiteX0" fmla="*/ 0 w 2772962"/>
                <a:gd name="connsiteY0" fmla="*/ 0 h 2511607"/>
                <a:gd name="connsiteX1" fmla="*/ 854927 w 2772962"/>
                <a:gd name="connsiteY1" fmla="*/ 712194 h 2511607"/>
                <a:gd name="connsiteX2" fmla="*/ 1813932 w 2772962"/>
                <a:gd name="connsiteY2" fmla="*/ 1269229 h 2511607"/>
                <a:gd name="connsiteX3" fmla="*/ 2364059 w 2772962"/>
                <a:gd name="connsiteY3" fmla="*/ 1499597 h 2511607"/>
                <a:gd name="connsiteX4" fmla="*/ 2661424 w 2772962"/>
                <a:gd name="connsiteY4" fmla="*/ 1849093 h 2511607"/>
                <a:gd name="connsiteX5" fmla="*/ 2772937 w 2772962"/>
                <a:gd name="connsiteY5" fmla="*/ 2510732 h 2511607"/>
                <a:gd name="connsiteX6" fmla="*/ 2653990 w 2772962"/>
                <a:gd name="connsiteY6" fmla="*/ 1982907 h 2511607"/>
                <a:gd name="connsiteX7" fmla="*/ 2364059 w 2772962"/>
                <a:gd name="connsiteY7" fmla="*/ 1670673 h 2511607"/>
                <a:gd name="connsiteX8" fmla="*/ 1516566 w 2772962"/>
                <a:gd name="connsiteY8" fmla="*/ 1566322 h 2511607"/>
                <a:gd name="connsiteX9" fmla="*/ 847493 w 2772962"/>
                <a:gd name="connsiteY9" fmla="*/ 1350160 h 2511607"/>
                <a:gd name="connsiteX10" fmla="*/ 7434 w 2772962"/>
                <a:gd name="connsiteY10" fmla="*/ 1156643 h 251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72962" h="2511607">
                  <a:moveTo>
                    <a:pt x="0" y="0"/>
                  </a:moveTo>
                  <a:cubicBezTo>
                    <a:pt x="327722" y="437995"/>
                    <a:pt x="552605" y="500656"/>
                    <a:pt x="854927" y="712194"/>
                  </a:cubicBezTo>
                  <a:cubicBezTo>
                    <a:pt x="1157249" y="923732"/>
                    <a:pt x="1562410" y="1137995"/>
                    <a:pt x="1813932" y="1269229"/>
                  </a:cubicBezTo>
                  <a:cubicBezTo>
                    <a:pt x="2065454" y="1400463"/>
                    <a:pt x="2222810" y="1402953"/>
                    <a:pt x="2364059" y="1499597"/>
                  </a:cubicBezTo>
                  <a:cubicBezTo>
                    <a:pt x="2505308" y="1596241"/>
                    <a:pt x="2593278" y="1680570"/>
                    <a:pt x="2661424" y="1849093"/>
                  </a:cubicBezTo>
                  <a:cubicBezTo>
                    <a:pt x="2729570" y="2017616"/>
                    <a:pt x="2774176" y="2488430"/>
                    <a:pt x="2772937" y="2510732"/>
                  </a:cubicBezTo>
                  <a:cubicBezTo>
                    <a:pt x="2771698" y="2533034"/>
                    <a:pt x="2722136" y="2122917"/>
                    <a:pt x="2653990" y="1982907"/>
                  </a:cubicBezTo>
                  <a:cubicBezTo>
                    <a:pt x="2585844" y="1842897"/>
                    <a:pt x="2553630" y="1740104"/>
                    <a:pt x="2364059" y="1670673"/>
                  </a:cubicBezTo>
                  <a:cubicBezTo>
                    <a:pt x="2174488" y="1601242"/>
                    <a:pt x="1769327" y="1619741"/>
                    <a:pt x="1516566" y="1566322"/>
                  </a:cubicBezTo>
                  <a:cubicBezTo>
                    <a:pt x="1263805" y="1512903"/>
                    <a:pt x="1099015" y="1418440"/>
                    <a:pt x="847493" y="1350160"/>
                  </a:cubicBezTo>
                  <a:cubicBezTo>
                    <a:pt x="595971" y="1281880"/>
                    <a:pt x="305419" y="1203726"/>
                    <a:pt x="7434" y="1156643"/>
                  </a:cubicBezTo>
                </a:path>
              </a:pathLst>
            </a:cu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>
              <a:off x="752869" y="1047924"/>
              <a:ext cx="0" cy="352839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752869" y="4576316"/>
              <a:ext cx="302433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" name="Freeform 7"/>
            <p:cNvSpPr/>
            <p:nvPr/>
          </p:nvSpPr>
          <p:spPr bwMode="auto">
            <a:xfrm>
              <a:off x="755576" y="2560092"/>
              <a:ext cx="2772937" cy="2027065"/>
            </a:xfrm>
            <a:custGeom>
              <a:avLst/>
              <a:gdLst>
                <a:gd name="connsiteX0" fmla="*/ 2772937 w 2772937"/>
                <a:gd name="connsiteY0" fmla="*/ 1955181 h 1955181"/>
                <a:gd name="connsiteX1" fmla="*/ 2653990 w 2772937"/>
                <a:gd name="connsiteY1" fmla="*/ 1360449 h 1955181"/>
                <a:gd name="connsiteX2" fmla="*/ 2364058 w 2772937"/>
                <a:gd name="connsiteY2" fmla="*/ 1048215 h 1955181"/>
                <a:gd name="connsiteX3" fmla="*/ 1769327 w 2772937"/>
                <a:gd name="connsiteY3" fmla="*/ 951571 h 1955181"/>
                <a:gd name="connsiteX4" fmla="*/ 899532 w 2772937"/>
                <a:gd name="connsiteY4" fmla="*/ 572430 h 1955181"/>
                <a:gd name="connsiteX5" fmla="*/ 0 w 2772937"/>
                <a:gd name="connsiteY5" fmla="*/ 0 h 1955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72937" h="1955181">
                  <a:moveTo>
                    <a:pt x="2772937" y="1955181"/>
                  </a:moveTo>
                  <a:cubicBezTo>
                    <a:pt x="2747536" y="1733395"/>
                    <a:pt x="2722136" y="1511610"/>
                    <a:pt x="2653990" y="1360449"/>
                  </a:cubicBezTo>
                  <a:cubicBezTo>
                    <a:pt x="2585844" y="1209288"/>
                    <a:pt x="2511502" y="1116361"/>
                    <a:pt x="2364058" y="1048215"/>
                  </a:cubicBezTo>
                  <a:cubicBezTo>
                    <a:pt x="2216614" y="980069"/>
                    <a:pt x="2013415" y="1030868"/>
                    <a:pt x="1769327" y="951571"/>
                  </a:cubicBezTo>
                  <a:cubicBezTo>
                    <a:pt x="1525239" y="872274"/>
                    <a:pt x="1194420" y="731025"/>
                    <a:pt x="899532" y="572430"/>
                  </a:cubicBezTo>
                  <a:cubicBezTo>
                    <a:pt x="604644" y="413835"/>
                    <a:pt x="302322" y="206917"/>
                    <a:pt x="0" y="0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23528" y="3242867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985168" y="5177791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latin typeface="Calibri"/>
              </a:rPr>
              <a:t>ψ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259632" y="1946723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Constraint from TS, CER Measurements</a:t>
            </a:r>
            <a:endParaRPr lang="en-US" sz="1400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4716016" y="1586683"/>
            <a:ext cx="3024336" cy="3517583"/>
            <a:chOff x="752869" y="1047924"/>
            <a:chExt cx="3024336" cy="3528392"/>
          </a:xfrm>
        </p:grpSpPr>
        <p:cxnSp>
          <p:nvCxnSpPr>
            <p:cNvPr id="16" name="Straight Connector 15"/>
            <p:cNvCxnSpPr/>
            <p:nvPr/>
          </p:nvCxnSpPr>
          <p:spPr bwMode="auto">
            <a:xfrm>
              <a:off x="752869" y="1047924"/>
              <a:ext cx="0" cy="352839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752869" y="4576316"/>
              <a:ext cx="302433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0" name="TextBox 19"/>
          <p:cNvSpPr txBox="1"/>
          <p:nvPr/>
        </p:nvSpPr>
        <p:spPr>
          <a:xfrm>
            <a:off x="4286675" y="3242867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948315" y="5177791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latin typeface="Calibri"/>
              </a:rPr>
              <a:t>ψ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948264" y="2162747"/>
            <a:ext cx="19807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Constraint from TS, CER Measurements (J</a:t>
            </a:r>
            <a:r>
              <a:rPr lang="en-US" sz="1400" b="1" baseline="-25000" dirty="0" smtClean="0"/>
              <a:t>BS</a:t>
            </a:r>
            <a:r>
              <a:rPr lang="en-US" sz="1400" b="1" dirty="0" smtClean="0"/>
              <a:t>+J</a:t>
            </a:r>
            <a:r>
              <a:rPr lang="en-US" sz="1400" b="1" baseline="-25000" dirty="0" smtClean="0"/>
              <a:t>OH</a:t>
            </a:r>
            <a:r>
              <a:rPr lang="en-US" sz="1400" b="1" dirty="0" smtClean="0"/>
              <a:t>)</a:t>
            </a:r>
            <a:endParaRPr lang="en-US" sz="1400" b="1" dirty="0"/>
          </a:p>
        </p:txBody>
      </p:sp>
      <p:sp>
        <p:nvSpPr>
          <p:cNvPr id="6" name="Freeform 5"/>
          <p:cNvSpPr/>
          <p:nvPr/>
        </p:nvSpPr>
        <p:spPr bwMode="auto">
          <a:xfrm>
            <a:off x="4698381" y="3017984"/>
            <a:ext cx="2943921" cy="2088995"/>
          </a:xfrm>
          <a:custGeom>
            <a:avLst/>
            <a:gdLst>
              <a:gd name="connsiteX0" fmla="*/ 2929053 w 2929053"/>
              <a:gd name="connsiteY0" fmla="*/ 1368129 h 1368129"/>
              <a:gd name="connsiteX1" fmla="*/ 2787805 w 2929053"/>
              <a:gd name="connsiteY1" fmla="*/ 988988 h 1368129"/>
              <a:gd name="connsiteX2" fmla="*/ 2661424 w 2929053"/>
              <a:gd name="connsiteY2" fmla="*/ 246 h 1368129"/>
              <a:gd name="connsiteX3" fmla="*/ 2549912 w 2929053"/>
              <a:gd name="connsiteY3" fmla="*/ 1085632 h 1368129"/>
              <a:gd name="connsiteX4" fmla="*/ 1739590 w 2929053"/>
              <a:gd name="connsiteY4" fmla="*/ 1286354 h 1368129"/>
              <a:gd name="connsiteX5" fmla="*/ 0 w 2929053"/>
              <a:gd name="connsiteY5" fmla="*/ 1219446 h 1368129"/>
              <a:gd name="connsiteX0" fmla="*/ 2929053 w 2929053"/>
              <a:gd name="connsiteY0" fmla="*/ 1368094 h 1368094"/>
              <a:gd name="connsiteX1" fmla="*/ 2787805 w 2929053"/>
              <a:gd name="connsiteY1" fmla="*/ 988953 h 1368094"/>
              <a:gd name="connsiteX2" fmla="*/ 2661424 w 2929053"/>
              <a:gd name="connsiteY2" fmla="*/ 211 h 1368094"/>
              <a:gd name="connsiteX3" fmla="*/ 2430965 w 2929053"/>
              <a:gd name="connsiteY3" fmla="*/ 1078163 h 1368094"/>
              <a:gd name="connsiteX4" fmla="*/ 1739590 w 2929053"/>
              <a:gd name="connsiteY4" fmla="*/ 1286319 h 1368094"/>
              <a:gd name="connsiteX5" fmla="*/ 0 w 2929053"/>
              <a:gd name="connsiteY5" fmla="*/ 1219411 h 1368094"/>
              <a:gd name="connsiteX0" fmla="*/ 2943921 w 2943921"/>
              <a:gd name="connsiteY0" fmla="*/ 2088995 h 2135037"/>
              <a:gd name="connsiteX1" fmla="*/ 2802673 w 2943921"/>
              <a:gd name="connsiteY1" fmla="*/ 1709854 h 2135037"/>
              <a:gd name="connsiteX2" fmla="*/ 2676292 w 2943921"/>
              <a:gd name="connsiteY2" fmla="*/ 721112 h 2135037"/>
              <a:gd name="connsiteX3" fmla="*/ 2445833 w 2943921"/>
              <a:gd name="connsiteY3" fmla="*/ 1799064 h 2135037"/>
              <a:gd name="connsiteX4" fmla="*/ 1754458 w 2943921"/>
              <a:gd name="connsiteY4" fmla="*/ 2007220 h 2135037"/>
              <a:gd name="connsiteX5" fmla="*/ 0 w 2943921"/>
              <a:gd name="connsiteY5" fmla="*/ 0 h 2135037"/>
              <a:gd name="connsiteX0" fmla="*/ 2943921 w 2943921"/>
              <a:gd name="connsiteY0" fmla="*/ 2088995 h 2088995"/>
              <a:gd name="connsiteX1" fmla="*/ 2802673 w 2943921"/>
              <a:gd name="connsiteY1" fmla="*/ 1709854 h 2088995"/>
              <a:gd name="connsiteX2" fmla="*/ 2676292 w 2943921"/>
              <a:gd name="connsiteY2" fmla="*/ 721112 h 2088995"/>
              <a:gd name="connsiteX3" fmla="*/ 2445833 w 2943921"/>
              <a:gd name="connsiteY3" fmla="*/ 1799064 h 2088995"/>
              <a:gd name="connsiteX4" fmla="*/ 1791629 w 2943921"/>
              <a:gd name="connsiteY4" fmla="*/ 1457093 h 2088995"/>
              <a:gd name="connsiteX5" fmla="*/ 0 w 2943921"/>
              <a:gd name="connsiteY5" fmla="*/ 0 h 2088995"/>
              <a:gd name="connsiteX0" fmla="*/ 2943921 w 2943921"/>
              <a:gd name="connsiteY0" fmla="*/ 2088995 h 2088995"/>
              <a:gd name="connsiteX1" fmla="*/ 2802673 w 2943921"/>
              <a:gd name="connsiteY1" fmla="*/ 1709854 h 2088995"/>
              <a:gd name="connsiteX2" fmla="*/ 2676292 w 2943921"/>
              <a:gd name="connsiteY2" fmla="*/ 721112 h 2088995"/>
              <a:gd name="connsiteX3" fmla="*/ 2393794 w 2943921"/>
              <a:gd name="connsiteY3" fmla="*/ 1687552 h 2088995"/>
              <a:gd name="connsiteX4" fmla="*/ 1791629 w 2943921"/>
              <a:gd name="connsiteY4" fmla="*/ 1457093 h 2088995"/>
              <a:gd name="connsiteX5" fmla="*/ 0 w 2943921"/>
              <a:gd name="connsiteY5" fmla="*/ 0 h 2088995"/>
              <a:gd name="connsiteX0" fmla="*/ 2943921 w 2943921"/>
              <a:gd name="connsiteY0" fmla="*/ 2088995 h 2088995"/>
              <a:gd name="connsiteX1" fmla="*/ 2802673 w 2943921"/>
              <a:gd name="connsiteY1" fmla="*/ 1709854 h 2088995"/>
              <a:gd name="connsiteX2" fmla="*/ 2683726 w 2943921"/>
              <a:gd name="connsiteY2" fmla="*/ 639337 h 2088995"/>
              <a:gd name="connsiteX3" fmla="*/ 2393794 w 2943921"/>
              <a:gd name="connsiteY3" fmla="*/ 1687552 h 2088995"/>
              <a:gd name="connsiteX4" fmla="*/ 1791629 w 2943921"/>
              <a:gd name="connsiteY4" fmla="*/ 1457093 h 2088995"/>
              <a:gd name="connsiteX5" fmla="*/ 0 w 2943921"/>
              <a:gd name="connsiteY5" fmla="*/ 0 h 2088995"/>
              <a:gd name="connsiteX0" fmla="*/ 2943921 w 2943921"/>
              <a:gd name="connsiteY0" fmla="*/ 2088995 h 2088995"/>
              <a:gd name="connsiteX1" fmla="*/ 2802673 w 2943921"/>
              <a:gd name="connsiteY1" fmla="*/ 1709854 h 2088995"/>
              <a:gd name="connsiteX2" fmla="*/ 2683726 w 2943921"/>
              <a:gd name="connsiteY2" fmla="*/ 639337 h 2088995"/>
              <a:gd name="connsiteX3" fmla="*/ 2393794 w 2943921"/>
              <a:gd name="connsiteY3" fmla="*/ 1657815 h 2088995"/>
              <a:gd name="connsiteX4" fmla="*/ 1791629 w 2943921"/>
              <a:gd name="connsiteY4" fmla="*/ 1457093 h 2088995"/>
              <a:gd name="connsiteX5" fmla="*/ 0 w 2943921"/>
              <a:gd name="connsiteY5" fmla="*/ 0 h 2088995"/>
              <a:gd name="connsiteX0" fmla="*/ 2943921 w 2943921"/>
              <a:gd name="connsiteY0" fmla="*/ 2088995 h 2088995"/>
              <a:gd name="connsiteX1" fmla="*/ 2802673 w 2943921"/>
              <a:gd name="connsiteY1" fmla="*/ 1709854 h 2088995"/>
              <a:gd name="connsiteX2" fmla="*/ 2683726 w 2943921"/>
              <a:gd name="connsiteY2" fmla="*/ 639337 h 2088995"/>
              <a:gd name="connsiteX3" fmla="*/ 2393794 w 2943921"/>
              <a:gd name="connsiteY3" fmla="*/ 1657815 h 2088995"/>
              <a:gd name="connsiteX4" fmla="*/ 1776760 w 2943921"/>
              <a:gd name="connsiteY4" fmla="*/ 1397620 h 2088995"/>
              <a:gd name="connsiteX5" fmla="*/ 0 w 2943921"/>
              <a:gd name="connsiteY5" fmla="*/ 0 h 2088995"/>
              <a:gd name="connsiteX0" fmla="*/ 2943921 w 2943921"/>
              <a:gd name="connsiteY0" fmla="*/ 2088995 h 2088995"/>
              <a:gd name="connsiteX1" fmla="*/ 2802673 w 2943921"/>
              <a:gd name="connsiteY1" fmla="*/ 1709854 h 2088995"/>
              <a:gd name="connsiteX2" fmla="*/ 2683726 w 2943921"/>
              <a:gd name="connsiteY2" fmla="*/ 639337 h 2088995"/>
              <a:gd name="connsiteX3" fmla="*/ 2386360 w 2943921"/>
              <a:gd name="connsiteY3" fmla="*/ 1553737 h 2088995"/>
              <a:gd name="connsiteX4" fmla="*/ 1776760 w 2943921"/>
              <a:gd name="connsiteY4" fmla="*/ 1397620 h 2088995"/>
              <a:gd name="connsiteX5" fmla="*/ 0 w 2943921"/>
              <a:gd name="connsiteY5" fmla="*/ 0 h 2088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43921" h="2088995">
                <a:moveTo>
                  <a:pt x="2943921" y="2088995"/>
                </a:moveTo>
                <a:cubicBezTo>
                  <a:pt x="2895599" y="2013414"/>
                  <a:pt x="2846039" y="1951464"/>
                  <a:pt x="2802673" y="1709854"/>
                </a:cubicBezTo>
                <a:cubicBezTo>
                  <a:pt x="2759307" y="1468244"/>
                  <a:pt x="2753112" y="665357"/>
                  <a:pt x="2683726" y="639337"/>
                </a:cubicBezTo>
                <a:cubicBezTo>
                  <a:pt x="2614341" y="613318"/>
                  <a:pt x="2537521" y="1427357"/>
                  <a:pt x="2386360" y="1553737"/>
                </a:cubicBezTo>
                <a:cubicBezTo>
                  <a:pt x="2235199" y="1680118"/>
                  <a:pt x="2174487" y="1656576"/>
                  <a:pt x="1776760" y="1397620"/>
                </a:cubicBezTo>
                <a:cubicBezTo>
                  <a:pt x="1379033" y="1138664"/>
                  <a:pt x="657302" y="44605"/>
                  <a:pt x="0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2" name="Plus 11"/>
          <p:cNvSpPr/>
          <p:nvPr/>
        </p:nvSpPr>
        <p:spPr bwMode="auto">
          <a:xfrm>
            <a:off x="4860032" y="2738811"/>
            <a:ext cx="216024" cy="432048"/>
          </a:xfrm>
          <a:prstGeom prst="mathPlus">
            <a:avLst>
              <a:gd name="adj1" fmla="val 0"/>
            </a:avLst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7" name="Plus 26"/>
          <p:cNvSpPr/>
          <p:nvPr/>
        </p:nvSpPr>
        <p:spPr bwMode="auto">
          <a:xfrm>
            <a:off x="5220072" y="3242867"/>
            <a:ext cx="216024" cy="360040"/>
          </a:xfrm>
          <a:prstGeom prst="mathPlus">
            <a:avLst>
              <a:gd name="adj1" fmla="val 0"/>
            </a:avLst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1" name="Plus 30"/>
          <p:cNvSpPr/>
          <p:nvPr/>
        </p:nvSpPr>
        <p:spPr bwMode="auto">
          <a:xfrm>
            <a:off x="5508104" y="3458891"/>
            <a:ext cx="216024" cy="720080"/>
          </a:xfrm>
          <a:prstGeom prst="mathPlus">
            <a:avLst>
              <a:gd name="adj1" fmla="val 0"/>
            </a:avLst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2" name="Plus 31"/>
          <p:cNvSpPr/>
          <p:nvPr/>
        </p:nvSpPr>
        <p:spPr bwMode="auto">
          <a:xfrm>
            <a:off x="5868144" y="4178971"/>
            <a:ext cx="216024" cy="216024"/>
          </a:xfrm>
          <a:prstGeom prst="mathPlus">
            <a:avLst>
              <a:gd name="adj1" fmla="val 0"/>
            </a:avLst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 flipH="1">
            <a:off x="7452320" y="2882827"/>
            <a:ext cx="216024" cy="432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H="1">
            <a:off x="1547664" y="2522787"/>
            <a:ext cx="360040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Plus 33"/>
          <p:cNvSpPr/>
          <p:nvPr/>
        </p:nvSpPr>
        <p:spPr bwMode="auto">
          <a:xfrm>
            <a:off x="6084168" y="4178971"/>
            <a:ext cx="216024" cy="432048"/>
          </a:xfrm>
          <a:prstGeom prst="mathPlus">
            <a:avLst>
              <a:gd name="adj1" fmla="val 0"/>
            </a:avLst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5" name="Plus 34"/>
          <p:cNvSpPr/>
          <p:nvPr/>
        </p:nvSpPr>
        <p:spPr bwMode="auto">
          <a:xfrm>
            <a:off x="4716016" y="2738811"/>
            <a:ext cx="216024" cy="216024"/>
          </a:xfrm>
          <a:prstGeom prst="mathPlus">
            <a:avLst>
              <a:gd name="adj1" fmla="val 0"/>
            </a:avLst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16016" y="2306763"/>
            <a:ext cx="1980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Constraints from MSE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 bwMode="auto">
          <a:xfrm>
            <a:off x="5796136" y="2666803"/>
            <a:ext cx="216024" cy="14401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flipH="1">
            <a:off x="5148064" y="2666803"/>
            <a:ext cx="288032" cy="2160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Plus 41"/>
          <p:cNvSpPr/>
          <p:nvPr/>
        </p:nvSpPr>
        <p:spPr bwMode="auto">
          <a:xfrm>
            <a:off x="6372200" y="4467003"/>
            <a:ext cx="216024" cy="216024"/>
          </a:xfrm>
          <a:prstGeom prst="mathPlus">
            <a:avLst>
              <a:gd name="adj1" fmla="val 0"/>
            </a:avLst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7" name="Freeform 36"/>
          <p:cNvSpPr/>
          <p:nvPr/>
        </p:nvSpPr>
        <p:spPr bwMode="auto">
          <a:xfrm>
            <a:off x="4716016" y="3026843"/>
            <a:ext cx="2943921" cy="2088995"/>
          </a:xfrm>
          <a:custGeom>
            <a:avLst/>
            <a:gdLst>
              <a:gd name="connsiteX0" fmla="*/ 2929053 w 2929053"/>
              <a:gd name="connsiteY0" fmla="*/ 1368129 h 1368129"/>
              <a:gd name="connsiteX1" fmla="*/ 2787805 w 2929053"/>
              <a:gd name="connsiteY1" fmla="*/ 988988 h 1368129"/>
              <a:gd name="connsiteX2" fmla="*/ 2661424 w 2929053"/>
              <a:gd name="connsiteY2" fmla="*/ 246 h 1368129"/>
              <a:gd name="connsiteX3" fmla="*/ 2549912 w 2929053"/>
              <a:gd name="connsiteY3" fmla="*/ 1085632 h 1368129"/>
              <a:gd name="connsiteX4" fmla="*/ 1739590 w 2929053"/>
              <a:gd name="connsiteY4" fmla="*/ 1286354 h 1368129"/>
              <a:gd name="connsiteX5" fmla="*/ 0 w 2929053"/>
              <a:gd name="connsiteY5" fmla="*/ 1219446 h 1368129"/>
              <a:gd name="connsiteX0" fmla="*/ 2929053 w 2929053"/>
              <a:gd name="connsiteY0" fmla="*/ 1368094 h 1368094"/>
              <a:gd name="connsiteX1" fmla="*/ 2787805 w 2929053"/>
              <a:gd name="connsiteY1" fmla="*/ 988953 h 1368094"/>
              <a:gd name="connsiteX2" fmla="*/ 2661424 w 2929053"/>
              <a:gd name="connsiteY2" fmla="*/ 211 h 1368094"/>
              <a:gd name="connsiteX3" fmla="*/ 2430965 w 2929053"/>
              <a:gd name="connsiteY3" fmla="*/ 1078163 h 1368094"/>
              <a:gd name="connsiteX4" fmla="*/ 1739590 w 2929053"/>
              <a:gd name="connsiteY4" fmla="*/ 1286319 h 1368094"/>
              <a:gd name="connsiteX5" fmla="*/ 0 w 2929053"/>
              <a:gd name="connsiteY5" fmla="*/ 1219411 h 1368094"/>
              <a:gd name="connsiteX0" fmla="*/ 2943921 w 2943921"/>
              <a:gd name="connsiteY0" fmla="*/ 2088995 h 2135037"/>
              <a:gd name="connsiteX1" fmla="*/ 2802673 w 2943921"/>
              <a:gd name="connsiteY1" fmla="*/ 1709854 h 2135037"/>
              <a:gd name="connsiteX2" fmla="*/ 2676292 w 2943921"/>
              <a:gd name="connsiteY2" fmla="*/ 721112 h 2135037"/>
              <a:gd name="connsiteX3" fmla="*/ 2445833 w 2943921"/>
              <a:gd name="connsiteY3" fmla="*/ 1799064 h 2135037"/>
              <a:gd name="connsiteX4" fmla="*/ 1754458 w 2943921"/>
              <a:gd name="connsiteY4" fmla="*/ 2007220 h 2135037"/>
              <a:gd name="connsiteX5" fmla="*/ 0 w 2943921"/>
              <a:gd name="connsiteY5" fmla="*/ 0 h 2135037"/>
              <a:gd name="connsiteX0" fmla="*/ 2943921 w 2943921"/>
              <a:gd name="connsiteY0" fmla="*/ 2088995 h 2088995"/>
              <a:gd name="connsiteX1" fmla="*/ 2802673 w 2943921"/>
              <a:gd name="connsiteY1" fmla="*/ 1709854 h 2088995"/>
              <a:gd name="connsiteX2" fmla="*/ 2676292 w 2943921"/>
              <a:gd name="connsiteY2" fmla="*/ 721112 h 2088995"/>
              <a:gd name="connsiteX3" fmla="*/ 2445833 w 2943921"/>
              <a:gd name="connsiteY3" fmla="*/ 1799064 h 2088995"/>
              <a:gd name="connsiteX4" fmla="*/ 1791629 w 2943921"/>
              <a:gd name="connsiteY4" fmla="*/ 1457093 h 2088995"/>
              <a:gd name="connsiteX5" fmla="*/ 0 w 2943921"/>
              <a:gd name="connsiteY5" fmla="*/ 0 h 2088995"/>
              <a:gd name="connsiteX0" fmla="*/ 2943921 w 2943921"/>
              <a:gd name="connsiteY0" fmla="*/ 2088995 h 2088995"/>
              <a:gd name="connsiteX1" fmla="*/ 2802673 w 2943921"/>
              <a:gd name="connsiteY1" fmla="*/ 1709854 h 2088995"/>
              <a:gd name="connsiteX2" fmla="*/ 2676292 w 2943921"/>
              <a:gd name="connsiteY2" fmla="*/ 721112 h 2088995"/>
              <a:gd name="connsiteX3" fmla="*/ 2393794 w 2943921"/>
              <a:gd name="connsiteY3" fmla="*/ 1687552 h 2088995"/>
              <a:gd name="connsiteX4" fmla="*/ 1791629 w 2943921"/>
              <a:gd name="connsiteY4" fmla="*/ 1457093 h 2088995"/>
              <a:gd name="connsiteX5" fmla="*/ 0 w 2943921"/>
              <a:gd name="connsiteY5" fmla="*/ 0 h 2088995"/>
              <a:gd name="connsiteX0" fmla="*/ 2943921 w 2943921"/>
              <a:gd name="connsiteY0" fmla="*/ 2088995 h 2088995"/>
              <a:gd name="connsiteX1" fmla="*/ 2802673 w 2943921"/>
              <a:gd name="connsiteY1" fmla="*/ 1709854 h 2088995"/>
              <a:gd name="connsiteX2" fmla="*/ 2683726 w 2943921"/>
              <a:gd name="connsiteY2" fmla="*/ 639337 h 2088995"/>
              <a:gd name="connsiteX3" fmla="*/ 2393794 w 2943921"/>
              <a:gd name="connsiteY3" fmla="*/ 1687552 h 2088995"/>
              <a:gd name="connsiteX4" fmla="*/ 1791629 w 2943921"/>
              <a:gd name="connsiteY4" fmla="*/ 1457093 h 2088995"/>
              <a:gd name="connsiteX5" fmla="*/ 0 w 2943921"/>
              <a:gd name="connsiteY5" fmla="*/ 0 h 2088995"/>
              <a:gd name="connsiteX0" fmla="*/ 2943921 w 2943921"/>
              <a:gd name="connsiteY0" fmla="*/ 2088995 h 2088995"/>
              <a:gd name="connsiteX1" fmla="*/ 2802673 w 2943921"/>
              <a:gd name="connsiteY1" fmla="*/ 1709854 h 2088995"/>
              <a:gd name="connsiteX2" fmla="*/ 2683726 w 2943921"/>
              <a:gd name="connsiteY2" fmla="*/ 639337 h 2088995"/>
              <a:gd name="connsiteX3" fmla="*/ 2393794 w 2943921"/>
              <a:gd name="connsiteY3" fmla="*/ 1657815 h 2088995"/>
              <a:gd name="connsiteX4" fmla="*/ 1791629 w 2943921"/>
              <a:gd name="connsiteY4" fmla="*/ 1457093 h 2088995"/>
              <a:gd name="connsiteX5" fmla="*/ 0 w 2943921"/>
              <a:gd name="connsiteY5" fmla="*/ 0 h 2088995"/>
              <a:gd name="connsiteX0" fmla="*/ 2943921 w 2943921"/>
              <a:gd name="connsiteY0" fmla="*/ 2088995 h 2088995"/>
              <a:gd name="connsiteX1" fmla="*/ 2802673 w 2943921"/>
              <a:gd name="connsiteY1" fmla="*/ 1709854 h 2088995"/>
              <a:gd name="connsiteX2" fmla="*/ 2683726 w 2943921"/>
              <a:gd name="connsiteY2" fmla="*/ 639337 h 2088995"/>
              <a:gd name="connsiteX3" fmla="*/ 2393794 w 2943921"/>
              <a:gd name="connsiteY3" fmla="*/ 1657815 h 2088995"/>
              <a:gd name="connsiteX4" fmla="*/ 1776760 w 2943921"/>
              <a:gd name="connsiteY4" fmla="*/ 1397620 h 2088995"/>
              <a:gd name="connsiteX5" fmla="*/ 0 w 2943921"/>
              <a:gd name="connsiteY5" fmla="*/ 0 h 2088995"/>
              <a:gd name="connsiteX0" fmla="*/ 2943921 w 2943921"/>
              <a:gd name="connsiteY0" fmla="*/ 2088995 h 2088995"/>
              <a:gd name="connsiteX1" fmla="*/ 2802673 w 2943921"/>
              <a:gd name="connsiteY1" fmla="*/ 1709854 h 2088995"/>
              <a:gd name="connsiteX2" fmla="*/ 2683726 w 2943921"/>
              <a:gd name="connsiteY2" fmla="*/ 639337 h 2088995"/>
              <a:gd name="connsiteX3" fmla="*/ 2386360 w 2943921"/>
              <a:gd name="connsiteY3" fmla="*/ 1553737 h 2088995"/>
              <a:gd name="connsiteX4" fmla="*/ 1776760 w 2943921"/>
              <a:gd name="connsiteY4" fmla="*/ 1397620 h 2088995"/>
              <a:gd name="connsiteX5" fmla="*/ 0 w 2943921"/>
              <a:gd name="connsiteY5" fmla="*/ 0 h 2088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43921" h="2088995">
                <a:moveTo>
                  <a:pt x="2943921" y="2088995"/>
                </a:moveTo>
                <a:cubicBezTo>
                  <a:pt x="2895599" y="2013414"/>
                  <a:pt x="2846039" y="1951464"/>
                  <a:pt x="2802673" y="1709854"/>
                </a:cubicBezTo>
                <a:cubicBezTo>
                  <a:pt x="2759307" y="1468244"/>
                  <a:pt x="2753112" y="665357"/>
                  <a:pt x="2683726" y="639337"/>
                </a:cubicBezTo>
                <a:cubicBezTo>
                  <a:pt x="2614341" y="613318"/>
                  <a:pt x="2537521" y="1427357"/>
                  <a:pt x="2386360" y="1553737"/>
                </a:cubicBezTo>
                <a:cubicBezTo>
                  <a:pt x="2235199" y="1680118"/>
                  <a:pt x="2174487" y="1656576"/>
                  <a:pt x="1776760" y="1397620"/>
                </a:cubicBezTo>
                <a:cubicBezTo>
                  <a:pt x="1379033" y="1138664"/>
                  <a:pt x="657302" y="44605"/>
                  <a:pt x="0" y="0"/>
                </a:cubicBezTo>
              </a:path>
            </a:pathLst>
          </a:cu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9" name="Title 2"/>
          <p:cNvSpPr>
            <a:spLocks noGrp="1"/>
          </p:cNvSpPr>
          <p:nvPr>
            <p:ph type="title" idx="4294967295"/>
          </p:nvPr>
        </p:nvSpPr>
        <p:spPr>
          <a:xfrm>
            <a:off x="0" y="131383"/>
            <a:ext cx="9143999" cy="678820"/>
          </a:xfrm>
        </p:spPr>
        <p:txBody>
          <a:bodyPr/>
          <a:lstStyle/>
          <a:p>
            <a:pPr algn="ctr"/>
            <a:r>
              <a:rPr lang="en-US" dirty="0" smtClean="0"/>
              <a:t>Add constraints on the Current and Pressure to EFIT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0" y="574629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+mn-lt"/>
                <a:ea typeface="ＭＳ 明朝"/>
                <a:cs typeface="Times New Roman"/>
              </a:rPr>
              <a:t>RT-Thomson (</a:t>
            </a:r>
            <a:r>
              <a:rPr lang="en-US" sz="2000" b="1" dirty="0" smtClean="0">
                <a:solidFill>
                  <a:srgbClr val="000000"/>
                </a:solidFill>
                <a:latin typeface="+mn-lt"/>
                <a:ea typeface="ＭＳ 明朝"/>
                <a:cs typeface="Times New Roman"/>
              </a:rPr>
              <a:t>two-three </a:t>
            </a:r>
            <a:r>
              <a:rPr lang="en-US" sz="2000" b="1" dirty="0" smtClean="0">
                <a:solidFill>
                  <a:srgbClr val="000000"/>
                </a:solidFill>
                <a:latin typeface="+mn-lt"/>
                <a:ea typeface="ＭＳ 明朝"/>
                <a:cs typeface="Times New Roman"/>
              </a:rPr>
              <a:t>years </a:t>
            </a:r>
            <a:r>
              <a:rPr lang="en-US" sz="2000" b="1" dirty="0" smtClean="0">
                <a:solidFill>
                  <a:srgbClr val="000000"/>
                </a:solidFill>
                <a:latin typeface="+mn-lt"/>
                <a:ea typeface="ＭＳ 明朝"/>
                <a:cs typeface="Times New Roman"/>
              </a:rPr>
              <a:t>of the proposal)</a:t>
            </a:r>
            <a:r>
              <a:rPr lang="en-US" sz="2000" b="1" dirty="0" smtClean="0">
                <a:solidFill>
                  <a:srgbClr val="000000"/>
                </a:solidFill>
                <a:latin typeface="+mn-lt"/>
                <a:ea typeface="ＭＳ 明朝"/>
                <a:cs typeface="Times New Roman"/>
              </a:rPr>
              <a:t>, </a:t>
            </a:r>
            <a:r>
              <a:rPr lang="en-US" sz="2000" b="1" dirty="0" smtClean="0">
                <a:solidFill>
                  <a:srgbClr val="000000"/>
                </a:solidFill>
                <a:latin typeface="+mn-lt"/>
                <a:ea typeface="ＭＳ 明朝"/>
                <a:cs typeface="Times New Roman"/>
              </a:rPr>
              <a:t>MSE </a:t>
            </a:r>
            <a:r>
              <a:rPr lang="en-US" sz="2000" b="1" dirty="0" smtClean="0">
                <a:solidFill>
                  <a:srgbClr val="000000"/>
                </a:solidFill>
                <a:latin typeface="+mn-lt"/>
                <a:ea typeface="ＭＳ 明朝"/>
                <a:cs typeface="Times New Roman"/>
              </a:rPr>
              <a:t>(in development – Howard)</a:t>
            </a:r>
            <a:endParaRPr lang="en-US" sz="2000" dirty="0">
              <a:latin typeface="+mn-lt"/>
              <a:ea typeface="ＭＳ 明朝"/>
              <a:cs typeface="Times New Roman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2"/>
          <a:srcRect l="85587" t="80343"/>
          <a:stretch/>
        </p:blipFill>
        <p:spPr>
          <a:xfrm>
            <a:off x="1080776" y="2200392"/>
            <a:ext cx="2517951" cy="26955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2"/>
          <a:srcRect l="85587" t="80343"/>
          <a:stretch/>
        </p:blipFill>
        <p:spPr>
          <a:xfrm>
            <a:off x="2877681" y="1973204"/>
            <a:ext cx="1037206" cy="26955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2"/>
          <a:srcRect l="85587" t="80343"/>
          <a:stretch/>
        </p:blipFill>
        <p:spPr>
          <a:xfrm>
            <a:off x="6820368" y="2431947"/>
            <a:ext cx="2178959" cy="21295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/>
          <a:srcRect l="85587" t="80343"/>
          <a:stretch/>
        </p:blipFill>
        <p:spPr>
          <a:xfrm>
            <a:off x="8570656" y="2154659"/>
            <a:ext cx="562396" cy="26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36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974435"/>
            <a:ext cx="8248650" cy="5781964"/>
          </a:xfrm>
        </p:spPr>
        <p:txBody>
          <a:bodyPr/>
          <a:lstStyle/>
          <a:p>
            <a:pPr marL="457200" indent="-457200">
              <a:lnSpc>
                <a:spcPct val="120000"/>
              </a:lnSpc>
              <a:buFont typeface="Arial" charset="0"/>
              <a:buAutoNum type="arabicPeriod"/>
            </a:pPr>
            <a:endParaRPr lang="en-US" sz="2400" dirty="0" smtClean="0"/>
          </a:p>
          <a:p>
            <a:pPr marL="457200" indent="-457200">
              <a:lnSpc>
                <a:spcPct val="120000"/>
              </a:lnSpc>
              <a:buFont typeface="Arial" charset="0"/>
              <a:buAutoNum type="arabicPeriod"/>
            </a:pPr>
            <a:r>
              <a:rPr lang="en-US" sz="2400" dirty="0" smtClean="0">
                <a:solidFill>
                  <a:schemeClr val="tx2"/>
                </a:solidFill>
              </a:rPr>
              <a:t>RT-</a:t>
            </a:r>
            <a:r>
              <a:rPr lang="en-US" sz="2400" dirty="0">
                <a:solidFill>
                  <a:schemeClr val="tx2"/>
                </a:solidFill>
              </a:rPr>
              <a:t>K</a:t>
            </a:r>
            <a:r>
              <a:rPr lang="en-US" sz="2400" dirty="0" smtClean="0">
                <a:solidFill>
                  <a:schemeClr val="tx2"/>
                </a:solidFill>
              </a:rPr>
              <a:t>inetic </a:t>
            </a:r>
            <a:r>
              <a:rPr lang="en-US" sz="2400" dirty="0" smtClean="0">
                <a:solidFill>
                  <a:schemeClr val="tx2"/>
                </a:solidFill>
              </a:rPr>
              <a:t>EFIT</a:t>
            </a:r>
            <a:endParaRPr lang="en-US" sz="2400" dirty="0" smtClean="0">
              <a:solidFill>
                <a:schemeClr val="tx2"/>
              </a:solidFill>
            </a:endParaRPr>
          </a:p>
          <a:p>
            <a:pPr marL="457200" indent="-457200">
              <a:lnSpc>
                <a:spcPct val="120000"/>
              </a:lnSpc>
              <a:buFont typeface="Arial" charset="0"/>
              <a:buAutoNum type="arabicPeriod"/>
            </a:pPr>
            <a:r>
              <a:rPr lang="en-US" sz="2400" dirty="0" smtClean="0">
                <a:solidFill>
                  <a:srgbClr val="1F497D"/>
                </a:solidFill>
              </a:rPr>
              <a:t>ITER </a:t>
            </a:r>
            <a:r>
              <a:rPr lang="en-US" sz="2400" dirty="0" smtClean="0">
                <a:solidFill>
                  <a:srgbClr val="1F497D"/>
                </a:solidFill>
              </a:rPr>
              <a:t>RT-Control Development:</a:t>
            </a:r>
          </a:p>
          <a:p>
            <a:pPr marL="857250" lvl="1" indent="-457200">
              <a:lnSpc>
                <a:spcPct val="120000"/>
              </a:lnSpc>
              <a:buFont typeface="Arial" charset="0"/>
              <a:buAutoNum type="arabicPeriod"/>
            </a:pPr>
            <a:r>
              <a:rPr lang="en-US" sz="2200" dirty="0" smtClean="0">
                <a:solidFill>
                  <a:srgbClr val="1F497D"/>
                </a:solidFill>
              </a:rPr>
              <a:t>Pedestal Control</a:t>
            </a:r>
            <a:endParaRPr lang="en-US" sz="2200" dirty="0" smtClean="0">
              <a:solidFill>
                <a:srgbClr val="1F497D"/>
              </a:solidFill>
            </a:endParaRPr>
          </a:p>
          <a:p>
            <a:pPr marL="857250" lvl="1" indent="-457200">
              <a:lnSpc>
                <a:spcPct val="120000"/>
              </a:lnSpc>
              <a:buFont typeface="Arial" charset="0"/>
              <a:buAutoNum type="arabicPeriod"/>
            </a:pPr>
            <a:r>
              <a:rPr lang="en-US" sz="2200" dirty="0" smtClean="0">
                <a:solidFill>
                  <a:srgbClr val="1F497D"/>
                </a:solidFill>
              </a:rPr>
              <a:t>ELM Control</a:t>
            </a:r>
          </a:p>
          <a:p>
            <a:pPr marL="857250" lvl="1" indent="-457200">
              <a:lnSpc>
                <a:spcPct val="120000"/>
              </a:lnSpc>
              <a:buFont typeface="Arial" charset="0"/>
              <a:buAutoNum type="arabicPeriod"/>
            </a:pPr>
            <a:r>
              <a:rPr lang="en-US" sz="2200" dirty="0" smtClean="0">
                <a:solidFill>
                  <a:srgbClr val="1F497D"/>
                </a:solidFill>
              </a:rPr>
              <a:t>RWM </a:t>
            </a:r>
            <a:r>
              <a:rPr lang="en-US" sz="2200" dirty="0" smtClean="0">
                <a:solidFill>
                  <a:srgbClr val="1F497D"/>
                </a:solidFill>
              </a:rPr>
              <a:t>Control</a:t>
            </a:r>
          </a:p>
          <a:p>
            <a:pPr marL="457200" indent="-457200">
              <a:lnSpc>
                <a:spcPct val="120000"/>
              </a:lnSpc>
              <a:buFont typeface="Arial" charset="0"/>
              <a:buAutoNum type="arabicPeriod"/>
            </a:pPr>
            <a:r>
              <a:rPr lang="en-US" sz="2400" dirty="0" smtClean="0">
                <a:solidFill>
                  <a:srgbClr val="1F497D"/>
                </a:solidFill>
              </a:rPr>
              <a:t>Achieve Advanced Regimes</a:t>
            </a:r>
          </a:p>
          <a:p>
            <a:pPr marL="857250" lvl="1" indent="-457200">
              <a:lnSpc>
                <a:spcPct val="120000"/>
              </a:lnSpc>
              <a:buFont typeface="Arial" charset="0"/>
              <a:buAutoNum type="arabicPeriod"/>
            </a:pPr>
            <a:r>
              <a:rPr lang="en-US" sz="2200" dirty="0" smtClean="0">
                <a:solidFill>
                  <a:srgbClr val="1F497D"/>
                </a:solidFill>
              </a:rPr>
              <a:t>Lithium ELM Free Scenario</a:t>
            </a:r>
          </a:p>
          <a:p>
            <a:pPr marL="857250" lvl="1" indent="-457200">
              <a:lnSpc>
                <a:spcPct val="120000"/>
              </a:lnSpc>
              <a:buFont typeface="Arial" charset="0"/>
              <a:buAutoNum type="arabicPeriod"/>
            </a:pPr>
            <a:r>
              <a:rPr lang="en-US" sz="2200" dirty="0" smtClean="0">
                <a:solidFill>
                  <a:srgbClr val="1F497D"/>
                </a:solidFill>
              </a:rPr>
              <a:t>Enhanced Pedestal </a:t>
            </a:r>
            <a:r>
              <a:rPr lang="en-US" sz="2200" dirty="0">
                <a:solidFill>
                  <a:srgbClr val="1F497D"/>
                </a:solidFill>
              </a:rPr>
              <a:t>H mode </a:t>
            </a:r>
            <a:endParaRPr lang="en-US" sz="22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243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0" y="0"/>
            <a:ext cx="91440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2600" b="1" kern="0" dirty="0">
                <a:solidFill>
                  <a:schemeClr val="bg1"/>
                </a:solidFill>
              </a:rPr>
              <a:t>Pedestal Control </a:t>
            </a:r>
            <a:r>
              <a:rPr lang="en-US" sz="2600" b="1" kern="0" dirty="0" smtClean="0">
                <a:solidFill>
                  <a:schemeClr val="bg1"/>
                </a:solidFill>
              </a:rPr>
              <a:t>with Gas: </a:t>
            </a:r>
            <a:r>
              <a:rPr lang="en-US" sz="2600" b="1" kern="0" dirty="0">
                <a:solidFill>
                  <a:schemeClr val="bg1"/>
                </a:solidFill>
              </a:rPr>
              <a:t>Real-time Thomson </a:t>
            </a:r>
            <a:endParaRPr lang="en-US" sz="2600" b="1" kern="0" dirty="0">
              <a:solidFill>
                <a:schemeClr val="bg1"/>
              </a:solidFill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 bwMode="auto">
          <a:xfrm>
            <a:off x="87581" y="5266331"/>
            <a:ext cx="9056418" cy="1325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000" b="1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2573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ヒラギノ角ゴ Pro W3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Example </a:t>
            </a:r>
            <a:r>
              <a:rPr lang="en-US" sz="2400" dirty="0"/>
              <a:t>pedestal density height feedback at DIII-D using Deuterium fueling: uncontrolled discharge shown in black and controlled shot shown in red </a:t>
            </a:r>
          </a:p>
          <a:p>
            <a:endParaRPr lang="en-US" sz="2200" dirty="0"/>
          </a:p>
        </p:txBody>
      </p:sp>
      <p:pic>
        <p:nvPicPr>
          <p:cNvPr id="7" name="Picture 6" descr="Macintosh HD:Users:ekolemen:Documents:Research:tokamak:iaea_2014:pedestal_gas_155414_20_vs3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58" b="13859"/>
          <a:stretch/>
        </p:blipFill>
        <p:spPr bwMode="auto">
          <a:xfrm>
            <a:off x="1890240" y="1210222"/>
            <a:ext cx="5116239" cy="36729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57005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0" y="0"/>
            <a:ext cx="91440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2600" b="1" kern="0" dirty="0" smtClean="0">
                <a:solidFill>
                  <a:schemeClr val="bg1"/>
                </a:solidFill>
              </a:rPr>
              <a:t>Detachment Control with Gas</a:t>
            </a:r>
            <a:r>
              <a:rPr lang="en-US" sz="2600" b="1" kern="0" dirty="0">
                <a:solidFill>
                  <a:schemeClr val="bg1"/>
                </a:solidFill>
              </a:rPr>
              <a:t>: Real-time </a:t>
            </a:r>
            <a:r>
              <a:rPr lang="en-US" sz="2600" b="1" kern="0" dirty="0" smtClean="0">
                <a:solidFill>
                  <a:schemeClr val="bg1"/>
                </a:solidFill>
              </a:rPr>
              <a:t>Thomson (Divertor) </a:t>
            </a:r>
            <a:endParaRPr lang="en-US" sz="2600" b="1" kern="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525538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Data showing feedback control of divertor detachment.  Red—detachment feedback control on.  Black––detachment control off (no divertor fueling).  Top: line average core density. Middle: divertor density. Bottom: electron temperature above divertor plate. 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930548" y="890588"/>
            <a:ext cx="7039320" cy="436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114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LongProperties xmlns="http://schemas.microsoft.com/office/2006/metadata/longProperties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369B9D3D75DB42A4294084EDAAF6E5" ma:contentTypeVersion="0" ma:contentTypeDescription="Create a new document." ma:contentTypeScope="" ma:versionID="7e38bf45e10ee7b0fbd3e3157880acb6">
  <xsd:schema xmlns:xsd="http://www.w3.org/2001/XMLSchema" xmlns:xs="http://www.w3.org/2001/XMLSchema" xmlns:p="http://schemas.microsoft.com/office/2006/metadata/properties" xmlns:ns2="50f8ad0e-3adf-474a-b561-af233bba80c3" targetNamespace="http://schemas.microsoft.com/office/2006/metadata/properties" ma:root="true" ma:fieldsID="b33b643bbdfd4d537c93bcee433d79e6" ns2:_="">
    <xsd:import namespace="50f8ad0e-3adf-474a-b561-af233bba80c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f8ad0e-3adf-474a-b561-af233bba80c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customXml/itemProps2.xml><?xml version="1.0" encoding="utf-8"?>
<ds:datastoreItem xmlns:ds="http://schemas.openxmlformats.org/officeDocument/2006/customXml" ds:itemID="{73886BB1-D027-43F4-8DB2-C8D55F0291E4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3FFAC3F7-43B0-4D91-8B53-BF3319ED7AD0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A3D4A31B-A513-40EC-9431-6913F0F557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f8ad0e-3adf-474a-b561-af233bba80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6224156</TotalTime>
  <Words>1262</Words>
  <Application>Microsoft Macintosh PowerPoint</Application>
  <PresentationFormat>On-screen Show (4:3)</PresentationFormat>
  <Paragraphs>207</Paragraphs>
  <Slides>25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Real-time Electron Temperature and Density Profile Measurements for NSTX-U</vt:lpstr>
      <vt:lpstr>PowerPoint Presentation</vt:lpstr>
      <vt:lpstr>PowerPoint Presentation</vt:lpstr>
      <vt:lpstr>Real Time Kinetic Equilibrium Reconstruction Can be Implemented by Adding P and J Constraints to EFIT </vt:lpstr>
      <vt:lpstr>Real Time Kinetic Equilibrium Reconstruction Difference between regular versus kinetic-EFIT</vt:lpstr>
      <vt:lpstr>Add constraints on the Current and Pressure to EFIT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Adaptive ELM Control Implemented and Tested on DIII-D</vt:lpstr>
      <vt:lpstr>Adaptive ELM Control Implemented and Tested on DIII-D</vt:lpstr>
      <vt:lpstr>RT-ELM Stability Using NEUPED for NSTX-U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Real Time Kinetic Equilibrium Reconstruction Will be Implemented by Adding P and J Constraints to EFIT </vt:lpstr>
      <vt:lpstr>Real Time Kinetic Equilibrium Reconstruction Difference between regular versus kinetic-EFIT</vt:lpstr>
      <vt:lpstr>Add constraints on the Current and Pressure to EFIT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Egemen Kolemen</cp:lastModifiedBy>
  <cp:revision>493</cp:revision>
  <cp:lastPrinted>2014-03-23T19:38:39Z</cp:lastPrinted>
  <dcterms:created xsi:type="dcterms:W3CDTF">2012-10-18T18:41:20Z</dcterms:created>
  <dcterms:modified xsi:type="dcterms:W3CDTF">2016-05-27T16:58:36Z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  <property fmtid="{D5CDD505-2E9C-101B-9397-08002B2CF9AE}" pid="3" name="HeaderStyleDefinitions">
    <vt:lpwstr/>
  </property>
  <property fmtid="{D5CDD505-2E9C-101B-9397-08002B2CF9AE}" pid="4" name="RedirectURL">
    <vt:lpwstr/>
  </property>
  <property fmtid="{D5CDD505-2E9C-101B-9397-08002B2CF9AE}" pid="5" name="_dlc_DocId">
    <vt:lpwstr>XP2E3VQ6UM2P-151-395</vt:lpwstr>
  </property>
  <property fmtid="{D5CDD505-2E9C-101B-9397-08002B2CF9AE}" pid="6" name="_dlc_DocIdItemGuid">
    <vt:lpwstr>45a7871c-afbf-48d0-9089-d523b25ec326</vt:lpwstr>
  </property>
  <property fmtid="{D5CDD505-2E9C-101B-9397-08002B2CF9AE}" pid="7" name="_dlc_DocIdUrl">
    <vt:lpwstr>http://intranet.ga.com/_layouts/DocIdRedir.aspx?ID=XP2E3VQ6UM2P-151-395, XP2E3VQ6UM2P-151-395</vt:lpwstr>
  </property>
</Properties>
</file>