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21" r:id="rId4"/>
    <p:sldMasterId id="2147483748" r:id="rId5"/>
    <p:sldMasterId id="2147483797" r:id="rId6"/>
    <p:sldMasterId id="2147483809" r:id="rId7"/>
  </p:sldMasterIdLst>
  <p:notesMasterIdLst>
    <p:notesMasterId r:id="rId21"/>
  </p:notesMasterIdLst>
  <p:handoutMasterIdLst>
    <p:handoutMasterId r:id="rId22"/>
  </p:handoutMasterIdLst>
  <p:sldIdLst>
    <p:sldId id="593" r:id="rId8"/>
    <p:sldId id="838" r:id="rId9"/>
    <p:sldId id="812" r:id="rId10"/>
    <p:sldId id="825" r:id="rId11"/>
    <p:sldId id="824" r:id="rId12"/>
    <p:sldId id="823" r:id="rId13"/>
    <p:sldId id="822" r:id="rId14"/>
    <p:sldId id="816" r:id="rId15"/>
    <p:sldId id="820" r:id="rId16"/>
    <p:sldId id="829" r:id="rId17"/>
    <p:sldId id="835" r:id="rId18"/>
    <p:sldId id="827" r:id="rId19"/>
    <p:sldId id="839" r:id="rId20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itchFamily="34" charset="0"/>
        <a:ea typeface="+mn-ea"/>
        <a:cs typeface="+mn-cs"/>
      </a:defRPr>
    </a:lvl1pPr>
    <a:lvl2pPr marL="457177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itchFamily="34" charset="0"/>
        <a:ea typeface="+mn-ea"/>
        <a:cs typeface="+mn-cs"/>
      </a:defRPr>
    </a:lvl2pPr>
    <a:lvl3pPr marL="914353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itchFamily="34" charset="0"/>
        <a:ea typeface="+mn-ea"/>
        <a:cs typeface="+mn-cs"/>
      </a:defRPr>
    </a:lvl3pPr>
    <a:lvl4pPr marL="137153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itchFamily="34" charset="0"/>
        <a:ea typeface="+mn-ea"/>
        <a:cs typeface="+mn-cs"/>
      </a:defRPr>
    </a:lvl4pPr>
    <a:lvl5pPr marL="1828706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itchFamily="34" charset="0"/>
        <a:ea typeface="+mn-ea"/>
        <a:cs typeface="+mn-cs"/>
      </a:defRPr>
    </a:lvl5pPr>
    <a:lvl6pPr marL="2285883" algn="l" defTabSz="914353" rtl="0" eaLnBrk="1" latinLnBrk="0" hangingPunct="1">
      <a:defRPr sz="3200" kern="1200">
        <a:solidFill>
          <a:schemeClr val="tx2"/>
        </a:solidFill>
        <a:latin typeface="Arial" pitchFamily="34" charset="0"/>
        <a:ea typeface="+mn-ea"/>
        <a:cs typeface="+mn-cs"/>
      </a:defRPr>
    </a:lvl6pPr>
    <a:lvl7pPr marL="2743060" algn="l" defTabSz="914353" rtl="0" eaLnBrk="1" latinLnBrk="0" hangingPunct="1">
      <a:defRPr sz="3200" kern="1200">
        <a:solidFill>
          <a:schemeClr val="tx2"/>
        </a:solidFill>
        <a:latin typeface="Arial" pitchFamily="34" charset="0"/>
        <a:ea typeface="+mn-ea"/>
        <a:cs typeface="+mn-cs"/>
      </a:defRPr>
    </a:lvl7pPr>
    <a:lvl8pPr marL="3200236" algn="l" defTabSz="914353" rtl="0" eaLnBrk="1" latinLnBrk="0" hangingPunct="1">
      <a:defRPr sz="3200" kern="1200">
        <a:solidFill>
          <a:schemeClr val="tx2"/>
        </a:solidFill>
        <a:latin typeface="Arial" pitchFamily="34" charset="0"/>
        <a:ea typeface="+mn-ea"/>
        <a:cs typeface="+mn-cs"/>
      </a:defRPr>
    </a:lvl8pPr>
    <a:lvl9pPr marL="3657413" algn="l" defTabSz="914353" rtl="0" eaLnBrk="1" latinLnBrk="0" hangingPunct="1">
      <a:defRPr sz="3200" kern="1200">
        <a:solidFill>
          <a:schemeClr val="tx2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0000FF"/>
    <a:srgbClr val="6600FF"/>
    <a:srgbClr val="FFFF66"/>
    <a:srgbClr val="9900CC"/>
    <a:srgbClr val="009900"/>
    <a:srgbClr val="CCFF99"/>
    <a:srgbClr val="FFCE33"/>
    <a:srgbClr val="FC898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8" autoAdjust="0"/>
    <p:restoredTop sz="92412" autoAdjust="0"/>
  </p:normalViewPr>
  <p:slideViewPr>
    <p:cSldViewPr snapToGrid="0">
      <p:cViewPr varScale="1">
        <p:scale>
          <a:sx n="96" d="100"/>
          <a:sy n="96" d="100"/>
        </p:scale>
        <p:origin x="-690" y="-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-2136" y="-11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465888" y="8826500"/>
            <a:ext cx="3984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17" tIns="44859" rIns="91317" bIns="44859" anchor="ctr">
            <a:spAutoFit/>
          </a:bodyPr>
          <a:lstStyle/>
          <a:p>
            <a:pPr algn="r" defTabSz="920750"/>
            <a:fld id="{4B95275A-21D4-4921-9CEA-5A582D76C099}" type="slidenum">
              <a:rPr lang="en-US" sz="1400"/>
              <a:pPr algn="r" defTabSz="920750"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013592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79913"/>
            <a:ext cx="5086350" cy="414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7" tIns="44859" rIns="91317" bIns="448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0563"/>
            <a:ext cx="4610100" cy="3457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477000" y="8824913"/>
            <a:ext cx="38735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17" tIns="44859" rIns="91317" bIns="44859" anchor="ctr">
            <a:spAutoFit/>
          </a:bodyPr>
          <a:lstStyle/>
          <a:p>
            <a:pPr algn="r" defTabSz="920750"/>
            <a:fld id="{DC3FF839-CA37-4AEE-AEAF-675BB72347B3}" type="slidenum">
              <a:rPr lang="en-US" sz="1400"/>
              <a:pPr algn="r" defTabSz="920750"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58895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17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3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5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70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88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3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3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90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43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8276" y="101600"/>
            <a:ext cx="1949450" cy="6180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9925" y="101600"/>
            <a:ext cx="5695950" cy="61801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13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3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3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77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56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2741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66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82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8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4404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3004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22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763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28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23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3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3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77204-AC16-4DB8-B959-971908EA04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4305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5505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D29FF-91E4-4980-BE87-BF333026E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6184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50239-6AC5-43CD-B827-07A117A5C5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2516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8ACEF-5167-4314-A0B1-33EE6E1592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612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2CEDC-2DFA-492D-986E-279876D901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0575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D6965-3EBF-4307-A14B-712743C7DF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693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60315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63751-DAB4-4E5B-9C69-9729A44079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1684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5B17C-74DC-4E05-96C2-5C33A206F5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234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BB35C-5953-42FA-83F3-12E79DDD81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4992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E34CD-0D61-4CAA-9846-76C362E6C9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3595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3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3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09AF20-4E5E-4A44-9F51-B49429ED927C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5507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015BA8-D8DA-4570-8277-FF6BF6234C2C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3683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B3604A-96C4-4AAA-8B55-A1AE43A19CFE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3935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2E4303-C482-4766-BE4C-F0D9734F842D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601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39ECFE-DB21-411F-A615-87E4765ECA63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6537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C8C52F-1E44-4A6A-9C26-1762546E9945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85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9925" y="800100"/>
            <a:ext cx="38100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325" y="800100"/>
            <a:ext cx="38100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425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A5172D-ABFE-469B-ABFF-7A7F4C1E5F3C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1923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E15428-B413-4C4B-B5E1-600C730A063A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0225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CED8A8-6663-4F2C-B9D1-56783818362F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3844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82BB05-EFDE-4598-93A7-B21DE269B9B2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6902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876"/>
            <a:ext cx="2286000" cy="6156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876"/>
            <a:ext cx="6705600" cy="6156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C6C87E-25C5-42C4-A367-9AFB7ECA92A6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679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4000" cy="815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3053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71900"/>
            <a:ext cx="43053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653213"/>
            <a:ext cx="762000" cy="152400"/>
          </a:xfrm>
        </p:spPr>
        <p:txBody>
          <a:bodyPr/>
          <a:lstStyle>
            <a:lvl1pPr>
              <a:defRPr/>
            </a:lvl1pPr>
          </a:lstStyle>
          <a:p>
            <a:fld id="{0532C05C-7F5F-47DE-A7D4-9C52218F6D57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281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4000" cy="815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8763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771900"/>
            <a:ext cx="8763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2000" y="6653213"/>
            <a:ext cx="762000" cy="152400"/>
          </a:xfrm>
        </p:spPr>
        <p:txBody>
          <a:bodyPr/>
          <a:lstStyle>
            <a:lvl1pPr>
              <a:defRPr/>
            </a:lvl1pPr>
          </a:lstStyle>
          <a:p>
            <a:fld id="{9C667BC7-D89E-4530-8EF7-98A97C224BDE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8524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78" name="Picture 2" descr="footer9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6503988"/>
            <a:ext cx="9055100" cy="35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05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857250"/>
            <a:ext cx="7772400" cy="264318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rgbClr val="ED8000"/>
              </a:buClr>
              <a:defRPr sz="5400">
                <a:solidFill>
                  <a:srgbClr val="ED8000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2805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3600">
                <a:solidFill>
                  <a:srgbClr val="ED8000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280582" name="Picture 6" descr="headers9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1" y="39688"/>
            <a:ext cx="9077325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0583" name="Picture 7" descr="CCF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1" y="123825"/>
            <a:ext cx="115411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058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5845176"/>
            <a:ext cx="119697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0585" name="Picture 9" descr="header-for-google-search.jpg (427×83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" r="33606" b="26506"/>
          <a:stretch>
            <a:fillRect/>
          </a:stretch>
        </p:blipFill>
        <p:spPr bwMode="auto">
          <a:xfrm>
            <a:off x="57151" y="5965825"/>
            <a:ext cx="2219325" cy="5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0586" name="Rectangle 10"/>
          <p:cNvSpPr>
            <a:spLocks noChangeArrowheads="1"/>
          </p:cNvSpPr>
          <p:nvPr/>
        </p:nvSpPr>
        <p:spPr bwMode="auto">
          <a:xfrm>
            <a:off x="38100" y="6500813"/>
            <a:ext cx="91440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 eaLnBrk="1" hangingPunct="1"/>
            <a:r>
              <a:rPr lang="en-GB" sz="900" smtClean="0">
                <a:solidFill>
                  <a:srgbClr val="FFFFFF"/>
                </a:solidFill>
                <a:latin typeface="Arial" charset="0"/>
              </a:rPr>
              <a:t>CCFE is the fusion research arm of the </a:t>
            </a:r>
            <a:r>
              <a:rPr lang="en-GB" sz="900" b="1" smtClean="0">
                <a:solidFill>
                  <a:srgbClr val="FFFFFF"/>
                </a:solidFill>
                <a:latin typeface="Arial" charset="0"/>
              </a:rPr>
              <a:t>United Kingdom Atomic Energy Authority</a:t>
            </a:r>
          </a:p>
        </p:txBody>
      </p:sp>
    </p:spTree>
    <p:extLst>
      <p:ext uri="{BB962C8B-B14F-4D97-AF65-F5344CB8AC3E}">
        <p14:creationId xmlns:p14="http://schemas.microsoft.com/office/powerpoint/2010/main" val="15927237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919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086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485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908051"/>
            <a:ext cx="4279900" cy="5329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6" y="908051"/>
            <a:ext cx="4281488" cy="5329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976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4102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0918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0618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4856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5785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0419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1500" y="0"/>
            <a:ext cx="2222500" cy="6237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518275" cy="6237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3765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3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3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C34D4A-1CD7-4338-BAFE-1380003A7449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9247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EC5A36-D8B3-4598-A389-D6CAC395108F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416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040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9F9D6E-7BAE-4E1A-B51C-2FD40C0009AE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2583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9BF812-0681-4E22-9A31-8F7B4212A5F5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3807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227416-1060-4AD2-9225-A60F88BA1F48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656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A3CF97-474F-4E54-8090-61F247835726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261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8215BD-4556-4662-9552-B7E9533F2A9E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0085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5E8052-9FD0-42AE-90B4-094CEE075E8F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1255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D9AF4F-56E1-4F64-A4F7-D76BE053CA0A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9855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18ECC5-426E-49F6-A4C2-C6C9C9CF3422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9004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876"/>
            <a:ext cx="2286000" cy="6156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876"/>
            <a:ext cx="6705600" cy="6156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B2E573-9FDC-4AEE-8DEB-BF355C7AA6C0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2279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3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3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46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02634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0777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35091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748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122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833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20743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0764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9113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816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36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47831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4000" cy="815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3053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71900"/>
            <a:ext cx="43053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70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4000" cy="815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8763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771900"/>
            <a:ext cx="8763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36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9276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177800" y="6535738"/>
            <a:ext cx="8801100" cy="63500"/>
            <a:chOff x="112" y="4117"/>
            <a:chExt cx="5544" cy="40"/>
          </a:xfrm>
        </p:grpSpPr>
        <p:sp>
          <p:nvSpPr>
            <p:cNvPr id="1026" name="Line 2"/>
            <p:cNvSpPr>
              <a:spLocks noChangeShapeType="1"/>
            </p:cNvSpPr>
            <p:nvPr/>
          </p:nvSpPr>
          <p:spPr bwMode="auto">
            <a:xfrm>
              <a:off x="112" y="4157"/>
              <a:ext cx="5544" cy="0"/>
            </a:xfrm>
            <a:prstGeom prst="line">
              <a:avLst/>
            </a:prstGeom>
            <a:noFill/>
            <a:ln w="508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" name="Line 3"/>
            <p:cNvSpPr>
              <a:spLocks noChangeShapeType="1"/>
            </p:cNvSpPr>
            <p:nvPr/>
          </p:nvSpPr>
          <p:spPr bwMode="auto">
            <a:xfrm>
              <a:off x="176" y="4117"/>
              <a:ext cx="5432" cy="0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95325" y="1016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3" tIns="44448" rIns="90483" bIns="444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9925" y="800100"/>
            <a:ext cx="7772400" cy="548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3" tIns="44448" rIns="90483" bIns="444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33" name="Group 9"/>
          <p:cNvGrpSpPr>
            <a:grpSpLocks/>
          </p:cNvGrpSpPr>
          <p:nvPr/>
        </p:nvGrpSpPr>
        <p:grpSpPr bwMode="auto">
          <a:xfrm>
            <a:off x="165100" y="165100"/>
            <a:ext cx="8801100" cy="63500"/>
            <a:chOff x="104" y="104"/>
            <a:chExt cx="5544" cy="40"/>
          </a:xfrm>
        </p:grpSpPr>
        <p:sp>
          <p:nvSpPr>
            <p:cNvPr id="1031" name="Line 7"/>
            <p:cNvSpPr>
              <a:spLocks noChangeShapeType="1"/>
            </p:cNvSpPr>
            <p:nvPr/>
          </p:nvSpPr>
          <p:spPr bwMode="auto">
            <a:xfrm>
              <a:off x="104" y="104"/>
              <a:ext cx="5544" cy="0"/>
            </a:xfrm>
            <a:prstGeom prst="line">
              <a:avLst/>
            </a:prstGeom>
            <a:noFill/>
            <a:ln w="508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>
              <a:off x="168" y="144"/>
              <a:ext cx="5432" cy="0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4" name="Rectangle 50"/>
          <p:cNvSpPr>
            <a:spLocks noChangeArrowheads="1"/>
          </p:cNvSpPr>
          <p:nvPr userDrawn="1"/>
        </p:nvSpPr>
        <p:spPr bwMode="auto">
          <a:xfrm>
            <a:off x="9517064" y="1065214"/>
            <a:ext cx="536575" cy="74612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FF6600">
                  <a:gamma/>
                  <a:tint val="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2" name="Rectangle 208"/>
          <p:cNvSpPr>
            <a:spLocks noChangeArrowheads="1"/>
          </p:cNvSpPr>
          <p:nvPr userDrawn="1"/>
        </p:nvSpPr>
        <p:spPr bwMode="auto">
          <a:xfrm>
            <a:off x="8426451" y="6616700"/>
            <a:ext cx="593725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 eaLnBrk="1" hangingPunct="1"/>
            <a:fld id="{05880F56-3CD8-4C2C-8036-993D561F7A23}" type="slidenum">
              <a:rPr lang="en-US" sz="1000" b="1">
                <a:solidFill>
                  <a:schemeClr val="accent1"/>
                </a:solidFill>
                <a:latin typeface="Helvetica" pitchFamily="34" charset="0"/>
              </a:rPr>
              <a:pPr algn="r" eaLnBrk="1" hangingPunct="1"/>
              <a:t>‹#›</a:t>
            </a:fld>
            <a:endParaRPr lang="en-US" sz="1000" b="1" dirty="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070" name="Text Box 46"/>
          <p:cNvSpPr txBox="1">
            <a:spLocks noChangeArrowheads="1"/>
          </p:cNvSpPr>
          <p:nvPr userDrawn="1"/>
        </p:nvSpPr>
        <p:spPr bwMode="auto">
          <a:xfrm>
            <a:off x="819347" y="6611938"/>
            <a:ext cx="7653886" cy="230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l"/>
            <a:r>
              <a:rPr lang="en-US" sz="900" b="1" baseline="0" dirty="0" smtClean="0">
                <a:solidFill>
                  <a:schemeClr val="accent1"/>
                </a:solidFill>
                <a:latin typeface="Helvetica" pitchFamily="34" charset="0"/>
              </a:rPr>
              <a:t>Critical Need for Disruption PAM in </a:t>
            </a:r>
            <a:r>
              <a:rPr lang="en-US" sz="900" b="1" baseline="0" dirty="0" err="1" smtClean="0">
                <a:solidFill>
                  <a:schemeClr val="accent1"/>
                </a:solidFill>
                <a:latin typeface="Helvetica" pitchFamily="34" charset="0"/>
              </a:rPr>
              <a:t>Tokamaks</a:t>
            </a:r>
            <a:r>
              <a:rPr lang="en-US" sz="900" b="1" baseline="0" dirty="0" smtClean="0">
                <a:solidFill>
                  <a:schemeClr val="accent1"/>
                </a:solidFill>
                <a:latin typeface="Helvetica" pitchFamily="34" charset="0"/>
              </a:rPr>
              <a:t> (FESAC 2014):</a:t>
            </a:r>
            <a:r>
              <a:rPr lang="en-US" sz="900" b="1" dirty="0" smtClean="0">
                <a:solidFill>
                  <a:schemeClr val="accent1"/>
                </a:solidFill>
                <a:latin typeface="Helvetica" pitchFamily="34" charset="0"/>
              </a:rPr>
              <a:t> S.A</a:t>
            </a:r>
            <a:r>
              <a:rPr lang="en-US" sz="900" b="1" dirty="0">
                <a:solidFill>
                  <a:schemeClr val="accent1"/>
                </a:solidFill>
                <a:latin typeface="Helvetica" pitchFamily="34" charset="0"/>
              </a:rPr>
              <a:t>. Sabbagh, </a:t>
            </a:r>
            <a:r>
              <a:rPr lang="nl-NL" sz="900" b="1" dirty="0" smtClean="0">
                <a:solidFill>
                  <a:schemeClr val="accent1"/>
                </a:solidFill>
                <a:latin typeface="Helvetica" pitchFamily="34" charset="0"/>
              </a:rPr>
              <a:t>N. Commaux, N. Eidietis, S.P. Gerhardt, </a:t>
            </a:r>
            <a:r>
              <a:rPr lang="en-US" sz="900" b="1" dirty="0" smtClean="0">
                <a:solidFill>
                  <a:schemeClr val="accent1"/>
                </a:solidFill>
                <a:latin typeface="Helvetica" pitchFamily="34" charset="0"/>
              </a:rPr>
              <a:t>et </a:t>
            </a:r>
            <a:r>
              <a:rPr lang="en-US" sz="900" b="1" dirty="0">
                <a:solidFill>
                  <a:schemeClr val="accent1"/>
                </a:solidFill>
                <a:latin typeface="Helvetica" pitchFamily="34" charset="0"/>
              </a:rPr>
              <a:t>al</a:t>
            </a:r>
            <a:r>
              <a:rPr lang="en-US" sz="900" b="1" dirty="0" smtClean="0">
                <a:solidFill>
                  <a:schemeClr val="accent1"/>
                </a:solidFill>
                <a:latin typeface="Helvetica" pitchFamily="34" charset="0"/>
              </a:rPr>
              <a:t>. (July 9</a:t>
            </a:r>
            <a:r>
              <a:rPr lang="en-US" sz="900" b="1" baseline="30000" dirty="0" smtClean="0">
                <a:solidFill>
                  <a:schemeClr val="accent1"/>
                </a:solidFill>
                <a:latin typeface="Helvetica" pitchFamily="34" charset="0"/>
              </a:rPr>
              <a:t>th</a:t>
            </a:r>
            <a:r>
              <a:rPr lang="en-US" sz="900" b="1" dirty="0" smtClean="0">
                <a:solidFill>
                  <a:schemeClr val="accent1"/>
                </a:solidFill>
                <a:latin typeface="Helvetica" pitchFamily="34" charset="0"/>
              </a:rPr>
              <a:t>, 2014)</a:t>
            </a:r>
            <a:endParaRPr lang="en-US" sz="900" b="1" dirty="0">
              <a:solidFill>
                <a:schemeClr val="accent1"/>
              </a:solidFill>
              <a:latin typeface="Helvetic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5pPr>
      <a:lvl6pPr marL="457177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6pPr>
      <a:lvl7pPr marL="914353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7pPr>
      <a:lvl8pPr marL="137153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8pPr>
      <a:lvl9pPr marL="1828706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9pPr>
    </p:titleStyle>
    <p:bodyStyle>
      <a:lvl1pPr marL="342882" indent="-342882" algn="l" rtl="0" eaLnBrk="0" fontAlgn="base" hangingPunct="0">
        <a:lnSpc>
          <a:spcPct val="80000"/>
        </a:lnSpc>
        <a:spcBef>
          <a:spcPct val="70000"/>
        </a:spcBef>
        <a:spcAft>
          <a:spcPct val="0"/>
        </a:spcAft>
        <a:buClr>
          <a:srgbClr val="F70606"/>
        </a:buClr>
        <a:buSzPct val="150000"/>
        <a:buChar char="•"/>
        <a:defRPr sz="2400">
          <a:solidFill>
            <a:schemeClr val="accent1"/>
          </a:solidFill>
          <a:latin typeface="+mn-lt"/>
          <a:ea typeface="+mn-ea"/>
          <a:cs typeface="+mn-cs"/>
        </a:defRPr>
      </a:lvl1pPr>
      <a:lvl2pPr marL="742912" indent="-285736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5FCAFA"/>
        </a:buClr>
        <a:buSzPct val="8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2942" indent="-228588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50000"/>
        <a:buChar char="•"/>
        <a:defRPr>
          <a:solidFill>
            <a:schemeClr val="tx1"/>
          </a:solidFill>
          <a:latin typeface="+mn-lt"/>
        </a:defRPr>
      </a:lvl3pPr>
      <a:lvl4pPr marL="1600118" indent="-228588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5FCAFA"/>
        </a:buClr>
        <a:buSzPct val="80000"/>
        <a:buFont typeface="Wingdings" pitchFamily="2" charset="2"/>
        <a:buChar char="q"/>
        <a:defRPr sz="1600">
          <a:solidFill>
            <a:schemeClr val="tx1"/>
          </a:solidFill>
          <a:latin typeface="+mn-lt"/>
        </a:defRPr>
      </a:lvl4pPr>
      <a:lvl5pPr marL="2057295" indent="-228588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5pPr>
      <a:lvl6pPr marL="2514471" indent="-228588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6pPr>
      <a:lvl7pPr marL="2971648" indent="-228588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7pPr>
      <a:lvl8pPr marL="3428825" indent="-228588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8pPr>
      <a:lvl9pPr marL="3886001" indent="-228588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578603"/>
            <a:ext cx="9144000" cy="279399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"/>
            <a:ext cx="9144000" cy="927099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1"/>
            <a:ext cx="539750" cy="184666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1200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NSTX</a:t>
            </a:r>
          </a:p>
        </p:txBody>
      </p:sp>
      <p:sp>
        <p:nvSpPr>
          <p:cNvPr id="13" name="Rectangle 208"/>
          <p:cNvSpPr>
            <a:spLocks noChangeArrowheads="1"/>
          </p:cNvSpPr>
          <p:nvPr userDrawn="1"/>
        </p:nvSpPr>
        <p:spPr bwMode="auto">
          <a:xfrm>
            <a:off x="8426451" y="6616700"/>
            <a:ext cx="593725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r" defTabSz="9143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80F56-3CD8-4C2C-8036-993D561F7A23}" type="slidenum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elvetica" pitchFamily="34" charset="0"/>
              </a:rPr>
              <a:pPr marL="0" marR="0" lvl="0" indent="0" algn="r" defTabSz="91435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elvetica" pitchFamily="34" charset="0"/>
            </a:endParaRPr>
          </a:p>
        </p:txBody>
      </p:sp>
      <p:sp>
        <p:nvSpPr>
          <p:cNvPr id="14" name="Text Box 46"/>
          <p:cNvSpPr txBox="1">
            <a:spLocks noChangeArrowheads="1"/>
          </p:cNvSpPr>
          <p:nvPr userDrawn="1"/>
        </p:nvSpPr>
        <p:spPr bwMode="auto">
          <a:xfrm>
            <a:off x="1496219" y="6611938"/>
            <a:ext cx="729694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marL="0" marR="0" lvl="0" indent="0" algn="r" defTabSz="9143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elvetica" pitchFamily="34" charset="0"/>
              </a:rPr>
              <a:t>18</a:t>
            </a:r>
            <a:r>
              <a:rPr kumimoji="0" lang="en-US" sz="9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elvetica" pitchFamily="34" charset="0"/>
              </a:rPr>
              <a:t>th</a:t>
            </a: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elvetica" pitchFamily="34" charset="0"/>
              </a:rPr>
              <a:t> ITPA MHD Meeting (Padua, Italy: Oct 4-7, 2011)        ITPA MHD Group: MDC-2 joint experiment update  – S.A. Sabbagh, et al.</a:t>
            </a:r>
          </a:p>
        </p:txBody>
      </p:sp>
    </p:spTree>
    <p:extLst>
      <p:ext uri="{BB962C8B-B14F-4D97-AF65-F5344CB8AC3E}">
        <p14:creationId xmlns:p14="http://schemas.microsoft.com/office/powerpoint/2010/main" val="371303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5pPr>
      <a:lvl6pPr marL="457177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6pPr>
      <a:lvl7pPr marL="914353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7pPr>
      <a:lvl8pPr marL="137153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8pPr>
      <a:lvl9pPr marL="1828706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2942" indent="-228588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118" indent="-228588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295" indent="-228588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471" indent="-228588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648" indent="-228588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8825" indent="-228588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001" indent="-228588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1"/>
            <a:ext cx="539750" cy="184666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1200" i="1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pitchFamily="34" charset="0"/>
              </a:rPr>
              <a:t>NSTX</a:t>
            </a:r>
          </a:p>
        </p:txBody>
      </p:sp>
      <p:sp>
        <p:nvSpPr>
          <p:cNvPr id="9" name="Rectangle 20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382000" y="6583364"/>
            <a:ext cx="762000" cy="274637"/>
          </a:xfrm>
          <a:prstGeom prst="rect">
            <a:avLst/>
          </a:prstGeom>
          <a:ln/>
        </p:spPr>
        <p:txBody>
          <a:bodyPr lIns="91435" tIns="45718" rIns="91435" bIns="45718"/>
          <a:lstStyle>
            <a:lvl1pPr algn="r">
              <a:spcBef>
                <a:spcPct val="20000"/>
              </a:spcBef>
              <a:buNone/>
              <a:defRPr sz="900" i="0"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CCB5632D-7148-48C5-98F5-4A06A97A45A5}" type="slidenum">
              <a:rPr lang="en-US" b="1" smtClean="0">
                <a:solidFill>
                  <a:srgbClr val="1822CD"/>
                </a:solidFill>
              </a:rPr>
              <a:pPr eaLnBrk="1" hangingPunct="1">
                <a:defRPr/>
              </a:pPr>
              <a:t>‹#›</a:t>
            </a:fld>
            <a:endParaRPr lang="en-US" b="1" dirty="0">
              <a:solidFill>
                <a:srgbClr val="1822CD"/>
              </a:solidFill>
            </a:endParaRPr>
          </a:p>
        </p:txBody>
      </p:sp>
      <p:sp>
        <p:nvSpPr>
          <p:cNvPr id="16" name="Rectangle 208"/>
          <p:cNvSpPr>
            <a:spLocks noChangeArrowheads="1"/>
          </p:cNvSpPr>
          <p:nvPr userDrawn="1"/>
        </p:nvSpPr>
        <p:spPr bwMode="auto">
          <a:xfrm>
            <a:off x="8426451" y="6616700"/>
            <a:ext cx="593725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r" defTabSz="9143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80F56-3CD8-4C2C-8036-993D561F7A23}" type="slidenum"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elvetica" pitchFamily="34" charset="0"/>
              </a:rPr>
              <a:pPr marL="0" marR="0" lvl="0" indent="0" algn="r" defTabSz="91435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elvetica" pitchFamily="34" charset="0"/>
            </a:endParaRPr>
          </a:p>
        </p:txBody>
      </p:sp>
      <p:sp>
        <p:nvSpPr>
          <p:cNvPr id="17" name="Text Box 46"/>
          <p:cNvSpPr txBox="1">
            <a:spLocks noChangeArrowheads="1"/>
          </p:cNvSpPr>
          <p:nvPr userDrawn="1"/>
        </p:nvSpPr>
        <p:spPr bwMode="auto">
          <a:xfrm>
            <a:off x="1496219" y="6611938"/>
            <a:ext cx="729694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marL="0" marR="0" lvl="0" indent="0" algn="r" defTabSz="9143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elvetica" pitchFamily="34" charset="0"/>
              </a:rPr>
              <a:t>18</a:t>
            </a:r>
            <a:r>
              <a:rPr kumimoji="0" lang="en-US" sz="9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elvetica" pitchFamily="34" charset="0"/>
              </a:rPr>
              <a:t>th</a:t>
            </a: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elvetica" pitchFamily="34" charset="0"/>
              </a:rPr>
              <a:t> 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elvetica" pitchFamily="34" charset="0"/>
              </a:rPr>
              <a:t>ITPA MHD Meeting </a:t>
            </a: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elvetica" pitchFamily="34" charset="0"/>
              </a:rPr>
              <a:t>(Padua, Italy: Oct 4-7, 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elvetica" pitchFamily="34" charset="0"/>
              </a:rPr>
              <a:t>2011)        ITPA MHD Group: </a:t>
            </a: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elvetica" pitchFamily="34" charset="0"/>
              </a:rPr>
              <a:t>MDC-2 joint experiment update  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elvetica" pitchFamily="34" charset="0"/>
              </a:rPr>
              <a:t>– S.A. Sabbagh, et al.</a:t>
            </a:r>
          </a:p>
        </p:txBody>
      </p:sp>
    </p:spTree>
    <p:extLst>
      <p:ext uri="{BB962C8B-B14F-4D97-AF65-F5344CB8AC3E}">
        <p14:creationId xmlns:p14="http://schemas.microsoft.com/office/powerpoint/2010/main" val="52276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5pPr>
      <a:lvl6pPr marL="457177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6pPr>
      <a:lvl7pPr marL="914353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7pPr>
      <a:lvl8pPr marL="137153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8pPr>
      <a:lvl9pPr marL="1828706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2942" indent="-22858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118" indent="-228588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295" indent="-22858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471" indent="-22858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648" indent="-22858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8825" indent="-22858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001" indent="-22858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905352" name="Picture 13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535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15875"/>
            <a:ext cx="914400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8F8F8">
                        <a:alpha val="30000"/>
                      </a:srgbClr>
                    </a:gs>
                    <a:gs pos="100000">
                      <a:srgbClr val="F8F8F8">
                        <a:gamma/>
                        <a:shade val="80784"/>
                        <a:invGamma/>
                        <a:alpha val="8600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905421" name="Group 205"/>
          <p:cNvGrpSpPr>
            <a:grpSpLocks/>
          </p:cNvGrpSpPr>
          <p:nvPr/>
        </p:nvGrpSpPr>
        <p:grpSpPr bwMode="auto">
          <a:xfrm>
            <a:off x="0" y="6578600"/>
            <a:ext cx="9144000" cy="279400"/>
            <a:chOff x="0" y="4144"/>
            <a:chExt cx="5760" cy="176"/>
          </a:xfrm>
        </p:grpSpPr>
        <p:pic>
          <p:nvPicPr>
            <p:cNvPr id="905410" name="Picture 194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44"/>
              <a:ext cx="576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5415" name="Text Box 199"/>
            <p:cNvSpPr txBox="1">
              <a:spLocks noChangeArrowheads="1"/>
            </p:cNvSpPr>
            <p:nvPr userDrawn="1"/>
          </p:nvSpPr>
          <p:spPr bwMode="auto">
            <a:xfrm>
              <a:off x="172" y="4180"/>
              <a:ext cx="340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1200" i="1">
                  <a:solidFill>
                    <a:srgbClr val="171FC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rPr>
                <a:t>NSTX</a:t>
              </a:r>
            </a:p>
          </p:txBody>
        </p:sp>
      </p:grpSp>
      <p:sp>
        <p:nvSpPr>
          <p:cNvPr id="905423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b="1">
                <a:solidFill>
                  <a:schemeClr val="accent2"/>
                </a:solidFill>
                <a:latin typeface="+mn-lt"/>
                <a:ea typeface="ＭＳ Ｐゴシック" pitchFamily="34" charset="-128"/>
              </a:defRPr>
            </a:lvl1pPr>
          </a:lstStyle>
          <a:p>
            <a:fld id="{2A94F8FB-C41D-4964-87B6-AC90D9A45668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12" name="Text Box 46"/>
          <p:cNvSpPr txBox="1">
            <a:spLocks noChangeArrowheads="1"/>
          </p:cNvSpPr>
          <p:nvPr userDrawn="1"/>
        </p:nvSpPr>
        <p:spPr bwMode="auto">
          <a:xfrm>
            <a:off x="990600" y="6611938"/>
            <a:ext cx="729694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 dirty="0" smtClean="0">
                <a:solidFill>
                  <a:srgbClr val="0000FF"/>
                </a:solidFill>
                <a:latin typeface="Helvetica" pitchFamily="34" charset="0"/>
              </a:rPr>
              <a:t>18</a:t>
            </a:r>
            <a:r>
              <a:rPr lang="en-US" sz="900" b="1" kern="0" baseline="30000" dirty="0" smtClean="0">
                <a:solidFill>
                  <a:srgbClr val="0000FF"/>
                </a:solidFill>
                <a:latin typeface="Helvetica" pitchFamily="34" charset="0"/>
              </a:rPr>
              <a:t>th</a:t>
            </a:r>
            <a:r>
              <a:rPr lang="en-US" sz="900" b="1" kern="0" dirty="0" smtClean="0">
                <a:solidFill>
                  <a:srgbClr val="0000FF"/>
                </a:solidFill>
                <a:latin typeface="Helvetica" pitchFamily="34" charset="0"/>
              </a:rPr>
              <a:t> </a:t>
            </a:r>
            <a:r>
              <a:rPr lang="en-US" sz="900" b="1" kern="0" dirty="0">
                <a:solidFill>
                  <a:srgbClr val="0000FF"/>
                </a:solidFill>
                <a:latin typeface="Helvetica" pitchFamily="34" charset="0"/>
              </a:rPr>
              <a:t>ITPA MHD Meeting </a:t>
            </a:r>
            <a:r>
              <a:rPr lang="en-US" sz="900" b="1" kern="0" dirty="0" smtClean="0">
                <a:solidFill>
                  <a:srgbClr val="0000FF"/>
                </a:solidFill>
                <a:latin typeface="Helvetica" pitchFamily="34" charset="0"/>
              </a:rPr>
              <a:t>(Padua, Italy: Oct 4-7, 2011)          </a:t>
            </a:r>
            <a:r>
              <a:rPr lang="en-US" sz="9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Reduced Disruption Probability in NSTX  </a:t>
            </a:r>
            <a:r>
              <a:rPr lang="en-US" sz="900" b="1" kern="0" dirty="0" smtClean="0">
                <a:solidFill>
                  <a:srgbClr val="0000FF"/>
                </a:solidFill>
                <a:latin typeface="Helvetica" pitchFamily="34" charset="0"/>
              </a:rPr>
              <a:t>– </a:t>
            </a:r>
            <a:r>
              <a:rPr lang="en-US" sz="900" b="1" kern="0" dirty="0">
                <a:solidFill>
                  <a:srgbClr val="0000FF"/>
                </a:solidFill>
                <a:latin typeface="Helvetica" pitchFamily="34" charset="0"/>
              </a:rPr>
              <a:t>S.A. Sabbagh, et al.</a:t>
            </a:r>
          </a:p>
        </p:txBody>
      </p:sp>
    </p:spTree>
    <p:extLst>
      <p:ext uri="{BB962C8B-B14F-4D97-AF65-F5344CB8AC3E}">
        <p14:creationId xmlns:p14="http://schemas.microsoft.com/office/powerpoint/2010/main" val="51429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5pPr>
      <a:lvl6pPr marL="457177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6pPr>
      <a:lvl7pPr marL="914353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7pPr>
      <a:lvl8pPr marL="137153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8pPr>
      <a:lvl9pPr marL="1828706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5000"/>
        <a:buFont typeface="Wingdings" pitchFamily="2" charset="2"/>
        <a:buChar char="q"/>
        <a:defRPr sz="2400">
          <a:solidFill>
            <a:srgbClr val="0000FF"/>
          </a:solidFill>
          <a:latin typeface="+mn-lt"/>
          <a:ea typeface="+mn-ea"/>
          <a:cs typeface="+mn-cs"/>
        </a:defRPr>
      </a:lvl1pPr>
      <a:lvl2pPr marL="742912" indent="-285736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2942" indent="-228588" algn="l" rtl="0" eaLnBrk="0" fontAlgn="base" hangingPunct="0">
        <a:spcBef>
          <a:spcPct val="20000"/>
        </a:spcBef>
        <a:spcAft>
          <a:spcPct val="0"/>
        </a:spcAft>
        <a:buSzPct val="180000"/>
        <a:buChar char="•"/>
        <a:defRPr>
          <a:solidFill>
            <a:srgbClr val="FF0000"/>
          </a:solidFill>
          <a:latin typeface="+mn-lt"/>
        </a:defRPr>
      </a:lvl3pPr>
      <a:lvl4pPr marL="1600118" indent="-228588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65000"/>
        <a:buFont typeface="Wingdings" pitchFamily="2" charset="2"/>
        <a:buChar char="q"/>
        <a:defRPr sz="1600">
          <a:solidFill>
            <a:srgbClr val="009999"/>
          </a:solidFill>
          <a:latin typeface="+mn-lt"/>
        </a:defRPr>
      </a:lvl4pPr>
      <a:lvl5pPr marL="2057295" indent="-228588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5pPr>
      <a:lvl6pPr marL="2514471" indent="-228588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6pPr>
      <a:lvl7pPr marL="2971648" indent="-228588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7pPr>
      <a:lvl8pPr marL="3428825" indent="-228588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8pPr>
      <a:lvl9pPr marL="3886001" indent="-228588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54" name="Picture 2" descr="footer95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6503988"/>
            <a:ext cx="9055100" cy="35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9555" name="Picture 3" descr="headers95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1" y="39688"/>
            <a:ext cx="9077325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955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62064" y="0"/>
            <a:ext cx="7881937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7955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08051"/>
            <a:ext cx="8713788" cy="532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7955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75575" y="6464301"/>
            <a:ext cx="124142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eaLnBrk="1" hangingPunct="1"/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279560" name="Picture 8" descr="CCFE 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1" y="123825"/>
            <a:ext cx="115411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9562" name="Group 10"/>
          <p:cNvGrpSpPr>
            <a:grpSpLocks/>
          </p:cNvGrpSpPr>
          <p:nvPr/>
        </p:nvGrpSpPr>
        <p:grpSpPr bwMode="auto">
          <a:xfrm>
            <a:off x="8658226" y="6508750"/>
            <a:ext cx="428625" cy="228600"/>
            <a:chOff x="1748" y="2381"/>
            <a:chExt cx="2736" cy="1448"/>
          </a:xfrm>
        </p:grpSpPr>
        <p:sp>
          <p:nvSpPr>
            <p:cNvPr id="279563" name="Oval 11"/>
            <p:cNvSpPr>
              <a:spLocks noChangeArrowheads="1"/>
            </p:cNvSpPr>
            <p:nvPr userDrawn="1"/>
          </p:nvSpPr>
          <p:spPr bwMode="auto">
            <a:xfrm rot="190096">
              <a:off x="1748" y="2398"/>
              <a:ext cx="2736" cy="14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79564" name="Picture 12"/>
            <p:cNvPicPr>
              <a:picLocks noChangeAspect="1" noChangeArrowheads="1"/>
            </p:cNvPicPr>
            <p:nvPr userDrawn="1"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8" y="2381"/>
              <a:ext cx="2656" cy="1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79566" name="Rectangle 14"/>
          <p:cNvSpPr>
            <a:spLocks noChangeArrowheads="1"/>
          </p:cNvSpPr>
          <p:nvPr/>
        </p:nvSpPr>
        <p:spPr bwMode="auto">
          <a:xfrm>
            <a:off x="80963" y="6475413"/>
            <a:ext cx="16859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eaLnBrk="1" hangingPunct="1"/>
            <a:fld id="{DD33C07F-BE47-491E-9475-0596397110E5}" type="slidenum">
              <a:rPr lang="en-GB" sz="1400" smtClean="0">
                <a:solidFill>
                  <a:srgbClr val="FFFFFF"/>
                </a:solidFill>
                <a:latin typeface="Arial" charset="0"/>
              </a:rPr>
              <a:pPr eaLnBrk="1" hangingPunct="1"/>
              <a:t>‹#›</a:t>
            </a:fld>
            <a:r>
              <a:rPr lang="en-GB" sz="1400" smtClean="0">
                <a:solidFill>
                  <a:srgbClr val="FFFFFF"/>
                </a:solidFill>
                <a:latin typeface="Arial" charset="0"/>
              </a:rPr>
              <a:t>/15</a:t>
            </a:r>
          </a:p>
        </p:txBody>
      </p:sp>
      <p:sp>
        <p:nvSpPr>
          <p:cNvPr id="279567" name="Text Box 15"/>
          <p:cNvSpPr txBox="1">
            <a:spLocks noChangeArrowheads="1"/>
          </p:cNvSpPr>
          <p:nvPr userDrawn="1"/>
        </p:nvSpPr>
        <p:spPr bwMode="auto">
          <a:xfrm>
            <a:off x="1085851" y="6475413"/>
            <a:ext cx="7935913" cy="30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/>
          <a:p>
            <a:pPr eaLnBrk="1" hangingPunct="1"/>
            <a:r>
              <a:rPr lang="en-GB" sz="1400" smtClean="0">
                <a:solidFill>
                  <a:srgbClr val="FFFFFF"/>
                </a:solidFill>
                <a:latin typeface="Arial" charset="0"/>
              </a:rPr>
              <a:t>IT Chapman             ITPA MHD Topical Group Meeting, Toki           5 March 2012</a:t>
            </a:r>
          </a:p>
        </p:txBody>
      </p:sp>
      <p:pic>
        <p:nvPicPr>
          <p:cNvPr id="279568" name="Picture 16" descr="header-for-google-search.jpg (427×83)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" r="33606" b="26506"/>
          <a:stretch>
            <a:fillRect/>
          </a:stretch>
        </p:blipFill>
        <p:spPr bwMode="auto">
          <a:xfrm>
            <a:off x="7721600" y="6532563"/>
            <a:ext cx="846138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175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177"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353"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530"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706"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882" indent="-342882" algn="l" rtl="0" fontAlgn="base">
        <a:spcBef>
          <a:spcPct val="20000"/>
        </a:spcBef>
        <a:spcAft>
          <a:spcPct val="0"/>
        </a:spcAft>
        <a:buClr>
          <a:srgbClr val="ED8000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rtl="0" fontAlgn="base">
        <a:spcBef>
          <a:spcPct val="20000"/>
        </a:spcBef>
        <a:spcAft>
          <a:spcPct val="0"/>
        </a:spcAft>
        <a:buClr>
          <a:srgbClr val="ED8000"/>
        </a:buClr>
        <a:buChar char="–"/>
        <a:defRPr sz="2400">
          <a:solidFill>
            <a:schemeClr val="tx1"/>
          </a:solidFill>
          <a:latin typeface="+mn-lt"/>
        </a:defRPr>
      </a:lvl2pPr>
      <a:lvl3pPr marL="1142942" indent="-228588" algn="l" rtl="0" fontAlgn="base">
        <a:spcBef>
          <a:spcPct val="20000"/>
        </a:spcBef>
        <a:spcAft>
          <a:spcPct val="0"/>
        </a:spcAft>
        <a:buClr>
          <a:srgbClr val="ED8000"/>
        </a:buClr>
        <a:buChar char="•"/>
        <a:defRPr sz="2400">
          <a:solidFill>
            <a:schemeClr val="tx1"/>
          </a:solidFill>
          <a:latin typeface="+mn-lt"/>
        </a:defRPr>
      </a:lvl3pPr>
      <a:lvl4pPr marL="1600118" indent="-228588" algn="l" rtl="0" fontAlgn="base">
        <a:spcBef>
          <a:spcPct val="20000"/>
        </a:spcBef>
        <a:spcAft>
          <a:spcPct val="0"/>
        </a:spcAft>
        <a:buClr>
          <a:srgbClr val="ED8000"/>
        </a:buClr>
        <a:buChar char="–"/>
        <a:defRPr sz="2000">
          <a:solidFill>
            <a:schemeClr val="tx1"/>
          </a:solidFill>
          <a:latin typeface="+mn-lt"/>
        </a:defRPr>
      </a:lvl4pPr>
      <a:lvl5pPr marL="2057295" indent="-228588" algn="l" rtl="0" fontAlgn="base">
        <a:spcBef>
          <a:spcPct val="20000"/>
        </a:spcBef>
        <a:spcAft>
          <a:spcPct val="0"/>
        </a:spcAft>
        <a:buClr>
          <a:srgbClr val="ED8000"/>
        </a:buClr>
        <a:buChar char="»"/>
        <a:defRPr sz="2000">
          <a:solidFill>
            <a:schemeClr val="tx1"/>
          </a:solidFill>
          <a:latin typeface="+mn-lt"/>
        </a:defRPr>
      </a:lvl5pPr>
      <a:lvl6pPr marL="2514471" indent="-228588" algn="l" rtl="0" fontAlgn="base">
        <a:spcBef>
          <a:spcPct val="20000"/>
        </a:spcBef>
        <a:spcAft>
          <a:spcPct val="0"/>
        </a:spcAft>
        <a:buClr>
          <a:srgbClr val="ED8000"/>
        </a:buClr>
        <a:buChar char="»"/>
        <a:defRPr sz="2000">
          <a:solidFill>
            <a:schemeClr val="tx1"/>
          </a:solidFill>
          <a:latin typeface="+mn-lt"/>
        </a:defRPr>
      </a:lvl6pPr>
      <a:lvl7pPr marL="2971648" indent="-228588" algn="l" rtl="0" fontAlgn="base">
        <a:spcBef>
          <a:spcPct val="20000"/>
        </a:spcBef>
        <a:spcAft>
          <a:spcPct val="0"/>
        </a:spcAft>
        <a:buClr>
          <a:srgbClr val="ED8000"/>
        </a:buClr>
        <a:buChar char="»"/>
        <a:defRPr sz="2000">
          <a:solidFill>
            <a:schemeClr val="tx1"/>
          </a:solidFill>
          <a:latin typeface="+mn-lt"/>
        </a:defRPr>
      </a:lvl7pPr>
      <a:lvl8pPr marL="3428825" indent="-228588" algn="l" rtl="0" fontAlgn="base">
        <a:spcBef>
          <a:spcPct val="20000"/>
        </a:spcBef>
        <a:spcAft>
          <a:spcPct val="0"/>
        </a:spcAft>
        <a:buClr>
          <a:srgbClr val="ED8000"/>
        </a:buClr>
        <a:buChar char="»"/>
        <a:defRPr sz="2000">
          <a:solidFill>
            <a:schemeClr val="tx1"/>
          </a:solidFill>
          <a:latin typeface="+mn-lt"/>
        </a:defRPr>
      </a:lvl8pPr>
      <a:lvl9pPr marL="3886001" indent="-228588" algn="l" rtl="0" fontAlgn="base">
        <a:spcBef>
          <a:spcPct val="20000"/>
        </a:spcBef>
        <a:spcAft>
          <a:spcPct val="0"/>
        </a:spcAft>
        <a:buClr>
          <a:srgbClr val="ED8000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905352" name="Picture 13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535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15875"/>
            <a:ext cx="914400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8F8F8">
                        <a:alpha val="30000"/>
                      </a:srgbClr>
                    </a:gs>
                    <a:gs pos="100000">
                      <a:srgbClr val="F8F8F8">
                        <a:gamma/>
                        <a:shade val="80784"/>
                        <a:invGamma/>
                        <a:alpha val="8600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905421" name="Group 205"/>
          <p:cNvGrpSpPr>
            <a:grpSpLocks/>
          </p:cNvGrpSpPr>
          <p:nvPr/>
        </p:nvGrpSpPr>
        <p:grpSpPr bwMode="auto">
          <a:xfrm>
            <a:off x="0" y="6578600"/>
            <a:ext cx="9144000" cy="279400"/>
            <a:chOff x="0" y="4144"/>
            <a:chExt cx="5760" cy="176"/>
          </a:xfrm>
        </p:grpSpPr>
        <p:pic>
          <p:nvPicPr>
            <p:cNvPr id="905410" name="Picture 194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44"/>
              <a:ext cx="576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5415" name="Text Box 199"/>
            <p:cNvSpPr txBox="1">
              <a:spLocks noChangeArrowheads="1"/>
            </p:cNvSpPr>
            <p:nvPr userDrawn="1"/>
          </p:nvSpPr>
          <p:spPr bwMode="auto">
            <a:xfrm>
              <a:off x="172" y="4180"/>
              <a:ext cx="340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1200" i="1" dirty="0">
                  <a:solidFill>
                    <a:srgbClr val="171FC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</a:rPr>
                <a:t>NSTX</a:t>
              </a:r>
            </a:p>
          </p:txBody>
        </p:sp>
      </p:grpSp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861849" y="6580188"/>
            <a:ext cx="71628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1" hangingPunct="1"/>
            <a:r>
              <a:rPr lang="en-US" sz="1000" b="1" dirty="0" smtClean="0">
                <a:solidFill>
                  <a:srgbClr val="3333CC"/>
                </a:solidFill>
              </a:rPr>
              <a:t>24</a:t>
            </a:r>
            <a:r>
              <a:rPr lang="en-US" sz="1000" b="1" baseline="30000" dirty="0" smtClean="0">
                <a:solidFill>
                  <a:srgbClr val="3333CC"/>
                </a:solidFill>
              </a:rPr>
              <a:t>th</a:t>
            </a:r>
            <a:r>
              <a:rPr lang="en-US" sz="1000" b="1" dirty="0" smtClean="0">
                <a:solidFill>
                  <a:srgbClr val="3333CC"/>
                </a:solidFill>
              </a:rPr>
              <a:t> IAEA Fusion Energy Conference: Overview of Physics Results from NSTX (S.A. Sabbagh, for the NSTX Team)</a:t>
            </a:r>
            <a:endParaRPr lang="en-US" sz="1000" b="1" dirty="0">
              <a:solidFill>
                <a:srgbClr val="3333CC"/>
              </a:solidFill>
            </a:endParaRPr>
          </a:p>
        </p:txBody>
      </p:sp>
      <p:sp>
        <p:nvSpPr>
          <p:cNvPr id="905423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6099" y="6637311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000" b="1">
                <a:solidFill>
                  <a:schemeClr val="accent2"/>
                </a:solidFill>
                <a:latin typeface="+mn-lt"/>
                <a:ea typeface="ＭＳ Ｐゴシック" pitchFamily="34" charset="-128"/>
              </a:defRPr>
            </a:lvl1pPr>
          </a:lstStyle>
          <a:p>
            <a:fld id="{9E4154A2-A575-4FB1-8A3D-838E25E19115}" type="slidenum">
              <a:rPr lang="en-US" smtClean="0">
                <a:solidFill>
                  <a:srgbClr val="3333CC"/>
                </a:solidFill>
              </a:rPr>
              <a:pPr/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905424" name="Rectangle 208"/>
          <p:cNvSpPr>
            <a:spLocks noChangeArrowheads="1"/>
          </p:cNvSpPr>
          <p:nvPr/>
        </p:nvSpPr>
        <p:spPr bwMode="auto">
          <a:xfrm>
            <a:off x="6768664" y="6580188"/>
            <a:ext cx="1981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 eaLnBrk="1" hangingPunct="1"/>
            <a:r>
              <a:rPr lang="en-US" sz="1000" b="1" dirty="0" smtClean="0">
                <a:solidFill>
                  <a:srgbClr val="3333CC"/>
                </a:solidFill>
              </a:rPr>
              <a:t>Oct 9</a:t>
            </a:r>
            <a:r>
              <a:rPr lang="en-US" sz="1000" b="1" baseline="30000" dirty="0" smtClean="0">
                <a:solidFill>
                  <a:srgbClr val="3333CC"/>
                </a:solidFill>
              </a:rPr>
              <a:t>th</a:t>
            </a:r>
            <a:r>
              <a:rPr lang="en-US" sz="1000" b="1" dirty="0">
                <a:solidFill>
                  <a:srgbClr val="3333CC"/>
                </a:solidFill>
              </a:rPr>
              <a:t>, </a:t>
            </a:r>
            <a:r>
              <a:rPr lang="en-US" sz="1000" b="1" dirty="0" smtClean="0">
                <a:solidFill>
                  <a:srgbClr val="3333CC"/>
                </a:solidFill>
              </a:rPr>
              <a:t>2012</a:t>
            </a:r>
            <a:endParaRPr lang="en-US" sz="1000" b="1" dirty="0">
              <a:solidFill>
                <a:srgbClr val="3333CC"/>
              </a:solidFill>
            </a:endParaRPr>
          </a:p>
        </p:txBody>
      </p:sp>
      <p:sp>
        <p:nvSpPr>
          <p:cNvPr id="11" name="Text Box 199"/>
          <p:cNvSpPr txBox="1">
            <a:spLocks noChangeArrowheads="1"/>
          </p:cNvSpPr>
          <p:nvPr userDrawn="1"/>
        </p:nvSpPr>
        <p:spPr bwMode="auto">
          <a:xfrm>
            <a:off x="273051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1200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Arial" charset="0"/>
              </a:rPr>
              <a:t>NSTX-U</a:t>
            </a:r>
          </a:p>
        </p:txBody>
      </p:sp>
    </p:spTree>
    <p:extLst>
      <p:ext uri="{BB962C8B-B14F-4D97-AF65-F5344CB8AC3E}">
        <p14:creationId xmlns:p14="http://schemas.microsoft.com/office/powerpoint/2010/main" val="12701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5pPr>
      <a:lvl6pPr marL="457177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6pPr>
      <a:lvl7pPr marL="914353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7pPr>
      <a:lvl8pPr marL="137153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8pPr>
      <a:lvl9pPr marL="1828706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5000"/>
        <a:buFont typeface="Wingdings" pitchFamily="2" charset="2"/>
        <a:buChar char="q"/>
        <a:defRPr sz="2400">
          <a:solidFill>
            <a:srgbClr val="0000FF"/>
          </a:solidFill>
          <a:latin typeface="+mn-lt"/>
          <a:ea typeface="+mn-ea"/>
          <a:cs typeface="+mn-cs"/>
        </a:defRPr>
      </a:lvl1pPr>
      <a:lvl2pPr marL="742912" indent="-285736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2942" indent="-228588" algn="l" rtl="0" eaLnBrk="0" fontAlgn="base" hangingPunct="0">
        <a:spcBef>
          <a:spcPct val="20000"/>
        </a:spcBef>
        <a:spcAft>
          <a:spcPct val="0"/>
        </a:spcAft>
        <a:buSzPct val="180000"/>
        <a:buChar char="•"/>
        <a:defRPr>
          <a:solidFill>
            <a:srgbClr val="FF0000"/>
          </a:solidFill>
          <a:latin typeface="+mn-lt"/>
        </a:defRPr>
      </a:lvl3pPr>
      <a:lvl4pPr marL="1600118" indent="-228588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65000"/>
        <a:buFont typeface="Wingdings" pitchFamily="2" charset="2"/>
        <a:buChar char="q"/>
        <a:defRPr sz="1600">
          <a:solidFill>
            <a:srgbClr val="009999"/>
          </a:solidFill>
          <a:latin typeface="+mn-lt"/>
        </a:defRPr>
      </a:lvl4pPr>
      <a:lvl5pPr marL="2057295" indent="-228588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5pPr>
      <a:lvl6pPr marL="2514471" indent="-228588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6pPr>
      <a:lvl7pPr marL="2971648" indent="-228588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7pPr>
      <a:lvl8pPr marL="3428825" indent="-228588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8pPr>
      <a:lvl9pPr marL="3886001" indent="-228588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2057400" y="6580188"/>
            <a:ext cx="50292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sz="1100" b="1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IAEA 2012 – Global Mode Control in NSTX (EX/P8-07, Berkery</a:t>
            </a:r>
            <a:r>
              <a:rPr lang="en-US" sz="1100" b="1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10" name="Text Box 199"/>
          <p:cNvSpPr txBox="1">
            <a:spLocks noChangeArrowheads="1"/>
          </p:cNvSpPr>
          <p:nvPr/>
        </p:nvSpPr>
        <p:spPr bwMode="auto">
          <a:xfrm>
            <a:off x="273050" y="6635751"/>
            <a:ext cx="539750" cy="184666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1200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pitchFamily="34" charset="0"/>
              </a:rPr>
              <a:t>NSTX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8194432" y="6588531"/>
            <a:ext cx="949569" cy="26545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r" eaLnBrk="1" hangingPunct="1"/>
            <a:fld id="{244AB052-E20D-46FE-A583-9F6DD0086CCC}" type="slidenum">
              <a:rPr lang="en-US" sz="1100" b="1" smtClean="0">
                <a:solidFill>
                  <a:srgbClr val="1822CD"/>
                </a:solidFill>
                <a:latin typeface="Calibri" pitchFamily="34" charset="0"/>
                <a:cs typeface="Calibri" pitchFamily="34" charset="0"/>
              </a:rPr>
              <a:pPr algn="r" eaLnBrk="1" hangingPunct="1"/>
              <a:t>‹#›</a:t>
            </a:fld>
            <a:endParaRPr lang="en-US" sz="1100" b="1" dirty="0">
              <a:solidFill>
                <a:srgbClr val="1822CD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30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5pPr>
      <a:lvl6pPr marL="457177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6pPr>
      <a:lvl7pPr marL="914353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7pPr>
      <a:lvl8pPr marL="137153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8pPr>
      <a:lvl9pPr marL="1828706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2942" indent="-22858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118" indent="-228588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295" indent="-22858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471" indent="-22858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648" indent="-22858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8825" indent="-22858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001" indent="-22858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ChangeArrowheads="1"/>
          </p:cNvSpPr>
          <p:nvPr/>
        </p:nvSpPr>
        <p:spPr bwMode="auto">
          <a:xfrm>
            <a:off x="109539" y="176274"/>
            <a:ext cx="8931275" cy="118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pPr algn="ctr"/>
            <a:r>
              <a:rPr lang="en-US" sz="2800" b="1" u="sng" dirty="0"/>
              <a:t>Critical Need for Disruption Prediction, Avoidance, and Mitigation in </a:t>
            </a:r>
            <a:r>
              <a:rPr lang="en-US" sz="2800" b="1" u="sng" dirty="0" err="1"/>
              <a:t>Tokamaks</a:t>
            </a:r>
            <a:endParaRPr lang="en-US" sz="2800" u="sng" dirty="0">
              <a:latin typeface="Helvetica" pitchFamily="34" charset="0"/>
            </a:endParaRPr>
          </a:p>
        </p:txBody>
      </p:sp>
      <p:sp>
        <p:nvSpPr>
          <p:cNvPr id="655363" name="Text Box 3"/>
          <p:cNvSpPr txBox="1">
            <a:spLocks noChangeArrowheads="1"/>
          </p:cNvSpPr>
          <p:nvPr/>
        </p:nvSpPr>
        <p:spPr bwMode="auto">
          <a:xfrm>
            <a:off x="592315" y="1437090"/>
            <a:ext cx="7930796" cy="51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S.A. Sabbagh</a:t>
            </a:r>
            <a:r>
              <a:rPr lang="en-US" sz="2000" baseline="30000" dirty="0">
                <a:solidFill>
                  <a:srgbClr val="0000FF"/>
                </a:solidFill>
              </a:rPr>
              <a:t>1</a:t>
            </a:r>
            <a:r>
              <a:rPr lang="en-US" sz="2000" dirty="0">
                <a:solidFill>
                  <a:srgbClr val="0000FF"/>
                </a:solidFill>
              </a:rPr>
              <a:t>, N. Commaux</a:t>
            </a:r>
            <a:r>
              <a:rPr lang="en-US" sz="2000" baseline="30000" dirty="0">
                <a:solidFill>
                  <a:srgbClr val="0000FF"/>
                </a:solidFill>
              </a:rPr>
              <a:t>2</a:t>
            </a:r>
            <a:r>
              <a:rPr lang="en-US" sz="2000" dirty="0">
                <a:solidFill>
                  <a:srgbClr val="0000FF"/>
                </a:solidFill>
              </a:rPr>
              <a:t>, N. Eidietis</a:t>
            </a:r>
            <a:r>
              <a:rPr lang="en-US" sz="2000" baseline="30000" dirty="0">
                <a:solidFill>
                  <a:srgbClr val="0000FF"/>
                </a:solidFill>
              </a:rPr>
              <a:t>3</a:t>
            </a:r>
            <a:r>
              <a:rPr lang="en-US" sz="2000" dirty="0">
                <a:solidFill>
                  <a:srgbClr val="0000FF"/>
                </a:solidFill>
              </a:rPr>
              <a:t>, S.P. Gerhardt</a:t>
            </a:r>
            <a:r>
              <a:rPr lang="en-US" sz="2000" baseline="30000" dirty="0">
                <a:solidFill>
                  <a:srgbClr val="0000FF"/>
                </a:solidFill>
              </a:rPr>
              <a:t>4</a:t>
            </a:r>
            <a:r>
              <a:rPr lang="en-US" sz="2000" dirty="0">
                <a:solidFill>
                  <a:srgbClr val="0000FF"/>
                </a:solidFill>
              </a:rPr>
              <a:t>, B. Granetz</a:t>
            </a:r>
            <a:r>
              <a:rPr lang="en-US" sz="2000" baseline="30000" dirty="0">
                <a:solidFill>
                  <a:srgbClr val="0000FF"/>
                </a:solidFill>
              </a:rPr>
              <a:t>5</a:t>
            </a:r>
            <a:r>
              <a:rPr lang="en-US" sz="2000" dirty="0">
                <a:solidFill>
                  <a:srgbClr val="0000FF"/>
                </a:solidFill>
              </a:rPr>
              <a:t>, J.M. Hanson</a:t>
            </a:r>
            <a:r>
              <a:rPr lang="en-US" sz="2000" baseline="30000" dirty="0">
                <a:solidFill>
                  <a:srgbClr val="0000FF"/>
                </a:solidFill>
              </a:rPr>
              <a:t>1</a:t>
            </a:r>
            <a:r>
              <a:rPr lang="en-US" sz="2000" dirty="0">
                <a:solidFill>
                  <a:srgbClr val="0000FF"/>
                </a:solidFill>
              </a:rPr>
              <a:t>, V. Izzo</a:t>
            </a:r>
            <a:r>
              <a:rPr lang="en-US" sz="2000" baseline="30000" dirty="0">
                <a:solidFill>
                  <a:srgbClr val="0000FF"/>
                </a:solidFill>
              </a:rPr>
              <a:t>6</a:t>
            </a:r>
            <a:r>
              <a:rPr lang="en-US" sz="2000" dirty="0">
                <a:solidFill>
                  <a:srgbClr val="0000FF"/>
                </a:solidFill>
              </a:rPr>
              <a:t>, E. Kolemen</a:t>
            </a:r>
            <a:r>
              <a:rPr lang="en-US" sz="2000" baseline="30000" dirty="0">
                <a:solidFill>
                  <a:srgbClr val="0000FF"/>
                </a:solidFill>
              </a:rPr>
              <a:t>4</a:t>
            </a:r>
            <a:r>
              <a:rPr lang="en-US" sz="2000" dirty="0">
                <a:solidFill>
                  <a:srgbClr val="0000FF"/>
                </a:solidFill>
              </a:rPr>
              <a:t>, R. La Haye</a:t>
            </a:r>
            <a:r>
              <a:rPr lang="en-US" sz="2000" baseline="30000" dirty="0">
                <a:solidFill>
                  <a:srgbClr val="0000FF"/>
                </a:solidFill>
              </a:rPr>
              <a:t>3</a:t>
            </a:r>
            <a:r>
              <a:rPr lang="en-US" sz="2000" dirty="0">
                <a:solidFill>
                  <a:srgbClr val="0000FF"/>
                </a:solidFill>
              </a:rPr>
              <a:t>, J.E. Menard</a:t>
            </a:r>
            <a:r>
              <a:rPr lang="en-US" sz="2000" baseline="30000" dirty="0">
                <a:solidFill>
                  <a:srgbClr val="0000FF"/>
                </a:solidFill>
              </a:rPr>
              <a:t>4</a:t>
            </a:r>
            <a:r>
              <a:rPr lang="en-US" sz="2000" dirty="0">
                <a:solidFill>
                  <a:srgbClr val="0000FF"/>
                </a:solidFill>
              </a:rPr>
              <a:t>, R. Raman</a:t>
            </a:r>
            <a:r>
              <a:rPr lang="en-US" sz="2000" baseline="30000" dirty="0">
                <a:solidFill>
                  <a:srgbClr val="0000FF"/>
                </a:solidFill>
              </a:rPr>
              <a:t>7</a:t>
            </a:r>
            <a:r>
              <a:rPr lang="en-US" sz="2000" dirty="0">
                <a:solidFill>
                  <a:srgbClr val="0000FF"/>
                </a:solidFill>
              </a:rPr>
              <a:t>, M. </a:t>
            </a:r>
            <a:r>
              <a:rPr lang="en-US" sz="2000" dirty="0" smtClean="0">
                <a:solidFill>
                  <a:srgbClr val="0000FF"/>
                </a:solidFill>
              </a:rPr>
              <a:t>Walker</a:t>
            </a:r>
            <a:r>
              <a:rPr lang="en-US" sz="2000" baseline="30000" dirty="0" smtClean="0">
                <a:solidFill>
                  <a:srgbClr val="0000FF"/>
                </a:solidFill>
              </a:rPr>
              <a:t>3</a:t>
            </a:r>
            <a:endParaRPr lang="en-US" sz="2000" dirty="0" smtClean="0">
              <a:solidFill>
                <a:schemeClr val="accent1"/>
              </a:solidFill>
              <a:latin typeface="Helvetica" pitchFamily="34" charset="0"/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>
              <a:lnSpc>
                <a:spcPct val="105000"/>
              </a:lnSpc>
              <a:buClr>
                <a:srgbClr val="F70606"/>
              </a:buClr>
              <a:buSzPct val="150000"/>
            </a:pPr>
            <a:r>
              <a:rPr lang="en-US" sz="1800" i="1" baseline="30000" dirty="0"/>
              <a:t>1</a:t>
            </a:r>
            <a:r>
              <a:rPr lang="en-US" sz="1800" i="1" dirty="0"/>
              <a:t>Columbia. U., </a:t>
            </a:r>
            <a:r>
              <a:rPr lang="en-US" sz="1800" i="1" baseline="30000" dirty="0"/>
              <a:t>2</a:t>
            </a:r>
            <a:r>
              <a:rPr lang="en-US" sz="1800" i="1" dirty="0"/>
              <a:t>ORNL, </a:t>
            </a:r>
            <a:r>
              <a:rPr lang="en-US" sz="1800" i="1" baseline="30000" dirty="0"/>
              <a:t>3</a:t>
            </a:r>
            <a:r>
              <a:rPr lang="en-US" sz="1800" i="1" dirty="0"/>
              <a:t>General Atomics, </a:t>
            </a:r>
            <a:r>
              <a:rPr lang="en-US" sz="1800" i="1" baseline="30000" dirty="0"/>
              <a:t>4</a:t>
            </a:r>
            <a:r>
              <a:rPr lang="en-US" sz="1800" i="1" dirty="0"/>
              <a:t>PPPL, </a:t>
            </a:r>
            <a:r>
              <a:rPr lang="en-US" sz="1800" i="1" baseline="30000" dirty="0"/>
              <a:t>5</a:t>
            </a:r>
            <a:r>
              <a:rPr lang="en-US" sz="1800" i="1" dirty="0"/>
              <a:t>MIT, </a:t>
            </a:r>
            <a:r>
              <a:rPr lang="en-US" sz="1800" i="1" baseline="30000" dirty="0" smtClean="0"/>
              <a:t>6</a:t>
            </a:r>
            <a:r>
              <a:rPr lang="en-US" sz="1800" i="1" dirty="0" smtClean="0"/>
              <a:t>UCSD, </a:t>
            </a:r>
            <a:r>
              <a:rPr lang="en-US" sz="1800" i="1" baseline="30000" dirty="0" smtClean="0"/>
              <a:t>7</a:t>
            </a:r>
            <a:r>
              <a:rPr lang="en-US" sz="1800" i="1" dirty="0" smtClean="0"/>
              <a:t>U</a:t>
            </a:r>
            <a:r>
              <a:rPr lang="en-US" sz="1800" i="1" dirty="0"/>
              <a:t>. </a:t>
            </a:r>
            <a:r>
              <a:rPr lang="en-US" sz="1800" i="1" dirty="0" smtClean="0"/>
              <a:t>Washington</a:t>
            </a:r>
            <a:endParaRPr lang="en-US" sz="1000" dirty="0" smtClean="0">
              <a:solidFill>
                <a:schemeClr val="tx1"/>
              </a:solidFill>
            </a:endParaRPr>
          </a:p>
          <a:p>
            <a:pPr algn="ctr">
              <a:lnSpc>
                <a:spcPct val="105000"/>
              </a:lnSpc>
              <a:buClr>
                <a:srgbClr val="F70606"/>
              </a:buClr>
              <a:buSzPct val="150000"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lnSpc>
                <a:spcPct val="105000"/>
              </a:lnSpc>
              <a:buClr>
                <a:srgbClr val="F70606"/>
              </a:buClr>
              <a:buSzPct val="150000"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lnSpc>
                <a:spcPct val="105000"/>
              </a:lnSpc>
              <a:buClr>
                <a:srgbClr val="F70606"/>
              </a:buClr>
              <a:buSzPct val="150000"/>
            </a:pPr>
            <a:endParaRPr lang="en-US" sz="1000" dirty="0" smtClean="0">
              <a:solidFill>
                <a:schemeClr val="tx1"/>
              </a:solidFill>
            </a:endParaRPr>
          </a:p>
          <a:p>
            <a:pPr algn="ctr">
              <a:lnSpc>
                <a:spcPct val="105000"/>
              </a:lnSpc>
              <a:buClr>
                <a:srgbClr val="F70606"/>
              </a:buClr>
              <a:buSzPct val="150000"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lnSpc>
                <a:spcPct val="105000"/>
              </a:lnSpc>
              <a:buClr>
                <a:srgbClr val="F70606"/>
              </a:buClr>
              <a:buSzPct val="150000"/>
            </a:pPr>
            <a:endParaRPr lang="en-US" sz="1000" dirty="0" smtClean="0">
              <a:solidFill>
                <a:schemeClr val="tx1"/>
              </a:solidFill>
            </a:endParaRPr>
          </a:p>
          <a:p>
            <a:pPr algn="ctr">
              <a:lnSpc>
                <a:spcPct val="105000"/>
              </a:lnSpc>
              <a:buClr>
                <a:srgbClr val="F70606"/>
              </a:buClr>
              <a:buSzPct val="150000"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lnSpc>
                <a:spcPct val="105000"/>
              </a:lnSpc>
              <a:buClr>
                <a:srgbClr val="F70606"/>
              </a:buClr>
              <a:buSzPct val="150000"/>
            </a:pPr>
            <a:endParaRPr lang="en-US" sz="1000" dirty="0" smtClean="0">
              <a:solidFill>
                <a:schemeClr val="tx1"/>
              </a:solidFill>
            </a:endParaRPr>
          </a:p>
          <a:p>
            <a:pPr algn="ctr">
              <a:lnSpc>
                <a:spcPct val="105000"/>
              </a:lnSpc>
              <a:buClr>
                <a:srgbClr val="F70606"/>
              </a:buClr>
              <a:buSzPct val="150000"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lnSpc>
                <a:spcPct val="105000"/>
              </a:lnSpc>
              <a:buClr>
                <a:srgbClr val="F70606"/>
              </a:buClr>
              <a:buSzPct val="150000"/>
            </a:pPr>
            <a:r>
              <a:rPr lang="en-US" sz="1600" dirty="0">
                <a:solidFill>
                  <a:schemeClr val="accent1"/>
                </a:solidFill>
              </a:rPr>
              <a:t>presented at the</a:t>
            </a:r>
            <a:endParaRPr lang="en-US" sz="1800" b="1" dirty="0">
              <a:solidFill>
                <a:srgbClr val="FF0000"/>
              </a:solidFill>
            </a:endParaRPr>
          </a:p>
          <a:p>
            <a:pPr algn="ctr">
              <a:lnSpc>
                <a:spcPct val="105000"/>
              </a:lnSpc>
              <a:buClr>
                <a:srgbClr val="F70606"/>
              </a:buClr>
              <a:buSzPct val="150000"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lnSpc>
                <a:spcPct val="105000"/>
              </a:lnSpc>
              <a:buClr>
                <a:srgbClr val="F70606"/>
              </a:buClr>
              <a:buSzPct val="150000"/>
            </a:pPr>
            <a:r>
              <a:rPr lang="en-US" sz="2000" b="1" dirty="0" smtClean="0">
                <a:solidFill>
                  <a:srgbClr val="FF0000"/>
                </a:solidFill>
              </a:rPr>
              <a:t>2014 FESAC Meeting</a:t>
            </a:r>
            <a:endParaRPr lang="en-US" sz="2000" b="1" dirty="0">
              <a:solidFill>
                <a:srgbClr val="FF0000"/>
              </a:solidFill>
            </a:endParaRPr>
          </a:p>
          <a:p>
            <a:pPr algn="ctr">
              <a:lnSpc>
                <a:spcPct val="105000"/>
              </a:lnSpc>
              <a:buClr>
                <a:srgbClr val="F70606"/>
              </a:buClr>
              <a:buSzPct val="150000"/>
            </a:pPr>
            <a:r>
              <a:rPr lang="en-US" sz="1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1800" b="1" dirty="0">
                <a:solidFill>
                  <a:schemeClr val="accent1"/>
                </a:solidFill>
              </a:rPr>
              <a:t>Gaithersburg, MD</a:t>
            </a:r>
            <a:endParaRPr lang="en-US" sz="1800" b="1" dirty="0" smtClean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tx1"/>
              </a:solidFill>
            </a:endParaRP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July 9</a:t>
            </a:r>
            <a:r>
              <a:rPr lang="en-US" sz="1800" baseline="30000" dirty="0" smtClean="0">
                <a:solidFill>
                  <a:schemeClr val="tx1"/>
                </a:solidFill>
              </a:rPr>
              <a:t>th</a:t>
            </a:r>
            <a:r>
              <a:rPr lang="en-US" sz="1800" dirty="0" smtClean="0">
                <a:solidFill>
                  <a:schemeClr val="tx1"/>
                </a:solidFill>
              </a:rPr>
              <a:t>, 2014</a:t>
            </a:r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55364" name="Text Box 4"/>
          <p:cNvSpPr txBox="1">
            <a:spLocks noChangeArrowheads="1"/>
          </p:cNvSpPr>
          <p:nvPr/>
        </p:nvSpPr>
        <p:spPr bwMode="auto">
          <a:xfrm>
            <a:off x="61736" y="6608730"/>
            <a:ext cx="521286" cy="261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r>
              <a:rPr lang="en-US" sz="1100" dirty="0" smtClean="0"/>
              <a:t>v1.6s</a:t>
            </a:r>
            <a:endParaRPr lang="en-US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842682" y="6158752"/>
            <a:ext cx="3505202" cy="331694"/>
          </a:xfrm>
          <a:prstGeom prst="rect">
            <a:avLst/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38" y="283453"/>
            <a:ext cx="9052418" cy="685800"/>
          </a:xfrm>
        </p:spPr>
        <p:txBody>
          <a:bodyPr/>
          <a:lstStyle/>
          <a:p>
            <a:pPr marL="576263" lvl="1" indent="-228600">
              <a:lnSpc>
                <a:spcPct val="85000"/>
              </a:lnSpc>
            </a:pPr>
            <a:r>
              <a:rPr lang="en-US" sz="2800" dirty="0" smtClean="0"/>
              <a:t>Building on present program strengths in disruption PAM is the most efficient path for best progress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85" y="1036106"/>
            <a:ext cx="9037730" cy="536632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</a:rPr>
              <a:t>Fund a “National Initiative for Disruption Elimination”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A unique, world-leading effort with quantifiable objectives, </a:t>
            </a:r>
            <a:r>
              <a:rPr lang="en-US" u="sng" dirty="0" smtClean="0"/>
              <a:t>leveraging significant US investment</a:t>
            </a:r>
            <a:r>
              <a:rPr lang="en-US" dirty="0" smtClean="0"/>
              <a:t> in major facilities and university expertise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Funded leaders (including university collaborations) to be responsible for key elements, conduct work as a synergistic team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Initiative supports incremental elements of disruption PAM in the present, complementary efforts at major US facilities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Five-year plan of significantly upgraded NSTX device is shifting focus of stability and control research to disruption PAM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Significant and complementary </a:t>
            </a:r>
            <a:r>
              <a:rPr lang="en-US" dirty="0"/>
              <a:t>disruption PAM</a:t>
            </a:r>
            <a:r>
              <a:rPr lang="en-US" dirty="0" smtClean="0"/>
              <a:t> elements exist in DIII-D 5 Year Plan, esp. advanced NTM control and mitigation research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Leverage international programs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/>
              <a:t>Gain experience from JET, utilize KSTAR high </a:t>
            </a:r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dirty="0"/>
              <a:t> long-pulse </a:t>
            </a:r>
            <a:r>
              <a:rPr lang="en-US" dirty="0" smtClean="0"/>
              <a:t>plasmas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Apply US-developed </a:t>
            </a:r>
            <a:r>
              <a:rPr lang="en-US" dirty="0" smtClean="0"/>
              <a:t>techniques to high power / long-pulse devices</a:t>
            </a:r>
          </a:p>
          <a:p>
            <a:pPr>
              <a:spcBef>
                <a:spcPts val="1000"/>
              </a:spcBef>
            </a:pPr>
            <a:r>
              <a:rPr lang="en-US" dirty="0" smtClean="0">
                <a:solidFill>
                  <a:srgbClr val="FF0000"/>
                </a:solidFill>
              </a:rPr>
              <a:t>Estimated cost of 10 year mission: +$5M/year – $7.5M/year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6600FF"/>
                </a:solidFill>
              </a:rPr>
              <a:t>Based on up to 50% increase in present FTEs</a:t>
            </a:r>
            <a:r>
              <a:rPr lang="en-US" dirty="0">
                <a:solidFill>
                  <a:srgbClr val="6600FF"/>
                </a:solidFill>
              </a:rPr>
              <a:t>, </a:t>
            </a:r>
            <a:r>
              <a:rPr lang="en-US" dirty="0" smtClean="0">
                <a:solidFill>
                  <a:srgbClr val="6600FF"/>
                </a:solidFill>
              </a:rPr>
              <a:t>and international funding</a:t>
            </a:r>
            <a:endParaRPr lang="en-US" dirty="0">
              <a:solidFill>
                <a:srgbClr val="6600F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</a:rPr>
              <a:t>NOTE: </a:t>
            </a:r>
            <a:r>
              <a:rPr lang="en-US" u="sng" dirty="0" smtClean="0">
                <a:solidFill>
                  <a:srgbClr val="FF0000"/>
                </a:solidFill>
              </a:rPr>
              <a:t>includes $3M/year cost</a:t>
            </a:r>
            <a:r>
              <a:rPr lang="en-US" dirty="0" smtClean="0">
                <a:solidFill>
                  <a:srgbClr val="FF0000"/>
                </a:solidFill>
              </a:rPr>
              <a:t> of major facility hardware upgrades</a:t>
            </a:r>
            <a:endParaRPr lang="en-US" dirty="0" smtClean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648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Slides Follow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44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537" y="299998"/>
            <a:ext cx="7761976" cy="685800"/>
          </a:xfrm>
        </p:spPr>
        <p:txBody>
          <a:bodyPr/>
          <a:lstStyle/>
          <a:p>
            <a:r>
              <a:rPr lang="en-US" sz="2800" dirty="0"/>
              <a:t>D</a:t>
            </a:r>
            <a:r>
              <a:rPr lang="en-US" sz="2800" dirty="0" smtClean="0"/>
              <a:t>isruption PAM research is critically important – it pervades 3 of 5 </a:t>
            </a:r>
            <a:r>
              <a:rPr lang="en-US" sz="2800" dirty="0" err="1" smtClean="0"/>
              <a:t>ReNeW</a:t>
            </a:r>
            <a:r>
              <a:rPr lang="en-US" sz="2800" dirty="0" smtClean="0"/>
              <a:t> Themes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81" y="1217963"/>
            <a:ext cx="8244824" cy="5167223"/>
          </a:xfrm>
        </p:spPr>
        <p:txBody>
          <a:bodyPr/>
          <a:lstStyle/>
          <a:p>
            <a:pPr lvl="0">
              <a:lnSpc>
                <a:spcPct val="75000"/>
              </a:lnSpc>
            </a:pPr>
            <a:r>
              <a:rPr lang="en-US" dirty="0"/>
              <a:t>Theme 1: Burning Plasmas in </a:t>
            </a:r>
            <a:r>
              <a:rPr lang="en-US" dirty="0" smtClean="0"/>
              <a:t>ITER</a:t>
            </a:r>
          </a:p>
          <a:p>
            <a:pPr lvl="1">
              <a:lnSpc>
                <a:spcPct val="75000"/>
              </a:lnSpc>
            </a:pPr>
            <a:r>
              <a:rPr lang="en-US" dirty="0"/>
              <a:t>Thrust 2: Control transient events in burning </a:t>
            </a:r>
            <a:r>
              <a:rPr lang="en-US" dirty="0" smtClean="0"/>
              <a:t>plasmas</a:t>
            </a:r>
          </a:p>
          <a:p>
            <a:pPr lvl="0">
              <a:lnSpc>
                <a:spcPct val="75000"/>
              </a:lnSpc>
              <a:spcBef>
                <a:spcPts val="1800"/>
              </a:spcBef>
            </a:pPr>
            <a:r>
              <a:rPr lang="en-US" dirty="0" smtClean="0"/>
              <a:t>Theme </a:t>
            </a:r>
            <a:r>
              <a:rPr lang="en-US" dirty="0"/>
              <a:t>2: Creating Predictable, High-Performance, Steady-State </a:t>
            </a:r>
            <a:r>
              <a:rPr lang="en-US" dirty="0" smtClean="0"/>
              <a:t>Plasmas</a:t>
            </a:r>
          </a:p>
          <a:p>
            <a:pPr lvl="1">
              <a:lnSpc>
                <a:spcPct val="75000"/>
              </a:lnSpc>
            </a:pPr>
            <a:r>
              <a:rPr lang="en-US" dirty="0" smtClean="0"/>
              <a:t>Thrust 5: Expand the limits for controlling/sustaining fusion plasmas</a:t>
            </a:r>
          </a:p>
          <a:p>
            <a:pPr lvl="1">
              <a:lnSpc>
                <a:spcPct val="75000"/>
              </a:lnSpc>
            </a:pPr>
            <a:r>
              <a:rPr lang="en-US" dirty="0" smtClean="0"/>
              <a:t>Thrust 6: Develop </a:t>
            </a:r>
            <a:r>
              <a:rPr lang="en-US" dirty="0"/>
              <a:t>predictive models for fusion plasmas, supported by </a:t>
            </a:r>
            <a:r>
              <a:rPr lang="en-US" dirty="0" smtClean="0"/>
              <a:t>theory, challenged with experimental </a:t>
            </a:r>
            <a:r>
              <a:rPr lang="en-US" dirty="0"/>
              <a:t>measurement</a:t>
            </a:r>
            <a:endParaRPr lang="en-US" dirty="0" smtClean="0"/>
          </a:p>
          <a:p>
            <a:pPr>
              <a:lnSpc>
                <a:spcPct val="75000"/>
              </a:lnSpc>
              <a:spcBef>
                <a:spcPts val="1800"/>
              </a:spcBef>
            </a:pPr>
            <a:r>
              <a:rPr lang="en-US" dirty="0" smtClean="0"/>
              <a:t>Theme </a:t>
            </a:r>
            <a:r>
              <a:rPr lang="en-US" dirty="0"/>
              <a:t>5: Optimizing the Magnetic </a:t>
            </a:r>
            <a:r>
              <a:rPr lang="en-US" dirty="0" smtClean="0"/>
              <a:t>Configuration</a:t>
            </a:r>
          </a:p>
          <a:p>
            <a:pPr lvl="1">
              <a:lnSpc>
                <a:spcPct val="75000"/>
              </a:lnSpc>
            </a:pPr>
            <a:r>
              <a:rPr lang="en-US" dirty="0"/>
              <a:t>Thrust 16: Develop the </a:t>
            </a:r>
            <a:r>
              <a:rPr lang="en-US" dirty="0" smtClean="0"/>
              <a:t>ST to </a:t>
            </a:r>
            <a:r>
              <a:rPr lang="en-US" dirty="0"/>
              <a:t>advance fusion nuclear </a:t>
            </a:r>
            <a:r>
              <a:rPr lang="en-US" dirty="0" smtClean="0"/>
              <a:t>science</a:t>
            </a:r>
          </a:p>
          <a:p>
            <a:pPr lvl="2">
              <a:lnSpc>
                <a:spcPct val="75000"/>
              </a:lnSpc>
            </a:pPr>
            <a:r>
              <a:rPr lang="en-US" u="sng" dirty="0" smtClean="0"/>
              <a:t>Element 3</a:t>
            </a:r>
            <a:r>
              <a:rPr lang="en-US" dirty="0" smtClean="0"/>
              <a:t>: “…</a:t>
            </a:r>
            <a:r>
              <a:rPr lang="en-US" i="1" dirty="0" smtClean="0"/>
              <a:t>understanding </a:t>
            </a:r>
            <a:r>
              <a:rPr lang="en-US" i="1" dirty="0"/>
              <a:t>of ST confinement and stability at fusion-relevant </a:t>
            </a:r>
            <a:r>
              <a:rPr lang="en-US" i="1" dirty="0" smtClean="0"/>
              <a:t>parameters”</a:t>
            </a:r>
          </a:p>
          <a:p>
            <a:pPr lvl="2">
              <a:lnSpc>
                <a:spcPct val="75000"/>
              </a:lnSpc>
            </a:pPr>
            <a:r>
              <a:rPr lang="en-US" i="1" u="sng" dirty="0" smtClean="0"/>
              <a:t>Element 4</a:t>
            </a:r>
            <a:r>
              <a:rPr lang="en-US" i="1" dirty="0" smtClean="0"/>
              <a:t>: “Implement </a:t>
            </a:r>
            <a:r>
              <a:rPr lang="en-US" i="1" dirty="0"/>
              <a:t>and understand active and passive control techniques to enable long-pulse disruption-free </a:t>
            </a:r>
            <a:r>
              <a:rPr lang="en-US" i="1" dirty="0" smtClean="0"/>
              <a:t>operation…” </a:t>
            </a:r>
          </a:p>
          <a:p>
            <a:pPr lvl="2">
              <a:lnSpc>
                <a:spcPct val="75000"/>
              </a:lnSpc>
            </a:pPr>
            <a:r>
              <a:rPr lang="en-US" i="1" u="sng" dirty="0" smtClean="0"/>
              <a:t>Element 5</a:t>
            </a:r>
            <a:r>
              <a:rPr lang="en-US" i="1" dirty="0" smtClean="0"/>
              <a:t>: “</a:t>
            </a:r>
            <a:r>
              <a:rPr lang="en-US" i="1" dirty="0"/>
              <a:t>Employ </a:t>
            </a:r>
            <a:r>
              <a:rPr lang="en-US" i="1" dirty="0" smtClean="0"/>
              <a:t>…beams</a:t>
            </a:r>
            <a:r>
              <a:rPr lang="en-US" i="1" dirty="0"/>
              <a:t>, </a:t>
            </a:r>
            <a:r>
              <a:rPr lang="en-US" i="1" dirty="0" smtClean="0"/>
              <a:t>…waves</a:t>
            </a:r>
            <a:r>
              <a:rPr lang="en-US" i="1" dirty="0"/>
              <a:t>, particle </a:t>
            </a:r>
            <a:r>
              <a:rPr lang="en-US" i="1" dirty="0" smtClean="0"/>
              <a:t>control, core </a:t>
            </a:r>
            <a:r>
              <a:rPr lang="en-US" i="1" dirty="0"/>
              <a:t>fueling techniques to maintain the current and control the plasma </a:t>
            </a:r>
            <a:r>
              <a:rPr lang="en-US" i="1" dirty="0" smtClean="0"/>
              <a:t>profiles.”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86649" y="779868"/>
            <a:ext cx="1620946" cy="646327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ctr"/>
            <a:r>
              <a:rPr lang="en-US" sz="1800" u="sng" dirty="0" smtClean="0">
                <a:solidFill>
                  <a:srgbClr val="FF0000"/>
                </a:solidFill>
              </a:rPr>
              <a:t>Key PAM</a:t>
            </a:r>
          </a:p>
          <a:p>
            <a:pPr algn="ctr"/>
            <a:r>
              <a:rPr lang="en-US" sz="1800" u="sng" dirty="0" smtClean="0">
                <a:solidFill>
                  <a:srgbClr val="FF0000"/>
                </a:solidFill>
              </a:rPr>
              <a:t>extrapolations</a:t>
            </a:r>
            <a:endParaRPr lang="en-US" sz="1800" u="sn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34450" y="3029873"/>
            <a:ext cx="1761419" cy="6463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+ non-inductive sustainment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52899" y="4456557"/>
            <a:ext cx="1156339" cy="923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+ high </a:t>
            </a:r>
            <a:r>
              <a:rPr lang="en-US" sz="1800" dirty="0" smtClean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sz="1800" dirty="0" smtClean="0">
                <a:solidFill>
                  <a:srgbClr val="FF0000"/>
                </a:solidFill>
              </a:rPr>
              <a:t>, profile control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7392596" y="1426195"/>
            <a:ext cx="1616642" cy="6463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35" tIns="45718" rIns="91435" bIns="45718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177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2pPr>
            <a:lvl3pPr marL="914353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3pPr>
            <a:lvl4pPr marL="137153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4pPr>
            <a:lvl5pPr marL="1828706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5pPr>
            <a:lvl6pPr marL="2285883" algn="l" defTabSz="914353" rtl="0" eaLnBrk="1" latinLnBrk="0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6pPr>
            <a:lvl7pPr marL="2743060" algn="l" defTabSz="914353" rtl="0" eaLnBrk="1" latinLnBrk="0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7pPr>
            <a:lvl8pPr marL="3200236" algn="l" defTabSz="914353" rtl="0" eaLnBrk="1" latinLnBrk="0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8pPr>
            <a:lvl9pPr marL="3657413" algn="l" defTabSz="914353" rtl="0" eaLnBrk="1" latinLnBrk="0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r</a:t>
            </a:r>
            <a:r>
              <a:rPr lang="en-US" sz="1800" dirty="0" smtClean="0">
                <a:solidFill>
                  <a:srgbClr val="FF0000"/>
                </a:solidFill>
              </a:rPr>
              <a:t>educed </a:t>
            </a:r>
            <a:r>
              <a:rPr lang="en-US" sz="1800" dirty="0" err="1" smtClean="0">
                <a:solidFill>
                  <a:srgbClr val="FF0000"/>
                </a:solidFill>
              </a:rPr>
              <a:t>collisionality</a:t>
            </a:r>
            <a:endParaRPr lang="en-US" sz="18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24091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59" y="128234"/>
            <a:ext cx="8734332" cy="685800"/>
          </a:xfrm>
        </p:spPr>
        <p:txBody>
          <a:bodyPr/>
          <a:lstStyle/>
          <a:p>
            <a:r>
              <a:rPr lang="en-US" dirty="0" smtClean="0"/>
              <a:t>ITER </a:t>
            </a:r>
            <a:r>
              <a:rPr lang="en-US" dirty="0" err="1" smtClean="0"/>
              <a:t>Disruptivity</a:t>
            </a:r>
            <a:r>
              <a:rPr lang="en-US" dirty="0" smtClean="0"/>
              <a:t> Requirements (</a:t>
            </a:r>
            <a:r>
              <a:rPr lang="en-US" dirty="0" err="1" smtClean="0"/>
              <a:t>Lehnen</a:t>
            </a:r>
            <a:r>
              <a:rPr lang="en-US" dirty="0" smtClean="0"/>
              <a:t> 2013)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36" y="1003769"/>
            <a:ext cx="7623962" cy="546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984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828" y="201927"/>
            <a:ext cx="8673394" cy="959553"/>
          </a:xfrm>
        </p:spPr>
        <p:txBody>
          <a:bodyPr/>
          <a:lstStyle/>
          <a:p>
            <a:r>
              <a:rPr lang="en-US" dirty="0" smtClean="0"/>
              <a:t>Near 100% disruption avoidance is an urgent need for ITER, FNSF, and future </a:t>
            </a:r>
            <a:r>
              <a:rPr lang="en-US" dirty="0" err="1" smtClean="0"/>
              <a:t>tokamaks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16" y="1288876"/>
            <a:ext cx="9098112" cy="476498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This is the new “grand challenge” in tokamak stability research</a:t>
            </a:r>
          </a:p>
          <a:p>
            <a:pPr lvl="1">
              <a:spcBef>
                <a:spcPts val="800"/>
              </a:spcBef>
            </a:pPr>
            <a:r>
              <a:rPr lang="en-US" u="sng" dirty="0" smtClean="0">
                <a:solidFill>
                  <a:srgbClr val="FF0000"/>
                </a:solidFill>
              </a:rPr>
              <a:t>Can be done</a:t>
            </a:r>
            <a:r>
              <a:rPr lang="en-US" dirty="0">
                <a:solidFill>
                  <a:srgbClr val="FF0000"/>
                </a:solidFill>
              </a:rPr>
              <a:t>! </a:t>
            </a:r>
            <a:r>
              <a:rPr lang="en-US" dirty="0"/>
              <a:t>(</a:t>
            </a:r>
            <a:r>
              <a:rPr lang="en-US" dirty="0" smtClean="0"/>
              <a:t>JET: </a:t>
            </a:r>
            <a:r>
              <a:rPr lang="en-US" dirty="0"/>
              <a:t>&lt; </a:t>
            </a:r>
            <a:r>
              <a:rPr lang="en-US" dirty="0" smtClean="0"/>
              <a:t>4% disruptions w/C wall, &lt; 10% w/ITER-like wall)</a:t>
            </a:r>
          </a:p>
          <a:p>
            <a:pPr lvl="2">
              <a:spcBef>
                <a:spcPts val="800"/>
              </a:spcBef>
            </a:pPr>
            <a:r>
              <a:rPr lang="en-US" u="sng" dirty="0" smtClean="0">
                <a:solidFill>
                  <a:srgbClr val="6600FF"/>
                </a:solidFill>
              </a:rPr>
              <a:t>ITER disruption rate</a:t>
            </a:r>
            <a:r>
              <a:rPr lang="en-US" dirty="0" smtClean="0">
                <a:solidFill>
                  <a:srgbClr val="6600FF"/>
                </a:solidFill>
              </a:rPr>
              <a:t>: &lt; 1 - 2% (energy load, halo current); &lt;&lt; 1% (runaways)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Disruption prediction, avoidance, and mitigation (</a:t>
            </a:r>
            <a:r>
              <a:rPr lang="en-US" i="1" u="sng" dirty="0" smtClean="0">
                <a:solidFill>
                  <a:srgbClr val="FF0000"/>
                </a:solidFill>
              </a:rPr>
              <a:t>PAM</a:t>
            </a:r>
            <a:r>
              <a:rPr lang="en-US" dirty="0" smtClean="0"/>
              <a:t>) is multi-faceted, best addressed by focused, national effort (multiple devices/institutions)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Serves FES strategic planning charge; pervades 3 </a:t>
            </a:r>
            <a:r>
              <a:rPr lang="en-US" dirty="0"/>
              <a:t>of 5 </a:t>
            </a:r>
            <a:r>
              <a:rPr lang="en-US" dirty="0" err="1" smtClean="0"/>
              <a:t>ReNeW</a:t>
            </a:r>
            <a:r>
              <a:rPr lang="en-US" dirty="0" smtClean="0"/>
              <a:t> themes</a:t>
            </a:r>
          </a:p>
          <a:p>
            <a:pPr>
              <a:spcBef>
                <a:spcPts val="1800"/>
              </a:spcBef>
            </a:pPr>
            <a:r>
              <a:rPr lang="en-US" u="sng" dirty="0" smtClean="0">
                <a:solidFill>
                  <a:srgbClr val="FF0000"/>
                </a:solidFill>
              </a:rPr>
              <a:t>Strategic plan summary</a:t>
            </a:r>
            <a:r>
              <a:rPr lang="en-US" dirty="0" smtClean="0"/>
              <a:t>: Utilize and expand upon successes in stability and control research – synergize elements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Add focused, incremental support for US research programs to show near 100% disruption PAM success using quantifiable </a:t>
            </a:r>
            <a:r>
              <a:rPr lang="en-US" dirty="0"/>
              <a:t>figures of merit </a:t>
            </a:r>
            <a:endParaRPr lang="en-US" dirty="0" smtClean="0"/>
          </a:p>
          <a:p>
            <a:pPr lvl="1">
              <a:spcBef>
                <a:spcPts val="600"/>
              </a:spcBef>
            </a:pPr>
            <a:r>
              <a:rPr lang="en-US" dirty="0" smtClean="0"/>
              <a:t>Leverage upgraded facilities with heightened focus on disruption PAM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Leverage </a:t>
            </a:r>
            <a:r>
              <a:rPr lang="en-US" dirty="0"/>
              <a:t>US university </a:t>
            </a:r>
            <a:r>
              <a:rPr lang="en-US" dirty="0" smtClean="0"/>
              <a:t>expertise, international collaborations 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e.g. JET high power operation, KSTAR </a:t>
            </a:r>
            <a:r>
              <a:rPr lang="en-US" dirty="0"/>
              <a:t>long-pulse operation above </a:t>
            </a:r>
            <a:r>
              <a:rPr lang="en-US" dirty="0" smtClean="0"/>
              <a:t>ideal MHD stability limits, US university scientists, post-docs, and students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419" y="6048271"/>
            <a:ext cx="8789650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A relatively modest incremental investment will greatly enhance quantifiable progress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713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" y="165884"/>
            <a:ext cx="9124950" cy="940816"/>
          </a:xfrm>
        </p:spPr>
        <p:txBody>
          <a:bodyPr/>
          <a:lstStyle/>
          <a:p>
            <a:r>
              <a:rPr lang="en-US" sz="2800" dirty="0" smtClean="0"/>
              <a:t>Increase success of disruption PAM by exploiting more opportunities/actions </a:t>
            </a:r>
            <a:r>
              <a:rPr lang="en-US" sz="2800" dirty="0"/>
              <a:t>to </a:t>
            </a:r>
            <a:r>
              <a:rPr lang="en-US" sz="2800" dirty="0" smtClean="0"/>
              <a:t>avoid/mitigate </a:t>
            </a:r>
            <a:r>
              <a:rPr lang="en-US" sz="2800" dirty="0"/>
              <a:t>disruption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6830" y="1679372"/>
            <a:ext cx="3598483" cy="4311901"/>
          </a:xfrm>
        </p:spPr>
        <p:txBody>
          <a:bodyPr/>
          <a:lstStyle/>
          <a:p>
            <a:r>
              <a:rPr lang="en-US" dirty="0" smtClean="0"/>
              <a:t>Prediction</a:t>
            </a:r>
          </a:p>
          <a:p>
            <a:pPr lvl="1"/>
            <a:r>
              <a:rPr lang="en-US" sz="1800" dirty="0"/>
              <a:t>M</a:t>
            </a:r>
            <a:r>
              <a:rPr lang="en-US" sz="1800" dirty="0" smtClean="0"/>
              <a:t>easure stability</a:t>
            </a:r>
            <a:endParaRPr lang="en-US" sz="1800" dirty="0">
              <a:latin typeface="Symbol" pitchFamily="18" charset="2"/>
            </a:endParaRPr>
          </a:p>
          <a:p>
            <a:pPr lvl="1"/>
            <a:r>
              <a:rPr lang="en-US" sz="1800" dirty="0" smtClean="0"/>
              <a:t>Theory-based predictions</a:t>
            </a:r>
            <a:endParaRPr lang="en-US" sz="1800" dirty="0"/>
          </a:p>
          <a:p>
            <a:r>
              <a:rPr lang="en-US" dirty="0" smtClean="0"/>
              <a:t>Avoidance</a:t>
            </a:r>
          </a:p>
          <a:p>
            <a:pPr lvl="1"/>
            <a:r>
              <a:rPr lang="en-US" sz="1800" dirty="0"/>
              <a:t>Profile </a:t>
            </a:r>
            <a:r>
              <a:rPr lang="en-US" sz="1800" dirty="0" smtClean="0"/>
              <a:t>control</a:t>
            </a:r>
          </a:p>
          <a:p>
            <a:pPr lvl="1"/>
            <a:r>
              <a:rPr lang="en-US" sz="1800" dirty="0" smtClean="0"/>
              <a:t>Active </a:t>
            </a:r>
            <a:r>
              <a:rPr lang="en-US" sz="1800" dirty="0"/>
              <a:t>instability control</a:t>
            </a:r>
          </a:p>
          <a:p>
            <a:r>
              <a:rPr lang="en-US" dirty="0" smtClean="0"/>
              <a:t>Mitigation</a:t>
            </a:r>
          </a:p>
          <a:p>
            <a:pPr lvl="1"/>
            <a:r>
              <a:rPr lang="en-US" sz="1800" dirty="0" smtClean="0"/>
              <a:t>Impurity injection</a:t>
            </a:r>
            <a:endParaRPr lang="en-US" dirty="0" smtClean="0"/>
          </a:p>
          <a:p>
            <a:pPr lvl="1"/>
            <a:r>
              <a:rPr lang="en-US" sz="1800" dirty="0" smtClean="0"/>
              <a:t>Controlled shutdown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61628" y="6173181"/>
            <a:ext cx="4333238" cy="307777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dirty="0">
                <a:solidFill>
                  <a:srgbClr val="9900CC"/>
                </a:solidFill>
              </a:rPr>
              <a:t>S.A. Sabbagh, et al., </a:t>
            </a:r>
            <a:r>
              <a:rPr lang="en-US" sz="1400" dirty="0" err="1">
                <a:solidFill>
                  <a:srgbClr val="9900CC"/>
                </a:solidFill>
              </a:rPr>
              <a:t>Nucl</a:t>
            </a:r>
            <a:r>
              <a:rPr lang="en-US" sz="1400" dirty="0">
                <a:solidFill>
                  <a:srgbClr val="9900CC"/>
                </a:solidFill>
              </a:rPr>
              <a:t>. Fusion </a:t>
            </a:r>
            <a:r>
              <a:rPr lang="en-US" sz="1400" b="1" dirty="0">
                <a:solidFill>
                  <a:srgbClr val="9900CC"/>
                </a:solidFill>
              </a:rPr>
              <a:t>50</a:t>
            </a:r>
            <a:r>
              <a:rPr lang="en-US" sz="1400" dirty="0">
                <a:solidFill>
                  <a:srgbClr val="9900CC"/>
                </a:solidFill>
              </a:rPr>
              <a:t> (2010) 025020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7574745" y="1704720"/>
            <a:ext cx="322050" cy="378410"/>
            <a:chOff x="5361765" y="5541201"/>
            <a:chExt cx="322050" cy="378410"/>
          </a:xfrm>
        </p:grpSpPr>
        <p:sp>
          <p:nvSpPr>
            <p:cNvPr id="66" name="Oval 65"/>
            <p:cNvSpPr/>
            <p:nvPr/>
          </p:nvSpPr>
          <p:spPr bwMode="auto">
            <a:xfrm>
              <a:off x="5361765" y="5541201"/>
              <a:ext cx="312906" cy="356550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53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370909" y="555027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1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791763" y="4230769"/>
            <a:ext cx="322050" cy="378410"/>
            <a:chOff x="4628178" y="5972368"/>
            <a:chExt cx="322050" cy="378410"/>
          </a:xfrm>
        </p:grpSpPr>
        <p:sp>
          <p:nvSpPr>
            <p:cNvPr id="72" name="Oval 71"/>
            <p:cNvSpPr/>
            <p:nvPr/>
          </p:nvSpPr>
          <p:spPr bwMode="auto">
            <a:xfrm>
              <a:off x="4628178" y="5972368"/>
              <a:ext cx="312906" cy="356550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53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637322" y="598144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500594" y="1218024"/>
            <a:ext cx="4399592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800" u="sng" dirty="0" smtClean="0">
                <a:solidFill>
                  <a:schemeClr val="accent1"/>
                </a:solidFill>
              </a:rPr>
              <a:t>EXAMPLE: active </a:t>
            </a:r>
            <a:r>
              <a:rPr lang="en-US" sz="1800" u="sng" dirty="0">
                <a:solidFill>
                  <a:schemeClr val="accent1"/>
                </a:solidFill>
              </a:rPr>
              <a:t>RWM </a:t>
            </a:r>
            <a:r>
              <a:rPr lang="en-US" sz="1800" u="sng" dirty="0" smtClean="0">
                <a:solidFill>
                  <a:schemeClr val="accent1"/>
                </a:solidFill>
              </a:rPr>
              <a:t>feedback control</a:t>
            </a:r>
            <a:endParaRPr lang="en-US" sz="1800" u="sng" dirty="0">
              <a:solidFill>
                <a:schemeClr val="accent1"/>
              </a:solidFill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8038830" y="1704307"/>
            <a:ext cx="322050" cy="378410"/>
            <a:chOff x="4628178" y="5972368"/>
            <a:chExt cx="322050" cy="378410"/>
          </a:xfrm>
        </p:grpSpPr>
        <p:sp>
          <p:nvSpPr>
            <p:cNvPr id="79" name="Oval 78"/>
            <p:cNvSpPr/>
            <p:nvPr/>
          </p:nvSpPr>
          <p:spPr bwMode="auto">
            <a:xfrm>
              <a:off x="4628178" y="5972368"/>
              <a:ext cx="312906" cy="356550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53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637322" y="598144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2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43" name="Straight Connector 42"/>
          <p:cNvCxnSpPr/>
          <p:nvPr/>
        </p:nvCxnSpPr>
        <p:spPr bwMode="auto">
          <a:xfrm>
            <a:off x="7917636" y="1876683"/>
            <a:ext cx="8877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1" name="Group 80"/>
          <p:cNvGrpSpPr/>
          <p:nvPr/>
        </p:nvGrpSpPr>
        <p:grpSpPr>
          <a:xfrm>
            <a:off x="7542328" y="2995704"/>
            <a:ext cx="322050" cy="378410"/>
            <a:chOff x="5361765" y="5541201"/>
            <a:chExt cx="322050" cy="378410"/>
          </a:xfrm>
        </p:grpSpPr>
        <p:sp>
          <p:nvSpPr>
            <p:cNvPr id="82" name="Oval 81"/>
            <p:cNvSpPr/>
            <p:nvPr/>
          </p:nvSpPr>
          <p:spPr bwMode="auto">
            <a:xfrm>
              <a:off x="5361765" y="5541201"/>
              <a:ext cx="312906" cy="356550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53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370909" y="555027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8006413" y="2995291"/>
            <a:ext cx="322050" cy="378410"/>
            <a:chOff x="4628178" y="5972368"/>
            <a:chExt cx="322050" cy="378410"/>
          </a:xfrm>
        </p:grpSpPr>
        <p:sp>
          <p:nvSpPr>
            <p:cNvPr id="85" name="Oval 84"/>
            <p:cNvSpPr/>
            <p:nvPr/>
          </p:nvSpPr>
          <p:spPr bwMode="auto">
            <a:xfrm>
              <a:off x="4628178" y="5972368"/>
              <a:ext cx="312906" cy="356550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53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637322" y="598144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3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87" name="Straight Connector 86"/>
          <p:cNvCxnSpPr/>
          <p:nvPr/>
        </p:nvCxnSpPr>
        <p:spPr bwMode="auto">
          <a:xfrm>
            <a:off x="7885219" y="3167667"/>
            <a:ext cx="8877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" name="Text Box 5"/>
          <p:cNvSpPr txBox="1">
            <a:spLocks noChangeArrowheads="1"/>
          </p:cNvSpPr>
          <p:nvPr/>
        </p:nvSpPr>
        <p:spPr bwMode="auto">
          <a:xfrm>
            <a:off x="5539654" y="5470727"/>
            <a:ext cx="3098306" cy="923330"/>
          </a:xfrm>
          <a:prstGeom prst="rect">
            <a:avLst/>
          </a:prstGeom>
          <a:noFill/>
          <a:ln w="158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5888">
              <a:spcBef>
                <a:spcPct val="20000"/>
              </a:spcBef>
              <a:buFontTx/>
              <a:buNone/>
            </a:pPr>
            <a:r>
              <a:rPr lang="en-US" altLang="en-US" sz="2000" u="sng" dirty="0" smtClean="0">
                <a:solidFill>
                  <a:srgbClr val="6600FF"/>
                </a:solidFill>
                <a:latin typeface="Helvetica" pitchFamily="34" charset="0"/>
              </a:rPr>
              <a:t>Status</a:t>
            </a:r>
            <a:r>
              <a:rPr lang="en-US" altLang="en-US" sz="2000" dirty="0" smtClean="0">
                <a:solidFill>
                  <a:srgbClr val="FF0000"/>
                </a:solidFill>
                <a:latin typeface="Helvetica" pitchFamily="34" charset="0"/>
              </a:rPr>
              <a:t> and </a:t>
            </a:r>
            <a:r>
              <a:rPr lang="en-US" altLang="en-US" sz="2000" u="sng" dirty="0" smtClean="0">
                <a:solidFill>
                  <a:srgbClr val="6600FF"/>
                </a:solidFill>
                <a:latin typeface="Helvetica" pitchFamily="34" charset="0"/>
              </a:rPr>
              <a:t>Initiatives</a:t>
            </a:r>
            <a:r>
              <a:rPr lang="en-US" altLang="en-US" sz="2000" dirty="0" smtClean="0">
                <a:solidFill>
                  <a:srgbClr val="FF0000"/>
                </a:solidFill>
                <a:latin typeface="Helvetica" pitchFamily="34" charset="0"/>
              </a:rPr>
              <a:t> in these areas are shown in remainder of talk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20524" y="1643310"/>
            <a:ext cx="4677572" cy="3747709"/>
            <a:chOff x="100267" y="1654817"/>
            <a:chExt cx="4677572" cy="3747709"/>
          </a:xfrm>
        </p:grpSpPr>
        <p:sp>
          <p:nvSpPr>
            <p:cNvPr id="48" name="Rectangle 47"/>
            <p:cNvSpPr/>
            <p:nvPr/>
          </p:nvSpPr>
          <p:spPr bwMode="auto">
            <a:xfrm>
              <a:off x="865318" y="1791230"/>
              <a:ext cx="1074738" cy="3147061"/>
            </a:xfrm>
            <a:prstGeom prst="rect">
              <a:avLst/>
            </a:prstGeom>
            <a:solidFill>
              <a:srgbClr val="FFFFCC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35" tIns="45718" rIns="91435" bIns="45718" numCol="1" rtlCol="0" anchor="t" anchorCtr="0" compatLnSpc="1">
              <a:prstTxWarp prst="textNoShape">
                <a:avLst/>
              </a:prstTxWarp>
            </a:bodyPr>
            <a:lstStyle/>
            <a:p>
              <a:pPr defTabSz="914353"/>
              <a:endParaRPr lang="en-US"/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2657126" y="1803423"/>
              <a:ext cx="2032603" cy="3147061"/>
            </a:xfrm>
            <a:prstGeom prst="rect">
              <a:avLst/>
            </a:prstGeom>
            <a:solidFill>
              <a:srgbClr val="CCFF99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35" tIns="45718" rIns="91435" bIns="45718" numCol="1" rtlCol="0" anchor="t" anchorCtr="0" compatLnSpc="1">
              <a:prstTxWarp prst="textNoShape">
                <a:avLst/>
              </a:prstTxWarp>
            </a:bodyPr>
            <a:lstStyle/>
            <a:p>
              <a:pPr defTabSz="914353"/>
              <a:endParaRPr lang="en-US"/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2172494" y="1803423"/>
              <a:ext cx="478092" cy="3147061"/>
            </a:xfrm>
            <a:prstGeom prst="rect">
              <a:avLst/>
            </a:prstGeom>
            <a:solidFill>
              <a:srgbClr val="FC8980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35" tIns="45718" rIns="91435" bIns="45718" numCol="1" rtlCol="0" anchor="t" anchorCtr="0" compatLnSpc="1">
              <a:prstTxWarp prst="textNoShape">
                <a:avLst/>
              </a:prstTxWarp>
            </a:bodyPr>
            <a:lstStyle/>
            <a:p>
              <a:pPr defTabSz="914353"/>
              <a:endParaRPr lang="en-US"/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1796190" y="1797327"/>
              <a:ext cx="460950" cy="3147061"/>
            </a:xfrm>
            <a:prstGeom prst="rect">
              <a:avLst/>
            </a:prstGeom>
            <a:solidFill>
              <a:srgbClr val="FFCE33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35" tIns="45718" rIns="91435" bIns="45718" numCol="1" rtlCol="0" anchor="t" anchorCtr="0" compatLnSpc="1">
              <a:prstTxWarp prst="textNoShape">
                <a:avLst/>
              </a:prstTxWarp>
            </a:bodyPr>
            <a:lstStyle/>
            <a:p>
              <a:pPr defTabSz="914353"/>
              <a:endParaRPr lang="en-US"/>
            </a:p>
          </p:txBody>
        </p:sp>
        <p:pic>
          <p:nvPicPr>
            <p:cNvPr id="5" name="Picture 3" descr="128496 RWM control WFs v1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01" t="8609" b="26421"/>
            <a:stretch/>
          </p:blipFill>
          <p:spPr bwMode="auto">
            <a:xfrm>
              <a:off x="831312" y="2016783"/>
              <a:ext cx="3946527" cy="2959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 rot="16200000">
              <a:off x="-254539" y="3294721"/>
              <a:ext cx="1050925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latin typeface="Symbol" pitchFamily="18" charset="2"/>
                </a:rPr>
                <a:t>D</a:t>
              </a:r>
              <a:r>
                <a:rPr lang="en-US" sz="1600">
                  <a:latin typeface="Arial" charset="0"/>
                </a:rPr>
                <a:t>B</a:t>
              </a:r>
              <a:r>
                <a:rPr lang="en-US" sz="1600" baseline="-25000">
                  <a:latin typeface="Arial" charset="0"/>
                </a:rPr>
                <a:t>p</a:t>
              </a:r>
              <a:r>
                <a:rPr lang="en-US" sz="1600" baseline="30000">
                  <a:latin typeface="Arial" charset="0"/>
                </a:rPr>
                <a:t>n=1</a:t>
              </a:r>
              <a:r>
                <a:rPr lang="en-US" sz="1600">
                  <a:latin typeface="Arial" charset="0"/>
                </a:rPr>
                <a:t>(G)</a:t>
              </a:r>
              <a:endParaRPr lang="en-US" sz="1600" baseline="30000">
                <a:latin typeface="Arial" charset="0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 rot="16200000">
              <a:off x="-83088" y="2335871"/>
              <a:ext cx="711200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I</a:t>
              </a:r>
              <a:r>
                <a:rPr lang="en-US" sz="1600" baseline="-25000">
                  <a:latin typeface="Arial" charset="0"/>
                </a:rPr>
                <a:t>A</a:t>
              </a:r>
              <a:r>
                <a:rPr lang="en-US" sz="1600">
                  <a:latin typeface="Arial" charset="0"/>
                </a:rPr>
                <a:t>(kA)</a:t>
              </a:r>
              <a:endParaRPr lang="en-US" sz="1600" baseline="30000">
                <a:latin typeface="Arial" charset="0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 rot="16200000">
              <a:off x="-314864" y="4299608"/>
              <a:ext cx="1168400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latin typeface="Symbol" pitchFamily="18" charset="2"/>
                </a:rPr>
                <a:t>f</a:t>
              </a:r>
              <a:r>
                <a:rPr lang="en-US" sz="1600" baseline="-25000">
                  <a:latin typeface="Arial" charset="0"/>
                </a:rPr>
                <a:t>Bp</a:t>
              </a:r>
              <a:r>
                <a:rPr lang="en-US" sz="1600" baseline="30000">
                  <a:latin typeface="Arial" charset="0"/>
                </a:rPr>
                <a:t>n=1</a:t>
              </a:r>
              <a:r>
                <a:rPr lang="en-US" sz="1600">
                  <a:latin typeface="Arial" charset="0"/>
                </a:rPr>
                <a:t>(deg)</a:t>
              </a:r>
              <a:endParaRPr lang="en-US" sz="1600" baseline="30000">
                <a:latin typeface="Arial" charset="0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936087" y="3085171"/>
              <a:ext cx="1073151" cy="58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chemeClr val="accent1"/>
                  </a:solidFill>
                  <a:latin typeface="Arial" charset="0"/>
                </a:rPr>
                <a:t>Mode</a:t>
              </a:r>
            </a:p>
            <a:p>
              <a:r>
                <a:rPr lang="en-US" sz="1600" dirty="0" smtClean="0">
                  <a:solidFill>
                    <a:schemeClr val="accent1"/>
                  </a:solidFill>
                  <a:latin typeface="Arial" charset="0"/>
                </a:rPr>
                <a:t>amplitude</a:t>
              </a:r>
              <a:endParaRPr lang="en-US" sz="1600" dirty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2874425" y="3137558"/>
              <a:ext cx="1643063" cy="584200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accent1"/>
                  </a:solidFill>
                  <a:latin typeface="Arial" charset="0"/>
                </a:rPr>
                <a:t>Mode amplitude</a:t>
              </a:r>
            </a:p>
            <a:p>
              <a:pPr algn="ctr"/>
              <a:r>
                <a:rPr lang="en-US" sz="1600" dirty="0" smtClean="0">
                  <a:solidFill>
                    <a:schemeClr val="accent1"/>
                  </a:solidFill>
                  <a:latin typeface="Arial" charset="0"/>
                </a:rPr>
                <a:t>reduced</a:t>
              </a:r>
              <a:endParaRPr lang="en-US" sz="1600" dirty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3083976" y="3691596"/>
              <a:ext cx="1192213" cy="1588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892508" y="4043732"/>
              <a:ext cx="1312863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chemeClr val="accent1"/>
                  </a:solidFill>
                </a:rPr>
                <a:t>Mode phase</a:t>
              </a:r>
              <a:endParaRPr lang="en-US" sz="1600" dirty="0">
                <a:solidFill>
                  <a:schemeClr val="accent1"/>
                </a:solidFill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2105743" y="4454607"/>
              <a:ext cx="271795" cy="207962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1829133" y="3624054"/>
              <a:ext cx="693738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Arial" charset="0"/>
                </a:rPr>
                <a:t>RWM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3415763" y="5064388"/>
              <a:ext cx="539750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t (s)</a:t>
              </a:r>
            </a:p>
          </p:txBody>
        </p:sp>
        <p:grpSp>
          <p:nvGrpSpPr>
            <p:cNvPr id="20" name="Group 18"/>
            <p:cNvGrpSpPr>
              <a:grpSpLocks/>
            </p:cNvGrpSpPr>
            <p:nvPr/>
          </p:nvGrpSpPr>
          <p:grpSpPr bwMode="auto">
            <a:xfrm>
              <a:off x="807499" y="4969138"/>
              <a:ext cx="3697289" cy="307975"/>
              <a:chOff x="811" y="3240"/>
              <a:chExt cx="2329" cy="194"/>
            </a:xfrm>
          </p:grpSpPr>
          <p:sp>
            <p:nvSpPr>
              <p:cNvPr id="37" name="Text Box 19"/>
              <p:cNvSpPr txBox="1">
                <a:spLocks noChangeArrowheads="1"/>
              </p:cNvSpPr>
              <p:nvPr/>
            </p:nvSpPr>
            <p:spPr bwMode="auto">
              <a:xfrm>
                <a:off x="811" y="3240"/>
                <a:ext cx="398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0.606</a:t>
                </a:r>
              </a:p>
            </p:txBody>
          </p:sp>
          <p:sp>
            <p:nvSpPr>
              <p:cNvPr id="38" name="Text Box 20"/>
              <p:cNvSpPr txBox="1">
                <a:spLocks noChangeArrowheads="1"/>
              </p:cNvSpPr>
              <p:nvPr/>
            </p:nvSpPr>
            <p:spPr bwMode="auto">
              <a:xfrm>
                <a:off x="1446" y="3240"/>
                <a:ext cx="398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0.610</a:t>
                </a:r>
              </a:p>
            </p:txBody>
          </p:sp>
          <p:sp>
            <p:nvSpPr>
              <p:cNvPr id="39" name="Text Box 21"/>
              <p:cNvSpPr txBox="1">
                <a:spLocks noChangeArrowheads="1"/>
              </p:cNvSpPr>
              <p:nvPr/>
            </p:nvSpPr>
            <p:spPr bwMode="auto">
              <a:xfrm>
                <a:off x="2095" y="3240"/>
                <a:ext cx="398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0.614</a:t>
                </a:r>
              </a:p>
            </p:txBody>
          </p:sp>
          <p:sp>
            <p:nvSpPr>
              <p:cNvPr id="40" name="Text Box 22"/>
              <p:cNvSpPr txBox="1">
                <a:spLocks noChangeArrowheads="1"/>
              </p:cNvSpPr>
              <p:nvPr/>
            </p:nvSpPr>
            <p:spPr bwMode="auto">
              <a:xfrm>
                <a:off x="2742" y="3240"/>
                <a:ext cx="398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0.618</a:t>
                </a: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394749" y="2031071"/>
              <a:ext cx="598488" cy="3073401"/>
              <a:chOff x="423324" y="1904049"/>
              <a:chExt cx="598488" cy="3073401"/>
            </a:xfrm>
          </p:grpSpPr>
          <p:sp>
            <p:nvSpPr>
              <p:cNvPr id="10" name="Line 8"/>
              <p:cNvSpPr>
                <a:spLocks noChangeShapeType="1"/>
              </p:cNvSpPr>
              <p:nvPr/>
            </p:nvSpPr>
            <p:spPr bwMode="auto">
              <a:xfrm>
                <a:off x="1021812" y="3194686"/>
                <a:ext cx="0" cy="38100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 Box 24"/>
              <p:cNvSpPr txBox="1">
                <a:spLocks noChangeArrowheads="1"/>
              </p:cNvSpPr>
              <p:nvPr/>
            </p:nvSpPr>
            <p:spPr bwMode="auto">
              <a:xfrm>
                <a:off x="482062" y="1904049"/>
                <a:ext cx="433388" cy="307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0.5</a:t>
                </a:r>
              </a:p>
            </p:txBody>
          </p:sp>
          <p:sp>
            <p:nvSpPr>
              <p:cNvPr id="23" name="Text Box 25"/>
              <p:cNvSpPr txBox="1">
                <a:spLocks noChangeArrowheads="1"/>
              </p:cNvSpPr>
              <p:nvPr/>
            </p:nvSpPr>
            <p:spPr bwMode="auto">
              <a:xfrm>
                <a:off x="629699" y="2107249"/>
                <a:ext cx="284163" cy="307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0</a:t>
                </a:r>
              </a:p>
            </p:txBody>
          </p:sp>
          <p:sp>
            <p:nvSpPr>
              <p:cNvPr id="24" name="Text Box 26"/>
              <p:cNvSpPr txBox="1">
                <a:spLocks noChangeArrowheads="1"/>
              </p:cNvSpPr>
              <p:nvPr/>
            </p:nvSpPr>
            <p:spPr bwMode="auto">
              <a:xfrm>
                <a:off x="423324" y="2469199"/>
                <a:ext cx="492125" cy="307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-1.0</a:t>
                </a:r>
              </a:p>
            </p:txBody>
          </p:sp>
          <p:sp>
            <p:nvSpPr>
              <p:cNvPr id="25" name="Text Box 27"/>
              <p:cNvSpPr txBox="1">
                <a:spLocks noChangeArrowheads="1"/>
              </p:cNvSpPr>
              <p:nvPr/>
            </p:nvSpPr>
            <p:spPr bwMode="auto">
              <a:xfrm>
                <a:off x="629699" y="3697924"/>
                <a:ext cx="284163" cy="307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0</a:t>
                </a:r>
              </a:p>
            </p:txBody>
          </p:sp>
          <p:sp>
            <p:nvSpPr>
              <p:cNvPr id="26" name="Text Box 28"/>
              <p:cNvSpPr txBox="1">
                <a:spLocks noChangeArrowheads="1"/>
              </p:cNvSpPr>
              <p:nvPr/>
            </p:nvSpPr>
            <p:spPr bwMode="auto">
              <a:xfrm>
                <a:off x="531274" y="3364549"/>
                <a:ext cx="384175" cy="307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10</a:t>
                </a:r>
              </a:p>
            </p:txBody>
          </p:sp>
          <p:sp>
            <p:nvSpPr>
              <p:cNvPr id="27" name="Text Box 29"/>
              <p:cNvSpPr txBox="1">
                <a:spLocks noChangeArrowheads="1"/>
              </p:cNvSpPr>
              <p:nvPr/>
            </p:nvSpPr>
            <p:spPr bwMode="auto">
              <a:xfrm>
                <a:off x="531274" y="3059749"/>
                <a:ext cx="384175" cy="307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20</a:t>
                </a:r>
              </a:p>
            </p:txBody>
          </p:sp>
          <p:sp>
            <p:nvSpPr>
              <p:cNvPr id="28" name="Text Box 30"/>
              <p:cNvSpPr txBox="1">
                <a:spLocks noChangeArrowheads="1"/>
              </p:cNvSpPr>
              <p:nvPr/>
            </p:nvSpPr>
            <p:spPr bwMode="auto">
              <a:xfrm>
                <a:off x="432849" y="3907475"/>
                <a:ext cx="482600" cy="307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300</a:t>
                </a:r>
              </a:p>
            </p:txBody>
          </p:sp>
          <p:sp>
            <p:nvSpPr>
              <p:cNvPr id="29" name="Text Box 31"/>
              <p:cNvSpPr txBox="1">
                <a:spLocks noChangeArrowheads="1"/>
              </p:cNvSpPr>
              <p:nvPr/>
            </p:nvSpPr>
            <p:spPr bwMode="auto">
              <a:xfrm>
                <a:off x="432849" y="4155125"/>
                <a:ext cx="482600" cy="307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200</a:t>
                </a:r>
              </a:p>
            </p:txBody>
          </p:sp>
          <p:sp>
            <p:nvSpPr>
              <p:cNvPr id="30" name="Text Box 32"/>
              <p:cNvSpPr txBox="1">
                <a:spLocks noChangeArrowheads="1"/>
              </p:cNvSpPr>
              <p:nvPr/>
            </p:nvSpPr>
            <p:spPr bwMode="auto">
              <a:xfrm>
                <a:off x="432849" y="4393250"/>
                <a:ext cx="482600" cy="307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100</a:t>
                </a:r>
              </a:p>
            </p:txBody>
          </p:sp>
          <p:sp>
            <p:nvSpPr>
              <p:cNvPr id="31" name="Text Box 33"/>
              <p:cNvSpPr txBox="1">
                <a:spLocks noChangeArrowheads="1"/>
              </p:cNvSpPr>
              <p:nvPr/>
            </p:nvSpPr>
            <p:spPr bwMode="auto">
              <a:xfrm>
                <a:off x="629699" y="4669475"/>
                <a:ext cx="284163" cy="307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0</a:t>
                </a:r>
              </a:p>
            </p:txBody>
          </p:sp>
          <p:sp>
            <p:nvSpPr>
              <p:cNvPr id="35" name="Text Box 37"/>
              <p:cNvSpPr txBox="1">
                <a:spLocks noChangeArrowheads="1"/>
              </p:cNvSpPr>
              <p:nvPr/>
            </p:nvSpPr>
            <p:spPr bwMode="auto">
              <a:xfrm>
                <a:off x="423324" y="2288224"/>
                <a:ext cx="492125" cy="307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-0.5</a:t>
                </a:r>
              </a:p>
            </p:txBody>
          </p:sp>
          <p:sp>
            <p:nvSpPr>
              <p:cNvPr id="36" name="Text Box 38"/>
              <p:cNvSpPr txBox="1">
                <a:spLocks noChangeArrowheads="1"/>
              </p:cNvSpPr>
              <p:nvPr/>
            </p:nvSpPr>
            <p:spPr bwMode="auto">
              <a:xfrm>
                <a:off x="423324" y="2640649"/>
                <a:ext cx="492125" cy="307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-1.5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1250896" y="1657865"/>
              <a:ext cx="322050" cy="378410"/>
              <a:chOff x="5361765" y="5541201"/>
              <a:chExt cx="322050" cy="378410"/>
            </a:xfrm>
          </p:grpSpPr>
          <p:sp>
            <p:nvSpPr>
              <p:cNvPr id="54" name="Oval 53"/>
              <p:cNvSpPr/>
              <p:nvPr/>
            </p:nvSpPr>
            <p:spPr bwMode="auto">
              <a:xfrm>
                <a:off x="5361765" y="5541201"/>
                <a:ext cx="312906" cy="356550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53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370909" y="5550279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1949290" y="1657865"/>
              <a:ext cx="322050" cy="378410"/>
              <a:chOff x="4628178" y="5972368"/>
              <a:chExt cx="322050" cy="378410"/>
            </a:xfrm>
          </p:grpSpPr>
          <p:sp>
            <p:nvSpPr>
              <p:cNvPr id="55" name="Oval 54"/>
              <p:cNvSpPr/>
              <p:nvPr/>
            </p:nvSpPr>
            <p:spPr bwMode="auto">
              <a:xfrm>
                <a:off x="4628178" y="5972368"/>
                <a:ext cx="312906" cy="356550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53"/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637322" y="5981446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2302857" y="1657865"/>
              <a:ext cx="322050" cy="378410"/>
              <a:chOff x="4628178" y="5972368"/>
              <a:chExt cx="322050" cy="378410"/>
            </a:xfrm>
          </p:grpSpPr>
          <p:sp>
            <p:nvSpPr>
              <p:cNvPr id="60" name="Oval 59"/>
              <p:cNvSpPr/>
              <p:nvPr/>
            </p:nvSpPr>
            <p:spPr bwMode="auto">
              <a:xfrm>
                <a:off x="4628178" y="5972368"/>
                <a:ext cx="312906" cy="356550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53"/>
                <a:endParaRPr lang="en-US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4637322" y="5981446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</a:rPr>
                  <a:t>3</a:t>
                </a: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3479386" y="1654817"/>
              <a:ext cx="322050" cy="378410"/>
              <a:chOff x="4628178" y="5972368"/>
              <a:chExt cx="322050" cy="378410"/>
            </a:xfrm>
          </p:grpSpPr>
          <p:sp>
            <p:nvSpPr>
              <p:cNvPr id="63" name="Oval 62"/>
              <p:cNvSpPr/>
              <p:nvPr/>
            </p:nvSpPr>
            <p:spPr bwMode="auto">
              <a:xfrm>
                <a:off x="4628178" y="5972368"/>
                <a:ext cx="312906" cy="356550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53"/>
                <a:endParaRPr lang="en-US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637322" y="5981446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FF0000"/>
                    </a:solidFill>
                  </a:rPr>
                  <a:t>1</a:t>
                </a:r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1" name="Text Box 13"/>
            <p:cNvSpPr txBox="1">
              <a:spLocks noChangeArrowheads="1"/>
            </p:cNvSpPr>
            <p:nvPr/>
          </p:nvSpPr>
          <p:spPr bwMode="auto">
            <a:xfrm>
              <a:off x="1175317" y="4263654"/>
              <a:ext cx="1007007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chemeClr val="accent1"/>
                  </a:solidFill>
                </a:rPr>
                <a:t>(rotation)</a:t>
              </a:r>
              <a:endParaRPr lang="en-US" sz="1600" dirty="0">
                <a:solidFill>
                  <a:schemeClr val="accent1"/>
                </a:solidFill>
              </a:endParaRPr>
            </a:p>
          </p:txBody>
        </p:sp>
        <p:sp>
          <p:nvSpPr>
            <p:cNvPr id="92" name="Text Box 13"/>
            <p:cNvSpPr txBox="1">
              <a:spLocks noChangeArrowheads="1"/>
            </p:cNvSpPr>
            <p:nvPr/>
          </p:nvSpPr>
          <p:spPr bwMode="auto">
            <a:xfrm>
              <a:off x="898134" y="2410832"/>
              <a:ext cx="108395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chemeClr val="accent1"/>
                  </a:solidFill>
                </a:rPr>
                <a:t>Feedback</a:t>
              </a:r>
            </a:p>
            <a:p>
              <a:r>
                <a:rPr lang="en-US" sz="1600" dirty="0" smtClean="0">
                  <a:solidFill>
                    <a:schemeClr val="accent1"/>
                  </a:solidFill>
                </a:rPr>
                <a:t>current</a:t>
              </a:r>
              <a:endParaRPr lang="en-US" sz="16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93" name="Content Placeholder 2"/>
          <p:cNvSpPr txBox="1">
            <a:spLocks/>
          </p:cNvSpPr>
          <p:nvPr/>
        </p:nvSpPr>
        <p:spPr bwMode="auto">
          <a:xfrm>
            <a:off x="194379" y="5441935"/>
            <a:ext cx="4986562" cy="99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3" tIns="44448" rIns="90483" bIns="4444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12" indent="-285736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2942" indent="-228588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118" indent="-228588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2057295" indent="-228588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471" indent="-228588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648" indent="-228588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825" indent="-228588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001" indent="-228588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 smtClean="0"/>
              <a:t>Successful control, but action only taken during mode growth (period     )</a:t>
            </a:r>
            <a:endParaRPr lang="en-US" kern="0" dirty="0" smtClean="0"/>
          </a:p>
        </p:txBody>
      </p:sp>
      <p:grpSp>
        <p:nvGrpSpPr>
          <p:cNvPr id="94" name="Group 93"/>
          <p:cNvGrpSpPr/>
          <p:nvPr/>
        </p:nvGrpSpPr>
        <p:grpSpPr>
          <a:xfrm>
            <a:off x="4461742" y="5654696"/>
            <a:ext cx="322050" cy="378410"/>
            <a:chOff x="4628178" y="5972368"/>
            <a:chExt cx="322050" cy="378410"/>
          </a:xfrm>
        </p:grpSpPr>
        <p:sp>
          <p:nvSpPr>
            <p:cNvPr id="95" name="Oval 94"/>
            <p:cNvSpPr/>
            <p:nvPr/>
          </p:nvSpPr>
          <p:spPr bwMode="auto">
            <a:xfrm>
              <a:off x="4628178" y="5972368"/>
              <a:ext cx="312906" cy="356550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53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637322" y="598144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2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5105132" y="1199524"/>
            <a:ext cx="2066581" cy="400105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2000" u="sng" dirty="0" smtClean="0">
                <a:solidFill>
                  <a:schemeClr val="accent1"/>
                </a:solidFill>
              </a:rPr>
              <a:t>Potential actions</a:t>
            </a:r>
            <a:endParaRPr lang="en-US" sz="2000" u="sng" dirty="0">
              <a:solidFill>
                <a:schemeClr val="accent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197092" y="1204148"/>
            <a:ext cx="1657944" cy="400105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2000" u="sng" dirty="0" smtClean="0">
                <a:solidFill>
                  <a:srgbClr val="FF0000"/>
                </a:solidFill>
              </a:rPr>
              <a:t>Time periods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955184" y="176775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NSTX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27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337" y="101600"/>
            <a:ext cx="8676376" cy="685800"/>
          </a:xfrm>
        </p:spPr>
        <p:txBody>
          <a:bodyPr/>
          <a:lstStyle/>
          <a:p>
            <a:r>
              <a:rPr lang="en-US" dirty="0" smtClean="0"/>
              <a:t>Disruption Prediction / Detection: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Status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3758" y="1127965"/>
            <a:ext cx="4411912" cy="5137646"/>
          </a:xfrm>
        </p:spPr>
        <p:txBody>
          <a:bodyPr/>
          <a:lstStyle/>
          <a:p>
            <a:r>
              <a:rPr lang="en-US" sz="2000" dirty="0" smtClean="0"/>
              <a:t>Theoretically-based prediction</a:t>
            </a:r>
          </a:p>
          <a:p>
            <a:pPr lvl="1"/>
            <a:r>
              <a:rPr lang="en-US" sz="1800" dirty="0"/>
              <a:t>e</a:t>
            </a:r>
            <a:r>
              <a:rPr lang="en-US" sz="1800" dirty="0" smtClean="0"/>
              <a:t>.g. kinetic RWM theory - tested against experiment (NSTX, DIII-D)</a:t>
            </a:r>
          </a:p>
          <a:p>
            <a:pPr marL="1371530" lvl="3" indent="0">
              <a:buNone/>
            </a:pPr>
            <a:endParaRPr lang="en-US" sz="1400" dirty="0" smtClean="0"/>
          </a:p>
          <a:p>
            <a:pPr marL="1371530" lvl="3" indent="0">
              <a:buNone/>
            </a:pPr>
            <a:endParaRPr lang="en-US" sz="1400" dirty="0" smtClean="0"/>
          </a:p>
          <a:p>
            <a:pPr>
              <a:spcBef>
                <a:spcPts val="2400"/>
              </a:spcBef>
            </a:pPr>
            <a:r>
              <a:rPr lang="en-US" sz="2000" dirty="0" smtClean="0"/>
              <a:t>MHD </a:t>
            </a:r>
            <a:r>
              <a:rPr lang="en-US" sz="2000" dirty="0"/>
              <a:t>Spectroscopy</a:t>
            </a:r>
          </a:p>
          <a:p>
            <a:pPr lvl="1"/>
            <a:r>
              <a:rPr lang="en-US" sz="1800" dirty="0" smtClean="0"/>
              <a:t>Used to measure </a:t>
            </a:r>
            <a:r>
              <a:rPr lang="en-US" sz="1800" dirty="0"/>
              <a:t>global plasma </a:t>
            </a:r>
            <a:r>
              <a:rPr lang="en-US" sz="1800" dirty="0" smtClean="0"/>
              <a:t>stability in DIII-D and NSTX, not yet used routinely</a:t>
            </a:r>
            <a:endParaRPr lang="en-US" sz="1400" dirty="0" smtClean="0"/>
          </a:p>
          <a:p>
            <a:pPr>
              <a:spcBef>
                <a:spcPts val="2400"/>
              </a:spcBef>
            </a:pPr>
            <a:r>
              <a:rPr lang="en-US" sz="2000" dirty="0" smtClean="0"/>
              <a:t>Disruption Warning System</a:t>
            </a:r>
          </a:p>
          <a:p>
            <a:pPr lvl="1"/>
            <a:r>
              <a:rPr lang="en-US" sz="1800" dirty="0" smtClean="0"/>
              <a:t>Some implementations exist (e.g. on DIII-D, JET)</a:t>
            </a:r>
          </a:p>
          <a:p>
            <a:pPr lvl="1"/>
            <a:r>
              <a:rPr lang="en-US" sz="1800" dirty="0" smtClean="0"/>
              <a:t>Recent analysis, </a:t>
            </a:r>
            <a:r>
              <a:rPr lang="en-US" sz="1800" dirty="0"/>
              <a:t>h</a:t>
            </a:r>
            <a:r>
              <a:rPr lang="en-US" sz="1800" dirty="0" smtClean="0"/>
              <a:t>ighly successful in disruption prediction with low % of false positives when applied to NSTX database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355623" y="5987791"/>
            <a:ext cx="3532624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dirty="0" smtClean="0">
                <a:solidFill>
                  <a:srgbClr val="9900CC"/>
                </a:solidFill>
              </a:rPr>
              <a:t>S.P. Gerhardt, </a:t>
            </a:r>
            <a:r>
              <a:rPr lang="en-US" sz="1400" dirty="0">
                <a:solidFill>
                  <a:srgbClr val="9900CC"/>
                </a:solidFill>
              </a:rPr>
              <a:t>et al., </a:t>
            </a:r>
            <a:r>
              <a:rPr lang="en-US" sz="1400" dirty="0" smtClean="0">
                <a:solidFill>
                  <a:srgbClr val="9900CC"/>
                </a:solidFill>
              </a:rPr>
              <a:t>NF </a:t>
            </a:r>
            <a:r>
              <a:rPr lang="en-US" sz="1400" b="1" dirty="0" smtClean="0">
                <a:solidFill>
                  <a:srgbClr val="9900CC"/>
                </a:solidFill>
              </a:rPr>
              <a:t>53</a:t>
            </a:r>
            <a:r>
              <a:rPr lang="en-US" sz="1400" dirty="0" smtClean="0">
                <a:solidFill>
                  <a:srgbClr val="9900CC"/>
                </a:solidFill>
              </a:rPr>
              <a:t> </a:t>
            </a:r>
            <a:r>
              <a:rPr lang="en-US" sz="1400" dirty="0">
                <a:solidFill>
                  <a:srgbClr val="9900CC"/>
                </a:solidFill>
              </a:rPr>
              <a:t>(</a:t>
            </a:r>
            <a:r>
              <a:rPr lang="en-US" sz="1400" dirty="0" smtClean="0">
                <a:solidFill>
                  <a:srgbClr val="9900CC"/>
                </a:solidFill>
              </a:rPr>
              <a:t>2013) 063021</a:t>
            </a:r>
            <a:endParaRPr lang="en-US" sz="1400" dirty="0">
              <a:solidFill>
                <a:srgbClr val="9900CC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9308" y="3898061"/>
            <a:ext cx="3785836" cy="2677780"/>
            <a:chOff x="661228" y="1143000"/>
            <a:chExt cx="6858000" cy="5149850"/>
          </a:xfrm>
        </p:grpSpPr>
        <p:pic>
          <p:nvPicPr>
            <p:cNvPr id="6" name="Picture 3" descr="Fig7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36" t="51509" r="9053" b="5305"/>
            <a:stretch>
              <a:fillRect/>
            </a:stretch>
          </p:blipFill>
          <p:spPr bwMode="auto">
            <a:xfrm>
              <a:off x="661228" y="1143000"/>
              <a:ext cx="6858000" cy="514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2007238" y="1584325"/>
              <a:ext cx="373062" cy="4429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348501" y="1993905"/>
            <a:ext cx="3676574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altLang="en-US" sz="1400" dirty="0">
                <a:solidFill>
                  <a:srgbClr val="9900CC"/>
                </a:solidFill>
                <a:latin typeface="Helvetica" pitchFamily="34" charset="0"/>
              </a:rPr>
              <a:t>J.W. Berkery, et al., PRL </a:t>
            </a:r>
            <a:r>
              <a:rPr lang="en-US" altLang="en-US" sz="1400" b="1" dirty="0">
                <a:solidFill>
                  <a:srgbClr val="9900CC"/>
                </a:solidFill>
                <a:latin typeface="Helvetica" pitchFamily="34" charset="0"/>
              </a:rPr>
              <a:t>104</a:t>
            </a:r>
            <a:r>
              <a:rPr lang="en-US" altLang="en-US" sz="1400" dirty="0">
                <a:solidFill>
                  <a:srgbClr val="9900CC"/>
                </a:solidFill>
                <a:latin typeface="Helvetica" pitchFamily="34" charset="0"/>
              </a:rPr>
              <a:t> (2010) 035003</a:t>
            </a:r>
            <a:endParaRPr lang="en-US" sz="1400" dirty="0">
              <a:solidFill>
                <a:srgbClr val="9900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54259" y="2249817"/>
            <a:ext cx="3669905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altLang="en-US" sz="1400" dirty="0">
                <a:solidFill>
                  <a:srgbClr val="9900CC"/>
                </a:solidFill>
                <a:latin typeface="Helvetica" pitchFamily="34" charset="0"/>
              </a:rPr>
              <a:t>J.W. Berkery, et al., </a:t>
            </a:r>
            <a:r>
              <a:rPr lang="en-US" altLang="en-US" sz="1400" dirty="0" smtClean="0">
                <a:solidFill>
                  <a:srgbClr val="9900CC"/>
                </a:solidFill>
                <a:latin typeface="Helvetica" pitchFamily="34" charset="0"/>
              </a:rPr>
              <a:t>PRL</a:t>
            </a:r>
            <a:r>
              <a:rPr lang="en-US" sz="1400" dirty="0" smtClean="0">
                <a:solidFill>
                  <a:srgbClr val="9900CC"/>
                </a:solidFill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</a:rPr>
              <a:t>106</a:t>
            </a:r>
            <a:r>
              <a:rPr lang="en-US" sz="1400" dirty="0" smtClean="0">
                <a:solidFill>
                  <a:srgbClr val="9900CC"/>
                </a:solidFill>
              </a:rPr>
              <a:t> (2011) 075004</a:t>
            </a:r>
            <a:endParaRPr lang="en-US" sz="1400" dirty="0">
              <a:solidFill>
                <a:srgbClr val="9900CC"/>
              </a:solidFill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64895" y="740664"/>
            <a:ext cx="41352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altLang="en-US" sz="1600" u="sng" dirty="0">
                <a:solidFill>
                  <a:srgbClr val="0000FF"/>
                </a:solidFill>
                <a:latin typeface="Helvetica" pitchFamily="34" charset="0"/>
              </a:rPr>
              <a:t>K</a:t>
            </a:r>
            <a:r>
              <a:rPr lang="en-US" altLang="en-US" sz="1600" u="sng" dirty="0" smtClean="0">
                <a:solidFill>
                  <a:srgbClr val="0000FF"/>
                </a:solidFill>
                <a:latin typeface="Helvetica" pitchFamily="34" charset="0"/>
              </a:rPr>
              <a:t>inetic RWM stability may increase at lower </a:t>
            </a:r>
            <a:r>
              <a:rPr lang="en-US" altLang="en-US" sz="1600" u="sng" dirty="0" smtClean="0">
                <a:solidFill>
                  <a:srgbClr val="0000FF"/>
                </a:solidFill>
                <a:latin typeface="Symbol" panose="05050102010706020507" pitchFamily="18" charset="2"/>
              </a:rPr>
              <a:t>n</a:t>
            </a:r>
            <a:endParaRPr lang="en-US" altLang="en-US" sz="1600" u="sng" baseline="-25000" dirty="0">
              <a:solidFill>
                <a:srgbClr val="0000FF"/>
              </a:solidFill>
              <a:latin typeface="Symbol" pitchFamily="18" charset="2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4548839" y="5068638"/>
            <a:ext cx="508952" cy="1754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693284" y="3710298"/>
            <a:ext cx="35570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altLang="en-US" sz="1600" u="sng" dirty="0" smtClean="0">
                <a:solidFill>
                  <a:srgbClr val="0000FF"/>
                </a:solidFill>
                <a:latin typeface="Helvetica" pitchFamily="34" charset="0"/>
              </a:rPr>
              <a:t>Disruption warning system assessment</a:t>
            </a:r>
            <a:endParaRPr lang="en-US" altLang="en-US" sz="1600" u="sng" baseline="-25000" dirty="0">
              <a:solidFill>
                <a:srgbClr val="0000FF"/>
              </a:solidFill>
              <a:latin typeface="Symbol" pitchFamily="18" charset="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3" y="992290"/>
            <a:ext cx="3958005" cy="269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2" name="Straight Arrow Connector 61"/>
          <p:cNvCxnSpPr/>
          <p:nvPr/>
        </p:nvCxnSpPr>
        <p:spPr bwMode="auto">
          <a:xfrm flipH="1" flipV="1">
            <a:off x="4548839" y="2050999"/>
            <a:ext cx="508952" cy="1754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82692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337" y="136104"/>
            <a:ext cx="8676376" cy="685800"/>
          </a:xfrm>
        </p:spPr>
        <p:txBody>
          <a:bodyPr/>
          <a:lstStyle/>
          <a:p>
            <a:r>
              <a:rPr lang="en-US" dirty="0" smtClean="0"/>
              <a:t>Disruption Prediction / Detection: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Initiatives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4890" y="843503"/>
            <a:ext cx="4822166" cy="5745553"/>
          </a:xfrm>
        </p:spPr>
        <p:txBody>
          <a:bodyPr/>
          <a:lstStyle/>
          <a:p>
            <a:r>
              <a:rPr lang="en-US" sz="2000" dirty="0" smtClean="0"/>
              <a:t>Physics models</a:t>
            </a:r>
          </a:p>
          <a:p>
            <a:pPr lvl="1"/>
            <a:r>
              <a:rPr lang="en-US" sz="1600" dirty="0" smtClean="0"/>
              <a:t>Real-time (r/t) ideal MHD calculations (DCON), simplified models of kinetic MHD stabilization physics</a:t>
            </a:r>
          </a:p>
          <a:p>
            <a:pPr lvl="1"/>
            <a:r>
              <a:rPr lang="en-US" sz="1600" dirty="0" smtClean="0"/>
              <a:t>Utilize results from non-linear MHD codes</a:t>
            </a:r>
          </a:p>
          <a:p>
            <a:pPr lvl="1"/>
            <a:r>
              <a:rPr lang="en-US" sz="1600" dirty="0" smtClean="0"/>
              <a:t>Expand real-time MHD mode control models, more general plasma response</a:t>
            </a:r>
          </a:p>
          <a:p>
            <a:r>
              <a:rPr lang="en-US" sz="2000" dirty="0" smtClean="0"/>
              <a:t>Measurements</a:t>
            </a:r>
          </a:p>
          <a:p>
            <a:pPr lvl="1"/>
            <a:r>
              <a:rPr lang="en-US" sz="1600" dirty="0" smtClean="0"/>
              <a:t>Demonstrate general effectiveness of  MHD spectroscopy in r/t stability prediction </a:t>
            </a:r>
          </a:p>
          <a:p>
            <a:pPr lvl="1"/>
            <a:r>
              <a:rPr lang="en-US" sz="1600" dirty="0" smtClean="0"/>
              <a:t>Develop predictions based on large data-driven statistics (incl. JET)</a:t>
            </a:r>
          </a:p>
          <a:p>
            <a:pPr lvl="1"/>
            <a:r>
              <a:rPr lang="en-US" sz="1600" dirty="0" smtClean="0"/>
              <a:t>Non-magnetic mode diagnosis, especially detection of internal modes</a:t>
            </a:r>
          </a:p>
          <a:p>
            <a:pPr>
              <a:spcBef>
                <a:spcPts val="2400"/>
              </a:spcBef>
            </a:pPr>
            <a:r>
              <a:rPr lang="en-US" sz="2000" dirty="0" smtClean="0"/>
              <a:t>Disruption Warning System</a:t>
            </a:r>
          </a:p>
          <a:p>
            <a:pPr lvl="1"/>
            <a:r>
              <a:rPr lang="en-US" sz="1600" dirty="0" smtClean="0"/>
              <a:t>Introduce additional real-time measurements, theoretical models to further improve performance</a:t>
            </a:r>
          </a:p>
          <a:p>
            <a:pPr lvl="1"/>
            <a:r>
              <a:rPr lang="en-US" sz="1600" dirty="0" smtClean="0"/>
              <a:t>Implement on major US </a:t>
            </a:r>
            <a:r>
              <a:rPr lang="en-US" sz="1600" dirty="0" err="1" smtClean="0"/>
              <a:t>tokamaks</a:t>
            </a:r>
            <a:r>
              <a:rPr lang="en-US" sz="1600" dirty="0" smtClean="0"/>
              <a:t>, (potentially international devices as well)</a:t>
            </a:r>
          </a:p>
          <a:p>
            <a:pPr lvl="1"/>
            <a:endParaRPr lang="en-US" sz="1600" dirty="0"/>
          </a:p>
        </p:txBody>
      </p:sp>
      <p:pic>
        <p:nvPicPr>
          <p:cNvPr id="9" name="Picture 4" descr="amsNbiEvolutions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8" y="1380225"/>
            <a:ext cx="3736196" cy="479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4801" y="6165472"/>
            <a:ext cx="4300498" cy="307773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1400" dirty="0">
                <a:solidFill>
                  <a:srgbClr val="9900CC"/>
                </a:solidFill>
              </a:rPr>
              <a:t>J.M. Hanson, et al</a:t>
            </a:r>
            <a:r>
              <a:rPr lang="en-US" sz="1400" dirty="0" smtClean="0">
                <a:solidFill>
                  <a:srgbClr val="9900CC"/>
                </a:solidFill>
              </a:rPr>
              <a:t>., </a:t>
            </a:r>
            <a:r>
              <a:rPr lang="en-US" sz="1400" dirty="0" err="1" smtClean="0">
                <a:solidFill>
                  <a:srgbClr val="9900CC"/>
                </a:solidFill>
              </a:rPr>
              <a:t>Nucl</a:t>
            </a:r>
            <a:r>
              <a:rPr lang="en-US" sz="1400" dirty="0">
                <a:solidFill>
                  <a:srgbClr val="9900CC"/>
                </a:solidFill>
              </a:rPr>
              <a:t>. Fusion </a:t>
            </a:r>
            <a:r>
              <a:rPr lang="en-US" sz="1400" b="1" dirty="0">
                <a:solidFill>
                  <a:srgbClr val="9900CC"/>
                </a:solidFill>
              </a:rPr>
              <a:t>52</a:t>
            </a:r>
            <a:r>
              <a:rPr lang="en-US" sz="1400" dirty="0">
                <a:solidFill>
                  <a:srgbClr val="9900CC"/>
                </a:solidFill>
              </a:rPr>
              <a:t> (2012) 013003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98811" y="5426003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DIII-D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792508" y="1274619"/>
            <a:ext cx="486199" cy="21243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4438004" y="3368271"/>
            <a:ext cx="508952" cy="1754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567349" y="1943370"/>
            <a:ext cx="1252867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</a:rPr>
              <a:t>Tracer field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539641" y="3108505"/>
            <a:ext cx="1404286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</a:rPr>
              <a:t>NBI actuator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2595057" y="4212253"/>
            <a:ext cx="1348190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  <a:latin typeface="Symbol" panose="05050102010706020507" pitchFamily="18" charset="2"/>
              </a:rPr>
              <a:t>d</a:t>
            </a:r>
            <a:r>
              <a:rPr lang="en-US" sz="1600" dirty="0" smtClean="0">
                <a:solidFill>
                  <a:schemeClr val="accent1"/>
                </a:solidFill>
              </a:rPr>
              <a:t>B sensor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3660" y="792726"/>
            <a:ext cx="4009767" cy="646327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1800" u="sng" dirty="0" smtClean="0">
                <a:solidFill>
                  <a:schemeClr val="accent1"/>
                </a:solidFill>
              </a:rPr>
              <a:t>First real-time </a:t>
            </a:r>
            <a:r>
              <a:rPr lang="en-US" sz="1800" u="sng" dirty="0" err="1" smtClean="0">
                <a:solidFill>
                  <a:schemeClr val="accent1"/>
                </a:solidFill>
                <a:latin typeface="Symbol" panose="05050102010706020507" pitchFamily="18" charset="2"/>
              </a:rPr>
              <a:t>b</a:t>
            </a:r>
            <a:r>
              <a:rPr lang="en-US" sz="1800" u="sng" baseline="-25000" dirty="0" err="1" smtClean="0">
                <a:solidFill>
                  <a:schemeClr val="accent1"/>
                </a:solidFill>
              </a:rPr>
              <a:t>N</a:t>
            </a:r>
            <a:r>
              <a:rPr lang="en-US" sz="1800" u="sng" dirty="0" smtClean="0">
                <a:solidFill>
                  <a:schemeClr val="accent1"/>
                </a:solidFill>
              </a:rPr>
              <a:t> control using measured field amplification</a:t>
            </a:r>
            <a:endParaRPr lang="en-US" sz="1800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62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47" y="885110"/>
            <a:ext cx="3822280" cy="237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Disruption Avoidance: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Status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868" y="1162616"/>
            <a:ext cx="4511616" cy="5100755"/>
          </a:xfrm>
        </p:spPr>
        <p:txBody>
          <a:bodyPr/>
          <a:lstStyle/>
          <a:p>
            <a:r>
              <a:rPr lang="en-US" sz="2000" dirty="0" smtClean="0"/>
              <a:t>Advanced profile control algorithms</a:t>
            </a:r>
          </a:p>
          <a:p>
            <a:pPr lvl="1"/>
            <a:r>
              <a:rPr lang="en-US" sz="1600" dirty="0" smtClean="0"/>
              <a:t>Being implemented, but profile control is still a relatively untapped opportunity</a:t>
            </a:r>
          </a:p>
          <a:p>
            <a:pPr lvl="1"/>
            <a:endParaRPr lang="en-US" sz="1600" dirty="0" smtClean="0"/>
          </a:p>
          <a:p>
            <a:r>
              <a:rPr lang="en-US" sz="2000" dirty="0"/>
              <a:t>Active mode control</a:t>
            </a:r>
          </a:p>
          <a:p>
            <a:pPr lvl="1"/>
            <a:r>
              <a:rPr lang="en-US" sz="1600" dirty="0" smtClean="0"/>
              <a:t>Physics-based, state-space algorithms</a:t>
            </a:r>
            <a:r>
              <a:rPr lang="en-US" sz="1600" dirty="0"/>
              <a:t>, sensors, </a:t>
            </a:r>
            <a:r>
              <a:rPr lang="en-US" sz="1600" dirty="0" smtClean="0"/>
              <a:t>and magnetic/ECCD actuators </a:t>
            </a:r>
            <a:r>
              <a:rPr lang="en-US" sz="1600" dirty="0"/>
              <a:t>have shown significant successes for </a:t>
            </a:r>
            <a:r>
              <a:rPr lang="en-US" sz="1600" dirty="0" smtClean="0"/>
              <a:t>RWM / NTM control</a:t>
            </a:r>
          </a:p>
          <a:p>
            <a:pPr lvl="3"/>
            <a:endParaRPr lang="en-US" sz="2000" dirty="0" smtClean="0"/>
          </a:p>
          <a:p>
            <a:r>
              <a:rPr lang="en-US" sz="2000" dirty="0" smtClean="0"/>
              <a:t>MHD spectroscopy (direct stability measurement)</a:t>
            </a:r>
          </a:p>
          <a:p>
            <a:pPr lvl="1"/>
            <a:r>
              <a:rPr lang="en-US" sz="1600" dirty="0" smtClean="0"/>
              <a:t>Not yet generally used for disruption avoidance</a:t>
            </a:r>
          </a:p>
          <a:p>
            <a:pPr lvl="1"/>
            <a:r>
              <a:rPr lang="en-US" sz="1600" dirty="0" smtClean="0"/>
              <a:t>Real-time use for disruption avoidance will be significantly enhanced by profile control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3372" y="656198"/>
            <a:ext cx="3821594" cy="33855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1600" u="sng" dirty="0" smtClean="0">
                <a:solidFill>
                  <a:srgbClr val="0000FF"/>
                </a:solidFill>
              </a:rPr>
              <a:t>Advanced NTM Control (DIII-D)</a:t>
            </a:r>
            <a:endParaRPr lang="en-US" sz="1600" u="sng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959" y="3482779"/>
            <a:ext cx="4672720" cy="33855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1600" u="sng" dirty="0" smtClean="0">
                <a:solidFill>
                  <a:srgbClr val="0000FF"/>
                </a:solidFill>
              </a:rPr>
              <a:t>Model-based RWM control </a:t>
            </a:r>
            <a:r>
              <a:rPr lang="en-US" sz="1600" u="sng" dirty="0">
                <a:solidFill>
                  <a:srgbClr val="0000FF"/>
                </a:solidFill>
              </a:rPr>
              <a:t>(</a:t>
            </a:r>
            <a:r>
              <a:rPr lang="en-US" sz="1600" u="sng" dirty="0" smtClean="0">
                <a:solidFill>
                  <a:srgbClr val="0000FF"/>
                </a:solidFill>
              </a:rPr>
              <a:t>NSTX)</a:t>
            </a:r>
            <a:endParaRPr lang="en-US" sz="1600" u="sng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9936" y="6232179"/>
            <a:ext cx="4333227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dirty="0" smtClean="0">
                <a:solidFill>
                  <a:srgbClr val="9900CC"/>
                </a:solidFill>
              </a:rPr>
              <a:t>S.A. Sabbagh, </a:t>
            </a:r>
            <a:r>
              <a:rPr lang="en-US" sz="1400" dirty="0">
                <a:solidFill>
                  <a:srgbClr val="9900CC"/>
                </a:solidFill>
              </a:rPr>
              <a:t>et al., </a:t>
            </a:r>
            <a:r>
              <a:rPr lang="en-US" sz="1400" dirty="0" err="1">
                <a:solidFill>
                  <a:srgbClr val="9900CC"/>
                </a:solidFill>
              </a:rPr>
              <a:t>Nucl</a:t>
            </a:r>
            <a:r>
              <a:rPr lang="en-US" sz="1400" dirty="0">
                <a:solidFill>
                  <a:srgbClr val="9900CC"/>
                </a:solidFill>
              </a:rPr>
              <a:t>. Fusion </a:t>
            </a:r>
            <a:r>
              <a:rPr lang="en-US" sz="1400" b="1" dirty="0" smtClean="0">
                <a:solidFill>
                  <a:srgbClr val="9900CC"/>
                </a:solidFill>
              </a:rPr>
              <a:t>53</a:t>
            </a:r>
            <a:r>
              <a:rPr lang="en-US" sz="1400" dirty="0" smtClean="0">
                <a:solidFill>
                  <a:srgbClr val="9900CC"/>
                </a:solidFill>
              </a:rPr>
              <a:t> </a:t>
            </a:r>
            <a:r>
              <a:rPr lang="en-US" sz="1400" dirty="0">
                <a:solidFill>
                  <a:srgbClr val="9900CC"/>
                </a:solidFill>
              </a:rPr>
              <a:t>(</a:t>
            </a:r>
            <a:r>
              <a:rPr lang="en-US" sz="1400" dirty="0" smtClean="0">
                <a:solidFill>
                  <a:srgbClr val="9900CC"/>
                </a:solidFill>
              </a:rPr>
              <a:t>2013) 104007</a:t>
            </a:r>
            <a:endParaRPr lang="en-US" sz="1400" dirty="0">
              <a:solidFill>
                <a:srgbClr val="9900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35" y="3806199"/>
            <a:ext cx="4517376" cy="256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96866" y="3200825"/>
            <a:ext cx="4153691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dirty="0" smtClean="0">
                <a:solidFill>
                  <a:srgbClr val="9900CC"/>
                </a:solidFill>
              </a:rPr>
              <a:t>E. Kolemen, </a:t>
            </a:r>
            <a:r>
              <a:rPr lang="en-US" sz="1400" dirty="0">
                <a:solidFill>
                  <a:srgbClr val="9900CC"/>
                </a:solidFill>
              </a:rPr>
              <a:t>et al., </a:t>
            </a:r>
            <a:r>
              <a:rPr lang="en-US" sz="1400" dirty="0" err="1">
                <a:solidFill>
                  <a:srgbClr val="9900CC"/>
                </a:solidFill>
              </a:rPr>
              <a:t>Nucl</a:t>
            </a:r>
            <a:r>
              <a:rPr lang="en-US" sz="1400" dirty="0">
                <a:solidFill>
                  <a:srgbClr val="9900CC"/>
                </a:solidFill>
              </a:rPr>
              <a:t>. Fusion </a:t>
            </a:r>
            <a:r>
              <a:rPr lang="en-US" sz="1400" b="1" dirty="0" smtClean="0">
                <a:solidFill>
                  <a:srgbClr val="9900CC"/>
                </a:solidFill>
              </a:rPr>
              <a:t>54</a:t>
            </a:r>
            <a:r>
              <a:rPr lang="en-US" sz="1400" dirty="0" smtClean="0">
                <a:solidFill>
                  <a:srgbClr val="9900CC"/>
                </a:solidFill>
              </a:rPr>
              <a:t> </a:t>
            </a:r>
            <a:r>
              <a:rPr lang="en-US" sz="1400" dirty="0">
                <a:solidFill>
                  <a:srgbClr val="9900CC"/>
                </a:solidFill>
              </a:rPr>
              <a:t>(</a:t>
            </a:r>
            <a:r>
              <a:rPr lang="en-US" sz="1400" dirty="0" smtClean="0">
                <a:solidFill>
                  <a:srgbClr val="9900CC"/>
                </a:solidFill>
              </a:rPr>
              <a:t>2014) 073020</a:t>
            </a:r>
            <a:endParaRPr lang="en-US" sz="1400" dirty="0">
              <a:solidFill>
                <a:srgbClr val="9900CC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4542917" y="2752435"/>
            <a:ext cx="542579" cy="4082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4576544" y="3248491"/>
            <a:ext cx="504340" cy="4922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864029" y="4889153"/>
            <a:ext cx="1348190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  <a:latin typeface="Symbol" panose="05050102010706020507" pitchFamily="18" charset="2"/>
              </a:rPr>
              <a:t>d</a:t>
            </a:r>
            <a:r>
              <a:rPr lang="en-US" sz="1400" dirty="0" smtClean="0">
                <a:solidFill>
                  <a:schemeClr val="accent1"/>
                </a:solidFill>
              </a:rPr>
              <a:t>B sensor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873265" y="5771224"/>
            <a:ext cx="1348190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a</a:t>
            </a:r>
            <a:r>
              <a:rPr lang="en-US" sz="1400" dirty="0" smtClean="0">
                <a:solidFill>
                  <a:schemeClr val="accent1"/>
                </a:solidFill>
              </a:rPr>
              <a:t>ctuator field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505035" y="1052946"/>
            <a:ext cx="577437" cy="32327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131842" y="4547408"/>
            <a:ext cx="288718" cy="32327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509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10" y="3879540"/>
            <a:ext cx="3960715" cy="247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Disruption Avoidance: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Initiatives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362" y="1033842"/>
            <a:ext cx="4563374" cy="5642950"/>
          </a:xfrm>
        </p:spPr>
        <p:txBody>
          <a:bodyPr/>
          <a:lstStyle/>
          <a:p>
            <a:r>
              <a:rPr lang="en-US" sz="2000" dirty="0" smtClean="0"/>
              <a:t>Advanced profile control</a:t>
            </a:r>
          </a:p>
          <a:p>
            <a:pPr lvl="1"/>
            <a:r>
              <a:rPr lang="en-US" sz="1600" dirty="0" smtClean="0"/>
              <a:t>Significant opportunities using NBI, 3D fields, and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innovative core fueling / momentum injection techniques</a:t>
            </a:r>
          </a:p>
          <a:p>
            <a:r>
              <a:rPr lang="en-US" sz="2000" dirty="0" smtClean="0"/>
              <a:t>Active mode control</a:t>
            </a:r>
          </a:p>
          <a:p>
            <a:pPr lvl="1"/>
            <a:r>
              <a:rPr lang="en-US" sz="1600" dirty="0" smtClean="0"/>
              <a:t>Generalize RWM, NTM control: improve performance, prove </a:t>
            </a:r>
            <a:r>
              <a:rPr lang="en-US" sz="1600" dirty="0"/>
              <a:t>over </a:t>
            </a:r>
            <a:r>
              <a:rPr lang="en-US" sz="1600" dirty="0" smtClean="0"/>
              <a:t>long-pulse</a:t>
            </a:r>
          </a:p>
          <a:p>
            <a:r>
              <a:rPr lang="en-US" sz="2000" dirty="0" smtClean="0"/>
              <a:t>Greater utilization of real-time physics models/ MHD </a:t>
            </a:r>
            <a:r>
              <a:rPr lang="en-US" sz="2000" dirty="0"/>
              <a:t>s</a:t>
            </a:r>
            <a:r>
              <a:rPr lang="en-US" sz="2000" dirty="0" smtClean="0"/>
              <a:t>pectroscopy</a:t>
            </a:r>
          </a:p>
          <a:p>
            <a:pPr lvl="1"/>
            <a:r>
              <a:rPr lang="en-US" sz="1600" dirty="0" smtClean="0"/>
              <a:t>Utilize real-time guidance from stability gradients to steer away from instability</a:t>
            </a:r>
          </a:p>
          <a:p>
            <a:r>
              <a:rPr lang="en-US" sz="2000" dirty="0" smtClean="0"/>
              <a:t>Computational simulations</a:t>
            </a:r>
          </a:p>
          <a:p>
            <a:pPr lvl="1"/>
            <a:r>
              <a:rPr lang="en-US" sz="1600" dirty="0" smtClean="0"/>
              <a:t>Develop </a:t>
            </a:r>
            <a:r>
              <a:rPr lang="en-US" sz="1600" dirty="0"/>
              <a:t>to test </a:t>
            </a:r>
            <a:r>
              <a:rPr lang="en-US" sz="1600" dirty="0" smtClean="0"/>
              <a:t>control algorithms to </a:t>
            </a:r>
            <a:r>
              <a:rPr lang="en-US" sz="1600" dirty="0"/>
              <a:t>make faster </a:t>
            </a:r>
            <a:r>
              <a:rPr lang="en-US" sz="1600" dirty="0" smtClean="0"/>
              <a:t>progress</a:t>
            </a:r>
          </a:p>
          <a:p>
            <a:r>
              <a:rPr lang="en-US" sz="2000" dirty="0" smtClean="0"/>
              <a:t>Disruption Warning Systems</a:t>
            </a:r>
          </a:p>
          <a:p>
            <a:pPr lvl="1"/>
            <a:r>
              <a:rPr lang="en-US" sz="1600" dirty="0" smtClean="0"/>
              <a:t>Increase and more intelligently use input, prioritize multiple actuators</a:t>
            </a:r>
          </a:p>
          <a:p>
            <a:endParaRPr lang="en-US" sz="2000" dirty="0"/>
          </a:p>
        </p:txBody>
      </p:sp>
      <p:pic>
        <p:nvPicPr>
          <p:cNvPr id="8" name="Picture 31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"/>
          <a:stretch/>
        </p:blipFill>
        <p:spPr bwMode="auto">
          <a:xfrm>
            <a:off x="766915" y="1260585"/>
            <a:ext cx="3261973" cy="209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 rot="16200000">
            <a:off x="2947487" y="2095293"/>
            <a:ext cx="2529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0000FF"/>
                </a:solidFill>
              </a:rPr>
              <a:t>3D field </a:t>
            </a:r>
            <a:r>
              <a:rPr lang="en-US" sz="1400" b="0" i="0" dirty="0" smtClean="0">
                <a:solidFill>
                  <a:srgbClr val="0000FF"/>
                </a:solidFill>
              </a:rPr>
              <a:t>torque density (N/m</a:t>
            </a:r>
            <a:r>
              <a:rPr lang="en-US" sz="1400" b="0" i="0" baseline="30000" dirty="0" smtClean="0">
                <a:solidFill>
                  <a:srgbClr val="0000FF"/>
                </a:solidFill>
              </a:rPr>
              <a:t>2</a:t>
            </a:r>
            <a:r>
              <a:rPr lang="en-US" sz="1400" b="0" i="0" dirty="0" smtClean="0">
                <a:solidFill>
                  <a:srgbClr val="0000FF"/>
                </a:solidFill>
              </a:rPr>
              <a:t>)</a:t>
            </a:r>
            <a:endParaRPr lang="en-US" sz="1400" b="0" i="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605004" y="2263836"/>
            <a:ext cx="1994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0" i="0" dirty="0" smtClean="0">
                <a:solidFill>
                  <a:srgbClr val="FF0000"/>
                </a:solidFill>
              </a:rPr>
              <a:t>Plasma rotation (rad/s)</a:t>
            </a:r>
            <a:endParaRPr lang="en-US" sz="1400" b="0" i="0" dirty="0">
              <a:solidFill>
                <a:srgbClr val="FF0000"/>
              </a:solidFill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2872510" y="1966617"/>
            <a:ext cx="101671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800" b="0" i="0" dirty="0" smtClean="0">
                <a:solidFill>
                  <a:srgbClr val="9900FF"/>
                </a:solidFill>
              </a:rPr>
              <a:t>3D field torque</a:t>
            </a:r>
          </a:p>
        </p:txBody>
      </p:sp>
      <p:cxnSp>
        <p:nvCxnSpPr>
          <p:cNvPr id="13" name="Straight Arrow Connector 12"/>
          <p:cNvCxnSpPr>
            <a:stCxn id="12" idx="2"/>
          </p:cNvCxnSpPr>
          <p:nvPr/>
        </p:nvCxnSpPr>
        <p:spPr bwMode="auto">
          <a:xfrm flipH="1">
            <a:off x="3035689" y="2612948"/>
            <a:ext cx="345178" cy="172179"/>
          </a:xfrm>
          <a:prstGeom prst="straightConnector1">
            <a:avLst/>
          </a:prstGeom>
          <a:noFill/>
          <a:ln w="15875" cap="flat" cmpd="sng" algn="ctr">
            <a:solidFill>
              <a:srgbClr val="66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40601" y="309361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rgbClr val="FF0000"/>
                </a:solidFill>
              </a:rPr>
              <a:t>0</a:t>
            </a:r>
            <a:endParaRPr lang="en-US" sz="1400" i="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0601" y="245650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rgbClr val="FF0000"/>
                </a:solidFill>
              </a:rPr>
              <a:t>2</a:t>
            </a:r>
            <a:endParaRPr lang="en-US" sz="1400" i="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0601" y="181109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rgbClr val="FF0000"/>
                </a:solidFill>
              </a:rPr>
              <a:t>4</a:t>
            </a:r>
            <a:endParaRPr lang="en-US" sz="1400" i="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0601" y="118379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rgbClr val="FF0000"/>
                </a:solidFill>
              </a:rPr>
              <a:t>6</a:t>
            </a:r>
            <a:endParaRPr lang="en-US" sz="1400" i="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8336" y="1194325"/>
            <a:ext cx="450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rgbClr val="FF0000"/>
                </a:solidFill>
              </a:rPr>
              <a:t>10</a:t>
            </a:r>
            <a:r>
              <a:rPr lang="en-US" sz="1400" i="0" baseline="30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779388" y="2614815"/>
            <a:ext cx="14148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dirty="0">
                <a:solidFill>
                  <a:srgbClr val="00B050"/>
                </a:solidFill>
              </a:rPr>
              <a:t>d</a:t>
            </a:r>
            <a:r>
              <a:rPr lang="en-US" sz="1800" b="0" i="0" dirty="0" smtClean="0">
                <a:solidFill>
                  <a:srgbClr val="00B050"/>
                </a:solidFill>
              </a:rPr>
              <a:t>esired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B050"/>
                </a:solidFill>
              </a:rPr>
              <a:t>rotation</a:t>
            </a:r>
            <a:endParaRPr lang="en-US" sz="1800" b="0" i="0" baseline="-25000" dirty="0" smtClean="0">
              <a:solidFill>
                <a:srgbClr val="00B050"/>
              </a:solidFill>
              <a:latin typeface="Symbol" panose="05050102010706020507" pitchFamily="18" charset="2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1341524" y="2483662"/>
            <a:ext cx="93511" cy="215375"/>
          </a:xfrm>
          <a:prstGeom prst="straightConnector1">
            <a:avLst/>
          </a:prstGeom>
          <a:noFill/>
          <a:ln w="158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257211" y="1323951"/>
            <a:ext cx="355648" cy="33855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rgbClr val="FF0000"/>
                </a:solidFill>
              </a:rPr>
              <a:t>t</a:t>
            </a:r>
            <a:r>
              <a:rPr lang="en-US" sz="1600" b="0" i="0" baseline="-25000" dirty="0" smtClean="0">
                <a:solidFill>
                  <a:srgbClr val="FF0000"/>
                </a:solidFill>
              </a:rPr>
              <a:t>1</a:t>
            </a:r>
            <a:endParaRPr lang="en-US" sz="1600" b="0" i="0" baseline="-25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96013" y="1615892"/>
            <a:ext cx="355648" cy="33855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rgbClr val="FF0000"/>
                </a:solidFill>
              </a:rPr>
              <a:t>t</a:t>
            </a:r>
            <a:r>
              <a:rPr lang="en-US" sz="1600" b="0" i="0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85876" y="2021776"/>
            <a:ext cx="355648" cy="33855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rgbClr val="FF0000"/>
                </a:solidFill>
              </a:rPr>
              <a:t>t</a:t>
            </a:r>
            <a:r>
              <a:rPr lang="en-US" sz="1600" b="0" i="0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9457" y="3350415"/>
            <a:ext cx="3209523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dirty="0" smtClean="0">
                <a:solidFill>
                  <a:srgbClr val="9900CC"/>
                </a:solidFill>
              </a:rPr>
              <a:t>I. Goumiri, et al. (Princeton University)</a:t>
            </a:r>
            <a:endParaRPr lang="en-US" sz="1400" dirty="0">
              <a:solidFill>
                <a:srgbClr val="9900CC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49085" y="3582992"/>
            <a:ext cx="42356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0" i="0" u="sng" dirty="0" smtClean="0">
                <a:solidFill>
                  <a:schemeClr val="accent1"/>
                </a:solidFill>
              </a:rPr>
              <a:t>Magnetic profile </a:t>
            </a:r>
            <a:r>
              <a:rPr lang="en-US" sz="1800" u="sng" dirty="0" smtClean="0">
                <a:solidFill>
                  <a:schemeClr val="accent1"/>
                </a:solidFill>
              </a:rPr>
              <a:t>control tested </a:t>
            </a:r>
            <a:r>
              <a:rPr lang="en-US" sz="1800" b="0" i="0" u="sng" dirty="0" smtClean="0">
                <a:solidFill>
                  <a:schemeClr val="accent1"/>
                </a:solidFill>
              </a:rPr>
              <a:t>(DIII-D)</a:t>
            </a:r>
            <a:endParaRPr lang="en-US" sz="1800" b="0" i="0" u="sng" dirty="0">
              <a:solidFill>
                <a:schemeClr val="accent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4970" y="6282117"/>
            <a:ext cx="4113617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dirty="0" smtClean="0">
                <a:solidFill>
                  <a:srgbClr val="9900CC"/>
                </a:solidFill>
              </a:rPr>
              <a:t>J.E. Barton, </a:t>
            </a:r>
            <a:r>
              <a:rPr lang="en-US" sz="1400" dirty="0">
                <a:solidFill>
                  <a:srgbClr val="9900CC"/>
                </a:solidFill>
              </a:rPr>
              <a:t>et al., </a:t>
            </a:r>
            <a:r>
              <a:rPr lang="en-US" sz="1400" dirty="0" err="1">
                <a:solidFill>
                  <a:srgbClr val="9900CC"/>
                </a:solidFill>
              </a:rPr>
              <a:t>Nucl</a:t>
            </a:r>
            <a:r>
              <a:rPr lang="en-US" sz="1400" dirty="0">
                <a:solidFill>
                  <a:srgbClr val="9900CC"/>
                </a:solidFill>
              </a:rPr>
              <a:t>. Fusion </a:t>
            </a:r>
            <a:r>
              <a:rPr lang="en-US" sz="1400" b="1" dirty="0" smtClean="0">
                <a:solidFill>
                  <a:srgbClr val="9900CC"/>
                </a:solidFill>
              </a:rPr>
              <a:t>52</a:t>
            </a:r>
            <a:r>
              <a:rPr lang="en-US" sz="1400" dirty="0" smtClean="0">
                <a:solidFill>
                  <a:srgbClr val="9900CC"/>
                </a:solidFill>
              </a:rPr>
              <a:t> </a:t>
            </a:r>
            <a:r>
              <a:rPr lang="en-US" sz="1400" dirty="0">
                <a:solidFill>
                  <a:srgbClr val="9900CC"/>
                </a:solidFill>
              </a:rPr>
              <a:t>(</a:t>
            </a:r>
            <a:r>
              <a:rPr lang="en-US" sz="1400" dirty="0" smtClean="0">
                <a:solidFill>
                  <a:srgbClr val="9900CC"/>
                </a:solidFill>
              </a:rPr>
              <a:t>2012) 123018</a:t>
            </a:r>
            <a:endParaRPr lang="en-US" sz="1400" dirty="0">
              <a:solidFill>
                <a:srgbClr val="9900CC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63718" y="6107837"/>
            <a:ext cx="360935" cy="17428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0215" y="314984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latin typeface="Symbol" panose="05050102010706020507" pitchFamily="18" charset="2"/>
              </a:rPr>
              <a:t>r</a:t>
            </a:r>
            <a:endParaRPr lang="en-US" sz="1800" i="1" dirty="0">
              <a:latin typeface="Symbol" panose="05050102010706020507" pitchFamily="18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09292" y="1989348"/>
            <a:ext cx="1688273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dirty="0" smtClean="0">
                <a:solidFill>
                  <a:srgbClr val="9900CC"/>
                </a:solidFill>
              </a:rPr>
              <a:t>See R. Raman talk</a:t>
            </a:r>
            <a:endParaRPr lang="en-US" sz="1400" dirty="0">
              <a:solidFill>
                <a:srgbClr val="9900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681" y="740282"/>
            <a:ext cx="4247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u="sng" dirty="0">
                <a:solidFill>
                  <a:schemeClr val="accent1"/>
                </a:solidFill>
              </a:rPr>
              <a:t>P</a:t>
            </a:r>
            <a:r>
              <a:rPr lang="en-US" sz="1800" b="0" i="0" u="sng" dirty="0" smtClean="0">
                <a:solidFill>
                  <a:schemeClr val="accent1"/>
                </a:solidFill>
              </a:rPr>
              <a:t>lasma rotation controller using 3D fields (NSTX-U)</a:t>
            </a:r>
            <a:endParaRPr lang="en-US" sz="1800" b="0" i="0" u="sng" dirty="0">
              <a:solidFill>
                <a:schemeClr val="accent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 flipH="1">
            <a:off x="4384778" y="1386706"/>
            <a:ext cx="443936" cy="50211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 flipH="1">
            <a:off x="4384778" y="1449368"/>
            <a:ext cx="485868" cy="109704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13388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Disruption Mitigation: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Status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7878" y="1751167"/>
            <a:ext cx="4330969" cy="4632380"/>
          </a:xfrm>
        </p:spPr>
        <p:txBody>
          <a:bodyPr/>
          <a:lstStyle/>
          <a:p>
            <a:r>
              <a:rPr lang="en-US" sz="2000" dirty="0" smtClean="0"/>
              <a:t>Heat and radiation loads</a:t>
            </a:r>
          </a:p>
          <a:p>
            <a:pPr lvl="1"/>
            <a:r>
              <a:rPr lang="en-US" sz="1600" dirty="0" smtClean="0"/>
              <a:t>Massive Gas Injection has demonstrated partial success</a:t>
            </a:r>
          </a:p>
          <a:p>
            <a:pPr lvl="1"/>
            <a:r>
              <a:rPr lang="en-US" sz="1600" dirty="0" smtClean="0"/>
              <a:t>…but gas penetration too slow / requires MHD mixing to reach core</a:t>
            </a:r>
          </a:p>
          <a:p>
            <a:pPr lvl="1"/>
            <a:r>
              <a:rPr lang="en-US" sz="1600" dirty="0" smtClean="0"/>
              <a:t>Radiation asymmetries could cause first wall melting –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magnitudes differ across devices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000" dirty="0" smtClean="0"/>
              <a:t>Runaway Electron Generation</a:t>
            </a:r>
          </a:p>
          <a:p>
            <a:pPr lvl="1"/>
            <a:r>
              <a:rPr lang="en-US" sz="1600" dirty="0" smtClean="0"/>
              <a:t>Can cause intense melting / erosion</a:t>
            </a:r>
          </a:p>
          <a:p>
            <a:pPr lvl="1"/>
            <a:r>
              <a:rPr lang="en-US" sz="1600" dirty="0" smtClean="0"/>
              <a:t>Innovative ideas now being tested to reduce RE beam</a:t>
            </a:r>
            <a:endParaRPr lang="en-US" sz="2000" dirty="0"/>
          </a:p>
          <a:p>
            <a:r>
              <a:rPr lang="en-US" sz="2000" dirty="0" smtClean="0"/>
              <a:t>Induced Halo Currents</a:t>
            </a:r>
          </a:p>
          <a:p>
            <a:pPr lvl="1"/>
            <a:r>
              <a:rPr lang="en-US" sz="1600" dirty="0" smtClean="0"/>
              <a:t>Vessel forces associated with halo current asymmetry and rotation are key ITER concern now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397964" y="888225"/>
            <a:ext cx="4685648" cy="646327"/>
          </a:xfrm>
          <a:prstGeom prst="rect">
            <a:avLst/>
          </a:prstGeom>
          <a:solidFill>
            <a:srgbClr val="FFFF99"/>
          </a:solidFill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1800" u="sng" dirty="0" smtClean="0">
                <a:solidFill>
                  <a:schemeClr val="accent1"/>
                </a:solidFill>
              </a:rPr>
              <a:t>Effort being made to support ITER mitigation system final design review (2017)</a:t>
            </a:r>
            <a:endParaRPr lang="en-US" sz="1800" u="sng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817" y="1027116"/>
            <a:ext cx="4140772" cy="646327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1800" u="sng" dirty="0" smtClean="0">
                <a:solidFill>
                  <a:srgbClr val="0000FF"/>
                </a:solidFill>
              </a:rPr>
              <a:t>Multiple injectors do not reduce radiation toroidal asymmetry</a:t>
            </a:r>
            <a:endParaRPr lang="en-US" sz="1600" u="sng" dirty="0">
              <a:solidFill>
                <a:srgbClr val="0000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38" y="1706772"/>
            <a:ext cx="4124357" cy="398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 flipH="1" flipV="1">
            <a:off x="4563374" y="3372931"/>
            <a:ext cx="730521" cy="2820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405440" y="5777145"/>
            <a:ext cx="4192438" cy="52321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1400" dirty="0" smtClean="0">
                <a:solidFill>
                  <a:srgbClr val="9900CC"/>
                </a:solidFill>
              </a:rPr>
              <a:t>N. </a:t>
            </a:r>
            <a:r>
              <a:rPr lang="en-US" sz="1400" dirty="0" err="1" smtClean="0">
                <a:solidFill>
                  <a:srgbClr val="9900CC"/>
                </a:solidFill>
              </a:rPr>
              <a:t>Eidietis</a:t>
            </a:r>
            <a:r>
              <a:rPr lang="en-US" sz="1400" dirty="0" smtClean="0">
                <a:solidFill>
                  <a:srgbClr val="9900CC"/>
                </a:solidFill>
              </a:rPr>
              <a:t>, </a:t>
            </a:r>
            <a:r>
              <a:rPr lang="en-US" sz="1400" dirty="0">
                <a:solidFill>
                  <a:srgbClr val="9900CC"/>
                </a:solidFill>
              </a:rPr>
              <a:t>et al</a:t>
            </a:r>
            <a:r>
              <a:rPr lang="en-US" sz="1400" dirty="0" smtClean="0">
                <a:solidFill>
                  <a:srgbClr val="9900CC"/>
                </a:solidFill>
              </a:rPr>
              <a:t>., DIII-D 5 Year Plan talk (2014)</a:t>
            </a:r>
            <a:endParaRPr lang="en-US" sz="1400" dirty="0">
              <a:solidFill>
                <a:srgbClr val="9900CC"/>
              </a:solidFill>
            </a:endParaRPr>
          </a:p>
          <a:p>
            <a:endParaRPr lang="en-US" sz="1400" dirty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71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Disruption Mitigation: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Initiatives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771" y="964336"/>
            <a:ext cx="4399473" cy="5348367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ts val="800"/>
              </a:spcBef>
            </a:pPr>
            <a:r>
              <a:rPr lang="en-US" sz="2000" dirty="0" smtClean="0"/>
              <a:t>Massive Gas Injection</a:t>
            </a:r>
          </a:p>
          <a:p>
            <a:pPr lvl="1">
              <a:lnSpc>
                <a:spcPct val="75000"/>
              </a:lnSpc>
              <a:spcBef>
                <a:spcPts val="800"/>
              </a:spcBef>
            </a:pPr>
            <a:r>
              <a:rPr lang="en-US" sz="1600" dirty="0" smtClean="0"/>
              <a:t>Understand gas penetration efficiency vs </a:t>
            </a:r>
            <a:r>
              <a:rPr lang="en-US" sz="1600" dirty="0" err="1" smtClean="0"/>
              <a:t>poloidal</a:t>
            </a:r>
            <a:r>
              <a:rPr lang="en-US" sz="1600" dirty="0" smtClean="0"/>
              <a:t> location (including X-point); spatial distribution of heat / radiation</a:t>
            </a:r>
          </a:p>
          <a:p>
            <a:pPr>
              <a:lnSpc>
                <a:spcPct val="75000"/>
              </a:lnSpc>
              <a:spcBef>
                <a:spcPts val="800"/>
              </a:spcBef>
            </a:pPr>
            <a:r>
              <a:rPr lang="en-US" sz="2000" dirty="0" smtClean="0"/>
              <a:t>Shattered / Shell Pellet Injection</a:t>
            </a:r>
          </a:p>
          <a:p>
            <a:pPr lvl="1">
              <a:lnSpc>
                <a:spcPct val="75000"/>
              </a:lnSpc>
              <a:spcBef>
                <a:spcPts val="800"/>
              </a:spcBef>
            </a:pPr>
            <a:r>
              <a:rPr lang="en-US" sz="1600" dirty="0" smtClean="0"/>
              <a:t>promising alternative to MGI</a:t>
            </a:r>
          </a:p>
          <a:p>
            <a:pPr>
              <a:lnSpc>
                <a:spcPct val="75000"/>
              </a:lnSpc>
              <a:spcBef>
                <a:spcPts val="800"/>
              </a:spcBef>
            </a:pPr>
            <a:r>
              <a:rPr lang="en-US" sz="2000" dirty="0" smtClean="0"/>
              <a:t>Halo current diagnosis</a:t>
            </a:r>
          </a:p>
          <a:p>
            <a:pPr lvl="1">
              <a:lnSpc>
                <a:spcPct val="75000"/>
              </a:lnSpc>
              <a:spcBef>
                <a:spcPts val="800"/>
              </a:spcBef>
            </a:pPr>
            <a:r>
              <a:rPr lang="en-US" sz="1600" dirty="0" smtClean="0"/>
              <a:t>Expand to understand toroidal asymmetries, rotation, related </a:t>
            </a:r>
            <a:r>
              <a:rPr lang="en-US" sz="1600" dirty="0"/>
              <a:t>forces</a:t>
            </a:r>
            <a:endParaRPr lang="en-US" sz="1600" dirty="0" smtClean="0"/>
          </a:p>
          <a:p>
            <a:pPr>
              <a:lnSpc>
                <a:spcPct val="75000"/>
              </a:lnSpc>
              <a:spcBef>
                <a:spcPts val="800"/>
              </a:spcBef>
            </a:pPr>
            <a:r>
              <a:rPr lang="en-US" sz="2000" dirty="0" smtClean="0"/>
              <a:t>Electromagnetic Particle Injection</a:t>
            </a:r>
          </a:p>
          <a:p>
            <a:pPr lvl="1">
              <a:lnSpc>
                <a:spcPct val="75000"/>
              </a:lnSpc>
              <a:spcBef>
                <a:spcPts val="800"/>
              </a:spcBef>
            </a:pPr>
            <a:r>
              <a:rPr lang="en-US" altLang="en-US" sz="1600" dirty="0" smtClean="0"/>
              <a:t>Adequate </a:t>
            </a:r>
            <a:r>
              <a:rPr lang="en-US" altLang="en-US" sz="1600" dirty="0"/>
              <a:t>to </a:t>
            </a:r>
            <a:r>
              <a:rPr lang="en-US" altLang="en-US" sz="1600" dirty="0" smtClean="0"/>
              <a:t>meet &lt; </a:t>
            </a:r>
            <a:r>
              <a:rPr lang="en-US" altLang="en-US" sz="1600" dirty="0"/>
              <a:t>10 </a:t>
            </a:r>
            <a:r>
              <a:rPr lang="en-US" altLang="en-US" sz="1600" dirty="0" err="1"/>
              <a:t>ms</a:t>
            </a:r>
            <a:r>
              <a:rPr lang="en-US" altLang="en-US" sz="1600" dirty="0"/>
              <a:t> response time needed </a:t>
            </a:r>
            <a:r>
              <a:rPr lang="en-US" altLang="en-US" sz="1600" dirty="0" smtClean="0"/>
              <a:t>for ITER, test on NSTX-U</a:t>
            </a:r>
          </a:p>
          <a:p>
            <a:pPr>
              <a:lnSpc>
                <a:spcPct val="75000"/>
              </a:lnSpc>
              <a:spcBef>
                <a:spcPts val="800"/>
              </a:spcBef>
            </a:pPr>
            <a:r>
              <a:rPr lang="en-US" sz="2000" dirty="0" smtClean="0"/>
              <a:t>Active control of disrupting plasma</a:t>
            </a:r>
          </a:p>
          <a:p>
            <a:pPr lvl="1">
              <a:lnSpc>
                <a:spcPct val="75000"/>
              </a:lnSpc>
              <a:spcBef>
                <a:spcPts val="800"/>
              </a:spcBef>
            </a:pPr>
            <a:r>
              <a:rPr lang="en-US" sz="1600" dirty="0"/>
              <a:t>R</a:t>
            </a:r>
            <a:r>
              <a:rPr lang="en-US" sz="1600" dirty="0" smtClean="0"/>
              <a:t>educe impact of halo currents and runaway electrons</a:t>
            </a:r>
          </a:p>
          <a:p>
            <a:pPr>
              <a:lnSpc>
                <a:spcPct val="75000"/>
              </a:lnSpc>
              <a:spcBef>
                <a:spcPts val="800"/>
              </a:spcBef>
            </a:pPr>
            <a:r>
              <a:rPr lang="en-US" sz="2000" dirty="0" smtClean="0"/>
              <a:t>Sacrificial limiters</a:t>
            </a:r>
          </a:p>
          <a:p>
            <a:pPr lvl="1">
              <a:lnSpc>
                <a:spcPct val="75000"/>
              </a:lnSpc>
              <a:spcBef>
                <a:spcPts val="800"/>
              </a:spcBef>
            </a:pPr>
            <a:r>
              <a:rPr lang="en-US" sz="1600" dirty="0" smtClean="0"/>
              <a:t>including low-Z liquid metals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67751" y="6251764"/>
            <a:ext cx="3597215" cy="307773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1400" dirty="0" smtClean="0">
                <a:solidFill>
                  <a:srgbClr val="9900CC"/>
                </a:solidFill>
              </a:rPr>
              <a:t>R. Raman, </a:t>
            </a:r>
            <a:r>
              <a:rPr lang="en-US" sz="1400" dirty="0">
                <a:solidFill>
                  <a:srgbClr val="9900CC"/>
                </a:solidFill>
              </a:rPr>
              <a:t>et al</a:t>
            </a:r>
            <a:r>
              <a:rPr lang="en-US" sz="1400" dirty="0" smtClean="0">
                <a:solidFill>
                  <a:srgbClr val="9900CC"/>
                </a:solidFill>
              </a:rPr>
              <a:t>., EPS 2014,</a:t>
            </a:r>
            <a:r>
              <a:rPr lang="en-US" sz="1400" dirty="0">
                <a:solidFill>
                  <a:srgbClr val="9900CC"/>
                </a:solidFill>
              </a:rPr>
              <a:t> </a:t>
            </a:r>
            <a:r>
              <a:rPr lang="en-US" sz="1400" dirty="0" smtClean="0">
                <a:solidFill>
                  <a:srgbClr val="9900CC"/>
                </a:solidFill>
              </a:rPr>
              <a:t>Paper P5.015</a:t>
            </a:r>
            <a:endParaRPr lang="en-US" sz="1400" dirty="0">
              <a:solidFill>
                <a:srgbClr val="9900CC"/>
              </a:solidFill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05" y="4224049"/>
            <a:ext cx="4068708" cy="2073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363" y="3885190"/>
            <a:ext cx="4827852" cy="33855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1600" u="sng" dirty="0" smtClean="0">
                <a:solidFill>
                  <a:srgbClr val="0000FF"/>
                </a:solidFill>
              </a:rPr>
              <a:t>Electromagnetic Particle Injector in ITER </a:t>
            </a:r>
            <a:r>
              <a:rPr lang="en-US" sz="1400" u="sng" dirty="0" smtClean="0">
                <a:solidFill>
                  <a:srgbClr val="0000FF"/>
                </a:solidFill>
              </a:rPr>
              <a:t>(schematic)</a:t>
            </a:r>
            <a:endParaRPr lang="en-US" sz="1400" u="sng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359" y="707954"/>
            <a:ext cx="3976872" cy="33855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1600" u="sng" dirty="0" smtClean="0">
                <a:solidFill>
                  <a:srgbClr val="0000FF"/>
                </a:solidFill>
              </a:rPr>
              <a:t>Shattered Pellet Injector results (DIII-D)</a:t>
            </a:r>
            <a:endParaRPr lang="en-US" sz="1400" u="sng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05" y="1043785"/>
            <a:ext cx="3166637" cy="250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36429" y="3499783"/>
            <a:ext cx="4408102" cy="52321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1400" dirty="0" smtClean="0">
                <a:solidFill>
                  <a:srgbClr val="9900CC"/>
                </a:solidFill>
              </a:rPr>
              <a:t>N. Commaux, </a:t>
            </a:r>
            <a:r>
              <a:rPr lang="en-US" sz="1400" dirty="0">
                <a:solidFill>
                  <a:srgbClr val="9900CC"/>
                </a:solidFill>
              </a:rPr>
              <a:t>et al</a:t>
            </a:r>
            <a:r>
              <a:rPr lang="en-US" sz="1400" dirty="0" smtClean="0">
                <a:solidFill>
                  <a:srgbClr val="9900CC"/>
                </a:solidFill>
              </a:rPr>
              <a:t>., </a:t>
            </a:r>
            <a:r>
              <a:rPr lang="en-US" sz="1400" dirty="0" err="1">
                <a:solidFill>
                  <a:srgbClr val="9900CC"/>
                </a:solidFill>
              </a:rPr>
              <a:t>Nucl</a:t>
            </a:r>
            <a:r>
              <a:rPr lang="en-US" sz="1400" dirty="0">
                <a:solidFill>
                  <a:srgbClr val="9900CC"/>
                </a:solidFill>
              </a:rPr>
              <a:t>. Fusion </a:t>
            </a:r>
            <a:r>
              <a:rPr lang="en-US" sz="1400" b="1" dirty="0" smtClean="0">
                <a:solidFill>
                  <a:srgbClr val="9900CC"/>
                </a:solidFill>
              </a:rPr>
              <a:t>51</a:t>
            </a:r>
            <a:r>
              <a:rPr lang="en-US" sz="1400" dirty="0" smtClean="0">
                <a:solidFill>
                  <a:srgbClr val="9900CC"/>
                </a:solidFill>
              </a:rPr>
              <a:t> </a:t>
            </a:r>
            <a:r>
              <a:rPr lang="en-US" sz="1400" dirty="0">
                <a:solidFill>
                  <a:srgbClr val="9900CC"/>
                </a:solidFill>
              </a:rPr>
              <a:t>(</a:t>
            </a:r>
            <a:r>
              <a:rPr lang="en-US" sz="1400" dirty="0" smtClean="0">
                <a:solidFill>
                  <a:srgbClr val="9900CC"/>
                </a:solidFill>
              </a:rPr>
              <a:t>2011) 103001</a:t>
            </a:r>
            <a:endParaRPr lang="en-US" sz="1400" dirty="0">
              <a:solidFill>
                <a:srgbClr val="9900CC"/>
              </a:solidFill>
            </a:endParaRPr>
          </a:p>
          <a:p>
            <a:endParaRPr lang="en-US" sz="1400" dirty="0">
              <a:solidFill>
                <a:srgbClr val="9900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88215" y="5806427"/>
            <a:ext cx="4109138" cy="46166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marL="168275" lvl="1">
              <a:lnSpc>
                <a:spcPct val="75000"/>
              </a:lnSpc>
              <a:spcBef>
                <a:spcPts val="80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Related </a:t>
            </a:r>
            <a:r>
              <a:rPr lang="en-US" sz="1600" dirty="0">
                <a:solidFill>
                  <a:srgbClr val="FF0000"/>
                </a:solidFill>
              </a:rPr>
              <a:t>theoretical </a:t>
            </a:r>
            <a:r>
              <a:rPr lang="en-US" sz="1600" dirty="0" smtClean="0">
                <a:solidFill>
                  <a:srgbClr val="FF0000"/>
                </a:solidFill>
              </a:rPr>
              <a:t>modeling needed for extrapolation to ITER, FNSF, etc.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4136994" y="2121763"/>
            <a:ext cx="1005697" cy="26225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34466777"/>
      </p:ext>
    </p:extLst>
  </p:cSld>
  <p:clrMapOvr>
    <a:masterClrMapping/>
  </p:clrMapOvr>
</p:sld>
</file>

<file path=ppt/theme/theme1.xml><?xml version="1.0" encoding="utf-8"?>
<a:theme xmlns:a="http://schemas.openxmlformats.org/drawingml/2006/main" name="run plan">
  <a:themeElements>
    <a:clrScheme name="">
      <a:dk1>
        <a:srgbClr val="000000"/>
      </a:dk1>
      <a:lt1>
        <a:srgbClr val="FFFFFF"/>
      </a:lt1>
      <a:dk2>
        <a:srgbClr val="000000"/>
      </a:dk2>
      <a:lt2>
        <a:srgbClr val="D49FFF"/>
      </a:lt2>
      <a:accent1>
        <a:srgbClr val="0000FF"/>
      </a:accent1>
      <a:accent2>
        <a:srgbClr val="FF5008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4806"/>
      </a:accent6>
      <a:hlink>
        <a:srgbClr val="8901F3"/>
      </a:hlink>
      <a:folHlink>
        <a:srgbClr val="919191"/>
      </a:folHlink>
    </a:clrScheme>
    <a:fontScheme name="run plan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run pl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175">
          <a:solidFill>
            <a:schemeClr val="tx1"/>
          </a:solidFill>
        </a:ln>
      </a:spPr>
      <a:bodyPr vert="horz" wrap="square" lIns="0" tIns="0" rIns="0" bIns="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buNone/>
          <a:defRPr b="0" i="0" dirty="0" smtClean="0">
            <a:latin typeface="Calibri" pitchFamily="34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CFE_talk_RCUK_EFDA_simple">
  <a:themeElements>
    <a:clrScheme name="CCFE_talk_RCUK_EFDA_simp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CFE_talk_RCUK_EFDA_si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CFE_talk_RCUK_EFDA_simp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FE_talk_RCUK_EFDA_simp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FE_talk_RCUK_EFDA_simp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FE_talk_RCUK_EFDA_simp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FE_talk_RCUK_EFDA_simp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FE_talk_RCUK_EFDA_simp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FE_talk_RCUK_EFDA_simp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FE_talk_RCUK_EFDA_simp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FE_talk_RCUK_EFDA_simp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FE_talk_RCUK_EFDA_simp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FE_talk_RCUK_EFDA_simp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FE_talk_RCUK_EFDA_simp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Venus 1 HD:Tokamak XP's, etc.:TFTR, XP's, etc.:CY 96:DT-801 High li:7/96 run:DT-801 7/8 sum/run plan</Template>
  <TotalTime>30426</TotalTime>
  <Pages>13</Pages>
  <Words>1492</Words>
  <Application>Microsoft Office PowerPoint</Application>
  <PresentationFormat>On-screen Show (4:3)</PresentationFormat>
  <Paragraphs>229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run plan</vt:lpstr>
      <vt:lpstr>blank</vt:lpstr>
      <vt:lpstr>Blank Presentation</vt:lpstr>
      <vt:lpstr>2_Blank Presentation</vt:lpstr>
      <vt:lpstr>CCFE_talk_RCUK_EFDA_simple</vt:lpstr>
      <vt:lpstr>4_Blank Presentation</vt:lpstr>
      <vt:lpstr>5_Blank Presentation</vt:lpstr>
      <vt:lpstr>PowerPoint Presentation</vt:lpstr>
      <vt:lpstr>Near 100% disruption avoidance is an urgent need for ITER, FNSF, and future tokamaks</vt:lpstr>
      <vt:lpstr>Increase success of disruption PAM by exploiting more opportunities/actions to avoid/mitigate disruption</vt:lpstr>
      <vt:lpstr>Disruption Prediction / Detection: Status </vt:lpstr>
      <vt:lpstr>Disruption Prediction / Detection: Initiatives </vt:lpstr>
      <vt:lpstr>Disruption Avoidance: Status </vt:lpstr>
      <vt:lpstr>Disruption Avoidance: Initiatives </vt:lpstr>
      <vt:lpstr>Disruption Mitigation: Status </vt:lpstr>
      <vt:lpstr>Disruption Mitigation: Initiatives </vt:lpstr>
      <vt:lpstr>Building on present program strengths in disruption PAM is the most efficient path for best progress</vt:lpstr>
      <vt:lpstr>Supporting Slides Follow</vt:lpstr>
      <vt:lpstr>Disruption PAM research is critically important – it pervades 3 of 5 ReNeW Themes</vt:lpstr>
      <vt:lpstr>ITER Disruptivity Requirements (Lehnen 2013)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ET1 intro</dc:title>
  <dc:subject>NSTX base slide format</dc:subject>
  <dc:creator>Steven A. Sabbagh</dc:creator>
  <cp:keywords>NSTX</cp:keywords>
  <cp:lastModifiedBy>Reviewer</cp:lastModifiedBy>
  <cp:revision>5218</cp:revision>
  <cp:lastPrinted>2011-09-27T20:42:09Z</cp:lastPrinted>
  <dcterms:created xsi:type="dcterms:W3CDTF">2000-01-31T02:57:44Z</dcterms:created>
  <dcterms:modified xsi:type="dcterms:W3CDTF">2014-07-04T01:50:03Z</dcterms:modified>
</cp:coreProperties>
</file>