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8"/>
  </p:notesMasterIdLst>
  <p:handoutMasterIdLst>
    <p:handoutMasterId r:id="rId9"/>
  </p:handoutMasterIdLst>
  <p:sldIdLst>
    <p:sldId id="268" r:id="rId3"/>
    <p:sldId id="655" r:id="rId4"/>
    <p:sldId id="654" r:id="rId5"/>
    <p:sldId id="656" r:id="rId6"/>
    <p:sldId id="65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00FF"/>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94050" autoAdjust="0"/>
  </p:normalViewPr>
  <p:slideViewPr>
    <p:cSldViewPr>
      <p:cViewPr varScale="1">
        <p:scale>
          <a:sx n="100" d="100"/>
          <a:sy n="100" d="100"/>
        </p:scale>
        <p:origin x="-1480" y="-112"/>
      </p:cViewPr>
      <p:guideLst>
        <p:guide orient="horz" pos="2160"/>
        <p:guide pos="2880"/>
      </p:guideLst>
    </p:cSldViewPr>
  </p:slideViewPr>
  <p:outlineViewPr>
    <p:cViewPr>
      <p:scale>
        <a:sx n="33" d="100"/>
        <a:sy n="33" d="100"/>
      </p:scale>
      <p:origin x="0" y="472"/>
    </p:cViewPr>
  </p:outlineViewPr>
  <p:notesTextViewPr>
    <p:cViewPr>
      <p:scale>
        <a:sx n="1" d="1"/>
        <a:sy n="1" d="1"/>
      </p:scale>
      <p:origin x="0" y="0"/>
    </p:cViewPr>
  </p:notesTextViewPr>
  <p:sorterViewPr>
    <p:cViewPr>
      <p:scale>
        <a:sx n="90" d="100"/>
        <a:sy n="90" d="100"/>
      </p:scale>
      <p:origin x="0" y="4266"/>
    </p:cViewPr>
  </p:sorterViewPr>
  <p:notesViewPr>
    <p:cSldViewPr snapToGrid="0" snapToObjects="1">
      <p:cViewPr varScale="1">
        <p:scale>
          <a:sx n="79" d="100"/>
          <a:sy n="79" d="100"/>
        </p:scale>
        <p:origin x="-35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537F5-6640-4006-B4CB-C4D404C03B75}" type="datetimeFigureOut">
              <a:rPr lang="en-US" smtClean="0"/>
              <a:t>5/25/17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5F39B-6D88-4368-9625-CE0FDCEDB5CA}" type="slidenum">
              <a:rPr lang="en-US" smtClean="0"/>
              <a:t>‹#›</a:t>
            </a:fld>
            <a:endParaRPr lang="en-US"/>
          </a:p>
        </p:txBody>
      </p:sp>
    </p:spTree>
    <p:extLst>
      <p:ext uri="{BB962C8B-B14F-4D97-AF65-F5344CB8AC3E}">
        <p14:creationId xmlns:p14="http://schemas.microsoft.com/office/powerpoint/2010/main" val="14501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46C3C-6671-4B05-8C04-A564177E6221}"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6103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4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11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30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961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284826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2989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95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10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681"/>
            <a:ext cx="762000" cy="152680"/>
          </a:xfrm>
          <a:prstGeom prst="rect">
            <a:avLst/>
          </a:prstGeom>
        </p:spPr>
        <p:txBody>
          <a:bodyPr vert="horz" wrap="square" lIns="82058" tIns="41029" rIns="82058" bIns="41029" numCol="1" anchor="t" anchorCtr="0" compatLnSpc="1">
            <a:prstTxWarp prst="textNoShape">
              <a:avLst/>
            </a:prstTxWarp>
          </a:bodyPr>
          <a:lstStyle>
            <a:lvl1pPr>
              <a:defRPr/>
            </a:lvl1pPr>
          </a:lstStyle>
          <a:p>
            <a:pPr fontAlgn="base">
              <a:spcBef>
                <a:spcPct val="0"/>
              </a:spcBef>
              <a:spcAft>
                <a:spcPct val="0"/>
              </a:spcAft>
            </a:pPr>
            <a:fld id="{CA4564B1-3526-48DE-B3DE-F2535F7EF5EA}" type="slidenum">
              <a:rPr lang="en-US" sz="1200" b="1" i="1" smtClean="0">
                <a:solidFill>
                  <a:srgbClr val="1822CD"/>
                </a:solidFill>
                <a:latin typeface="Helvetica" charset="0"/>
                <a:cs typeface="Arial" pitchFamily="34" charset="0"/>
              </a:rPr>
              <a:pPr fontAlgn="base">
                <a:spcBef>
                  <a:spcPct val="0"/>
                </a:spcBef>
                <a:spcAft>
                  <a:spcPct val="0"/>
                </a:spcAft>
              </a:pPr>
              <a:t>‹#›</a:t>
            </a:fld>
            <a:endParaRPr lang="en-US" sz="1200" b="1" i="1" smtClean="0">
              <a:solidFill>
                <a:srgbClr val="1822CD"/>
              </a:solidFill>
              <a:latin typeface="Helvetica" charset="0"/>
              <a:cs typeface="Arial" pitchFamily="34" charset="0"/>
            </a:endParaRPr>
          </a:p>
        </p:txBody>
      </p:sp>
    </p:spTree>
    <p:extLst>
      <p:ext uri="{BB962C8B-B14F-4D97-AF65-F5344CB8AC3E}">
        <p14:creationId xmlns:p14="http://schemas.microsoft.com/office/powerpoint/2010/main" val="265543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26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21678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987838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theme" Target="../theme/theme2.xml"/><Relationship Id="rId14" Type="http://schemas.openxmlformats.org/officeDocument/2006/relationships/image" Target="../media/image7.wmf"/><Relationship Id="rId1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50"/>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p:nvSpPr>
        <p:spPr>
          <a:xfrm>
            <a:off x="1828800" y="6576307"/>
            <a:ext cx="54864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rgbClr val="336699"/>
                </a:solidFill>
                <a:latin typeface="Arial" panose="020B0604020202020204" pitchFamily="34" charset="0"/>
                <a:cs typeface="Arial" panose="020B0604020202020204" pitchFamily="34" charset="0"/>
              </a:rPr>
              <a:t>                                                  </a:t>
            </a:r>
            <a:endParaRPr lang="en-US" sz="1000" b="1" dirty="0" smtClean="0">
              <a:solidFill>
                <a:srgbClr val="336699"/>
              </a:solidFill>
              <a:latin typeface="Arial" panose="020B0604020202020204" pitchFamily="34" charset="0"/>
              <a:cs typeface="Arial" panose="020B0604020202020204" pitchFamily="34" charset="0"/>
            </a:endParaRPr>
          </a:p>
        </p:txBody>
      </p:sp>
      <p:sp>
        <p:nvSpPr>
          <p:cNvPr id="9" name="TextBox 8"/>
          <p:cNvSpPr txBox="1"/>
          <p:nvPr userDrawn="1"/>
        </p:nvSpPr>
        <p:spPr>
          <a:xfrm>
            <a:off x="7010400" y="6576307"/>
            <a:ext cx="1600200" cy="246221"/>
          </a:xfrm>
          <a:prstGeom prst="rect">
            <a:avLst/>
          </a:prstGeom>
          <a:noFill/>
        </p:spPr>
        <p:txBody>
          <a:bodyPr wrap="square" lIns="0" tIns="45720" rIns="0" bIns="4572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rgbClr val="336699"/>
                </a:solidFill>
                <a:latin typeface="Arial" panose="020B0604020202020204" pitchFamily="34" charset="0"/>
                <a:cs typeface="Arial" panose="020B0604020202020204" pitchFamily="34" charset="0"/>
              </a:rPr>
              <a:t>May 25, 2017 </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xmlns:p14="http://schemas.microsoft.com/office/powerpoint/2010/mai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8601"/>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22" name="Rectangle 206"/>
          <p:cNvSpPr>
            <a:spLocks noChangeArrowheads="1"/>
          </p:cNvSpPr>
          <p:nvPr/>
        </p:nvSpPr>
        <p:spPr bwMode="auto">
          <a:xfrm>
            <a:off x="812805" y="6580191"/>
            <a:ext cx="7726289" cy="277812"/>
          </a:xfrm>
          <a:prstGeom prst="rect">
            <a:avLst/>
          </a:prstGeom>
          <a:noFill/>
          <a:ln w="9525">
            <a:noFill/>
            <a:miter lim="800000"/>
            <a:headEnd/>
            <a:tailEnd/>
          </a:ln>
          <a:effectLst/>
        </p:spPr>
        <p:txBody>
          <a:bodyPr lIns="0" tIns="0" rIns="0" bIns="0" anchor="ctr"/>
          <a:lstStyle/>
          <a:p>
            <a:pPr algn="ctr" fontAlgn="base">
              <a:spcBef>
                <a:spcPct val="0"/>
              </a:spcBef>
              <a:spcAft>
                <a:spcPct val="0"/>
              </a:spcAft>
              <a:defRPr/>
            </a:pPr>
            <a:r>
              <a:rPr lang="en-US" sz="1100" b="1" dirty="0" smtClean="0">
                <a:solidFill>
                  <a:srgbClr val="3333CC"/>
                </a:solidFill>
                <a:latin typeface="Calibri" pitchFamily="34" charset="0"/>
                <a:cs typeface="Calibri" pitchFamily="34" charset="0"/>
              </a:rPr>
              <a:t>55</a:t>
            </a:r>
            <a:r>
              <a:rPr lang="en-US" sz="1100" b="1" baseline="30000" dirty="0" smtClean="0">
                <a:solidFill>
                  <a:srgbClr val="3333CC"/>
                </a:solidFill>
                <a:latin typeface="Calibri" pitchFamily="34" charset="0"/>
                <a:cs typeface="Calibri" pitchFamily="34" charset="0"/>
              </a:rPr>
              <a:t>th</a:t>
            </a:r>
            <a:r>
              <a:rPr lang="en-US" sz="1100" b="1" dirty="0" smtClean="0">
                <a:solidFill>
                  <a:srgbClr val="3333CC"/>
                </a:solidFill>
                <a:latin typeface="Calibri" pitchFamily="34" charset="0"/>
                <a:cs typeface="Calibri" pitchFamily="34" charset="0"/>
              </a:rPr>
              <a:t> APS DPP Meeting TI2.02: </a:t>
            </a:r>
            <a:r>
              <a:rPr lang="en-US" sz="1100" b="1" dirty="0" smtClean="0">
                <a:solidFill>
                  <a:srgbClr val="1822CD"/>
                </a:solidFill>
                <a:latin typeface="Calibri" panose="020F0502020204030204" pitchFamily="34" charset="0"/>
                <a:cs typeface="Arial" pitchFamily="34" charset="0"/>
              </a:rPr>
              <a:t>Measured Improvement of Global MHD Mode Stability in ST Plasmas </a:t>
            </a:r>
            <a:r>
              <a:rPr lang="en-US" sz="1100" b="1" dirty="0" smtClean="0">
                <a:solidFill>
                  <a:srgbClr val="3333CC"/>
                </a:solidFill>
                <a:latin typeface="Calibri" pitchFamily="34" charset="0"/>
                <a:cs typeface="Calibri" pitchFamily="34" charset="0"/>
              </a:rPr>
              <a:t>(J.W. Berkery)</a:t>
            </a:r>
            <a:endParaRPr lang="en-US" sz="1100" b="1" dirty="0">
              <a:solidFill>
                <a:srgbClr val="3333CC"/>
              </a:solidFill>
              <a:latin typeface="Calibri" pitchFamily="34" charset="0"/>
              <a:cs typeface="Calibri" pitchFamily="34" charset="0"/>
            </a:endParaRPr>
          </a:p>
        </p:txBody>
      </p:sp>
      <p:sp>
        <p:nvSpPr>
          <p:cNvPr id="10" name="Text Box 199"/>
          <p:cNvSpPr txBox="1">
            <a:spLocks noChangeArrowheads="1"/>
          </p:cNvSpPr>
          <p:nvPr/>
        </p:nvSpPr>
        <p:spPr bwMode="auto">
          <a:xfrm>
            <a:off x="273050" y="6635752"/>
            <a:ext cx="539750" cy="184666"/>
          </a:xfrm>
          <a:prstGeom prst="rect">
            <a:avLst/>
          </a:prstGeom>
          <a:noFill/>
          <a:ln w="15875" algn="ctr">
            <a:noFill/>
            <a:miter lim="800000"/>
            <a:headEnd/>
            <a:tailEnd/>
          </a:ln>
          <a:effectLst/>
        </p:spPr>
        <p:txBody>
          <a:bodyPr lIns="0" tIns="0" rIns="0" bIns="0">
            <a:spAutoFit/>
          </a:bodyPr>
          <a:lstStyle/>
          <a:p>
            <a:pPr fontAlgn="base">
              <a:spcBef>
                <a:spcPct val="20000"/>
              </a:spcBef>
              <a:spcAft>
                <a:spcPct val="0"/>
              </a:spcAft>
              <a:defRPr/>
            </a:pPr>
            <a:r>
              <a:rPr lang="en-US" sz="1200" i="1" dirty="0">
                <a:solidFill>
                  <a:srgbClr val="171FC7"/>
                </a:solidFill>
                <a:effectLst>
                  <a:outerShdw blurRad="38100" dist="38100" dir="2700000" algn="tl">
                    <a:srgbClr val="C0C0C0"/>
                  </a:outerShdw>
                </a:effectLst>
                <a:latin typeface="Helvetica" pitchFamily="34" charset="0"/>
                <a:cs typeface="Arial" pitchFamily="34" charset="0"/>
              </a:rPr>
              <a:t>NSTX</a:t>
            </a:r>
          </a:p>
        </p:txBody>
      </p:sp>
      <p:sp>
        <p:nvSpPr>
          <p:cNvPr id="2" name="TextBox 1"/>
          <p:cNvSpPr txBox="1"/>
          <p:nvPr/>
        </p:nvSpPr>
        <p:spPr>
          <a:xfrm>
            <a:off x="8194445" y="6588531"/>
            <a:ext cx="949569" cy="261588"/>
          </a:xfrm>
          <a:prstGeom prst="rect">
            <a:avLst/>
          </a:prstGeom>
          <a:noFill/>
        </p:spPr>
        <p:txBody>
          <a:bodyPr wrap="square" lIns="91418" tIns="45709" rIns="91418" bIns="45709" rtlCol="0">
            <a:spAutoFit/>
          </a:bodyPr>
          <a:lstStyle/>
          <a:p>
            <a:pPr algn="r" fontAlgn="base">
              <a:spcBef>
                <a:spcPct val="0"/>
              </a:spcBef>
              <a:spcAft>
                <a:spcPct val="0"/>
              </a:spcAft>
            </a:pPr>
            <a:fld id="{244AB052-E20D-46FE-A583-9F6DD0086CCC}" type="slidenum">
              <a:rPr lang="en-US" sz="1100" b="1" smtClean="0">
                <a:solidFill>
                  <a:srgbClr val="1822CD"/>
                </a:solidFill>
                <a:latin typeface="Calibri" pitchFamily="34" charset="0"/>
                <a:cs typeface="Calibri" pitchFamily="34" charset="0"/>
              </a:rPr>
              <a:pPr algn="r" fontAlgn="base">
                <a:spcBef>
                  <a:spcPct val="0"/>
                </a:spcBef>
                <a:spcAft>
                  <a:spcPct val="0"/>
                </a:spcAft>
              </a:pPr>
              <a:t>‹#›</a:t>
            </a:fld>
            <a:endParaRPr lang="en-US" sz="1100" b="1" dirty="0">
              <a:solidFill>
                <a:srgbClr val="1822CD"/>
              </a:solidFill>
              <a:latin typeface="Calibri" pitchFamily="34" charset="0"/>
              <a:cs typeface="Calibri" pitchFamily="34" charset="0"/>
            </a:endParaRPr>
          </a:p>
        </p:txBody>
      </p:sp>
    </p:spTree>
    <p:extLst>
      <p:ext uri="{BB962C8B-B14F-4D97-AF65-F5344CB8AC3E}">
        <p14:creationId xmlns:p14="http://schemas.microsoft.com/office/powerpoint/2010/main" val="1753108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092" algn="ctr" rtl="0" eaLnBrk="0" fontAlgn="base" hangingPunct="0">
        <a:spcBef>
          <a:spcPct val="0"/>
        </a:spcBef>
        <a:spcAft>
          <a:spcPct val="0"/>
        </a:spcAft>
        <a:defRPr sz="2400" b="1">
          <a:solidFill>
            <a:schemeClr val="accent2"/>
          </a:solidFill>
          <a:latin typeface="Arial" pitchFamily="34" charset="0"/>
        </a:defRPr>
      </a:lvl6pPr>
      <a:lvl7pPr marL="914186" algn="ctr" rtl="0" eaLnBrk="0" fontAlgn="base" hangingPunct="0">
        <a:spcBef>
          <a:spcPct val="0"/>
        </a:spcBef>
        <a:spcAft>
          <a:spcPct val="0"/>
        </a:spcAft>
        <a:defRPr sz="2400" b="1">
          <a:solidFill>
            <a:schemeClr val="accent2"/>
          </a:solidFill>
          <a:latin typeface="Arial" pitchFamily="34" charset="0"/>
        </a:defRPr>
      </a:lvl7pPr>
      <a:lvl8pPr marL="1371279" algn="ctr" rtl="0" eaLnBrk="0" fontAlgn="base" hangingPunct="0">
        <a:spcBef>
          <a:spcPct val="0"/>
        </a:spcBef>
        <a:spcAft>
          <a:spcPct val="0"/>
        </a:spcAft>
        <a:defRPr sz="2400" b="1">
          <a:solidFill>
            <a:schemeClr val="accent2"/>
          </a:solidFill>
          <a:latin typeface="Arial" pitchFamily="34" charset="0"/>
        </a:defRPr>
      </a:lvl8pPr>
      <a:lvl9pPr marL="1828373" algn="ctr" rtl="0" eaLnBrk="0" fontAlgn="base" hangingPunct="0">
        <a:spcBef>
          <a:spcPct val="0"/>
        </a:spcBef>
        <a:spcAft>
          <a:spcPct val="0"/>
        </a:spcAft>
        <a:defRPr sz="2400" b="1">
          <a:solidFill>
            <a:schemeClr val="accent2"/>
          </a:solidFill>
          <a:latin typeface="Arial" pitchFamily="34" charset="0"/>
        </a:defRPr>
      </a:lvl9pPr>
    </p:titleStyle>
    <p:body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819400"/>
            <a:ext cx="9144000" cy="1447800"/>
          </a:xfrm>
        </p:spPr>
        <p:txBody>
          <a:bodyPr>
            <a:noAutofit/>
          </a:bodyPr>
          <a:lstStyle/>
          <a:p>
            <a:r>
              <a:rPr lang="en-US" sz="1600" dirty="0" smtClean="0">
                <a:latin typeface="Arial" pitchFamily="1" charset="0"/>
                <a:ea typeface="Arial" pitchFamily="1" charset="0"/>
                <a:cs typeface="Arial" pitchFamily="1" charset="0"/>
              </a:rPr>
              <a:t>F. Ebrahimi, R</a:t>
            </a:r>
            <a:r>
              <a:rPr lang="en-US" sz="1600" dirty="0">
                <a:latin typeface="Arial" pitchFamily="1" charset="0"/>
                <a:ea typeface="Arial" pitchFamily="1" charset="0"/>
                <a:cs typeface="Arial" pitchFamily="1" charset="0"/>
              </a:rPr>
              <a:t>. </a:t>
            </a:r>
            <a:r>
              <a:rPr lang="en-US" sz="1600" dirty="0" smtClean="0">
                <a:latin typeface="Arial" pitchFamily="1" charset="0"/>
                <a:ea typeface="Arial" pitchFamily="1" charset="0"/>
                <a:cs typeface="Arial" pitchFamily="1" charset="0"/>
              </a:rPr>
              <a:t>Raman*, </a:t>
            </a:r>
            <a:r>
              <a:rPr lang="en-US" sz="1600" dirty="0">
                <a:latin typeface="Arial" pitchFamily="1" charset="0"/>
                <a:ea typeface="Arial" pitchFamily="1" charset="0"/>
                <a:cs typeface="Arial" pitchFamily="1" charset="0"/>
              </a:rPr>
              <a:t>D. </a:t>
            </a:r>
            <a:r>
              <a:rPr lang="en-US" sz="1600" dirty="0" smtClean="0">
                <a:latin typeface="Arial" pitchFamily="1" charset="0"/>
                <a:ea typeface="Arial" pitchFamily="1" charset="0"/>
                <a:cs typeface="Arial" pitchFamily="1" charset="0"/>
              </a:rPr>
              <a:t>Mueller</a:t>
            </a:r>
            <a:endParaRPr lang="en-US" sz="1600" dirty="0">
              <a:latin typeface="Arial" pitchFamily="1" charset="0"/>
              <a:ea typeface="Arial" pitchFamily="1" charset="0"/>
              <a:cs typeface="Arial" pitchFamily="1" charset="0"/>
            </a:endParaRPr>
          </a:p>
          <a:p>
            <a:r>
              <a:rPr lang="en-US" sz="1600" dirty="0">
                <a:latin typeface="Arial" pitchFamily="1" charset="0"/>
                <a:ea typeface="Arial" pitchFamily="1" charset="0"/>
                <a:cs typeface="Arial" pitchFamily="1" charset="0"/>
              </a:rPr>
              <a:t>Princeton Plasma Physics Laboratory, Princeton, NJ</a:t>
            </a:r>
          </a:p>
          <a:p>
            <a:r>
              <a:rPr lang="en-US" sz="1600" dirty="0" smtClean="0">
                <a:latin typeface="Arial" pitchFamily="1" charset="0"/>
                <a:ea typeface="Arial" pitchFamily="1" charset="0"/>
                <a:cs typeface="Arial" pitchFamily="1" charset="0"/>
              </a:rPr>
              <a:t>*University </a:t>
            </a:r>
            <a:r>
              <a:rPr lang="en-US" sz="1600" dirty="0">
                <a:latin typeface="Arial" pitchFamily="1" charset="0"/>
                <a:ea typeface="Arial" pitchFamily="1" charset="0"/>
                <a:cs typeface="Arial" pitchFamily="1" charset="0"/>
              </a:rPr>
              <a:t>of Washington / NSTX-</a:t>
            </a:r>
            <a:r>
              <a:rPr lang="en-US" sz="1600" dirty="0" smtClean="0">
                <a:latin typeface="Arial" pitchFamily="1" charset="0"/>
                <a:ea typeface="Arial" pitchFamily="1" charset="0"/>
                <a:cs typeface="Arial" pitchFamily="1" charset="0"/>
              </a:rPr>
              <a:t>U, Seattle</a:t>
            </a:r>
            <a:r>
              <a:rPr lang="en-US" sz="1600" dirty="0">
                <a:latin typeface="Arial" pitchFamily="1" charset="0"/>
                <a:ea typeface="Arial" pitchFamily="1" charset="0"/>
                <a:cs typeface="Arial" pitchFamily="1" charset="0"/>
              </a:rPr>
              <a:t>, WA 98195</a:t>
            </a:r>
          </a:p>
          <a:p>
            <a:endParaRPr lang="en-US" sz="3200" dirty="0">
              <a:latin typeface="Arial" pitchFamily="1" charset="0"/>
              <a:ea typeface="Arial" pitchFamily="1" charset="0"/>
              <a:cs typeface="Arial" pitchFamily="1" charset="0"/>
            </a:endParaRPr>
          </a:p>
          <a:p>
            <a:endParaRPr lang="en-US" sz="3200" dirty="0">
              <a:latin typeface="Arial" pitchFamily="1" charset="0"/>
              <a:ea typeface="Arial" pitchFamily="1" charset="0"/>
              <a:cs typeface="Arial" pitchFamily="1" charset="0"/>
            </a:endParaRPr>
          </a:p>
        </p:txBody>
      </p:sp>
      <p:sp>
        <p:nvSpPr>
          <p:cNvPr id="3" name="Title 2"/>
          <p:cNvSpPr>
            <a:spLocks noGrp="1"/>
          </p:cNvSpPr>
          <p:nvPr>
            <p:ph type="title"/>
          </p:nvPr>
        </p:nvSpPr>
        <p:spPr>
          <a:xfrm>
            <a:off x="0" y="1066800"/>
            <a:ext cx="9144000" cy="1447800"/>
          </a:xfrm>
        </p:spPr>
        <p:txBody>
          <a:bodyPr>
            <a:normAutofit/>
          </a:bodyPr>
          <a:lstStyle/>
          <a:p>
            <a:pPr eaLnBrk="0" hangingPunct="0"/>
            <a:r>
              <a:rPr lang="en-US" sz="2800" dirty="0"/>
              <a:t>Assess Transient CHI Current Start-up Potential </a:t>
            </a:r>
            <a:r>
              <a:rPr lang="en-US" sz="2800" dirty="0" smtClean="0"/>
              <a:t/>
            </a:r>
            <a:br>
              <a:rPr lang="en-US" sz="2800" dirty="0" smtClean="0"/>
            </a:br>
            <a:r>
              <a:rPr lang="en-US" sz="2800" dirty="0" smtClean="0"/>
              <a:t>for </a:t>
            </a:r>
            <a:r>
              <a:rPr lang="en-US" sz="2800" dirty="0"/>
              <a:t>a ST-FNSF </a:t>
            </a:r>
            <a:br>
              <a:rPr lang="en-US" sz="2800" dirty="0"/>
            </a:br>
            <a:endParaRPr lang="en-US" sz="2800" dirty="0"/>
          </a:p>
        </p:txBody>
      </p:sp>
      <p:sp>
        <p:nvSpPr>
          <p:cNvPr id="4" name="Text Placeholder 3"/>
          <p:cNvSpPr>
            <a:spLocks noGrp="1"/>
          </p:cNvSpPr>
          <p:nvPr>
            <p:ph type="body" sz="quarter" idx="10"/>
          </p:nvPr>
        </p:nvSpPr>
        <p:spPr>
          <a:xfrm>
            <a:off x="914400" y="4038600"/>
            <a:ext cx="7315200" cy="838200"/>
          </a:xfrm>
        </p:spPr>
        <p:txBody>
          <a:bodyPr>
            <a:normAutofit/>
          </a:bodyPr>
          <a:lstStyle/>
          <a:p>
            <a:pPr>
              <a:lnSpc>
                <a:spcPct val="85000"/>
              </a:lnSpc>
            </a:pPr>
            <a:r>
              <a:rPr lang="en-US" dirty="0" smtClean="0">
                <a:latin typeface="Calibri" panose="020F0502020204030204" pitchFamily="34" charset="0"/>
              </a:rPr>
              <a:t>PPPL</a:t>
            </a:r>
          </a:p>
          <a:p>
            <a:pPr>
              <a:lnSpc>
                <a:spcPct val="85000"/>
              </a:lnSpc>
            </a:pPr>
            <a:r>
              <a:rPr lang="en-US" dirty="0" smtClean="0">
                <a:latin typeface="Calibri" panose="020F0502020204030204" pitchFamily="34" charset="0"/>
              </a:rPr>
              <a:t>May 24, 2017</a:t>
            </a:r>
            <a:endParaRPr lang="en-US" dirty="0">
              <a:latin typeface="Calibri" panose="020F0502020204030204" pitchFamily="34" charset="0"/>
            </a:endParaRPr>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31" y="5257803"/>
            <a:ext cx="1606138" cy="5621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 y="5715000"/>
            <a:ext cx="1981200" cy="1015663"/>
          </a:xfrm>
          <a:prstGeom prst="rect">
            <a:avLst/>
          </a:prstGeom>
        </p:spPr>
        <p:txBody>
          <a:bodyPr wrap="square">
            <a:spAutoFit/>
          </a:bodyPr>
          <a:lstStyle/>
          <a:p>
            <a:pPr algn="ctr">
              <a:spcBef>
                <a:spcPct val="20000"/>
              </a:spcBef>
            </a:pPr>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a:t>
            </a:r>
            <a:r>
              <a:rPr lang="en-US" sz="1200" dirty="0"/>
              <a:t>FG03-96ER5436, DE-FG02-99ER54519 and DE-AC02-09CH11466</a:t>
            </a:r>
          </a:p>
        </p:txBody>
      </p:sp>
    </p:spTree>
    <p:extLst>
      <p:ext uri="{BB962C8B-B14F-4D97-AF65-F5344CB8AC3E}">
        <p14:creationId xmlns:p14="http://schemas.microsoft.com/office/powerpoint/2010/main" val="2744703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Solenoid-free plasma initiation is likely required in future ST devices such as a FNSF/CTF facility to enable operation at low aspect ratio with minimal inboard neutron shielding.  Transient Coaxial </a:t>
            </a:r>
            <a:r>
              <a:rPr lang="en-US" dirty="0" err="1"/>
              <a:t>Helicity</a:t>
            </a:r>
            <a:r>
              <a:rPr lang="en-US" dirty="0"/>
              <a:t> Injection (CHI) is a leading candidate method for solenoid-free plasma initiation in the ST configuration and has already demonstrated 100-200kA of closed-flux plasma current generation in present STs.  The present understanding of the current scaling for transient CHI suggests that the current generation potential is directly proportional to the device’s injector flux capability. At present there does not seem to exist a physics limit to the amount of </a:t>
            </a:r>
            <a:r>
              <a:rPr lang="en-US" dirty="0" err="1"/>
              <a:t>poloidal</a:t>
            </a:r>
            <a:r>
              <a:rPr lang="en-US" dirty="0"/>
              <a:t>-injected flux that could be used for start-up. Simulations using the TSC and NIMROD codes will be performed to assess the maximum injector flux that could be used in a ST configuration. The resulting increases to the electron temperature, and the dependence of 3-D reconnection processes on injector parameters as the amount of injector flux and the </a:t>
            </a:r>
            <a:r>
              <a:rPr lang="en-US" dirty="0" err="1"/>
              <a:t>toroidal</a:t>
            </a:r>
            <a:r>
              <a:rPr lang="en-US" dirty="0"/>
              <a:t> field is increased to levels capable of generating multi-MA level start-up currents will be examined. In particular, the 3-D MHD physics modeling is critical for investigating whether all of the needed current required for plasma sustainment could be generated by transient CHI alone. Using 3-D simulations, the feasible maximum injector flux will be determined. </a:t>
            </a:r>
          </a:p>
          <a:p>
            <a:endParaRPr lang="en-US" dirty="0"/>
          </a:p>
        </p:txBody>
      </p:sp>
      <p:sp>
        <p:nvSpPr>
          <p:cNvPr id="3" name="Title 2"/>
          <p:cNvSpPr>
            <a:spLocks noGrp="1"/>
          </p:cNvSpPr>
          <p:nvPr>
            <p:ph type="title"/>
          </p:nvPr>
        </p:nvSpPr>
        <p:spPr/>
        <p:txBody>
          <a:bodyPr>
            <a:normAutofit/>
          </a:bodyPr>
          <a:lstStyle/>
          <a:p>
            <a:r>
              <a:rPr lang="en-US" sz="3600" dirty="0" smtClean="0"/>
              <a:t>Research Milestone</a:t>
            </a:r>
            <a:endParaRPr lang="en-US" sz="3600" dirty="0"/>
          </a:p>
        </p:txBody>
      </p:sp>
    </p:spTree>
    <p:extLst>
      <p:ext uri="{BB962C8B-B14F-4D97-AF65-F5344CB8AC3E}">
        <p14:creationId xmlns:p14="http://schemas.microsoft.com/office/powerpoint/2010/main" val="303261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Another aspect that may be important for the implementation of CHI in a FNSF is the use simpler electrode structures, such as for example biasing an electrode with respect to a grounded vessel component. Scoping design studies for a ST-FNSF suggests that with the use of biased electrodes, the insulator could be easily protected from neutrons and that the insulator would maintain its integrity for the lifetime of the reactor. To test if such an electrode configuration is compatible with transient CHI operations, supporting experiments will be conducted on the QUEST ST in Japan to establish transient CHI capability in this, recently installed, alternate electrode configuration, using metal electrodes. An initial test of electron heating due the application of high-power electron cyclotron heating in QUEST may also be conducted. The NSTX-U device is also capable of supporting such an electrode configuration, for example by placing an insulated electrode below the inner upper </a:t>
            </a:r>
            <a:r>
              <a:rPr lang="en-US" dirty="0" err="1"/>
              <a:t>divertor</a:t>
            </a:r>
            <a:r>
              <a:rPr lang="en-US" dirty="0"/>
              <a:t> plate. Scoping studies would be conducted to investigate the design of such an alternate electrode configuration for NSTX-U. A design based on biased electrodes will be developed for a CHI system for PEGASUS that is capable of generating 200 – 300kA start-up currents, to the maximum levels that could be supported by the existing PF coils on PEGASUS. A feasibility study for the installation of a point source </a:t>
            </a:r>
            <a:r>
              <a:rPr lang="en-US" dirty="0" err="1"/>
              <a:t>helicity</a:t>
            </a:r>
            <a:r>
              <a:rPr lang="en-US" dirty="0"/>
              <a:t> injection on NSTX-U will also be conducted.</a:t>
            </a:r>
          </a:p>
          <a:p>
            <a:endParaRPr lang="en-US" dirty="0"/>
          </a:p>
        </p:txBody>
      </p:sp>
      <p:sp>
        <p:nvSpPr>
          <p:cNvPr id="3" name="Title 2"/>
          <p:cNvSpPr>
            <a:spLocks noGrp="1"/>
          </p:cNvSpPr>
          <p:nvPr>
            <p:ph type="title"/>
          </p:nvPr>
        </p:nvSpPr>
        <p:spPr/>
        <p:txBody>
          <a:bodyPr>
            <a:normAutofit/>
          </a:bodyPr>
          <a:lstStyle/>
          <a:p>
            <a:r>
              <a:rPr lang="en-US" sz="3600" dirty="0" smtClean="0"/>
              <a:t>Research Milestone</a:t>
            </a:r>
            <a:endParaRPr lang="en-US" sz="3600" dirty="0"/>
          </a:p>
        </p:txBody>
      </p:sp>
    </p:spTree>
    <p:extLst>
      <p:ext uri="{BB962C8B-B14F-4D97-AF65-F5344CB8AC3E}">
        <p14:creationId xmlns:p14="http://schemas.microsoft.com/office/powerpoint/2010/main" val="420109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In a ST configuration, we will increase the injector flux to very high levels to see if there is a fundamental physics limit to the maximum amount of flux that can injected.</a:t>
            </a:r>
          </a:p>
          <a:p>
            <a:pPr lvl="0"/>
            <a:r>
              <a:rPr lang="en-US" dirty="0"/>
              <a:t>At fixed injector flux, the effect of increasing the </a:t>
            </a:r>
            <a:r>
              <a:rPr lang="en-US" dirty="0" err="1"/>
              <a:t>toroidal</a:t>
            </a:r>
            <a:r>
              <a:rPr lang="en-US" dirty="0"/>
              <a:t> field would be studied.</a:t>
            </a:r>
          </a:p>
          <a:p>
            <a:pPr lvl="0"/>
            <a:r>
              <a:rPr lang="en-US" dirty="0"/>
              <a:t>3-D reconnection process will be investigated.</a:t>
            </a:r>
          </a:p>
          <a:p>
            <a:pPr lvl="0"/>
            <a:r>
              <a:rPr lang="en-US" dirty="0"/>
              <a:t>For the modeling study, a generic ST configuration will be used. </a:t>
            </a:r>
          </a:p>
          <a:p>
            <a:r>
              <a:rPr lang="en-US" dirty="0"/>
              <a:t>We will initiate work on simulating CHI in the QUEST configuration.</a:t>
            </a:r>
          </a:p>
          <a:p>
            <a:pPr lvl="1"/>
            <a:r>
              <a:rPr lang="en-US" dirty="0"/>
              <a:t>A QUEST Post Doc. will begin to develop a QUEST vessel configuration for TSC</a:t>
            </a:r>
          </a:p>
          <a:p>
            <a:pPr lvl="1"/>
            <a:r>
              <a:rPr lang="en-US" dirty="0"/>
              <a:t>Similarly we will begin to develop a NIMROD model for QUEST CHI</a:t>
            </a:r>
          </a:p>
          <a:p>
            <a:endParaRPr lang="en-US" dirty="0"/>
          </a:p>
        </p:txBody>
      </p:sp>
      <p:sp>
        <p:nvSpPr>
          <p:cNvPr id="3" name="Title 2"/>
          <p:cNvSpPr>
            <a:spLocks noGrp="1"/>
          </p:cNvSpPr>
          <p:nvPr>
            <p:ph type="title"/>
          </p:nvPr>
        </p:nvSpPr>
        <p:spPr/>
        <p:txBody>
          <a:bodyPr>
            <a:normAutofit/>
          </a:bodyPr>
          <a:lstStyle/>
          <a:p>
            <a:r>
              <a:rPr lang="en-US" sz="3200" dirty="0"/>
              <a:t>Part A: Theory and Modeling Work</a:t>
            </a:r>
          </a:p>
        </p:txBody>
      </p:sp>
    </p:spTree>
    <p:extLst>
      <p:ext uri="{BB962C8B-B14F-4D97-AF65-F5344CB8AC3E}">
        <p14:creationId xmlns:p14="http://schemas.microsoft.com/office/powerpoint/2010/main" val="305490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dirty="0"/>
              <a:t>Experimental CHI plasmas would be generated on QUEST and diagnosed and ECH will be injected into these plasmas.</a:t>
            </a:r>
          </a:p>
          <a:p>
            <a:pPr lvl="0"/>
            <a:r>
              <a:rPr lang="en-US" dirty="0"/>
              <a:t>We will design the CHI configuration for Pegasus. It will be based on the QUEST-like biased electrode configuration, and capable of 200-300kA current generation.</a:t>
            </a:r>
          </a:p>
          <a:p>
            <a:pPr lvl="0"/>
            <a:r>
              <a:rPr lang="en-US" dirty="0"/>
              <a:t>We will do a conceptual design study for a biased electrode CHI configuration for NSTX-U</a:t>
            </a:r>
          </a:p>
          <a:p>
            <a:pPr lvl="1"/>
            <a:r>
              <a:rPr lang="en-US" dirty="0"/>
              <a:t>Both the QUEST and the PEGASUS experimental work will be in support of this alternate CHI electrode configuration for NSTX-U and in support of ST-FNSF CHI design</a:t>
            </a:r>
          </a:p>
          <a:p>
            <a:pPr lvl="0"/>
            <a:r>
              <a:rPr lang="en-US" dirty="0"/>
              <a:t>We will study the feasibility for a Point Source </a:t>
            </a:r>
            <a:r>
              <a:rPr lang="en-US" dirty="0" err="1"/>
              <a:t>Helicity</a:t>
            </a:r>
            <a:r>
              <a:rPr lang="en-US" dirty="0"/>
              <a:t> injection system for NSTX-U</a:t>
            </a:r>
          </a:p>
          <a:p>
            <a:endParaRPr lang="en-US" dirty="0"/>
          </a:p>
        </p:txBody>
      </p:sp>
      <p:sp>
        <p:nvSpPr>
          <p:cNvPr id="3" name="Title 2"/>
          <p:cNvSpPr>
            <a:spLocks noGrp="1"/>
          </p:cNvSpPr>
          <p:nvPr>
            <p:ph type="title"/>
          </p:nvPr>
        </p:nvSpPr>
        <p:spPr/>
        <p:txBody>
          <a:bodyPr>
            <a:normAutofit/>
          </a:bodyPr>
          <a:lstStyle/>
          <a:p>
            <a:r>
              <a:rPr lang="en-US" sz="3200" dirty="0"/>
              <a:t>Part B </a:t>
            </a:r>
            <a:r>
              <a:rPr lang="mr-IN" sz="3200" dirty="0"/>
              <a:t>–</a:t>
            </a:r>
            <a:r>
              <a:rPr lang="en-US" sz="3200" dirty="0"/>
              <a:t> Design Studies &amp; Experiments </a:t>
            </a:r>
          </a:p>
        </p:txBody>
      </p:sp>
    </p:spTree>
    <p:extLst>
      <p:ext uri="{BB962C8B-B14F-4D97-AF65-F5344CB8AC3E}">
        <p14:creationId xmlns:p14="http://schemas.microsoft.com/office/powerpoint/2010/main" val="1787268555"/>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18981</TotalTime>
  <Words>817</Words>
  <Application>Microsoft Macintosh PowerPoint</Application>
  <PresentationFormat>On-screen Show (4:3)</PresentationFormat>
  <Paragraphs>25</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NSTX Upgrade</vt:lpstr>
      <vt:lpstr>Blank Presentation</vt:lpstr>
      <vt:lpstr>Assess Transient CHI Current Start-up Potential  for a ST-FNSF  </vt:lpstr>
      <vt:lpstr>Research Milestone</vt:lpstr>
      <vt:lpstr>Research Milestone</vt:lpstr>
      <vt:lpstr>Part A: Theory and Modeling Work</vt:lpstr>
      <vt:lpstr>Part B – Design Studies &amp; Experiments </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Fatima Ebrahimi</cp:lastModifiedBy>
  <cp:revision>514</cp:revision>
  <dcterms:created xsi:type="dcterms:W3CDTF">2015-07-16T16:59:24Z</dcterms:created>
  <dcterms:modified xsi:type="dcterms:W3CDTF">2017-05-25T05:06:16Z</dcterms:modified>
</cp:coreProperties>
</file>