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8" r:id="rId2"/>
    <p:sldId id="259" r:id="rId3"/>
    <p:sldId id="269" r:id="rId4"/>
    <p:sldId id="272" r:id="rId5"/>
    <p:sldId id="271" r:id="rId6"/>
  </p:sldIdLst>
  <p:sldSz cx="100584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09352" algn="l" rtl="0" fontAlgn="base">
      <a:spcBef>
        <a:spcPct val="0"/>
      </a:spcBef>
      <a:spcAft>
        <a:spcPct val="0"/>
      </a:spcAft>
      <a:defRPr kern="1200">
        <a:solidFill>
          <a:schemeClr val="tx1"/>
        </a:solidFill>
        <a:latin typeface="Arial" charset="0"/>
        <a:ea typeface="+mn-ea"/>
        <a:cs typeface="Arial" charset="0"/>
      </a:defRPr>
    </a:lvl2pPr>
    <a:lvl3pPr marL="1018705" algn="l" rtl="0" fontAlgn="base">
      <a:spcBef>
        <a:spcPct val="0"/>
      </a:spcBef>
      <a:spcAft>
        <a:spcPct val="0"/>
      </a:spcAft>
      <a:defRPr kern="1200">
        <a:solidFill>
          <a:schemeClr val="tx1"/>
        </a:solidFill>
        <a:latin typeface="Arial" charset="0"/>
        <a:ea typeface="+mn-ea"/>
        <a:cs typeface="Arial" charset="0"/>
      </a:defRPr>
    </a:lvl3pPr>
    <a:lvl4pPr marL="1528058" algn="l" rtl="0" fontAlgn="base">
      <a:spcBef>
        <a:spcPct val="0"/>
      </a:spcBef>
      <a:spcAft>
        <a:spcPct val="0"/>
      </a:spcAft>
      <a:defRPr kern="1200">
        <a:solidFill>
          <a:schemeClr val="tx1"/>
        </a:solidFill>
        <a:latin typeface="Arial" charset="0"/>
        <a:ea typeface="+mn-ea"/>
        <a:cs typeface="Arial" charset="0"/>
      </a:defRPr>
    </a:lvl4pPr>
    <a:lvl5pPr marL="2037411" algn="l" rtl="0" fontAlgn="base">
      <a:spcBef>
        <a:spcPct val="0"/>
      </a:spcBef>
      <a:spcAft>
        <a:spcPct val="0"/>
      </a:spcAft>
      <a:defRPr kern="1200">
        <a:solidFill>
          <a:schemeClr val="tx1"/>
        </a:solidFill>
        <a:latin typeface="Arial" charset="0"/>
        <a:ea typeface="+mn-ea"/>
        <a:cs typeface="Arial" charset="0"/>
      </a:defRPr>
    </a:lvl5pPr>
    <a:lvl6pPr marL="2546764" algn="l" defTabSz="1018705" rtl="0" eaLnBrk="1" latinLnBrk="0" hangingPunct="1">
      <a:defRPr kern="1200">
        <a:solidFill>
          <a:schemeClr val="tx1"/>
        </a:solidFill>
        <a:latin typeface="Arial" charset="0"/>
        <a:ea typeface="+mn-ea"/>
        <a:cs typeface="Arial" charset="0"/>
      </a:defRPr>
    </a:lvl6pPr>
    <a:lvl7pPr marL="3056116" algn="l" defTabSz="1018705" rtl="0" eaLnBrk="1" latinLnBrk="0" hangingPunct="1">
      <a:defRPr kern="1200">
        <a:solidFill>
          <a:schemeClr val="tx1"/>
        </a:solidFill>
        <a:latin typeface="Arial" charset="0"/>
        <a:ea typeface="+mn-ea"/>
        <a:cs typeface="Arial" charset="0"/>
      </a:defRPr>
    </a:lvl7pPr>
    <a:lvl8pPr marL="3565469" algn="l" defTabSz="1018705" rtl="0" eaLnBrk="1" latinLnBrk="0" hangingPunct="1">
      <a:defRPr kern="1200">
        <a:solidFill>
          <a:schemeClr val="tx1"/>
        </a:solidFill>
        <a:latin typeface="Arial" charset="0"/>
        <a:ea typeface="+mn-ea"/>
        <a:cs typeface="Arial" charset="0"/>
      </a:defRPr>
    </a:lvl8pPr>
    <a:lvl9pPr marL="4074821" algn="l" defTabSz="1018705"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67" autoAdjust="0"/>
  </p:normalViewPr>
  <p:slideViewPr>
    <p:cSldViewPr showGuides="1">
      <p:cViewPr varScale="1">
        <p:scale>
          <a:sx n="162" d="100"/>
          <a:sy n="162" d="100"/>
        </p:scale>
        <p:origin x="-312" y="-10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207F15-7EEB-4A53-B612-E78FBE588E39}" type="datetimeFigureOut">
              <a:rPr lang="en-US"/>
              <a:pPr>
                <a:defRPr/>
              </a:pPr>
              <a:t>5/22/17</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814D58-8BAE-47A7-9BC7-BF5F8CB6AD36}" type="slidenum">
              <a:rPr lang="en-US"/>
              <a:pPr>
                <a:defRPr/>
              </a:pPr>
              <a:t>‹#›</a:t>
            </a:fld>
            <a:endParaRPr lang="en-US"/>
          </a:p>
        </p:txBody>
      </p:sp>
    </p:spTree>
    <p:extLst>
      <p:ext uri="{BB962C8B-B14F-4D97-AF65-F5344CB8AC3E}">
        <p14:creationId xmlns:p14="http://schemas.microsoft.com/office/powerpoint/2010/main" val="3333046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509352" algn="l" rtl="0" eaLnBrk="0" fontAlgn="base" hangingPunct="0">
      <a:spcBef>
        <a:spcPct val="30000"/>
      </a:spcBef>
      <a:spcAft>
        <a:spcPct val="0"/>
      </a:spcAft>
      <a:defRPr sz="1300" kern="1200">
        <a:solidFill>
          <a:schemeClr val="tx1"/>
        </a:solidFill>
        <a:latin typeface="+mn-lt"/>
        <a:ea typeface="+mn-ea"/>
        <a:cs typeface="+mn-cs"/>
      </a:defRPr>
    </a:lvl2pPr>
    <a:lvl3pPr marL="1018705" algn="l" rtl="0" eaLnBrk="0" fontAlgn="base" hangingPunct="0">
      <a:spcBef>
        <a:spcPct val="30000"/>
      </a:spcBef>
      <a:spcAft>
        <a:spcPct val="0"/>
      </a:spcAft>
      <a:defRPr sz="1300" kern="1200">
        <a:solidFill>
          <a:schemeClr val="tx1"/>
        </a:solidFill>
        <a:latin typeface="+mn-lt"/>
        <a:ea typeface="+mn-ea"/>
        <a:cs typeface="+mn-cs"/>
      </a:defRPr>
    </a:lvl3pPr>
    <a:lvl4pPr marL="1528058" algn="l" rtl="0" eaLnBrk="0" fontAlgn="base" hangingPunct="0">
      <a:spcBef>
        <a:spcPct val="30000"/>
      </a:spcBef>
      <a:spcAft>
        <a:spcPct val="0"/>
      </a:spcAft>
      <a:defRPr sz="1300" kern="1200">
        <a:solidFill>
          <a:schemeClr val="tx1"/>
        </a:solidFill>
        <a:latin typeface="+mn-lt"/>
        <a:ea typeface="+mn-ea"/>
        <a:cs typeface="+mn-cs"/>
      </a:defRPr>
    </a:lvl4pPr>
    <a:lvl5pPr marL="2037411" algn="l" rtl="0" eaLnBrk="0" fontAlgn="base" hangingPunct="0">
      <a:spcBef>
        <a:spcPct val="30000"/>
      </a:spcBef>
      <a:spcAft>
        <a:spcPct val="0"/>
      </a:spcAft>
      <a:defRPr sz="1300" kern="1200">
        <a:solidFill>
          <a:schemeClr val="tx1"/>
        </a:solidFill>
        <a:latin typeface="+mn-lt"/>
        <a:ea typeface="+mn-ea"/>
        <a:cs typeface="+mn-cs"/>
      </a:defRPr>
    </a:lvl5pPr>
    <a:lvl6pPr marL="2546764" algn="l" defTabSz="1018705" rtl="0" eaLnBrk="1" latinLnBrk="0" hangingPunct="1">
      <a:defRPr sz="1300" kern="1200">
        <a:solidFill>
          <a:schemeClr val="tx1"/>
        </a:solidFill>
        <a:latin typeface="+mn-lt"/>
        <a:ea typeface="+mn-ea"/>
        <a:cs typeface="+mn-cs"/>
      </a:defRPr>
    </a:lvl6pPr>
    <a:lvl7pPr marL="3056116" algn="l" defTabSz="1018705" rtl="0" eaLnBrk="1" latinLnBrk="0" hangingPunct="1">
      <a:defRPr sz="1300" kern="1200">
        <a:solidFill>
          <a:schemeClr val="tx1"/>
        </a:solidFill>
        <a:latin typeface="+mn-lt"/>
        <a:ea typeface="+mn-ea"/>
        <a:cs typeface="+mn-cs"/>
      </a:defRPr>
    </a:lvl7pPr>
    <a:lvl8pPr marL="3565469" algn="l" defTabSz="1018705" rtl="0" eaLnBrk="1" latinLnBrk="0" hangingPunct="1">
      <a:defRPr sz="1300" kern="1200">
        <a:solidFill>
          <a:schemeClr val="tx1"/>
        </a:solidFill>
        <a:latin typeface="+mn-lt"/>
        <a:ea typeface="+mn-ea"/>
        <a:cs typeface="+mn-cs"/>
      </a:defRPr>
    </a:lvl8pPr>
    <a:lvl9pPr marL="4074821" algn="l" defTabSz="1018705"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7426960"/>
            <a:ext cx="10058400" cy="3454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1409" y="5491060"/>
            <a:ext cx="5315585" cy="214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2904" y="5613400"/>
            <a:ext cx="1835309" cy="198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86740" y="2677160"/>
            <a:ext cx="8884920" cy="1209040"/>
          </a:xfrm>
        </p:spPr>
        <p:txBody>
          <a:bodyPr lIns="0" rIns="0" anchor="ctr" anchorCtr="1"/>
          <a:lstStyle>
            <a:lvl1pPr marL="0" indent="0" algn="ctr">
              <a:buNone/>
              <a:defRPr baseline="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67640" y="1295400"/>
            <a:ext cx="9723120" cy="12954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1005840" y="3972560"/>
            <a:ext cx="8046720" cy="1381760"/>
          </a:xfrm>
        </p:spPr>
        <p:txBody>
          <a:bodyPr lIns="0" rIns="0" anchor="ctr" anchorCtr="1">
            <a:normAutofit/>
          </a:bodyPr>
          <a:lstStyle>
            <a:lvl1pPr marL="0" marR="0" indent="0" algn="ctr" defTabSz="1018705"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58740" y="5527040"/>
            <a:ext cx="2288220" cy="690880"/>
          </a:xfrm>
        </p:spPr>
        <p:txBody>
          <a:bodyPr>
            <a:noAutofit/>
          </a:bodyPr>
          <a:lstStyle>
            <a:lvl1pPr marL="0" indent="0" algn="ctr">
              <a:buNone/>
              <a:defRPr sz="1600"/>
            </a:lvl1pPr>
          </a:lstStyle>
          <a:p>
            <a:pPr lvl="0"/>
            <a:r>
              <a:rPr lang="en-US" smtClean="0"/>
              <a:t>Click to edit Master text styles</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10058400" cy="1146861"/>
          </a:xfrm>
          <a:prstGeom prst="rect">
            <a:avLst/>
          </a:prstGeom>
        </p:spPr>
      </p:pic>
    </p:spTree>
    <p:extLst>
      <p:ext uri="{BB962C8B-B14F-4D97-AF65-F5344CB8AC3E}">
        <p14:creationId xmlns:p14="http://schemas.microsoft.com/office/powerpoint/2010/main" val="36381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7426960"/>
            <a:ext cx="10058400" cy="3454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586740" y="3022600"/>
            <a:ext cx="8884920" cy="1209040"/>
          </a:xfrm>
        </p:spPr>
        <p:txBody>
          <a:bodyPr lIns="0" rIns="0" anchor="ctr" anchorCtr="1"/>
          <a:lstStyle>
            <a:lvl1pPr marL="0" indent="0" algn="ctr">
              <a:buNone/>
              <a:defRPr baseline="0">
                <a:solidFill>
                  <a:schemeClr val="tx1"/>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9"/>
          <p:cNvSpPr>
            <a:spLocks noGrp="1"/>
          </p:cNvSpPr>
          <p:nvPr>
            <p:ph type="title"/>
          </p:nvPr>
        </p:nvSpPr>
        <p:spPr>
          <a:xfrm>
            <a:off x="167640" y="1295400"/>
            <a:ext cx="9723120" cy="129540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1005840" y="4577080"/>
            <a:ext cx="8046720" cy="1381760"/>
          </a:xfrm>
        </p:spPr>
        <p:txBody>
          <a:bodyPr lIns="0" rIns="0" anchor="ctr" anchorCtr="1">
            <a:normAutofit/>
          </a:bodyPr>
          <a:lstStyle>
            <a:lvl1pPr marL="0" marR="0" indent="0" algn="ctr" defTabSz="1018705"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83820" y="6304280"/>
            <a:ext cx="2288220" cy="690880"/>
          </a:xfrm>
        </p:spPr>
        <p:txBody>
          <a:bodyPr>
            <a:noAutofit/>
          </a:bodyPr>
          <a:lstStyle>
            <a:lvl1pPr marL="0" indent="0" algn="ctr">
              <a:buNone/>
              <a:defRPr sz="1600"/>
            </a:lvl1pPr>
          </a:lstStyle>
          <a:p>
            <a:pPr lvl="0"/>
            <a:r>
              <a:rPr lang="en-US" smtClean="0"/>
              <a:t>Click to edit Master text styles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058400" cy="1146861"/>
          </a:xfrm>
          <a:prstGeom prst="rect">
            <a:avLst/>
          </a:prstGeom>
        </p:spPr>
      </p:pic>
    </p:spTree>
    <p:extLst>
      <p:ext uri="{BB962C8B-B14F-4D97-AF65-F5344CB8AC3E}">
        <p14:creationId xmlns:p14="http://schemas.microsoft.com/office/powerpoint/2010/main" val="38054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83820" y="1209040"/>
            <a:ext cx="9890760" cy="613156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7752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83820" y="1209040"/>
            <a:ext cx="4861560" cy="613156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5113020" y="1209040"/>
            <a:ext cx="4861560" cy="613156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70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618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83820" y="1209040"/>
            <a:ext cx="9890760" cy="613156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479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83820" y="1209040"/>
            <a:ext cx="9890760" cy="613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0058400" cy="113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1"/>
            <a:ext cx="10058400" cy="108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935" tIns="50935" rIns="50935" bIns="50935" numCol="1" anchor="ctr" anchorCtr="1" compatLnSpc="1">
            <a:prstTxWarp prst="textNoShape">
              <a:avLst/>
            </a:prstTxWarp>
          </a:bodyPr>
          <a:lstStyle/>
          <a:p>
            <a:pPr lvl="0"/>
            <a:r>
              <a:rPr lang="en-US" altLang="en-US" smtClean="0"/>
              <a:t>Click to edit Master title style</a:t>
            </a:r>
          </a:p>
        </p:txBody>
      </p:sp>
      <p:pic>
        <p:nvPicPr>
          <p:cNvPr id="1029"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7428761"/>
            <a:ext cx="10058400" cy="3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
          <p:cNvSpPr txBox="1">
            <a:spLocks noChangeArrowheads="1"/>
          </p:cNvSpPr>
          <p:nvPr userDrawn="1"/>
        </p:nvSpPr>
        <p:spPr bwMode="auto">
          <a:xfrm>
            <a:off x="9304020" y="7461147"/>
            <a:ext cx="670560" cy="2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935" rIns="0" bIns="509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50C44427-FA99-46F6-AD84-71969FA70DF8}" type="slidenum">
              <a:rPr lang="en-US" altLang="en-US" sz="1100" b="1" smtClean="0">
                <a:solidFill>
                  <a:srgbClr val="336699"/>
                </a:solidFill>
              </a:rPr>
              <a:pPr algn="r">
                <a:defRPr/>
              </a:pPr>
              <a:t>‹#›</a:t>
            </a:fld>
            <a:endParaRPr lang="en-US" altLang="en-US" sz="1100" b="1" smtClean="0">
              <a:solidFill>
                <a:srgbClr val="336699"/>
              </a:solidFill>
            </a:endParaRPr>
          </a:p>
        </p:txBody>
      </p:sp>
      <p:sp>
        <p:nvSpPr>
          <p:cNvPr id="1031" name="TextBox 9"/>
          <p:cNvSpPr txBox="1">
            <a:spLocks noChangeArrowheads="1"/>
          </p:cNvSpPr>
          <p:nvPr userDrawn="1"/>
        </p:nvSpPr>
        <p:spPr bwMode="auto">
          <a:xfrm>
            <a:off x="1005840" y="7461147"/>
            <a:ext cx="8046720" cy="2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935" rIns="0" bIns="5093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1100" b="1" i="1" dirty="0" smtClean="0">
                <a:solidFill>
                  <a:srgbClr val="336699"/>
                </a:solidFill>
              </a:rPr>
              <a:t>Revised EP-TSG Research</a:t>
            </a:r>
            <a:r>
              <a:rPr lang="en-US" altLang="en-US" sz="1100" b="1" i="1" baseline="0" dirty="0" smtClean="0">
                <a:solidFill>
                  <a:srgbClr val="336699"/>
                </a:solidFill>
              </a:rPr>
              <a:t> Milestones for FY18-19 </a:t>
            </a:r>
            <a:r>
              <a:rPr lang="en-US" altLang="en-US" sz="1100" b="1" baseline="0" dirty="0" smtClean="0">
                <a:solidFill>
                  <a:srgbClr val="336699"/>
                </a:solidFill>
              </a:rPr>
              <a:t>(M. </a:t>
            </a:r>
            <a:r>
              <a:rPr lang="en-US" altLang="en-US" sz="1100" b="1" baseline="0" dirty="0" err="1" smtClean="0">
                <a:solidFill>
                  <a:srgbClr val="336699"/>
                </a:solidFill>
              </a:rPr>
              <a:t>Podestà</a:t>
            </a:r>
            <a:r>
              <a:rPr lang="en-US" altLang="en-US" sz="1100" b="1" baseline="0" dirty="0" smtClean="0">
                <a:solidFill>
                  <a:srgbClr val="336699"/>
                </a:solidFill>
              </a:rPr>
              <a:t>, May 2017)</a:t>
            </a:r>
            <a:endParaRPr lang="en-US" altLang="en-US" sz="1100" b="1" dirty="0"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34" r:id="rId3"/>
    <p:sldLayoutId id="2147483735" r:id="rId4"/>
    <p:sldLayoutId id="2147483736" r:id="rId5"/>
    <p:sldLayoutId id="2147483737" r:id="rId6"/>
  </p:sldLayoutIdLst>
  <p:timing>
    <p:tnLst>
      <p:par>
        <p:cTn xmlns:p14="http://schemas.microsoft.com/office/powerpoint/2010/main" id="1" dur="indefinite" restart="never" nodeType="tmRoot"/>
      </p:par>
    </p:tnLst>
  </p:timing>
  <p:hf hdr="0" dt="0"/>
  <p:txStyles>
    <p:titleStyle>
      <a:lvl1pPr algn="ctr" rtl="0" eaLnBrk="0" fontAlgn="base" hangingPunct="0">
        <a:lnSpc>
          <a:spcPct val="85000"/>
        </a:lnSpc>
        <a:spcBef>
          <a:spcPct val="0"/>
        </a:spcBef>
        <a:spcAft>
          <a:spcPct val="0"/>
        </a:spcAft>
        <a:defRPr sz="45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500">
          <a:solidFill>
            <a:srgbClr val="336699"/>
          </a:solidFill>
          <a:latin typeface="Arial" charset="0"/>
          <a:cs typeface="Arial" charset="0"/>
        </a:defRPr>
      </a:lvl2pPr>
      <a:lvl3pPr algn="ctr" rtl="0" eaLnBrk="0" fontAlgn="base" hangingPunct="0">
        <a:lnSpc>
          <a:spcPct val="85000"/>
        </a:lnSpc>
        <a:spcBef>
          <a:spcPct val="0"/>
        </a:spcBef>
        <a:spcAft>
          <a:spcPct val="0"/>
        </a:spcAft>
        <a:defRPr sz="4500">
          <a:solidFill>
            <a:srgbClr val="336699"/>
          </a:solidFill>
          <a:latin typeface="Arial" charset="0"/>
          <a:cs typeface="Arial" charset="0"/>
        </a:defRPr>
      </a:lvl3pPr>
      <a:lvl4pPr algn="ctr" rtl="0" eaLnBrk="0" fontAlgn="base" hangingPunct="0">
        <a:lnSpc>
          <a:spcPct val="85000"/>
        </a:lnSpc>
        <a:spcBef>
          <a:spcPct val="0"/>
        </a:spcBef>
        <a:spcAft>
          <a:spcPct val="0"/>
        </a:spcAft>
        <a:defRPr sz="4500">
          <a:solidFill>
            <a:srgbClr val="336699"/>
          </a:solidFill>
          <a:latin typeface="Arial" charset="0"/>
          <a:cs typeface="Arial" charset="0"/>
        </a:defRPr>
      </a:lvl4pPr>
      <a:lvl5pPr algn="ctr" rtl="0" eaLnBrk="0" fontAlgn="base" hangingPunct="0">
        <a:lnSpc>
          <a:spcPct val="85000"/>
        </a:lnSpc>
        <a:spcBef>
          <a:spcPct val="0"/>
        </a:spcBef>
        <a:spcAft>
          <a:spcPct val="0"/>
        </a:spcAft>
        <a:defRPr sz="4500">
          <a:solidFill>
            <a:srgbClr val="336699"/>
          </a:solidFill>
          <a:latin typeface="Arial" charset="0"/>
          <a:cs typeface="Arial" charset="0"/>
        </a:defRPr>
      </a:lvl5pPr>
      <a:lvl6pPr marL="509352" algn="ctr" rtl="0" fontAlgn="base">
        <a:lnSpc>
          <a:spcPct val="85000"/>
        </a:lnSpc>
        <a:spcBef>
          <a:spcPct val="0"/>
        </a:spcBef>
        <a:spcAft>
          <a:spcPct val="0"/>
        </a:spcAft>
        <a:defRPr sz="4500">
          <a:solidFill>
            <a:srgbClr val="336699"/>
          </a:solidFill>
          <a:latin typeface="Arial" charset="0"/>
          <a:cs typeface="Arial" charset="0"/>
        </a:defRPr>
      </a:lvl6pPr>
      <a:lvl7pPr marL="1018705" algn="ctr" rtl="0" fontAlgn="base">
        <a:lnSpc>
          <a:spcPct val="85000"/>
        </a:lnSpc>
        <a:spcBef>
          <a:spcPct val="0"/>
        </a:spcBef>
        <a:spcAft>
          <a:spcPct val="0"/>
        </a:spcAft>
        <a:defRPr sz="4500">
          <a:solidFill>
            <a:srgbClr val="336699"/>
          </a:solidFill>
          <a:latin typeface="Arial" charset="0"/>
          <a:cs typeface="Arial" charset="0"/>
        </a:defRPr>
      </a:lvl7pPr>
      <a:lvl8pPr marL="1528058" algn="ctr" rtl="0" fontAlgn="base">
        <a:lnSpc>
          <a:spcPct val="85000"/>
        </a:lnSpc>
        <a:spcBef>
          <a:spcPct val="0"/>
        </a:spcBef>
        <a:spcAft>
          <a:spcPct val="0"/>
        </a:spcAft>
        <a:defRPr sz="4500">
          <a:solidFill>
            <a:srgbClr val="336699"/>
          </a:solidFill>
          <a:latin typeface="Arial" charset="0"/>
          <a:cs typeface="Arial" charset="0"/>
        </a:defRPr>
      </a:lvl8pPr>
      <a:lvl9pPr marL="2037411" algn="ctr" rtl="0" fontAlgn="base">
        <a:lnSpc>
          <a:spcPct val="85000"/>
        </a:lnSpc>
        <a:spcBef>
          <a:spcPct val="0"/>
        </a:spcBef>
        <a:spcAft>
          <a:spcPct val="0"/>
        </a:spcAft>
        <a:defRPr sz="4500">
          <a:solidFill>
            <a:srgbClr val="336699"/>
          </a:solidFill>
          <a:latin typeface="Arial" charset="0"/>
          <a:cs typeface="Arial" charset="0"/>
        </a:defRPr>
      </a:lvl9pPr>
    </p:titleStyle>
    <p:bodyStyle>
      <a:lvl1pPr marL="254676" indent="-254676" algn="l" rtl="0" eaLnBrk="0" fontAlgn="base" hangingPunct="0">
        <a:spcBef>
          <a:spcPct val="20000"/>
        </a:spcBef>
        <a:spcAft>
          <a:spcPct val="0"/>
        </a:spcAft>
        <a:buFont typeface="Arial" charset="0"/>
        <a:buChar char="•"/>
        <a:defRPr sz="3100" kern="1200">
          <a:solidFill>
            <a:schemeClr val="tx1"/>
          </a:solidFill>
          <a:latin typeface="Arial" panose="020B0604020202020204" pitchFamily="34" charset="0"/>
          <a:ea typeface="+mn-ea"/>
          <a:cs typeface="Arial" panose="020B0604020202020204" pitchFamily="34" charset="0"/>
        </a:defRPr>
      </a:lvl1pPr>
      <a:lvl2pPr marL="509352" indent="-254676" algn="l" rtl="0" eaLnBrk="0" fontAlgn="base" hangingPunct="0">
        <a:spcBef>
          <a:spcPct val="20000"/>
        </a:spcBef>
        <a:spcAft>
          <a:spcPct val="0"/>
        </a:spcAft>
        <a:buFont typeface="Arial" charset="0"/>
        <a:buChar char="–"/>
        <a:defRPr sz="2700" kern="1200">
          <a:solidFill>
            <a:srgbClr val="336699"/>
          </a:solidFill>
          <a:latin typeface="Arial" panose="020B0604020202020204" pitchFamily="34" charset="0"/>
          <a:ea typeface="+mn-ea"/>
          <a:cs typeface="Arial" panose="020B0604020202020204" pitchFamily="34" charset="0"/>
        </a:defRPr>
      </a:lvl2pPr>
      <a:lvl3pPr marL="764028" indent="-254676" algn="l" rtl="0" eaLnBrk="0" fontAlgn="base" hangingPunct="0">
        <a:spcBef>
          <a:spcPct val="20000"/>
        </a:spcBef>
        <a:spcAft>
          <a:spcPct val="0"/>
        </a:spcAft>
        <a:buFont typeface="Wingdings" pitchFamily="2" charset="2"/>
        <a:buChar char="§"/>
        <a:defRPr sz="2200" kern="1200">
          <a:solidFill>
            <a:srgbClr val="920000"/>
          </a:solidFill>
          <a:latin typeface="Arial" panose="020B0604020202020204" pitchFamily="34" charset="0"/>
          <a:ea typeface="+mn-ea"/>
          <a:cs typeface="Arial" panose="020B0604020202020204" pitchFamily="34" charset="0"/>
        </a:defRPr>
      </a:lvl3pPr>
      <a:lvl4pPr marL="955037" indent="-191007"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146044" indent="-191007" algn="l" rtl="0" eaLnBrk="0" fontAlgn="base" hangingPunct="0">
        <a:spcBef>
          <a:spcPct val="20000"/>
        </a:spcBef>
        <a:spcAft>
          <a:spcPct val="0"/>
        </a:spcAft>
        <a:buFont typeface="Arial" charset="0"/>
        <a:buChar char="»"/>
        <a:defRPr sz="1800" kern="1200">
          <a:solidFill>
            <a:schemeClr val="tx1"/>
          </a:solidFill>
          <a:latin typeface="Arial" panose="020B0604020202020204" pitchFamily="34" charset="0"/>
          <a:ea typeface="+mn-ea"/>
          <a:cs typeface="Arial" panose="020B0604020202020204" pitchFamily="34" charset="0"/>
        </a:defRPr>
      </a:lvl5pPr>
      <a:lvl6pPr marL="2801440"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a:xfrm>
            <a:off x="586740" y="2763520"/>
            <a:ext cx="8884920" cy="1209040"/>
          </a:xfrm>
        </p:spPr>
        <p:txBody>
          <a:bodyPr/>
          <a:lstStyle/>
          <a:p>
            <a:pPr eaLnBrk="1" hangingPunct="1"/>
            <a:r>
              <a:rPr lang="en-US" altLang="en-US" sz="2700" dirty="0">
                <a:latin typeface="Arial" charset="0"/>
                <a:cs typeface="Arial" charset="0"/>
              </a:rPr>
              <a:t>M. </a:t>
            </a:r>
            <a:r>
              <a:rPr lang="en-US" altLang="en-US" sz="2700" dirty="0" err="1" smtClean="0">
                <a:latin typeface="Arial" charset="0"/>
                <a:cs typeface="Arial" charset="0"/>
              </a:rPr>
              <a:t>Podestà</a:t>
            </a:r>
            <a:endParaRPr lang="en-US" altLang="en-US" sz="2700" dirty="0">
              <a:latin typeface="Arial" charset="0"/>
              <a:cs typeface="Arial" charset="0"/>
            </a:endParaRPr>
          </a:p>
          <a:p>
            <a:pPr eaLnBrk="1" hangingPunct="1"/>
            <a:r>
              <a:rPr lang="en-US" altLang="en-US" sz="2700" dirty="0">
                <a:latin typeface="Arial" charset="0"/>
                <a:cs typeface="Arial" charset="0"/>
              </a:rPr>
              <a:t>f</a:t>
            </a:r>
            <a:r>
              <a:rPr lang="en-US" altLang="en-US" sz="2700" dirty="0" smtClean="0">
                <a:latin typeface="Arial" charset="0"/>
                <a:cs typeface="Arial" charset="0"/>
              </a:rPr>
              <a:t>or the EP Topical Science Group</a:t>
            </a:r>
            <a:endParaRPr lang="en-US" altLang="en-US" sz="2700" dirty="0">
              <a:latin typeface="Arial" charset="0"/>
              <a:cs typeface="Arial" charset="0"/>
            </a:endParaRPr>
          </a:p>
        </p:txBody>
      </p:sp>
      <p:sp>
        <p:nvSpPr>
          <p:cNvPr id="4099" name="Title 2"/>
          <p:cNvSpPr>
            <a:spLocks noGrp="1"/>
          </p:cNvSpPr>
          <p:nvPr>
            <p:ph type="title"/>
          </p:nvPr>
        </p:nvSpPr>
        <p:spPr/>
        <p:txBody>
          <a:bodyPr/>
          <a:lstStyle/>
          <a:p>
            <a:pPr eaLnBrk="1" hangingPunct="1"/>
            <a:r>
              <a:rPr lang="en-US" altLang="en-US" sz="4000" dirty="0" smtClean="0">
                <a:latin typeface="Arial" charset="0"/>
                <a:cs typeface="Arial" charset="0"/>
              </a:rPr>
              <a:t>EP-TSG</a:t>
            </a:r>
            <a:br>
              <a:rPr lang="en-US" altLang="en-US" sz="4000" dirty="0" smtClean="0">
                <a:latin typeface="Arial" charset="0"/>
                <a:cs typeface="Arial" charset="0"/>
              </a:rPr>
            </a:br>
            <a:r>
              <a:rPr lang="en-US" altLang="en-US" sz="4000" dirty="0" smtClean="0">
                <a:latin typeface="Arial" charset="0"/>
                <a:cs typeface="Arial" charset="0"/>
              </a:rPr>
              <a:t>Research Milestones for FY18-19</a:t>
            </a:r>
            <a:endParaRPr lang="en-US" altLang="en-US" sz="4000" dirty="0">
              <a:latin typeface="Arial" charset="0"/>
              <a:cs typeface="Arial" charset="0"/>
            </a:endParaRPr>
          </a:p>
        </p:txBody>
      </p:sp>
      <p:sp>
        <p:nvSpPr>
          <p:cNvPr id="4100" name="Text Placeholder 3"/>
          <p:cNvSpPr>
            <a:spLocks noGrp="1"/>
          </p:cNvSpPr>
          <p:nvPr>
            <p:ph type="body" sz="quarter" idx="10"/>
          </p:nvPr>
        </p:nvSpPr>
        <p:spPr>
          <a:xfrm>
            <a:off x="1005840" y="4058920"/>
            <a:ext cx="8046720" cy="1381760"/>
          </a:xfrm>
        </p:spPr>
        <p:txBody>
          <a:bodyPr>
            <a:normAutofit/>
          </a:bodyPr>
          <a:lstStyle/>
          <a:p>
            <a:pPr fontAlgn="base">
              <a:lnSpc>
                <a:spcPct val="85000"/>
              </a:lnSpc>
              <a:spcAft>
                <a:spcPct val="0"/>
              </a:spcAft>
              <a:buFont typeface="Arial" charset="0"/>
              <a:buNone/>
            </a:pPr>
            <a:r>
              <a:rPr lang="en-US" altLang="en-US" sz="2000" dirty="0" smtClean="0">
                <a:latin typeface="Arial" charset="0"/>
                <a:cs typeface="Arial" charset="0"/>
              </a:rPr>
              <a:t>PPPL, B318</a:t>
            </a:r>
            <a:endParaRPr lang="en-US" altLang="en-US" sz="2000" dirty="0">
              <a:latin typeface="Arial" charset="0"/>
              <a:cs typeface="Arial" charset="0"/>
            </a:endParaRPr>
          </a:p>
          <a:p>
            <a:pPr fontAlgn="base">
              <a:lnSpc>
                <a:spcPct val="85000"/>
              </a:lnSpc>
              <a:spcAft>
                <a:spcPct val="0"/>
              </a:spcAft>
              <a:buFont typeface="Arial" charset="0"/>
              <a:buNone/>
            </a:pPr>
            <a:r>
              <a:rPr lang="en-US" altLang="en-US" sz="2000" dirty="0" smtClean="0">
                <a:latin typeface="Arial" charset="0"/>
                <a:cs typeface="Arial" charset="0"/>
              </a:rPr>
              <a:t>May 25th </a:t>
            </a:r>
            <a:r>
              <a:rPr lang="en-US" altLang="en-US" sz="2000" dirty="0">
                <a:latin typeface="Arial" charset="0"/>
                <a:cs typeface="Arial" charset="0"/>
              </a:rPr>
              <a:t>2017</a:t>
            </a:r>
          </a:p>
        </p:txBody>
      </p:sp>
      <p:pic>
        <p:nvPicPr>
          <p:cNvPr id="4102"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6363657"/>
            <a:ext cx="1767205" cy="6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Autofit/>
          </a:bodyPr>
          <a:lstStyle/>
          <a:p>
            <a:pPr eaLnBrk="1" hangingPunct="1"/>
            <a:r>
              <a:rPr lang="en-US" sz="3200" dirty="0"/>
              <a:t>R(18-4): Optimization of the energetic particle distribution function for improved plasma performance </a:t>
            </a:r>
            <a:endParaRPr lang="en-US" altLang="en-US" sz="3200" dirty="0" smtClean="0">
              <a:latin typeface="Arial" charset="0"/>
              <a:cs typeface="Arial" charset="0"/>
            </a:endParaRPr>
          </a:p>
        </p:txBody>
      </p:sp>
      <p:sp>
        <p:nvSpPr>
          <p:cNvPr id="6147" name="Content Placeholder 2"/>
          <p:cNvSpPr>
            <a:spLocks noGrp="1"/>
          </p:cNvSpPr>
          <p:nvPr>
            <p:ph idx="1"/>
          </p:nvPr>
        </p:nvSpPr>
        <p:spPr/>
        <p:txBody>
          <a:bodyPr>
            <a:normAutofit fontScale="92500" lnSpcReduction="20000"/>
          </a:bodyPr>
          <a:lstStyle/>
          <a:p>
            <a:pPr eaLnBrk="1" hangingPunct="1">
              <a:buFont typeface="Arial"/>
              <a:buChar char="•"/>
            </a:pPr>
            <a:r>
              <a:rPr lang="en-US" dirty="0" smtClean="0"/>
              <a:t>Goal: optimize NBI parameters for reproducible, reliable discharges</a:t>
            </a:r>
          </a:p>
          <a:p>
            <a:pPr lvl="1" eaLnBrk="1" hangingPunct="1">
              <a:buFont typeface="Arial"/>
              <a:buChar char="•"/>
            </a:pPr>
            <a:r>
              <a:rPr lang="en-US" dirty="0" smtClean="0"/>
              <a:t>Focus on start-up, early flat-top (but include </a:t>
            </a:r>
            <a:r>
              <a:rPr lang="en-US" dirty="0" err="1" smtClean="0"/>
              <a:t>sawteeth</a:t>
            </a:r>
            <a:r>
              <a:rPr lang="en-US" dirty="0" smtClean="0"/>
              <a:t>)</a:t>
            </a:r>
          </a:p>
          <a:p>
            <a:pPr lvl="1" eaLnBrk="1" hangingPunct="1">
              <a:buFont typeface="Arial"/>
              <a:buChar char="•"/>
            </a:pPr>
            <a:r>
              <a:rPr lang="en-US" dirty="0" smtClean="0"/>
              <a:t>Leverage on ASC-TSG work on start-up scenarios</a:t>
            </a:r>
          </a:p>
          <a:p>
            <a:pPr eaLnBrk="1" hangingPunct="1">
              <a:buFont typeface="Arial"/>
              <a:buChar char="•"/>
            </a:pPr>
            <a:r>
              <a:rPr lang="en-US" dirty="0" smtClean="0"/>
              <a:t>Aim at discharges with mitigated/suppressed EP-driven instabilities: maximize NB-CD, predictability</a:t>
            </a:r>
          </a:p>
          <a:p>
            <a:pPr eaLnBrk="1" hangingPunct="1">
              <a:buFont typeface="Arial"/>
              <a:buChar char="•"/>
            </a:pPr>
            <a:r>
              <a:rPr lang="en-US" dirty="0" smtClean="0"/>
              <a:t>Main tool is TRANSP</a:t>
            </a:r>
          </a:p>
          <a:p>
            <a:pPr lvl="1" eaLnBrk="1" hangingPunct="1">
              <a:buFont typeface="Arial"/>
              <a:buChar char="•"/>
            </a:pPr>
            <a:r>
              <a:rPr lang="en-US" dirty="0" smtClean="0"/>
              <a:t>Aided by NOVA, ORBIT, RBQ, kick </a:t>
            </a:r>
            <a:r>
              <a:rPr lang="en-US" dirty="0" smtClean="0"/>
              <a:t>model, GTS, M3D* </a:t>
            </a:r>
            <a:r>
              <a:rPr lang="en-US" dirty="0" smtClean="0"/>
              <a:t>and others for AE transport </a:t>
            </a:r>
            <a:r>
              <a:rPr lang="en-US" dirty="0" smtClean="0"/>
              <a:t>analysis</a:t>
            </a:r>
          </a:p>
          <a:p>
            <a:pPr lvl="2" eaLnBrk="1" hangingPunct="1">
              <a:buFont typeface="Arial"/>
              <a:buChar char="•"/>
            </a:pPr>
            <a:r>
              <a:rPr lang="en-US" dirty="0" smtClean="0"/>
              <a:t>Developing representation of NUBEAM fast ion distribution function in constants of motion as input for stability codes</a:t>
            </a:r>
            <a:endParaRPr lang="en-US" dirty="0" smtClean="0"/>
          </a:p>
          <a:p>
            <a:pPr eaLnBrk="1" hangingPunct="1">
              <a:buFont typeface="Arial"/>
              <a:buChar char="•"/>
            </a:pPr>
            <a:r>
              <a:rPr lang="en-US" dirty="0" smtClean="0"/>
              <a:t>Expect collaborations with DIII-D and MAST-U</a:t>
            </a:r>
          </a:p>
          <a:p>
            <a:pPr lvl="1" eaLnBrk="1" hangingPunct="1">
              <a:buFont typeface="Arial"/>
              <a:buChar char="•"/>
            </a:pPr>
            <a:r>
              <a:rPr lang="en-US" dirty="0" smtClean="0"/>
              <a:t>DIII-D: validate models, complement ST scenarios with conventional </a:t>
            </a:r>
            <a:r>
              <a:rPr lang="en-US" dirty="0" err="1" smtClean="0"/>
              <a:t>a/R</a:t>
            </a:r>
            <a:r>
              <a:rPr lang="en-US" dirty="0" smtClean="0"/>
              <a:t> data</a:t>
            </a:r>
          </a:p>
          <a:p>
            <a:pPr lvl="1" eaLnBrk="1" hangingPunct="1">
              <a:buFont typeface="Arial"/>
              <a:buChar char="•"/>
            </a:pPr>
            <a:r>
              <a:rPr lang="en-US" dirty="0" smtClean="0"/>
              <a:t>MAST-U: assist in re-start of operations, modeling (e.g. extend ‘kick model’ to </a:t>
            </a:r>
            <a:r>
              <a:rPr lang="en-US" dirty="0" err="1" smtClean="0"/>
              <a:t>fishbones</a:t>
            </a:r>
            <a:r>
              <a:rPr lang="en-US" dirty="0" smtClean="0"/>
              <a:t>, improve </a:t>
            </a:r>
            <a:r>
              <a:rPr lang="en-US" dirty="0" err="1" smtClean="0"/>
              <a:t>sawtooth</a:t>
            </a:r>
            <a:r>
              <a:rPr lang="en-US" dirty="0" smtClean="0"/>
              <a:t> model in TRANSP)</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Autofit/>
          </a:bodyPr>
          <a:lstStyle/>
          <a:p>
            <a:r>
              <a:rPr lang="en-US" sz="3100" dirty="0"/>
              <a:t>R(19-2): Assess the effects of </a:t>
            </a:r>
            <a:r>
              <a:rPr lang="en-US" sz="3100" dirty="0" smtClean="0"/>
              <a:t>NBI </a:t>
            </a:r>
            <a:r>
              <a:rPr lang="en-US" sz="3100" dirty="0"/>
              <a:t>parameters on the fast ion distribution function and </a:t>
            </a:r>
            <a:r>
              <a:rPr lang="en-US" sz="3100" dirty="0" smtClean="0"/>
              <a:t>NB-driven </a:t>
            </a:r>
            <a:r>
              <a:rPr lang="en-US" sz="3100" dirty="0"/>
              <a:t>current </a:t>
            </a:r>
            <a:r>
              <a:rPr lang="en-US" sz="3100" dirty="0" smtClean="0"/>
              <a:t>profile</a:t>
            </a:r>
            <a:endParaRPr lang="en-US" sz="3100" dirty="0"/>
          </a:p>
        </p:txBody>
      </p:sp>
      <p:sp>
        <p:nvSpPr>
          <p:cNvPr id="5" name="Content Placeholder 2"/>
          <p:cNvSpPr>
            <a:spLocks noGrp="1"/>
          </p:cNvSpPr>
          <p:nvPr>
            <p:ph idx="1"/>
          </p:nvPr>
        </p:nvSpPr>
        <p:spPr>
          <a:xfrm>
            <a:off x="83820" y="1209040"/>
            <a:ext cx="9890760" cy="6131560"/>
          </a:xfrm>
        </p:spPr>
        <p:txBody>
          <a:bodyPr>
            <a:normAutofit fontScale="92500" lnSpcReduction="20000"/>
          </a:bodyPr>
          <a:lstStyle/>
          <a:p>
            <a:pPr eaLnBrk="1" hangingPunct="1">
              <a:buFont typeface="Arial"/>
              <a:buChar char="•"/>
            </a:pPr>
            <a:r>
              <a:rPr lang="en-US" dirty="0" smtClean="0"/>
              <a:t>Goal: characterized NB-CD performance and NB-driven current profiles </a:t>
            </a:r>
            <a:r>
              <a:rPr lang="en-US" dirty="0" err="1" smtClean="0"/>
              <a:t>vs</a:t>
            </a:r>
            <a:r>
              <a:rPr lang="en-US" dirty="0" smtClean="0"/>
              <a:t> NBI parameters</a:t>
            </a:r>
          </a:p>
          <a:p>
            <a:pPr lvl="1" eaLnBrk="1" hangingPunct="1">
              <a:buFont typeface="Arial"/>
              <a:buChar char="•"/>
            </a:pPr>
            <a:r>
              <a:rPr lang="en-US" dirty="0" smtClean="0"/>
              <a:t>Include effects of NB ions from different sources on EP-driven instabilities</a:t>
            </a:r>
          </a:p>
          <a:p>
            <a:pPr eaLnBrk="1" hangingPunct="1">
              <a:buFont typeface="Arial"/>
              <a:buChar char="•"/>
            </a:pPr>
            <a:r>
              <a:rPr lang="en-US" dirty="0" smtClean="0"/>
              <a:t>NSTX-U data from FY19 welcome</a:t>
            </a:r>
            <a:r>
              <a:rPr lang="is-IS" dirty="0" smtClean="0"/>
              <a:t>… if no ops, more emphasis on collaborations</a:t>
            </a:r>
            <a:endParaRPr lang="en-US" dirty="0" smtClean="0"/>
          </a:p>
          <a:p>
            <a:pPr eaLnBrk="1" hangingPunct="1">
              <a:buFont typeface="Arial"/>
              <a:buChar char="•"/>
            </a:pPr>
            <a:r>
              <a:rPr lang="en-US" dirty="0" smtClean="0"/>
              <a:t>Modeling work has heavy “validation” component</a:t>
            </a:r>
          </a:p>
          <a:p>
            <a:pPr lvl="1" eaLnBrk="1" hangingPunct="1">
              <a:buFont typeface="Arial"/>
              <a:buChar char="•"/>
            </a:pPr>
            <a:r>
              <a:rPr lang="en-US" dirty="0" smtClean="0"/>
              <a:t>E.g. TRANSP + kick model/RBQ results </a:t>
            </a:r>
            <a:r>
              <a:rPr lang="en-US" dirty="0" err="1" smtClean="0"/>
              <a:t>vs</a:t>
            </a:r>
            <a:r>
              <a:rPr lang="en-US" dirty="0" smtClean="0"/>
              <a:t> fast ion diagnostics</a:t>
            </a:r>
          </a:p>
          <a:p>
            <a:pPr lvl="1" eaLnBrk="1" hangingPunct="1">
              <a:buFont typeface="Arial"/>
              <a:buChar char="•"/>
            </a:pPr>
            <a:r>
              <a:rPr lang="en-US" dirty="0" smtClean="0"/>
              <a:t>Extend previous studies to “phase-space resolved” measurements</a:t>
            </a:r>
          </a:p>
          <a:p>
            <a:pPr eaLnBrk="1" hangingPunct="1">
              <a:buFont typeface="Arial"/>
              <a:buChar char="•"/>
            </a:pPr>
            <a:r>
              <a:rPr lang="en-US" dirty="0" smtClean="0"/>
              <a:t>Expect collaborations with DIII-D and MAST-U</a:t>
            </a:r>
          </a:p>
          <a:p>
            <a:pPr lvl="1" eaLnBrk="1" hangingPunct="1">
              <a:buFont typeface="Arial"/>
              <a:buChar char="•"/>
            </a:pPr>
            <a:r>
              <a:rPr lang="en-US" dirty="0" smtClean="0"/>
              <a:t>DIII-D: validate models, complement off-axis NB-CD data with previous results from conventional </a:t>
            </a:r>
            <a:r>
              <a:rPr lang="en-US" dirty="0" err="1" smtClean="0"/>
              <a:t>a/R</a:t>
            </a:r>
            <a:r>
              <a:rPr lang="en-US" dirty="0"/>
              <a:t> </a:t>
            </a:r>
            <a:r>
              <a:rPr lang="en-US" dirty="0" smtClean="0"/>
              <a:t>device</a:t>
            </a:r>
          </a:p>
          <a:p>
            <a:pPr lvl="1" eaLnBrk="1" hangingPunct="1">
              <a:buFont typeface="Arial"/>
              <a:buChar char="•"/>
            </a:pPr>
            <a:r>
              <a:rPr lang="en-US" dirty="0" smtClean="0"/>
              <a:t>MAST-U: assist with OA-NBCD studies (modeling)</a:t>
            </a:r>
          </a:p>
          <a:p>
            <a:pPr lvl="1" eaLnBrk="1" hangingPunct="1">
              <a:buFont typeface="Arial"/>
              <a:buChar char="•"/>
            </a:pPr>
            <a:r>
              <a:rPr lang="en-US" dirty="0" smtClean="0"/>
              <a:t>All three devices have similar diagnostics – helps to develop common “analysis/validation” procedures</a:t>
            </a:r>
          </a:p>
        </p:txBody>
      </p:sp>
    </p:spTree>
    <p:extLst>
      <p:ext uri="{BB962C8B-B14F-4D97-AF65-F5344CB8AC3E}">
        <p14:creationId xmlns:p14="http://schemas.microsoft.com/office/powerpoint/2010/main" val="682862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Autofit/>
          </a:bodyPr>
          <a:lstStyle/>
          <a:p>
            <a:pPr eaLnBrk="1" hangingPunct="1"/>
            <a:r>
              <a:rPr lang="en-US" sz="3200" dirty="0"/>
              <a:t>R(18-4): Optimization of the energetic particle distribution function for improved plasma performance </a:t>
            </a:r>
            <a:endParaRPr lang="en-US" altLang="en-US" sz="3200" dirty="0" smtClean="0">
              <a:latin typeface="Arial" charset="0"/>
              <a:cs typeface="Arial" charset="0"/>
            </a:endParaRPr>
          </a:p>
        </p:txBody>
      </p:sp>
      <p:sp>
        <p:nvSpPr>
          <p:cNvPr id="6147" name="Content Placeholder 2"/>
          <p:cNvSpPr>
            <a:spLocks noGrp="1"/>
          </p:cNvSpPr>
          <p:nvPr>
            <p:ph idx="1"/>
          </p:nvPr>
        </p:nvSpPr>
        <p:spPr>
          <a:xfrm>
            <a:off x="0" y="1143000"/>
            <a:ext cx="10058400" cy="6248400"/>
          </a:xfrm>
        </p:spPr>
        <p:txBody>
          <a:bodyPr>
            <a:normAutofit fontScale="55000" lnSpcReduction="20000"/>
          </a:bodyPr>
          <a:lstStyle/>
          <a:p>
            <a:pPr marL="0" indent="0" algn="just" eaLnBrk="1" hangingPunct="1">
              <a:buNone/>
            </a:pPr>
            <a:r>
              <a:rPr lang="en-US" dirty="0"/>
              <a:t>The improved neutral beam injection (NBI) capabilities that are available on NSTX-U enable a flexible tailoring of the fast ion distribution function resulting from NBI. In collaboration with DIII-D and MAST-U, this milestone will explore the use of different NBI sources and timing of NB injection to improve plasma performance and reproducibility by affecting fast ion-driven instabilities, e.g. through their mitigation or suppression. A main focus of this study are the current ramp-up and early flat-top phases, during which strong fast ion-driven activity can be destabilized (cf. NSTX-U shots from the FY-16 experimental campaign). Instabilities include toroidal and reversed-shear Alfvénic modes (TAE/RSAE) as well as energetic particle modes and </a:t>
            </a:r>
            <a:r>
              <a:rPr lang="en-US" dirty="0" err="1"/>
              <a:t>fishbones</a:t>
            </a:r>
            <a:r>
              <a:rPr lang="en-US" dirty="0"/>
              <a:t>. </a:t>
            </a:r>
            <a:r>
              <a:rPr lang="en-US" dirty="0" err="1"/>
              <a:t>Sawteeth</a:t>
            </a:r>
            <a:r>
              <a:rPr lang="en-US" dirty="0"/>
              <a:t> during the stationary phase of L-mode NSTX-U discharges will also be included. All these instabilities have the potential to cause substantial fast ion redistribution, thus affecting the overall efficiency of NB heating and current drive. Thus, if not properly accounted for in simulation codes, the effects of fast ion driven instabilities make the discharge evolution difficult to predict. Work within the Energetic Particle TSG will leverage and contribute to scenario development activities by the Advanced Scenarios and Control TSG, including the planned collaboration with MAST-U in FY17-18. Once a suitable ramp-up scenario is identified, AE and fishbone stability will be assessed. The analysis will include exploration of different NBI combinations (e.g. on- vs. off-axis) and timing in time-dependent simulations to identify the optimum NB mix and resulting safety factor and current profiles that lead to reduced mode activity. Scenario development will rely on the TRANSP code. TRANSP analysis will be assisted by results from the NOVA/NOVA-K and ORBIT codes and from reduced models such as the ‘kick’ and Resonance-broadening Quasi-linear (RBQ) models to infer the mode stability. Validation of the ‘kick model’ for scenarios with unstable </a:t>
            </a:r>
            <a:r>
              <a:rPr lang="en-US" dirty="0" err="1"/>
              <a:t>fishbones</a:t>
            </a:r>
            <a:r>
              <a:rPr lang="en-US" dirty="0"/>
              <a:t> will be conducted in collaboration with MAST-U. In collaboration with DIII-D, a recently developed criterion to predict the nonlinear behavior of Alfvénic instabilities (e.g. quasi-stationary vs. bursting/chirping) will be validated to gain further confidence in predictions of the fast ion transport instabilities can cause. Test particle simulations of fast ion scattering by plasma turbulence will be performed using the GTS code to assist the validation of the theoretical criterion for instability chirping. </a:t>
            </a:r>
            <a:endParaRPr lang="en-US" dirty="0" smtClean="0"/>
          </a:p>
        </p:txBody>
      </p:sp>
    </p:spTree>
    <p:extLst>
      <p:ext uri="{BB962C8B-B14F-4D97-AF65-F5344CB8AC3E}">
        <p14:creationId xmlns:p14="http://schemas.microsoft.com/office/powerpoint/2010/main" val="32740080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noAutofit/>
          </a:bodyPr>
          <a:lstStyle/>
          <a:p>
            <a:r>
              <a:rPr lang="en-US" sz="3100" dirty="0"/>
              <a:t>R(19-2): Assess the effects of </a:t>
            </a:r>
            <a:r>
              <a:rPr lang="en-US" sz="3100" dirty="0" smtClean="0"/>
              <a:t>NBI </a:t>
            </a:r>
            <a:r>
              <a:rPr lang="en-US" sz="3100" dirty="0"/>
              <a:t>parameters on the fast ion distribution function and </a:t>
            </a:r>
            <a:r>
              <a:rPr lang="en-US" sz="3100" dirty="0" smtClean="0"/>
              <a:t>NB-driven </a:t>
            </a:r>
            <a:r>
              <a:rPr lang="en-US" sz="3100" dirty="0"/>
              <a:t>current </a:t>
            </a:r>
            <a:r>
              <a:rPr lang="en-US" sz="3100" dirty="0" smtClean="0"/>
              <a:t>profile</a:t>
            </a:r>
            <a:endParaRPr lang="en-US" sz="3100" dirty="0"/>
          </a:p>
        </p:txBody>
      </p:sp>
      <p:sp>
        <p:nvSpPr>
          <p:cNvPr id="5" name="Content Placeholder 2"/>
          <p:cNvSpPr>
            <a:spLocks noGrp="1"/>
          </p:cNvSpPr>
          <p:nvPr>
            <p:ph idx="1"/>
          </p:nvPr>
        </p:nvSpPr>
        <p:spPr>
          <a:xfrm>
            <a:off x="83820" y="1209040"/>
            <a:ext cx="9890760" cy="6131560"/>
          </a:xfrm>
        </p:spPr>
        <p:txBody>
          <a:bodyPr>
            <a:normAutofit fontScale="55000" lnSpcReduction="20000"/>
          </a:bodyPr>
          <a:lstStyle/>
          <a:p>
            <a:pPr marL="0" indent="0" eaLnBrk="1" hangingPunct="1">
              <a:buNone/>
            </a:pPr>
            <a:r>
              <a:rPr lang="en-US" dirty="0"/>
              <a:t>Accurate knowledge of neutral beam (NB) ion properties is of paramount importance for many areas of </a:t>
            </a:r>
            <a:r>
              <a:rPr lang="en-US" dirty="0" err="1"/>
              <a:t>tokamak</a:t>
            </a:r>
            <a:r>
              <a:rPr lang="en-US" dirty="0"/>
              <a:t> physics. NB ions modify the power balance, provide torque to drive plasma rotation and affect the behavior of MHD instabilities. Moreover, they determine the non-inductive NB driven current, which is crucial for future devices such as ITER, FNSF and STs with small or no central solenoid. With the additional more tangentially-aimed NB sources, NSTX-U is uniquely equipped to characterize a broad parameter space of fast ion distribution (</a:t>
            </a:r>
            <a:r>
              <a:rPr lang="en-US" dirty="0" err="1"/>
              <a:t>Fnb</a:t>
            </a:r>
            <a:r>
              <a:rPr lang="en-US" dirty="0"/>
              <a:t>) and NB-driven current properties, with significant overlap with other STs such as MAST-U and conventional aspect ratio </a:t>
            </a:r>
            <a:r>
              <a:rPr lang="en-US" dirty="0" err="1"/>
              <a:t>tokamaks</a:t>
            </a:r>
            <a:r>
              <a:rPr lang="en-US" dirty="0"/>
              <a:t> such as DIII-D. The two main goals of this milestone are (</a:t>
            </a:r>
            <a:r>
              <a:rPr lang="en-US" dirty="0" err="1"/>
              <a:t>i</a:t>
            </a:r>
            <a:r>
              <a:rPr lang="en-US" dirty="0"/>
              <a:t>) to characterize the NB ion behavior and compare it with classical predictions, and (ii) to document the operating space of NB-driven current profile. If NSTX-U operations resume in FY19, </a:t>
            </a:r>
            <a:r>
              <a:rPr lang="en-US" dirty="0" err="1"/>
              <a:t>Fnb</a:t>
            </a:r>
            <a:r>
              <a:rPr lang="en-US" dirty="0"/>
              <a:t> will be characterized through the upgraded set of NSTX-U fast ion diagnostics (e.g. fast-ion D-alpha: FIDA, solid-state neutral particle analyzer: </a:t>
            </a:r>
            <a:r>
              <a:rPr lang="en-US" dirty="0" err="1"/>
              <a:t>ssNPA</a:t>
            </a:r>
            <a:r>
              <a:rPr lang="en-US" dirty="0"/>
              <a:t>, scintillator-based fast-lost-ion probe: </a:t>
            </a:r>
            <a:r>
              <a:rPr lang="en-US" dirty="0" err="1"/>
              <a:t>sFLIP</a:t>
            </a:r>
            <a:r>
              <a:rPr lang="en-US" dirty="0"/>
              <a:t>, neutron counters, and possibly a fusion products diagnostic) as a function of NB injection parameters (tangency radius, beam voltage) and magnetic field. Building on the initial results obtained in the NSTX-U FY-2016 run campaign, well controlled, single-source scenarios at low NB power will be used to compare fast ion behavior with classical models (e.g. the NUBEAM module of TRANSP) in the absence of fast ion driven instabilities. Collaboration with MAST-U and DIII-D is foreseen for joint studies on NB-CD and validation of the modeling tools. Diagnostics data will be interpreted through the “beam blip” analysis technique and other dedicated codes such as FIDASIM. Then, the NB-driven current profile will be documented for the NB parameter space attainable on the three devices, e.g. by comparing NUBEAM/TRANSP predictions to measurements from Motional Stark Effect (if available), complemented by vertical/tangential FIDA systems, </a:t>
            </a:r>
            <a:r>
              <a:rPr lang="en-US" dirty="0" err="1"/>
              <a:t>ssNPA</a:t>
            </a:r>
            <a:r>
              <a:rPr lang="en-US" dirty="0"/>
              <a:t> and neutron/fusion product diagnostics to assess modifications of the classically expected </a:t>
            </a:r>
            <a:r>
              <a:rPr lang="en-US" dirty="0" err="1"/>
              <a:t>Fnb</a:t>
            </a:r>
            <a:r>
              <a:rPr lang="en-US" dirty="0"/>
              <a:t>. Particular emphasis will be placed on documenting driven current profile variations as a function of injecting beam tangency radius. If NSTX-U cannot support plasma operations during FY2019, additional emphasis will be placed on collaboration on MAST-U and DIII-D to support the experimental research goals of this milestone on characterization of the fast ion distribution from NBI and of the NB-driven current profile. </a:t>
            </a:r>
            <a:endParaRPr lang="en-US" dirty="0" smtClean="0"/>
          </a:p>
        </p:txBody>
      </p:sp>
    </p:spTree>
    <p:extLst>
      <p:ext uri="{BB962C8B-B14F-4D97-AF65-F5344CB8AC3E}">
        <p14:creationId xmlns:p14="http://schemas.microsoft.com/office/powerpoint/2010/main" val="42712070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3605</TotalTime>
  <Words>1364</Words>
  <Application>Microsoft Macintosh PowerPoint</Application>
  <PresentationFormat>Custom</PresentationFormat>
  <Paragraphs>31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NSTX Upgrade</vt:lpstr>
      <vt:lpstr>EP-TSG Research Milestones for FY18-19</vt:lpstr>
      <vt:lpstr>R(18-4): Optimization of the energetic particle distribution function for improved plasma performance </vt:lpstr>
      <vt:lpstr>R(19-2): Assess the effects of NBI parameters on the fast ion distribution function and NB-driven current profile</vt:lpstr>
      <vt:lpstr>R(18-4): Optimization of the energetic particle distribution function for improved plasma performance </vt:lpstr>
      <vt:lpstr>R(19-2): Assess the effects of NBI parameters on the fast ion distribution function and NB-driven current profile</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Mario Podesta</cp:lastModifiedBy>
  <cp:revision>155</cp:revision>
  <cp:lastPrinted>2017-04-22T12:58:20Z</cp:lastPrinted>
  <dcterms:created xsi:type="dcterms:W3CDTF">2015-07-16T16:59:24Z</dcterms:created>
  <dcterms:modified xsi:type="dcterms:W3CDTF">2017-05-22T14:36:05Z</dcterms:modified>
</cp:coreProperties>
</file>