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68" r:id="rId2"/>
    <p:sldId id="350" r:id="rId3"/>
    <p:sldId id="351" r:id="rId4"/>
    <p:sldId id="352" r:id="rId5"/>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1CB4E"/>
    <a:srgbClr val="336699"/>
    <a:srgbClr val="9200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030" autoAdjust="0"/>
  </p:normalViewPr>
  <p:slideViewPr>
    <p:cSldViewPr showGuides="1">
      <p:cViewPr varScale="1">
        <p:scale>
          <a:sx n="59" d="100"/>
          <a:sy n="59" d="100"/>
        </p:scale>
        <p:origin x="-67" y="-4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fontAlgn="auto">
              <a:spcBef>
                <a:spcPts val="0"/>
              </a:spcBef>
              <a:spcAft>
                <a:spcPts val="0"/>
              </a:spcAft>
              <a:defRPr sz="1200">
                <a:latin typeface="+mn-lt"/>
                <a:cs typeface="+mn-cs"/>
              </a:defRPr>
            </a:lvl1pPr>
          </a:lstStyle>
          <a:p>
            <a:pPr>
              <a:defRPr/>
            </a:pPr>
            <a:fld id="{70207F15-7EEB-4A53-B612-E78FBE588E39}" type="datetimeFigureOut">
              <a:rPr lang="en-US"/>
              <a:pPr>
                <a:defRPr/>
              </a:pPr>
              <a:t>5/24/2017</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pPr lvl="0"/>
            <a:endParaRPr lang="en-US" noProof="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fontAlgn="auto">
              <a:spcBef>
                <a:spcPts val="0"/>
              </a:spcBef>
              <a:spcAft>
                <a:spcPts val="0"/>
              </a:spcAft>
              <a:defRPr sz="1200">
                <a:latin typeface="+mn-lt"/>
                <a:cs typeface="+mn-cs"/>
              </a:defRPr>
            </a:lvl1pPr>
          </a:lstStyle>
          <a:p>
            <a:pPr>
              <a:defRPr/>
            </a:pPr>
            <a:fld id="{81814D58-8BAE-47A7-9BC7-BF5F8CB6AD36}" type="slidenum">
              <a:rPr lang="en-US"/>
              <a:pPr>
                <a:defRPr/>
              </a:pPr>
              <a:t>‹#›</a:t>
            </a:fld>
            <a:endParaRPr lang="en-US"/>
          </a:p>
        </p:txBody>
      </p:sp>
    </p:spTree>
    <p:extLst>
      <p:ext uri="{BB962C8B-B14F-4D97-AF65-F5344CB8AC3E}">
        <p14:creationId xmlns:p14="http://schemas.microsoft.com/office/powerpoint/2010/main" val="33330460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0" y="6553200"/>
            <a:ext cx="9144000" cy="30480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5825" y="4845050"/>
            <a:ext cx="4832350"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descr="http://nstx.pppl.gov/DragNDrop/Presentation_Template/NSTX-U_cutaway_low_res.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39000" y="4953000"/>
            <a:ext cx="16684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3400" y="2362200"/>
            <a:ext cx="8077200" cy="1066800"/>
          </a:xfrm>
        </p:spPr>
        <p:txBody>
          <a:bodyPr lIns="0" rIns="0" anchor="ctr" anchorCtr="1"/>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itle 9"/>
          <p:cNvSpPr>
            <a:spLocks noGrp="1"/>
          </p:cNvSpPr>
          <p:nvPr>
            <p:ph type="title"/>
          </p:nvPr>
        </p:nvSpPr>
        <p:spPr>
          <a:xfrm>
            <a:off x="152400" y="1143000"/>
            <a:ext cx="8839200" cy="1143000"/>
          </a:xfrm>
          <a:prstGeom prst="rect">
            <a:avLst/>
          </a:prstGeom>
        </p:spPr>
        <p:txBody>
          <a:bodyPr lIns="0" rIns="0"/>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914400" y="3505200"/>
            <a:ext cx="7315200" cy="1219200"/>
          </a:xfrm>
        </p:spPr>
        <p:txBody>
          <a:bodyPr lIns="0" rIns="0" anchor="ctr" anchorCtr="1">
            <a:norm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rgbClr val="920000"/>
                </a:solidFill>
              </a:defRPr>
            </a:lvl1pPr>
          </a:lstStyle>
          <a:p>
            <a:pPr lvl="0"/>
            <a:r>
              <a:rPr lang="en-US" smtClean="0"/>
              <a:t>Click to edit Master text styles</a:t>
            </a:r>
          </a:p>
        </p:txBody>
      </p:sp>
      <p:sp>
        <p:nvSpPr>
          <p:cNvPr id="21" name="Text Placeholder 20"/>
          <p:cNvSpPr>
            <a:spLocks noGrp="1"/>
          </p:cNvSpPr>
          <p:nvPr>
            <p:ph type="body" sz="quarter" idx="12"/>
          </p:nvPr>
        </p:nvSpPr>
        <p:spPr>
          <a:xfrm>
            <a:off x="53400" y="4876800"/>
            <a:ext cx="2080200" cy="609600"/>
          </a:xfrm>
        </p:spPr>
        <p:txBody>
          <a:bodyPr>
            <a:noAutofit/>
          </a:bodyPr>
          <a:lstStyle>
            <a:lvl1pPr marL="0" indent="0" algn="ctr">
              <a:buNone/>
              <a:defRPr sz="1400"/>
            </a:lvl1pPr>
          </a:lstStyle>
          <a:p>
            <a:pPr lvl="0"/>
            <a:r>
              <a:rPr lang="en-US" smtClean="0"/>
              <a:t>Click to edit Master text styles</a:t>
            </a:r>
          </a:p>
        </p:txBody>
      </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1011936"/>
          </a:xfrm>
          <a:prstGeom prst="rect">
            <a:avLst/>
          </a:prstGeom>
        </p:spPr>
      </p:pic>
    </p:spTree>
    <p:extLst>
      <p:ext uri="{BB962C8B-B14F-4D97-AF65-F5344CB8AC3E}">
        <p14:creationId xmlns:p14="http://schemas.microsoft.com/office/powerpoint/2010/main" val="3638146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No Images">
    <p:spTree>
      <p:nvGrpSpPr>
        <p:cNvPr id="1" name=""/>
        <p:cNvGrpSpPr/>
        <p:nvPr/>
      </p:nvGrpSpPr>
      <p:grpSpPr>
        <a:xfrm>
          <a:off x="0" y="0"/>
          <a:ext cx="0" cy="0"/>
          <a:chOff x="0" y="0"/>
          <a:chExt cx="0" cy="0"/>
        </a:xfrm>
      </p:grpSpPr>
      <p:sp>
        <p:nvSpPr>
          <p:cNvPr id="6" name="Rectangle 5"/>
          <p:cNvSpPr/>
          <p:nvPr userDrawn="1"/>
        </p:nvSpPr>
        <p:spPr>
          <a:xfrm>
            <a:off x="0" y="6553200"/>
            <a:ext cx="9144000" cy="30480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ubtitle 2"/>
          <p:cNvSpPr>
            <a:spLocks noGrp="1"/>
          </p:cNvSpPr>
          <p:nvPr>
            <p:ph type="subTitle" idx="1"/>
          </p:nvPr>
        </p:nvSpPr>
        <p:spPr>
          <a:xfrm>
            <a:off x="533400" y="2667000"/>
            <a:ext cx="8077200" cy="1066800"/>
          </a:xfrm>
        </p:spPr>
        <p:txBody>
          <a:bodyPr lIns="0" rIns="0" anchor="ctr" anchorCtr="1"/>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9"/>
          <p:cNvSpPr>
            <a:spLocks noGrp="1"/>
          </p:cNvSpPr>
          <p:nvPr>
            <p:ph type="title"/>
          </p:nvPr>
        </p:nvSpPr>
        <p:spPr>
          <a:xfrm>
            <a:off x="152400" y="1143000"/>
            <a:ext cx="8839200" cy="1143000"/>
          </a:xfrm>
          <a:prstGeom prst="rect">
            <a:avLst/>
          </a:prstGeom>
        </p:spPr>
        <p:txBody>
          <a:bodyPr lIns="0" rIns="0"/>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914400" y="4038600"/>
            <a:ext cx="7315200" cy="1219200"/>
          </a:xfrm>
        </p:spPr>
        <p:txBody>
          <a:bodyPr lIns="0" rIns="0" anchor="ctr" anchorCtr="1">
            <a:norm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rgbClr val="920000"/>
                </a:solidFill>
              </a:defRPr>
            </a:lvl1pPr>
          </a:lstStyle>
          <a:p>
            <a:pPr lvl="0"/>
            <a:r>
              <a:rPr lang="en-US" smtClean="0"/>
              <a:t>Click to edit Master text styles</a:t>
            </a:r>
          </a:p>
        </p:txBody>
      </p:sp>
      <p:sp>
        <p:nvSpPr>
          <p:cNvPr id="11" name="Text Placeholder 20"/>
          <p:cNvSpPr>
            <a:spLocks noGrp="1"/>
          </p:cNvSpPr>
          <p:nvPr>
            <p:ph type="body" sz="quarter" idx="12"/>
          </p:nvPr>
        </p:nvSpPr>
        <p:spPr>
          <a:xfrm>
            <a:off x="76200" y="5562600"/>
            <a:ext cx="2080200" cy="609600"/>
          </a:xfrm>
        </p:spPr>
        <p:txBody>
          <a:bodyPr>
            <a:noAutofit/>
          </a:bodyPr>
          <a:lstStyle>
            <a:lvl1pPr marL="0" indent="0" algn="ctr">
              <a:buNone/>
              <a:defRPr sz="1400"/>
            </a:lvl1pPr>
          </a:lstStyle>
          <a:p>
            <a:pPr lvl="0"/>
            <a:r>
              <a:rPr lang="en-US" smtClean="0"/>
              <a:t>Click to edit Master text styles</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11936"/>
          </a:xfrm>
          <a:prstGeom prst="rect">
            <a:avLst/>
          </a:prstGeom>
        </p:spPr>
      </p:pic>
    </p:spTree>
    <p:extLst>
      <p:ext uri="{BB962C8B-B14F-4D97-AF65-F5344CB8AC3E}">
        <p14:creationId xmlns:p14="http://schemas.microsoft.com/office/powerpoint/2010/main" val="3805434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2"/>
          <p:cNvSpPr>
            <a:spLocks noGrp="1"/>
          </p:cNvSpPr>
          <p:nvPr>
            <p:ph idx="1"/>
          </p:nvPr>
        </p:nvSpPr>
        <p:spPr>
          <a:xfrm>
            <a:off x="76200" y="1066800"/>
            <a:ext cx="8991600" cy="5410200"/>
          </a:xfrm>
          <a:prstGeom prst="rect">
            <a:avLst/>
          </a:prstGeom>
        </p:spPr>
        <p:txBody>
          <a:bodyPr rtlCol="0">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377526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66188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6" name="Text Placeholder 2"/>
          <p:cNvSpPr>
            <a:spLocks noGrp="1"/>
          </p:cNvSpPr>
          <p:nvPr>
            <p:ph idx="1"/>
          </p:nvPr>
        </p:nvSpPr>
        <p:spPr>
          <a:xfrm>
            <a:off x="76200" y="1066800"/>
            <a:ext cx="8991600" cy="5410200"/>
          </a:xfrm>
          <a:prstGeom prst="rect">
            <a:avLst/>
          </a:prstGeom>
        </p:spPr>
        <p:txBody>
          <a:bodyPr rtlCol="0">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84794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2"/>
          <p:cNvSpPr>
            <a:spLocks noGrp="1"/>
          </p:cNvSpPr>
          <p:nvPr>
            <p:ph idx="1"/>
          </p:nvPr>
        </p:nvSpPr>
        <p:spPr>
          <a:xfrm>
            <a:off x="76200" y="1066800"/>
            <a:ext cx="4419600" cy="5410200"/>
          </a:xfrm>
          <a:prstGeom prst="rect">
            <a:avLst/>
          </a:prstGeom>
        </p:spPr>
        <p:txBody>
          <a:bodyPr rtlCol="0">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idx="10"/>
          </p:nvPr>
        </p:nvSpPr>
        <p:spPr>
          <a:xfrm>
            <a:off x="4648200" y="1066800"/>
            <a:ext cx="4419600" cy="5410200"/>
          </a:xfrm>
          <a:prstGeom prst="rect">
            <a:avLst/>
          </a:prstGeom>
        </p:spPr>
        <p:txBody>
          <a:bodyPr rtlCol="0">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09700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pic>
        <p:nvPicPr>
          <p:cNvPr id="5" name="Picture 19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78600"/>
            <a:ext cx="91440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pic>
      <p:sp>
        <p:nvSpPr>
          <p:cNvPr id="6" name="Text Box 199"/>
          <p:cNvSpPr txBox="1">
            <a:spLocks noChangeArrowheads="1"/>
          </p:cNvSpPr>
          <p:nvPr userDrawn="1"/>
        </p:nvSpPr>
        <p:spPr bwMode="auto">
          <a:xfrm>
            <a:off x="273050" y="6635750"/>
            <a:ext cx="946150" cy="184150"/>
          </a:xfrm>
          <a:prstGeom prst="rect">
            <a:avLst/>
          </a:prstGeom>
          <a:noFill/>
          <a:ln w="15875" algn="ctr">
            <a:noFill/>
            <a:miter lim="800000"/>
            <a:headEnd/>
            <a:tailEnd/>
          </a:ln>
          <a:effectLst/>
        </p:spPr>
        <p:txBody>
          <a:bodyPr lIns="0" tIns="0" rIns="0" bIns="0">
            <a:normAutofit fontScale="85000" lnSpcReduction="20000"/>
          </a:bodyPr>
          <a:lstStyle/>
          <a:p>
            <a:pPr>
              <a:spcBef>
                <a:spcPct val="20000"/>
              </a:spcBef>
              <a:defRPr/>
            </a:pPr>
            <a:r>
              <a:rPr lang="en-US" b="0" dirty="0">
                <a:solidFill>
                  <a:srgbClr val="171FC7"/>
                </a:solidFill>
                <a:effectLst>
                  <a:outerShdw blurRad="38100" dist="38100" dir="2700000" algn="tl">
                    <a:srgbClr val="C0C0C0"/>
                  </a:outerShdw>
                </a:effectLst>
                <a:latin typeface="Helvetica" pitchFamily="-128" charset="0"/>
                <a:cs typeface="+mn-cs"/>
              </a:rPr>
              <a:t>NSTX-U</a:t>
            </a:r>
          </a:p>
        </p:txBody>
      </p:sp>
      <p:sp>
        <p:nvSpPr>
          <p:cNvPr id="7" name="Rectangle 207"/>
          <p:cNvSpPr txBox="1">
            <a:spLocks noChangeArrowheads="1"/>
          </p:cNvSpPr>
          <p:nvPr userDrawn="1"/>
        </p:nvSpPr>
        <p:spPr bwMode="auto">
          <a:xfrm>
            <a:off x="8382000" y="6629400"/>
            <a:ext cx="762000" cy="152400"/>
          </a:xfrm>
          <a:prstGeom prst="rect">
            <a:avLst/>
          </a:prstGeom>
          <a:noFill/>
          <a:ln w="9525">
            <a:noFill/>
            <a:miter lim="800000"/>
            <a:headEnd/>
            <a:tailEnd/>
          </a:ln>
        </p:spPr>
        <p:txBody>
          <a:bodyPr anchor="ctr"/>
          <a:lstStyle>
            <a:defPPr>
              <a:defRPr lang="en-US"/>
            </a:defPPr>
            <a:lvl1pPr algn="r" rtl="0" eaLnBrk="0" fontAlgn="base" hangingPunct="0">
              <a:spcBef>
                <a:spcPct val="0"/>
              </a:spcBef>
              <a:spcAft>
                <a:spcPct val="0"/>
              </a:spcAft>
              <a:buFontTx/>
              <a:buNone/>
              <a:defRPr sz="900" b="1" i="0" kern="1200">
                <a:solidFill>
                  <a:schemeClr val="accent2"/>
                </a:solidFill>
                <a:latin typeface="+mn-lt"/>
                <a:ea typeface="ＭＳ Ｐゴシック" pitchFamily="-128" charset="-128"/>
                <a:cs typeface="+mn-cs"/>
              </a:defRPr>
            </a:lvl1pPr>
            <a:lvl2pPr marL="457200" algn="l" rtl="0" fontAlgn="base">
              <a:spcBef>
                <a:spcPct val="0"/>
              </a:spcBef>
              <a:spcAft>
                <a:spcPct val="0"/>
              </a:spcAft>
              <a:defRPr sz="1200" b="1" i="1" kern="1200">
                <a:solidFill>
                  <a:srgbClr val="1822CD"/>
                </a:solidFill>
                <a:latin typeface="Helvetica" charset="0"/>
                <a:ea typeface="+mn-ea"/>
                <a:cs typeface="Arial" charset="0"/>
              </a:defRPr>
            </a:lvl2pPr>
            <a:lvl3pPr marL="914400" algn="l" rtl="0" fontAlgn="base">
              <a:spcBef>
                <a:spcPct val="0"/>
              </a:spcBef>
              <a:spcAft>
                <a:spcPct val="0"/>
              </a:spcAft>
              <a:defRPr sz="1200" b="1" i="1" kern="1200">
                <a:solidFill>
                  <a:srgbClr val="1822CD"/>
                </a:solidFill>
                <a:latin typeface="Helvetica" charset="0"/>
                <a:ea typeface="+mn-ea"/>
                <a:cs typeface="Arial" charset="0"/>
              </a:defRPr>
            </a:lvl3pPr>
            <a:lvl4pPr marL="1371600" algn="l" rtl="0" fontAlgn="base">
              <a:spcBef>
                <a:spcPct val="0"/>
              </a:spcBef>
              <a:spcAft>
                <a:spcPct val="0"/>
              </a:spcAft>
              <a:defRPr sz="1200" b="1" i="1" kern="1200">
                <a:solidFill>
                  <a:srgbClr val="1822CD"/>
                </a:solidFill>
                <a:latin typeface="Helvetica" charset="0"/>
                <a:ea typeface="+mn-ea"/>
                <a:cs typeface="Arial" charset="0"/>
              </a:defRPr>
            </a:lvl4pPr>
            <a:lvl5pPr marL="1828800" algn="l" rtl="0" fontAlgn="base">
              <a:spcBef>
                <a:spcPct val="0"/>
              </a:spcBef>
              <a:spcAft>
                <a:spcPct val="0"/>
              </a:spcAft>
              <a:defRPr sz="1200" b="1" i="1" kern="1200">
                <a:solidFill>
                  <a:srgbClr val="1822CD"/>
                </a:solidFill>
                <a:latin typeface="Helvetica" charset="0"/>
                <a:ea typeface="+mn-ea"/>
                <a:cs typeface="Arial" charset="0"/>
              </a:defRPr>
            </a:lvl5pPr>
            <a:lvl6pPr marL="2286000" algn="l" defTabSz="914400" rtl="0" eaLnBrk="1" latinLnBrk="0" hangingPunct="1">
              <a:defRPr sz="1200" b="1" i="1" kern="1200">
                <a:solidFill>
                  <a:srgbClr val="1822CD"/>
                </a:solidFill>
                <a:latin typeface="Helvetica" charset="0"/>
                <a:ea typeface="+mn-ea"/>
                <a:cs typeface="Arial" charset="0"/>
              </a:defRPr>
            </a:lvl6pPr>
            <a:lvl7pPr marL="2743200" algn="l" defTabSz="914400" rtl="0" eaLnBrk="1" latinLnBrk="0" hangingPunct="1">
              <a:defRPr sz="1200" b="1" i="1" kern="1200">
                <a:solidFill>
                  <a:srgbClr val="1822CD"/>
                </a:solidFill>
                <a:latin typeface="Helvetica" charset="0"/>
                <a:ea typeface="+mn-ea"/>
                <a:cs typeface="Arial" charset="0"/>
              </a:defRPr>
            </a:lvl7pPr>
            <a:lvl8pPr marL="3200400" algn="l" defTabSz="914400" rtl="0" eaLnBrk="1" latinLnBrk="0" hangingPunct="1">
              <a:defRPr sz="1200" b="1" i="1" kern="1200">
                <a:solidFill>
                  <a:srgbClr val="1822CD"/>
                </a:solidFill>
                <a:latin typeface="Helvetica" charset="0"/>
                <a:ea typeface="+mn-ea"/>
                <a:cs typeface="Arial" charset="0"/>
              </a:defRPr>
            </a:lvl8pPr>
            <a:lvl9pPr marL="3657600" algn="l" defTabSz="914400" rtl="0" eaLnBrk="1" latinLnBrk="0" hangingPunct="1">
              <a:defRPr sz="1200" b="1" i="1" kern="1200">
                <a:solidFill>
                  <a:srgbClr val="1822CD"/>
                </a:solidFill>
                <a:latin typeface="Helvetica" charset="0"/>
                <a:ea typeface="+mn-ea"/>
                <a:cs typeface="Arial" charset="0"/>
              </a:defRPr>
            </a:lvl9pPr>
          </a:lstStyle>
          <a:p>
            <a:pPr>
              <a:defRPr/>
            </a:pPr>
            <a:fld id="{6F747D1B-0F72-4A5B-A7EC-B55728CDF32C}" type="slidenum">
              <a:rPr lang="en-US" smtClean="0"/>
              <a:pPr>
                <a:defRPr/>
              </a:pPr>
              <a:t>‹#›</a:t>
            </a:fld>
            <a:endParaRPr lang="en-US"/>
          </a:p>
        </p:txBody>
      </p:sp>
      <p:sp>
        <p:nvSpPr>
          <p:cNvPr id="2" name="Title 1"/>
          <p:cNvSpPr>
            <a:spLocks noGrp="1"/>
          </p:cNvSpPr>
          <p:nvPr>
            <p:ph type="title"/>
          </p:nvPr>
        </p:nvSpPr>
        <p:spPr>
          <a:xfrm>
            <a:off x="0" y="0"/>
            <a:ext cx="9142413" cy="9128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 y="1219200"/>
            <a:ext cx="43037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08513" y="1219200"/>
            <a:ext cx="4305300" cy="4524375"/>
          </a:xfrm>
        </p:spPr>
        <p:txBody>
          <a:bodyPr/>
          <a:lstStyle/>
          <a:p>
            <a:pPr lvl="0"/>
            <a:endParaRPr lang="en-US" noProof="0" smtClean="0"/>
          </a:p>
        </p:txBody>
      </p:sp>
      <p:sp>
        <p:nvSpPr>
          <p:cNvPr id="9" name="Rectangle 6"/>
          <p:cNvSpPr>
            <a:spLocks noGrp="1" noChangeArrowheads="1"/>
          </p:cNvSpPr>
          <p:nvPr>
            <p:ph type="sldNum" idx="10"/>
          </p:nvPr>
        </p:nvSpPr>
        <p:spPr>
          <a:xfrm>
            <a:off x="8382000" y="6629400"/>
            <a:ext cx="762000" cy="152400"/>
          </a:xfrm>
          <a:prstGeom prst="rect">
            <a:avLst/>
          </a:prstGeom>
        </p:spPr>
        <p:txBody>
          <a:bodyPr/>
          <a:lstStyle>
            <a:lvl1pPr>
              <a:defRPr/>
            </a:lvl1pPr>
          </a:lstStyle>
          <a:p>
            <a:pPr>
              <a:defRPr/>
            </a:pPr>
            <a:fld id="{B319A75F-0130-47D0-BE1C-1567F7311AA4}" type="slidenum">
              <a:rPr lang="en-US"/>
              <a:pPr>
                <a:defRPr/>
              </a:pPr>
              <a:t>‹#›</a:t>
            </a:fld>
            <a:endParaRPr lang="en-US"/>
          </a:p>
        </p:txBody>
      </p:sp>
      <p:sp>
        <p:nvSpPr>
          <p:cNvPr id="10" name="Rectangle 8"/>
          <p:cNvSpPr>
            <a:spLocks noGrp="1" noChangeArrowheads="1"/>
          </p:cNvSpPr>
          <p:nvPr>
            <p:ph type="dt" idx="11"/>
          </p:nvPr>
        </p:nvSpPr>
        <p:spPr>
          <a:xfrm>
            <a:off x="457200" y="6246813"/>
            <a:ext cx="2128838" cy="471487"/>
          </a:xfrm>
          <a:prstGeom prst="rect">
            <a:avLst/>
          </a:prstGeom>
        </p:spPr>
        <p:txBody>
          <a:bodyPr/>
          <a:lstStyle>
            <a:lvl1pPr>
              <a:defRPr>
                <a:cs typeface="Arial" charset="0"/>
              </a:defRPr>
            </a:lvl1pPr>
          </a:lstStyle>
          <a:p>
            <a:pPr>
              <a:defRPr/>
            </a:pPr>
            <a:endParaRPr lang="en-US"/>
          </a:p>
        </p:txBody>
      </p:sp>
      <p:sp>
        <p:nvSpPr>
          <p:cNvPr id="11" name="Rectangle 9"/>
          <p:cNvSpPr>
            <a:spLocks noGrp="1" noChangeArrowheads="1"/>
          </p:cNvSpPr>
          <p:nvPr>
            <p:ph type="ftr" idx="12"/>
          </p:nvPr>
        </p:nvSpPr>
        <p:spPr>
          <a:xfrm>
            <a:off x="3127375" y="6246813"/>
            <a:ext cx="2897188" cy="471487"/>
          </a:xfrm>
          <a:prstGeom prst="rect">
            <a:avLst/>
          </a:prstGeom>
        </p:spPr>
        <p:txBody>
          <a:bodyPr/>
          <a:lstStyle>
            <a:lvl1pPr>
              <a:defRPr>
                <a:cs typeface="Arial" charset="0"/>
              </a:defRPr>
            </a:lvl1pPr>
          </a:lstStyle>
          <a:p>
            <a:pPr>
              <a:defRPr/>
            </a:pPr>
            <a:endParaRPr lang="en-US"/>
          </a:p>
        </p:txBody>
      </p:sp>
    </p:spTree>
    <p:extLst>
      <p:ext uri="{BB962C8B-B14F-4D97-AF65-F5344CB8AC3E}">
        <p14:creationId xmlns:p14="http://schemas.microsoft.com/office/powerpoint/2010/main" val="1081283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76200" y="1066800"/>
            <a:ext cx="8991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pic>
        <p:nvPicPr>
          <p:cNvPr id="1027" name="Picture 2" descr="C:\Users\jmenard\My Files\PPPL\Projects\NSTX-U\Presentation template\2015 - New template\logo and banner source\Gray_banner_red_lin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1440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1"/>
          <p:cNvSpPr>
            <a:spLocks noGrp="1"/>
          </p:cNvSpPr>
          <p:nvPr>
            <p:ph type="title"/>
          </p:nvPr>
        </p:nvSpPr>
        <p:spPr bwMode="auto">
          <a:xfrm>
            <a:off x="0" y="0"/>
            <a:ext cx="91440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1" compatLnSpc="1">
            <a:prstTxWarp prst="textNoShape">
              <a:avLst/>
            </a:prstTxWarp>
          </a:bodyPr>
          <a:lstStyle/>
          <a:p>
            <a:pPr lvl="0"/>
            <a:r>
              <a:rPr lang="en-US" altLang="en-US" smtClean="0"/>
              <a:t>Click to edit Master title style</a:t>
            </a:r>
          </a:p>
        </p:txBody>
      </p:sp>
      <p:pic>
        <p:nvPicPr>
          <p:cNvPr id="1029" name="Picture 4" descr="C:\Users\jmenard\My Files\PPPL\Projects\NSTX-U\Presentation template\2015 - New template\logo and banner source\Gray_banner_red_line_bottom_NSTXU_logo.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6554788"/>
            <a:ext cx="9144000"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Box 1"/>
          <p:cNvSpPr txBox="1">
            <a:spLocks noChangeArrowheads="1"/>
          </p:cNvSpPr>
          <p:nvPr/>
        </p:nvSpPr>
        <p:spPr bwMode="auto">
          <a:xfrm>
            <a:off x="8458200" y="6583363"/>
            <a:ext cx="609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defRPr/>
            </a:pPr>
            <a:fld id="{50C44427-FA99-46F6-AD84-71969FA70DF8}" type="slidenum">
              <a:rPr lang="en-US" altLang="en-US" sz="1000" b="1" smtClean="0">
                <a:solidFill>
                  <a:srgbClr val="336699"/>
                </a:solidFill>
              </a:rPr>
              <a:pPr algn="r">
                <a:defRPr/>
              </a:pPr>
              <a:t>‹#›</a:t>
            </a:fld>
            <a:endParaRPr lang="en-US" altLang="en-US" sz="1000" b="1" smtClean="0">
              <a:solidFill>
                <a:srgbClr val="336699"/>
              </a:solidFill>
            </a:endParaRPr>
          </a:p>
        </p:txBody>
      </p:sp>
      <p:sp>
        <p:nvSpPr>
          <p:cNvPr id="1031" name="TextBox 9"/>
          <p:cNvSpPr txBox="1">
            <a:spLocks noChangeArrowheads="1"/>
          </p:cNvSpPr>
          <p:nvPr/>
        </p:nvSpPr>
        <p:spPr bwMode="auto">
          <a:xfrm>
            <a:off x="914400" y="6583363"/>
            <a:ext cx="73152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altLang="en-US" sz="1000" b="1" dirty="0" err="1" smtClean="0">
                <a:solidFill>
                  <a:srgbClr val="336699"/>
                </a:solidFill>
              </a:rPr>
              <a:t>Jaworski</a:t>
            </a:r>
            <a:r>
              <a:rPr lang="en-US" altLang="en-US" sz="1000" b="1" dirty="0" smtClean="0">
                <a:solidFill>
                  <a:srgbClr val="336699"/>
                </a:solidFill>
              </a:rPr>
              <a:t> – </a:t>
            </a:r>
            <a:r>
              <a:rPr lang="en-US" altLang="en-US" sz="1000" b="1" baseline="0" dirty="0" smtClean="0">
                <a:solidFill>
                  <a:srgbClr val="336699"/>
                </a:solidFill>
              </a:rPr>
              <a:t> M&amp;P TSG Polar Regions Impacts – May 24</a:t>
            </a:r>
            <a:r>
              <a:rPr lang="en-US" altLang="en-US" sz="1000" b="1" baseline="30000" dirty="0" smtClean="0">
                <a:solidFill>
                  <a:srgbClr val="336699"/>
                </a:solidFill>
              </a:rPr>
              <a:t>th</a:t>
            </a:r>
            <a:r>
              <a:rPr lang="en-US" altLang="en-US" sz="1000" b="1" baseline="0" dirty="0" smtClean="0">
                <a:solidFill>
                  <a:srgbClr val="336699"/>
                </a:solidFill>
              </a:rPr>
              <a:t>, 2017</a:t>
            </a:r>
            <a:endParaRPr lang="en-US" altLang="en-US" sz="1000" b="1" dirty="0" smtClean="0">
              <a:solidFill>
                <a:srgbClr val="336699"/>
              </a:solidFill>
            </a:endParaRPr>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34" r:id="rId3"/>
    <p:sldLayoutId id="2147483736" r:id="rId4"/>
    <p:sldLayoutId id="2147483737" r:id="rId5"/>
    <p:sldLayoutId id="2147483735" r:id="rId6"/>
    <p:sldLayoutId id="2147483740" r:id="rId7"/>
  </p:sldLayoutIdLst>
  <p:timing>
    <p:tnLst>
      <p:par>
        <p:cTn id="1" dur="indefinite" restart="never" nodeType="tmRoot"/>
      </p:par>
    </p:tnLst>
  </p:timing>
  <p:hf hdr="0" dt="0"/>
  <p:txStyles>
    <p:titleStyle>
      <a:lvl1pPr algn="ctr" rtl="0" eaLnBrk="0" fontAlgn="base" hangingPunct="0">
        <a:lnSpc>
          <a:spcPct val="85000"/>
        </a:lnSpc>
        <a:spcBef>
          <a:spcPct val="0"/>
        </a:spcBef>
        <a:spcAft>
          <a:spcPct val="0"/>
        </a:spcAft>
        <a:defRPr sz="4000" kern="1200">
          <a:solidFill>
            <a:srgbClr val="336699"/>
          </a:solidFill>
          <a:latin typeface="Arial" panose="020B0604020202020204" pitchFamily="34" charset="0"/>
          <a:ea typeface="+mj-ea"/>
          <a:cs typeface="Arial" panose="020B0604020202020204" pitchFamily="34" charset="0"/>
        </a:defRPr>
      </a:lvl1pPr>
      <a:lvl2pPr algn="ctr" rtl="0" eaLnBrk="0" fontAlgn="base" hangingPunct="0">
        <a:lnSpc>
          <a:spcPct val="85000"/>
        </a:lnSpc>
        <a:spcBef>
          <a:spcPct val="0"/>
        </a:spcBef>
        <a:spcAft>
          <a:spcPct val="0"/>
        </a:spcAft>
        <a:defRPr sz="4000">
          <a:solidFill>
            <a:srgbClr val="336699"/>
          </a:solidFill>
          <a:latin typeface="Arial" charset="0"/>
          <a:cs typeface="Arial" charset="0"/>
        </a:defRPr>
      </a:lvl2pPr>
      <a:lvl3pPr algn="ctr" rtl="0" eaLnBrk="0" fontAlgn="base" hangingPunct="0">
        <a:lnSpc>
          <a:spcPct val="85000"/>
        </a:lnSpc>
        <a:spcBef>
          <a:spcPct val="0"/>
        </a:spcBef>
        <a:spcAft>
          <a:spcPct val="0"/>
        </a:spcAft>
        <a:defRPr sz="4000">
          <a:solidFill>
            <a:srgbClr val="336699"/>
          </a:solidFill>
          <a:latin typeface="Arial" charset="0"/>
          <a:cs typeface="Arial" charset="0"/>
        </a:defRPr>
      </a:lvl3pPr>
      <a:lvl4pPr algn="ctr" rtl="0" eaLnBrk="0" fontAlgn="base" hangingPunct="0">
        <a:lnSpc>
          <a:spcPct val="85000"/>
        </a:lnSpc>
        <a:spcBef>
          <a:spcPct val="0"/>
        </a:spcBef>
        <a:spcAft>
          <a:spcPct val="0"/>
        </a:spcAft>
        <a:defRPr sz="4000">
          <a:solidFill>
            <a:srgbClr val="336699"/>
          </a:solidFill>
          <a:latin typeface="Arial" charset="0"/>
          <a:cs typeface="Arial" charset="0"/>
        </a:defRPr>
      </a:lvl4pPr>
      <a:lvl5pPr algn="ctr" rtl="0" eaLnBrk="0" fontAlgn="base" hangingPunct="0">
        <a:lnSpc>
          <a:spcPct val="85000"/>
        </a:lnSpc>
        <a:spcBef>
          <a:spcPct val="0"/>
        </a:spcBef>
        <a:spcAft>
          <a:spcPct val="0"/>
        </a:spcAft>
        <a:defRPr sz="4000">
          <a:solidFill>
            <a:srgbClr val="336699"/>
          </a:solidFill>
          <a:latin typeface="Arial" charset="0"/>
          <a:cs typeface="Arial" charset="0"/>
        </a:defRPr>
      </a:lvl5pPr>
      <a:lvl6pPr marL="457200" algn="ctr" rtl="0" fontAlgn="base">
        <a:lnSpc>
          <a:spcPct val="85000"/>
        </a:lnSpc>
        <a:spcBef>
          <a:spcPct val="0"/>
        </a:spcBef>
        <a:spcAft>
          <a:spcPct val="0"/>
        </a:spcAft>
        <a:defRPr sz="4000">
          <a:solidFill>
            <a:srgbClr val="336699"/>
          </a:solidFill>
          <a:latin typeface="Arial" charset="0"/>
          <a:cs typeface="Arial" charset="0"/>
        </a:defRPr>
      </a:lvl6pPr>
      <a:lvl7pPr marL="914400" algn="ctr" rtl="0" fontAlgn="base">
        <a:lnSpc>
          <a:spcPct val="85000"/>
        </a:lnSpc>
        <a:spcBef>
          <a:spcPct val="0"/>
        </a:spcBef>
        <a:spcAft>
          <a:spcPct val="0"/>
        </a:spcAft>
        <a:defRPr sz="4000">
          <a:solidFill>
            <a:srgbClr val="336699"/>
          </a:solidFill>
          <a:latin typeface="Arial" charset="0"/>
          <a:cs typeface="Arial" charset="0"/>
        </a:defRPr>
      </a:lvl7pPr>
      <a:lvl8pPr marL="1371600" algn="ctr" rtl="0" fontAlgn="base">
        <a:lnSpc>
          <a:spcPct val="85000"/>
        </a:lnSpc>
        <a:spcBef>
          <a:spcPct val="0"/>
        </a:spcBef>
        <a:spcAft>
          <a:spcPct val="0"/>
        </a:spcAft>
        <a:defRPr sz="4000">
          <a:solidFill>
            <a:srgbClr val="336699"/>
          </a:solidFill>
          <a:latin typeface="Arial" charset="0"/>
          <a:cs typeface="Arial" charset="0"/>
        </a:defRPr>
      </a:lvl8pPr>
      <a:lvl9pPr marL="1828800" algn="ctr" rtl="0" fontAlgn="base">
        <a:lnSpc>
          <a:spcPct val="85000"/>
        </a:lnSpc>
        <a:spcBef>
          <a:spcPct val="0"/>
        </a:spcBef>
        <a:spcAft>
          <a:spcPct val="0"/>
        </a:spcAft>
        <a:defRPr sz="4000">
          <a:solidFill>
            <a:srgbClr val="336699"/>
          </a:solidFill>
          <a:latin typeface="Arial" charset="0"/>
          <a:cs typeface="Arial" charset="0"/>
        </a:defRPr>
      </a:lvl9pPr>
    </p:titleStyle>
    <p:bodyStyle>
      <a:lvl1pPr marL="228600" indent="-228600" algn="l"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457200" indent="-228600" algn="l" rtl="0" eaLnBrk="0" fontAlgn="base" hangingPunct="0">
        <a:spcBef>
          <a:spcPct val="20000"/>
        </a:spcBef>
        <a:spcAft>
          <a:spcPct val="0"/>
        </a:spcAft>
        <a:buFont typeface="Arial" charset="0"/>
        <a:buChar char="–"/>
        <a:defRPr sz="2400" kern="1200">
          <a:solidFill>
            <a:srgbClr val="336699"/>
          </a:solidFill>
          <a:latin typeface="Arial" panose="020B0604020202020204" pitchFamily="34" charset="0"/>
          <a:ea typeface="+mn-ea"/>
          <a:cs typeface="Arial" panose="020B0604020202020204" pitchFamily="34" charset="0"/>
        </a:defRPr>
      </a:lvl2pPr>
      <a:lvl3pPr marL="685800" indent="-228600" algn="l" rtl="0" eaLnBrk="0" fontAlgn="base" hangingPunct="0">
        <a:spcBef>
          <a:spcPct val="20000"/>
        </a:spcBef>
        <a:spcAft>
          <a:spcPct val="0"/>
        </a:spcAft>
        <a:buFont typeface="Wingdings" pitchFamily="2" charset="2"/>
        <a:buChar char="§"/>
        <a:defRPr sz="2000" kern="1200">
          <a:solidFill>
            <a:srgbClr val="920000"/>
          </a:solidFill>
          <a:latin typeface="Arial" panose="020B0604020202020204" pitchFamily="34" charset="0"/>
          <a:ea typeface="+mn-ea"/>
          <a:cs typeface="Arial" panose="020B0604020202020204" pitchFamily="34" charset="0"/>
        </a:defRPr>
      </a:lvl3pPr>
      <a:lvl4pPr marL="857250" indent="-171450" algn="l" rtl="0" eaLnBrk="0" fontAlgn="base" hangingPunct="0">
        <a:spcBef>
          <a:spcPct val="20000"/>
        </a:spcBef>
        <a:spcAft>
          <a:spcPct val="0"/>
        </a:spcAft>
        <a:buFont typeface="Arial" charset="0"/>
        <a:buChar char="•"/>
        <a:defRPr kern="1200">
          <a:solidFill>
            <a:srgbClr val="008080"/>
          </a:solidFill>
          <a:latin typeface="Arial" panose="020B0604020202020204" pitchFamily="34" charset="0"/>
          <a:ea typeface="+mn-ea"/>
          <a:cs typeface="Arial" panose="020B0604020202020204" pitchFamily="34" charset="0"/>
        </a:defRPr>
      </a:lvl4pPr>
      <a:lvl5pPr marL="1028700" indent="-171450" algn="l" rtl="0" eaLnBrk="0" fontAlgn="base" hangingPunct="0">
        <a:spcBef>
          <a:spcPct val="20000"/>
        </a:spcBef>
        <a:spcAft>
          <a:spcPct val="0"/>
        </a:spcAft>
        <a:buFont typeface="Arial"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ubtitle 1"/>
          <p:cNvSpPr>
            <a:spLocks noGrp="1"/>
          </p:cNvSpPr>
          <p:nvPr>
            <p:ph type="subTitle" idx="1"/>
          </p:nvPr>
        </p:nvSpPr>
        <p:spPr>
          <a:xfrm>
            <a:off x="495300" y="2667000"/>
            <a:ext cx="8077200" cy="1143000"/>
          </a:xfrm>
        </p:spPr>
        <p:txBody>
          <a:bodyPr/>
          <a:lstStyle/>
          <a:p>
            <a:pPr eaLnBrk="1" hangingPunct="1"/>
            <a:r>
              <a:rPr lang="en-US" altLang="en-US" dirty="0" smtClean="0">
                <a:latin typeface="Arial" charset="0"/>
                <a:cs typeface="Arial" charset="0"/>
              </a:rPr>
              <a:t>MA </a:t>
            </a:r>
            <a:r>
              <a:rPr lang="en-US" altLang="en-US" dirty="0" err="1" smtClean="0">
                <a:latin typeface="Arial" charset="0"/>
                <a:cs typeface="Arial" charset="0"/>
              </a:rPr>
              <a:t>Jaworski</a:t>
            </a:r>
            <a:r>
              <a:rPr lang="en-US" altLang="en-US" dirty="0" smtClean="0">
                <a:latin typeface="Arial" charset="0"/>
                <a:cs typeface="Arial" charset="0"/>
              </a:rPr>
              <a:t>, M. </a:t>
            </a:r>
            <a:r>
              <a:rPr lang="en-US" altLang="en-US" dirty="0" err="1" smtClean="0">
                <a:latin typeface="Arial" charset="0"/>
                <a:cs typeface="Arial" charset="0"/>
              </a:rPr>
              <a:t>Reinke</a:t>
            </a:r>
            <a:r>
              <a:rPr lang="en-US" altLang="en-US" dirty="0" smtClean="0">
                <a:latin typeface="Arial" charset="0"/>
                <a:cs typeface="Arial" charset="0"/>
              </a:rPr>
              <a:t>, V. </a:t>
            </a:r>
            <a:r>
              <a:rPr lang="en-US" altLang="en-US" dirty="0" err="1" smtClean="0">
                <a:latin typeface="Arial" charset="0"/>
                <a:cs typeface="Arial" charset="0"/>
              </a:rPr>
              <a:t>Soukhanovskii</a:t>
            </a:r>
            <a:r>
              <a:rPr lang="en-US" altLang="en-US" dirty="0" smtClean="0">
                <a:latin typeface="Arial" charset="0"/>
                <a:cs typeface="Arial" charset="0"/>
              </a:rPr>
              <a:t>, and </a:t>
            </a:r>
            <a:br>
              <a:rPr lang="en-US" altLang="en-US" dirty="0" smtClean="0">
                <a:latin typeface="Arial" charset="0"/>
                <a:cs typeface="Arial" charset="0"/>
              </a:rPr>
            </a:br>
            <a:r>
              <a:rPr lang="en-US" altLang="en-US" dirty="0" smtClean="0">
                <a:latin typeface="Arial" charset="0"/>
                <a:cs typeface="Arial" charset="0"/>
              </a:rPr>
              <a:t>S. Gerhardt</a:t>
            </a:r>
            <a:endParaRPr lang="en-US" altLang="en-US" sz="1600" dirty="0" smtClean="0">
              <a:latin typeface="Arial" charset="0"/>
              <a:cs typeface="Arial" charset="0"/>
            </a:endParaRPr>
          </a:p>
        </p:txBody>
      </p:sp>
      <p:sp>
        <p:nvSpPr>
          <p:cNvPr id="4099" name="Title 2"/>
          <p:cNvSpPr>
            <a:spLocks noGrp="1"/>
          </p:cNvSpPr>
          <p:nvPr>
            <p:ph type="title"/>
          </p:nvPr>
        </p:nvSpPr>
        <p:spPr>
          <a:xfrm>
            <a:off x="152400" y="1066800"/>
            <a:ext cx="8839200" cy="2057400"/>
          </a:xfrm>
        </p:spPr>
        <p:txBody>
          <a:bodyPr/>
          <a:lstStyle/>
          <a:p>
            <a:pPr eaLnBrk="1" hangingPunct="1"/>
            <a:r>
              <a:rPr lang="en-US" altLang="en-US" dirty="0" smtClean="0">
                <a:latin typeface="Arial" charset="0"/>
                <a:cs typeface="Arial" charset="0"/>
              </a:rPr>
              <a:t>NSTX-U Milestone R(18-2)</a:t>
            </a:r>
            <a:endParaRPr lang="en-US" altLang="en-US" dirty="0" smtClean="0">
              <a:latin typeface="Arial" charset="0"/>
              <a:cs typeface="Arial" charset="0"/>
            </a:endParaRPr>
          </a:p>
        </p:txBody>
      </p:sp>
      <p:sp>
        <p:nvSpPr>
          <p:cNvPr id="4100" name="Text Placeholder 3"/>
          <p:cNvSpPr>
            <a:spLocks noGrp="1"/>
          </p:cNvSpPr>
          <p:nvPr>
            <p:ph type="body" sz="quarter" idx="10"/>
          </p:nvPr>
        </p:nvSpPr>
        <p:spPr>
          <a:xfrm>
            <a:off x="914400" y="3581400"/>
            <a:ext cx="7315200" cy="1219200"/>
          </a:xfrm>
        </p:spPr>
        <p:txBody>
          <a:bodyPr/>
          <a:lstStyle/>
          <a:p>
            <a:pPr fontAlgn="base">
              <a:lnSpc>
                <a:spcPct val="85000"/>
              </a:lnSpc>
              <a:spcAft>
                <a:spcPct val="0"/>
              </a:spcAft>
              <a:buFont typeface="Arial" charset="0"/>
              <a:buNone/>
            </a:pPr>
            <a:r>
              <a:rPr lang="en-US" altLang="en-US" dirty="0" smtClean="0">
                <a:latin typeface="Arial" charset="0"/>
                <a:cs typeface="Arial" charset="0"/>
              </a:rPr>
              <a:t>NSTX-U </a:t>
            </a:r>
            <a:r>
              <a:rPr lang="en-US" altLang="en-US" dirty="0" smtClean="0">
                <a:latin typeface="Arial" charset="0"/>
                <a:cs typeface="Arial" charset="0"/>
              </a:rPr>
              <a:t>Team Meeting</a:t>
            </a:r>
            <a:endParaRPr lang="en-US" altLang="en-US" dirty="0" smtClean="0">
              <a:latin typeface="Arial" charset="0"/>
              <a:cs typeface="Arial" charset="0"/>
            </a:endParaRPr>
          </a:p>
          <a:p>
            <a:pPr fontAlgn="base">
              <a:lnSpc>
                <a:spcPct val="85000"/>
              </a:lnSpc>
              <a:spcAft>
                <a:spcPct val="0"/>
              </a:spcAft>
              <a:buFont typeface="Arial" charset="0"/>
              <a:buNone/>
            </a:pPr>
            <a:r>
              <a:rPr lang="en-US" altLang="en-US" dirty="0" smtClean="0">
                <a:latin typeface="Arial" charset="0"/>
                <a:cs typeface="Arial" charset="0"/>
              </a:rPr>
              <a:t>B318 – PPPL – May </a:t>
            </a:r>
            <a:r>
              <a:rPr lang="en-US" altLang="en-US" dirty="0" smtClean="0">
                <a:latin typeface="Arial" charset="0"/>
                <a:cs typeface="Arial" charset="0"/>
              </a:rPr>
              <a:t>25, </a:t>
            </a:r>
            <a:r>
              <a:rPr lang="en-US" altLang="en-US" dirty="0" smtClean="0">
                <a:latin typeface="Arial" charset="0"/>
                <a:cs typeface="Arial" charset="0"/>
              </a:rPr>
              <a:t>2017</a:t>
            </a:r>
          </a:p>
        </p:txBody>
      </p:sp>
      <p:pic>
        <p:nvPicPr>
          <p:cNvPr id="4102" name="Picture 4" descr="PPPL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614988"/>
            <a:ext cx="16065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295400" y="4572000"/>
            <a:ext cx="6477000" cy="307777"/>
          </a:xfrm>
          <a:prstGeom prst="rect">
            <a:avLst/>
          </a:prstGeom>
          <a:noFill/>
        </p:spPr>
        <p:txBody>
          <a:bodyPr wrap="square" rtlCol="0">
            <a:spAutoFit/>
          </a:bodyPr>
          <a:lstStyle/>
          <a:p>
            <a:pPr algn="ctr"/>
            <a:r>
              <a:rPr lang="en-US" sz="1400" dirty="0" smtClean="0"/>
              <a:t>*Work supported by DOE contract DE-AC02-09CH11466</a:t>
            </a:r>
            <a:endParaRPr lang="en-US"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smtClean="0"/>
              <a:t>PPPL Engineering closely examining two performance limitations in PFC redesign:</a:t>
            </a:r>
          </a:p>
          <a:p>
            <a:pPr lvl="1"/>
            <a:r>
              <a:rPr lang="en-US" dirty="0" smtClean="0"/>
              <a:t>Material failure due to stress-limited tile designs</a:t>
            </a:r>
          </a:p>
          <a:p>
            <a:pPr lvl="1"/>
            <a:r>
              <a:rPr lang="en-US" dirty="0" smtClean="0"/>
              <a:t>Discharge degradation due to temperature-enhanced material ablation (e.g. carbon or other impurity blooms)</a:t>
            </a:r>
          </a:p>
          <a:p>
            <a:pPr lvl="1"/>
            <a:endParaRPr lang="en-US" dirty="0" smtClean="0"/>
          </a:p>
          <a:p>
            <a:r>
              <a:rPr lang="en-US" dirty="0" smtClean="0"/>
              <a:t>Ability to field and interpret diagnostics could enable PFC monitoring and NSTX-U physics studies</a:t>
            </a:r>
          </a:p>
          <a:p>
            <a:pPr lvl="1"/>
            <a:r>
              <a:rPr lang="en-US" dirty="0" err="1" smtClean="0"/>
              <a:t>DivSOL</a:t>
            </a:r>
            <a:r>
              <a:rPr lang="en-US" dirty="0" smtClean="0"/>
              <a:t> and M&amp;P TSG diagnostics affected by PFC changes</a:t>
            </a:r>
          </a:p>
          <a:p>
            <a:pPr lvl="1"/>
            <a:r>
              <a:rPr lang="en-US" dirty="0" smtClean="0"/>
              <a:t>Need to develop appropriate diagnostic set in case PFC monitoring is deemed necessary</a:t>
            </a:r>
            <a:endParaRPr lang="en-US" dirty="0"/>
          </a:p>
        </p:txBody>
      </p:sp>
      <p:sp>
        <p:nvSpPr>
          <p:cNvPr id="6" name="Title 5"/>
          <p:cNvSpPr>
            <a:spLocks noGrp="1"/>
          </p:cNvSpPr>
          <p:nvPr>
            <p:ph type="title"/>
          </p:nvPr>
        </p:nvSpPr>
        <p:spPr/>
        <p:txBody>
          <a:bodyPr/>
          <a:lstStyle/>
          <a:p>
            <a:r>
              <a:rPr lang="en-US" dirty="0" smtClean="0"/>
              <a:t>Goal: address uncertainty in material performance and diagnostic integration</a:t>
            </a:r>
            <a:endParaRPr lang="en-US" dirty="0"/>
          </a:p>
        </p:txBody>
      </p:sp>
    </p:spTree>
    <p:extLst>
      <p:ext uri="{BB962C8B-B14F-4D97-AF65-F5344CB8AC3E}">
        <p14:creationId xmlns:p14="http://schemas.microsoft.com/office/powerpoint/2010/main" val="886383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514350" indent="-514350">
              <a:buFont typeface="+mj-lt"/>
              <a:buAutoNum type="arabicPeriod"/>
            </a:pPr>
            <a:r>
              <a:rPr lang="en-US" dirty="0" smtClean="0"/>
              <a:t>Testing of PFC materials and designs</a:t>
            </a:r>
          </a:p>
          <a:p>
            <a:pPr lvl="1"/>
            <a:r>
              <a:rPr lang="en-US" dirty="0" smtClean="0"/>
              <a:t>High-heat flux (HHF) testing, even to destruction (e.g. e-beam test)</a:t>
            </a:r>
          </a:p>
          <a:p>
            <a:pPr lvl="1"/>
            <a:r>
              <a:rPr lang="en-US" dirty="0" smtClean="0"/>
              <a:t>Evaluation of high-temperature plasma-surface interactions (e.g. Li-compound decomposition in lab or linear plasma)</a:t>
            </a:r>
          </a:p>
          <a:p>
            <a:pPr lvl="1"/>
            <a:endParaRPr lang="en-US" dirty="0"/>
          </a:p>
          <a:p>
            <a:pPr marL="514350" indent="-514350">
              <a:buFont typeface="+mj-lt"/>
              <a:buAutoNum type="arabicPeriod"/>
            </a:pPr>
            <a:r>
              <a:rPr lang="en-US" dirty="0" smtClean="0"/>
              <a:t>Redesign of boundary diagnostics and actuators</a:t>
            </a:r>
          </a:p>
          <a:p>
            <a:pPr lvl="1"/>
            <a:r>
              <a:rPr lang="en-US" dirty="0" smtClean="0"/>
              <a:t>Tile-based diagnostics need redesign in “</a:t>
            </a:r>
            <a:r>
              <a:rPr lang="en-US" dirty="0" err="1" smtClean="0"/>
              <a:t>Mardenblock</a:t>
            </a:r>
            <a:r>
              <a:rPr lang="en-US" dirty="0" smtClean="0"/>
              <a:t>” scheme (e.g. thermocouples, probes)</a:t>
            </a:r>
          </a:p>
          <a:p>
            <a:pPr lvl="1"/>
            <a:r>
              <a:rPr lang="en-US" dirty="0" smtClean="0"/>
              <a:t>Spectroscopic and IR thermography interpretation complicated by PFC spatial scales</a:t>
            </a:r>
          </a:p>
          <a:p>
            <a:pPr lvl="1"/>
            <a:endParaRPr lang="en-US" dirty="0"/>
          </a:p>
          <a:p>
            <a:pPr marL="514350" indent="-514350">
              <a:buFont typeface="+mj-lt"/>
              <a:buAutoNum type="arabicPeriod"/>
            </a:pPr>
            <a:r>
              <a:rPr lang="en-US" dirty="0" smtClean="0"/>
              <a:t>Assess and develop diagnostic set needed to effectively monitor performance of the PFCs</a:t>
            </a:r>
          </a:p>
          <a:p>
            <a:pPr lvl="1"/>
            <a:r>
              <a:rPr lang="en-US" dirty="0" smtClean="0"/>
              <a:t>Utilize HHF testing to generate internal temperature and stress/strain states</a:t>
            </a:r>
          </a:p>
          <a:p>
            <a:pPr lvl="1"/>
            <a:r>
              <a:rPr lang="en-US" dirty="0" smtClean="0"/>
              <a:t>Evaluate impact of B/Li coatings on diagnostic effectiveness</a:t>
            </a:r>
            <a:endParaRPr lang="en-US" dirty="0"/>
          </a:p>
        </p:txBody>
      </p:sp>
      <p:sp>
        <p:nvSpPr>
          <p:cNvPr id="3" name="Title 2"/>
          <p:cNvSpPr>
            <a:spLocks noGrp="1"/>
          </p:cNvSpPr>
          <p:nvPr>
            <p:ph type="title"/>
          </p:nvPr>
        </p:nvSpPr>
        <p:spPr/>
        <p:txBody>
          <a:bodyPr/>
          <a:lstStyle/>
          <a:p>
            <a:r>
              <a:rPr lang="en-US" dirty="0" smtClean="0"/>
              <a:t>Milestone goal achieved with three major components</a:t>
            </a:r>
            <a:endParaRPr lang="en-US" dirty="0"/>
          </a:p>
        </p:txBody>
      </p:sp>
    </p:spTree>
    <p:extLst>
      <p:ext uri="{BB962C8B-B14F-4D97-AF65-F5344CB8AC3E}">
        <p14:creationId xmlns:p14="http://schemas.microsoft.com/office/powerpoint/2010/main" val="1498768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a:t>The NSTX-U Recovery Project is developing new plasma-facing components (PFCs) for use in the divertor of NSTX-U.  The extreme conditions of the NSTX-U divertor make it possible to stress even graphite surfaces to the material limits leading to the possibility of component failures.  In addition, the complex, mixed-material environment of the NSTX-U due to the use of boron and lithium wall conditioning techniques creates significant uncertainties in the monitoring of the </a:t>
            </a:r>
            <a:r>
              <a:rPr lang="en-US" dirty="0" err="1"/>
              <a:t>PFCs.</a:t>
            </a:r>
            <a:r>
              <a:rPr lang="en-US" dirty="0"/>
              <a:t>  To assist in planning for initial and high-performance operations, it is advantageous to determine the design limits that will ensure reliable operation.  It is also necessary to assess and redesign several edge-plasma diagnostic systems that must integrate with the new PFC designs. The goals of this milestone will be accomplished in three major components: 1) testing of stress-limited PFC design features (even to destruction) and evaluation of high-temperature plasma-surface interactions that might result in operational temperature limits , 2) redesign of  boundary diagnostics and actuators affected by PFC design, and 3) assessment and development of the technical and engineering basis needed to effectively monitor the performance of the PFCs based on experimental test results.</a:t>
            </a:r>
            <a:r>
              <a:rPr lang="en-US" dirty="0"/>
              <a:t/>
            </a:r>
            <a:br>
              <a:rPr lang="en-US" dirty="0"/>
            </a:br>
            <a:endParaRPr lang="en-US" dirty="0"/>
          </a:p>
        </p:txBody>
      </p:sp>
      <p:sp>
        <p:nvSpPr>
          <p:cNvPr id="3" name="Title 2"/>
          <p:cNvSpPr>
            <a:spLocks noGrp="1"/>
          </p:cNvSpPr>
          <p:nvPr>
            <p:ph type="title"/>
          </p:nvPr>
        </p:nvSpPr>
        <p:spPr/>
        <p:txBody>
          <a:bodyPr/>
          <a:lstStyle/>
          <a:p>
            <a:r>
              <a:rPr lang="en-US" sz="2400" dirty="0" smtClean="0"/>
              <a:t>FY(18-2): Evaluate Recovery project PFC operational limits and develop integrated diagnostic plan for experimental operations</a:t>
            </a:r>
            <a:endParaRPr lang="en-US" sz="2400" dirty="0"/>
          </a:p>
        </p:txBody>
      </p:sp>
    </p:spTree>
    <p:extLst>
      <p:ext uri="{BB962C8B-B14F-4D97-AF65-F5344CB8AC3E}">
        <p14:creationId xmlns:p14="http://schemas.microsoft.com/office/powerpoint/2010/main" val="3403711468"/>
      </p:ext>
    </p:extLst>
  </p:cSld>
  <p:clrMapOvr>
    <a:masterClrMapping/>
  </p:clrMapOvr>
</p:sld>
</file>

<file path=ppt/theme/theme1.xml><?xml version="1.0" encoding="utf-8"?>
<a:theme xmlns:a="http://schemas.openxmlformats.org/drawingml/2006/main" name="NSTX Upgra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6516</TotalTime>
  <Words>258</Words>
  <Application>Microsoft Office PowerPoint</Application>
  <PresentationFormat>On-screen Show (4:3)</PresentationFormat>
  <Paragraphs>27</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NSTX Upgrade</vt:lpstr>
      <vt:lpstr>NSTX-U Milestone R(18-2)</vt:lpstr>
      <vt:lpstr>Goal: address uncertainty in material performance and diagnostic integration</vt:lpstr>
      <vt:lpstr>Milestone goal achieved with three major components</vt:lpstr>
      <vt:lpstr>FY(18-2): Evaluate Recovery project PFC operational limits and develop integrated diagnostic plan for experimental operations</vt:lpstr>
    </vt:vector>
  </TitlesOfParts>
  <Company>PPPL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E. Menard</dc:creator>
  <cp:lastModifiedBy>Michael Jaworski</cp:lastModifiedBy>
  <cp:revision>192</cp:revision>
  <cp:lastPrinted>2017-05-23T22:47:13Z</cp:lastPrinted>
  <dcterms:created xsi:type="dcterms:W3CDTF">2015-07-16T16:59:24Z</dcterms:created>
  <dcterms:modified xsi:type="dcterms:W3CDTF">2017-05-24T21:34:12Z</dcterms:modified>
</cp:coreProperties>
</file>