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59" r:id="rId3"/>
    <p:sldId id="273" r:id="rId4"/>
    <p:sldId id="274" r:id="rId5"/>
    <p:sldId id="272" r:id="rId6"/>
  </p:sldIdLst>
  <p:sldSz cx="100584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93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87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80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7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46764" algn="l" defTabSz="101870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56116" algn="l" defTabSz="101870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65469" algn="l" defTabSz="101870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074821" algn="l" defTabSz="101870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67" autoAdjust="0"/>
  </p:normalViewPr>
  <p:slideViewPr>
    <p:cSldViewPr showGuides="1">
      <p:cViewPr varScale="1">
        <p:scale>
          <a:sx n="143" d="100"/>
          <a:sy n="143" d="100"/>
        </p:scale>
        <p:origin x="-728" y="-11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5/24/17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35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70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05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41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764" algn="l" defTabSz="10187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116" algn="l" defTabSz="10187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469" algn="l" defTabSz="10187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821" algn="l" defTabSz="10187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426960"/>
            <a:ext cx="10058400" cy="34544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09" y="5491060"/>
            <a:ext cx="5315585" cy="214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4" y="5613400"/>
            <a:ext cx="1835309" cy="19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" y="2677160"/>
            <a:ext cx="8884920" cy="120904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50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7640" y="1295400"/>
            <a:ext cx="9723120" cy="12954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05840" y="3972560"/>
            <a:ext cx="8046720" cy="1381760"/>
          </a:xfrm>
        </p:spPr>
        <p:txBody>
          <a:bodyPr lIns="0" rIns="0" anchor="ctr" anchorCtr="1">
            <a:normAutofit/>
          </a:bodyPr>
          <a:lstStyle>
            <a:lvl1pPr marL="0" marR="0" indent="0" algn="ctr" defTabSz="10187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8740" y="5527040"/>
            <a:ext cx="2288220" cy="69088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58400" cy="114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426960"/>
            <a:ext cx="10058400" cy="34544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" y="3022600"/>
            <a:ext cx="8884920" cy="120904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50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7640" y="1295400"/>
            <a:ext cx="9723120" cy="12954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05840" y="4577080"/>
            <a:ext cx="8046720" cy="1381760"/>
          </a:xfrm>
        </p:spPr>
        <p:txBody>
          <a:bodyPr lIns="0" rIns="0" anchor="ctr" anchorCtr="1">
            <a:normAutofit/>
          </a:bodyPr>
          <a:lstStyle>
            <a:lvl1pPr marL="0" marR="0" indent="0" algn="ctr" defTabSz="10187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83820" y="6304280"/>
            <a:ext cx="2288220" cy="69088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58400" cy="114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820" y="1209040"/>
            <a:ext cx="9890760" cy="61315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820" y="1209040"/>
            <a:ext cx="4861560" cy="61315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113020" y="1209040"/>
            <a:ext cx="4861560" cy="61315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820" y="1209040"/>
            <a:ext cx="9890760" cy="61315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" y="1209040"/>
            <a:ext cx="9890760" cy="613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113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10058400" cy="108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935" tIns="50935" rIns="50935" bIns="5093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8761"/>
            <a:ext cx="10058400" cy="34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9304020" y="7461147"/>
            <a:ext cx="670560" cy="27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35" rIns="0" bIns="509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1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1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1005840" y="7461147"/>
            <a:ext cx="8046720" cy="27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35" rIns="0" bIns="509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b="1" i="0" dirty="0" smtClean="0">
                <a:solidFill>
                  <a:srgbClr val="336699"/>
                </a:solidFill>
              </a:rPr>
              <a:t>MS-TSG Research</a:t>
            </a:r>
            <a:r>
              <a:rPr lang="en-US" altLang="en-US" sz="1100" b="1" i="0" baseline="0" dirty="0" smtClean="0">
                <a:solidFill>
                  <a:srgbClr val="336699"/>
                </a:solidFill>
              </a:rPr>
              <a:t> Milestones for FY18-19 (J.-K. Park, May 25, 2017)</a:t>
            </a:r>
            <a:endParaRPr lang="en-US" altLang="en-US" sz="1100" b="1" i="0" dirty="0" smtClean="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5" r:id="rId4"/>
    <p:sldLayoutId id="2147483736" r:id="rId5"/>
    <p:sldLayoutId id="214748373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>
          <a:solidFill>
            <a:srgbClr val="336699"/>
          </a:solidFill>
          <a:latin typeface="Arial" charset="0"/>
          <a:cs typeface="Arial" charset="0"/>
        </a:defRPr>
      </a:lvl5pPr>
      <a:lvl6pPr marL="509352" algn="ctr" rtl="0" fontAlgn="base">
        <a:lnSpc>
          <a:spcPct val="85000"/>
        </a:lnSpc>
        <a:spcBef>
          <a:spcPct val="0"/>
        </a:spcBef>
        <a:spcAft>
          <a:spcPct val="0"/>
        </a:spcAft>
        <a:defRPr sz="4500">
          <a:solidFill>
            <a:srgbClr val="336699"/>
          </a:solidFill>
          <a:latin typeface="Arial" charset="0"/>
          <a:cs typeface="Arial" charset="0"/>
        </a:defRPr>
      </a:lvl6pPr>
      <a:lvl7pPr marL="1018705" algn="ctr" rtl="0" fontAlgn="base">
        <a:lnSpc>
          <a:spcPct val="85000"/>
        </a:lnSpc>
        <a:spcBef>
          <a:spcPct val="0"/>
        </a:spcBef>
        <a:spcAft>
          <a:spcPct val="0"/>
        </a:spcAft>
        <a:defRPr sz="4500">
          <a:solidFill>
            <a:srgbClr val="336699"/>
          </a:solidFill>
          <a:latin typeface="Arial" charset="0"/>
          <a:cs typeface="Arial" charset="0"/>
        </a:defRPr>
      </a:lvl7pPr>
      <a:lvl8pPr marL="1528058" algn="ctr" rtl="0" fontAlgn="base">
        <a:lnSpc>
          <a:spcPct val="85000"/>
        </a:lnSpc>
        <a:spcBef>
          <a:spcPct val="0"/>
        </a:spcBef>
        <a:spcAft>
          <a:spcPct val="0"/>
        </a:spcAft>
        <a:defRPr sz="4500">
          <a:solidFill>
            <a:srgbClr val="336699"/>
          </a:solidFill>
          <a:latin typeface="Arial" charset="0"/>
          <a:cs typeface="Arial" charset="0"/>
        </a:defRPr>
      </a:lvl8pPr>
      <a:lvl9pPr marL="2037411" algn="ctr" rtl="0" fontAlgn="base">
        <a:lnSpc>
          <a:spcPct val="85000"/>
        </a:lnSpc>
        <a:spcBef>
          <a:spcPct val="0"/>
        </a:spcBef>
        <a:spcAft>
          <a:spcPct val="0"/>
        </a:spcAft>
        <a:defRPr sz="45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54676" indent="-2546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9352" indent="-2546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4028" indent="-254676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55037" indent="-191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6044" indent="-191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801440" indent="-254676" algn="l" defTabSz="10187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793" indent="-254676" algn="l" defTabSz="10187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145" indent="-254676" algn="l" defTabSz="10187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498" indent="-254676" algn="l" defTabSz="10187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586740" y="2763520"/>
            <a:ext cx="8884920" cy="1209040"/>
          </a:xfrm>
        </p:spPr>
        <p:txBody>
          <a:bodyPr/>
          <a:lstStyle/>
          <a:p>
            <a:pPr eaLnBrk="1" hangingPunct="1"/>
            <a:r>
              <a:rPr lang="en-US" altLang="en-US" sz="2700" dirty="0" smtClean="0">
                <a:latin typeface="Arial" charset="0"/>
                <a:cs typeface="Arial" charset="0"/>
              </a:rPr>
              <a:t>Jong-Kyu Park</a:t>
            </a:r>
            <a:endParaRPr lang="en-US" altLang="en-US" sz="27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700" dirty="0">
                <a:latin typeface="Arial" charset="0"/>
                <a:cs typeface="Arial" charset="0"/>
              </a:rPr>
              <a:t>f</a:t>
            </a:r>
            <a:r>
              <a:rPr lang="en-US" altLang="en-US" sz="2700" dirty="0" smtClean="0">
                <a:latin typeface="Arial" charset="0"/>
                <a:cs typeface="Arial" charset="0"/>
              </a:rPr>
              <a:t>or NSTX-U research team</a:t>
            </a:r>
            <a:endParaRPr lang="en-US" altLang="en-US" sz="2700" dirty="0">
              <a:latin typeface="Arial" charset="0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167640" y="1447800"/>
            <a:ext cx="9723120" cy="12954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rial" charset="0"/>
                <a:cs typeface="Arial" charset="0"/>
              </a:rPr>
              <a:t>MS-TSG</a:t>
            </a:r>
            <a:br>
              <a:rPr lang="en-US" altLang="en-US" sz="4000" dirty="0" smtClean="0">
                <a:latin typeface="Arial" charset="0"/>
                <a:cs typeface="Arial" charset="0"/>
              </a:rPr>
            </a:br>
            <a:r>
              <a:rPr lang="en-US" altLang="en-US" sz="4000" dirty="0" smtClean="0">
                <a:latin typeface="Arial" charset="0"/>
                <a:cs typeface="Arial" charset="0"/>
              </a:rPr>
              <a:t>Research Milestones for FY18-19</a:t>
            </a:r>
            <a:endParaRPr lang="en-US" altLang="en-US" sz="4000" dirty="0">
              <a:latin typeface="Arial" charset="0"/>
              <a:cs typeface="Arial" charset="0"/>
            </a:endParaRP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05840" y="4058920"/>
            <a:ext cx="8046720" cy="1381760"/>
          </a:xfrm>
        </p:spPr>
        <p:txBody>
          <a:bodyPr>
            <a:norm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PPPL, B318</a:t>
            </a:r>
            <a:endParaRPr lang="en-US" altLang="en-US" dirty="0">
              <a:latin typeface="Arial" charset="0"/>
              <a:cs typeface="Arial" charset="0"/>
            </a:endParaRP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May 25, </a:t>
            </a:r>
            <a:r>
              <a:rPr lang="en-US" altLang="en-US" dirty="0">
                <a:latin typeface="Arial" charset="0"/>
                <a:cs typeface="Arial" charset="0"/>
              </a:rPr>
              <a:t>2017</a:t>
            </a: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6363657"/>
            <a:ext cx="1767205" cy="6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4000" dirty="0" smtClean="0"/>
              <a:t>3 MS proposals for FY18-</a:t>
            </a:r>
            <a:r>
              <a:rPr lang="en-US" altLang="en-US" sz="4000" dirty="0" smtClean="0"/>
              <a:t>19 milestones</a:t>
            </a:r>
            <a:endParaRPr lang="en-US" alt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dirty="0" smtClean="0"/>
              <a:t>R(18-3): Validate tearing mode physics to develop mitigation and avoidance strategies in advanced </a:t>
            </a:r>
            <a:r>
              <a:rPr lang="en-US" dirty="0" err="1" smtClean="0"/>
              <a:t>tokamak</a:t>
            </a:r>
            <a:r>
              <a:rPr lang="en-US" dirty="0" smtClean="0"/>
              <a:t> operations </a:t>
            </a:r>
            <a:r>
              <a:rPr lang="mr-IN" dirty="0" smtClean="0"/>
              <a:t>–</a:t>
            </a:r>
            <a:r>
              <a:rPr lang="en-US" dirty="0" smtClean="0"/>
              <a:t> revised (J.-K. Park)</a:t>
            </a:r>
          </a:p>
          <a:p>
            <a:pPr eaLnBrk="1" hangingPunct="1">
              <a:buFont typeface="Arial"/>
              <a:buChar char="•"/>
            </a:pPr>
            <a:endParaRPr lang="en-US" dirty="0"/>
          </a:p>
          <a:p>
            <a:pPr eaLnBrk="1" hangingPunct="1">
              <a:buFont typeface="Arial"/>
              <a:buChar char="•"/>
            </a:pPr>
            <a:r>
              <a:rPr lang="en-US" altLang="ja-JP" dirty="0"/>
              <a:t>R(19-X): Validation of non-axisymmetric plasma response modeling to address capability with core and edge constraints </a:t>
            </a:r>
            <a:r>
              <a:rPr lang="mr-IN" altLang="ja-JP" dirty="0"/>
              <a:t>–</a:t>
            </a:r>
            <a:r>
              <a:rPr lang="en-US" altLang="ja-JP" dirty="0"/>
              <a:t> new proposal (N. Ferraro)</a:t>
            </a:r>
          </a:p>
          <a:p>
            <a:pPr eaLnBrk="1" hangingPunct="1">
              <a:buFont typeface="Arial"/>
              <a:buChar char="•"/>
            </a:pPr>
            <a:endParaRPr lang="en-US" dirty="0" smtClean="0"/>
          </a:p>
          <a:p>
            <a:pPr eaLnBrk="1" hangingPunct="1">
              <a:buFont typeface="Arial"/>
              <a:buChar char="•"/>
            </a:pPr>
            <a:r>
              <a:rPr lang="en-US" dirty="0" smtClean="0"/>
              <a:t>R</a:t>
            </a:r>
            <a:r>
              <a:rPr lang="en-US" dirty="0" smtClean="0"/>
              <a:t>(19-1): Expand disruption and avoidance capability for </a:t>
            </a:r>
            <a:r>
              <a:rPr lang="en-US" dirty="0" err="1" smtClean="0"/>
              <a:t>tokamaks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revised (S. </a:t>
            </a:r>
            <a:r>
              <a:rPr lang="en-US" dirty="0" err="1" smtClean="0"/>
              <a:t>Sabbagh</a:t>
            </a:r>
            <a:r>
              <a:rPr lang="en-US" dirty="0" smtClean="0"/>
              <a:t>)</a:t>
            </a:r>
          </a:p>
          <a:p>
            <a:pPr eaLnBrk="1" hangingPunct="1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sz="2800" dirty="0"/>
              <a:t>R(18</a:t>
            </a:r>
            <a:r>
              <a:rPr lang="en-US" sz="2800" dirty="0" smtClean="0"/>
              <a:t>-3)</a:t>
            </a:r>
            <a:r>
              <a:rPr lang="en-US" sz="2800" dirty="0"/>
              <a:t>: </a:t>
            </a:r>
            <a:r>
              <a:rPr lang="en-US" altLang="ja-JP" sz="2800" dirty="0"/>
              <a:t>Validate tearing mode physics to develop mitigation and avoidance strategies in advanced </a:t>
            </a:r>
            <a:r>
              <a:rPr lang="en-US" altLang="ja-JP" sz="2800" dirty="0" err="1"/>
              <a:t>tokamak</a:t>
            </a:r>
            <a:r>
              <a:rPr lang="en-US" altLang="ja-JP" sz="2800" dirty="0"/>
              <a:t> operations</a:t>
            </a: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Goals: Physics validation on (N)TM mode onset &amp; evolution</a:t>
            </a:r>
          </a:p>
          <a:p>
            <a:r>
              <a:rPr kumimoji="1" lang="en-US" altLang="ja-JP" sz="2800" dirty="0" smtClean="0"/>
              <a:t>Modeling tools:</a:t>
            </a:r>
          </a:p>
          <a:p>
            <a:pPr lvl="1"/>
            <a:r>
              <a:rPr kumimoji="1" lang="en-US" altLang="ja-JP" sz="2400" dirty="0" smtClean="0"/>
              <a:t>TM onset: PEST-III, </a:t>
            </a:r>
            <a:r>
              <a:rPr kumimoji="1" lang="en-US" altLang="ja-JP" sz="2400" dirty="0"/>
              <a:t>(R)DCON</a:t>
            </a:r>
            <a:r>
              <a:rPr kumimoji="1" lang="en-US" altLang="ja-JP" sz="2400" dirty="0" smtClean="0"/>
              <a:t>, MARS, linear M3D-C1</a:t>
            </a:r>
          </a:p>
          <a:p>
            <a:pPr lvl="1"/>
            <a:r>
              <a:rPr kumimoji="1" lang="en-US" altLang="ja-JP" sz="2400" dirty="0" smtClean="0"/>
              <a:t>TM evolution: MARS-Q, non-linear M3D-C1</a:t>
            </a:r>
          </a:p>
          <a:p>
            <a:pPr lvl="1"/>
            <a:r>
              <a:rPr kumimoji="1" lang="en-US" altLang="ja-JP" sz="2400" dirty="0" smtClean="0"/>
              <a:t>NTM onset/evolution: </a:t>
            </a:r>
            <a:r>
              <a:rPr kumimoji="1" lang="en-US" altLang="ja-JP" sz="2400" dirty="0" smtClean="0"/>
              <a:t>GRE, </a:t>
            </a:r>
            <a:r>
              <a:rPr kumimoji="1" lang="en-US" altLang="ja-JP" sz="2400" dirty="0" smtClean="0"/>
              <a:t>WDM, DECAF</a:t>
            </a:r>
          </a:p>
          <a:p>
            <a:r>
              <a:rPr kumimoji="1" lang="en-US" altLang="ja-JP" sz="2800" dirty="0" smtClean="0"/>
              <a:t>Data analysis and validation (NSTX, DIII-D, FY16 NSTX-U):</a:t>
            </a:r>
          </a:p>
          <a:p>
            <a:pPr lvl="1"/>
            <a:r>
              <a:rPr kumimoji="1" lang="en-US" altLang="ja-JP" sz="2400" dirty="0" smtClean="0"/>
              <a:t>Equilibrium dependency: β</a:t>
            </a:r>
            <a:r>
              <a:rPr kumimoji="1" lang="en-US" altLang="ja-JP" sz="2400" baseline="-25000" dirty="0" smtClean="0"/>
              <a:t>N</a:t>
            </a:r>
            <a:r>
              <a:rPr kumimoji="1" lang="en-US" altLang="ja-JP" sz="2400" dirty="0" smtClean="0"/>
              <a:t>/l</a:t>
            </a:r>
            <a:r>
              <a:rPr kumimoji="1" lang="en-US" altLang="ja-JP" sz="2400" baseline="-25000" dirty="0" smtClean="0"/>
              <a:t>i</a:t>
            </a:r>
            <a:r>
              <a:rPr kumimoji="1" lang="en-US" altLang="ja-JP" sz="2400" dirty="0" smtClean="0"/>
              <a:t> limit, shaping and q-profile effects</a:t>
            </a:r>
          </a:p>
          <a:p>
            <a:pPr lvl="1"/>
            <a:r>
              <a:rPr kumimoji="1" lang="en-US" altLang="ja-JP" sz="2400" dirty="0" smtClean="0"/>
              <a:t>Kinetic and two-fluid effects: Torque (</a:t>
            </a:r>
            <a:r>
              <a:rPr kumimoji="1" lang="en-US" altLang="ja-JP" sz="2400" dirty="0" err="1" smtClean="0"/>
              <a:t>ω</a:t>
            </a:r>
            <a:r>
              <a:rPr kumimoji="1" lang="en-US" altLang="ja-JP" sz="2400" baseline="-25000" dirty="0" err="1" smtClean="0"/>
              <a:t>E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ω</a:t>
            </a:r>
            <a:r>
              <a:rPr kumimoji="1" lang="en-US" altLang="ja-JP" sz="2400" baseline="-25000" dirty="0" err="1" smtClean="0"/>
              <a:t>⊥</a:t>
            </a:r>
            <a:r>
              <a:rPr kumimoji="1" lang="en-US" altLang="ja-JP" sz="2400" baseline="-25000" dirty="0" err="1"/>
              <a:t>e</a:t>
            </a:r>
            <a:r>
              <a:rPr kumimoji="1" lang="en-US" altLang="ja-JP" sz="2400" dirty="0" smtClean="0"/>
              <a:t> or shear) </a:t>
            </a:r>
            <a:r>
              <a:rPr kumimoji="1" lang="en-US" altLang="ja-JP" sz="2400" dirty="0"/>
              <a:t>dependency</a:t>
            </a:r>
            <a:endParaRPr kumimoji="1" lang="en-US" altLang="ja-JP" sz="2400" dirty="0" smtClean="0"/>
          </a:p>
          <a:p>
            <a:r>
              <a:rPr kumimoji="1" lang="en-US" altLang="ja-JP" sz="2800" dirty="0" smtClean="0"/>
              <a:t>Predictive modeling and control (DIII-D, MAST-U, KSTAR):</a:t>
            </a:r>
          </a:p>
          <a:p>
            <a:pPr lvl="1"/>
            <a:r>
              <a:rPr kumimoji="1" lang="en-US" altLang="ja-JP" sz="2400" dirty="0" smtClean="0"/>
              <a:t>TM stability trends for DIII-D high β</a:t>
            </a:r>
            <a:r>
              <a:rPr kumimoji="1" lang="en-US" altLang="ja-JP" sz="2400" baseline="-25000" dirty="0" smtClean="0"/>
              <a:t>P</a:t>
            </a:r>
            <a:r>
              <a:rPr kumimoji="1" lang="en-US" altLang="ja-JP" sz="2400" dirty="0" smtClean="0"/>
              <a:t> and low </a:t>
            </a:r>
            <a:r>
              <a:rPr kumimoji="1" lang="en-US" altLang="ja-JP" sz="2400" dirty="0"/>
              <a:t>torque </a:t>
            </a:r>
            <a:r>
              <a:rPr kumimoji="1" lang="en-US" altLang="ja-JP" sz="2400" dirty="0" smtClean="0"/>
              <a:t>IBS </a:t>
            </a:r>
          </a:p>
          <a:p>
            <a:pPr lvl="1"/>
            <a:r>
              <a:rPr kumimoji="1" lang="en-US" altLang="ja-JP" sz="2400" dirty="0" smtClean="0"/>
              <a:t>Early TM stability trends for MAST-U (compare to FY16 NSTX-U)</a:t>
            </a:r>
          </a:p>
          <a:p>
            <a:pPr lvl="1"/>
            <a:r>
              <a:rPr kumimoji="1" lang="en-US" altLang="ja-JP" sz="2400" dirty="0" smtClean="0"/>
              <a:t>NTM evolution and/or entrainment in DIII-D and KSTAR</a:t>
            </a:r>
          </a:p>
        </p:txBody>
      </p:sp>
    </p:spTree>
    <p:extLst>
      <p:ext uri="{BB962C8B-B14F-4D97-AF65-F5344CB8AC3E}">
        <p14:creationId xmlns:p14="http://schemas.microsoft.com/office/powerpoint/2010/main" val="221129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dirty="0" smtClean="0"/>
              <a:t>Expected contributions from group to R(18-3)</a:t>
            </a:r>
            <a:endParaRPr lang="en-US" alt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" y="1447800"/>
            <a:ext cx="9890760" cy="5892800"/>
          </a:xfrm>
        </p:spPr>
        <p:txBody>
          <a:bodyPr>
            <a:normAutofit/>
          </a:bodyPr>
          <a:lstStyle/>
          <a:p>
            <a:r>
              <a:rPr kumimoji="1" lang="en-US" altLang="ja-JP" sz="2600" dirty="0" smtClean="0"/>
              <a:t>Z. Wang &amp; J.-K. Park: </a:t>
            </a:r>
            <a:r>
              <a:rPr kumimoji="1" lang="en-US" altLang="ja-JP" sz="2600" dirty="0" err="1" smtClean="0"/>
              <a:t>Toroidally</a:t>
            </a:r>
            <a:r>
              <a:rPr kumimoji="1" lang="en-US" altLang="ja-JP" sz="2600" dirty="0" smtClean="0"/>
              <a:t> generalized </a:t>
            </a:r>
            <a:r>
              <a:rPr kumimoji="1" lang="en-US" altLang="ja-JP" sz="2600" dirty="0" err="1" smtClean="0"/>
              <a:t>Δ</a:t>
            </a:r>
            <a:r>
              <a:rPr kumimoji="1" lang="en-US" altLang="ja-JP" sz="2600" dirty="0" smtClean="0"/>
              <a:t>′ validation </a:t>
            </a:r>
            <a:r>
              <a:rPr kumimoji="1" lang="mr-IN" altLang="ja-JP" sz="2600" dirty="0" smtClean="0"/>
              <a:t>–</a:t>
            </a:r>
            <a:r>
              <a:rPr kumimoji="1" lang="en-US" altLang="ja-JP" sz="2600" dirty="0" smtClean="0"/>
              <a:t> resistive </a:t>
            </a:r>
            <a:r>
              <a:rPr kumimoji="1" lang="en-US" altLang="ja-JP" sz="2600" dirty="0" smtClean="0"/>
              <a:t>DCON</a:t>
            </a:r>
            <a:r>
              <a:rPr kumimoji="1" lang="en-US" altLang="ja-JP" sz="2600" dirty="0" smtClean="0"/>
              <a:t>, benchmarking with PEST-III and MARS</a:t>
            </a:r>
          </a:p>
          <a:p>
            <a:r>
              <a:rPr kumimoji="1" lang="en-US" altLang="ja-JP" sz="2600" dirty="0" smtClean="0"/>
              <a:t>Z. Wang &amp; F. </a:t>
            </a:r>
            <a:r>
              <a:rPr kumimoji="1" lang="en-US" altLang="ja-JP" sz="2600" dirty="0" err="1" smtClean="0"/>
              <a:t>Poli</a:t>
            </a:r>
            <a:r>
              <a:rPr kumimoji="1" lang="en-US" altLang="ja-JP" sz="2600" dirty="0" smtClean="0"/>
              <a:t>: </a:t>
            </a:r>
            <a:r>
              <a:rPr kumimoji="1" lang="en-US" altLang="ja-JP" sz="2600" dirty="0" smtClean="0"/>
              <a:t>Improved </a:t>
            </a:r>
            <a:r>
              <a:rPr kumimoji="1" lang="en-US" altLang="ja-JP" sz="2600" dirty="0" smtClean="0"/>
              <a:t>GRE </a:t>
            </a:r>
            <a:r>
              <a:rPr kumimoji="1" lang="en-US" altLang="ja-JP" sz="2600" dirty="0" smtClean="0"/>
              <a:t>application </a:t>
            </a:r>
            <a:r>
              <a:rPr kumimoji="1" lang="en-US" altLang="ja-JP" sz="2600" dirty="0" smtClean="0"/>
              <a:t>in WDM</a:t>
            </a:r>
          </a:p>
          <a:p>
            <a:r>
              <a:rPr kumimoji="1" lang="en-US" altLang="ja-JP" sz="2600" dirty="0" smtClean="0"/>
              <a:t>N. Ferraro: Rotation and two-fluid effects on TM, non-linear simulations for TM evolution using MDC-C1</a:t>
            </a:r>
          </a:p>
          <a:p>
            <a:r>
              <a:rPr kumimoji="1" lang="en-US" altLang="ja-JP" sz="2600" dirty="0" smtClean="0"/>
              <a:t>D. </a:t>
            </a:r>
            <a:r>
              <a:rPr kumimoji="1" lang="en-US" altLang="ja-JP" sz="2600" dirty="0" err="1" smtClean="0"/>
              <a:t>Brennen</a:t>
            </a:r>
            <a:r>
              <a:rPr kumimoji="1" lang="en-US" altLang="ja-JP" sz="2600" dirty="0" smtClean="0"/>
              <a:t>: PEST-III and inner-layer model V&amp;V</a:t>
            </a:r>
          </a:p>
          <a:p>
            <a:r>
              <a:rPr kumimoji="1" lang="en-US" altLang="ja-JP" sz="2600" dirty="0" smtClean="0"/>
              <a:t>L. Morton &amp; R. La </a:t>
            </a:r>
            <a:r>
              <a:rPr kumimoji="1" lang="en-US" altLang="ja-JP" sz="2600" dirty="0" err="1" smtClean="0"/>
              <a:t>Haye</a:t>
            </a:r>
            <a:r>
              <a:rPr kumimoji="1" lang="en-US" altLang="ja-JP" sz="2600" dirty="0" smtClean="0"/>
              <a:t>: Experimental validation of non-linear Rutherford model (focused on NSTX-U and DIII-D comparison)</a:t>
            </a:r>
          </a:p>
          <a:p>
            <a:r>
              <a:rPr kumimoji="1" lang="en-US" altLang="ja-JP" sz="2600" dirty="0" smtClean="0"/>
              <a:t>J. </a:t>
            </a:r>
            <a:r>
              <a:rPr kumimoji="1" lang="en-US" altLang="ja-JP" sz="2600" dirty="0" err="1" smtClean="0"/>
              <a:t>Berkery</a:t>
            </a:r>
            <a:r>
              <a:rPr kumimoji="1" lang="en-US" altLang="ja-JP" sz="2600" dirty="0" smtClean="0"/>
              <a:t> &amp; S. </a:t>
            </a:r>
            <a:r>
              <a:rPr kumimoji="1" lang="en-US" altLang="ja-JP" sz="2600" dirty="0" err="1" smtClean="0"/>
              <a:t>Sabbagh</a:t>
            </a:r>
            <a:r>
              <a:rPr kumimoji="1" lang="en-US" altLang="ja-JP" sz="2600" dirty="0" smtClean="0"/>
              <a:t>: Reduced model in DECAF</a:t>
            </a:r>
          </a:p>
          <a:p>
            <a:r>
              <a:rPr kumimoji="1" lang="en-US" altLang="ja-JP" sz="2600" dirty="0" smtClean="0"/>
              <a:t>Y. S. Park &amp; S. </a:t>
            </a:r>
            <a:r>
              <a:rPr kumimoji="1" lang="en-US" altLang="ja-JP" sz="2600" dirty="0" err="1" smtClean="0"/>
              <a:t>Sabbagh</a:t>
            </a:r>
            <a:r>
              <a:rPr kumimoji="1" lang="en-US" altLang="ja-JP" sz="2600" dirty="0" smtClean="0"/>
              <a:t>: TM analysis and NTM </a:t>
            </a:r>
            <a:r>
              <a:rPr kumimoji="1" lang="en-US" altLang="ja-JP" sz="2600" dirty="0" err="1" smtClean="0"/>
              <a:t>entraintment</a:t>
            </a:r>
            <a:r>
              <a:rPr kumimoji="1" lang="en-US" altLang="ja-JP" sz="2600" dirty="0" smtClean="0"/>
              <a:t> (focused on KSTAR)</a:t>
            </a:r>
          </a:p>
          <a:p>
            <a:r>
              <a:rPr kumimoji="1" lang="en-US" altLang="ja-JP" sz="2600" dirty="0" smtClean="0"/>
              <a:t>M. </a:t>
            </a:r>
            <a:r>
              <a:rPr kumimoji="1" lang="en-US" altLang="ja-JP" sz="2600" dirty="0" err="1" smtClean="0"/>
              <a:t>Okabayashi</a:t>
            </a:r>
            <a:r>
              <a:rPr kumimoji="1" lang="en-US" altLang="ja-JP" sz="2600" dirty="0" smtClean="0"/>
              <a:t> : NTM entrainment (focused on DIII-D)</a:t>
            </a:r>
          </a:p>
        </p:txBody>
      </p:sp>
    </p:spTree>
    <p:extLst>
      <p:ext uri="{BB962C8B-B14F-4D97-AF65-F5344CB8AC3E}">
        <p14:creationId xmlns:p14="http://schemas.microsoft.com/office/powerpoint/2010/main" val="108263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ja-JP" sz="2800" dirty="0"/>
              <a:t>R(18-3): Validate tearing mode physics to develop mitigation and avoidance strategies in advanced </a:t>
            </a:r>
            <a:r>
              <a:rPr lang="en-US" altLang="ja-JP" sz="2800" dirty="0" err="1"/>
              <a:t>tokamak</a:t>
            </a:r>
            <a:r>
              <a:rPr lang="en-US" altLang="ja-JP" sz="2800" dirty="0"/>
              <a:t> operations</a:t>
            </a:r>
            <a:endParaRPr lang="en-US" alt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9525000" cy="60960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altLang="ja-JP" sz="1800" dirty="0" smtClean="0"/>
              <a:t>Tearing </a:t>
            </a:r>
            <a:r>
              <a:rPr lang="en-US" altLang="ja-JP" sz="1800" dirty="0"/>
              <a:t>modes (TMs) and neoclassical tearing modes (NTMs) are common macroscopic instabilities prohibiting access to high-performance </a:t>
            </a:r>
            <a:r>
              <a:rPr lang="en-US" altLang="ja-JP" sz="1800" dirty="0" err="1"/>
              <a:t>tokamak</a:t>
            </a:r>
            <a:r>
              <a:rPr lang="en-US" altLang="ja-JP" sz="1800" dirty="0"/>
              <a:t> regimes, but accurate prediction of mode stability in realistic </a:t>
            </a:r>
            <a:r>
              <a:rPr lang="en-US" altLang="ja-JP" sz="1800" dirty="0" err="1"/>
              <a:t>tokamak</a:t>
            </a:r>
            <a:r>
              <a:rPr lang="en-US" altLang="ja-JP" sz="1800" dirty="0"/>
              <a:t> conditions still remains a challenge. The goal of this milestone is to validate TM/NTM physics models and simulations, particularly in advanced </a:t>
            </a:r>
            <a:r>
              <a:rPr lang="en-US" altLang="ja-JP" sz="1800" dirty="0" err="1"/>
              <a:t>tokamak</a:t>
            </a:r>
            <a:r>
              <a:rPr lang="en-US" altLang="ja-JP" sz="1800" dirty="0"/>
              <a:t> regimes with strongly shaped plasmas, to develop robust predictive capability and avoidance strategies of TM/NTMs. </a:t>
            </a:r>
            <a:r>
              <a:rPr lang="en-US" altLang="ja-JP" sz="1800" u="sng" dirty="0"/>
              <a:t>Existing experimental data from NSTX, FY-16 NSTX-U, and DIII-D </a:t>
            </a:r>
            <a:r>
              <a:rPr lang="en-US" altLang="ja-JP" sz="1800" dirty="0"/>
              <a:t>will be investigated for validation, and </a:t>
            </a:r>
            <a:r>
              <a:rPr lang="en-US" altLang="ja-JP" sz="1800" u="sng" dirty="0"/>
              <a:t>predictive simulations will be performed on DIII-D and KSTAR advanced scenarios as well as MAST-U initial operations</a:t>
            </a:r>
            <a:r>
              <a:rPr lang="en-US" altLang="ja-JP" sz="1800" dirty="0"/>
              <a:t>. Each of the key physics components influencing the onset of tearing instabilities will be systematically examined and compared with applicable codes. </a:t>
            </a:r>
            <a:r>
              <a:rPr lang="en-US" altLang="ja-JP" sz="1800" u="sng" dirty="0"/>
              <a:t>The effects by shaping including aspect ratio, and by equilibrium profiles and parameters including </a:t>
            </a:r>
            <a:r>
              <a:rPr lang="en-US" altLang="ja-JP" sz="1800" u="sng" dirty="0" err="1"/>
              <a:t>q</a:t>
            </a:r>
            <a:r>
              <a:rPr lang="en-US" altLang="ja-JP" sz="1800" u="sng" baseline="-25000" dirty="0" err="1"/>
              <a:t>min</a:t>
            </a:r>
            <a:r>
              <a:rPr lang="en-US" altLang="ja-JP" sz="1800" dirty="0"/>
              <a:t> will be extensively analyzed with resistive MHD codes such as DCON or PEST-III on TM databases, and </a:t>
            </a:r>
            <a:r>
              <a:rPr lang="en-US" altLang="ja-JP" sz="1800" u="sng" dirty="0"/>
              <a:t>the effects by kinetic profiles including rotation, multi-species effects, or the interaction with 3D fields</a:t>
            </a:r>
            <a:r>
              <a:rPr lang="en-US" altLang="ja-JP" sz="1800" dirty="0"/>
              <a:t>, will be studied with extended MHD codes such as M3D-C</a:t>
            </a:r>
            <a:r>
              <a:rPr lang="en-US" altLang="ja-JP" sz="1800" baseline="30000" dirty="0"/>
              <a:t>1</a:t>
            </a:r>
            <a:r>
              <a:rPr lang="en-US" altLang="ja-JP" sz="1800" dirty="0"/>
              <a:t> or MARS on selected TM/NTM datasets. </a:t>
            </a:r>
            <a:r>
              <a:rPr lang="en-US" altLang="ja-JP" sz="1800" u="sng" dirty="0"/>
              <a:t>The </a:t>
            </a:r>
            <a:r>
              <a:rPr lang="en-US" altLang="ja-JP" sz="1800" u="sng" dirty="0" err="1"/>
              <a:t>toroidally</a:t>
            </a:r>
            <a:r>
              <a:rPr lang="en-US" altLang="ja-JP" sz="1800" u="sng" dirty="0"/>
              <a:t>-generalized TM stability index</a:t>
            </a:r>
            <a:r>
              <a:rPr lang="en-US" altLang="ja-JP" sz="1800" dirty="0"/>
              <a:t> in the simulations will be compared with the </a:t>
            </a:r>
            <a:r>
              <a:rPr lang="en-US" altLang="ja-JP" sz="1800" u="sng" dirty="0"/>
              <a:t>onset conditions</a:t>
            </a:r>
            <a:r>
              <a:rPr lang="en-US" altLang="ja-JP" sz="1800" dirty="0"/>
              <a:t> observed in experiments, and will be tested for predictive TM avoidance. </a:t>
            </a:r>
            <a:r>
              <a:rPr lang="en-US" altLang="ja-JP" sz="1800" u="sng" dirty="0"/>
              <a:t>TM/NTM evolution with islands</a:t>
            </a:r>
            <a:r>
              <a:rPr lang="en-US" altLang="ja-JP" sz="1800" dirty="0"/>
              <a:t> in experiments will also be analyzed, and compared with extended MHD codes to develop various </a:t>
            </a:r>
            <a:r>
              <a:rPr lang="en-US" altLang="ja-JP" sz="1800" u="sng" dirty="0"/>
              <a:t>stabilizing techniques including NTM entrainment</a:t>
            </a:r>
            <a:r>
              <a:rPr lang="en-US" altLang="ja-JP" sz="1800" dirty="0"/>
              <a:t>. Any proposed reduced TM/NTM physics models will be integrated into </a:t>
            </a:r>
            <a:r>
              <a:rPr lang="en-US" altLang="ja-JP" sz="1800" u="sng" dirty="0"/>
              <a:t>whole device modeling</a:t>
            </a:r>
            <a:r>
              <a:rPr lang="en-US" altLang="ja-JP" sz="1800" dirty="0"/>
              <a:t>, and will be utilized for TM/NTM mitigation and avoidance in various future device operations including NSTX-U.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27400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4104</TotalTime>
  <Words>799</Words>
  <Application>Microsoft Macintosh PowerPoint</Application>
  <PresentationFormat>Custom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NSTX Upgrade</vt:lpstr>
      <vt:lpstr>MS-TSG Research Milestones for FY18-19</vt:lpstr>
      <vt:lpstr>3 MS proposals for FY18-19 milestones</vt:lpstr>
      <vt:lpstr>R(18-3): Validate tearing mode physics to develop mitigation and avoidance strategies in advanced tokamak operations</vt:lpstr>
      <vt:lpstr>Expected contributions from group to R(18-3)</vt:lpstr>
      <vt:lpstr>R(18-3): Validate tearing mode physics to develop mitigation and avoidance strategies in advanced tokamak operations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Jong-Kyu Park</cp:lastModifiedBy>
  <cp:revision>182</cp:revision>
  <cp:lastPrinted>2017-04-22T12:58:20Z</cp:lastPrinted>
  <dcterms:created xsi:type="dcterms:W3CDTF">2015-07-16T16:59:24Z</dcterms:created>
  <dcterms:modified xsi:type="dcterms:W3CDTF">2017-05-24T23:35:52Z</dcterms:modified>
</cp:coreProperties>
</file>