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8" r:id="rId2"/>
    <p:sldId id="259" r:id="rId3"/>
    <p:sldId id="269" r:id="rId4"/>
    <p:sldId id="270" r:id="rId5"/>
    <p:sldId id="271" r:id="rId6"/>
    <p:sldId id="272" r:id="rId7"/>
    <p:sldId id="273" r:id="rId8"/>
    <p:sldId id="274" r:id="rId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 showGuides="1">
      <p:cViewPr varScale="1">
        <p:scale>
          <a:sx n="137" d="100"/>
          <a:sy n="137" d="100"/>
        </p:scale>
        <p:origin x="-768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-388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C68E72-7118-4BB6-BC0C-A067E02A39FA}" type="datetimeFigureOut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BF9A66-EF9C-4423-829B-6D9627B95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9CBF51-4AB4-460D-93D3-226BBE47090E}" type="datetimeFigureOut">
              <a:rPr lang="en-US"/>
              <a:pPr>
                <a:defRPr/>
              </a:pPr>
              <a:t>5/24/2017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6400B2-87AA-4DB1-B67D-2C60F6396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14750"/>
            <a:ext cx="34671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62363"/>
            <a:ext cx="13557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2628900"/>
            <a:ext cx="8077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3733800"/>
            <a:ext cx="2514600" cy="285750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0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002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02895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417195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5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8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800100"/>
            <a:ext cx="8991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1029" name="Group 4"/>
          <p:cNvGrpSpPr>
            <a:grpSpLocks/>
          </p:cNvGrpSpPr>
          <p:nvPr userDrawn="1"/>
        </p:nvGrpSpPr>
        <p:grpSpPr bwMode="auto">
          <a:xfrm>
            <a:off x="0" y="4916488"/>
            <a:ext cx="9144000" cy="227012"/>
            <a:chOff x="0" y="4324350"/>
            <a:chExt cx="9144000" cy="227176"/>
          </a:xfrm>
        </p:grpSpPr>
        <p:pic>
          <p:nvPicPr>
            <p:cNvPr id="1032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TextBox 11"/>
          <p:cNvSpPr txBox="1">
            <a:spLocks noChangeArrowheads="1"/>
          </p:cNvSpPr>
          <p:nvPr userDrawn="1"/>
        </p:nvSpPr>
        <p:spPr bwMode="auto">
          <a:xfrm>
            <a:off x="8458200" y="4933950"/>
            <a:ext cx="609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68F388F-2EF6-4AC8-9EE8-B087E0ED7117}" type="slidenum">
              <a:rPr lang="en-US" altLang="en-US" sz="9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900" b="1" smtClean="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2" r:id="rId3"/>
    <p:sldLayoutId id="2147483703" r:id="rId4"/>
    <p:sldLayoutId id="2147483704" r:id="rId5"/>
    <p:sldLayoutId id="214748370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iea-st.pppl.gov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533400" y="1885950"/>
            <a:ext cx="8077200" cy="8001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J. Menard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152400" y="971550"/>
            <a:ext cx="8839200" cy="85725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charset="0"/>
                <a:cs typeface="Arial" charset="0"/>
              </a:rPr>
              <a:t>NSTX-U FY2018-19 milestone </a:t>
            </a:r>
            <a:br>
              <a:rPr lang="en-US" altLang="en-US" sz="3600" dirty="0" smtClean="0">
                <a:latin typeface="Arial" charset="0"/>
                <a:cs typeface="Arial" charset="0"/>
              </a:rPr>
            </a:br>
            <a:r>
              <a:rPr lang="en-US" altLang="en-US" sz="3600" dirty="0" smtClean="0">
                <a:latin typeface="Arial" charset="0"/>
                <a:cs typeface="Arial" charset="0"/>
              </a:rPr>
              <a:t>process / development overview</a:t>
            </a:r>
            <a:endParaRPr lang="en-US" alt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2724150"/>
            <a:ext cx="8077200" cy="914400"/>
          </a:xfrm>
        </p:spPr>
        <p:txBody>
          <a:bodyPr rtlCol="0">
            <a:norm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dirty="0" smtClean="0"/>
              <a:t>FY18-19 Milestone </a:t>
            </a:r>
            <a:r>
              <a:rPr lang="en-US" dirty="0"/>
              <a:t>D</a:t>
            </a:r>
            <a:r>
              <a:rPr lang="en-US" dirty="0" smtClean="0"/>
              <a:t>evelopment </a:t>
            </a:r>
            <a:r>
              <a:rPr lang="en-US" dirty="0"/>
              <a:t>M</a:t>
            </a:r>
            <a:r>
              <a:rPr lang="en-US" dirty="0" smtClean="0"/>
              <a:t>eeting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/>
              <a:t>May 25, 2017</a:t>
            </a:r>
            <a:endParaRPr lang="en-US" dirty="0"/>
          </a:p>
        </p:txBody>
      </p:sp>
      <p:pic>
        <p:nvPicPr>
          <p:cNvPr id="4101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152900"/>
            <a:ext cx="1441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Overview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" y="742950"/>
            <a:ext cx="8991600" cy="4191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Milestone development significantly impacted by latest understanding of NSTX-U run schedule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Original milestones assumed NSTX-U ops in FY17 or 18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Early in CY2017, expected ops shifted to FY19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Most recently, given the findings/scope of Extent of Condition, cannot guarantee research operations in FY19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Situation also modified by new collaboration solicitations for University / Industry (non-diagnostic) and for labs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NSTX-U program very much welcomes continued collaboration, data access/usage whether funded or not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Likely need to update Record of Discussion, possibly Model Letter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Why have Milestones?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Important to have definitive goals each year to demonstrate progress on important research areas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Focus more resources on milestones to aid progress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Some milestones require new diagnostics or actuators</a:t>
            </a:r>
          </a:p>
          <a:p>
            <a:pPr lvl="2" eaLnBrk="1" hangingPunct="1"/>
            <a:r>
              <a:rPr lang="en-US" altLang="en-US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Can have long lead time </a:t>
            </a:r>
            <a:r>
              <a:rPr lang="en-US" altLang="en-US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for design, review, and implementation</a:t>
            </a:r>
          </a:p>
          <a:p>
            <a:pPr lvl="2" eaLnBrk="1" hangingPunct="1"/>
            <a:r>
              <a:rPr lang="en-US" altLang="en-US" dirty="0">
                <a:latin typeface="Arial" charset="0"/>
                <a:cs typeface="Arial" charset="0"/>
                <a:sym typeface="Wingdings" panose="05000000000000000000" pitchFamily="2" charset="2"/>
              </a:rPr>
              <a:t>M</a:t>
            </a:r>
            <a:r>
              <a:rPr lang="en-US" altLang="en-US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ust plan ahead 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PPPL Field Work </a:t>
            </a:r>
            <a:r>
              <a:rPr lang="en-US" altLang="en-US" dirty="0" smtClean="0">
                <a:latin typeface="Arial" charset="0"/>
                <a:cs typeface="Arial" charset="0"/>
                <a:sym typeface="Wingdings" panose="05000000000000000000" pitchFamily="2" charset="2"/>
              </a:rPr>
              <a:t>Proposal (FWP) submitted to FES each year includes milestones a</a:t>
            </a:r>
            <a:r>
              <a:rPr lang="en-US" altLang="en-US" dirty="0" smtClean="0">
                <a:latin typeface="Arial" charset="0"/>
                <a:cs typeface="Arial" charset="0"/>
              </a:rPr>
              <a:t>s goals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Types:  </a:t>
            </a:r>
            <a:r>
              <a:rPr lang="en-US" altLang="en-US" dirty="0" smtClean="0">
                <a:latin typeface="Arial" charset="0"/>
                <a:cs typeface="Arial" charset="0"/>
              </a:rPr>
              <a:t>Research, Facility/Diagnostic, Joint Research Target</a:t>
            </a:r>
          </a:p>
          <a:p>
            <a:pPr lvl="1" eaLnBrk="1" hangingPunct="1"/>
            <a:r>
              <a:rPr lang="en-US" altLang="en-US" dirty="0" smtClean="0">
                <a:latin typeface="Arial" charset="0"/>
                <a:cs typeface="Arial" charset="0"/>
              </a:rPr>
              <a:t>Includes budget / resource justification / request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7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39814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Previous NSTX-U milestones often incorporated collaborator contributions as appropriate with little differentiation between team-member home institution</a:t>
            </a:r>
          </a:p>
          <a:p>
            <a:pPr lvl="1"/>
            <a:r>
              <a:rPr lang="en-US" dirty="0" smtClean="0"/>
              <a:t>Topics chosen based on most important research for overall NSTX-U program, collaborator contribution relatively stable / predictable</a:t>
            </a:r>
          </a:p>
          <a:p>
            <a:pPr lvl="1"/>
            <a:r>
              <a:rPr lang="en-US" dirty="0" smtClean="0"/>
              <a:t>PPPL contributed/s to all NSTX-U milestones by supporting operations and/or diagnostic/actuator implementation </a:t>
            </a:r>
            <a:r>
              <a:rPr lang="en-US" dirty="0" smtClean="0">
                <a:sym typeface="Wingdings" panose="05000000000000000000" pitchFamily="2" charset="2"/>
              </a:rPr>
              <a:t> natural to include in FWP from program / budgetary standpoint</a:t>
            </a:r>
          </a:p>
          <a:p>
            <a:r>
              <a:rPr lang="en-US" dirty="0">
                <a:sym typeface="Wingdings" panose="05000000000000000000" pitchFamily="2" charset="2"/>
              </a:rPr>
              <a:t>T</a:t>
            </a:r>
            <a:r>
              <a:rPr lang="en-US" dirty="0" smtClean="0">
                <a:sym typeface="Wingdings" panose="05000000000000000000" pitchFamily="2" charset="2"/>
              </a:rPr>
              <a:t>he “normal” milestone / FWP approach now untenable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No </a:t>
            </a:r>
            <a:r>
              <a:rPr lang="en-US" dirty="0">
                <a:sym typeface="Wingdings" panose="05000000000000000000" pitchFamily="2" charset="2"/>
              </a:rPr>
              <a:t>NSTX-U ops, research tool funding redirected to </a:t>
            </a:r>
            <a:r>
              <a:rPr lang="en-US" dirty="0" smtClean="0">
                <a:sym typeface="Wingdings" panose="05000000000000000000" pitchFamily="2" charset="2"/>
              </a:rPr>
              <a:t>Recovery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smtClean="0">
                <a:sym typeface="Wingdings" panose="05000000000000000000" pitchFamily="2" charset="2"/>
              </a:rPr>
              <a:t>several/many collaborators not </a:t>
            </a:r>
            <a:r>
              <a:rPr lang="en-US" dirty="0">
                <a:sym typeface="Wingdings" panose="05000000000000000000" pitchFamily="2" charset="2"/>
              </a:rPr>
              <a:t>funded on </a:t>
            </a:r>
            <a:r>
              <a:rPr lang="en-US" dirty="0" smtClean="0">
                <a:sym typeface="Wingdings" panose="05000000000000000000" pitchFamily="2" charset="2"/>
              </a:rPr>
              <a:t>NSTX-U in FY2018-20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different this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1338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Limit number of Research Milestones to 3-4 / year (FES)</a:t>
            </a:r>
          </a:p>
          <a:p>
            <a:pPr lvl="1"/>
            <a:r>
              <a:rPr lang="en-US" dirty="0" smtClean="0"/>
              <a:t>JRT counted separately (JEM)</a:t>
            </a:r>
          </a:p>
          <a:p>
            <a:r>
              <a:rPr lang="en-US" dirty="0" smtClean="0"/>
              <a:t>Emphasis:</a:t>
            </a:r>
          </a:p>
          <a:p>
            <a:pPr lvl="1"/>
            <a:r>
              <a:rPr lang="en-US" dirty="0" smtClean="0"/>
              <a:t>Should </a:t>
            </a:r>
            <a:r>
              <a:rPr lang="en-US" dirty="0"/>
              <a:t>increase emphasis </a:t>
            </a:r>
            <a:r>
              <a:rPr lang="en-US" dirty="0" smtClean="0"/>
              <a:t>on supporting </a:t>
            </a:r>
            <a:r>
              <a:rPr lang="en-US" dirty="0"/>
              <a:t>critical Recovery </a:t>
            </a:r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Support getting to initial ops ASAP </a:t>
            </a:r>
            <a:r>
              <a:rPr lang="en-US" dirty="0"/>
              <a:t>and/or accelerated access to high performance / new regimes when NSTX-U resumes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 smtClean="0"/>
              <a:t>Increase emphasis on collaboration – especially MAST-U/STs, but other relevant facilities also acceptable (DIII-D, KSTAR, …)</a:t>
            </a:r>
            <a:endParaRPr lang="en-US" dirty="0"/>
          </a:p>
          <a:p>
            <a:pPr lvl="1"/>
            <a:r>
              <a:rPr lang="en-US" dirty="0" smtClean="0"/>
              <a:t>Milestones based purely on NSTX/NSTX-U data analysis or without a strong Recovery or Initial Ops contribution have less emphasis</a:t>
            </a:r>
          </a:p>
          <a:p>
            <a:r>
              <a:rPr lang="en-US" dirty="0" smtClean="0"/>
              <a:t>Need significant PPPL contribution to include in FWP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FES / JEM guidance on Milestones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47750"/>
            <a:ext cx="89916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Value all milestone ideas even if not included in FWP</a:t>
            </a:r>
          </a:p>
          <a:p>
            <a:r>
              <a:rPr lang="en-US" dirty="0" smtClean="0"/>
              <a:t>Considering definition / documentation of “Research Activities” in addition to FWP Milestones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 coordinate activities in support of NSTX-U longer-term goals, include collaborator contributions even if unfunded</a:t>
            </a:r>
          </a:p>
          <a:p>
            <a:pPr lvl="2"/>
            <a:r>
              <a:rPr lang="en-US" dirty="0" smtClean="0"/>
              <a:t>Maintain aspects of NSTX-U team during Recovery outage</a:t>
            </a:r>
          </a:p>
          <a:p>
            <a:r>
              <a:rPr lang="en-US" dirty="0" smtClean="0"/>
              <a:t>SG/TSG structure will be need to be altered in FY18+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Instead document PPPL / lab / collaborator points of contact by topical area – including Working </a:t>
            </a:r>
            <a:r>
              <a:rPr lang="en-US" dirty="0"/>
              <a:t>G</a:t>
            </a:r>
            <a:r>
              <a:rPr lang="en-US" dirty="0" smtClean="0"/>
              <a:t>roups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if a milestone idea is not selected?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32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42950"/>
            <a:ext cx="9067800" cy="41148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2400" dirty="0" smtClean="0"/>
              <a:t>Jon Menard – PPPL NSTX-U </a:t>
            </a:r>
            <a:r>
              <a:rPr lang="en-US" sz="2400" dirty="0" smtClean="0">
                <a:sym typeface="Wingdings" panose="05000000000000000000" pitchFamily="2" charset="2"/>
              </a:rPr>
              <a:t> DIII-D coordinator and collaborator (working closely with Raffi N, Brian G)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>
                <a:sym typeface="Wingdings" panose="05000000000000000000" pitchFamily="2" charset="2"/>
              </a:rPr>
              <a:t>Emphasize </a:t>
            </a:r>
            <a:r>
              <a:rPr lang="en-US" sz="1800" b="1" dirty="0" smtClean="0">
                <a:sym typeface="Wingdings" panose="05000000000000000000" pitchFamily="2" charset="2"/>
              </a:rPr>
              <a:t>ramp-up/access</a:t>
            </a:r>
            <a:r>
              <a:rPr lang="en-US" sz="1800" dirty="0" smtClean="0">
                <a:sym typeface="Wingdings" panose="05000000000000000000" pitchFamily="2" charset="2"/>
              </a:rPr>
              <a:t> to high/full non-inductive fraction ops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>
                <a:sym typeface="Wingdings" panose="05000000000000000000" pitchFamily="2" charset="2"/>
              </a:rPr>
              <a:t>TRANSP for predictive simulations + stability and transport</a:t>
            </a:r>
            <a:endParaRPr lang="en-US" sz="1800" dirty="0" smtClean="0"/>
          </a:p>
          <a:p>
            <a:pPr>
              <a:lnSpc>
                <a:spcPct val="85000"/>
              </a:lnSpc>
            </a:pPr>
            <a:r>
              <a:rPr lang="en-US" sz="2400" dirty="0" smtClean="0"/>
              <a:t>Stan Kaye – PPPL MAST-U collaboration coordinator</a:t>
            </a:r>
          </a:p>
          <a:p>
            <a:pPr>
              <a:lnSpc>
                <a:spcPct val="85000"/>
              </a:lnSpc>
            </a:pPr>
            <a:r>
              <a:rPr lang="en-US" sz="2400" dirty="0" smtClean="0"/>
              <a:t>Devon </a:t>
            </a:r>
            <a:r>
              <a:rPr lang="en-US" sz="2400" dirty="0" err="1" smtClean="0"/>
              <a:t>Battaglia</a:t>
            </a:r>
            <a:r>
              <a:rPr lang="en-US" sz="2400" dirty="0" smtClean="0"/>
              <a:t> – MAST-U commissioning, first plasma, scenario development, control</a:t>
            </a:r>
          </a:p>
          <a:p>
            <a:pPr lvl="1">
              <a:lnSpc>
                <a:spcPct val="85000"/>
              </a:lnSpc>
            </a:pPr>
            <a:r>
              <a:rPr lang="en-US" sz="1800" dirty="0" smtClean="0"/>
              <a:t>Multi-month visit to MAST-U this summer</a:t>
            </a:r>
          </a:p>
          <a:p>
            <a:pPr>
              <a:lnSpc>
                <a:spcPct val="85000"/>
              </a:lnSpc>
            </a:pPr>
            <a:r>
              <a:rPr lang="en-US" sz="2400" dirty="0" smtClean="0"/>
              <a:t>Matt </a:t>
            </a:r>
            <a:r>
              <a:rPr lang="en-US" sz="2400" dirty="0" err="1" smtClean="0"/>
              <a:t>Reinke</a:t>
            </a:r>
            <a:r>
              <a:rPr lang="en-US" sz="2400" dirty="0" smtClean="0"/>
              <a:t> – PFC requirements WG (assuming Matt agrees)</a:t>
            </a:r>
            <a:endParaRPr lang="en-US" sz="800" b="1" dirty="0" smtClean="0">
              <a:solidFill>
                <a:srgbClr val="FF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Would you like to be included in a </a:t>
            </a:r>
            <a:r>
              <a:rPr lang="en-US" sz="2400" b="1" dirty="0" err="1" smtClean="0">
                <a:solidFill>
                  <a:srgbClr val="FF0000"/>
                </a:solidFill>
              </a:rPr>
              <a:t>PoC</a:t>
            </a:r>
            <a:r>
              <a:rPr lang="en-US" sz="2400" b="1" dirty="0" smtClean="0">
                <a:solidFill>
                  <a:srgbClr val="FF0000"/>
                </a:solidFill>
              </a:rPr>
              <a:t> list? </a:t>
            </a:r>
            <a:endParaRPr lang="en-US" sz="1000" dirty="0" smtClean="0"/>
          </a:p>
          <a:p>
            <a:pPr>
              <a:lnSpc>
                <a:spcPct val="85000"/>
              </a:lnSpc>
            </a:pPr>
            <a:r>
              <a:rPr lang="en-US" sz="2400" dirty="0" smtClean="0"/>
              <a:t>JEM would also like to track/document US (at least PPPL) collaborations on international STs for/using </a:t>
            </a:r>
            <a:r>
              <a:rPr lang="en-US" sz="2400" dirty="0" smtClean="0">
                <a:hlinkClick r:id="rId2"/>
              </a:rPr>
              <a:t>IEA ST Annex</a:t>
            </a: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points of contact (</a:t>
            </a:r>
            <a:r>
              <a:rPr lang="en-US" dirty="0" err="1" smtClean="0"/>
              <a:t>PoC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2190750"/>
            <a:ext cx="8991600" cy="2667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Any questions?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290926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574</Words>
  <Application>Microsoft Office PowerPoint</Application>
  <PresentationFormat>On-screen Show (16:9)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NSTX Upgrade</vt:lpstr>
      <vt:lpstr>NSTX-U FY2018-19 milestone  process / development overview</vt:lpstr>
      <vt:lpstr>Overview</vt:lpstr>
      <vt:lpstr>Why have Milestones?</vt:lpstr>
      <vt:lpstr>What’s different this year?</vt:lpstr>
      <vt:lpstr>FES / JEM guidance on Milestones</vt:lpstr>
      <vt:lpstr>What if a milestone idea is not selected?</vt:lpstr>
      <vt:lpstr>Example points of contact (PoC)</vt:lpstr>
      <vt:lpstr>Thank you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142</cp:revision>
  <dcterms:created xsi:type="dcterms:W3CDTF">2015-07-16T16:59:24Z</dcterms:created>
  <dcterms:modified xsi:type="dcterms:W3CDTF">2017-05-25T04:55:20Z</dcterms:modified>
</cp:coreProperties>
</file>