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85" r:id="rId3"/>
    <p:sldId id="273" r:id="rId4"/>
    <p:sldId id="271" r:id="rId5"/>
    <p:sldId id="286" r:id="rId6"/>
    <p:sldId id="272" r:id="rId7"/>
    <p:sldId id="274" r:id="rId8"/>
    <p:sldId id="275" r:id="rId9"/>
    <p:sldId id="289" r:id="rId10"/>
    <p:sldId id="276" r:id="rId11"/>
    <p:sldId id="277" r:id="rId12"/>
    <p:sldId id="278" r:id="rId13"/>
    <p:sldId id="291" r:id="rId14"/>
    <p:sldId id="282" r:id="rId15"/>
    <p:sldId id="283" r:id="rId16"/>
    <p:sldId id="293" r:id="rId17"/>
    <p:sldId id="294" r:id="rId18"/>
    <p:sldId id="29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300" d="100"/>
          <a:sy n="300" d="100"/>
        </p:scale>
        <p:origin x="-80" y="7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Plasma Operations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PAC-37, Battaglia,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26,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Devon Battaglia</a:t>
            </a:r>
          </a:p>
          <a:p>
            <a:r>
              <a:rPr lang="en-US" dirty="0" smtClean="0"/>
              <a:t>On Behalf of the NSTX-U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Initial NSTX-U </a:t>
            </a:r>
            <a:br>
              <a:rPr lang="en-US" dirty="0" smtClean="0"/>
            </a:br>
            <a:r>
              <a:rPr lang="en-US" dirty="0" smtClean="0"/>
              <a:t>Plasma 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PAC 37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January 26 - 28,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ation_fields 20 kA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11695" r="28500" b="10409"/>
          <a:stretch/>
        </p:blipFill>
        <p:spPr>
          <a:xfrm>
            <a:off x="5105400" y="1084951"/>
            <a:ext cx="2342640" cy="43093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998589" y="5029200"/>
            <a:ext cx="1828800" cy="1371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simulation_fields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11804" r="25477" b="10624"/>
          <a:stretch/>
        </p:blipFill>
        <p:spPr>
          <a:xfrm>
            <a:off x="609600" y="1219200"/>
            <a:ext cx="2267597" cy="39836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oop voltage required for breakdown in good agreement with calculations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562600"/>
            <a:ext cx="144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loop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2.0 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42660" y="5555159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loop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2.4 V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</a:rPr>
              <a:t>loop</a:t>
            </a:r>
            <a:r>
              <a:rPr lang="en-US" b="1" dirty="0" smtClean="0">
                <a:solidFill>
                  <a:srgbClr val="FF0000"/>
                </a:solidFill>
              </a:rPr>
              <a:t> = 2.5 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562600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loop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3.3V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</a:rPr>
              <a:t>loop</a:t>
            </a:r>
            <a:r>
              <a:rPr lang="en-US" b="1" dirty="0" smtClean="0">
                <a:solidFill>
                  <a:srgbClr val="FF0000"/>
                </a:solidFill>
              </a:rPr>
              <a:t> = 3.7 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562600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943600"/>
            <a:ext cx="151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Experiment: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Content Placeholder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8"/>
          <a:stretch/>
        </p:blipFill>
        <p:spPr bwMode="auto">
          <a:xfrm>
            <a:off x="7303389" y="5410200"/>
            <a:ext cx="11536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98589" y="5029200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Lloyd parameter: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3657600"/>
            <a:ext cx="1069524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NSTX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TF</a:t>
            </a:r>
            <a:r>
              <a:rPr lang="en-US" sz="1400" dirty="0" smtClean="0"/>
              <a:t> = 65 kA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OH</a:t>
            </a:r>
            <a:r>
              <a:rPr lang="en-US" sz="1400" dirty="0" smtClean="0"/>
              <a:t> = 24 kA</a:t>
            </a:r>
            <a:endParaRPr lang="en-US" sz="1400" dirty="0"/>
          </a:p>
        </p:txBody>
      </p:sp>
      <p:pic>
        <p:nvPicPr>
          <p:cNvPr id="4" name="Picture 3" descr="simulation_fields 8kA OH (dragged)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11686" r="27874" b="10698"/>
          <a:stretch/>
        </p:blipFill>
        <p:spPr>
          <a:xfrm>
            <a:off x="2895600" y="1093929"/>
            <a:ext cx="2367139" cy="42938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33800" y="3657600"/>
            <a:ext cx="1069524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NSTX-U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TF</a:t>
            </a:r>
            <a:r>
              <a:rPr lang="en-US" sz="1400" dirty="0" smtClean="0"/>
              <a:t> = 80 kA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OH</a:t>
            </a:r>
            <a:r>
              <a:rPr lang="en-US" sz="1400" dirty="0" smtClean="0"/>
              <a:t> = 8 kA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3657600"/>
            <a:ext cx="1069524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NSTX-U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TF</a:t>
            </a:r>
            <a:r>
              <a:rPr lang="en-US" sz="1400" dirty="0" smtClean="0"/>
              <a:t> = 80 kA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OH</a:t>
            </a:r>
            <a:r>
              <a:rPr lang="en-US" sz="1400" dirty="0" smtClean="0"/>
              <a:t> = 20 kA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246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752600"/>
          </a:xfrm>
        </p:spPr>
        <p:txBody>
          <a:bodyPr/>
          <a:lstStyle/>
          <a:p>
            <a:r>
              <a:rPr lang="en-US" dirty="0" smtClean="0"/>
              <a:t>Goal: scalable scenario for arbitrary OH precharge</a:t>
            </a:r>
          </a:p>
          <a:p>
            <a:pPr lvl="1"/>
            <a:r>
              <a:rPr lang="en-US" dirty="0" smtClean="0"/>
              <a:t>Some experiments desire flexible precharge to optimize constraints from coil heating and coil current limits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 startup at two OH precharge levels has been demonstrated</a:t>
            </a:r>
            <a:endParaRPr lang="en-US" dirty="0"/>
          </a:p>
        </p:txBody>
      </p:sp>
      <p:pic>
        <p:nvPicPr>
          <p:cNvPr id="5" name="Picture 4" descr="oh_precharge_compa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652" r="9191" b="42975"/>
          <a:stretch/>
        </p:blipFill>
        <p:spPr>
          <a:xfrm>
            <a:off x="929002" y="2133601"/>
            <a:ext cx="6538598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4800600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L-mode Helium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514600"/>
            <a:ext cx="95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202567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202573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349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dow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23072" b="18703"/>
          <a:stretch/>
        </p:blipFill>
        <p:spPr>
          <a:xfrm>
            <a:off x="4958594" y="987648"/>
            <a:ext cx="4185406" cy="5489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257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Plasma control system detects loss of control</a:t>
            </a:r>
          </a:p>
          <a:p>
            <a:pPr lvl="1"/>
            <a:r>
              <a:rPr lang="en-US" dirty="0" smtClean="0"/>
              <a:t>OH solenoid near maximum current</a:t>
            </a:r>
          </a:p>
          <a:p>
            <a:pPr lvl="1"/>
            <a:r>
              <a:rPr lang="en-US" dirty="0" smtClean="0"/>
              <a:t>Vertical oscillations exceed threshold</a:t>
            </a:r>
          </a:p>
          <a:p>
            <a:pPr lvl="1"/>
            <a:r>
              <a:rPr lang="en-US" dirty="0" smtClean="0"/>
              <a:t>Abs( I</a:t>
            </a:r>
            <a:r>
              <a:rPr lang="en-US" baseline="-25000" dirty="0" smtClean="0"/>
              <a:t>p</a:t>
            </a:r>
            <a:r>
              <a:rPr lang="en-US" dirty="0" smtClean="0"/>
              <a:t> - I</a:t>
            </a:r>
            <a:r>
              <a:rPr lang="en-US" baseline="-25000" dirty="0" smtClean="0"/>
              <a:t>p request </a:t>
            </a:r>
            <a:r>
              <a:rPr lang="en-US" dirty="0"/>
              <a:t>)</a:t>
            </a:r>
            <a:r>
              <a:rPr lang="en-US" dirty="0" smtClean="0"/>
              <a:t> too large</a:t>
            </a:r>
          </a:p>
          <a:p>
            <a:pPr lvl="1"/>
            <a:endParaRPr lang="en-US" dirty="0"/>
          </a:p>
          <a:p>
            <a:r>
              <a:rPr lang="en-US" dirty="0" smtClean="0"/>
              <a:t>Feedback control switches to new “states” that attempt to gently end the discharge</a:t>
            </a:r>
          </a:p>
          <a:p>
            <a:pPr lvl="1"/>
            <a:endParaRPr lang="en-US" dirty="0"/>
          </a:p>
          <a:p>
            <a:r>
              <a:rPr lang="en-US" dirty="0" smtClean="0"/>
              <a:t>See S. Gerhardt’s talk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capability: automated </a:t>
            </a:r>
            <a:r>
              <a:rPr lang="en-US" dirty="0" err="1" smtClean="0"/>
              <a:t>rampdown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used in routine operations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7771" y="1078468"/>
            <a:ext cx="35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930" y="1459468"/>
            <a:ext cx="17230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Request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(including asynchronous transition to </a:t>
            </a:r>
            <a:r>
              <a:rPr lang="en-US" sz="1050" dirty="0" err="1" smtClean="0">
                <a:solidFill>
                  <a:srgbClr val="FF0000"/>
                </a:solidFill>
              </a:rPr>
              <a:t>rampdown</a:t>
            </a:r>
            <a:r>
              <a:rPr lang="en-US" sz="1050" dirty="0" smtClean="0">
                <a:solidFill>
                  <a:srgbClr val="FF0000"/>
                </a:solidFill>
              </a:rPr>
              <a:t>)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971" y="292042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>
                <a:solidFill>
                  <a:srgbClr val="FF0000"/>
                </a:solidFill>
              </a:rPr>
              <a:t>Z</a:t>
            </a:r>
            <a:r>
              <a:rPr lang="en-US" sz="1400" baseline="-25000" dirty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dZ</a:t>
            </a:r>
            <a:r>
              <a:rPr lang="en-US" sz="1400" baseline="-25000" dirty="0" err="1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dt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771" y="2587823"/>
            <a:ext cx="177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Z</a:t>
            </a:r>
            <a:r>
              <a:rPr lang="en-US" sz="1400" baseline="-25000" dirty="0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r>
              <a:rPr lang="en-US" sz="1400" baseline="-25000" dirty="0" err="1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dt</a:t>
            </a:r>
            <a:r>
              <a:rPr lang="en-US" sz="1400" dirty="0" smtClean="0">
                <a:solidFill>
                  <a:srgbClr val="0000FF"/>
                </a:solidFill>
              </a:rPr>
              <a:t>) threshold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5371" y="4267200"/>
            <a:ext cx="76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5371" y="3962400"/>
            <a:ext cx="167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  <a:r>
              <a:rPr lang="en-US" sz="1400" dirty="0" err="1" smtClean="0"/>
              <a:t>Rampdown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7321" y="3657600"/>
            <a:ext cx="121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Insufficient I</a:t>
            </a:r>
            <a:r>
              <a:rPr lang="en-US" sz="1400" baseline="-25000" dirty="0" smtClean="0"/>
              <a:t>P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1171" y="4419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45571" y="4191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8026571" y="3811489"/>
            <a:ext cx="609600" cy="150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21571" y="5483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rgbClr val="FF0000"/>
                </a:solidFill>
              </a:rPr>
              <a:t>Z</a:t>
            </a:r>
            <a:r>
              <a:rPr lang="en-US" sz="1400" baseline="-25000" dirty="0" smtClean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from EFIT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9171" y="3657600"/>
            <a:ext cx="72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“State”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3775" r="6027" b="18741"/>
          <a:stretch/>
        </p:blipFill>
        <p:spPr>
          <a:xfrm>
            <a:off x="5029200" y="1066800"/>
            <a:ext cx="3871520" cy="53137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coil protection system successful in preventing unacceptable coil operation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953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force on PF1A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1905000"/>
            <a:ext cx="3276600" cy="3902935"/>
            <a:chOff x="685800" y="1676400"/>
            <a:chExt cx="3710352" cy="4419600"/>
          </a:xfrm>
        </p:grpSpPr>
        <p:pic>
          <p:nvPicPr>
            <p:cNvPr id="8" name="Picture 7" descr="202912_efi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6" t="45672" r="6519" b="7586"/>
            <a:stretch/>
          </p:blipFill>
          <p:spPr>
            <a:xfrm>
              <a:off x="685800" y="1676400"/>
              <a:ext cx="3710352" cy="428031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990600" y="4648200"/>
              <a:ext cx="457200" cy="457200"/>
              <a:chOff x="1143000" y="4648200"/>
              <a:chExt cx="457200" cy="457200"/>
            </a:xfrm>
          </p:grpSpPr>
          <p:sp>
            <p:nvSpPr>
              <p:cNvPr id="9" name="&quot;No&quot; Symbol 8"/>
              <p:cNvSpPr/>
              <p:nvPr/>
            </p:nvSpPr>
            <p:spPr>
              <a:xfrm>
                <a:off x="1143000" y="4648200"/>
                <a:ext cx="457200" cy="457200"/>
              </a:xfrm>
              <a:prstGeom prst="noSmoking">
                <a:avLst>
                  <a:gd name="adj" fmla="val 1090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9" idx="7"/>
                <a:endCxn id="9" idx="3"/>
              </p:cNvCxnSpPr>
              <p:nvPr/>
            </p:nvCxnSpPr>
            <p:spPr>
              <a:xfrm flipH="1">
                <a:off x="1209955" y="4715155"/>
                <a:ext cx="323290" cy="32329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346205" y="4110335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+ I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PF1A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4400" y="1905000"/>
              <a:ext cx="381000" cy="38100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2057400"/>
              <a:ext cx="76200" cy="7620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1828800"/>
              <a:ext cx="765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- I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OH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19200" y="5181600"/>
              <a:ext cx="0" cy="91440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1000" y="1143000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of a hard shutdown in response to a force limit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458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details in Facility Status talk (M. Ono)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429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Flux consumption and oxygen content reduced</a:t>
            </a:r>
          </a:p>
          <a:p>
            <a:endParaRPr lang="en-US" dirty="0"/>
          </a:p>
          <a:p>
            <a:r>
              <a:rPr lang="en-US" dirty="0" smtClean="0"/>
              <a:t>Measurements of boron deposition and impurity migration have been completed (see M. </a:t>
            </a:r>
            <a:r>
              <a:rPr lang="en-US" dirty="0" err="1" smtClean="0"/>
              <a:t>Jaworski’s</a:t>
            </a:r>
            <a:r>
              <a:rPr lang="en-US" dirty="0" smtClean="0"/>
              <a:t> talk)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boronization had positive impact on discharge performance</a:t>
            </a:r>
            <a:endParaRPr lang="en-US" dirty="0"/>
          </a:p>
        </p:txBody>
      </p:sp>
      <p:pic>
        <p:nvPicPr>
          <p:cNvPr id="4" name="Picture 3" descr="boron_compa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4" r="12250" b="31056"/>
          <a:stretch/>
        </p:blipFill>
        <p:spPr>
          <a:xfrm>
            <a:off x="2667000" y="1334670"/>
            <a:ext cx="6352272" cy="5117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3657600"/>
            <a:ext cx="95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202439</a:t>
            </a:r>
          </a:p>
          <a:p>
            <a:r>
              <a:rPr lang="en-US" b="1" dirty="0" smtClean="0"/>
              <a:t>202532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145268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L-mode Helium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von1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50000" r="7102"/>
          <a:stretch/>
        </p:blipFill>
        <p:spPr>
          <a:xfrm>
            <a:off x="5363882" y="3352800"/>
            <a:ext cx="3653118" cy="3429000"/>
          </a:xfrm>
          <a:prstGeom prst="rect">
            <a:avLst/>
          </a:prstGeom>
        </p:spPr>
      </p:pic>
      <p:pic>
        <p:nvPicPr>
          <p:cNvPr id="11" name="Picture 10" descr="Devon1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7592" r="7102" b="56852"/>
          <a:stretch/>
        </p:blipFill>
        <p:spPr>
          <a:xfrm>
            <a:off x="5483412" y="1143000"/>
            <a:ext cx="3520888" cy="2438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H-mode operations open path to lower l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 smtClean="0"/>
              <a:t>Permits larger </a:t>
            </a:r>
            <a:r>
              <a:rPr lang="en-US" dirty="0" smtClean="0">
                <a:latin typeface="Cambria"/>
                <a:cs typeface="Cambria"/>
              </a:rPr>
              <a:t>κ</a:t>
            </a:r>
            <a:r>
              <a:rPr lang="en-US" dirty="0" smtClean="0"/>
              <a:t> </a:t>
            </a:r>
            <a:r>
              <a:rPr lang="en-US" dirty="0"/>
              <a:t>and I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n-US" dirty="0"/>
              <a:t> ~ 0.5 via an earlier </a:t>
            </a:r>
            <a:r>
              <a:rPr lang="en-US" dirty="0" smtClean="0"/>
              <a:t>  L</a:t>
            </a:r>
            <a:r>
              <a:rPr lang="en-US" dirty="0"/>
              <a:t>-H </a:t>
            </a:r>
            <a:r>
              <a:rPr lang="en-US" dirty="0" smtClean="0"/>
              <a:t>transition, larger NBI power and </a:t>
            </a:r>
            <a:r>
              <a:rPr lang="en-US" dirty="0"/>
              <a:t>improved wall conditions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Target fiducial for FY2016 is an </a:t>
            </a:r>
            <a:r>
              <a:rPr lang="en-US" dirty="0" err="1" smtClean="0"/>
              <a:t>ELMy</a:t>
            </a:r>
            <a:r>
              <a:rPr lang="en-US" dirty="0" smtClean="0"/>
              <a:t> H-mode discharge at I</a:t>
            </a:r>
            <a:r>
              <a:rPr lang="en-US" baseline="-25000" dirty="0" smtClean="0"/>
              <a:t>p</a:t>
            </a:r>
            <a:r>
              <a:rPr lang="en-US" dirty="0" smtClean="0"/>
              <a:t> = 1.4 MA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will restart with continued goal of developing fiducial </a:t>
            </a:r>
            <a:r>
              <a:rPr lang="en-US" dirty="0" err="1" smtClean="0"/>
              <a:t>ELMy</a:t>
            </a:r>
            <a:r>
              <a:rPr lang="en-US" dirty="0" smtClean="0"/>
              <a:t> H-mode discharge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22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stored energy over flattop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1143000"/>
            <a:ext cx="950800" cy="4887608"/>
            <a:chOff x="4572000" y="1143000"/>
            <a:chExt cx="950800" cy="4887608"/>
          </a:xfrm>
        </p:grpSpPr>
        <p:sp>
          <p:nvSpPr>
            <p:cNvPr id="6" name="TextBox 5"/>
            <p:cNvSpPr txBox="1"/>
            <p:nvPr/>
          </p:nvSpPr>
          <p:spPr>
            <a:xfrm>
              <a:off x="4916600" y="1143000"/>
              <a:ext cx="569800" cy="252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100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80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60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1676400"/>
              <a:ext cx="461665" cy="124243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&lt;W&gt;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(kJ)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3810000"/>
              <a:ext cx="646000" cy="22206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1.0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0.5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3735" y="4572000"/>
              <a:ext cx="461665" cy="65682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&lt;l</a:t>
              </a:r>
              <a:r>
                <a:rPr lang="en-US" b="1" baseline="-25000" dirty="0" smtClean="0"/>
                <a:t>i</a:t>
              </a:r>
              <a:r>
                <a:rPr lang="en-US" b="1" dirty="0" smtClean="0"/>
                <a:t>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724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over flattop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4876800"/>
            <a:ext cx="27432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First 66 shots: L-mode He</a:t>
            </a:r>
          </a:p>
        </p:txBody>
      </p:sp>
    </p:spTree>
    <p:extLst>
      <p:ext uri="{BB962C8B-B14F-4D97-AF65-F5344CB8AC3E}">
        <p14:creationId xmlns:p14="http://schemas.microsoft.com/office/powerpoint/2010/main" val="179872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von2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52778"/>
          <a:stretch/>
        </p:blipFill>
        <p:spPr>
          <a:xfrm>
            <a:off x="5393764" y="3543300"/>
            <a:ext cx="3992967" cy="3238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H-mode operations open path to lower l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 smtClean="0"/>
              <a:t>Permits larger </a:t>
            </a:r>
            <a:r>
              <a:rPr lang="en-US" dirty="0" smtClean="0">
                <a:latin typeface="Cambria"/>
                <a:cs typeface="Cambria"/>
              </a:rPr>
              <a:t>κ</a:t>
            </a:r>
            <a:r>
              <a:rPr lang="en-US" dirty="0" smtClean="0"/>
              <a:t> </a:t>
            </a:r>
            <a:r>
              <a:rPr lang="en-US" dirty="0"/>
              <a:t>and I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n-US" dirty="0"/>
              <a:t> ~ 0.5 via an earlier </a:t>
            </a:r>
            <a:r>
              <a:rPr lang="en-US" dirty="0" smtClean="0"/>
              <a:t>  L</a:t>
            </a:r>
            <a:r>
              <a:rPr lang="en-US" dirty="0"/>
              <a:t>-H </a:t>
            </a:r>
            <a:r>
              <a:rPr lang="en-US" dirty="0" smtClean="0"/>
              <a:t>transition, larger NBI power and </a:t>
            </a:r>
            <a:r>
              <a:rPr lang="en-US" dirty="0"/>
              <a:t>improved wall conditions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Target fiducial for FY2016 is an </a:t>
            </a:r>
            <a:r>
              <a:rPr lang="en-US" dirty="0" err="1" smtClean="0"/>
              <a:t>ELMy</a:t>
            </a:r>
            <a:r>
              <a:rPr lang="en-US" dirty="0" smtClean="0"/>
              <a:t> H-mode discharge at I</a:t>
            </a:r>
            <a:r>
              <a:rPr lang="en-US" baseline="-25000" dirty="0" smtClean="0"/>
              <a:t>p</a:t>
            </a:r>
            <a:r>
              <a:rPr lang="en-US" dirty="0" smtClean="0"/>
              <a:t> = 1.4 MA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will restart with continued goal of developing fiducial </a:t>
            </a:r>
            <a:r>
              <a:rPr lang="en-US" dirty="0" err="1" smtClean="0"/>
              <a:t>ELMy</a:t>
            </a:r>
            <a:r>
              <a:rPr lang="en-US" dirty="0" smtClean="0"/>
              <a:t> H-mode discharge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22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stored energy over flattop</a:t>
            </a:r>
            <a:endParaRPr lang="en-US" sz="1400" dirty="0"/>
          </a:p>
        </p:txBody>
      </p:sp>
      <p:pic>
        <p:nvPicPr>
          <p:cNvPr id="17" name="Picture 16" descr="Devon2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7036" b="56853"/>
          <a:stretch/>
        </p:blipFill>
        <p:spPr>
          <a:xfrm>
            <a:off x="5498352" y="1104900"/>
            <a:ext cx="3888379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4648200"/>
            <a:ext cx="113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First H-mode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763094" y="4495800"/>
            <a:ext cx="237906" cy="29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1752600"/>
            <a:ext cx="113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First H-mode</a:t>
            </a:r>
            <a:endParaRPr lang="en-US" sz="12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7686894" y="1891100"/>
            <a:ext cx="237906" cy="24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572000" y="1143000"/>
            <a:ext cx="950800" cy="4887608"/>
            <a:chOff x="4572000" y="1143000"/>
            <a:chExt cx="950800" cy="4887608"/>
          </a:xfrm>
        </p:grpSpPr>
        <p:sp>
          <p:nvSpPr>
            <p:cNvPr id="22" name="TextBox 21"/>
            <p:cNvSpPr txBox="1"/>
            <p:nvPr/>
          </p:nvSpPr>
          <p:spPr>
            <a:xfrm>
              <a:off x="4916600" y="1143000"/>
              <a:ext cx="569800" cy="252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100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80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60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1676400"/>
              <a:ext cx="461665" cy="124243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&lt;W&gt;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(kJ)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6800" y="3810000"/>
              <a:ext cx="646000" cy="22206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1.0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0.5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3735" y="4572000"/>
              <a:ext cx="461665" cy="65682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&lt;l</a:t>
              </a:r>
              <a:r>
                <a:rPr lang="en-US" b="1" baseline="-25000" dirty="0" smtClean="0"/>
                <a:t>i</a:t>
              </a:r>
              <a:r>
                <a:rPr lang="en-US" b="1" dirty="0" smtClean="0"/>
                <a:t>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7724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over flattop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4876800"/>
            <a:ext cx="2743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First 66 shots: L-mode He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Next 66 shots: L-mode D, NBI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8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von3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53148"/>
          <a:stretch/>
        </p:blipFill>
        <p:spPr>
          <a:xfrm>
            <a:off x="5378824" y="3568700"/>
            <a:ext cx="4007908" cy="3213100"/>
          </a:xfrm>
          <a:prstGeom prst="rect">
            <a:avLst/>
          </a:prstGeom>
        </p:spPr>
      </p:pic>
      <p:pic>
        <p:nvPicPr>
          <p:cNvPr id="24" name="Picture 23" descr="Devon3Color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7035" b="56668"/>
          <a:stretch/>
        </p:blipFill>
        <p:spPr>
          <a:xfrm>
            <a:off x="5498352" y="1092200"/>
            <a:ext cx="3888379" cy="2489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H-mode operations open path to lower l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 smtClean="0"/>
              <a:t>Permits larger </a:t>
            </a:r>
            <a:r>
              <a:rPr lang="en-US" dirty="0" smtClean="0">
                <a:latin typeface="Cambria"/>
                <a:cs typeface="Cambria"/>
              </a:rPr>
              <a:t>κ</a:t>
            </a:r>
            <a:r>
              <a:rPr lang="en-US" dirty="0" smtClean="0"/>
              <a:t> </a:t>
            </a:r>
            <a:r>
              <a:rPr lang="en-US" dirty="0"/>
              <a:t>and I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n-US" dirty="0"/>
              <a:t> ~ 0.5 via an earlier </a:t>
            </a:r>
            <a:r>
              <a:rPr lang="en-US" dirty="0" smtClean="0"/>
              <a:t>  L</a:t>
            </a:r>
            <a:r>
              <a:rPr lang="en-US" dirty="0"/>
              <a:t>-H </a:t>
            </a:r>
            <a:r>
              <a:rPr lang="en-US" dirty="0" smtClean="0"/>
              <a:t>transition, larger NBI power and </a:t>
            </a:r>
            <a:r>
              <a:rPr lang="en-US" dirty="0"/>
              <a:t>improved wall conditions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Target fiducial for FY2016 is an </a:t>
            </a:r>
            <a:r>
              <a:rPr lang="en-US" dirty="0" err="1" smtClean="0"/>
              <a:t>ELMy</a:t>
            </a:r>
            <a:r>
              <a:rPr lang="en-US" dirty="0" smtClean="0"/>
              <a:t> H-mode discharge at I</a:t>
            </a:r>
            <a:r>
              <a:rPr lang="en-US" baseline="-25000" dirty="0" smtClean="0"/>
              <a:t>p</a:t>
            </a:r>
            <a:r>
              <a:rPr lang="en-US" dirty="0" smtClean="0"/>
              <a:t> = 1.4 MA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will restart with continued goal of developing fiducial </a:t>
            </a:r>
            <a:r>
              <a:rPr lang="en-US" dirty="0" err="1" smtClean="0"/>
              <a:t>ELMy</a:t>
            </a:r>
            <a:r>
              <a:rPr lang="en-US" dirty="0" smtClean="0"/>
              <a:t> H-mode discharge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over flattop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22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stored energy over flattop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34400" y="1752600"/>
            <a:ext cx="0" cy="12192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0" y="1143000"/>
            <a:ext cx="950800" cy="4887608"/>
            <a:chOff x="4572000" y="1143000"/>
            <a:chExt cx="950800" cy="4887608"/>
          </a:xfrm>
        </p:grpSpPr>
        <p:sp>
          <p:nvSpPr>
            <p:cNvPr id="13" name="TextBox 12"/>
            <p:cNvSpPr txBox="1"/>
            <p:nvPr/>
          </p:nvSpPr>
          <p:spPr>
            <a:xfrm>
              <a:off x="4916600" y="1143000"/>
              <a:ext cx="569800" cy="252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100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80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60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40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20</a:t>
              </a:r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1676400"/>
              <a:ext cx="461665" cy="124243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&lt;W&gt;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(kJ)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3810000"/>
              <a:ext cx="646000" cy="22206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1.0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 smtClean="0"/>
                <a:t>0.5</a:t>
              </a:r>
            </a:p>
            <a:p>
              <a:pPr algn="r">
                <a:lnSpc>
                  <a:spcPct val="110000"/>
                </a:lnSpc>
              </a:pPr>
              <a:endParaRPr lang="en-US" b="1" dirty="0" smtClean="0"/>
            </a:p>
            <a:p>
              <a:pPr algn="r">
                <a:lnSpc>
                  <a:spcPct val="110000"/>
                </a:lnSpc>
              </a:pPr>
              <a:r>
                <a:rPr lang="en-US" b="1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3735" y="4572000"/>
              <a:ext cx="461665" cy="65682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&lt;l</a:t>
              </a:r>
              <a:r>
                <a:rPr lang="en-US" b="1" baseline="-25000" dirty="0" smtClean="0"/>
                <a:t>i</a:t>
              </a:r>
              <a:r>
                <a:rPr lang="en-US" b="1" dirty="0" smtClean="0"/>
                <a:t>&gt;</a:t>
              </a:r>
              <a:r>
                <a:rPr lang="en-US" b="1" baseline="-25000" dirty="0" smtClean="0"/>
                <a:t>FT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3600" y="4876800"/>
            <a:ext cx="27432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First 66 shots: L-mode He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Next 66 shots: L-mode D, NBI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Last 66 shots: Diverted</a:t>
            </a:r>
            <a:endParaRPr lang="en-US" sz="1400" b="1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534400" y="4114800"/>
            <a:ext cx="0" cy="8382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3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ear-term activities include …</a:t>
            </a:r>
            <a:endParaRPr lang="en-US" dirty="0"/>
          </a:p>
          <a:p>
            <a:pPr lvl="1"/>
            <a:r>
              <a:rPr lang="en-US" dirty="0" smtClean="0"/>
              <a:t>Optimization of vertical control (see S. Gerhardt’s talk)</a:t>
            </a:r>
          </a:p>
          <a:p>
            <a:pPr lvl="1"/>
            <a:r>
              <a:rPr lang="en-US" dirty="0" smtClean="0"/>
              <a:t>ISOFLUX shape control</a:t>
            </a:r>
          </a:p>
          <a:p>
            <a:pPr lvl="2"/>
            <a:r>
              <a:rPr lang="en-US" dirty="0" smtClean="0"/>
              <a:t>rtEFIT has been successfully running and is ready to support operations</a:t>
            </a:r>
            <a:endParaRPr lang="en-US" dirty="0"/>
          </a:p>
          <a:p>
            <a:pPr lvl="1"/>
            <a:r>
              <a:rPr lang="en-US" dirty="0"/>
              <a:t>Error field identification and </a:t>
            </a:r>
            <a:r>
              <a:rPr lang="en-US" dirty="0" smtClean="0"/>
              <a:t>correction</a:t>
            </a:r>
          </a:p>
          <a:p>
            <a:pPr lvl="2"/>
            <a:r>
              <a:rPr lang="en-US" dirty="0" smtClean="0"/>
              <a:t>Low-beta error field measurements have been completed</a:t>
            </a:r>
            <a:endParaRPr lang="en-US" dirty="0"/>
          </a:p>
          <a:p>
            <a:pPr lvl="1"/>
            <a:r>
              <a:rPr lang="en-US" dirty="0"/>
              <a:t>Diagnostic commissioning and calibration</a:t>
            </a:r>
          </a:p>
          <a:p>
            <a:pPr lvl="2"/>
            <a:r>
              <a:rPr lang="en-US" dirty="0"/>
              <a:t>MPTS, CHERS, MSE, NPAs, FIDA</a:t>
            </a:r>
          </a:p>
          <a:p>
            <a:pPr lvl="1"/>
            <a:r>
              <a:rPr lang="en-US" dirty="0"/>
              <a:t>NBI power </a:t>
            </a:r>
            <a:r>
              <a:rPr lang="en-US" dirty="0" smtClean="0"/>
              <a:t>modulation for </a:t>
            </a:r>
            <a:r>
              <a:rPr lang="en-US" dirty="0"/>
              <a:t>β control from </a:t>
            </a:r>
            <a:r>
              <a:rPr lang="en-US" dirty="0" smtClean="0"/>
              <a:t>PCS</a:t>
            </a:r>
          </a:p>
          <a:p>
            <a:pPr lvl="2"/>
            <a:r>
              <a:rPr lang="en-US" dirty="0" smtClean="0"/>
              <a:t>PCS control of beam termination has been used</a:t>
            </a:r>
            <a:endParaRPr lang="en-US" dirty="0"/>
          </a:p>
          <a:p>
            <a:pPr lvl="1"/>
            <a:r>
              <a:rPr lang="en-US" dirty="0"/>
              <a:t>MHD spectroscopy and RWM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Real-time mode detection in PCS is nearly complete</a:t>
            </a:r>
          </a:p>
          <a:p>
            <a:pPr lvl="2"/>
            <a:endParaRPr lang="en-US" dirty="0"/>
          </a:p>
          <a:p>
            <a:r>
              <a:rPr lang="en-US" dirty="0" smtClean="0"/>
              <a:t>Covered in detail in Jon Menard’s talk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commissioning activities will prepare NSTX-U for research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4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26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days of NSTX-U have produced H-mode and stationary diverted L-mode discharges</a:t>
            </a:r>
          </a:p>
          <a:p>
            <a:pPr lvl="1"/>
            <a:endParaRPr lang="en-US" dirty="0"/>
          </a:p>
          <a:p>
            <a:r>
              <a:rPr lang="en-US" dirty="0" smtClean="0"/>
              <a:t>Control and diagnostic capabilities established quickly</a:t>
            </a:r>
          </a:p>
          <a:p>
            <a:endParaRPr lang="en-US" dirty="0"/>
          </a:p>
          <a:p>
            <a:r>
              <a:rPr lang="en-US" dirty="0" smtClean="0"/>
              <a:t>Research program starting in parallel with commissioning activities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Plasma operations on NSTX-U </a:t>
            </a:r>
            <a:br>
              <a:rPr lang="en-US" dirty="0" smtClean="0"/>
            </a:br>
            <a:r>
              <a:rPr lang="en-US" dirty="0" smtClean="0"/>
              <a:t>is off to a great start!</a:t>
            </a:r>
            <a:endParaRPr lang="en-US" dirty="0"/>
          </a:p>
        </p:txBody>
      </p:sp>
      <p:pic>
        <p:nvPicPr>
          <p:cNvPr id="4" name="Picture 3" descr="NSTXU_202822_461ms_annote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CD-4 milestone (I</a:t>
            </a:r>
            <a:r>
              <a:rPr lang="en-US" baseline="-25000" dirty="0" smtClean="0"/>
              <a:t>p</a:t>
            </a:r>
            <a:r>
              <a:rPr lang="en-US" dirty="0" smtClean="0"/>
              <a:t> &gt; 50kA) completed August, 2015</a:t>
            </a:r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~ 150 kA with GDC and CS bake</a:t>
            </a:r>
          </a:p>
          <a:p>
            <a:pPr lvl="1"/>
            <a:endParaRPr lang="en-US" dirty="0"/>
          </a:p>
          <a:p>
            <a:r>
              <a:rPr lang="en-US" dirty="0" smtClean="0"/>
              <a:t>2.5 days of operation following full vessel bake, before boronization (December, 2015)</a:t>
            </a:r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= 500 kA flattop with inner-wall limited L-mode</a:t>
            </a:r>
          </a:p>
          <a:p>
            <a:pPr lvl="1"/>
            <a:r>
              <a:rPr lang="en-US" dirty="0" smtClean="0"/>
              <a:t>Progress enabled by I</a:t>
            </a:r>
            <a:r>
              <a:rPr lang="en-US" baseline="-25000" dirty="0" smtClean="0"/>
              <a:t>p</a:t>
            </a:r>
            <a:r>
              <a:rPr lang="en-US" dirty="0" smtClean="0"/>
              <a:t>, gap and Z feedback control</a:t>
            </a:r>
          </a:p>
          <a:p>
            <a:pPr lvl="1"/>
            <a:endParaRPr lang="en-US" dirty="0"/>
          </a:p>
          <a:p>
            <a:r>
              <a:rPr lang="en-US" dirty="0" smtClean="0"/>
              <a:t>2.5 weeks of operations in January, 2016</a:t>
            </a:r>
          </a:p>
          <a:p>
            <a:pPr lvl="1"/>
            <a:r>
              <a:rPr lang="en-US" dirty="0" smtClean="0"/>
              <a:t>Neutral beam heating: up to 4MW total from four sources</a:t>
            </a:r>
          </a:p>
          <a:p>
            <a:pPr lvl="1"/>
            <a:r>
              <a:rPr lang="en-US" dirty="0" smtClean="0"/>
              <a:t>Diverted L-mode and H-mode operations at I</a:t>
            </a:r>
            <a:r>
              <a:rPr lang="en-US" baseline="-25000" dirty="0" smtClean="0"/>
              <a:t>p</a:t>
            </a:r>
            <a:r>
              <a:rPr lang="en-US" dirty="0" smtClean="0"/>
              <a:t> = 600 kA</a:t>
            </a:r>
          </a:p>
          <a:p>
            <a:pPr lvl="2"/>
            <a:r>
              <a:rPr lang="en-US" dirty="0" smtClean="0"/>
              <a:t>Good progress toward goal: 1.4 MA, 2s </a:t>
            </a:r>
            <a:r>
              <a:rPr lang="en-US" dirty="0" err="1" smtClean="0"/>
              <a:t>ELMy</a:t>
            </a:r>
            <a:r>
              <a:rPr lang="en-US" dirty="0" smtClean="0"/>
              <a:t> H-mode by week 8</a:t>
            </a:r>
          </a:p>
          <a:p>
            <a:pPr lvl="1"/>
            <a:r>
              <a:rPr lang="en-US" dirty="0" smtClean="0"/>
              <a:t>Three boronizations completed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NSTX-U Plasma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6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progress over the first few weeks in commissioning NSTX-U</a:t>
            </a:r>
            <a:endParaRPr lang="en-US" dirty="0"/>
          </a:p>
        </p:txBody>
      </p:sp>
      <p:pic>
        <p:nvPicPr>
          <p:cNvPr id="4" name="Picture 3" descr="InitialPlots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50351" r="6644" b="4707"/>
          <a:stretch/>
        </p:blipFill>
        <p:spPr>
          <a:xfrm>
            <a:off x="1958424" y="1219199"/>
            <a:ext cx="6499776" cy="50468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886200" y="2286000"/>
            <a:ext cx="0" cy="32766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76600" y="31242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05797" y="2740223"/>
            <a:ext cx="125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entury"/>
                <a:cs typeface="Century"/>
              </a:rPr>
              <a:t>Boronization</a:t>
            </a:r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82880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entury"/>
                <a:cs typeface="Century"/>
              </a:rPr>
              <a:t>First NBI</a:t>
            </a:r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057400"/>
            <a:ext cx="83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  <a:latin typeface="Century"/>
                <a:cs typeface="Century"/>
              </a:rPr>
              <a:t>H-mode</a:t>
            </a:r>
            <a:endParaRPr lang="en-US" sz="1400" b="1" dirty="0">
              <a:solidFill>
                <a:schemeClr val="tx2"/>
              </a:solidFill>
              <a:latin typeface="Century"/>
              <a:cs typeface="Century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29200" y="2743200"/>
            <a:ext cx="0" cy="2819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2438400"/>
            <a:ext cx="125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entury"/>
                <a:cs typeface="Century"/>
              </a:rPr>
              <a:t>Boronization</a:t>
            </a:r>
            <a:endParaRPr lang="en-US" sz="1400" dirty="0">
              <a:latin typeface="Century"/>
              <a:cs typeface="Century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239000" y="2057400"/>
            <a:ext cx="0" cy="3581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5797" y="1676400"/>
            <a:ext cx="125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entury"/>
                <a:cs typeface="Century"/>
              </a:rPr>
              <a:t>Boronization</a:t>
            </a:r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153807" y="1865586"/>
            <a:ext cx="2067034" cy="1602828"/>
          </a:xfrm>
          <a:custGeom>
            <a:avLst/>
            <a:gdLst>
              <a:gd name="connsiteX0" fmla="*/ 8759 w 2067034"/>
              <a:gd name="connsiteY0" fmla="*/ 902138 h 1751724"/>
              <a:gd name="connsiteX1" fmla="*/ 0 w 2067034"/>
              <a:gd name="connsiteY1" fmla="*/ 1751724 h 1751724"/>
              <a:gd name="connsiteX2" fmla="*/ 2067034 w 2067034"/>
              <a:gd name="connsiteY2" fmla="*/ 1392620 h 1751724"/>
              <a:gd name="connsiteX3" fmla="*/ 2067034 w 2067034"/>
              <a:gd name="connsiteY3" fmla="*/ 0 h 1751724"/>
              <a:gd name="connsiteX4" fmla="*/ 8759 w 2067034"/>
              <a:gd name="connsiteY4" fmla="*/ 902138 h 1751724"/>
              <a:gd name="connsiteX0" fmla="*/ 8759 w 2067034"/>
              <a:gd name="connsiteY0" fmla="*/ 753242 h 1602828"/>
              <a:gd name="connsiteX1" fmla="*/ 0 w 2067034"/>
              <a:gd name="connsiteY1" fmla="*/ 1602828 h 1602828"/>
              <a:gd name="connsiteX2" fmla="*/ 2067034 w 2067034"/>
              <a:gd name="connsiteY2" fmla="*/ 1243724 h 1602828"/>
              <a:gd name="connsiteX3" fmla="*/ 2067034 w 2067034"/>
              <a:gd name="connsiteY3" fmla="*/ 0 h 1602828"/>
              <a:gd name="connsiteX4" fmla="*/ 8759 w 2067034"/>
              <a:gd name="connsiteY4" fmla="*/ 753242 h 16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034" h="1602828">
                <a:moveTo>
                  <a:pt x="8759" y="753242"/>
                </a:moveTo>
                <a:cubicBezTo>
                  <a:pt x="5839" y="1036437"/>
                  <a:pt x="2920" y="1319633"/>
                  <a:pt x="0" y="1602828"/>
                </a:cubicBezTo>
                <a:lnTo>
                  <a:pt x="2067034" y="1243724"/>
                </a:lnTo>
                <a:lnTo>
                  <a:pt x="2067034" y="0"/>
                </a:lnTo>
                <a:lnTo>
                  <a:pt x="8759" y="753242"/>
                </a:ln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72200" y="2362200"/>
            <a:ext cx="30480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1" y="2962870"/>
            <a:ext cx="167639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/>
              <a:t>Maximum Stored Energy (kJ)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200" y="32766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3048000"/>
            <a:ext cx="979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entury"/>
                <a:cs typeface="Century"/>
              </a:rPr>
              <a:t>Diverting</a:t>
            </a:r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1739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H-mode </a:t>
            </a:r>
            <a:r>
              <a:rPr lang="en-US" dirty="0" smtClean="0"/>
              <a:t>with NBI &gt; 1.5 </a:t>
            </a:r>
            <a:r>
              <a:rPr lang="en-US" dirty="0"/>
              <a:t>MW </a:t>
            </a:r>
            <a:r>
              <a:rPr lang="en-US" dirty="0" smtClean="0"/>
              <a:t>at </a:t>
            </a:r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500 kA, B</a:t>
            </a:r>
            <a:r>
              <a:rPr lang="en-US" baseline="-25000" dirty="0"/>
              <a:t>T</a:t>
            </a:r>
            <a:r>
              <a:rPr lang="en-US" dirty="0"/>
              <a:t> = </a:t>
            </a:r>
            <a:r>
              <a:rPr lang="en-US" dirty="0" smtClean="0"/>
              <a:t>0.65T</a:t>
            </a:r>
          </a:p>
          <a:p>
            <a:pPr lvl="1"/>
            <a:r>
              <a:rPr lang="en-US" dirty="0" smtClean="0"/>
              <a:t>H-mode achieved with only 0.9 MW NBI in a few cases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 exceeds maximum in NSTX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Reliable H-mode access has been </a:t>
            </a:r>
            <a:br>
              <a:rPr lang="en-US" dirty="0" smtClean="0"/>
            </a:br>
            <a:r>
              <a:rPr lang="en-US" dirty="0" smtClean="0"/>
              <a:t>achieved on NSTX-U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7200" y="2386919"/>
            <a:ext cx="95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202946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2615519"/>
            <a:ext cx="9044470" cy="6071281"/>
            <a:chOff x="0" y="2362200"/>
            <a:chExt cx="9044470" cy="6071281"/>
          </a:xfrm>
        </p:grpSpPr>
        <p:sp>
          <p:nvSpPr>
            <p:cNvPr id="6" name="Rectangle 5"/>
            <p:cNvSpPr/>
            <p:nvPr/>
          </p:nvSpPr>
          <p:spPr>
            <a:xfrm>
              <a:off x="2514600" y="2456190"/>
              <a:ext cx="1371600" cy="3352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81800" y="2456190"/>
              <a:ext cx="1371600" cy="3352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3294390"/>
              <a:ext cx="1441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Odd n MHD (G)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0" y="4132590"/>
              <a:ext cx="1661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Stored energy (kJ)</a:t>
              </a:r>
            </a:p>
            <a:p>
              <a:r>
                <a:rPr lang="en-US" sz="1400" dirty="0" smtClean="0"/>
                <a:t>MHD efit01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4970790"/>
              <a:ext cx="1032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Inner gap </a:t>
              </a:r>
            </a:p>
            <a:p>
              <a:r>
                <a:rPr lang="en-US" sz="1400" dirty="0" smtClean="0"/>
                <a:t>(cm) efit01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4132590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Lower divertor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38600" y="2456190"/>
              <a:ext cx="76200" cy="3352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5800" y="2456190"/>
              <a:ext cx="76200" cy="3352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 descr="summary_202946 (dragged)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8" b="29490"/>
            <a:stretch/>
          </p:blipFill>
          <p:spPr>
            <a:xfrm>
              <a:off x="0" y="2398847"/>
              <a:ext cx="5440680" cy="3952187"/>
            </a:xfrm>
            <a:prstGeom prst="rect">
              <a:avLst/>
            </a:prstGeom>
          </p:spPr>
        </p:pic>
        <p:pic>
          <p:nvPicPr>
            <p:cNvPr id="5" name="Picture 4" descr="summary_202946 (dragged)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3771" r="12330"/>
            <a:stretch/>
          </p:blipFill>
          <p:spPr>
            <a:xfrm>
              <a:off x="4876800" y="2362200"/>
              <a:ext cx="4167670" cy="607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51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mmary_202946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15413" r="11734" b="53185"/>
          <a:stretch/>
        </p:blipFill>
        <p:spPr>
          <a:xfrm>
            <a:off x="685800" y="4769559"/>
            <a:ext cx="3276600" cy="1803581"/>
          </a:xfrm>
          <a:prstGeom prst="rect">
            <a:avLst/>
          </a:prstGeom>
        </p:spPr>
      </p:pic>
      <p:pic>
        <p:nvPicPr>
          <p:cNvPr id="2" name="Picture 1" descr="summary_202946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12391" r="21855" b="31739"/>
          <a:stretch/>
        </p:blipFill>
        <p:spPr>
          <a:xfrm>
            <a:off x="457200" y="990600"/>
            <a:ext cx="3381301" cy="342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Excellent diagnostic availability has </a:t>
            </a:r>
            <a:br>
              <a:rPr lang="en-US" dirty="0" smtClean="0"/>
            </a:br>
            <a:r>
              <a:rPr lang="en-US" dirty="0" smtClean="0"/>
              <a:t>enabled rapid progress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42991"/>
              </p:ext>
            </p:extLst>
          </p:nvPr>
        </p:nvGraphicFramePr>
        <p:xfrm>
          <a:off x="6934200" y="1143000"/>
          <a:ext cx="1676400" cy="35966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0889"/>
                <a:gridCol w="1055511"/>
              </a:tblGrid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I</a:t>
                      </a:r>
                      <a:r>
                        <a:rPr lang="en-US" sz="1200" b="0" baseline="-25000" dirty="0" smtClean="0"/>
                        <a:t>p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0.58 MA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</a:t>
                      </a:r>
                      <a:r>
                        <a:rPr lang="en-US" sz="1200" b="0" baseline="-25000" dirty="0" smtClean="0"/>
                        <a:t>T0</a:t>
                      </a:r>
                      <a:endParaRPr lang="en-U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0.61 T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</a:t>
                      </a:r>
                      <a:r>
                        <a:rPr lang="en-US" sz="1200" b="0" baseline="-25000" dirty="0" smtClean="0"/>
                        <a:t>NBI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 MW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</a:t>
                      </a:r>
                      <a:r>
                        <a:rPr lang="en-US" sz="1200" b="0" baseline="-25000" dirty="0" smtClean="0"/>
                        <a:t>OH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0.2 MW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A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1.6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κ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1.53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</a:t>
                      </a:r>
                      <a:r>
                        <a:rPr lang="en-US" sz="1200" b="0" baseline="-25000" dirty="0" smtClean="0"/>
                        <a:t>i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0.97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δ</a:t>
                      </a:r>
                      <a:r>
                        <a:rPr lang="en-US" sz="1200" b="0" baseline="-25000" dirty="0" err="1" smtClean="0"/>
                        <a:t>lower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0.55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W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151 kJ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T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7.86%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1.22%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4.66</a:t>
                      </a:r>
                      <a:endParaRPr lang="en-US" sz="1200" b="0" dirty="0"/>
                    </a:p>
                  </a:txBody>
                  <a:tcPr/>
                </a:tc>
              </a:tr>
              <a:tr h="22469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latin typeface="Times"/>
                          <a:cs typeface="Times"/>
                        </a:rPr>
                        <a:t>τ</a:t>
                      </a:r>
                      <a:r>
                        <a:rPr lang="en-US" sz="1400" b="0" baseline="-25000" dirty="0" smtClean="0">
                          <a:latin typeface="Times"/>
                          <a:cs typeface="Times"/>
                        </a:rPr>
                        <a:t>e</a:t>
                      </a:r>
                      <a:endParaRPr lang="en-US" sz="1400" b="0" baseline="-250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50 </a:t>
                      </a:r>
                      <a:r>
                        <a:rPr lang="en-US" sz="1400" b="0" dirty="0" err="1" smtClean="0"/>
                        <a:t>ms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38282" y="4343400"/>
            <a:ext cx="47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Cambria"/>
                <a:cs typeface="Cambria"/>
              </a:rPr>
              <a:t>ψ</a:t>
            </a:r>
            <a:r>
              <a:rPr lang="en-US" sz="1600" b="1" i="1" baseline="-25000" dirty="0" err="1" smtClean="0">
                <a:latin typeface="Cambria"/>
                <a:cs typeface="Cambria"/>
              </a:rPr>
              <a:t>N</a:t>
            </a:r>
            <a:endParaRPr lang="en-US" sz="1600" b="1" i="1" baseline="-250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735" y="1066800"/>
            <a:ext cx="1518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202946</a:t>
            </a:r>
          </a:p>
          <a:p>
            <a:r>
              <a:rPr lang="en-US" sz="1600" b="1" dirty="0" smtClean="0"/>
              <a:t>L-mode 0.30s</a:t>
            </a:r>
            <a:endParaRPr lang="en-US" sz="1600" b="1" dirty="0" smtClean="0">
              <a:solidFill>
                <a:srgbClr val="3366FF"/>
              </a:solidFill>
            </a:endParaRPr>
          </a:p>
          <a:p>
            <a:r>
              <a:rPr lang="en-US" sz="1600" b="1" dirty="0" smtClean="0">
                <a:solidFill>
                  <a:srgbClr val="3366FF"/>
                </a:solidFill>
              </a:rPr>
              <a:t>H-mode 0.48s</a:t>
            </a:r>
            <a:endParaRPr lang="en-US" sz="1600" b="1" dirty="0">
              <a:solidFill>
                <a:srgbClr val="3366FF"/>
              </a:solidFill>
            </a:endParaRPr>
          </a:p>
        </p:txBody>
      </p:sp>
      <p:pic>
        <p:nvPicPr>
          <p:cNvPr id="13" name="Picture 12" descr="202946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1" b="10027"/>
          <a:stretch/>
        </p:blipFill>
        <p:spPr>
          <a:xfrm>
            <a:off x="6781800" y="4800600"/>
            <a:ext cx="1981200" cy="1666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648200"/>
            <a:ext cx="615553" cy="76497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Lower div D</a:t>
            </a:r>
            <a:r>
              <a:rPr lang="en-US" sz="1400" baseline="-25000" dirty="0" smtClean="0"/>
              <a:t>α</a:t>
            </a:r>
            <a:endParaRPr lang="en-US" sz="1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1890" y="5407223"/>
            <a:ext cx="400110" cy="841177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Mid D</a:t>
            </a:r>
            <a:r>
              <a:rPr lang="en-US" sz="1400" baseline="-25000" dirty="0" smtClean="0"/>
              <a:t>α</a:t>
            </a:r>
            <a:endParaRPr lang="en-US" sz="1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05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LFS gas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63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</a:t>
            </a:r>
            <a:r>
              <a:rPr lang="en-US" sz="1200" dirty="0" smtClean="0">
                <a:solidFill>
                  <a:srgbClr val="FF0000"/>
                </a:solidFill>
              </a:rPr>
              <a:t>FS gas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638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Divert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28800" y="57912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L-H transition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2057400" y="5001399"/>
            <a:ext cx="114300" cy="256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4600" y="5486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ELMs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6" name="Picture 25" descr="202946_efi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8955" r="7603" b="7606"/>
          <a:stretch/>
        </p:blipFill>
        <p:spPr>
          <a:xfrm>
            <a:off x="4114800" y="1143000"/>
            <a:ext cx="256259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diverted L-mode operations </a:t>
            </a:r>
            <a:br>
              <a:rPr lang="en-US" dirty="0" smtClean="0"/>
            </a:br>
            <a:r>
              <a:rPr lang="en-US" dirty="0" smtClean="0"/>
              <a:t>has also been achieved</a:t>
            </a:r>
            <a:endParaRPr lang="en-US" dirty="0"/>
          </a:p>
        </p:txBody>
      </p:sp>
      <p:pic>
        <p:nvPicPr>
          <p:cNvPr id="9" name="Picture 8" descr="202814_ef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7" t="10085" r="7177" b="7403"/>
          <a:stretch/>
        </p:blipFill>
        <p:spPr>
          <a:xfrm>
            <a:off x="6559089" y="1269709"/>
            <a:ext cx="2356311" cy="49786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0" y="1143000"/>
            <a:ext cx="6131156" cy="4800600"/>
            <a:chOff x="228600" y="1269746"/>
            <a:chExt cx="6553200" cy="5131054"/>
          </a:xfrm>
        </p:grpSpPr>
        <p:sp>
          <p:nvSpPr>
            <p:cNvPr id="15" name="Rectangle 14"/>
            <p:cNvSpPr/>
            <p:nvPr/>
          </p:nvSpPr>
          <p:spPr>
            <a:xfrm>
              <a:off x="2362200" y="2362200"/>
              <a:ext cx="28956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ummary_202814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2" t="13568" r="19631" b="42792"/>
            <a:stretch/>
          </p:blipFill>
          <p:spPr>
            <a:xfrm>
              <a:off x="228600" y="1269746"/>
              <a:ext cx="6553200" cy="513105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1295400" y="4038600"/>
              <a:ext cx="3733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47800" y="32004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24000" y="3581400"/>
              <a:ext cx="1416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 kA swing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2362200"/>
              <a:ext cx="1236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MW NBI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920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202814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5791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These discharges have already been used to support research operations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676400" y="3977640"/>
            <a:ext cx="1524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XMP-101: Inductive startup on NSTX-U</a:t>
            </a:r>
          </a:p>
          <a:p>
            <a:r>
              <a:rPr lang="en-US" dirty="0" smtClean="0"/>
              <a:t>XMP-106: Magnetics calibration</a:t>
            </a:r>
          </a:p>
          <a:p>
            <a:r>
              <a:rPr lang="en-US" dirty="0" smtClean="0"/>
              <a:t>XMP-126: Initial I</a:t>
            </a:r>
            <a:r>
              <a:rPr lang="en-US" baseline="-25000" dirty="0" smtClean="0"/>
              <a:t>p</a:t>
            </a:r>
            <a:r>
              <a:rPr lang="en-US" dirty="0" smtClean="0"/>
              <a:t> and R control</a:t>
            </a:r>
          </a:p>
          <a:p>
            <a:r>
              <a:rPr lang="en-US" dirty="0" smtClean="0"/>
              <a:t>XMP-105: Initial n=0 control</a:t>
            </a:r>
          </a:p>
          <a:p>
            <a:r>
              <a:rPr lang="en-US" dirty="0" smtClean="0"/>
              <a:t>XMP-118: Boronization characterization</a:t>
            </a:r>
          </a:p>
          <a:p>
            <a:r>
              <a:rPr lang="en-US" dirty="0"/>
              <a:t>XMP-127: Neutral beam </a:t>
            </a:r>
            <a:r>
              <a:rPr lang="en-US" dirty="0" smtClean="0"/>
              <a:t>checkout</a:t>
            </a:r>
          </a:p>
          <a:p>
            <a:r>
              <a:rPr lang="en-US" dirty="0" smtClean="0"/>
              <a:t>XMP-132: Automated </a:t>
            </a:r>
            <a:r>
              <a:rPr lang="en-US" dirty="0" err="1" smtClean="0"/>
              <a:t>rampdown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XMP-107: Neutron calibration transfer</a:t>
            </a:r>
          </a:p>
          <a:p>
            <a:r>
              <a:rPr lang="en-US" dirty="0" smtClean="0"/>
              <a:t>XMP-133: Increase </a:t>
            </a:r>
            <a:r>
              <a:rPr lang="en-US" dirty="0"/>
              <a:t>e</a:t>
            </a:r>
            <a:r>
              <a:rPr lang="en-US" dirty="0" smtClean="0"/>
              <a:t>longation in L-mode</a:t>
            </a:r>
          </a:p>
          <a:p>
            <a:r>
              <a:rPr lang="en-US" dirty="0" smtClean="0"/>
              <a:t>XMP-116: Initial H-mode access in NSTX-U</a:t>
            </a:r>
          </a:p>
          <a:p>
            <a:r>
              <a:rPr lang="en-US" dirty="0" smtClean="0"/>
              <a:t>XMP-121: Six SPA and RWM coil checkout</a:t>
            </a:r>
          </a:p>
          <a:p>
            <a:r>
              <a:rPr lang="en-US" dirty="0" smtClean="0"/>
              <a:t>XP-1506: Low-beta locked mode studies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progress has been made on a number of commissioning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ion_fields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11737" r="9710" b="7403"/>
          <a:stretch/>
        </p:blipFill>
        <p:spPr>
          <a:xfrm>
            <a:off x="5867400" y="1631259"/>
            <a:ext cx="3173274" cy="45196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486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olenoid provides confining B</a:t>
            </a:r>
            <a:r>
              <a:rPr lang="en-US" baseline="-25000" dirty="0" smtClean="0"/>
              <a:t>Z</a:t>
            </a:r>
          </a:p>
          <a:p>
            <a:pPr lvl="1"/>
            <a:r>
              <a:rPr lang="en-US" dirty="0" smtClean="0"/>
              <a:t>Bipolar PF3 coils null this field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loop</a:t>
            </a:r>
            <a:r>
              <a:rPr lang="en-US" dirty="0" smtClean="0"/>
              <a:t> via ramping OH and PF3 fields</a:t>
            </a:r>
          </a:p>
          <a:p>
            <a:pPr lvl="2"/>
            <a:endParaRPr lang="en-US" dirty="0"/>
          </a:p>
          <a:p>
            <a:r>
              <a:rPr lang="en-US" dirty="0" smtClean="0"/>
              <a:t>Null properties sensitive to fields from induced wall currents</a:t>
            </a:r>
          </a:p>
          <a:p>
            <a:pPr lvl="1"/>
            <a:r>
              <a:rPr lang="en-US" dirty="0" smtClean="0"/>
              <a:t>LRDFIT wall model used to prepare scenarios in advance</a:t>
            </a:r>
          </a:p>
          <a:p>
            <a:pPr lvl="1"/>
            <a:r>
              <a:rPr lang="en-US" dirty="0" smtClean="0"/>
              <a:t>About 200 kA total wall current at breakdown</a:t>
            </a:r>
          </a:p>
          <a:p>
            <a:pPr lvl="2"/>
            <a:endParaRPr lang="en-US" dirty="0"/>
          </a:p>
          <a:p>
            <a:r>
              <a:rPr lang="en-US" dirty="0" smtClean="0"/>
              <a:t>PF3 and PF5 coils provide additional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following breakdown</a:t>
            </a:r>
          </a:p>
          <a:p>
            <a:pPr lvl="1"/>
            <a:r>
              <a:rPr lang="en-US" dirty="0" smtClean="0"/>
              <a:t>Must maintain passive R and Z stability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startup scenario informed by </a:t>
            </a:r>
            <a:br>
              <a:rPr lang="en-US" dirty="0" smtClean="0"/>
            </a:br>
            <a:r>
              <a:rPr lang="en-US" dirty="0" smtClean="0"/>
              <a:t>vacuum field modeling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1" y="990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Simulated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p</a:t>
            </a:r>
            <a:r>
              <a:rPr lang="en-US" b="1" dirty="0" smtClean="0"/>
              <a:t> fields at breakdown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1981200"/>
            <a:ext cx="457200" cy="304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105400"/>
            <a:ext cx="457200" cy="304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0" y="3505200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PF3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9" idx="0"/>
            <a:endCxn id="7" idx="4"/>
          </p:cNvCxnSpPr>
          <p:nvPr/>
        </p:nvCxnSpPr>
        <p:spPr>
          <a:xfrm flipV="1">
            <a:off x="7619205" y="2286000"/>
            <a:ext cx="795" cy="1219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8" idx="0"/>
          </p:cNvCxnSpPr>
          <p:nvPr/>
        </p:nvCxnSpPr>
        <p:spPr>
          <a:xfrm>
            <a:off x="7619205" y="3874532"/>
            <a:ext cx="795" cy="123086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Startup scenario identified via calculations enabled rapid progress in achieving CD-4</a:t>
            </a:r>
            <a:endParaRPr lang="en-US" dirty="0"/>
          </a:p>
        </p:txBody>
      </p:sp>
      <p:pic>
        <p:nvPicPr>
          <p:cNvPr id="4" name="Picture 3" descr="CD4PlasmaCurr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572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3333CC"/>
                </a:solidFill>
              </a:rPr>
              <a:t>Shot #5</a:t>
            </a:r>
            <a:endParaRPr lang="en-US" sz="1600" b="0" i="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Shot #11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4267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kA CD-4 requirement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34000" y="3581400"/>
            <a:ext cx="1828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7629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1294</Words>
  <Application>Microsoft Macintosh PowerPoint</Application>
  <PresentationFormat>On-screen Show (4:3)</PresentationFormat>
  <Paragraphs>275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NSTX Upgrade</vt:lpstr>
      <vt:lpstr>Overview of Initial NSTX-U  Plasma Operations</vt:lpstr>
      <vt:lpstr>Summary of NSTX-U Plasma Operations</vt:lpstr>
      <vt:lpstr>Significant progress over the first few weeks in commissioning NSTX-U</vt:lpstr>
      <vt:lpstr>Reliable H-mode access has been  achieved on NSTX-U</vt:lpstr>
      <vt:lpstr>Excellent diagnostic availability has  enabled rapid progress</vt:lpstr>
      <vt:lpstr>Stationary diverted L-mode operations  has also been achieved</vt:lpstr>
      <vt:lpstr>Significant progress has been made on a number of commissioning activities</vt:lpstr>
      <vt:lpstr>Inductive startup scenario informed by  vacuum field modeling</vt:lpstr>
      <vt:lpstr>Startup scenario identified via calculations enabled rapid progress in achieving CD-4</vt:lpstr>
      <vt:lpstr>Loop voltage required for breakdown in good agreement with calculations</vt:lpstr>
      <vt:lpstr>Routine startup at two OH precharge levels has been demonstrated</vt:lpstr>
      <vt:lpstr>New capability: automated rampdown  used in routine operations</vt:lpstr>
      <vt:lpstr>Digital coil protection system successful in preventing unacceptable coil operation</vt:lpstr>
      <vt:lpstr>First boronization had positive impact on discharge performance</vt:lpstr>
      <vt:lpstr>Operations will restart with continued goal of developing fiducial ELMy H-mode discharge</vt:lpstr>
      <vt:lpstr>Operations will restart with continued goal of developing fiducial ELMy H-mode discharge</vt:lpstr>
      <vt:lpstr>Operations will restart with continued goal of developing fiducial ELMy H-mode discharge</vt:lpstr>
      <vt:lpstr>Ongoing commissioning activities will prepare NSTX-U for research program</vt:lpstr>
      <vt:lpstr>Plasma operations on NSTX-U  is off to a great start!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221</cp:revision>
  <dcterms:created xsi:type="dcterms:W3CDTF">2015-07-16T16:59:24Z</dcterms:created>
  <dcterms:modified xsi:type="dcterms:W3CDTF">2016-01-27T13:39:02Z</dcterms:modified>
</cp:coreProperties>
</file>